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E4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188" y="3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73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1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7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5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72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15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93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01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3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0EC-E24B-4239-B80B-7C95D437243A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29BE-CA4A-4769-921F-EC2C18E1E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49B6C90-2AEE-429A-A4BB-F4C311AC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59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C6446F-8E20-4B79-82F3-083162DB4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43" y="267982"/>
            <a:ext cx="1371600" cy="136626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476F393-94F4-41D9-A984-62D9319D348F}"/>
              </a:ext>
            </a:extLst>
          </p:cNvPr>
          <p:cNvSpPr/>
          <p:nvPr/>
        </p:nvSpPr>
        <p:spPr>
          <a:xfrm>
            <a:off x="0" y="2012037"/>
            <a:ext cx="6858000" cy="1597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ADA9912-C1B7-4A73-92E3-75E179232D30}"/>
              </a:ext>
            </a:extLst>
          </p:cNvPr>
          <p:cNvSpPr txBox="1"/>
          <p:nvPr/>
        </p:nvSpPr>
        <p:spPr>
          <a:xfrm>
            <a:off x="476250" y="2118091"/>
            <a:ext cx="611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Empoderando Código: </a:t>
            </a:r>
            <a:r>
              <a:rPr lang="pt-BR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Explorando as Funções no Caminho da Inovação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DBA7CAF-9531-4A46-901B-69747BCE3E44}"/>
              </a:ext>
            </a:extLst>
          </p:cNvPr>
          <p:cNvSpPr/>
          <p:nvPr/>
        </p:nvSpPr>
        <p:spPr>
          <a:xfrm>
            <a:off x="476250" y="8818632"/>
            <a:ext cx="5924550" cy="70788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7359E6-E32F-498B-AEF9-937864C6AB6A}"/>
              </a:ext>
            </a:extLst>
          </p:cNvPr>
          <p:cNvSpPr txBox="1"/>
          <p:nvPr/>
        </p:nvSpPr>
        <p:spPr>
          <a:xfrm>
            <a:off x="902799" y="8683911"/>
            <a:ext cx="5117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rgbClr val="FFFF00"/>
                </a:solidFill>
              </a:rPr>
              <a:t>Ricardo </a:t>
            </a:r>
            <a:r>
              <a:rPr lang="pt-BR" sz="5600" dirty="0" err="1">
                <a:solidFill>
                  <a:srgbClr val="FFFF00"/>
                </a:solidFill>
              </a:rPr>
              <a:t>Marzano</a:t>
            </a:r>
            <a:endParaRPr lang="pt-BR" sz="5600" dirty="0">
              <a:solidFill>
                <a:srgbClr val="FFFF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982CB8-D418-4852-AAAD-6DEE85A5083F}"/>
              </a:ext>
            </a:extLst>
          </p:cNvPr>
          <p:cNvSpPr/>
          <p:nvPr/>
        </p:nvSpPr>
        <p:spPr>
          <a:xfrm>
            <a:off x="917048" y="181707"/>
            <a:ext cx="5023903" cy="132343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dirty="0" err="1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IN" panose="00000400000000000000" pitchFamily="2" charset="0"/>
              </a:rPr>
              <a:t>python</a:t>
            </a:r>
            <a:endParaRPr lang="pt-BR" sz="8000" b="1" dirty="0">
              <a:ln w="12700" cmpd="sng">
                <a:noFill/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IN" panose="000004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057C13-C1C5-42F1-8783-7502B2394168}"/>
              </a:ext>
            </a:extLst>
          </p:cNvPr>
          <p:cNvSpPr txBox="1"/>
          <p:nvPr/>
        </p:nvSpPr>
        <p:spPr>
          <a:xfrm>
            <a:off x="3021496" y="5287618"/>
            <a:ext cx="301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0000400000000000000" pitchFamily="2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868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3A8103-F5BB-4201-8169-312F236AFD14}"/>
              </a:ext>
            </a:extLst>
          </p:cNvPr>
          <p:cNvSpPr txBox="1"/>
          <p:nvPr/>
        </p:nvSpPr>
        <p:spPr>
          <a:xfrm>
            <a:off x="675861" y="377686"/>
            <a:ext cx="55062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Capítulo 4: Retornando Valores</a:t>
            </a:r>
            <a:endParaRPr lang="pt-BR" sz="4000" dirty="0"/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5FC539-A1E0-4C94-8666-96DA475E2884}"/>
              </a:ext>
            </a:extLst>
          </p:cNvPr>
          <p:cNvSpPr txBox="1"/>
          <p:nvPr/>
        </p:nvSpPr>
        <p:spPr>
          <a:xfrm>
            <a:off x="675860" y="1978124"/>
            <a:ext cx="5506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pPr algn="ctr"/>
            <a:r>
              <a:rPr lang="pt-BR" sz="2400" dirty="0"/>
              <a:t>Em Python, podemos usar a palavra-chave </a:t>
            </a:r>
            <a:r>
              <a:rPr lang="pt-BR" sz="2400" b="1" dirty="0" err="1"/>
              <a:t>return</a:t>
            </a:r>
            <a:r>
              <a:rPr lang="pt-BR" sz="2400" dirty="0"/>
              <a:t> para retornar valores calculados por uma função. Isso permite que o resultado seja usado em outras partes do código. E também o retorno pode ser de tipos </a:t>
            </a:r>
            <a:r>
              <a:rPr lang="pt-BR" sz="2400" dirty="0" err="1"/>
              <a:t>String</a:t>
            </a:r>
            <a:r>
              <a:rPr lang="pt-BR" sz="2400" dirty="0"/>
              <a:t>, booleanos e mais. Exemplo: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BD8E1F-94C7-491B-B3D5-5C83E657FC40}"/>
              </a:ext>
            </a:extLst>
          </p:cNvPr>
          <p:cNvSpPr txBox="1"/>
          <p:nvPr/>
        </p:nvSpPr>
        <p:spPr>
          <a:xfrm>
            <a:off x="1341782" y="9158982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Guia Essencial das funções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B3CF76-CB56-450D-812B-67981972E552}"/>
              </a:ext>
            </a:extLst>
          </p:cNvPr>
          <p:cNvSpPr txBox="1"/>
          <p:nvPr/>
        </p:nvSpPr>
        <p:spPr>
          <a:xfrm>
            <a:off x="5456582" y="9158982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10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5413E29-8BCB-EB5E-0402-648165581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221"/>
            <a:ext cx="6858000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2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5A2D2E-0F34-4BCB-B401-5699117EF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0"/>
            <a:ext cx="6937513" cy="9906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6609EAF-B367-4A48-A054-E93A63C69532}"/>
              </a:ext>
            </a:extLst>
          </p:cNvPr>
          <p:cNvSpPr/>
          <p:nvPr/>
        </p:nvSpPr>
        <p:spPr>
          <a:xfrm>
            <a:off x="-695738" y="2782957"/>
            <a:ext cx="5526156" cy="4353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400" dirty="0">
              <a:solidFill>
                <a:schemeClr val="accent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1F7383-0AC5-460A-B86F-5B60DEDF7BD1}"/>
              </a:ext>
            </a:extLst>
          </p:cNvPr>
          <p:cNvSpPr txBox="1"/>
          <p:nvPr/>
        </p:nvSpPr>
        <p:spPr>
          <a:xfrm>
            <a:off x="79513" y="3875782"/>
            <a:ext cx="4830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latin typeface="DIN" panose="00000400000000000000" pitchFamily="2" charset="0"/>
              </a:rPr>
              <a:t>CAPÍTULO 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C3D182-3B0A-4275-977A-309544D4097E}"/>
              </a:ext>
            </a:extLst>
          </p:cNvPr>
          <p:cNvSpPr txBox="1"/>
          <p:nvPr/>
        </p:nvSpPr>
        <p:spPr>
          <a:xfrm>
            <a:off x="79513" y="5174472"/>
            <a:ext cx="483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Argumentos Padrão</a:t>
            </a:r>
            <a:endParaRPr lang="pt-BR" sz="2400" dirty="0">
              <a:latin typeface="DIN" panose="000004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14DB83-17BE-B61F-C29D-65CD2E89B3B4}"/>
              </a:ext>
            </a:extLst>
          </p:cNvPr>
          <p:cNvCxnSpPr/>
          <p:nvPr/>
        </p:nvCxnSpPr>
        <p:spPr>
          <a:xfrm flipV="1">
            <a:off x="3429000" y="5954168"/>
            <a:ext cx="1003852" cy="1003226"/>
          </a:xfrm>
          <a:prstGeom prst="line">
            <a:avLst/>
          </a:prstGeom>
          <a:ln w="101600">
            <a:solidFill>
              <a:schemeClr val="accent1"/>
            </a:solidFill>
          </a:ln>
          <a:effectLst>
            <a:outerShdw blurRad="101600" dist="1270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6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95C6C2-325C-47ED-9A12-DE982CA73CA8}"/>
              </a:ext>
            </a:extLst>
          </p:cNvPr>
          <p:cNvSpPr txBox="1"/>
          <p:nvPr/>
        </p:nvSpPr>
        <p:spPr>
          <a:xfrm>
            <a:off x="675861" y="377686"/>
            <a:ext cx="550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Capítulo 5: Argumentos Padrão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726C64-1619-4DED-8B34-D5DCDEC0D4A3}"/>
              </a:ext>
            </a:extLst>
          </p:cNvPr>
          <p:cNvSpPr txBox="1"/>
          <p:nvPr/>
        </p:nvSpPr>
        <p:spPr>
          <a:xfrm>
            <a:off x="675861" y="2737009"/>
            <a:ext cx="5506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Python permite definir </a:t>
            </a:r>
            <a:r>
              <a:rPr lang="pt-BR" sz="2400" u="sng" dirty="0"/>
              <a:t>valores padrão </a:t>
            </a:r>
            <a:r>
              <a:rPr lang="pt-BR" sz="2400" dirty="0"/>
              <a:t>para os parâmetros de uma função. Isso é útil quando queremos que um parâmetro seja opcional. Exemplo: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C35DE8-A06F-43A6-B2E0-00BB9A321A36}"/>
              </a:ext>
            </a:extLst>
          </p:cNvPr>
          <p:cNvSpPr txBox="1"/>
          <p:nvPr/>
        </p:nvSpPr>
        <p:spPr>
          <a:xfrm>
            <a:off x="1341782" y="9158982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Guia Essencial das funções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203752-EBF8-4E6D-BFA7-D7C818C0FAB7}"/>
              </a:ext>
            </a:extLst>
          </p:cNvPr>
          <p:cNvSpPr txBox="1"/>
          <p:nvPr/>
        </p:nvSpPr>
        <p:spPr>
          <a:xfrm>
            <a:off x="5456582" y="9158982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88EF68-9980-70C8-AA73-B64A16754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2553"/>
            <a:ext cx="6858000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5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2DE844F-9871-40DB-91ED-85D58D99E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0"/>
            <a:ext cx="6937513" cy="9906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092EC9B-8F25-46D8-B27B-F889C2392B0E}"/>
              </a:ext>
            </a:extLst>
          </p:cNvPr>
          <p:cNvSpPr/>
          <p:nvPr/>
        </p:nvSpPr>
        <p:spPr>
          <a:xfrm>
            <a:off x="-695738" y="2782957"/>
            <a:ext cx="5526156" cy="4353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400" dirty="0">
              <a:solidFill>
                <a:schemeClr val="accent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E03991-BA51-43A5-8D5E-D8E2EDD5A126}"/>
              </a:ext>
            </a:extLst>
          </p:cNvPr>
          <p:cNvSpPr txBox="1"/>
          <p:nvPr/>
        </p:nvSpPr>
        <p:spPr>
          <a:xfrm>
            <a:off x="79513" y="3875782"/>
            <a:ext cx="4830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latin typeface="DIN" panose="00000400000000000000" pitchFamily="2" charset="0"/>
              </a:rPr>
              <a:t>CAPÍTULO 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1E3E31-2393-455B-A4AC-70D54EC89AF1}"/>
              </a:ext>
            </a:extLst>
          </p:cNvPr>
          <p:cNvSpPr txBox="1"/>
          <p:nvPr/>
        </p:nvSpPr>
        <p:spPr>
          <a:xfrm>
            <a:off x="79513" y="5120225"/>
            <a:ext cx="483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Funções Anônimas (Lambda)</a:t>
            </a:r>
            <a:endParaRPr lang="pt-BR" sz="4000" dirty="0">
              <a:latin typeface="DIN" panose="00000400000000000000" pitchFamily="2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4E7F749-C21F-C197-6269-6D8C424DA1DF}"/>
              </a:ext>
            </a:extLst>
          </p:cNvPr>
          <p:cNvCxnSpPr/>
          <p:nvPr/>
        </p:nvCxnSpPr>
        <p:spPr>
          <a:xfrm flipV="1">
            <a:off x="3429000" y="5954168"/>
            <a:ext cx="1003852" cy="1003226"/>
          </a:xfrm>
          <a:prstGeom prst="line">
            <a:avLst/>
          </a:prstGeom>
          <a:ln w="101600">
            <a:solidFill>
              <a:schemeClr val="accent1"/>
            </a:solidFill>
          </a:ln>
          <a:effectLst>
            <a:outerShdw blurRad="101600" dist="1270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6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7A3B67-0B81-4027-8F67-2DCC576BCB66}"/>
              </a:ext>
            </a:extLst>
          </p:cNvPr>
          <p:cNvSpPr txBox="1"/>
          <p:nvPr/>
        </p:nvSpPr>
        <p:spPr>
          <a:xfrm>
            <a:off x="675861" y="377686"/>
            <a:ext cx="550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Capítulo 6: Funções Anônimas (Lambda)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579274-F1C3-4984-90B0-C1B04CF041CC}"/>
              </a:ext>
            </a:extLst>
          </p:cNvPr>
          <p:cNvSpPr txBox="1"/>
          <p:nvPr/>
        </p:nvSpPr>
        <p:spPr>
          <a:xfrm>
            <a:off x="675861" y="2737009"/>
            <a:ext cx="5506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Além das funções definidas com </a:t>
            </a:r>
            <a:r>
              <a:rPr lang="pt-BR" sz="2400" b="1" dirty="0" err="1"/>
              <a:t>def</a:t>
            </a:r>
            <a:r>
              <a:rPr lang="pt-BR" sz="2400" dirty="0"/>
              <a:t>, Python suporta </a:t>
            </a:r>
            <a:r>
              <a:rPr lang="pt-BR" sz="2400" b="1" dirty="0"/>
              <a:t>funções anônimas</a:t>
            </a:r>
            <a:r>
              <a:rPr lang="pt-BR" sz="2400" dirty="0"/>
              <a:t>, também conhecidas como funções </a:t>
            </a:r>
            <a:r>
              <a:rPr lang="pt-BR" sz="2400" b="1" dirty="0"/>
              <a:t>lambda</a:t>
            </a:r>
            <a:r>
              <a:rPr lang="pt-BR" sz="2400" dirty="0"/>
              <a:t>. Elas são úteis para operações simples e podem ser usadas em expressões. Exemplo: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F45E46-1154-4F73-A6ED-2CD8EB8C5525}"/>
              </a:ext>
            </a:extLst>
          </p:cNvPr>
          <p:cNvSpPr txBox="1"/>
          <p:nvPr/>
        </p:nvSpPr>
        <p:spPr>
          <a:xfrm>
            <a:off x="1341782" y="9158982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Guia Essencial das funções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A6704E-95C3-4692-9F4F-845F2CA44786}"/>
              </a:ext>
            </a:extLst>
          </p:cNvPr>
          <p:cNvSpPr txBox="1"/>
          <p:nvPr/>
        </p:nvSpPr>
        <p:spPr>
          <a:xfrm>
            <a:off x="5456582" y="9158982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14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C34665-A68B-9388-57B3-92E9B80C9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7371"/>
            <a:ext cx="6858000" cy="33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A8FCD3A-101C-6A2D-4A4C-B7AEFF3EF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0"/>
            <a:ext cx="6937513" cy="9906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49D4E5A-7352-ABA4-4537-369E3F99E6CE}"/>
              </a:ext>
            </a:extLst>
          </p:cNvPr>
          <p:cNvSpPr/>
          <p:nvPr/>
        </p:nvSpPr>
        <p:spPr>
          <a:xfrm>
            <a:off x="-695738" y="2782957"/>
            <a:ext cx="5526156" cy="4353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400" dirty="0">
              <a:solidFill>
                <a:schemeClr val="accent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297093-1893-2CC5-F5CB-91A3DA89637B}"/>
              </a:ext>
            </a:extLst>
          </p:cNvPr>
          <p:cNvSpPr txBox="1"/>
          <p:nvPr/>
        </p:nvSpPr>
        <p:spPr>
          <a:xfrm>
            <a:off x="79513" y="3875782"/>
            <a:ext cx="4830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latin typeface="DIN" panose="00000400000000000000" pitchFamily="2" charset="0"/>
              </a:rPr>
              <a:t>CAPÍTULO 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2359BB-E3AD-415C-5C38-BCC227B37EB4}"/>
              </a:ext>
            </a:extLst>
          </p:cNvPr>
          <p:cNvSpPr txBox="1"/>
          <p:nvPr/>
        </p:nvSpPr>
        <p:spPr>
          <a:xfrm>
            <a:off x="79513" y="5120225"/>
            <a:ext cx="483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Escopo de Variáveis</a:t>
            </a:r>
            <a:endParaRPr lang="pt-BR" sz="4000" dirty="0">
              <a:latin typeface="DIN" panose="00000400000000000000" pitchFamily="2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E49B9C2-2D79-6D8D-AA04-3A8C517F5A3D}"/>
              </a:ext>
            </a:extLst>
          </p:cNvPr>
          <p:cNvCxnSpPr/>
          <p:nvPr/>
        </p:nvCxnSpPr>
        <p:spPr>
          <a:xfrm flipV="1">
            <a:off x="3429000" y="5954168"/>
            <a:ext cx="1003852" cy="1003226"/>
          </a:xfrm>
          <a:prstGeom prst="line">
            <a:avLst/>
          </a:prstGeom>
          <a:ln w="101600">
            <a:solidFill>
              <a:schemeClr val="accent1"/>
            </a:solidFill>
          </a:ln>
          <a:effectLst>
            <a:outerShdw blurRad="101600" dist="1270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7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F11FB6-EEAC-8862-2239-3E2964BB9AE7}"/>
              </a:ext>
            </a:extLst>
          </p:cNvPr>
          <p:cNvSpPr txBox="1"/>
          <p:nvPr/>
        </p:nvSpPr>
        <p:spPr>
          <a:xfrm>
            <a:off x="675861" y="377686"/>
            <a:ext cx="550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Capítulo 7: Escopo de Variáveis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C367A0-1D2A-FDFF-AA6A-655F8373E97B}"/>
              </a:ext>
            </a:extLst>
          </p:cNvPr>
          <p:cNvSpPr txBox="1"/>
          <p:nvPr/>
        </p:nvSpPr>
        <p:spPr>
          <a:xfrm>
            <a:off x="675861" y="2737009"/>
            <a:ext cx="5506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Variáveis definidas dentro de uma função têm um </a:t>
            </a:r>
            <a:r>
              <a:rPr lang="pt-BR" sz="2400" b="1" dirty="0"/>
              <a:t>escopo local</a:t>
            </a:r>
            <a:r>
              <a:rPr lang="pt-BR" sz="2400" dirty="0"/>
              <a:t>, o que significa que elas só podem ser acessadas </a:t>
            </a:r>
            <a:r>
              <a:rPr lang="pt-BR" sz="2400" b="1" dirty="0"/>
              <a:t>dentro</a:t>
            </a:r>
            <a:r>
              <a:rPr lang="pt-BR" sz="2400" dirty="0"/>
              <a:t> dessa função. Já as variáveis definidas fora de uma função têm um </a:t>
            </a:r>
            <a:r>
              <a:rPr lang="pt-BR" sz="2400" b="1" dirty="0"/>
              <a:t>escopo global</a:t>
            </a:r>
            <a:r>
              <a:rPr lang="pt-BR" sz="2400" dirty="0"/>
              <a:t>, podendo ser acessadas de </a:t>
            </a:r>
            <a:r>
              <a:rPr lang="pt-BR" sz="2400" b="1" dirty="0"/>
              <a:t>qualquer lugar </a:t>
            </a:r>
            <a:r>
              <a:rPr lang="pt-BR" sz="2400" dirty="0"/>
              <a:t>do código. Exemplo: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46D725-9666-F884-3B2E-9F9B9C5E59A3}"/>
              </a:ext>
            </a:extLst>
          </p:cNvPr>
          <p:cNvSpPr txBox="1"/>
          <p:nvPr/>
        </p:nvSpPr>
        <p:spPr>
          <a:xfrm>
            <a:off x="1341782" y="9158982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Guia Essencial das funções 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9D38B0-1B86-E4F1-85A2-18F4A7559F9D}"/>
              </a:ext>
            </a:extLst>
          </p:cNvPr>
          <p:cNvSpPr txBox="1"/>
          <p:nvPr/>
        </p:nvSpPr>
        <p:spPr>
          <a:xfrm>
            <a:off x="5456582" y="9158982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9F446A-C964-CFD8-CDAE-06D14816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665"/>
            <a:ext cx="6858000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49B8F4-661E-FD10-1F6C-C45C3442F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0"/>
            <a:ext cx="6937513" cy="9906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CB80504-31FB-4E6A-A6AB-1180CD16B533}"/>
              </a:ext>
            </a:extLst>
          </p:cNvPr>
          <p:cNvSpPr/>
          <p:nvPr/>
        </p:nvSpPr>
        <p:spPr>
          <a:xfrm>
            <a:off x="-695738" y="2782957"/>
            <a:ext cx="5526156" cy="4353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400" dirty="0">
              <a:solidFill>
                <a:schemeClr val="accent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19FEF0-11B2-F7D0-3B0C-BC270608F4D8}"/>
              </a:ext>
            </a:extLst>
          </p:cNvPr>
          <p:cNvSpPr txBox="1"/>
          <p:nvPr/>
        </p:nvSpPr>
        <p:spPr>
          <a:xfrm>
            <a:off x="-13885" y="3892065"/>
            <a:ext cx="4989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200" dirty="0">
                <a:latin typeface="DIN" panose="00000400000000000000" pitchFamily="2" charset="0"/>
              </a:rPr>
              <a:t>Considerações Finais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74B0C02-E31C-0254-6DE4-F602EA4AD3FC}"/>
              </a:ext>
            </a:extLst>
          </p:cNvPr>
          <p:cNvCxnSpPr/>
          <p:nvPr/>
        </p:nvCxnSpPr>
        <p:spPr>
          <a:xfrm flipV="1">
            <a:off x="3429000" y="5954168"/>
            <a:ext cx="1003852" cy="1003226"/>
          </a:xfrm>
          <a:prstGeom prst="line">
            <a:avLst/>
          </a:prstGeom>
          <a:ln w="101600">
            <a:solidFill>
              <a:schemeClr val="accent1"/>
            </a:solidFill>
          </a:ln>
          <a:effectLst>
            <a:outerShdw blurRad="101600" dist="1270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3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E7BB97-2CEB-738D-247C-3B709FA254CA}"/>
              </a:ext>
            </a:extLst>
          </p:cNvPr>
          <p:cNvSpPr txBox="1"/>
          <p:nvPr/>
        </p:nvSpPr>
        <p:spPr>
          <a:xfrm>
            <a:off x="675861" y="3983504"/>
            <a:ext cx="5506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Espero que este guia tenha sido útil para compreender os principais conceitos sobre funções em Python! Continue explorando e praticando para dominar ainda mais essa importante ferramenta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29345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719B92F-AA1F-4D46-8A2A-5D7F918C5E7A}"/>
              </a:ext>
            </a:extLst>
          </p:cNvPr>
          <p:cNvSpPr txBox="1"/>
          <p:nvPr/>
        </p:nvSpPr>
        <p:spPr>
          <a:xfrm>
            <a:off x="675861" y="377686"/>
            <a:ext cx="55062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A1B53D-340F-4C5C-9942-C82EF02BE9E9}"/>
              </a:ext>
            </a:extLst>
          </p:cNvPr>
          <p:cNvSpPr txBox="1"/>
          <p:nvPr/>
        </p:nvSpPr>
        <p:spPr>
          <a:xfrm>
            <a:off x="675861" y="3429506"/>
            <a:ext cx="5506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Em Python, uma função é um bloco de código reutilizável projetado para realizar uma tarefa específica. Ela aceita entradas, chamadas de argumentos, e pode retornar um resultado. As funções permitem organizar o código de forma modular, tornando-o mais legível, fácil de entender e manter. Esteja atento para ampliar seus conhecimentos de funções Python!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407AB2-CC9A-48B1-A170-936D6A909159}"/>
              </a:ext>
            </a:extLst>
          </p:cNvPr>
          <p:cNvSpPr txBox="1"/>
          <p:nvPr/>
        </p:nvSpPr>
        <p:spPr>
          <a:xfrm>
            <a:off x="0" y="210365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Guia Essencial das Funções em Python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BFE137-71C5-4CF2-92AD-03B5F345D87B}"/>
              </a:ext>
            </a:extLst>
          </p:cNvPr>
          <p:cNvSpPr txBox="1"/>
          <p:nvPr/>
        </p:nvSpPr>
        <p:spPr>
          <a:xfrm>
            <a:off x="1341782" y="9158982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Guia Essencial das funções Python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72AE84-EE55-47C6-A50D-15B20BA1D2F3}"/>
              </a:ext>
            </a:extLst>
          </p:cNvPr>
          <p:cNvSpPr txBox="1"/>
          <p:nvPr/>
        </p:nvSpPr>
        <p:spPr>
          <a:xfrm>
            <a:off x="5456582" y="9158982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553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B1E595-30E9-49DA-8816-E37DDB9A4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0"/>
            <a:ext cx="6937513" cy="9906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0438AB7-DCC0-4E40-AE47-FF6BD4B68A6D}"/>
              </a:ext>
            </a:extLst>
          </p:cNvPr>
          <p:cNvSpPr/>
          <p:nvPr/>
        </p:nvSpPr>
        <p:spPr>
          <a:xfrm>
            <a:off x="-695738" y="2782957"/>
            <a:ext cx="5526156" cy="4353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400" dirty="0">
              <a:solidFill>
                <a:schemeClr val="accent4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55EE05-EDE0-4873-9C3E-3E49DEAD9721}"/>
              </a:ext>
            </a:extLst>
          </p:cNvPr>
          <p:cNvSpPr txBox="1"/>
          <p:nvPr/>
        </p:nvSpPr>
        <p:spPr>
          <a:xfrm>
            <a:off x="79513" y="3875782"/>
            <a:ext cx="4830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latin typeface="DIN" panose="00000400000000000000" pitchFamily="2" charset="0"/>
              </a:rPr>
              <a:t>CAPÍTULO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7A77D45-CA65-45BB-A9A9-2DE65DCD11B7}"/>
              </a:ext>
            </a:extLst>
          </p:cNvPr>
          <p:cNvSpPr txBox="1"/>
          <p:nvPr/>
        </p:nvSpPr>
        <p:spPr>
          <a:xfrm>
            <a:off x="79513" y="5328626"/>
            <a:ext cx="483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Introdução às Funções em Python</a:t>
            </a:r>
            <a:endParaRPr lang="pt-BR" sz="2400" dirty="0">
              <a:latin typeface="DIN" panose="00000400000000000000" pitchFamily="2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0915BAE-0444-4A0E-AB00-25E34ADF0106}"/>
              </a:ext>
            </a:extLst>
          </p:cNvPr>
          <p:cNvCxnSpPr/>
          <p:nvPr/>
        </p:nvCxnSpPr>
        <p:spPr>
          <a:xfrm flipV="1">
            <a:off x="3429000" y="5954168"/>
            <a:ext cx="1003852" cy="1003226"/>
          </a:xfrm>
          <a:prstGeom prst="line">
            <a:avLst/>
          </a:prstGeom>
          <a:ln w="101600">
            <a:solidFill>
              <a:schemeClr val="accent1"/>
            </a:solidFill>
          </a:ln>
          <a:effectLst>
            <a:outerShdw blurRad="101600" dist="1270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07F99-C895-4095-AF42-870E69108E7A}"/>
              </a:ext>
            </a:extLst>
          </p:cNvPr>
          <p:cNvSpPr txBox="1"/>
          <p:nvPr/>
        </p:nvSpPr>
        <p:spPr>
          <a:xfrm>
            <a:off x="675861" y="377686"/>
            <a:ext cx="55062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Capítulo 1: Introdução às Funções em Python</a:t>
            </a:r>
            <a:endParaRPr lang="pt-BR" sz="4000" dirty="0"/>
          </a:p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BA16559-69C4-46F1-B627-B69ED4B5E7E9}"/>
              </a:ext>
            </a:extLst>
          </p:cNvPr>
          <p:cNvSpPr txBox="1"/>
          <p:nvPr/>
        </p:nvSpPr>
        <p:spPr>
          <a:xfrm>
            <a:off x="675861" y="3614172"/>
            <a:ext cx="5506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As funções são blocos de código reutilizáveis em Python, projetados para realizar tarefas específicas. Elas são fundamentais para organizar e estruturar programas de forma eficiente. Vamos explorar os principais conceitos relacionados às funções.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F61EB6-2D47-4E4A-899F-3E4268463EDE}"/>
              </a:ext>
            </a:extLst>
          </p:cNvPr>
          <p:cNvSpPr txBox="1"/>
          <p:nvPr/>
        </p:nvSpPr>
        <p:spPr>
          <a:xfrm>
            <a:off x="1341782" y="9158982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Guia Essencial das funções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8E5C14-7065-4528-9A6C-62B8A138464C}"/>
              </a:ext>
            </a:extLst>
          </p:cNvPr>
          <p:cNvSpPr txBox="1"/>
          <p:nvPr/>
        </p:nvSpPr>
        <p:spPr>
          <a:xfrm>
            <a:off x="5456582" y="9158982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400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03EB11-951B-4CF2-A22B-277238827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0"/>
            <a:ext cx="6937513" cy="9906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C7B66E7-1B81-46F3-B4D3-3C0E7DE515B2}"/>
              </a:ext>
            </a:extLst>
          </p:cNvPr>
          <p:cNvSpPr/>
          <p:nvPr/>
        </p:nvSpPr>
        <p:spPr>
          <a:xfrm>
            <a:off x="-695738" y="2782957"/>
            <a:ext cx="5526156" cy="4353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400" dirty="0">
              <a:solidFill>
                <a:schemeClr val="accent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1D2C8E-C459-49DE-B2F6-58E3C9271078}"/>
              </a:ext>
            </a:extLst>
          </p:cNvPr>
          <p:cNvSpPr txBox="1"/>
          <p:nvPr/>
        </p:nvSpPr>
        <p:spPr>
          <a:xfrm>
            <a:off x="79513" y="3875782"/>
            <a:ext cx="4830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latin typeface="DIN" panose="00000400000000000000" pitchFamily="2" charset="0"/>
              </a:rPr>
              <a:t>CAPÍTULO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0A1A1B-DAEE-481A-B571-7A6528E33CA6}"/>
              </a:ext>
            </a:extLst>
          </p:cNvPr>
          <p:cNvSpPr txBox="1"/>
          <p:nvPr/>
        </p:nvSpPr>
        <p:spPr>
          <a:xfrm>
            <a:off x="79513" y="5319908"/>
            <a:ext cx="483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Definindo e Chamando Funções</a:t>
            </a:r>
            <a:endParaRPr lang="pt-BR" sz="2400" dirty="0">
              <a:latin typeface="DIN" panose="000004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14C6BF4-1EE2-4131-886F-8064207732AE}"/>
              </a:ext>
            </a:extLst>
          </p:cNvPr>
          <p:cNvCxnSpPr/>
          <p:nvPr/>
        </p:nvCxnSpPr>
        <p:spPr>
          <a:xfrm flipV="1">
            <a:off x="3429000" y="5954168"/>
            <a:ext cx="1003852" cy="1003226"/>
          </a:xfrm>
          <a:prstGeom prst="line">
            <a:avLst/>
          </a:prstGeom>
          <a:ln w="101600">
            <a:solidFill>
              <a:schemeClr val="accent1"/>
            </a:solidFill>
          </a:ln>
          <a:effectLst>
            <a:outerShdw blurRad="101600" dist="1270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8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08B119E-E9E7-4882-A389-DECA7C7EDB05}"/>
              </a:ext>
            </a:extLst>
          </p:cNvPr>
          <p:cNvSpPr txBox="1"/>
          <p:nvPr/>
        </p:nvSpPr>
        <p:spPr>
          <a:xfrm>
            <a:off x="675861" y="377686"/>
            <a:ext cx="550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Capítulo 2: Definindo e Chamando Funções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A00025-9D58-4676-81FE-5E47EF4E1E02}"/>
              </a:ext>
            </a:extLst>
          </p:cNvPr>
          <p:cNvSpPr txBox="1"/>
          <p:nvPr/>
        </p:nvSpPr>
        <p:spPr>
          <a:xfrm>
            <a:off x="675861" y="2737009"/>
            <a:ext cx="5506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 definir uma função em Python, utilizamos a palavra-chave </a:t>
            </a:r>
            <a:r>
              <a:rPr lang="pt-BR" sz="2400" b="1" dirty="0" err="1"/>
              <a:t>def</a:t>
            </a:r>
            <a:r>
              <a:rPr lang="pt-BR" sz="2400" dirty="0"/>
              <a:t>, seguida pelo </a:t>
            </a:r>
            <a:r>
              <a:rPr lang="pt-BR" sz="2400" b="1" dirty="0"/>
              <a:t>nome da função</a:t>
            </a:r>
            <a:r>
              <a:rPr lang="pt-BR" sz="2400" dirty="0"/>
              <a:t> e seus </a:t>
            </a:r>
            <a:r>
              <a:rPr lang="pt-BR" sz="2400" b="1" dirty="0"/>
              <a:t>parâmetros</a:t>
            </a:r>
            <a:r>
              <a:rPr lang="pt-BR" sz="2400" dirty="0"/>
              <a:t>, se houver. Podemos então chamar essa função em qualquer lugar do nosso código. Vamos ver um exemplo: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AC82B9-8603-4D18-9976-4DE031CF5F18}"/>
              </a:ext>
            </a:extLst>
          </p:cNvPr>
          <p:cNvSpPr txBox="1"/>
          <p:nvPr/>
        </p:nvSpPr>
        <p:spPr>
          <a:xfrm>
            <a:off x="1341782" y="9158982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Guia Essencial das funções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5F79BD-0EE7-47E1-98BC-F78549C2BA87}"/>
              </a:ext>
            </a:extLst>
          </p:cNvPr>
          <p:cNvSpPr txBox="1"/>
          <p:nvPr/>
        </p:nvSpPr>
        <p:spPr>
          <a:xfrm>
            <a:off x="5456582" y="9158982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392F406-A7B7-42DA-866F-7C46B7E7E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80564"/>
            <a:ext cx="6858000" cy="3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348EC40-AF05-4E0E-A1A6-DE6159BF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0"/>
            <a:ext cx="6937513" cy="9906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A0531EB-AECD-4949-97E9-DB2237AE810B}"/>
              </a:ext>
            </a:extLst>
          </p:cNvPr>
          <p:cNvSpPr/>
          <p:nvPr/>
        </p:nvSpPr>
        <p:spPr>
          <a:xfrm>
            <a:off x="-695738" y="2782957"/>
            <a:ext cx="5526156" cy="4353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400" dirty="0">
              <a:solidFill>
                <a:schemeClr val="accent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A68850-4DF0-4992-8C66-9245ECDF5BFB}"/>
              </a:ext>
            </a:extLst>
          </p:cNvPr>
          <p:cNvSpPr txBox="1"/>
          <p:nvPr/>
        </p:nvSpPr>
        <p:spPr>
          <a:xfrm>
            <a:off x="79513" y="3875782"/>
            <a:ext cx="4830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latin typeface="DIN" panose="00000400000000000000" pitchFamily="2" charset="0"/>
              </a:rPr>
              <a:t>CAPÍTULO 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C9B87E-041F-4EFC-A3F5-5164B7F78786}"/>
              </a:ext>
            </a:extLst>
          </p:cNvPr>
          <p:cNvSpPr txBox="1"/>
          <p:nvPr/>
        </p:nvSpPr>
        <p:spPr>
          <a:xfrm>
            <a:off x="79513" y="5292516"/>
            <a:ext cx="483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Parâmetros e Argumentos</a:t>
            </a:r>
            <a:endParaRPr lang="pt-BR" sz="2400" dirty="0">
              <a:latin typeface="DIN" panose="000004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5BC5BB1-1E6F-4864-820B-F3A03DAFDBA6}"/>
              </a:ext>
            </a:extLst>
          </p:cNvPr>
          <p:cNvCxnSpPr/>
          <p:nvPr/>
        </p:nvCxnSpPr>
        <p:spPr>
          <a:xfrm flipV="1">
            <a:off x="3429000" y="5954168"/>
            <a:ext cx="1003852" cy="1003226"/>
          </a:xfrm>
          <a:prstGeom prst="line">
            <a:avLst/>
          </a:prstGeom>
          <a:ln w="101600">
            <a:solidFill>
              <a:schemeClr val="accent1"/>
            </a:solidFill>
          </a:ln>
          <a:effectLst>
            <a:outerShdw blurRad="101600" dist="1270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0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3931CD3-47B6-4DF1-A4F3-CB2BD7BC1264}"/>
              </a:ext>
            </a:extLst>
          </p:cNvPr>
          <p:cNvSpPr txBox="1"/>
          <p:nvPr/>
        </p:nvSpPr>
        <p:spPr>
          <a:xfrm>
            <a:off x="675861" y="377686"/>
            <a:ext cx="550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Capítulo 3: Parâmetros e Argumentos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8FEA41-60E0-4F6E-8F5F-25DD067CF5CF}"/>
              </a:ext>
            </a:extLst>
          </p:cNvPr>
          <p:cNvSpPr txBox="1"/>
          <p:nvPr/>
        </p:nvSpPr>
        <p:spPr>
          <a:xfrm>
            <a:off x="675861" y="2651796"/>
            <a:ext cx="5506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parâmetros são variáveis usadas na definição da função, enquanto os argumentos são os valores passados para a função quando ela é chamada. Vamos ver um exemplo: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DA778B-C46D-44C5-A6DA-65E90F74058A}"/>
              </a:ext>
            </a:extLst>
          </p:cNvPr>
          <p:cNvSpPr txBox="1"/>
          <p:nvPr/>
        </p:nvSpPr>
        <p:spPr>
          <a:xfrm>
            <a:off x="1341782" y="9158982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Guia Essencial das funções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C84717-6E51-46D5-AFBA-A4739E84B7AE}"/>
              </a:ext>
            </a:extLst>
          </p:cNvPr>
          <p:cNvSpPr txBox="1"/>
          <p:nvPr/>
        </p:nvSpPr>
        <p:spPr>
          <a:xfrm>
            <a:off x="5456582" y="9158982"/>
            <a:ext cx="11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AC7497-D92D-4573-B83E-45A56139D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5213"/>
            <a:ext cx="6858000" cy="38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1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B3DE14-B701-4C20-A595-33ED3374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0"/>
            <a:ext cx="6937513" cy="9906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14F229C-8610-4FBC-B987-5F9D55C9A443}"/>
              </a:ext>
            </a:extLst>
          </p:cNvPr>
          <p:cNvSpPr/>
          <p:nvPr/>
        </p:nvSpPr>
        <p:spPr>
          <a:xfrm>
            <a:off x="-695738" y="2782957"/>
            <a:ext cx="5526156" cy="4353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400" dirty="0">
              <a:solidFill>
                <a:schemeClr val="accent4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472A4B-EF17-49E9-91EB-107BA1130931}"/>
              </a:ext>
            </a:extLst>
          </p:cNvPr>
          <p:cNvSpPr txBox="1"/>
          <p:nvPr/>
        </p:nvSpPr>
        <p:spPr>
          <a:xfrm>
            <a:off x="79513" y="3875782"/>
            <a:ext cx="4830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latin typeface="DIN" panose="00000400000000000000" pitchFamily="2" charset="0"/>
              </a:rPr>
              <a:t>CAPÍTULO 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4E3286-5585-44BE-8F83-5EA40D792F4D}"/>
              </a:ext>
            </a:extLst>
          </p:cNvPr>
          <p:cNvSpPr txBox="1"/>
          <p:nvPr/>
        </p:nvSpPr>
        <p:spPr>
          <a:xfrm>
            <a:off x="79513" y="5149460"/>
            <a:ext cx="483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Retornando Valores</a:t>
            </a:r>
            <a:endParaRPr lang="pt-BR" sz="2400" dirty="0">
              <a:latin typeface="DIN" panose="000004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135F69B-93FD-AE24-2B9D-0AD33B6AD0C0}"/>
              </a:ext>
            </a:extLst>
          </p:cNvPr>
          <p:cNvCxnSpPr/>
          <p:nvPr/>
        </p:nvCxnSpPr>
        <p:spPr>
          <a:xfrm flipV="1">
            <a:off x="3429000" y="5954168"/>
            <a:ext cx="1003852" cy="1003226"/>
          </a:xfrm>
          <a:prstGeom prst="line">
            <a:avLst/>
          </a:prstGeom>
          <a:ln w="101600">
            <a:solidFill>
              <a:schemeClr val="accent1"/>
            </a:solidFill>
          </a:ln>
          <a:effectLst>
            <a:outerShdw blurRad="101600" dist="1270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42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506</Words>
  <Application>Microsoft Office PowerPoint</Application>
  <PresentationFormat>Papel A4 (210 x 297 mm)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DIN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User</cp:lastModifiedBy>
  <cp:revision>42</cp:revision>
  <dcterms:created xsi:type="dcterms:W3CDTF">2024-05-02T13:49:59Z</dcterms:created>
  <dcterms:modified xsi:type="dcterms:W3CDTF">2024-05-02T22:10:41Z</dcterms:modified>
</cp:coreProperties>
</file>