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handoutMasterIdLst>
    <p:handoutMasterId r:id="rId18"/>
  </p:handoutMasterIdLst>
  <p:sldIdLst>
    <p:sldId id="256" r:id="rId2"/>
    <p:sldId id="332" r:id="rId3"/>
    <p:sldId id="341" r:id="rId4"/>
    <p:sldId id="338" r:id="rId5"/>
    <p:sldId id="339" r:id="rId6"/>
    <p:sldId id="349" r:id="rId7"/>
    <p:sldId id="350" r:id="rId8"/>
    <p:sldId id="351" r:id="rId9"/>
    <p:sldId id="352" r:id="rId10"/>
    <p:sldId id="330" r:id="rId11"/>
    <p:sldId id="337" r:id="rId12"/>
    <p:sldId id="344" r:id="rId13"/>
    <p:sldId id="347" r:id="rId14"/>
    <p:sldId id="334" r:id="rId15"/>
    <p:sldId id="355" r:id="rId16"/>
  </p:sldIdLst>
  <p:sldSz cx="12192000" cy="6858000"/>
  <p:notesSz cx="9944100" cy="6805613"/>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660"/>
  </p:normalViewPr>
  <p:slideViewPr>
    <p:cSldViewPr snapToGrid="0">
      <p:cViewPr>
        <p:scale>
          <a:sx n="200" d="100"/>
          <a:sy n="200" d="100"/>
        </p:scale>
        <p:origin x="144" y="-91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FA6F8D-6979-98CB-4C7E-3C9C68208174}"/>
              </a:ext>
            </a:extLst>
          </p:cNvPr>
          <p:cNvSpPr>
            <a:spLocks noGrp="1"/>
          </p:cNvSpPr>
          <p:nvPr>
            <p:ph type="hdr" sz="quarter"/>
          </p:nvPr>
        </p:nvSpPr>
        <p:spPr>
          <a:xfrm>
            <a:off x="2" y="2"/>
            <a:ext cx="4309110" cy="341463"/>
          </a:xfrm>
          <a:prstGeom prst="rect">
            <a:avLst/>
          </a:prstGeom>
        </p:spPr>
        <p:txBody>
          <a:bodyPr vert="horz" lIns="91440" tIns="45720" rIns="91440" bIns="45720" rtlCol="0"/>
          <a:lstStyle>
            <a:lvl1pPr algn="l">
              <a:defRPr sz="1200"/>
            </a:lvl1pPr>
          </a:lstStyle>
          <a:p>
            <a:endParaRPr lang="da-DK" dirty="0"/>
          </a:p>
        </p:txBody>
      </p:sp>
      <p:sp>
        <p:nvSpPr>
          <p:cNvPr id="3" name="Date Placeholder 2">
            <a:extLst>
              <a:ext uri="{FF2B5EF4-FFF2-40B4-BE49-F238E27FC236}">
                <a16:creationId xmlns:a16="http://schemas.microsoft.com/office/drawing/2014/main" id="{2B3AC256-860B-A8CA-E801-393314FB3B65}"/>
              </a:ext>
            </a:extLst>
          </p:cNvPr>
          <p:cNvSpPr>
            <a:spLocks noGrp="1"/>
          </p:cNvSpPr>
          <p:nvPr>
            <p:ph type="dt" sz="quarter" idx="1"/>
          </p:nvPr>
        </p:nvSpPr>
        <p:spPr>
          <a:xfrm>
            <a:off x="5632689" y="2"/>
            <a:ext cx="4309110" cy="341463"/>
          </a:xfrm>
          <a:prstGeom prst="rect">
            <a:avLst/>
          </a:prstGeom>
        </p:spPr>
        <p:txBody>
          <a:bodyPr vert="horz" lIns="91440" tIns="45720" rIns="91440" bIns="45720" rtlCol="0"/>
          <a:lstStyle>
            <a:lvl1pPr algn="r">
              <a:defRPr sz="1200"/>
            </a:lvl1pPr>
          </a:lstStyle>
          <a:p>
            <a:fld id="{FD6DB841-C672-4383-A7B0-70376988FC3D}" type="datetimeFigureOut">
              <a:rPr lang="da-DK" smtClean="0"/>
              <a:t>15-11-2023</a:t>
            </a:fld>
            <a:endParaRPr lang="da-DK" dirty="0"/>
          </a:p>
        </p:txBody>
      </p:sp>
      <p:sp>
        <p:nvSpPr>
          <p:cNvPr id="4" name="Footer Placeholder 3">
            <a:extLst>
              <a:ext uri="{FF2B5EF4-FFF2-40B4-BE49-F238E27FC236}">
                <a16:creationId xmlns:a16="http://schemas.microsoft.com/office/drawing/2014/main" id="{F2DFD5C8-B71F-CB3B-3ACB-F841B5DE394D}"/>
              </a:ext>
            </a:extLst>
          </p:cNvPr>
          <p:cNvSpPr>
            <a:spLocks noGrp="1"/>
          </p:cNvSpPr>
          <p:nvPr>
            <p:ph type="ftr" sz="quarter" idx="2"/>
          </p:nvPr>
        </p:nvSpPr>
        <p:spPr>
          <a:xfrm>
            <a:off x="2" y="6464152"/>
            <a:ext cx="4309110" cy="341462"/>
          </a:xfrm>
          <a:prstGeom prst="rect">
            <a:avLst/>
          </a:prstGeom>
        </p:spPr>
        <p:txBody>
          <a:bodyPr vert="horz" lIns="91440" tIns="45720" rIns="91440" bIns="45720" rtlCol="0" anchor="b"/>
          <a:lstStyle>
            <a:lvl1pPr algn="l">
              <a:defRPr sz="1200"/>
            </a:lvl1pPr>
          </a:lstStyle>
          <a:p>
            <a:endParaRPr lang="da-DK" dirty="0"/>
          </a:p>
        </p:txBody>
      </p:sp>
      <p:sp>
        <p:nvSpPr>
          <p:cNvPr id="5" name="Slide Number Placeholder 4">
            <a:extLst>
              <a:ext uri="{FF2B5EF4-FFF2-40B4-BE49-F238E27FC236}">
                <a16:creationId xmlns:a16="http://schemas.microsoft.com/office/drawing/2014/main" id="{F9F82802-837F-4FDE-D3CC-48A796109182}"/>
              </a:ext>
            </a:extLst>
          </p:cNvPr>
          <p:cNvSpPr>
            <a:spLocks noGrp="1"/>
          </p:cNvSpPr>
          <p:nvPr>
            <p:ph type="sldNum" sz="quarter" idx="3"/>
          </p:nvPr>
        </p:nvSpPr>
        <p:spPr>
          <a:xfrm>
            <a:off x="5632689" y="6464152"/>
            <a:ext cx="4309110" cy="341462"/>
          </a:xfrm>
          <a:prstGeom prst="rect">
            <a:avLst/>
          </a:prstGeom>
        </p:spPr>
        <p:txBody>
          <a:bodyPr vert="horz" lIns="91440" tIns="45720" rIns="91440" bIns="45720" rtlCol="0" anchor="b"/>
          <a:lstStyle>
            <a:lvl1pPr algn="r">
              <a:defRPr sz="1200"/>
            </a:lvl1pPr>
          </a:lstStyle>
          <a:p>
            <a:fld id="{D25B5EE2-7BF3-4579-9CBB-91C5C4D85611}" type="slidenum">
              <a:rPr lang="da-DK" smtClean="0"/>
              <a:t>‹#›</a:t>
            </a:fld>
            <a:endParaRPr lang="da-DK" dirty="0"/>
          </a:p>
        </p:txBody>
      </p:sp>
    </p:spTree>
    <p:extLst>
      <p:ext uri="{BB962C8B-B14F-4D97-AF65-F5344CB8AC3E}">
        <p14:creationId xmlns:p14="http://schemas.microsoft.com/office/powerpoint/2010/main" val="1008990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9110" cy="341463"/>
          </a:xfrm>
          <a:prstGeom prst="rect">
            <a:avLst/>
          </a:prstGeom>
        </p:spPr>
        <p:txBody>
          <a:bodyPr vert="horz" lIns="91440" tIns="45720" rIns="91440" bIns="45720" rtlCol="0"/>
          <a:lstStyle>
            <a:lvl1pPr algn="l">
              <a:defRPr sz="1200"/>
            </a:lvl1pPr>
          </a:lstStyle>
          <a:p>
            <a:endParaRPr lang="da-DK" dirty="0"/>
          </a:p>
        </p:txBody>
      </p:sp>
      <p:sp>
        <p:nvSpPr>
          <p:cNvPr id="3" name="Date Placeholder 2"/>
          <p:cNvSpPr>
            <a:spLocks noGrp="1"/>
          </p:cNvSpPr>
          <p:nvPr>
            <p:ph type="dt" idx="1"/>
          </p:nvPr>
        </p:nvSpPr>
        <p:spPr>
          <a:xfrm>
            <a:off x="5632689" y="2"/>
            <a:ext cx="4309110" cy="341463"/>
          </a:xfrm>
          <a:prstGeom prst="rect">
            <a:avLst/>
          </a:prstGeom>
        </p:spPr>
        <p:txBody>
          <a:bodyPr vert="horz" lIns="91440" tIns="45720" rIns="91440" bIns="45720" rtlCol="0"/>
          <a:lstStyle>
            <a:lvl1pPr algn="r">
              <a:defRPr sz="1200"/>
            </a:lvl1pPr>
          </a:lstStyle>
          <a:p>
            <a:fld id="{3BD627B4-18FF-4970-9B3F-6FA12D8506AB}" type="datetimeFigureOut">
              <a:rPr lang="da-DK" smtClean="0"/>
              <a:t>15-11-2023</a:t>
            </a:fld>
            <a:endParaRPr lang="da-DK" dirty="0"/>
          </a:p>
        </p:txBody>
      </p:sp>
      <p:sp>
        <p:nvSpPr>
          <p:cNvPr id="4" name="Slide Image Placeholder 3"/>
          <p:cNvSpPr>
            <a:spLocks noGrp="1" noRot="1" noChangeAspect="1"/>
          </p:cNvSpPr>
          <p:nvPr>
            <p:ph type="sldImg" idx="2"/>
          </p:nvPr>
        </p:nvSpPr>
        <p:spPr>
          <a:xfrm>
            <a:off x="2930525" y="850900"/>
            <a:ext cx="4083050" cy="2297113"/>
          </a:xfrm>
          <a:prstGeom prst="rect">
            <a:avLst/>
          </a:prstGeom>
          <a:noFill/>
          <a:ln w="12700">
            <a:solidFill>
              <a:prstClr val="black"/>
            </a:solidFill>
          </a:ln>
        </p:spPr>
        <p:txBody>
          <a:bodyPr vert="horz" lIns="91440" tIns="45720" rIns="91440" bIns="45720" rtlCol="0" anchor="ctr"/>
          <a:lstStyle/>
          <a:p>
            <a:endParaRPr lang="da-DK" dirty="0"/>
          </a:p>
        </p:txBody>
      </p:sp>
      <p:sp>
        <p:nvSpPr>
          <p:cNvPr id="5" name="Notes Placeholder 4"/>
          <p:cNvSpPr>
            <a:spLocks noGrp="1"/>
          </p:cNvSpPr>
          <p:nvPr>
            <p:ph type="body" sz="quarter" idx="3"/>
          </p:nvPr>
        </p:nvSpPr>
        <p:spPr>
          <a:xfrm>
            <a:off x="994411" y="3275201"/>
            <a:ext cx="7955279" cy="267971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2" y="6464152"/>
            <a:ext cx="4309110" cy="341462"/>
          </a:xfrm>
          <a:prstGeom prst="rect">
            <a:avLst/>
          </a:prstGeom>
        </p:spPr>
        <p:txBody>
          <a:bodyPr vert="horz" lIns="91440" tIns="45720" rIns="91440" bIns="45720" rtlCol="0" anchor="b"/>
          <a:lstStyle>
            <a:lvl1pPr algn="l">
              <a:defRPr sz="1200"/>
            </a:lvl1pPr>
          </a:lstStyle>
          <a:p>
            <a:endParaRPr lang="da-DK" dirty="0"/>
          </a:p>
        </p:txBody>
      </p:sp>
      <p:sp>
        <p:nvSpPr>
          <p:cNvPr id="7" name="Slide Number Placeholder 6"/>
          <p:cNvSpPr>
            <a:spLocks noGrp="1"/>
          </p:cNvSpPr>
          <p:nvPr>
            <p:ph type="sldNum" sz="quarter" idx="5"/>
          </p:nvPr>
        </p:nvSpPr>
        <p:spPr>
          <a:xfrm>
            <a:off x="5632689" y="6464152"/>
            <a:ext cx="4309110" cy="341462"/>
          </a:xfrm>
          <a:prstGeom prst="rect">
            <a:avLst/>
          </a:prstGeom>
        </p:spPr>
        <p:txBody>
          <a:bodyPr vert="horz" lIns="91440" tIns="45720" rIns="91440" bIns="45720" rtlCol="0" anchor="b"/>
          <a:lstStyle>
            <a:lvl1pPr algn="r">
              <a:defRPr sz="1200"/>
            </a:lvl1pPr>
          </a:lstStyle>
          <a:p>
            <a:fld id="{6793B19C-D08B-4519-8D57-EBB3DD5B4A55}" type="slidenum">
              <a:rPr lang="da-DK" smtClean="0"/>
              <a:t>‹#›</a:t>
            </a:fld>
            <a:endParaRPr lang="da-DK" dirty="0"/>
          </a:p>
        </p:txBody>
      </p:sp>
    </p:spTree>
    <p:extLst>
      <p:ext uri="{BB962C8B-B14F-4D97-AF65-F5344CB8AC3E}">
        <p14:creationId xmlns:p14="http://schemas.microsoft.com/office/powerpoint/2010/main" val="6853583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D864-81C1-1F79-3489-2FEF9B0AA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1233D002-18E0-C567-7248-7F583091F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E43B9DDD-9A8D-6548-28B6-15A7919399C0}"/>
              </a:ext>
            </a:extLst>
          </p:cNvPr>
          <p:cNvSpPr>
            <a:spLocks noGrp="1"/>
          </p:cNvSpPr>
          <p:nvPr>
            <p:ph type="dt" sz="half" idx="10"/>
          </p:nvPr>
        </p:nvSpPr>
        <p:spPr/>
        <p:txBody>
          <a:bodyPr/>
          <a:lstStyle/>
          <a:p>
            <a:fld id="{818DB1C8-112B-4368-86F8-03FA43E8D4BA}" type="datetime1">
              <a:rPr lang="da-DK" smtClean="0"/>
              <a:t>15-11-2023</a:t>
            </a:fld>
            <a:endParaRPr lang="da-DK" dirty="0"/>
          </a:p>
        </p:txBody>
      </p:sp>
      <p:sp>
        <p:nvSpPr>
          <p:cNvPr id="5" name="Footer Placeholder 4">
            <a:extLst>
              <a:ext uri="{FF2B5EF4-FFF2-40B4-BE49-F238E27FC236}">
                <a16:creationId xmlns:a16="http://schemas.microsoft.com/office/drawing/2014/main" id="{A5454D76-53F2-F2D5-AC70-A7AC88D07368}"/>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73D640B0-73F1-AF51-3B02-B1E96AE90D82}"/>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317718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99F7-4D80-B5EB-F86C-026E118D013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80C3519-60F7-8619-335A-05A96FA50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0970557-4EFF-58F7-2E67-B708DBEE6B8F}"/>
              </a:ext>
            </a:extLst>
          </p:cNvPr>
          <p:cNvSpPr>
            <a:spLocks noGrp="1"/>
          </p:cNvSpPr>
          <p:nvPr>
            <p:ph type="dt" sz="half" idx="10"/>
          </p:nvPr>
        </p:nvSpPr>
        <p:spPr/>
        <p:txBody>
          <a:bodyPr/>
          <a:lstStyle/>
          <a:p>
            <a:fld id="{1834C8DB-9940-4356-9B13-19F4C56C39CD}" type="datetime1">
              <a:rPr lang="da-DK" smtClean="0"/>
              <a:t>15-11-2023</a:t>
            </a:fld>
            <a:endParaRPr lang="da-DK" dirty="0"/>
          </a:p>
        </p:txBody>
      </p:sp>
      <p:sp>
        <p:nvSpPr>
          <p:cNvPr id="5" name="Footer Placeholder 4">
            <a:extLst>
              <a:ext uri="{FF2B5EF4-FFF2-40B4-BE49-F238E27FC236}">
                <a16:creationId xmlns:a16="http://schemas.microsoft.com/office/drawing/2014/main" id="{9D09884F-C7A3-35C0-77AC-815BCE9D2EA3}"/>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1CA421EC-FB33-75D4-AD8B-CA0654AC6025}"/>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1122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C7A26-4015-2B7E-1922-45392C1AB0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653A5880-9478-FC06-34DE-9DFE8EC10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57670BBB-2617-17FD-BCBE-A6640A26FCBE}"/>
              </a:ext>
            </a:extLst>
          </p:cNvPr>
          <p:cNvSpPr>
            <a:spLocks noGrp="1"/>
          </p:cNvSpPr>
          <p:nvPr>
            <p:ph type="dt" sz="half" idx="10"/>
          </p:nvPr>
        </p:nvSpPr>
        <p:spPr/>
        <p:txBody>
          <a:bodyPr/>
          <a:lstStyle/>
          <a:p>
            <a:fld id="{1E243FC6-3C6D-4AAF-8F19-0C592C6950E8}" type="datetime1">
              <a:rPr lang="da-DK" smtClean="0"/>
              <a:t>15-11-2023</a:t>
            </a:fld>
            <a:endParaRPr lang="da-DK" dirty="0"/>
          </a:p>
        </p:txBody>
      </p:sp>
      <p:sp>
        <p:nvSpPr>
          <p:cNvPr id="5" name="Footer Placeholder 4">
            <a:extLst>
              <a:ext uri="{FF2B5EF4-FFF2-40B4-BE49-F238E27FC236}">
                <a16:creationId xmlns:a16="http://schemas.microsoft.com/office/drawing/2014/main" id="{97721DE9-302C-A147-3AC4-BEBEEE3F66E9}"/>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B8CB5264-D9FD-2E9C-6F29-F6992F95C9FB}"/>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80658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CF78-A022-5BD2-2A0C-5FF18387484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2C849C60-E10E-5EDD-8BF0-CCFB782AB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4B8CA1B3-63E5-100A-F5E1-69E2F5CAE169}"/>
              </a:ext>
            </a:extLst>
          </p:cNvPr>
          <p:cNvSpPr>
            <a:spLocks noGrp="1"/>
          </p:cNvSpPr>
          <p:nvPr>
            <p:ph type="dt" sz="half" idx="10"/>
          </p:nvPr>
        </p:nvSpPr>
        <p:spPr/>
        <p:txBody>
          <a:bodyPr/>
          <a:lstStyle/>
          <a:p>
            <a:fld id="{D922C03E-23C6-42D7-B3DC-5DF856AE03BA}" type="datetime1">
              <a:rPr lang="da-DK" smtClean="0"/>
              <a:t>15-11-2023</a:t>
            </a:fld>
            <a:endParaRPr lang="da-DK" dirty="0"/>
          </a:p>
        </p:txBody>
      </p:sp>
      <p:sp>
        <p:nvSpPr>
          <p:cNvPr id="5" name="Footer Placeholder 4">
            <a:extLst>
              <a:ext uri="{FF2B5EF4-FFF2-40B4-BE49-F238E27FC236}">
                <a16:creationId xmlns:a16="http://schemas.microsoft.com/office/drawing/2014/main" id="{BA5648D0-6A34-32F6-FA7D-F2CC21ABB7CE}"/>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011E4BF5-809B-ED07-38D2-3150C5E4E830}"/>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389035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C879-03FF-01AE-FC80-55558A0D1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96ECA92F-7D4E-D955-38B9-8F0511FD0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82F5-B4B6-DA0C-2EDE-E5DEB2ECF069}"/>
              </a:ext>
            </a:extLst>
          </p:cNvPr>
          <p:cNvSpPr>
            <a:spLocks noGrp="1"/>
          </p:cNvSpPr>
          <p:nvPr>
            <p:ph type="dt" sz="half" idx="10"/>
          </p:nvPr>
        </p:nvSpPr>
        <p:spPr/>
        <p:txBody>
          <a:bodyPr/>
          <a:lstStyle/>
          <a:p>
            <a:fld id="{D94981D0-F9DC-4518-8C1E-2CD54BD0176D}" type="datetime1">
              <a:rPr lang="da-DK" smtClean="0"/>
              <a:t>15-11-2023</a:t>
            </a:fld>
            <a:endParaRPr lang="da-DK" dirty="0"/>
          </a:p>
        </p:txBody>
      </p:sp>
      <p:sp>
        <p:nvSpPr>
          <p:cNvPr id="5" name="Footer Placeholder 4">
            <a:extLst>
              <a:ext uri="{FF2B5EF4-FFF2-40B4-BE49-F238E27FC236}">
                <a16:creationId xmlns:a16="http://schemas.microsoft.com/office/drawing/2014/main" id="{E09E0D52-1FC8-B2AD-A066-07B89A9F707C}"/>
              </a:ext>
            </a:extLst>
          </p:cNvPr>
          <p:cNvSpPr>
            <a:spLocks noGrp="1"/>
          </p:cNvSpPr>
          <p:nvPr>
            <p:ph type="ftr" sz="quarter" idx="11"/>
          </p:nvPr>
        </p:nvSpPr>
        <p:spPr/>
        <p:txBody>
          <a:bodyPr/>
          <a:lstStyle/>
          <a:p>
            <a:endParaRPr lang="da-DK" dirty="0"/>
          </a:p>
        </p:txBody>
      </p:sp>
      <p:sp>
        <p:nvSpPr>
          <p:cNvPr id="6" name="Slide Number Placeholder 5">
            <a:extLst>
              <a:ext uri="{FF2B5EF4-FFF2-40B4-BE49-F238E27FC236}">
                <a16:creationId xmlns:a16="http://schemas.microsoft.com/office/drawing/2014/main" id="{533BA1A1-300D-480E-53F6-27818A69B5E5}"/>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418569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78E0-621F-1C53-8B69-F7E62ED0F08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17818F66-AB01-F95D-E475-23CF80A7B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F80A1337-A691-E5D6-0FA6-F3DE18A3B6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2AAFE35A-B0B7-68BD-2495-32C98F871380}"/>
              </a:ext>
            </a:extLst>
          </p:cNvPr>
          <p:cNvSpPr>
            <a:spLocks noGrp="1"/>
          </p:cNvSpPr>
          <p:nvPr>
            <p:ph type="dt" sz="half" idx="10"/>
          </p:nvPr>
        </p:nvSpPr>
        <p:spPr/>
        <p:txBody>
          <a:bodyPr/>
          <a:lstStyle/>
          <a:p>
            <a:fld id="{12C41523-3EDA-4979-832C-3857A1B19DBD}" type="datetime1">
              <a:rPr lang="da-DK" smtClean="0"/>
              <a:t>15-11-2023</a:t>
            </a:fld>
            <a:endParaRPr lang="da-DK" dirty="0"/>
          </a:p>
        </p:txBody>
      </p:sp>
      <p:sp>
        <p:nvSpPr>
          <p:cNvPr id="6" name="Footer Placeholder 5">
            <a:extLst>
              <a:ext uri="{FF2B5EF4-FFF2-40B4-BE49-F238E27FC236}">
                <a16:creationId xmlns:a16="http://schemas.microsoft.com/office/drawing/2014/main" id="{43D629BA-42FA-8160-324C-EA970739D8EE}"/>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B1650F1E-0352-7BDF-EAFE-973212051031}"/>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293355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AFBC-D045-0712-0300-BA3D423BA108}"/>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17EE0AA0-D6B1-21C8-5C01-BB4DF26BA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091DCF-8FE8-BFF7-696E-601093C07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E333B231-D59A-FFF6-6EF5-A0B324563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E90BD-09FC-4A76-69C8-55B36B3EE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354D469B-57FD-E92C-F231-4C1EC6B56BEB}"/>
              </a:ext>
            </a:extLst>
          </p:cNvPr>
          <p:cNvSpPr>
            <a:spLocks noGrp="1"/>
          </p:cNvSpPr>
          <p:nvPr>
            <p:ph type="dt" sz="half" idx="10"/>
          </p:nvPr>
        </p:nvSpPr>
        <p:spPr/>
        <p:txBody>
          <a:bodyPr/>
          <a:lstStyle/>
          <a:p>
            <a:fld id="{DF244399-7220-43B4-A76D-FF7E1415D8BB}" type="datetime1">
              <a:rPr lang="da-DK" smtClean="0"/>
              <a:t>15-11-2023</a:t>
            </a:fld>
            <a:endParaRPr lang="da-DK" dirty="0"/>
          </a:p>
        </p:txBody>
      </p:sp>
      <p:sp>
        <p:nvSpPr>
          <p:cNvPr id="8" name="Footer Placeholder 7">
            <a:extLst>
              <a:ext uri="{FF2B5EF4-FFF2-40B4-BE49-F238E27FC236}">
                <a16:creationId xmlns:a16="http://schemas.microsoft.com/office/drawing/2014/main" id="{C4948513-C7BF-8CE0-8699-3F44E18E60A0}"/>
              </a:ext>
            </a:extLst>
          </p:cNvPr>
          <p:cNvSpPr>
            <a:spLocks noGrp="1"/>
          </p:cNvSpPr>
          <p:nvPr>
            <p:ph type="ftr" sz="quarter" idx="11"/>
          </p:nvPr>
        </p:nvSpPr>
        <p:spPr/>
        <p:txBody>
          <a:bodyPr/>
          <a:lstStyle/>
          <a:p>
            <a:endParaRPr lang="da-DK" dirty="0"/>
          </a:p>
        </p:txBody>
      </p:sp>
      <p:sp>
        <p:nvSpPr>
          <p:cNvPr id="9" name="Slide Number Placeholder 8">
            <a:extLst>
              <a:ext uri="{FF2B5EF4-FFF2-40B4-BE49-F238E27FC236}">
                <a16:creationId xmlns:a16="http://schemas.microsoft.com/office/drawing/2014/main" id="{ABAEFD73-7D1C-C298-A8FE-B35187811FBB}"/>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324622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5F16-8431-5B59-F09E-C5F3A03110D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84B04874-4D50-BB29-34D7-3CD29C049EA1}"/>
              </a:ext>
            </a:extLst>
          </p:cNvPr>
          <p:cNvSpPr>
            <a:spLocks noGrp="1"/>
          </p:cNvSpPr>
          <p:nvPr>
            <p:ph type="dt" sz="half" idx="10"/>
          </p:nvPr>
        </p:nvSpPr>
        <p:spPr/>
        <p:txBody>
          <a:bodyPr/>
          <a:lstStyle/>
          <a:p>
            <a:fld id="{67D2B60A-AC3B-4732-8D22-DDF7D7AE4FF3}" type="datetime1">
              <a:rPr lang="da-DK" smtClean="0"/>
              <a:t>15-11-2023</a:t>
            </a:fld>
            <a:endParaRPr lang="da-DK" dirty="0"/>
          </a:p>
        </p:txBody>
      </p:sp>
      <p:sp>
        <p:nvSpPr>
          <p:cNvPr id="4" name="Footer Placeholder 3">
            <a:extLst>
              <a:ext uri="{FF2B5EF4-FFF2-40B4-BE49-F238E27FC236}">
                <a16:creationId xmlns:a16="http://schemas.microsoft.com/office/drawing/2014/main" id="{7C9DBA9F-EEA5-16D0-F61E-793AC57D405B}"/>
              </a:ext>
            </a:extLst>
          </p:cNvPr>
          <p:cNvSpPr>
            <a:spLocks noGrp="1"/>
          </p:cNvSpPr>
          <p:nvPr>
            <p:ph type="ftr" sz="quarter" idx="11"/>
          </p:nvPr>
        </p:nvSpPr>
        <p:spPr/>
        <p:txBody>
          <a:bodyPr/>
          <a:lstStyle/>
          <a:p>
            <a:endParaRPr lang="da-DK" dirty="0"/>
          </a:p>
        </p:txBody>
      </p:sp>
      <p:sp>
        <p:nvSpPr>
          <p:cNvPr id="5" name="Slide Number Placeholder 4">
            <a:extLst>
              <a:ext uri="{FF2B5EF4-FFF2-40B4-BE49-F238E27FC236}">
                <a16:creationId xmlns:a16="http://schemas.microsoft.com/office/drawing/2014/main" id="{0B1952E5-5577-2369-B5EC-9EB0B1D30C24}"/>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402171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2040F-9287-5248-F6CC-8D89480ED18B}"/>
              </a:ext>
            </a:extLst>
          </p:cNvPr>
          <p:cNvSpPr>
            <a:spLocks noGrp="1"/>
          </p:cNvSpPr>
          <p:nvPr>
            <p:ph type="dt" sz="half" idx="10"/>
          </p:nvPr>
        </p:nvSpPr>
        <p:spPr/>
        <p:txBody>
          <a:bodyPr/>
          <a:lstStyle/>
          <a:p>
            <a:fld id="{8E7AE855-82CA-4276-B001-B94184051991}" type="datetime1">
              <a:rPr lang="da-DK" smtClean="0"/>
              <a:t>15-11-2023</a:t>
            </a:fld>
            <a:endParaRPr lang="da-DK" dirty="0"/>
          </a:p>
        </p:txBody>
      </p:sp>
      <p:sp>
        <p:nvSpPr>
          <p:cNvPr id="3" name="Footer Placeholder 2">
            <a:extLst>
              <a:ext uri="{FF2B5EF4-FFF2-40B4-BE49-F238E27FC236}">
                <a16:creationId xmlns:a16="http://schemas.microsoft.com/office/drawing/2014/main" id="{F70A29AA-1C2B-81B0-EEF2-79B778A5F704}"/>
              </a:ext>
            </a:extLst>
          </p:cNvPr>
          <p:cNvSpPr>
            <a:spLocks noGrp="1"/>
          </p:cNvSpPr>
          <p:nvPr>
            <p:ph type="ftr" sz="quarter" idx="11"/>
          </p:nvPr>
        </p:nvSpPr>
        <p:spPr/>
        <p:txBody>
          <a:bodyPr/>
          <a:lstStyle/>
          <a:p>
            <a:endParaRPr lang="da-DK" dirty="0"/>
          </a:p>
        </p:txBody>
      </p:sp>
      <p:sp>
        <p:nvSpPr>
          <p:cNvPr id="4" name="Slide Number Placeholder 3">
            <a:extLst>
              <a:ext uri="{FF2B5EF4-FFF2-40B4-BE49-F238E27FC236}">
                <a16:creationId xmlns:a16="http://schemas.microsoft.com/office/drawing/2014/main" id="{297694D5-7780-AB54-7F7C-0979988CA5F2}"/>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319947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2289-C0ED-2FFD-6D0A-E482C0CE8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08297034-F8F7-21B5-8183-FC86D3D40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2114764E-55C2-0629-84A3-4AAB6C8A1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61D5B-8FC6-2931-503F-7419A2C538AC}"/>
              </a:ext>
            </a:extLst>
          </p:cNvPr>
          <p:cNvSpPr>
            <a:spLocks noGrp="1"/>
          </p:cNvSpPr>
          <p:nvPr>
            <p:ph type="dt" sz="half" idx="10"/>
          </p:nvPr>
        </p:nvSpPr>
        <p:spPr/>
        <p:txBody>
          <a:bodyPr/>
          <a:lstStyle/>
          <a:p>
            <a:fld id="{7680DAF5-8CD9-4C65-9695-6A1126BB065A}" type="datetime1">
              <a:rPr lang="da-DK" smtClean="0"/>
              <a:t>15-11-2023</a:t>
            </a:fld>
            <a:endParaRPr lang="da-DK" dirty="0"/>
          </a:p>
        </p:txBody>
      </p:sp>
      <p:sp>
        <p:nvSpPr>
          <p:cNvPr id="6" name="Footer Placeholder 5">
            <a:extLst>
              <a:ext uri="{FF2B5EF4-FFF2-40B4-BE49-F238E27FC236}">
                <a16:creationId xmlns:a16="http://schemas.microsoft.com/office/drawing/2014/main" id="{7763F001-E38F-B8BB-DA31-40EE1FDBC9DB}"/>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6A412A93-C65E-6BF0-9211-1F964A091646}"/>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2336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D9DD-6371-35E7-3D36-CD2F56AD2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42D6F11C-4DA2-A1B9-881D-AAB564322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a:extLst>
              <a:ext uri="{FF2B5EF4-FFF2-40B4-BE49-F238E27FC236}">
                <a16:creationId xmlns:a16="http://schemas.microsoft.com/office/drawing/2014/main" id="{A2CF44AB-5AE9-A735-0B10-54EC1FE79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541D5-C059-8524-70BD-2821DBD4AB2B}"/>
              </a:ext>
            </a:extLst>
          </p:cNvPr>
          <p:cNvSpPr>
            <a:spLocks noGrp="1"/>
          </p:cNvSpPr>
          <p:nvPr>
            <p:ph type="dt" sz="half" idx="10"/>
          </p:nvPr>
        </p:nvSpPr>
        <p:spPr/>
        <p:txBody>
          <a:bodyPr/>
          <a:lstStyle/>
          <a:p>
            <a:fld id="{A34B9022-B308-4A76-B8BF-879B6241412C}" type="datetime1">
              <a:rPr lang="da-DK" smtClean="0"/>
              <a:t>15-11-2023</a:t>
            </a:fld>
            <a:endParaRPr lang="da-DK" dirty="0"/>
          </a:p>
        </p:txBody>
      </p:sp>
      <p:sp>
        <p:nvSpPr>
          <p:cNvPr id="6" name="Footer Placeholder 5">
            <a:extLst>
              <a:ext uri="{FF2B5EF4-FFF2-40B4-BE49-F238E27FC236}">
                <a16:creationId xmlns:a16="http://schemas.microsoft.com/office/drawing/2014/main" id="{AEE339F7-F942-8CBA-EE52-6F5E9C7829BE}"/>
              </a:ext>
            </a:extLst>
          </p:cNvPr>
          <p:cNvSpPr>
            <a:spLocks noGrp="1"/>
          </p:cNvSpPr>
          <p:nvPr>
            <p:ph type="ftr" sz="quarter" idx="11"/>
          </p:nvPr>
        </p:nvSpPr>
        <p:spPr/>
        <p:txBody>
          <a:bodyPr/>
          <a:lstStyle/>
          <a:p>
            <a:endParaRPr lang="da-DK" dirty="0"/>
          </a:p>
        </p:txBody>
      </p:sp>
      <p:sp>
        <p:nvSpPr>
          <p:cNvPr id="7" name="Slide Number Placeholder 6">
            <a:extLst>
              <a:ext uri="{FF2B5EF4-FFF2-40B4-BE49-F238E27FC236}">
                <a16:creationId xmlns:a16="http://schemas.microsoft.com/office/drawing/2014/main" id="{F31F6A9D-2ADC-28E3-D336-81FD09E7C80B}"/>
              </a:ext>
            </a:extLst>
          </p:cNvPr>
          <p:cNvSpPr>
            <a:spLocks noGrp="1"/>
          </p:cNvSpPr>
          <p:nvPr>
            <p:ph type="sldNum" sz="quarter" idx="12"/>
          </p:nvPr>
        </p:nvSpPr>
        <p:spPr/>
        <p:txBody>
          <a:bodyPr/>
          <a:lstStyle/>
          <a:p>
            <a:fld id="{BE59AB7C-D5DF-4274-B357-0AFEE900B6C1}" type="slidenum">
              <a:rPr lang="da-DK" smtClean="0"/>
              <a:t>‹#›</a:t>
            </a:fld>
            <a:endParaRPr lang="da-DK" dirty="0"/>
          </a:p>
        </p:txBody>
      </p:sp>
    </p:spTree>
    <p:extLst>
      <p:ext uri="{BB962C8B-B14F-4D97-AF65-F5344CB8AC3E}">
        <p14:creationId xmlns:p14="http://schemas.microsoft.com/office/powerpoint/2010/main" val="88812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78A1DE-BD5E-56D9-86DF-323E49932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FBAB4690-F77B-20B8-AE26-B13BB0CC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4267580-961D-92BA-E12A-010ADBD12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08A9-46E1-43D2-8AAF-229756E520E9}" type="datetime1">
              <a:rPr lang="da-DK" smtClean="0"/>
              <a:t>15-11-2023</a:t>
            </a:fld>
            <a:endParaRPr lang="da-DK" dirty="0"/>
          </a:p>
        </p:txBody>
      </p:sp>
      <p:sp>
        <p:nvSpPr>
          <p:cNvPr id="5" name="Footer Placeholder 4">
            <a:extLst>
              <a:ext uri="{FF2B5EF4-FFF2-40B4-BE49-F238E27FC236}">
                <a16:creationId xmlns:a16="http://schemas.microsoft.com/office/drawing/2014/main" id="{1F47E93E-4695-9A4B-DAB7-1B52EB4E2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p>
        </p:txBody>
      </p:sp>
      <p:sp>
        <p:nvSpPr>
          <p:cNvPr id="6" name="Slide Number Placeholder 5">
            <a:extLst>
              <a:ext uri="{FF2B5EF4-FFF2-40B4-BE49-F238E27FC236}">
                <a16:creationId xmlns:a16="http://schemas.microsoft.com/office/drawing/2014/main" id="{C5C15838-78A5-8CCC-7DAA-C82F824CB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9AB7C-D5DF-4274-B357-0AFEE900B6C1}" type="slidenum">
              <a:rPr lang="da-DK" smtClean="0"/>
              <a:t>‹#›</a:t>
            </a:fld>
            <a:endParaRPr lang="da-DK" dirty="0"/>
          </a:p>
        </p:txBody>
      </p:sp>
    </p:spTree>
    <p:extLst>
      <p:ext uri="{BB962C8B-B14F-4D97-AF65-F5344CB8AC3E}">
        <p14:creationId xmlns:p14="http://schemas.microsoft.com/office/powerpoint/2010/main" val="2836748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conda.io/projects/minicond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ocs.conda.io/projects/minicond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aw.githubusercontent.com/ricnogfer/courses/master/REN/REN_walkthrough.ipynb"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zenodo.org/records/2613651/files/pv_optimal.csv" TargetMode="External"/><Relationship Id="rId2" Type="http://schemas.openxmlformats.org/officeDocument/2006/relationships/hyperlink" Target="https://zenodo.org/records/3253876/files/onshore_wind_1979-2017.csv" TargetMode="External"/><Relationship Id="rId1" Type="http://schemas.openxmlformats.org/officeDocument/2006/relationships/slideLayout" Target="../slideLayouts/slideLayout1.xml"/><Relationship Id="rId4" Type="http://schemas.openxmlformats.org/officeDocument/2006/relationships/hyperlink" Target="https://raw.githubusercontent.com/martavp/MESM_project/master/data/electricity_demand.cs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ndas.pydata.org/" TargetMode="External"/><Relationship Id="rId1" Type="http://schemas.openxmlformats.org/officeDocument/2006/relationships/slideLayout" Target="../slideLayouts/slideLayout1.xml"/><Relationship Id="rId4" Type="http://schemas.openxmlformats.org/officeDocument/2006/relationships/hyperlink" Target="https://www.learndatasci.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matplotlib.org/"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matplotlib.org/stable/plot_typ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295275" y="1410503"/>
            <a:ext cx="11601450" cy="2858452"/>
          </a:xfrm>
        </p:spPr>
        <p:txBody>
          <a:bodyPr anchor="ctr">
            <a:noAutofit/>
          </a:bodyPr>
          <a:lstStyle/>
          <a:p>
            <a:pPr>
              <a:lnSpc>
                <a:spcPct val="110000"/>
              </a:lnSpc>
            </a:pPr>
            <a:r>
              <a:rPr lang="en-US" sz="4400" b="1" dirty="0"/>
              <a:t>Renewable Energy Networks (REN)</a:t>
            </a:r>
            <a:endParaRPr lang="da-DK" sz="4400" b="1" dirty="0"/>
          </a:p>
        </p:txBody>
      </p:sp>
      <p:sp>
        <p:nvSpPr>
          <p:cNvPr id="3" name="Title 1">
            <a:extLst>
              <a:ext uri="{FF2B5EF4-FFF2-40B4-BE49-F238E27FC236}">
                <a16:creationId xmlns:a16="http://schemas.microsoft.com/office/drawing/2014/main" id="{1238585B-79A6-BF2E-A2E0-8885A9C11834}"/>
              </a:ext>
            </a:extLst>
          </p:cNvPr>
          <p:cNvSpPr txBox="1">
            <a:spLocks/>
          </p:cNvSpPr>
          <p:nvPr/>
        </p:nvSpPr>
        <p:spPr>
          <a:xfrm>
            <a:off x="295275" y="6212205"/>
            <a:ext cx="11601450" cy="5619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100" b="1" dirty="0"/>
              <a:t>R. Fernandes – 2023/NOV/14</a:t>
            </a:r>
            <a:endParaRPr lang="da-DK" sz="1100" b="1" dirty="0"/>
          </a:p>
        </p:txBody>
      </p:sp>
    </p:spTree>
    <p:extLst>
      <p:ext uri="{BB962C8B-B14F-4D97-AF65-F5344CB8AC3E}">
        <p14:creationId xmlns:p14="http://schemas.microsoft.com/office/powerpoint/2010/main" val="332238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How to Get/Install the Tools</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266763"/>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First, install miniconda (which includes Python) to help installing all the tools needed by doing the following:</a:t>
            </a:r>
          </a:p>
          <a:p>
            <a:pPr marL="285750" indent="-285750">
              <a:lnSpc>
                <a:spcPct val="105000"/>
              </a:lnSpc>
              <a:buFont typeface="Arial" panose="020B0604020202020204" pitchFamily="34" charset="0"/>
              <a:buChar char="•"/>
            </a:pPr>
            <a:endParaRPr lang="en-US" sz="1600" dirty="0"/>
          </a:p>
          <a:p>
            <a:pPr marL="864000" lvl="1" indent="-324000">
              <a:lnSpc>
                <a:spcPct val="105000"/>
              </a:lnSpc>
              <a:buFont typeface="+mj-lt"/>
              <a:buAutoNum type="arabicPeriod"/>
            </a:pPr>
            <a:r>
              <a:rPr lang="en-US" sz="1600" dirty="0"/>
              <a:t>Open the web-page </a:t>
            </a:r>
            <a:r>
              <a:rPr lang="en-US" sz="1600" dirty="0">
                <a:hlinkClick r:id="rId2"/>
              </a:rPr>
              <a:t>https://docs.conda.io/projects/miniconda</a:t>
            </a:r>
            <a:endParaRPr lang="en-US" sz="1600" dirty="0"/>
          </a:p>
          <a:p>
            <a:pPr marL="864000" lvl="1" indent="-324000">
              <a:lnSpc>
                <a:spcPct val="105000"/>
              </a:lnSpc>
              <a:buFont typeface="+mj-lt"/>
              <a:buAutoNum type="arabicPeriod"/>
            </a:pPr>
            <a:endParaRPr lang="en-US" sz="1600" dirty="0"/>
          </a:p>
          <a:p>
            <a:pPr marL="864000" lvl="1" indent="-324000">
              <a:lnSpc>
                <a:spcPct val="105000"/>
              </a:lnSpc>
              <a:buFont typeface="+mj-lt"/>
              <a:buAutoNum type="arabicPeriod"/>
            </a:pPr>
            <a:r>
              <a:rPr lang="en-US" sz="1600" dirty="0"/>
              <a:t>Scroll down to the “Quick command line install” section</a:t>
            </a:r>
          </a:p>
          <a:p>
            <a:pPr marL="864000" lvl="1" indent="-324000">
              <a:lnSpc>
                <a:spcPct val="105000"/>
              </a:lnSpc>
              <a:buFont typeface="+mj-lt"/>
              <a:buAutoNum type="arabicPeriod"/>
            </a:pPr>
            <a:endParaRPr lang="en-US" sz="1600" dirty="0"/>
          </a:p>
          <a:p>
            <a:pPr marL="864000" lvl="1" indent="-324000">
              <a:lnSpc>
                <a:spcPct val="105000"/>
              </a:lnSpc>
              <a:buFont typeface="+mj-lt"/>
              <a:buAutoNum type="arabicPeriod"/>
            </a:pPr>
            <a:r>
              <a:rPr lang="en-US" sz="1600" dirty="0"/>
              <a:t>Execute the instructions found in the section depending on the platform you are using (i.e. Windows, Linux or macOS) to install miniconda, as well as to open an Anaconda terminal once the installation is finished</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Install Pandas by executing the following in the terminal: </a:t>
            </a:r>
            <a:r>
              <a:rPr lang="en-US" sz="1900" i="1" dirty="0"/>
              <a:t>conda install pandas</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Install Matplotlib by executing the following in the terminal: </a:t>
            </a:r>
            <a:r>
              <a:rPr lang="en-US" sz="1900" i="1" dirty="0"/>
              <a:t>conda install matplotlib</a:t>
            </a:r>
          </a:p>
          <a:p>
            <a:pPr marL="285750" indent="-285750">
              <a:lnSpc>
                <a:spcPct val="105000"/>
              </a:lnSpc>
              <a:buFont typeface="Arial" panose="020B0604020202020204" pitchFamily="34" charset="0"/>
              <a:buChar char="•"/>
            </a:pPr>
            <a:endParaRPr lang="en-US" sz="1900" i="1" dirty="0"/>
          </a:p>
          <a:p>
            <a:pPr marL="285750" indent="-285750">
              <a:lnSpc>
                <a:spcPct val="105000"/>
              </a:lnSpc>
              <a:buFont typeface="Arial" panose="020B0604020202020204" pitchFamily="34" charset="0"/>
              <a:buChar char="•"/>
            </a:pPr>
            <a:r>
              <a:rPr lang="en-US" sz="1900" dirty="0"/>
              <a:t>Install Plotly by executing the following in the terminal: </a:t>
            </a:r>
            <a:r>
              <a:rPr lang="en-US" sz="1900" i="1" dirty="0"/>
              <a:t>conda install plotly</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Install Scikit-learn by executing the following in the terminal: </a:t>
            </a:r>
            <a:r>
              <a:rPr lang="en-US" sz="1900" i="1" dirty="0"/>
              <a:t>conda install -c anaconda scikit-learn</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Install Jupyter by executing the following in the terminal: </a:t>
            </a:r>
            <a:r>
              <a:rPr lang="en-US" sz="1900" i="1" dirty="0"/>
              <a:t>conda install jupyter</a:t>
            </a:r>
            <a:endParaRPr lang="en-US" sz="1900" dirty="0"/>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10</a:t>
            </a:fld>
            <a:endParaRPr lang="da-DK" dirty="0"/>
          </a:p>
        </p:txBody>
      </p:sp>
    </p:spTree>
    <p:extLst>
      <p:ext uri="{BB962C8B-B14F-4D97-AF65-F5344CB8AC3E}">
        <p14:creationId xmlns:p14="http://schemas.microsoft.com/office/powerpoint/2010/main" val="12345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Exercise (Preparation)</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3346237"/>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For the sake of synchronization in the classroom, create a new folder named “REN_workspace” – this is the folder from where we will launch Jupyter and save both the exercises and time-series related to this course</a:t>
            </a:r>
            <a:endParaRPr lang="en-US" sz="1600" dirty="0"/>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Open an Anaconda terminal (if not already opened) – see instructions on how to do this at the end of the web-page </a:t>
            </a:r>
            <a:r>
              <a:rPr lang="fr-FR" sz="1900" dirty="0">
                <a:hlinkClick r:id="rId2"/>
              </a:rPr>
              <a:t>https://docs.conda.io/projects/miniconda</a:t>
            </a:r>
            <a:endParaRPr lang="en-US" sz="1900" dirty="0"/>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Go in folder “REN_workspace” by executing the following in the terminal: </a:t>
            </a:r>
            <a:r>
              <a:rPr lang="en-US" sz="1900" i="1" dirty="0"/>
              <a:t>cd /path/to/REN_workspace</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Run Jupyter from that folder by executing the following in the terminal: </a:t>
            </a:r>
            <a:r>
              <a:rPr lang="en-US" sz="1900" i="1" dirty="0"/>
              <a:t>jupyter lab</a:t>
            </a:r>
          </a:p>
          <a:p>
            <a:pPr marL="285750" indent="-285750">
              <a:lnSpc>
                <a:spcPct val="105000"/>
              </a:lnSpc>
              <a:buFont typeface="Arial" panose="020B0604020202020204" pitchFamily="34" charset="0"/>
              <a:buChar char="•"/>
            </a:pPr>
            <a:endParaRPr lang="en-US" sz="1600" i="1" dirty="0"/>
          </a:p>
          <a:p>
            <a:pPr marL="742950" lvl="1" indent="-285750">
              <a:lnSpc>
                <a:spcPct val="105000"/>
              </a:lnSpc>
              <a:buFont typeface="Arial" panose="020B0604020202020204" pitchFamily="34" charset="0"/>
              <a:buChar char="•"/>
            </a:pPr>
            <a:r>
              <a:rPr lang="en-US" sz="1600" dirty="0"/>
              <a:t>After few seconds, a web-browser should open showing Jupyter – all set for the warm-up exercise!</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11</a:t>
            </a:fld>
            <a:endParaRPr lang="da-DK" dirty="0"/>
          </a:p>
        </p:txBody>
      </p:sp>
    </p:spTree>
    <p:extLst>
      <p:ext uri="{BB962C8B-B14F-4D97-AF65-F5344CB8AC3E}">
        <p14:creationId xmlns:p14="http://schemas.microsoft.com/office/powerpoint/2010/main" val="425396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Exercise (Description)</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2457083"/>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Within Jupyter, create a short Python script that:</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Populates a 2D array implemented as a list (3x3), where row #0 stores 2, 4, 1; row #1 stores 3, -1, 5; and row #2 stores 2, 3, 1</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Prints the sum of all values stored in the list</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Prints the maximum value stored in each of row</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Generates a plot displaying the maximum value stored in each row using Matplotlib</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12</a:t>
            </a:fld>
            <a:endParaRPr lang="da-DK" dirty="0"/>
          </a:p>
        </p:txBody>
      </p:sp>
    </p:spTree>
    <p:extLst>
      <p:ext uri="{BB962C8B-B14F-4D97-AF65-F5344CB8AC3E}">
        <p14:creationId xmlns:p14="http://schemas.microsoft.com/office/powerpoint/2010/main" val="345144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Walkthrough Exercise (Preparation I)</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2486835"/>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Within Jupyter, click on menu “File” and select option “Open from URL…”. Then, in the input text field, type the following and click button “Open” when finished: </a:t>
            </a:r>
          </a:p>
          <a:p>
            <a:pPr marL="285750" indent="-285750">
              <a:lnSpc>
                <a:spcPct val="105000"/>
              </a:lnSpc>
              <a:buFont typeface="Arial" panose="020B0604020202020204" pitchFamily="34" charset="0"/>
              <a:buChar char="•"/>
            </a:pPr>
            <a:endParaRPr lang="en-US" sz="1600" i="1" dirty="0"/>
          </a:p>
          <a:p>
            <a:pPr>
              <a:lnSpc>
                <a:spcPct val="105000"/>
              </a:lnSpc>
            </a:pPr>
            <a:r>
              <a:rPr lang="en-US" sz="1600" i="1" dirty="0"/>
              <a:t>            </a:t>
            </a:r>
            <a:r>
              <a:rPr lang="en-US" sz="1600" i="1" dirty="0">
                <a:hlinkClick r:id="rId2"/>
              </a:rPr>
              <a:t>https://raw.githubusercontent.com/ricnogfer/courses/master/REN/REN_walkthrough.ipynb</a:t>
            </a:r>
            <a:endParaRPr lang="en-US" sz="1600" dirty="0"/>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This will download a Jupyter notebook that has been prepared </a:t>
            </a:r>
            <a:r>
              <a:rPr lang="en-US" sz="2000" dirty="0"/>
              <a:t>with an illustration of the tools previously mentioned in action, including the analysis of the principal components (PCA) that govern a given time-series in Python</a:t>
            </a:r>
            <a:endParaRPr lang="en-US" sz="1900" dirty="0"/>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13</a:t>
            </a:fld>
            <a:endParaRPr lang="da-DK" dirty="0"/>
          </a:p>
        </p:txBody>
      </p:sp>
      <p:pic>
        <p:nvPicPr>
          <p:cNvPr id="4" name="Picture 3">
            <a:extLst>
              <a:ext uri="{FF2B5EF4-FFF2-40B4-BE49-F238E27FC236}">
                <a16:creationId xmlns:a16="http://schemas.microsoft.com/office/drawing/2014/main" id="{96B99831-D2F3-DEE3-E87F-4DA0EAEE7372}"/>
              </a:ext>
            </a:extLst>
          </p:cNvPr>
          <p:cNvPicPr>
            <a:picLocks noChangeAspect="1"/>
          </p:cNvPicPr>
          <p:nvPr/>
        </p:nvPicPr>
        <p:blipFill>
          <a:blip r:embed="rId3"/>
          <a:stretch>
            <a:fillRect/>
          </a:stretch>
        </p:blipFill>
        <p:spPr>
          <a:xfrm>
            <a:off x="5154517" y="4036595"/>
            <a:ext cx="5593693" cy="25580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8450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Walkthrough Exercise (Preparation II)</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3150030"/>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Download wind capacity factor time-series of European countries (between the year 1979 and 2017) from </a:t>
            </a:r>
            <a:r>
              <a:rPr lang="en-US" sz="1900" dirty="0">
                <a:hlinkClick r:id="rId2"/>
              </a:rPr>
              <a:t>https://zenodo.org/records/3253876/files/onshore_wind_1979-2017.csv</a:t>
            </a:r>
            <a:r>
              <a:rPr lang="en-US" sz="1900" dirty="0"/>
              <a:t> and save the file in folder “REN_workspace”</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Download solar PV capacity factor time-series of European countries (between the year 1979 and 2017) from </a:t>
            </a:r>
            <a:r>
              <a:rPr lang="en-US" sz="1900" dirty="0">
                <a:hlinkClick r:id="rId3"/>
              </a:rPr>
              <a:t>https://zenodo.org/records/2613651/files/pv_optimal.csv</a:t>
            </a:r>
            <a:r>
              <a:rPr lang="en-US" sz="1900" dirty="0"/>
              <a:t> and save the file in folder “REN_workspace”</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Download electricity demand time-series of European countries (for the year 2015) from </a:t>
            </a:r>
            <a:r>
              <a:rPr lang="en-US" sz="1900" dirty="0">
                <a:hlinkClick r:id="rId4"/>
              </a:rPr>
              <a:t>https://raw.githubusercontent.com/martavp/MESM_project/master/data/electricity_demand.csv</a:t>
            </a:r>
            <a:r>
              <a:rPr lang="en-US" sz="1900" dirty="0"/>
              <a:t> and save the file in folder “REN_workspace”</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14</a:t>
            </a:fld>
            <a:endParaRPr lang="da-DK" dirty="0"/>
          </a:p>
        </p:txBody>
      </p:sp>
    </p:spTree>
    <p:extLst>
      <p:ext uri="{BB962C8B-B14F-4D97-AF65-F5344CB8AC3E}">
        <p14:creationId xmlns:p14="http://schemas.microsoft.com/office/powerpoint/2010/main" val="969443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498130-86A5-5FEE-E026-17A756140426}"/>
              </a:ext>
            </a:extLst>
          </p:cNvPr>
          <p:cNvSpPr>
            <a:spLocks noGrp="1"/>
          </p:cNvSpPr>
          <p:nvPr>
            <p:ph type="sldNum" sz="quarter" idx="12"/>
          </p:nvPr>
        </p:nvSpPr>
        <p:spPr/>
        <p:txBody>
          <a:bodyPr/>
          <a:lstStyle/>
          <a:p>
            <a:fld id="{BE59AB7C-D5DF-4274-B357-0AFEE900B6C1}" type="slidenum">
              <a:rPr lang="da-DK" smtClean="0"/>
              <a:t>15</a:t>
            </a:fld>
            <a:endParaRPr lang="da-DK" dirty="0"/>
          </a:p>
        </p:txBody>
      </p:sp>
    </p:spTree>
    <p:extLst>
      <p:ext uri="{BB962C8B-B14F-4D97-AF65-F5344CB8AC3E}">
        <p14:creationId xmlns:p14="http://schemas.microsoft.com/office/powerpoint/2010/main" val="169635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Today’s Goal</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397888"/>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b="1" dirty="0"/>
              <a:t>To get familiar with the (software) tools needed to solve REN’s assignments</a:t>
            </a:r>
            <a:r>
              <a:rPr lang="en-US" sz="1900" dirty="0"/>
              <a:t>. These tools are:</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Python (high-level programming language that is becoming increasingly popular in the scientific/engineering realm)</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Pandas (package for data manipulation and analysis in Python)</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Matplotlib (package for creating static and interactive visualizations in Python)</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Scikit-learn (package for machine learning in Python, which includes a PCA library)</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Jupyter (web-based interactive computing platform where one can run Python code)</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To achieve the goal, we will during this course:</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Go through a brief introduction of some of the tools, namely: Python, Pandas and Matplotlib </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Solve a basic exercise using these tools in your own computer</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Walkthrough an (already solved) exercise to see the tools in action, as well as perform an analysis of the principal components (PCA) that govern a given time-series (we will attempt to run/replicate this exercise in your own computer)</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2</a:t>
            </a:fld>
            <a:endParaRPr lang="da-DK" dirty="0"/>
          </a:p>
        </p:txBody>
      </p:sp>
    </p:spTree>
    <p:extLst>
      <p:ext uri="{BB962C8B-B14F-4D97-AF65-F5344CB8AC3E}">
        <p14:creationId xmlns:p14="http://schemas.microsoft.com/office/powerpoint/2010/main" val="3740522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Python (Some Info)</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4087209"/>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High-level programming language created in 1995 by Guido van Rossum</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Free and open-source (no licensing fees)</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Simple and intuitive syntax (i.e. easy to learn)</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Supports several programming paradigms (namely: procedural, object-oriented and functional)</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Has thousands of packages that greatly extends its functionality (we will use some of these in the course)</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Increasingly used</a:t>
            </a:r>
            <a:r>
              <a:rPr lang="en-US" sz="2000" dirty="0"/>
              <a:t> in science/engineering</a:t>
            </a:r>
            <a:endParaRPr lang="en-US" sz="1900" dirty="0"/>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Official website: </a:t>
            </a:r>
            <a:r>
              <a:rPr lang="en-US" sz="1900" dirty="0">
                <a:hlinkClick r:id="rId2"/>
              </a:rPr>
              <a:t>https://www.python.org</a:t>
            </a:r>
            <a:endParaRPr lang="en-US" sz="1900" dirty="0"/>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3</a:t>
            </a:fld>
            <a:endParaRPr lang="da-DK" dirty="0"/>
          </a:p>
        </p:txBody>
      </p:sp>
      <p:sp>
        <p:nvSpPr>
          <p:cNvPr id="7" name="TextBox 6">
            <a:extLst>
              <a:ext uri="{FF2B5EF4-FFF2-40B4-BE49-F238E27FC236}">
                <a16:creationId xmlns:a16="http://schemas.microsoft.com/office/drawing/2014/main" id="{5DB67457-2406-941D-E06A-3F97E5A4F80A}"/>
              </a:ext>
            </a:extLst>
          </p:cNvPr>
          <p:cNvSpPr txBox="1"/>
          <p:nvPr/>
        </p:nvSpPr>
        <p:spPr>
          <a:xfrm>
            <a:off x="7139750" y="6543784"/>
            <a:ext cx="2179837" cy="200055"/>
          </a:xfrm>
          <a:prstGeom prst="rect">
            <a:avLst/>
          </a:prstGeom>
          <a:noFill/>
        </p:spPr>
        <p:txBody>
          <a:bodyPr wrap="square" rtlCol="0">
            <a:spAutoFit/>
          </a:bodyPr>
          <a:lstStyle/>
          <a:p>
            <a:pPr algn="ctr"/>
            <a:r>
              <a:rPr lang="en-US" sz="700" dirty="0"/>
              <a:t>Programming languages popularity (source: TIOBE)</a:t>
            </a:r>
            <a:endParaRPr lang="da-DK" sz="700" dirty="0"/>
          </a:p>
        </p:txBody>
      </p:sp>
      <p:pic>
        <p:nvPicPr>
          <p:cNvPr id="11" name="Picture 10">
            <a:extLst>
              <a:ext uri="{FF2B5EF4-FFF2-40B4-BE49-F238E27FC236}">
                <a16:creationId xmlns:a16="http://schemas.microsoft.com/office/drawing/2014/main" id="{7FA37C42-DFDF-CF57-9AB5-56C697FE2748}"/>
              </a:ext>
            </a:extLst>
          </p:cNvPr>
          <p:cNvPicPr>
            <a:picLocks noChangeAspect="1"/>
          </p:cNvPicPr>
          <p:nvPr/>
        </p:nvPicPr>
        <p:blipFill>
          <a:blip r:embed="rId3"/>
          <a:stretch>
            <a:fillRect/>
          </a:stretch>
        </p:blipFill>
        <p:spPr>
          <a:xfrm>
            <a:off x="5480050" y="4527550"/>
            <a:ext cx="5502421" cy="1975363"/>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060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Python (Some Data Types)</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317546"/>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Number (which can be an integer or a float). Examples:</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x = 10</a:t>
            </a:r>
          </a:p>
          <a:p>
            <a:pPr marL="742950" lvl="1" indent="-285750">
              <a:lnSpc>
                <a:spcPct val="105000"/>
              </a:lnSpc>
              <a:buFont typeface="Arial" panose="020B0604020202020204" pitchFamily="34" charset="0"/>
              <a:buChar char="•"/>
            </a:pPr>
            <a:endParaRPr lang="en-US" sz="1600" i="1"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pi = 3.14</a:t>
            </a:r>
          </a:p>
          <a:p>
            <a:pPr marL="742950" lvl="1"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String (contiguous set of characters in between quotation mark). Example:</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city = "New York"</a:t>
            </a:r>
          </a:p>
          <a:p>
            <a:pPr lvl="1">
              <a:lnSpc>
                <a:spcPct val="105000"/>
              </a:lnSpc>
            </a:pPr>
            <a:endParaRPr lang="en-US" sz="1900" dirty="0"/>
          </a:p>
          <a:p>
            <a:pPr marL="285750" indent="-285750">
              <a:lnSpc>
                <a:spcPct val="105000"/>
              </a:lnSpc>
              <a:buFont typeface="Arial" panose="020B0604020202020204" pitchFamily="34" charset="0"/>
              <a:buChar char="•"/>
            </a:pPr>
            <a:r>
              <a:rPr lang="en-US" sz="1900" dirty="0"/>
              <a:t>List (collection of (heterogenous) values, which can have one or more dimensions). Examples:</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i="1" dirty="0">
                <a:solidFill>
                  <a:srgbClr val="0070C0"/>
                </a:solidFill>
              </a:rPr>
              <a:t>colors = ["red", "green", "blue"]      </a:t>
            </a:r>
            <a:r>
              <a:rPr lang="en-US" sz="1600" i="1" dirty="0">
                <a:solidFill>
                  <a:schemeClr val="accent1">
                    <a:lumMod val="60000"/>
                    <a:lumOff val="40000"/>
                  </a:schemeClr>
                </a:solidFill>
              </a:rPr>
              <a:t># colors[0] == "red", colors[1] == "green", colors[2] == "blue"</a:t>
            </a:r>
          </a:p>
          <a:p>
            <a:pPr marL="742950" lvl="1" indent="-285750">
              <a:lnSpc>
                <a:spcPct val="105000"/>
              </a:lnSpc>
              <a:buFont typeface="Arial" panose="020B0604020202020204" pitchFamily="34" charset="0"/>
              <a:buChar char="•"/>
            </a:pPr>
            <a:endParaRPr lang="en-US" sz="1600" i="1"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image_2d = [[2, 4, 5], [4, 8, 6]]      </a:t>
            </a:r>
            <a:r>
              <a:rPr lang="en-US" sz="1600" i="1" dirty="0">
                <a:solidFill>
                  <a:schemeClr val="accent1">
                    <a:lumMod val="60000"/>
                    <a:lumOff val="40000"/>
                  </a:schemeClr>
                </a:solidFill>
              </a:rPr>
              <a:t># image_2d[0] = [2, 4, 5], image_2d[0][2] == 5</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Dictionary (collection of key-value pairs). Example:</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capitals = {"Norway": "Oslo", "Germany": "Berlin"}      </a:t>
            </a:r>
            <a:r>
              <a:rPr lang="en-US" sz="1600" i="1" dirty="0">
                <a:solidFill>
                  <a:schemeClr val="accent1">
                    <a:lumMod val="60000"/>
                    <a:lumOff val="40000"/>
                  </a:schemeClr>
                </a:solidFill>
              </a:rPr>
              <a:t># capitals["Norway"] == "Oslo", capitals["Germany"] == "Berlin"</a:t>
            </a:r>
            <a:endParaRPr lang="en-US" sz="1600" dirty="0">
              <a:solidFill>
                <a:schemeClr val="accent1">
                  <a:lumMod val="60000"/>
                  <a:lumOff val="40000"/>
                </a:schemeClr>
              </a:solidFill>
            </a:endParaRP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4</a:t>
            </a:fld>
            <a:endParaRPr lang="da-DK" dirty="0"/>
          </a:p>
        </p:txBody>
      </p:sp>
    </p:spTree>
    <p:extLst>
      <p:ext uri="{BB962C8B-B14F-4D97-AF65-F5344CB8AC3E}">
        <p14:creationId xmlns:p14="http://schemas.microsoft.com/office/powerpoint/2010/main" val="152360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Python (Conditions)</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090881"/>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The </a:t>
            </a:r>
            <a:r>
              <a:rPr lang="en-US" sz="1900" i="1" dirty="0"/>
              <a:t>if-elif-else</a:t>
            </a:r>
            <a:r>
              <a:rPr lang="en-US" sz="1900" dirty="0"/>
              <a:t> statement evaluates an expression, and if the expression is </a:t>
            </a:r>
            <a:r>
              <a:rPr lang="en-US" sz="1900" i="1" dirty="0"/>
              <a:t>True</a:t>
            </a:r>
            <a:r>
              <a:rPr lang="en-US" sz="1900" dirty="0"/>
              <a:t>, it then executes the indented code. Examples:</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if x == 10:</a:t>
            </a:r>
          </a:p>
          <a:p>
            <a:pPr lvl="1">
              <a:lnSpc>
                <a:spcPct val="105000"/>
              </a:lnSpc>
            </a:pPr>
            <a:r>
              <a:rPr lang="en-US" sz="1600" i="1" dirty="0">
                <a:solidFill>
                  <a:srgbClr val="0070C0"/>
                </a:solidFill>
              </a:rPr>
              <a:t>             print("x is equal to 10")</a:t>
            </a:r>
          </a:p>
          <a:p>
            <a:pPr lvl="1">
              <a:lnSpc>
                <a:spcPct val="105000"/>
              </a:lnSpc>
            </a:pPr>
            <a:r>
              <a:rPr lang="en-US" sz="1600" i="1" dirty="0">
                <a:solidFill>
                  <a:srgbClr val="0070C0"/>
                </a:solidFill>
              </a:rPr>
              <a:t>      else:</a:t>
            </a:r>
          </a:p>
          <a:p>
            <a:pPr lvl="1">
              <a:lnSpc>
                <a:spcPct val="105000"/>
              </a:lnSpc>
            </a:pPr>
            <a:r>
              <a:rPr lang="en-US" sz="1600" i="1" dirty="0">
                <a:solidFill>
                  <a:srgbClr val="0070C0"/>
                </a:solidFill>
              </a:rPr>
              <a:t>             print("x is not equal to 10")</a:t>
            </a:r>
          </a:p>
          <a:p>
            <a:pPr marL="285750" indent="-285750">
              <a:lnSpc>
                <a:spcPct val="105000"/>
              </a:lnSpc>
              <a:buFont typeface="Arial" panose="020B0604020202020204" pitchFamily="34" charset="0"/>
              <a:buChar char="•"/>
            </a:pPr>
            <a:endParaRPr lang="en-US" sz="1600"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if y &lt; -10 or y &gt; 10:</a:t>
            </a:r>
          </a:p>
          <a:p>
            <a:pPr lvl="1">
              <a:lnSpc>
                <a:spcPct val="105000"/>
              </a:lnSpc>
            </a:pPr>
            <a:r>
              <a:rPr lang="en-US" sz="1600" i="1" dirty="0">
                <a:solidFill>
                  <a:srgbClr val="0070C0"/>
                </a:solidFill>
              </a:rPr>
              <a:t>             print("y is outside normal range")</a:t>
            </a:r>
          </a:p>
          <a:p>
            <a:pPr marL="285750" indent="-285750">
              <a:lnSpc>
                <a:spcPct val="105000"/>
              </a:lnSpc>
              <a:buFont typeface="Arial" panose="020B0604020202020204" pitchFamily="34" charset="0"/>
              <a:buChar char="•"/>
            </a:pPr>
            <a:endParaRPr lang="en-US" sz="1600"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if animal == "dog":</a:t>
            </a:r>
          </a:p>
          <a:p>
            <a:pPr lvl="1">
              <a:lnSpc>
                <a:spcPct val="105000"/>
              </a:lnSpc>
            </a:pPr>
            <a:r>
              <a:rPr lang="en-US" sz="1600" i="1" dirty="0">
                <a:solidFill>
                  <a:srgbClr val="0070C0"/>
                </a:solidFill>
              </a:rPr>
              <a:t>             print("animal is a dog")</a:t>
            </a:r>
          </a:p>
          <a:p>
            <a:pPr lvl="1">
              <a:lnSpc>
                <a:spcPct val="105000"/>
              </a:lnSpc>
            </a:pPr>
            <a:r>
              <a:rPr lang="en-US" sz="1600" i="1" dirty="0">
                <a:solidFill>
                  <a:srgbClr val="0070C0"/>
                </a:solidFill>
              </a:rPr>
              <a:t>      elif animal == "cat":</a:t>
            </a:r>
          </a:p>
          <a:p>
            <a:pPr lvl="1">
              <a:lnSpc>
                <a:spcPct val="105000"/>
              </a:lnSpc>
            </a:pPr>
            <a:r>
              <a:rPr lang="en-US" sz="1600" i="1" dirty="0">
                <a:solidFill>
                  <a:srgbClr val="0070C0"/>
                </a:solidFill>
              </a:rPr>
              <a:t>             print("animal is a cat")</a:t>
            </a:r>
          </a:p>
          <a:p>
            <a:pPr lvl="1">
              <a:lnSpc>
                <a:spcPct val="105000"/>
              </a:lnSpc>
            </a:pPr>
            <a:r>
              <a:rPr lang="en-US" sz="1600" i="1" dirty="0">
                <a:solidFill>
                  <a:srgbClr val="0070C0"/>
                </a:solidFill>
              </a:rPr>
              <a:t>      else:</a:t>
            </a:r>
          </a:p>
          <a:p>
            <a:pPr lvl="1">
              <a:lnSpc>
                <a:spcPct val="105000"/>
              </a:lnSpc>
            </a:pPr>
            <a:r>
              <a:rPr lang="en-US" sz="1600" i="1" dirty="0">
                <a:solidFill>
                  <a:srgbClr val="0070C0"/>
                </a:solidFill>
              </a:rPr>
              <a:t>             print("unknown animal")</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5</a:t>
            </a:fld>
            <a:endParaRPr lang="da-DK" dirty="0"/>
          </a:p>
        </p:txBody>
      </p:sp>
    </p:spTree>
    <p:extLst>
      <p:ext uri="{BB962C8B-B14F-4D97-AF65-F5344CB8AC3E}">
        <p14:creationId xmlns:p14="http://schemas.microsoft.com/office/powerpoint/2010/main" val="376845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Python (Loops)</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397888"/>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The </a:t>
            </a:r>
            <a:r>
              <a:rPr lang="en-US" sz="1900" i="1" dirty="0"/>
              <a:t>for</a:t>
            </a:r>
            <a:r>
              <a:rPr lang="en-US" sz="1900" dirty="0"/>
              <a:t> statement is used to iterate over sequences such as lists, dictionaries, strings, etc. Examples:</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for i in range(10):      </a:t>
            </a:r>
            <a:r>
              <a:rPr lang="en-US" sz="1600" i="1" dirty="0">
                <a:solidFill>
                  <a:schemeClr val="accent1">
                    <a:lumMod val="60000"/>
                    <a:lumOff val="40000"/>
                  </a:schemeClr>
                </a:solidFill>
              </a:rPr>
              <a:t># loop 10 times (from i = 0 to i = 9)</a:t>
            </a:r>
            <a:endParaRPr lang="en-US" sz="1600" i="1" dirty="0">
              <a:solidFill>
                <a:srgbClr val="0070C0"/>
              </a:solidFill>
            </a:endParaRPr>
          </a:p>
          <a:p>
            <a:pPr lvl="1">
              <a:lnSpc>
                <a:spcPct val="105000"/>
              </a:lnSpc>
            </a:pPr>
            <a:r>
              <a:rPr lang="en-US" sz="1600" i="1" dirty="0">
                <a:solidFill>
                  <a:srgbClr val="0070C0"/>
                </a:solidFill>
              </a:rPr>
              <a:t>             print(i)</a:t>
            </a:r>
          </a:p>
          <a:p>
            <a:pPr marL="285750" indent="-285750">
              <a:lnSpc>
                <a:spcPct val="105000"/>
              </a:lnSpc>
              <a:buFont typeface="Arial" panose="020B0604020202020204" pitchFamily="34" charset="0"/>
              <a:buChar char="•"/>
            </a:pPr>
            <a:endParaRPr lang="en-US" sz="1600"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for i in range(2):</a:t>
            </a:r>
          </a:p>
          <a:p>
            <a:pPr lvl="1">
              <a:lnSpc>
                <a:spcPct val="105000"/>
              </a:lnSpc>
            </a:pPr>
            <a:r>
              <a:rPr lang="en-US" sz="1600" i="1" dirty="0">
                <a:solidFill>
                  <a:srgbClr val="0070C0"/>
                </a:solidFill>
              </a:rPr>
              <a:t>             for j in range(3):</a:t>
            </a:r>
          </a:p>
          <a:p>
            <a:pPr lvl="1">
              <a:lnSpc>
                <a:spcPct val="105000"/>
              </a:lnSpc>
            </a:pPr>
            <a:r>
              <a:rPr lang="en-US" sz="1600" i="1" dirty="0">
                <a:solidFill>
                  <a:srgbClr val="0070C0"/>
                </a:solidFill>
              </a:rPr>
              <a:t>                    print(image_2d[i][j])</a:t>
            </a:r>
          </a:p>
          <a:p>
            <a:pPr marL="285750" indent="-285750">
              <a:lnSpc>
                <a:spcPct val="105000"/>
              </a:lnSpc>
              <a:buFont typeface="Arial" panose="020B0604020202020204" pitchFamily="34" charset="0"/>
              <a:buChar char="•"/>
            </a:pPr>
            <a:endParaRPr lang="en-US" sz="1600"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for key in capitals:</a:t>
            </a:r>
          </a:p>
          <a:p>
            <a:pPr lvl="1">
              <a:lnSpc>
                <a:spcPct val="105000"/>
              </a:lnSpc>
            </a:pPr>
            <a:r>
              <a:rPr lang="en-US" sz="1600" i="1" dirty="0">
                <a:solidFill>
                  <a:srgbClr val="0070C0"/>
                </a:solidFill>
              </a:rPr>
              <a:t>             print("The capital of %s is %s" % (key, capitals[key]))</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The </a:t>
            </a:r>
            <a:r>
              <a:rPr lang="en-US" sz="1900" i="1" dirty="0"/>
              <a:t>while</a:t>
            </a:r>
            <a:r>
              <a:rPr lang="en-US" sz="1900" dirty="0"/>
              <a:t> statement is used for repeated execution as long as an expression is </a:t>
            </a:r>
            <a:r>
              <a:rPr lang="en-US" sz="1900" i="1" dirty="0"/>
              <a:t>True</a:t>
            </a:r>
            <a:r>
              <a:rPr lang="en-US" sz="1900" dirty="0"/>
              <a:t>. Example:</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i = 0</a:t>
            </a:r>
          </a:p>
          <a:p>
            <a:pPr lvl="1">
              <a:lnSpc>
                <a:spcPct val="105000"/>
              </a:lnSpc>
            </a:pPr>
            <a:r>
              <a:rPr lang="en-US" sz="1600" i="1" dirty="0">
                <a:solidFill>
                  <a:srgbClr val="0070C0"/>
                </a:solidFill>
              </a:rPr>
              <a:t>      while i &lt; 10:      </a:t>
            </a:r>
            <a:r>
              <a:rPr lang="en-US" sz="1600" i="1" dirty="0">
                <a:solidFill>
                  <a:schemeClr val="accent1">
                    <a:lumMod val="60000"/>
                    <a:lumOff val="40000"/>
                  </a:schemeClr>
                </a:solidFill>
              </a:rPr>
              <a:t># loop 10 times (from i = 0 to i = 9)</a:t>
            </a:r>
            <a:endParaRPr lang="en-US" sz="1600" i="1" dirty="0">
              <a:solidFill>
                <a:srgbClr val="0070C0"/>
              </a:solidFill>
            </a:endParaRPr>
          </a:p>
          <a:p>
            <a:pPr lvl="1">
              <a:lnSpc>
                <a:spcPct val="105000"/>
              </a:lnSpc>
            </a:pPr>
            <a:r>
              <a:rPr lang="en-US" sz="1600" i="1" dirty="0">
                <a:solidFill>
                  <a:srgbClr val="0070C0"/>
                </a:solidFill>
              </a:rPr>
              <a:t>             print(i)</a:t>
            </a:r>
          </a:p>
          <a:p>
            <a:pPr lvl="1">
              <a:lnSpc>
                <a:spcPct val="105000"/>
              </a:lnSpc>
            </a:pPr>
            <a:r>
              <a:rPr lang="en-US" sz="1600" i="1" dirty="0">
                <a:solidFill>
                  <a:srgbClr val="0070C0"/>
                </a:solidFill>
              </a:rPr>
              <a:t>             i = i + 1</a:t>
            </a: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6</a:t>
            </a:fld>
            <a:endParaRPr lang="da-DK" dirty="0"/>
          </a:p>
        </p:txBody>
      </p:sp>
    </p:spTree>
    <p:extLst>
      <p:ext uri="{BB962C8B-B14F-4D97-AF65-F5344CB8AC3E}">
        <p14:creationId xmlns:p14="http://schemas.microsoft.com/office/powerpoint/2010/main" val="157983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Python (Functions)</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4105226"/>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The </a:t>
            </a:r>
            <a:r>
              <a:rPr lang="en-US" sz="1900" i="1" dirty="0"/>
              <a:t>def</a:t>
            </a:r>
            <a:r>
              <a:rPr lang="en-US" sz="1900" dirty="0"/>
              <a:t> statement is used to define a function which is a block of organized code that is used to perform a single task, which enables better modularity and reuse-ability of code. It may receive zero or more arguments and optionally return zero or more values. Examples:</a:t>
            </a: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def hello():</a:t>
            </a:r>
          </a:p>
          <a:p>
            <a:pPr lvl="1">
              <a:lnSpc>
                <a:spcPct val="105000"/>
              </a:lnSpc>
            </a:pPr>
            <a:r>
              <a:rPr lang="en-US" sz="1600" i="1" dirty="0">
                <a:solidFill>
                  <a:srgbClr val="0070C0"/>
                </a:solidFill>
              </a:rPr>
              <a:t>             print("Hello world!")</a:t>
            </a:r>
          </a:p>
          <a:p>
            <a:pPr lvl="1">
              <a:lnSpc>
                <a:spcPct val="105000"/>
              </a:lnSpc>
            </a:pPr>
            <a:endParaRPr lang="en-US" sz="1600" i="1" dirty="0">
              <a:solidFill>
                <a:srgbClr val="0070C0"/>
              </a:solidFill>
            </a:endParaRPr>
          </a:p>
          <a:p>
            <a:pPr lvl="1">
              <a:lnSpc>
                <a:spcPct val="105000"/>
              </a:lnSpc>
            </a:pPr>
            <a:r>
              <a:rPr lang="en-US" sz="1600" i="1" dirty="0">
                <a:solidFill>
                  <a:srgbClr val="0070C0"/>
                </a:solidFill>
              </a:rPr>
              <a:t>      hello()      </a:t>
            </a:r>
            <a:r>
              <a:rPr lang="en-US" sz="1600" i="1" dirty="0">
                <a:solidFill>
                  <a:schemeClr val="accent1">
                    <a:lumMod val="60000"/>
                    <a:lumOff val="40000"/>
                  </a:schemeClr>
                </a:solidFill>
              </a:rPr>
              <a:t># call function “hello” and print “Hello world!”</a:t>
            </a:r>
            <a:endParaRPr lang="en-US" sz="1600" i="1"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285750" indent="-285750">
              <a:lnSpc>
                <a:spcPct val="105000"/>
              </a:lnSpc>
              <a:buFont typeface="Arial" panose="020B0604020202020204" pitchFamily="34" charset="0"/>
              <a:buChar char="•"/>
            </a:pPr>
            <a:endParaRPr lang="en-US" sz="1600" dirty="0">
              <a:solidFill>
                <a:srgbClr val="0070C0"/>
              </a:solidFill>
            </a:endParaRPr>
          </a:p>
          <a:p>
            <a:pPr marL="742950" lvl="1" indent="-285750">
              <a:lnSpc>
                <a:spcPct val="105000"/>
              </a:lnSpc>
              <a:buFont typeface="Arial" panose="020B0604020202020204" pitchFamily="34" charset="0"/>
              <a:buChar char="•"/>
            </a:pPr>
            <a:r>
              <a:rPr lang="en-US" sz="1600" i="1" dirty="0">
                <a:solidFill>
                  <a:srgbClr val="0070C0"/>
                </a:solidFill>
              </a:rPr>
              <a:t>def multiply(a, b):</a:t>
            </a:r>
          </a:p>
          <a:p>
            <a:pPr lvl="1">
              <a:lnSpc>
                <a:spcPct val="105000"/>
              </a:lnSpc>
            </a:pPr>
            <a:r>
              <a:rPr lang="en-US" sz="1600" i="1" dirty="0">
                <a:solidFill>
                  <a:srgbClr val="0070C0"/>
                </a:solidFill>
              </a:rPr>
              <a:t>             result = a * b</a:t>
            </a:r>
          </a:p>
          <a:p>
            <a:pPr lvl="1">
              <a:lnSpc>
                <a:spcPct val="105000"/>
              </a:lnSpc>
            </a:pPr>
            <a:r>
              <a:rPr lang="en-US" sz="1600" i="1" dirty="0">
                <a:solidFill>
                  <a:srgbClr val="0070C0"/>
                </a:solidFill>
              </a:rPr>
              <a:t>             return result</a:t>
            </a:r>
          </a:p>
          <a:p>
            <a:pPr lvl="1">
              <a:lnSpc>
                <a:spcPct val="105000"/>
              </a:lnSpc>
            </a:pPr>
            <a:endParaRPr lang="en-US" sz="1600" i="1" dirty="0">
              <a:solidFill>
                <a:srgbClr val="0070C0"/>
              </a:solidFill>
            </a:endParaRPr>
          </a:p>
          <a:p>
            <a:pPr lvl="1">
              <a:lnSpc>
                <a:spcPct val="105000"/>
              </a:lnSpc>
            </a:pPr>
            <a:r>
              <a:rPr lang="en-US" sz="1600" i="1" dirty="0">
                <a:solidFill>
                  <a:srgbClr val="0070C0"/>
                </a:solidFill>
              </a:rPr>
              <a:t>      print("2 * 3 is equal to %d" % multiply(2, 3))      </a:t>
            </a:r>
            <a:r>
              <a:rPr lang="en-US" sz="1600" i="1" dirty="0">
                <a:solidFill>
                  <a:schemeClr val="accent1">
                    <a:lumMod val="60000"/>
                    <a:lumOff val="40000"/>
                  </a:schemeClr>
                </a:solidFill>
              </a:rPr>
              <a:t># call function “multiply” and print “2 * 3 is equal to 6”</a:t>
            </a:r>
            <a:endParaRPr lang="en-US" sz="1600" i="1" dirty="0">
              <a:solidFill>
                <a:srgbClr val="0070C0"/>
              </a:solidFill>
            </a:endParaRP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7</a:t>
            </a:fld>
            <a:endParaRPr lang="da-DK" dirty="0"/>
          </a:p>
        </p:txBody>
      </p:sp>
    </p:spTree>
    <p:extLst>
      <p:ext uri="{BB962C8B-B14F-4D97-AF65-F5344CB8AC3E}">
        <p14:creationId xmlns:p14="http://schemas.microsoft.com/office/powerpoint/2010/main" val="397457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Pandas (Some Info)</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4604274"/>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The </a:t>
            </a:r>
            <a:r>
              <a:rPr lang="en-US" sz="1900" i="1" dirty="0"/>
              <a:t>de facto</a:t>
            </a:r>
            <a:r>
              <a:rPr lang="en-US" sz="1900" dirty="0"/>
              <a:t> package for data manipulation and analysis in Python</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It revolves around two data structures, namely: Series (1D data) and DataFrame (2D data – a.k.a. tabular data)</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Typical operations performed on these data structure are (to name a few):</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loc (accesses a group of rows and columns by label(s))</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min, max and mean (returns the minimum, maximum and mean value over the requested axis, respectively)</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groupby (involves some combination of splitting the object, applying </a:t>
            </a:r>
            <a:r>
              <a:rPr lang="en-US" sz="1600"/>
              <a:t>a function </a:t>
            </a:r>
            <a:r>
              <a:rPr lang="en-US" sz="1600" dirty="0"/>
              <a:t>and combining the results)</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drop (removes rows or columns from the data structure)</a:t>
            </a:r>
          </a:p>
          <a:p>
            <a:pPr lvl="1">
              <a:lnSpc>
                <a:spcPct val="105000"/>
              </a:lnSpc>
            </a:pPr>
            <a:endParaRPr lang="en-US" sz="1900" dirty="0"/>
          </a:p>
          <a:p>
            <a:pPr marL="285750" indent="-285750">
              <a:lnSpc>
                <a:spcPct val="105000"/>
              </a:lnSpc>
              <a:buFont typeface="Arial" panose="020B0604020202020204" pitchFamily="34" charset="0"/>
              <a:buChar char="•"/>
            </a:pPr>
            <a:r>
              <a:rPr lang="en-US" sz="1900" dirty="0"/>
              <a:t>Official website:</a:t>
            </a:r>
            <a:r>
              <a:rPr lang="en-US" sz="1900" dirty="0">
                <a:sym typeface="Wingdings" panose="05000000000000000000" pitchFamily="2" charset="2"/>
              </a:rPr>
              <a:t> </a:t>
            </a:r>
            <a:r>
              <a:rPr lang="en-US" sz="1900" dirty="0">
                <a:sym typeface="Wingdings" panose="05000000000000000000" pitchFamily="2" charset="2"/>
                <a:hlinkClick r:id="rId2"/>
              </a:rPr>
              <a:t>https://pandas.pydata.org</a:t>
            </a:r>
            <a:endParaRPr lang="en-US" sz="1900" dirty="0"/>
          </a:p>
          <a:p>
            <a:pPr marL="742950" lvl="1" indent="-285750">
              <a:lnSpc>
                <a:spcPct val="105000"/>
              </a:lnSpc>
              <a:buFont typeface="Arial" panose="020B0604020202020204" pitchFamily="34" charset="0"/>
              <a:buChar char="•"/>
            </a:pPr>
            <a:endParaRPr lang="en-US" sz="1900" dirty="0"/>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8</a:t>
            </a:fld>
            <a:endParaRPr lang="da-DK" dirty="0"/>
          </a:p>
        </p:txBody>
      </p:sp>
      <p:pic>
        <p:nvPicPr>
          <p:cNvPr id="4" name="Picture 3" descr="A table with numbers and symbols&#10;&#10;Description automatically generated">
            <a:extLst>
              <a:ext uri="{FF2B5EF4-FFF2-40B4-BE49-F238E27FC236}">
                <a16:creationId xmlns:a16="http://schemas.microsoft.com/office/drawing/2014/main" id="{247F079D-0FA1-48B3-4211-77D0A80D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382" y="4800600"/>
            <a:ext cx="4493001" cy="1720820"/>
          </a:xfrm>
          <a:prstGeom prst="rect">
            <a:avLst/>
          </a:prstGeom>
          <a:ln w="12700">
            <a:solidFill>
              <a:schemeClr val="tx1"/>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06109413-A633-8947-5D12-7CFFE48E759C}"/>
              </a:ext>
            </a:extLst>
          </p:cNvPr>
          <p:cNvSpPr txBox="1"/>
          <p:nvPr/>
        </p:nvSpPr>
        <p:spPr>
          <a:xfrm>
            <a:off x="7238232" y="6594614"/>
            <a:ext cx="3039300" cy="200055"/>
          </a:xfrm>
          <a:prstGeom prst="rect">
            <a:avLst/>
          </a:prstGeom>
          <a:noFill/>
        </p:spPr>
        <p:txBody>
          <a:bodyPr wrap="square" rtlCol="0">
            <a:spAutoFit/>
          </a:bodyPr>
          <a:lstStyle/>
          <a:p>
            <a:pPr algn="ctr"/>
            <a:r>
              <a:rPr lang="en-US" sz="700" dirty="0"/>
              <a:t>Pandas Series and DataFrame (source: </a:t>
            </a:r>
            <a:r>
              <a:rPr lang="en-US" sz="700" dirty="0">
                <a:hlinkClick r:id="rId4"/>
              </a:rPr>
              <a:t>https://www.learndatasci.com</a:t>
            </a:r>
            <a:r>
              <a:rPr lang="en-US" sz="700" dirty="0"/>
              <a:t>)</a:t>
            </a:r>
            <a:endParaRPr lang="da-DK" sz="700" dirty="0"/>
          </a:p>
        </p:txBody>
      </p:sp>
    </p:spTree>
    <p:extLst>
      <p:ext uri="{BB962C8B-B14F-4D97-AF65-F5344CB8AC3E}">
        <p14:creationId xmlns:p14="http://schemas.microsoft.com/office/powerpoint/2010/main" val="42370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681-201F-A84E-25F7-40E1F342ACA0}"/>
              </a:ext>
            </a:extLst>
          </p:cNvPr>
          <p:cNvSpPr>
            <a:spLocks noGrp="1"/>
          </p:cNvSpPr>
          <p:nvPr>
            <p:ph type="ctrTitle"/>
          </p:nvPr>
        </p:nvSpPr>
        <p:spPr>
          <a:xfrm>
            <a:off x="90488" y="263386"/>
            <a:ext cx="12011024" cy="661709"/>
          </a:xfrm>
        </p:spPr>
        <p:txBody>
          <a:bodyPr>
            <a:normAutofit/>
          </a:bodyPr>
          <a:lstStyle/>
          <a:p>
            <a:r>
              <a:rPr lang="en-US" sz="3200" b="1" u="sng" dirty="0"/>
              <a:t>Matplotlib (Some Info)</a:t>
            </a:r>
            <a:endParaRPr lang="da-DK" sz="3200" b="1" u="sng" dirty="0"/>
          </a:p>
        </p:txBody>
      </p:sp>
      <p:sp>
        <p:nvSpPr>
          <p:cNvPr id="5" name="TextBox 4">
            <a:extLst>
              <a:ext uri="{FF2B5EF4-FFF2-40B4-BE49-F238E27FC236}">
                <a16:creationId xmlns:a16="http://schemas.microsoft.com/office/drawing/2014/main" id="{16EEF328-1020-B62F-F14F-7F2CF24D6E2A}"/>
              </a:ext>
            </a:extLst>
          </p:cNvPr>
          <p:cNvSpPr txBox="1"/>
          <p:nvPr/>
        </p:nvSpPr>
        <p:spPr>
          <a:xfrm>
            <a:off x="482400" y="1407600"/>
            <a:ext cx="11232000" cy="5331396"/>
          </a:xfrm>
          <a:prstGeom prst="rect">
            <a:avLst/>
          </a:prstGeom>
          <a:noFill/>
        </p:spPr>
        <p:txBody>
          <a:bodyPr wrap="square" rtlCol="0">
            <a:spAutoFit/>
          </a:bodyPr>
          <a:lstStyle/>
          <a:p>
            <a:pPr marL="285750" indent="-285750">
              <a:lnSpc>
                <a:spcPct val="105000"/>
              </a:lnSpc>
              <a:buFont typeface="Arial" panose="020B0604020202020204" pitchFamily="34" charset="0"/>
              <a:buChar char="•"/>
            </a:pPr>
            <a:r>
              <a:rPr lang="en-US" sz="1900" dirty="0"/>
              <a:t>The </a:t>
            </a:r>
            <a:r>
              <a:rPr lang="en-US" sz="1900" i="1" dirty="0"/>
              <a:t>de facto</a:t>
            </a:r>
            <a:r>
              <a:rPr lang="en-US" sz="1900" dirty="0"/>
              <a:t> package for data plotting and visualization in Python</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It can either plot data stored in Python data types (to some extend) or Pandas data structures</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Some of the most popular Matplotlib plots are:</a:t>
            </a:r>
          </a:p>
          <a:p>
            <a:pPr marL="285750"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plot</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bar</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stackplot</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scatter</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pie</a:t>
            </a:r>
          </a:p>
          <a:p>
            <a:pPr marL="742950" lvl="1" indent="-285750">
              <a:lnSpc>
                <a:spcPct val="105000"/>
              </a:lnSpc>
              <a:buFont typeface="Arial" panose="020B0604020202020204" pitchFamily="34" charset="0"/>
              <a:buChar char="•"/>
            </a:pPr>
            <a:endParaRPr lang="en-US" sz="1600" dirty="0"/>
          </a:p>
          <a:p>
            <a:pPr marL="742950" lvl="1" indent="-285750">
              <a:lnSpc>
                <a:spcPct val="105000"/>
              </a:lnSpc>
              <a:buFont typeface="Arial" panose="020B0604020202020204" pitchFamily="34" charset="0"/>
              <a:buChar char="•"/>
            </a:pPr>
            <a:r>
              <a:rPr lang="en-US" sz="1600" dirty="0"/>
              <a:t>stairs</a:t>
            </a:r>
          </a:p>
          <a:p>
            <a:pPr marL="285750" indent="-285750">
              <a:lnSpc>
                <a:spcPct val="105000"/>
              </a:lnSpc>
              <a:buFont typeface="Arial" panose="020B0604020202020204" pitchFamily="34" charset="0"/>
              <a:buChar char="•"/>
            </a:pPr>
            <a:endParaRPr lang="en-US" sz="1900" dirty="0"/>
          </a:p>
          <a:p>
            <a:pPr marL="285750" indent="-285750">
              <a:lnSpc>
                <a:spcPct val="105000"/>
              </a:lnSpc>
              <a:buFont typeface="Arial" panose="020B0604020202020204" pitchFamily="34" charset="0"/>
              <a:buChar char="•"/>
            </a:pPr>
            <a:r>
              <a:rPr lang="en-US" sz="1900" dirty="0"/>
              <a:t>Official website: </a:t>
            </a:r>
            <a:r>
              <a:rPr lang="en-US" sz="1900" dirty="0">
                <a:sym typeface="Wingdings" panose="05000000000000000000" pitchFamily="2" charset="2"/>
                <a:hlinkClick r:id="rId2"/>
              </a:rPr>
              <a:t>https://matplotlib.org</a:t>
            </a:r>
            <a:endParaRPr lang="en-US" sz="1900" dirty="0">
              <a:sym typeface="Wingdings" panose="05000000000000000000" pitchFamily="2" charset="2"/>
            </a:endParaRPr>
          </a:p>
        </p:txBody>
      </p:sp>
      <p:sp>
        <p:nvSpPr>
          <p:cNvPr id="6" name="Slide Number Placeholder 5">
            <a:extLst>
              <a:ext uri="{FF2B5EF4-FFF2-40B4-BE49-F238E27FC236}">
                <a16:creationId xmlns:a16="http://schemas.microsoft.com/office/drawing/2014/main" id="{D6176CB3-C4EA-A46C-E5D4-9A2959C95ED7}"/>
              </a:ext>
            </a:extLst>
          </p:cNvPr>
          <p:cNvSpPr>
            <a:spLocks noGrp="1"/>
          </p:cNvSpPr>
          <p:nvPr>
            <p:ph type="sldNum" sz="quarter" idx="12"/>
          </p:nvPr>
        </p:nvSpPr>
        <p:spPr/>
        <p:txBody>
          <a:bodyPr/>
          <a:lstStyle/>
          <a:p>
            <a:fld id="{BE59AB7C-D5DF-4274-B357-0AFEE900B6C1}" type="slidenum">
              <a:rPr lang="da-DK" smtClean="0"/>
              <a:t>9</a:t>
            </a:fld>
            <a:endParaRPr lang="da-DK" dirty="0"/>
          </a:p>
        </p:txBody>
      </p:sp>
      <p:pic>
        <p:nvPicPr>
          <p:cNvPr id="4" name="Picture 3" descr="A graph of a wave&#10;&#10;Description automatically generated">
            <a:extLst>
              <a:ext uri="{FF2B5EF4-FFF2-40B4-BE49-F238E27FC236}">
                <a16:creationId xmlns:a16="http://schemas.microsoft.com/office/drawing/2014/main" id="{DEED9D91-56D8-77E4-DA0C-428481B7B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606" y="3767484"/>
            <a:ext cx="1168208" cy="1168208"/>
          </a:xfrm>
          <a:prstGeom prst="rect">
            <a:avLst/>
          </a:prstGeom>
          <a:effectLst>
            <a:outerShdw blurRad="50800" dist="38100" dir="2700000" algn="tl" rotWithShape="0">
              <a:prstClr val="black">
                <a:alpha val="40000"/>
              </a:prstClr>
            </a:outerShdw>
          </a:effectLst>
        </p:spPr>
      </p:pic>
      <p:pic>
        <p:nvPicPr>
          <p:cNvPr id="8" name="Picture 7" descr="A grid with blue dots&#10;&#10;Description automatically generated">
            <a:extLst>
              <a:ext uri="{FF2B5EF4-FFF2-40B4-BE49-F238E27FC236}">
                <a16:creationId xmlns:a16="http://schemas.microsoft.com/office/drawing/2014/main" id="{7081F16E-6185-F040-85DE-1F9FF65EF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606" y="5164723"/>
            <a:ext cx="1161885" cy="1161885"/>
          </a:xfrm>
          <a:prstGeom prst="rect">
            <a:avLst/>
          </a:prstGeom>
          <a:effectLst>
            <a:outerShdw blurRad="50800" dist="38100" dir="2700000" algn="tl" rotWithShape="0">
              <a:prstClr val="black">
                <a:alpha val="40000"/>
              </a:prstClr>
            </a:outerShdw>
          </a:effectLst>
        </p:spPr>
      </p:pic>
      <p:pic>
        <p:nvPicPr>
          <p:cNvPr id="10" name="Picture 9" descr="A graph with blue bars&#10;&#10;Description automatically generated">
            <a:extLst>
              <a:ext uri="{FF2B5EF4-FFF2-40B4-BE49-F238E27FC236}">
                <a16:creationId xmlns:a16="http://schemas.microsoft.com/office/drawing/2014/main" id="{95A77535-5B12-E4FF-7F39-53D6BB9B2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0003" y="3771497"/>
            <a:ext cx="1168208" cy="1168208"/>
          </a:xfrm>
          <a:prstGeom prst="rect">
            <a:avLst/>
          </a:prstGeom>
          <a:effectLst>
            <a:outerShdw blurRad="50800" dist="38100" dir="2700000" algn="tl" rotWithShape="0">
              <a:prstClr val="black">
                <a:alpha val="40000"/>
              </a:prstClr>
            </a:outerShdw>
          </a:effectLst>
        </p:spPr>
      </p:pic>
      <p:pic>
        <p:nvPicPr>
          <p:cNvPr id="12" name="Picture 11" descr="A graph with blue lines and white squares&#10;&#10;Description automatically generated">
            <a:extLst>
              <a:ext uri="{FF2B5EF4-FFF2-40B4-BE49-F238E27FC236}">
                <a16:creationId xmlns:a16="http://schemas.microsoft.com/office/drawing/2014/main" id="{F2202425-9AC0-9BD3-28CC-43437223B6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6146" y="3767484"/>
            <a:ext cx="1168208" cy="1168208"/>
          </a:xfrm>
          <a:prstGeom prst="rect">
            <a:avLst/>
          </a:prstGeom>
          <a:effectLst>
            <a:outerShdw blurRad="50800" dist="38100" dir="2700000" algn="tl" rotWithShape="0">
              <a:prstClr val="black">
                <a:alpha val="40000"/>
              </a:prstClr>
            </a:outerShdw>
          </a:effectLst>
        </p:spPr>
      </p:pic>
      <p:pic>
        <p:nvPicPr>
          <p:cNvPr id="14" name="Picture 13" descr="A blue pie chart with a few different segments&#10;&#10;Description automatically generated">
            <a:extLst>
              <a:ext uri="{FF2B5EF4-FFF2-40B4-BE49-F238E27FC236}">
                <a16:creationId xmlns:a16="http://schemas.microsoft.com/office/drawing/2014/main" id="{974F4706-33FD-6F71-F6F4-A32A0459E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6325" y="5171045"/>
            <a:ext cx="1161886" cy="1161886"/>
          </a:xfrm>
          <a:prstGeom prst="rect">
            <a:avLst/>
          </a:prstGeom>
          <a:effectLst>
            <a:outerShdw blurRad="50800" dist="38100" dir="2700000" algn="tl" rotWithShape="0">
              <a:prstClr val="black">
                <a:alpha val="40000"/>
              </a:prstClr>
            </a:outerShdw>
          </a:effectLst>
        </p:spPr>
      </p:pic>
      <p:pic>
        <p:nvPicPr>
          <p:cNvPr id="16" name="Picture 15" descr="A blue line on a grid&#10;&#10;Description automatically generated">
            <a:extLst>
              <a:ext uri="{FF2B5EF4-FFF2-40B4-BE49-F238E27FC236}">
                <a16:creationId xmlns:a16="http://schemas.microsoft.com/office/drawing/2014/main" id="{A9FC6256-1D66-47D1-F0B3-BCE5FA32A5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6146" y="5164723"/>
            <a:ext cx="1168208" cy="1168208"/>
          </a:xfrm>
          <a:prstGeom prst="rect">
            <a:avLst/>
          </a:prstGeom>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8D26DFA1-74B3-0F7B-5783-8A2F8AF88559}"/>
              </a:ext>
            </a:extLst>
          </p:cNvPr>
          <p:cNvSpPr txBox="1"/>
          <p:nvPr/>
        </p:nvSpPr>
        <p:spPr>
          <a:xfrm>
            <a:off x="7090950" y="6394559"/>
            <a:ext cx="3039300" cy="200055"/>
          </a:xfrm>
          <a:prstGeom prst="rect">
            <a:avLst/>
          </a:prstGeom>
          <a:noFill/>
        </p:spPr>
        <p:txBody>
          <a:bodyPr wrap="square" rtlCol="0">
            <a:spAutoFit/>
          </a:bodyPr>
          <a:lstStyle/>
          <a:p>
            <a:pPr algn="ctr"/>
            <a:r>
              <a:rPr lang="en-US" sz="700" dirty="0"/>
              <a:t>Matplotlib plots (source: </a:t>
            </a:r>
            <a:r>
              <a:rPr lang="en-US" sz="700" dirty="0">
                <a:hlinkClick r:id="rId9"/>
              </a:rPr>
              <a:t>https://matplotlib.org/stable/plot_types</a:t>
            </a:r>
            <a:r>
              <a:rPr lang="en-US" sz="700" dirty="0"/>
              <a:t>)</a:t>
            </a:r>
            <a:endParaRPr lang="da-DK" sz="700" dirty="0"/>
          </a:p>
        </p:txBody>
      </p:sp>
    </p:spTree>
    <p:extLst>
      <p:ext uri="{BB962C8B-B14F-4D97-AF65-F5344CB8AC3E}">
        <p14:creationId xmlns:p14="http://schemas.microsoft.com/office/powerpoint/2010/main" val="4105003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1739</Words>
  <Application>Microsoft Office PowerPoint</Application>
  <PresentationFormat>Widescreen</PresentationFormat>
  <Paragraphs>213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Renewable Energy Networks (REN)</vt:lpstr>
      <vt:lpstr>Today’s Goal</vt:lpstr>
      <vt:lpstr>Python (Some Info)</vt:lpstr>
      <vt:lpstr>Python (Some Data Types)</vt:lpstr>
      <vt:lpstr>Python (Conditions)</vt:lpstr>
      <vt:lpstr>Python (Loops)</vt:lpstr>
      <vt:lpstr>Python (Functions)</vt:lpstr>
      <vt:lpstr>Pandas (Some Info)</vt:lpstr>
      <vt:lpstr>Matplotlib (Some Info)</vt:lpstr>
      <vt:lpstr>How to Get/Install the Tools</vt:lpstr>
      <vt:lpstr>Exercise (Preparation)</vt:lpstr>
      <vt:lpstr>Exercise (Description)</vt:lpstr>
      <vt:lpstr>Walkthrough Exercise (Preparation I)</vt:lpstr>
      <vt:lpstr>Walkthrough Exercise (Preparation 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2023-02-12T18:37:22Z</dcterms:created>
  <dcterms:modified xsi:type="dcterms:W3CDTF">2023-11-15T06:52:18Z</dcterms:modified>
</cp:coreProperties>
</file>