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399" r:id="rId2"/>
    <p:sldId id="323" r:id="rId3"/>
    <p:sldId id="325" r:id="rId4"/>
    <p:sldId id="428" r:id="rId5"/>
    <p:sldId id="400" r:id="rId6"/>
    <p:sldId id="401" r:id="rId7"/>
    <p:sldId id="402" r:id="rId8"/>
    <p:sldId id="403" r:id="rId9"/>
    <p:sldId id="404" r:id="rId10"/>
    <p:sldId id="414" r:id="rId11"/>
    <p:sldId id="415" r:id="rId12"/>
    <p:sldId id="416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 autoAdjust="0"/>
    <p:restoredTop sz="95501" autoAdjust="0"/>
  </p:normalViewPr>
  <p:slideViewPr>
    <p:cSldViewPr>
      <p:cViewPr varScale="1">
        <p:scale>
          <a:sx n="144" d="100"/>
          <a:sy n="144" d="100"/>
        </p:scale>
        <p:origin x="46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5FFDE-857A-49A0-8219-D8501E6E424E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4A8BE555-BF28-40BC-B72B-BDFF1EF2BFE2}">
      <dgm:prSet phldrT="[Text]" custT="1"/>
      <dgm:spPr>
        <a:solidFill>
          <a:srgbClr val="FF0000"/>
        </a:solidFill>
      </dgm:spPr>
      <dgm:t>
        <a:bodyPr/>
        <a:lstStyle/>
        <a:p>
          <a:r>
            <a:rPr lang="de-DE" sz="2400" dirty="0"/>
            <a:t>PORT x</a:t>
          </a:r>
        </a:p>
      </dgm:t>
    </dgm:pt>
    <dgm:pt modelId="{EEA73246-D15C-4267-A068-2893E66BA98B}" type="parTrans" cxnId="{2CCB2C85-9429-4C8E-8400-C7678FFD302B}">
      <dgm:prSet/>
      <dgm:spPr/>
      <dgm:t>
        <a:bodyPr/>
        <a:lstStyle/>
        <a:p>
          <a:endParaRPr lang="de-DE" sz="1400"/>
        </a:p>
      </dgm:t>
    </dgm:pt>
    <dgm:pt modelId="{0D4871FD-9370-496B-83DC-DE87FB1F050B}" type="sibTrans" cxnId="{2CCB2C85-9429-4C8E-8400-C7678FFD302B}">
      <dgm:prSet/>
      <dgm:spPr/>
      <dgm:t>
        <a:bodyPr/>
        <a:lstStyle/>
        <a:p>
          <a:endParaRPr lang="de-DE" sz="1400"/>
        </a:p>
      </dgm:t>
    </dgm:pt>
    <dgm:pt modelId="{A265B009-D18C-4036-9F01-C29BDE4179F2}">
      <dgm:prSet phldrT="[Text]" custT="1"/>
      <dgm:spPr>
        <a:solidFill>
          <a:srgbClr val="33CCFF"/>
        </a:solidFill>
      </dgm:spPr>
      <dgm:t>
        <a:bodyPr/>
        <a:lstStyle/>
        <a:p>
          <a:r>
            <a:rPr lang="de-DE" sz="2400" dirty="0"/>
            <a:t>DDR x</a:t>
          </a:r>
        </a:p>
      </dgm:t>
    </dgm:pt>
    <dgm:pt modelId="{9A3C1932-DD99-4596-B742-8B1DDF8C02FA}" type="parTrans" cxnId="{250062EE-A7C4-47D8-801D-710430B65BB1}">
      <dgm:prSet/>
      <dgm:spPr/>
      <dgm:t>
        <a:bodyPr/>
        <a:lstStyle/>
        <a:p>
          <a:endParaRPr lang="de-DE" sz="1400"/>
        </a:p>
      </dgm:t>
    </dgm:pt>
    <dgm:pt modelId="{BC7ADE48-7D25-43C8-BD3E-C639AEDA3EDB}" type="sibTrans" cxnId="{250062EE-A7C4-47D8-801D-710430B65BB1}">
      <dgm:prSet/>
      <dgm:spPr/>
      <dgm:t>
        <a:bodyPr/>
        <a:lstStyle/>
        <a:p>
          <a:endParaRPr lang="de-DE" sz="1400"/>
        </a:p>
      </dgm:t>
    </dgm:pt>
    <dgm:pt modelId="{B67B489A-99A0-4286-B042-1A3273949CC0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2400" dirty="0"/>
            <a:t>PORT x</a:t>
          </a:r>
        </a:p>
      </dgm:t>
    </dgm:pt>
    <dgm:pt modelId="{72130A96-74A9-4146-8E32-8645769DD76F}" type="parTrans" cxnId="{3E696560-52D6-4C05-A268-BD3E4098598E}">
      <dgm:prSet/>
      <dgm:spPr/>
      <dgm:t>
        <a:bodyPr/>
        <a:lstStyle/>
        <a:p>
          <a:endParaRPr lang="de-DE" sz="1400"/>
        </a:p>
      </dgm:t>
    </dgm:pt>
    <dgm:pt modelId="{208C087B-29A5-4DE6-BC98-7CAEC4D95A8E}" type="sibTrans" cxnId="{3E696560-52D6-4C05-A268-BD3E4098598E}">
      <dgm:prSet/>
      <dgm:spPr/>
      <dgm:t>
        <a:bodyPr/>
        <a:lstStyle/>
        <a:p>
          <a:endParaRPr lang="de-DE" sz="1400"/>
        </a:p>
      </dgm:t>
    </dgm:pt>
    <dgm:pt modelId="{AFF7A636-A22C-4A46-8820-7D71304E83BD}">
      <dgm:prSet phldrT="[Text]" custT="1"/>
      <dgm:spPr>
        <a:solidFill>
          <a:srgbClr val="FFFF00"/>
        </a:solidFill>
      </dgm:spPr>
      <dgm:t>
        <a:bodyPr/>
        <a:lstStyle/>
        <a:p>
          <a:r>
            <a:rPr lang="de-DE" sz="2400" dirty="0"/>
            <a:t>PIN x</a:t>
          </a:r>
        </a:p>
      </dgm:t>
    </dgm:pt>
    <dgm:pt modelId="{02717964-E6A5-41B0-AB83-894C6CBA3222}" type="parTrans" cxnId="{46CB58FD-C560-41FB-8F73-FBA13653B857}">
      <dgm:prSet/>
      <dgm:spPr/>
      <dgm:t>
        <a:bodyPr/>
        <a:lstStyle/>
        <a:p>
          <a:endParaRPr lang="de-DE" sz="1400"/>
        </a:p>
      </dgm:t>
    </dgm:pt>
    <dgm:pt modelId="{7DBDAE72-2633-4838-B653-094A08338B5A}" type="sibTrans" cxnId="{46CB58FD-C560-41FB-8F73-FBA13653B857}">
      <dgm:prSet/>
      <dgm:spPr/>
      <dgm:t>
        <a:bodyPr/>
        <a:lstStyle/>
        <a:p>
          <a:endParaRPr lang="de-DE" sz="1400"/>
        </a:p>
      </dgm:t>
    </dgm:pt>
    <dgm:pt modelId="{80D60016-A79F-430B-9EC4-1A8DAE2A560C}" type="pres">
      <dgm:prSet presAssocID="{A335FFDE-857A-49A0-8219-D8501E6E42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A6D2904-0C18-4363-B76E-607EB70FC342}" type="pres">
      <dgm:prSet presAssocID="{4A8BE555-BF28-40BC-B72B-BDFF1EF2BFE2}" presName="hierRoot1" presStyleCnt="0">
        <dgm:presLayoutVars>
          <dgm:hierBranch val="init"/>
        </dgm:presLayoutVars>
      </dgm:prSet>
      <dgm:spPr/>
    </dgm:pt>
    <dgm:pt modelId="{A449316C-C2D0-442C-A496-FA9CB367CB17}" type="pres">
      <dgm:prSet presAssocID="{4A8BE555-BF28-40BC-B72B-BDFF1EF2BFE2}" presName="rootComposite1" presStyleCnt="0"/>
      <dgm:spPr/>
    </dgm:pt>
    <dgm:pt modelId="{0B588524-58C5-45A7-8987-F0280C8D1CEC}" type="pres">
      <dgm:prSet presAssocID="{4A8BE555-BF28-40BC-B72B-BDFF1EF2BFE2}" presName="rootText1" presStyleLbl="node0" presStyleIdx="0" presStyleCnt="1">
        <dgm:presLayoutVars>
          <dgm:chPref val="3"/>
        </dgm:presLayoutVars>
      </dgm:prSet>
      <dgm:spPr/>
    </dgm:pt>
    <dgm:pt modelId="{4746731D-9A1F-41D7-8788-6E6BC2E0061C}" type="pres">
      <dgm:prSet presAssocID="{4A8BE555-BF28-40BC-B72B-BDFF1EF2BFE2}" presName="rootConnector1" presStyleLbl="node1" presStyleIdx="0" presStyleCnt="0"/>
      <dgm:spPr/>
    </dgm:pt>
    <dgm:pt modelId="{296D0CDA-3B05-45BB-BE08-CAC2DF18268A}" type="pres">
      <dgm:prSet presAssocID="{4A8BE555-BF28-40BC-B72B-BDFF1EF2BFE2}" presName="hierChild2" presStyleCnt="0"/>
      <dgm:spPr/>
    </dgm:pt>
    <dgm:pt modelId="{4BF094F8-057C-45BB-825B-8016FFD3BE0A}" type="pres">
      <dgm:prSet presAssocID="{9A3C1932-DD99-4596-B742-8B1DDF8C02FA}" presName="Name37" presStyleLbl="parChTrans1D2" presStyleIdx="0" presStyleCnt="3"/>
      <dgm:spPr/>
    </dgm:pt>
    <dgm:pt modelId="{0B001E00-F3FC-4B06-A1CC-10C5D7B4CE6C}" type="pres">
      <dgm:prSet presAssocID="{A265B009-D18C-4036-9F01-C29BDE4179F2}" presName="hierRoot2" presStyleCnt="0">
        <dgm:presLayoutVars>
          <dgm:hierBranch val="init"/>
        </dgm:presLayoutVars>
      </dgm:prSet>
      <dgm:spPr/>
    </dgm:pt>
    <dgm:pt modelId="{7BC6E614-8458-42C3-8C8C-7219F0066072}" type="pres">
      <dgm:prSet presAssocID="{A265B009-D18C-4036-9F01-C29BDE4179F2}" presName="rootComposite" presStyleCnt="0"/>
      <dgm:spPr/>
    </dgm:pt>
    <dgm:pt modelId="{053E0958-342B-4889-9DA8-1121A971B5B9}" type="pres">
      <dgm:prSet presAssocID="{A265B009-D18C-4036-9F01-C29BDE4179F2}" presName="rootText" presStyleLbl="node2" presStyleIdx="0" presStyleCnt="3" custLinFactNeighborX="-71367" custLinFactNeighborY="140">
        <dgm:presLayoutVars>
          <dgm:chPref val="3"/>
        </dgm:presLayoutVars>
      </dgm:prSet>
      <dgm:spPr/>
    </dgm:pt>
    <dgm:pt modelId="{613CED8E-337C-4345-ACE1-8B38A0DE0F4A}" type="pres">
      <dgm:prSet presAssocID="{A265B009-D18C-4036-9F01-C29BDE4179F2}" presName="rootConnector" presStyleLbl="node2" presStyleIdx="0" presStyleCnt="3"/>
      <dgm:spPr/>
    </dgm:pt>
    <dgm:pt modelId="{A83B1C07-5C73-485E-ADE1-A29B602D5E40}" type="pres">
      <dgm:prSet presAssocID="{A265B009-D18C-4036-9F01-C29BDE4179F2}" presName="hierChild4" presStyleCnt="0"/>
      <dgm:spPr/>
    </dgm:pt>
    <dgm:pt modelId="{02C11A32-58B9-47ED-9F8F-359BBE2CB097}" type="pres">
      <dgm:prSet presAssocID="{A265B009-D18C-4036-9F01-C29BDE4179F2}" presName="hierChild5" presStyleCnt="0"/>
      <dgm:spPr/>
    </dgm:pt>
    <dgm:pt modelId="{2843161B-A558-4904-8A60-6B6CFF953EF3}" type="pres">
      <dgm:prSet presAssocID="{72130A96-74A9-4146-8E32-8645769DD76F}" presName="Name37" presStyleLbl="parChTrans1D2" presStyleIdx="1" presStyleCnt="3"/>
      <dgm:spPr/>
    </dgm:pt>
    <dgm:pt modelId="{7979F17B-3599-44E5-A10F-B4DB015FC727}" type="pres">
      <dgm:prSet presAssocID="{B67B489A-99A0-4286-B042-1A3273949CC0}" presName="hierRoot2" presStyleCnt="0">
        <dgm:presLayoutVars>
          <dgm:hierBranch val="init"/>
        </dgm:presLayoutVars>
      </dgm:prSet>
      <dgm:spPr/>
    </dgm:pt>
    <dgm:pt modelId="{3380CAF4-F35B-46FB-A6B3-5F28577D90B0}" type="pres">
      <dgm:prSet presAssocID="{B67B489A-99A0-4286-B042-1A3273949CC0}" presName="rootComposite" presStyleCnt="0"/>
      <dgm:spPr/>
    </dgm:pt>
    <dgm:pt modelId="{454CAC94-C6AE-4ABE-8707-3DB74D50557C}" type="pres">
      <dgm:prSet presAssocID="{B67B489A-99A0-4286-B042-1A3273949CC0}" presName="rootText" presStyleLbl="node2" presStyleIdx="1" presStyleCnt="3" custLinFactNeighborX="0" custLinFactNeighborY="-2065">
        <dgm:presLayoutVars>
          <dgm:chPref val="3"/>
        </dgm:presLayoutVars>
      </dgm:prSet>
      <dgm:spPr/>
    </dgm:pt>
    <dgm:pt modelId="{34836E1B-E459-4E82-9CDD-4380B0ACACAB}" type="pres">
      <dgm:prSet presAssocID="{B67B489A-99A0-4286-B042-1A3273949CC0}" presName="rootConnector" presStyleLbl="node2" presStyleIdx="1" presStyleCnt="3"/>
      <dgm:spPr/>
    </dgm:pt>
    <dgm:pt modelId="{6C9ECF6D-A654-42F1-92C4-2B876A1C54AD}" type="pres">
      <dgm:prSet presAssocID="{B67B489A-99A0-4286-B042-1A3273949CC0}" presName="hierChild4" presStyleCnt="0"/>
      <dgm:spPr/>
    </dgm:pt>
    <dgm:pt modelId="{FD537D16-1B7C-438B-B1CC-30BC0740D154}" type="pres">
      <dgm:prSet presAssocID="{B67B489A-99A0-4286-B042-1A3273949CC0}" presName="hierChild5" presStyleCnt="0"/>
      <dgm:spPr/>
    </dgm:pt>
    <dgm:pt modelId="{DC8562AE-8035-434B-930B-60DAE2E62E73}" type="pres">
      <dgm:prSet presAssocID="{02717964-E6A5-41B0-AB83-894C6CBA3222}" presName="Name37" presStyleLbl="parChTrans1D2" presStyleIdx="2" presStyleCnt="3"/>
      <dgm:spPr/>
    </dgm:pt>
    <dgm:pt modelId="{3D5C10C8-CFC6-47AE-A228-4D2500C87E9C}" type="pres">
      <dgm:prSet presAssocID="{AFF7A636-A22C-4A46-8820-7D71304E83BD}" presName="hierRoot2" presStyleCnt="0">
        <dgm:presLayoutVars>
          <dgm:hierBranch val="init"/>
        </dgm:presLayoutVars>
      </dgm:prSet>
      <dgm:spPr/>
    </dgm:pt>
    <dgm:pt modelId="{3E3AA9E4-BCE2-479F-842D-5217948D5B72}" type="pres">
      <dgm:prSet presAssocID="{AFF7A636-A22C-4A46-8820-7D71304E83BD}" presName="rootComposite" presStyleCnt="0"/>
      <dgm:spPr/>
    </dgm:pt>
    <dgm:pt modelId="{4E32C266-E2B7-4424-A841-64D474AE3259}" type="pres">
      <dgm:prSet presAssocID="{AFF7A636-A22C-4A46-8820-7D71304E83BD}" presName="rootText" presStyleLbl="node2" presStyleIdx="2" presStyleCnt="3" custLinFactNeighborX="71259" custLinFactNeighborY="140">
        <dgm:presLayoutVars>
          <dgm:chPref val="3"/>
        </dgm:presLayoutVars>
      </dgm:prSet>
      <dgm:spPr/>
    </dgm:pt>
    <dgm:pt modelId="{8B8B5A3A-9C78-403E-9292-09AD83132371}" type="pres">
      <dgm:prSet presAssocID="{AFF7A636-A22C-4A46-8820-7D71304E83BD}" presName="rootConnector" presStyleLbl="node2" presStyleIdx="2" presStyleCnt="3"/>
      <dgm:spPr/>
    </dgm:pt>
    <dgm:pt modelId="{D5AE4CA0-1C3A-469F-969A-4D02412C2963}" type="pres">
      <dgm:prSet presAssocID="{AFF7A636-A22C-4A46-8820-7D71304E83BD}" presName="hierChild4" presStyleCnt="0"/>
      <dgm:spPr/>
    </dgm:pt>
    <dgm:pt modelId="{57B0FA0F-B5D6-4A9D-8F2A-7EBB7D182485}" type="pres">
      <dgm:prSet presAssocID="{AFF7A636-A22C-4A46-8820-7D71304E83BD}" presName="hierChild5" presStyleCnt="0"/>
      <dgm:spPr/>
    </dgm:pt>
    <dgm:pt modelId="{9C07D9F5-23D2-481E-A1A5-103965340E66}" type="pres">
      <dgm:prSet presAssocID="{4A8BE555-BF28-40BC-B72B-BDFF1EF2BFE2}" presName="hierChild3" presStyleCnt="0"/>
      <dgm:spPr/>
    </dgm:pt>
  </dgm:ptLst>
  <dgm:cxnLst>
    <dgm:cxn modelId="{7871641C-04D1-43A3-9E18-00696E3B220B}" type="presOf" srcId="{AFF7A636-A22C-4A46-8820-7D71304E83BD}" destId="{4E32C266-E2B7-4424-A841-64D474AE3259}" srcOrd="0" destOrd="0" presId="urn:microsoft.com/office/officeart/2005/8/layout/orgChart1"/>
    <dgm:cxn modelId="{1B09C322-8CFE-4332-BDC4-0089D14DD461}" type="presOf" srcId="{B67B489A-99A0-4286-B042-1A3273949CC0}" destId="{34836E1B-E459-4E82-9CDD-4380B0ACACAB}" srcOrd="1" destOrd="0" presId="urn:microsoft.com/office/officeart/2005/8/layout/orgChart1"/>
    <dgm:cxn modelId="{8EEA5632-2013-444E-A93F-29C616B362D4}" type="presOf" srcId="{A265B009-D18C-4036-9F01-C29BDE4179F2}" destId="{613CED8E-337C-4345-ACE1-8B38A0DE0F4A}" srcOrd="1" destOrd="0" presId="urn:microsoft.com/office/officeart/2005/8/layout/orgChart1"/>
    <dgm:cxn modelId="{3E696560-52D6-4C05-A268-BD3E4098598E}" srcId="{4A8BE555-BF28-40BC-B72B-BDFF1EF2BFE2}" destId="{B67B489A-99A0-4286-B042-1A3273949CC0}" srcOrd="1" destOrd="0" parTransId="{72130A96-74A9-4146-8E32-8645769DD76F}" sibTransId="{208C087B-29A5-4DE6-BC98-7CAEC4D95A8E}"/>
    <dgm:cxn modelId="{2B2AED68-E861-467B-86DD-5B0C9944F51C}" type="presOf" srcId="{AFF7A636-A22C-4A46-8820-7D71304E83BD}" destId="{8B8B5A3A-9C78-403E-9292-09AD83132371}" srcOrd="1" destOrd="0" presId="urn:microsoft.com/office/officeart/2005/8/layout/orgChart1"/>
    <dgm:cxn modelId="{FCA3586F-EA13-4C93-AABA-27A78080991C}" type="presOf" srcId="{A335FFDE-857A-49A0-8219-D8501E6E424E}" destId="{80D60016-A79F-430B-9EC4-1A8DAE2A560C}" srcOrd="0" destOrd="0" presId="urn:microsoft.com/office/officeart/2005/8/layout/orgChart1"/>
    <dgm:cxn modelId="{BEE2D14F-7A4E-4066-A3E7-886C9521D745}" type="presOf" srcId="{02717964-E6A5-41B0-AB83-894C6CBA3222}" destId="{DC8562AE-8035-434B-930B-60DAE2E62E73}" srcOrd="0" destOrd="0" presId="urn:microsoft.com/office/officeart/2005/8/layout/orgChart1"/>
    <dgm:cxn modelId="{3DC33A73-D012-496A-BDC7-F877D93CEF68}" type="presOf" srcId="{4A8BE555-BF28-40BC-B72B-BDFF1EF2BFE2}" destId="{4746731D-9A1F-41D7-8788-6E6BC2E0061C}" srcOrd="1" destOrd="0" presId="urn:microsoft.com/office/officeart/2005/8/layout/orgChart1"/>
    <dgm:cxn modelId="{D340AB7D-75B8-4F95-BDC1-F2384382F54B}" type="presOf" srcId="{9A3C1932-DD99-4596-B742-8B1DDF8C02FA}" destId="{4BF094F8-057C-45BB-825B-8016FFD3BE0A}" srcOrd="0" destOrd="0" presId="urn:microsoft.com/office/officeart/2005/8/layout/orgChart1"/>
    <dgm:cxn modelId="{2CCB2C85-9429-4C8E-8400-C7678FFD302B}" srcId="{A335FFDE-857A-49A0-8219-D8501E6E424E}" destId="{4A8BE555-BF28-40BC-B72B-BDFF1EF2BFE2}" srcOrd="0" destOrd="0" parTransId="{EEA73246-D15C-4267-A068-2893E66BA98B}" sibTransId="{0D4871FD-9370-496B-83DC-DE87FB1F050B}"/>
    <dgm:cxn modelId="{CDBDC792-466C-44EC-B5BB-733AAA54B150}" type="presOf" srcId="{A265B009-D18C-4036-9F01-C29BDE4179F2}" destId="{053E0958-342B-4889-9DA8-1121A971B5B9}" srcOrd="0" destOrd="0" presId="urn:microsoft.com/office/officeart/2005/8/layout/orgChart1"/>
    <dgm:cxn modelId="{126C49C3-6A48-48DF-A477-622338A1A6D4}" type="presOf" srcId="{72130A96-74A9-4146-8E32-8645769DD76F}" destId="{2843161B-A558-4904-8A60-6B6CFF953EF3}" srcOrd="0" destOrd="0" presId="urn:microsoft.com/office/officeart/2005/8/layout/orgChart1"/>
    <dgm:cxn modelId="{33CE6AE6-C935-47A3-9C02-4C136D2AE0CD}" type="presOf" srcId="{B67B489A-99A0-4286-B042-1A3273949CC0}" destId="{454CAC94-C6AE-4ABE-8707-3DB74D50557C}" srcOrd="0" destOrd="0" presId="urn:microsoft.com/office/officeart/2005/8/layout/orgChart1"/>
    <dgm:cxn modelId="{250062EE-A7C4-47D8-801D-710430B65BB1}" srcId="{4A8BE555-BF28-40BC-B72B-BDFF1EF2BFE2}" destId="{A265B009-D18C-4036-9F01-C29BDE4179F2}" srcOrd="0" destOrd="0" parTransId="{9A3C1932-DD99-4596-B742-8B1DDF8C02FA}" sibTransId="{BC7ADE48-7D25-43C8-BD3E-C639AEDA3EDB}"/>
    <dgm:cxn modelId="{360AC6F1-A88B-4457-B7DF-2C63331BCC44}" type="presOf" srcId="{4A8BE555-BF28-40BC-B72B-BDFF1EF2BFE2}" destId="{0B588524-58C5-45A7-8987-F0280C8D1CEC}" srcOrd="0" destOrd="0" presId="urn:microsoft.com/office/officeart/2005/8/layout/orgChart1"/>
    <dgm:cxn modelId="{46CB58FD-C560-41FB-8F73-FBA13653B857}" srcId="{4A8BE555-BF28-40BC-B72B-BDFF1EF2BFE2}" destId="{AFF7A636-A22C-4A46-8820-7D71304E83BD}" srcOrd="2" destOrd="0" parTransId="{02717964-E6A5-41B0-AB83-894C6CBA3222}" sibTransId="{7DBDAE72-2633-4838-B653-094A08338B5A}"/>
    <dgm:cxn modelId="{2391E185-A2B7-4DE4-AA00-27AE7B9AD007}" type="presParOf" srcId="{80D60016-A79F-430B-9EC4-1A8DAE2A560C}" destId="{0A6D2904-0C18-4363-B76E-607EB70FC342}" srcOrd="0" destOrd="0" presId="urn:microsoft.com/office/officeart/2005/8/layout/orgChart1"/>
    <dgm:cxn modelId="{0978FE0D-71F6-4848-A914-67DC30029EC1}" type="presParOf" srcId="{0A6D2904-0C18-4363-B76E-607EB70FC342}" destId="{A449316C-C2D0-442C-A496-FA9CB367CB17}" srcOrd="0" destOrd="0" presId="urn:microsoft.com/office/officeart/2005/8/layout/orgChart1"/>
    <dgm:cxn modelId="{30A15B39-5B0A-4997-BF5E-3C526D3D009F}" type="presParOf" srcId="{A449316C-C2D0-442C-A496-FA9CB367CB17}" destId="{0B588524-58C5-45A7-8987-F0280C8D1CEC}" srcOrd="0" destOrd="0" presId="urn:microsoft.com/office/officeart/2005/8/layout/orgChart1"/>
    <dgm:cxn modelId="{14C937B0-4F87-415E-AD9B-EDBB8A13A331}" type="presParOf" srcId="{A449316C-C2D0-442C-A496-FA9CB367CB17}" destId="{4746731D-9A1F-41D7-8788-6E6BC2E0061C}" srcOrd="1" destOrd="0" presId="urn:microsoft.com/office/officeart/2005/8/layout/orgChart1"/>
    <dgm:cxn modelId="{C9C24DBA-0009-41F9-9C6C-8FB3B3814BBE}" type="presParOf" srcId="{0A6D2904-0C18-4363-B76E-607EB70FC342}" destId="{296D0CDA-3B05-45BB-BE08-CAC2DF18268A}" srcOrd="1" destOrd="0" presId="urn:microsoft.com/office/officeart/2005/8/layout/orgChart1"/>
    <dgm:cxn modelId="{2DC40088-63F4-4DAE-B571-663EBB71765E}" type="presParOf" srcId="{296D0CDA-3B05-45BB-BE08-CAC2DF18268A}" destId="{4BF094F8-057C-45BB-825B-8016FFD3BE0A}" srcOrd="0" destOrd="0" presId="urn:microsoft.com/office/officeart/2005/8/layout/orgChart1"/>
    <dgm:cxn modelId="{BF22959E-3902-4061-9DF0-9476C3CDCD4E}" type="presParOf" srcId="{296D0CDA-3B05-45BB-BE08-CAC2DF18268A}" destId="{0B001E00-F3FC-4B06-A1CC-10C5D7B4CE6C}" srcOrd="1" destOrd="0" presId="urn:microsoft.com/office/officeart/2005/8/layout/orgChart1"/>
    <dgm:cxn modelId="{FCF67247-5ACA-43AD-A9F3-7451A247CA66}" type="presParOf" srcId="{0B001E00-F3FC-4B06-A1CC-10C5D7B4CE6C}" destId="{7BC6E614-8458-42C3-8C8C-7219F0066072}" srcOrd="0" destOrd="0" presId="urn:microsoft.com/office/officeart/2005/8/layout/orgChart1"/>
    <dgm:cxn modelId="{60DEAB2C-7FA9-4FC4-9ED6-35BAEDB61930}" type="presParOf" srcId="{7BC6E614-8458-42C3-8C8C-7219F0066072}" destId="{053E0958-342B-4889-9DA8-1121A971B5B9}" srcOrd="0" destOrd="0" presId="urn:microsoft.com/office/officeart/2005/8/layout/orgChart1"/>
    <dgm:cxn modelId="{269A6F8A-E7EB-4CCC-95BB-89AF07592C05}" type="presParOf" srcId="{7BC6E614-8458-42C3-8C8C-7219F0066072}" destId="{613CED8E-337C-4345-ACE1-8B38A0DE0F4A}" srcOrd="1" destOrd="0" presId="urn:microsoft.com/office/officeart/2005/8/layout/orgChart1"/>
    <dgm:cxn modelId="{1C6CAC69-332D-452A-87A4-FC09FD8FDFFF}" type="presParOf" srcId="{0B001E00-F3FC-4B06-A1CC-10C5D7B4CE6C}" destId="{A83B1C07-5C73-485E-ADE1-A29B602D5E40}" srcOrd="1" destOrd="0" presId="urn:microsoft.com/office/officeart/2005/8/layout/orgChart1"/>
    <dgm:cxn modelId="{02D6D3D8-25B7-4B5C-973E-40EE00691292}" type="presParOf" srcId="{0B001E00-F3FC-4B06-A1CC-10C5D7B4CE6C}" destId="{02C11A32-58B9-47ED-9F8F-359BBE2CB097}" srcOrd="2" destOrd="0" presId="urn:microsoft.com/office/officeart/2005/8/layout/orgChart1"/>
    <dgm:cxn modelId="{20BAD622-ED2C-409A-8E4F-C3F4759AE93D}" type="presParOf" srcId="{296D0CDA-3B05-45BB-BE08-CAC2DF18268A}" destId="{2843161B-A558-4904-8A60-6B6CFF953EF3}" srcOrd="2" destOrd="0" presId="urn:microsoft.com/office/officeart/2005/8/layout/orgChart1"/>
    <dgm:cxn modelId="{871BF271-8CB6-42B8-8A9F-4044D3E2B7EE}" type="presParOf" srcId="{296D0CDA-3B05-45BB-BE08-CAC2DF18268A}" destId="{7979F17B-3599-44E5-A10F-B4DB015FC727}" srcOrd="3" destOrd="0" presId="urn:microsoft.com/office/officeart/2005/8/layout/orgChart1"/>
    <dgm:cxn modelId="{EB646D57-859F-4006-8BDC-786FEEB49660}" type="presParOf" srcId="{7979F17B-3599-44E5-A10F-B4DB015FC727}" destId="{3380CAF4-F35B-46FB-A6B3-5F28577D90B0}" srcOrd="0" destOrd="0" presId="urn:microsoft.com/office/officeart/2005/8/layout/orgChart1"/>
    <dgm:cxn modelId="{B16FF289-EDFA-4625-9FC5-0BA6B3D9114A}" type="presParOf" srcId="{3380CAF4-F35B-46FB-A6B3-5F28577D90B0}" destId="{454CAC94-C6AE-4ABE-8707-3DB74D50557C}" srcOrd="0" destOrd="0" presId="urn:microsoft.com/office/officeart/2005/8/layout/orgChart1"/>
    <dgm:cxn modelId="{D4E9D57C-5D56-45E0-A688-B95BBEFDF523}" type="presParOf" srcId="{3380CAF4-F35B-46FB-A6B3-5F28577D90B0}" destId="{34836E1B-E459-4E82-9CDD-4380B0ACACAB}" srcOrd="1" destOrd="0" presId="urn:microsoft.com/office/officeart/2005/8/layout/orgChart1"/>
    <dgm:cxn modelId="{EB0628FD-663F-4D8E-AE4F-D4BE0457EC3E}" type="presParOf" srcId="{7979F17B-3599-44E5-A10F-B4DB015FC727}" destId="{6C9ECF6D-A654-42F1-92C4-2B876A1C54AD}" srcOrd="1" destOrd="0" presId="urn:microsoft.com/office/officeart/2005/8/layout/orgChart1"/>
    <dgm:cxn modelId="{A3698C83-3153-41B5-84F9-29122B838464}" type="presParOf" srcId="{7979F17B-3599-44E5-A10F-B4DB015FC727}" destId="{FD537D16-1B7C-438B-B1CC-30BC0740D154}" srcOrd="2" destOrd="0" presId="urn:microsoft.com/office/officeart/2005/8/layout/orgChart1"/>
    <dgm:cxn modelId="{21A94F9D-BBE0-4438-8D8E-B5B302B6359D}" type="presParOf" srcId="{296D0CDA-3B05-45BB-BE08-CAC2DF18268A}" destId="{DC8562AE-8035-434B-930B-60DAE2E62E73}" srcOrd="4" destOrd="0" presId="urn:microsoft.com/office/officeart/2005/8/layout/orgChart1"/>
    <dgm:cxn modelId="{75DD6D14-0F61-4DCE-8851-D0E2E96416AA}" type="presParOf" srcId="{296D0CDA-3B05-45BB-BE08-CAC2DF18268A}" destId="{3D5C10C8-CFC6-47AE-A228-4D2500C87E9C}" srcOrd="5" destOrd="0" presId="urn:microsoft.com/office/officeart/2005/8/layout/orgChart1"/>
    <dgm:cxn modelId="{5C4E5467-CFF8-4A12-B84D-1F4E1EB5760B}" type="presParOf" srcId="{3D5C10C8-CFC6-47AE-A228-4D2500C87E9C}" destId="{3E3AA9E4-BCE2-479F-842D-5217948D5B72}" srcOrd="0" destOrd="0" presId="urn:microsoft.com/office/officeart/2005/8/layout/orgChart1"/>
    <dgm:cxn modelId="{8EDD1519-9068-4AB6-AA77-DF13306CC5BF}" type="presParOf" srcId="{3E3AA9E4-BCE2-479F-842D-5217948D5B72}" destId="{4E32C266-E2B7-4424-A841-64D474AE3259}" srcOrd="0" destOrd="0" presId="urn:microsoft.com/office/officeart/2005/8/layout/orgChart1"/>
    <dgm:cxn modelId="{5C67A68A-9014-4A9D-8582-D8CC5769E2FB}" type="presParOf" srcId="{3E3AA9E4-BCE2-479F-842D-5217948D5B72}" destId="{8B8B5A3A-9C78-403E-9292-09AD83132371}" srcOrd="1" destOrd="0" presId="urn:microsoft.com/office/officeart/2005/8/layout/orgChart1"/>
    <dgm:cxn modelId="{F8E0E2FF-4CEC-402E-86A4-9F25DB6F8C00}" type="presParOf" srcId="{3D5C10C8-CFC6-47AE-A228-4D2500C87E9C}" destId="{D5AE4CA0-1C3A-469F-969A-4D02412C2963}" srcOrd="1" destOrd="0" presId="urn:microsoft.com/office/officeart/2005/8/layout/orgChart1"/>
    <dgm:cxn modelId="{ED60A46A-D6B1-48D7-8FF2-4F4CC6BC741E}" type="presParOf" srcId="{3D5C10C8-CFC6-47AE-A228-4D2500C87E9C}" destId="{57B0FA0F-B5D6-4A9D-8F2A-7EBB7D182485}" srcOrd="2" destOrd="0" presId="urn:microsoft.com/office/officeart/2005/8/layout/orgChart1"/>
    <dgm:cxn modelId="{A101CF52-E908-4DF0-A728-075B59B9FB04}" type="presParOf" srcId="{0A6D2904-0C18-4363-B76E-607EB70FC342}" destId="{9C07D9F5-23D2-481E-A1A5-103965340E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562AE-8035-434B-930B-60DAE2E62E73}">
      <dsp:nvSpPr>
        <dsp:cNvPr id="0" name=""/>
        <dsp:cNvSpPr/>
      </dsp:nvSpPr>
      <dsp:spPr>
        <a:xfrm>
          <a:off x="2484276" y="513218"/>
          <a:ext cx="1970667" cy="215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41"/>
              </a:lnTo>
              <a:lnTo>
                <a:pt x="1970667" y="108341"/>
              </a:lnTo>
              <a:lnTo>
                <a:pt x="1970667" y="21596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3161B-A558-4904-8A60-6B6CFF953EF3}">
      <dsp:nvSpPr>
        <dsp:cNvPr id="0" name=""/>
        <dsp:cNvSpPr/>
      </dsp:nvSpPr>
      <dsp:spPr>
        <a:xfrm>
          <a:off x="2438556" y="513218"/>
          <a:ext cx="91440" cy="204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66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094F8-057C-45BB-825B-8016FFD3BE0A}">
      <dsp:nvSpPr>
        <dsp:cNvPr id="0" name=""/>
        <dsp:cNvSpPr/>
      </dsp:nvSpPr>
      <dsp:spPr>
        <a:xfrm>
          <a:off x="512503" y="513218"/>
          <a:ext cx="1971772" cy="215966"/>
        </a:xfrm>
        <a:custGeom>
          <a:avLst/>
          <a:gdLst/>
          <a:ahLst/>
          <a:cxnLst/>
          <a:rect l="0" t="0" r="0" b="0"/>
          <a:pathLst>
            <a:path>
              <a:moveTo>
                <a:pt x="1971772" y="0"/>
              </a:moveTo>
              <a:lnTo>
                <a:pt x="1971772" y="108341"/>
              </a:lnTo>
              <a:lnTo>
                <a:pt x="0" y="108341"/>
              </a:lnTo>
              <a:lnTo>
                <a:pt x="0" y="21596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88524-58C5-45A7-8987-F0280C8D1CEC}">
      <dsp:nvSpPr>
        <dsp:cNvPr id="0" name=""/>
        <dsp:cNvSpPr/>
      </dsp:nvSpPr>
      <dsp:spPr>
        <a:xfrm>
          <a:off x="1971772" y="715"/>
          <a:ext cx="1025006" cy="512503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PORT x</a:t>
          </a:r>
        </a:p>
      </dsp:txBody>
      <dsp:txXfrm>
        <a:off x="1971772" y="715"/>
        <a:ext cx="1025006" cy="512503"/>
      </dsp:txXfrm>
    </dsp:sp>
    <dsp:sp modelId="{053E0958-342B-4889-9DA8-1121A971B5B9}">
      <dsp:nvSpPr>
        <dsp:cNvPr id="0" name=""/>
        <dsp:cNvSpPr/>
      </dsp:nvSpPr>
      <dsp:spPr>
        <a:xfrm>
          <a:off x="0" y="729185"/>
          <a:ext cx="1025006" cy="512503"/>
        </a:xfrm>
        <a:prstGeom prst="rect">
          <a:avLst/>
        </a:prstGeom>
        <a:solidFill>
          <a:srgbClr val="33CCFF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DDR x</a:t>
          </a:r>
        </a:p>
      </dsp:txBody>
      <dsp:txXfrm>
        <a:off x="0" y="729185"/>
        <a:ext cx="1025006" cy="512503"/>
      </dsp:txXfrm>
    </dsp:sp>
    <dsp:sp modelId="{454CAC94-C6AE-4ABE-8707-3DB74D50557C}">
      <dsp:nvSpPr>
        <dsp:cNvPr id="0" name=""/>
        <dsp:cNvSpPr/>
      </dsp:nvSpPr>
      <dsp:spPr>
        <a:xfrm>
          <a:off x="1971772" y="717886"/>
          <a:ext cx="1025006" cy="512503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PORT x</a:t>
          </a:r>
        </a:p>
      </dsp:txBody>
      <dsp:txXfrm>
        <a:off x="1971772" y="717886"/>
        <a:ext cx="1025006" cy="512503"/>
      </dsp:txXfrm>
    </dsp:sp>
    <dsp:sp modelId="{4E32C266-E2B7-4424-A841-64D474AE3259}">
      <dsp:nvSpPr>
        <dsp:cNvPr id="0" name=""/>
        <dsp:cNvSpPr/>
      </dsp:nvSpPr>
      <dsp:spPr>
        <a:xfrm>
          <a:off x="3942439" y="729185"/>
          <a:ext cx="1025006" cy="512503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PIN x</a:t>
          </a:r>
        </a:p>
      </dsp:txBody>
      <dsp:txXfrm>
        <a:off x="3942439" y="729185"/>
        <a:ext cx="1025006" cy="512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D69A697-2128-478E-8F8B-454B673F6936}" type="datetimeFigureOut">
              <a:rPr lang="de-DE"/>
              <a:pPr>
                <a:defRPr/>
              </a:pPr>
              <a:t>06.04.2022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66B53C-DFB0-4CB4-99F1-33BBEFE2FD0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97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2A3DDE-E378-4231-B1F8-AA52FF0FC58B}" type="datetimeFigureOut">
              <a:rPr lang="de-DE"/>
              <a:pPr>
                <a:defRPr/>
              </a:pPr>
              <a:t>06.04.2022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D3116E-523D-4B42-831E-9D25E6B19D4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094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29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28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52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56C48-7D19-417A-8C55-8487AE32D1C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287338"/>
            <a:ext cx="6735762" cy="3789362"/>
          </a:xfrm>
          <a:ln cap="flat"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180" y="4363947"/>
            <a:ext cx="5256548" cy="4435024"/>
          </a:xfrm>
          <a:noFill/>
          <a:ln/>
        </p:spPr>
        <p:txBody>
          <a:bodyPr lIns="86629" tIns="43315" rIns="86629" bIns="43315"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95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9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032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80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1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96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95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22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0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574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1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31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054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6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7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13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84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uppieren 40"/>
          <p:cNvGrpSpPr>
            <a:grpSpLocks/>
          </p:cNvGrpSpPr>
          <p:nvPr/>
        </p:nvGrpSpPr>
        <p:grpSpPr bwMode="auto">
          <a:xfrm>
            <a:off x="0" y="123825"/>
            <a:ext cx="9144000" cy="504825"/>
            <a:chOff x="0" y="123478"/>
            <a:chExt cx="9144000" cy="504968"/>
          </a:xfrm>
        </p:grpSpPr>
        <p:pic>
          <p:nvPicPr>
            <p:cNvPr id="66563" name="Grafik 3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4349" b="69675"/>
            <a:stretch>
              <a:fillRect/>
            </a:stretch>
          </p:blipFill>
          <p:spPr bwMode="auto">
            <a:xfrm>
              <a:off x="971600" y="123478"/>
              <a:ext cx="8172400" cy="50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4" name="Grafik 3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78226" b="69675"/>
            <a:stretch>
              <a:fillRect/>
            </a:stretch>
          </p:blipFill>
          <p:spPr bwMode="auto">
            <a:xfrm>
              <a:off x="0" y="123478"/>
              <a:ext cx="1043608" cy="50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565" name="Grafik 3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89908" r="8182" b="7805"/>
          <a:stretch>
            <a:fillRect/>
          </a:stretch>
        </p:blipFill>
        <p:spPr bwMode="auto">
          <a:xfrm>
            <a:off x="0" y="5013325"/>
            <a:ext cx="91440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8" descr="Logo ohne 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34" y="1637410"/>
            <a:ext cx="6734132" cy="20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2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BDCAF8B-C6AB-4ED8-A2FC-32ADAD6D8E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844153"/>
          <a:ext cx="3437974" cy="39534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66173">
                  <a:extLst>
                    <a:ext uri="{9D8B030D-6E8A-4147-A177-3AD203B41FA5}">
                      <a16:colId xmlns:a16="http://schemas.microsoft.com/office/drawing/2014/main" val="2711534284"/>
                    </a:ext>
                  </a:extLst>
                </a:gridCol>
                <a:gridCol w="666487">
                  <a:extLst>
                    <a:ext uri="{9D8B030D-6E8A-4147-A177-3AD203B41FA5}">
                      <a16:colId xmlns:a16="http://schemas.microsoft.com/office/drawing/2014/main" val="762888130"/>
                    </a:ext>
                  </a:extLst>
                </a:gridCol>
                <a:gridCol w="1205314">
                  <a:extLst>
                    <a:ext uri="{9D8B030D-6E8A-4147-A177-3AD203B41FA5}">
                      <a16:colId xmlns:a16="http://schemas.microsoft.com/office/drawing/2014/main" val="3623386325"/>
                    </a:ext>
                  </a:extLst>
                </a:gridCol>
              </a:tblGrid>
              <a:tr h="267903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 </a:t>
                      </a:r>
                      <a:r>
                        <a:rPr lang="de-DE" sz="900" u="none" strike="noStrike" dirty="0">
                          <a:effectLst/>
                        </a:rPr>
                        <a:t>7                                                     0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Adresse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3809041207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0x00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1053377170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0x01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3164760795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0x02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3870777763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2957976906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R13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0x0D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2214221192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R14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0x0E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1331963773"/>
                  </a:ext>
                </a:extLst>
              </a:tr>
              <a:tr h="236821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R15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0x0F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3352395995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R16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0x10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86227516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R17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0x11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1687370977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…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138821801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R26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0x1A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X-register Low Byte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4181863396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R27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0x1B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X-register High Byte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3409953997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R28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0x1C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Y-register Low Byte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4047139077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R29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0x1D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Y-register High Byte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1313171698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R30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0x1E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Z-register Low Byte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9045322"/>
                  </a:ext>
                </a:extLst>
              </a:tr>
              <a:tr h="236821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u="none" strike="noStrike" dirty="0">
                          <a:effectLst/>
                        </a:rPr>
                        <a:t>R31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u="none" strike="noStrike" dirty="0">
                          <a:effectLst/>
                        </a:rPr>
                        <a:t>0x1F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Z-register High Byte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0" marR="6110" marT="6110" marB="0" anchor="b"/>
                </a:tc>
                <a:extLst>
                  <a:ext uri="{0D108BD9-81ED-4DB2-BD59-A6C34878D82A}">
                    <a16:rowId xmlns:a16="http://schemas.microsoft.com/office/drawing/2014/main" val="3800432616"/>
                  </a:ext>
                </a:extLst>
              </a:tr>
            </a:tbl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56FEA955-3777-4244-A44C-DD6A8F09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892" y="1437625"/>
            <a:ext cx="5076564" cy="147732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257175" indent="-257175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de-DE" altLang="de-DE" sz="1500" dirty="0">
                <a:latin typeface="+mj-lt"/>
              </a:rPr>
              <a:t>Register für besonders schnellen Datenzugriff</a:t>
            </a:r>
          </a:p>
          <a:p>
            <a:pPr marL="257175" indent="-257175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de-DE" altLang="de-DE" sz="1500" dirty="0">
                <a:latin typeface="+mj-lt"/>
              </a:rPr>
              <a:t>zur „freien“ Verwendung</a:t>
            </a:r>
          </a:p>
          <a:p>
            <a:pPr marL="257175" indent="-257175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de-DE" altLang="de-DE" sz="1500" dirty="0">
                <a:latin typeface="+mj-lt"/>
              </a:rPr>
              <a:t>üblicherweise werden nur R16 bis R31 für eigene Operationen benutzt, da nur hier die auch Vergleichsoperationen mit Konstanten zu Verfügung stehen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0374E6F9-8905-44FE-B6B4-BF8C63A2A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Register </a:t>
            </a:r>
            <a:r>
              <a:rPr lang="de-DE" sz="2000" dirty="0" err="1"/>
              <a:t>ATmega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800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56FEA955-3777-4244-A44C-DD6A8F09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62" y="2865006"/>
            <a:ext cx="5076564" cy="19389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1500" dirty="0">
                <a:latin typeface="+mj-lt"/>
              </a:rPr>
              <a:t>Bit 7 – I: 	Global Interrupt </a:t>
            </a:r>
            <a:r>
              <a:rPr lang="de-DE" altLang="de-DE" sz="1500" dirty="0" err="1">
                <a:latin typeface="+mj-lt"/>
              </a:rPr>
              <a:t>Enable</a:t>
            </a:r>
            <a:br>
              <a:rPr lang="de-DE" altLang="de-DE" sz="1500" dirty="0">
                <a:latin typeface="+mj-lt"/>
              </a:rPr>
            </a:br>
            <a:r>
              <a:rPr lang="de-DE" altLang="de-DE" sz="1500" dirty="0">
                <a:latin typeface="+mj-lt"/>
              </a:rPr>
              <a:t>Bit 6 – T: 	Bit Copy Storage</a:t>
            </a:r>
            <a:br>
              <a:rPr lang="de-DE" altLang="de-DE" sz="1500" dirty="0">
                <a:latin typeface="+mj-lt"/>
              </a:rPr>
            </a:br>
            <a:r>
              <a:rPr lang="de-DE" altLang="de-DE" sz="1500" dirty="0">
                <a:latin typeface="+mj-lt"/>
              </a:rPr>
              <a:t>Bit 5 – H:	Half Carry Bit</a:t>
            </a:r>
            <a:br>
              <a:rPr lang="de-DE" altLang="de-DE" sz="1500" dirty="0">
                <a:latin typeface="+mj-lt"/>
              </a:rPr>
            </a:br>
            <a:r>
              <a:rPr lang="de-DE" altLang="de-DE" sz="1500" dirty="0" err="1">
                <a:latin typeface="+mj-lt"/>
              </a:rPr>
              <a:t>Bit</a:t>
            </a:r>
            <a:r>
              <a:rPr lang="de-DE" altLang="de-DE" sz="1500" dirty="0">
                <a:latin typeface="+mj-lt"/>
              </a:rPr>
              <a:t> 4 – S: 	</a:t>
            </a:r>
            <a:r>
              <a:rPr lang="de-DE" altLang="de-DE" sz="1500" dirty="0" err="1">
                <a:latin typeface="+mj-lt"/>
              </a:rPr>
              <a:t>Sign</a:t>
            </a:r>
            <a:r>
              <a:rPr lang="de-DE" altLang="de-DE" sz="1500" dirty="0">
                <a:latin typeface="+mj-lt"/>
              </a:rPr>
              <a:t> Bit, S = N ⊕ V</a:t>
            </a:r>
            <a:br>
              <a:rPr lang="de-DE" altLang="de-DE" sz="1500" dirty="0">
                <a:latin typeface="+mj-lt"/>
              </a:rPr>
            </a:br>
            <a:r>
              <a:rPr lang="de-DE" altLang="de-DE" sz="1500" dirty="0">
                <a:latin typeface="+mj-lt"/>
              </a:rPr>
              <a:t>Bit 3 – V:	</a:t>
            </a:r>
            <a:r>
              <a:rPr lang="de-DE" altLang="de-DE" sz="1500" dirty="0" err="1">
                <a:latin typeface="+mj-lt"/>
              </a:rPr>
              <a:t>Two‘s</a:t>
            </a:r>
            <a:r>
              <a:rPr lang="de-DE" altLang="de-DE" sz="1500" dirty="0">
                <a:latin typeface="+mj-lt"/>
              </a:rPr>
              <a:t> </a:t>
            </a:r>
            <a:r>
              <a:rPr lang="de-DE" altLang="de-DE" sz="1500" dirty="0" err="1">
                <a:latin typeface="+mj-lt"/>
              </a:rPr>
              <a:t>Complement</a:t>
            </a:r>
            <a:r>
              <a:rPr lang="de-DE" altLang="de-DE" sz="1500" dirty="0">
                <a:latin typeface="+mj-lt"/>
              </a:rPr>
              <a:t> Overflow </a:t>
            </a:r>
            <a:r>
              <a:rPr lang="de-DE" altLang="de-DE" sz="1500" dirty="0" err="1">
                <a:latin typeface="+mj-lt"/>
              </a:rPr>
              <a:t>Flag</a:t>
            </a:r>
            <a:br>
              <a:rPr lang="de-DE" altLang="de-DE" sz="1500" dirty="0">
                <a:latin typeface="+mj-lt"/>
              </a:rPr>
            </a:br>
            <a:r>
              <a:rPr lang="de-DE" altLang="de-DE" sz="1500" dirty="0">
                <a:latin typeface="+mj-lt"/>
              </a:rPr>
              <a:t>Bit 2 – N: 	Negative </a:t>
            </a:r>
            <a:r>
              <a:rPr lang="de-DE" altLang="de-DE" sz="1500" dirty="0" err="1">
                <a:latin typeface="+mj-lt"/>
              </a:rPr>
              <a:t>Flag</a:t>
            </a:r>
            <a:br>
              <a:rPr lang="de-DE" altLang="de-DE" sz="1500" dirty="0">
                <a:latin typeface="+mj-lt"/>
              </a:rPr>
            </a:br>
            <a:r>
              <a:rPr lang="de-DE" altLang="de-DE" sz="1500" dirty="0">
                <a:latin typeface="+mj-lt"/>
              </a:rPr>
              <a:t>Bit 1 – Z: 	Zero </a:t>
            </a:r>
            <a:r>
              <a:rPr lang="de-DE" altLang="de-DE" sz="1500" dirty="0" err="1">
                <a:latin typeface="+mj-lt"/>
              </a:rPr>
              <a:t>Flag</a:t>
            </a:r>
            <a:r>
              <a:rPr lang="de-DE" altLang="de-DE" sz="1500" dirty="0">
                <a:latin typeface="+mj-lt"/>
              </a:rPr>
              <a:t> </a:t>
            </a:r>
            <a:br>
              <a:rPr lang="de-DE" altLang="de-DE" sz="1500" dirty="0">
                <a:latin typeface="+mj-lt"/>
              </a:rPr>
            </a:br>
            <a:r>
              <a:rPr lang="de-DE" altLang="de-DE" sz="1500" dirty="0">
                <a:latin typeface="+mj-lt"/>
              </a:rPr>
              <a:t>Bit 0 – C: 	Carry </a:t>
            </a:r>
            <a:r>
              <a:rPr lang="de-DE" altLang="de-DE" sz="1500" dirty="0" err="1">
                <a:latin typeface="+mj-lt"/>
              </a:rPr>
              <a:t>Flag</a:t>
            </a:r>
            <a:endParaRPr lang="de-DE" altLang="de-DE" sz="1500" dirty="0">
              <a:latin typeface="+mj-lt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E0E24E1-5F15-4DAE-9FF5-ACBBB17A8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16164"/>
              </p:ext>
            </p:extLst>
          </p:nvPr>
        </p:nvGraphicFramePr>
        <p:xfrm>
          <a:off x="980602" y="1599343"/>
          <a:ext cx="7182797" cy="8820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6566">
                  <a:extLst>
                    <a:ext uri="{9D8B030D-6E8A-4147-A177-3AD203B41FA5}">
                      <a16:colId xmlns:a16="http://schemas.microsoft.com/office/drawing/2014/main" val="3391239496"/>
                    </a:ext>
                  </a:extLst>
                </a:gridCol>
                <a:gridCol w="697359">
                  <a:extLst>
                    <a:ext uri="{9D8B030D-6E8A-4147-A177-3AD203B41FA5}">
                      <a16:colId xmlns:a16="http://schemas.microsoft.com/office/drawing/2014/main" val="3913718104"/>
                    </a:ext>
                  </a:extLst>
                </a:gridCol>
                <a:gridCol w="697359">
                  <a:extLst>
                    <a:ext uri="{9D8B030D-6E8A-4147-A177-3AD203B41FA5}">
                      <a16:colId xmlns:a16="http://schemas.microsoft.com/office/drawing/2014/main" val="3080925388"/>
                    </a:ext>
                  </a:extLst>
                </a:gridCol>
                <a:gridCol w="697359">
                  <a:extLst>
                    <a:ext uri="{9D8B030D-6E8A-4147-A177-3AD203B41FA5}">
                      <a16:colId xmlns:a16="http://schemas.microsoft.com/office/drawing/2014/main" val="3852953845"/>
                    </a:ext>
                  </a:extLst>
                </a:gridCol>
                <a:gridCol w="697359">
                  <a:extLst>
                    <a:ext uri="{9D8B030D-6E8A-4147-A177-3AD203B41FA5}">
                      <a16:colId xmlns:a16="http://schemas.microsoft.com/office/drawing/2014/main" val="1650578093"/>
                    </a:ext>
                  </a:extLst>
                </a:gridCol>
                <a:gridCol w="697359">
                  <a:extLst>
                    <a:ext uri="{9D8B030D-6E8A-4147-A177-3AD203B41FA5}">
                      <a16:colId xmlns:a16="http://schemas.microsoft.com/office/drawing/2014/main" val="2183505631"/>
                    </a:ext>
                  </a:extLst>
                </a:gridCol>
                <a:gridCol w="697359">
                  <a:extLst>
                    <a:ext uri="{9D8B030D-6E8A-4147-A177-3AD203B41FA5}">
                      <a16:colId xmlns:a16="http://schemas.microsoft.com/office/drawing/2014/main" val="1181824988"/>
                    </a:ext>
                  </a:extLst>
                </a:gridCol>
                <a:gridCol w="697359">
                  <a:extLst>
                    <a:ext uri="{9D8B030D-6E8A-4147-A177-3AD203B41FA5}">
                      <a16:colId xmlns:a16="http://schemas.microsoft.com/office/drawing/2014/main" val="739402179"/>
                    </a:ext>
                  </a:extLst>
                </a:gridCol>
                <a:gridCol w="697359">
                  <a:extLst>
                    <a:ext uri="{9D8B030D-6E8A-4147-A177-3AD203B41FA5}">
                      <a16:colId xmlns:a16="http://schemas.microsoft.com/office/drawing/2014/main" val="1990496747"/>
                    </a:ext>
                  </a:extLst>
                </a:gridCol>
                <a:gridCol w="697359">
                  <a:extLst>
                    <a:ext uri="{9D8B030D-6E8A-4147-A177-3AD203B41FA5}">
                      <a16:colId xmlns:a16="http://schemas.microsoft.com/office/drawing/2014/main" val="1360431366"/>
                    </a:ext>
                  </a:extLst>
                </a:gridCol>
              </a:tblGrid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Bit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79228653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I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V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Z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C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SREG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773423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Read/Write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R/W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R/W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R/W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R/W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R/W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R/W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R/W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R/W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37013398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Initial Value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45897354"/>
                  </a:ext>
                </a:extLst>
              </a:tr>
            </a:tbl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7B4B1FCE-2251-454A-9B77-D5FFDE2AE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796" y="1252068"/>
            <a:ext cx="3618535" cy="3231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500" b="1" dirty="0">
                <a:latin typeface="+mj-lt"/>
              </a:rPr>
              <a:t>SREG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6D2518A6-61CF-41B4-AFD6-17FBA0C4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Statusregister </a:t>
            </a:r>
            <a:r>
              <a:rPr lang="de-DE" sz="2000" dirty="0" err="1"/>
              <a:t>ATmega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2299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56FEA955-3777-4244-A44C-DD6A8F09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718" y="4394016"/>
            <a:ext cx="5076564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1500" dirty="0" err="1">
                <a:latin typeface="+mj-lt"/>
              </a:rPr>
              <a:t>add</a:t>
            </a:r>
            <a:r>
              <a:rPr lang="de-DE" altLang="de-DE" sz="1500" dirty="0">
                <a:latin typeface="+mj-lt"/>
              </a:rPr>
              <a:t> r2, r0 	;Addieren der Low-Bytes</a:t>
            </a:r>
            <a:br>
              <a:rPr lang="de-DE" altLang="de-DE" sz="1500" dirty="0">
                <a:latin typeface="+mj-lt"/>
              </a:rPr>
            </a:br>
            <a:r>
              <a:rPr lang="de-DE" altLang="de-DE" sz="1500" dirty="0" err="1">
                <a:latin typeface="+mj-lt"/>
              </a:rPr>
              <a:t>adc</a:t>
            </a:r>
            <a:r>
              <a:rPr lang="de-DE" altLang="de-DE" sz="1500" dirty="0">
                <a:latin typeface="+mj-lt"/>
              </a:rPr>
              <a:t> r3, r1	;Addieren der High-Bytes und des Carry-Flags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B4B1FCE-2251-454A-9B77-D5FFDE2AE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92" y="1288583"/>
            <a:ext cx="3618535" cy="3231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500" b="1" dirty="0">
                <a:latin typeface="+mj-lt"/>
              </a:rPr>
              <a:t>ADC – Add </a:t>
            </a:r>
            <a:r>
              <a:rPr lang="de-DE" altLang="de-DE" sz="1500" b="1" dirty="0" err="1">
                <a:latin typeface="+mj-lt"/>
              </a:rPr>
              <a:t>with</a:t>
            </a:r>
            <a:r>
              <a:rPr lang="de-DE" altLang="de-DE" sz="1500" b="1" dirty="0">
                <a:latin typeface="+mj-lt"/>
              </a:rPr>
              <a:t> Carry 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32FEE8A-14AA-476A-98E0-07DFEA713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81176"/>
              </p:ext>
            </p:extLst>
          </p:nvPr>
        </p:nvGraphicFramePr>
        <p:xfrm>
          <a:off x="359532" y="1630565"/>
          <a:ext cx="3898700" cy="2404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3804">
                  <a:extLst>
                    <a:ext uri="{9D8B030D-6E8A-4147-A177-3AD203B41FA5}">
                      <a16:colId xmlns:a16="http://schemas.microsoft.com/office/drawing/2014/main" val="2772598236"/>
                    </a:ext>
                  </a:extLst>
                </a:gridCol>
                <a:gridCol w="2534896">
                  <a:extLst>
                    <a:ext uri="{9D8B030D-6E8A-4147-A177-3AD203B41FA5}">
                      <a16:colId xmlns:a16="http://schemas.microsoft.com/office/drawing/2014/main" val="3399864623"/>
                    </a:ext>
                  </a:extLst>
                </a:gridCol>
              </a:tblGrid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Syntax: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ADC Rd, Rr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61638318"/>
                  </a:ext>
                </a:extLst>
              </a:tr>
              <a:tr h="62436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Funktion: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Zwei Register und Inhalt des Carry-</a:t>
                      </a:r>
                      <a:r>
                        <a:rPr lang="de-DE" sz="1400" u="none" strike="noStrike" dirty="0" err="1">
                          <a:effectLst/>
                        </a:rPr>
                        <a:t>Flag</a:t>
                      </a:r>
                      <a:r>
                        <a:rPr lang="de-DE" sz="1400" u="none" strike="noStrike" dirty="0">
                          <a:effectLst/>
                        </a:rPr>
                        <a:t> werden addiert. Das Ergebnis wird im Quellregister </a:t>
                      </a:r>
                      <a:r>
                        <a:rPr lang="de-DE" sz="1400" u="none" strike="noStrike" dirty="0" err="1">
                          <a:effectLst/>
                        </a:rPr>
                        <a:t>Rd</a:t>
                      </a:r>
                      <a:r>
                        <a:rPr lang="de-DE" sz="1400" u="none" strike="noStrike" dirty="0">
                          <a:effectLst/>
                        </a:rPr>
                        <a:t> abgelegt.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2648768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Operation: 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Rd ←Rd + Rr + 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02619567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Operanden: 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0 ≤ d ≤ 31, 0 ≤ r ≤ 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576530297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Programmzähler: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PC ←PC + 1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849364228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Words: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1 (2 Byte)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44450803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Zyklen: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648987164"/>
                  </a:ext>
                </a:extLst>
              </a:tr>
              <a:tr h="41862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16 Bit </a:t>
                      </a:r>
                      <a:br>
                        <a:rPr lang="de-DE" sz="1400" u="none" strike="noStrike">
                          <a:effectLst/>
                        </a:rPr>
                      </a:br>
                      <a:r>
                        <a:rPr lang="de-DE" sz="1400" u="none" strike="noStrike">
                          <a:effectLst/>
                        </a:rPr>
                        <a:t>Operations Code: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0001 11rd </a:t>
                      </a:r>
                      <a:r>
                        <a:rPr lang="de-DE" sz="1400" u="none" strike="noStrike" dirty="0" err="1">
                          <a:effectLst/>
                        </a:rPr>
                        <a:t>dddd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rrrr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56210227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FADC58D-DE51-4536-A51D-E6D8289DD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31982"/>
              </p:ext>
            </p:extLst>
          </p:nvPr>
        </p:nvGraphicFramePr>
        <p:xfrm>
          <a:off x="4850457" y="1630565"/>
          <a:ext cx="3979368" cy="4410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7421">
                  <a:extLst>
                    <a:ext uri="{9D8B030D-6E8A-4147-A177-3AD203B41FA5}">
                      <a16:colId xmlns:a16="http://schemas.microsoft.com/office/drawing/2014/main" val="3913718104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3080925388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3852953845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1650578093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183505631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1181824988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739402179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1990496747"/>
                    </a:ext>
                  </a:extLst>
                </a:gridCol>
              </a:tblGrid>
              <a:tr h="212884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I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V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Z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C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73423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↔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↔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↔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↔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↔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↔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013398"/>
                  </a:ext>
                </a:extLst>
              </a:tr>
            </a:tbl>
          </a:graphicData>
        </a:graphic>
      </p:graphicFrame>
      <p:sp>
        <p:nvSpPr>
          <p:cNvPr id="9" name="Text Box 3">
            <a:extLst>
              <a:ext uri="{FF2B5EF4-FFF2-40B4-BE49-F238E27FC236}">
                <a16:creationId xmlns:a16="http://schemas.microsoft.com/office/drawing/2014/main" id="{D5A45DA9-83EB-4E53-A259-D3F2CD2D5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188" y="1288583"/>
            <a:ext cx="3618535" cy="3231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500" b="1" dirty="0">
                <a:latin typeface="+mj-lt"/>
              </a:rPr>
              <a:t>Wirkung auf das SREG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09861B59-6CCE-4507-81F5-208E6E2BC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936" y="713479"/>
            <a:ext cx="699412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>
                <a:effectLst>
                  <a:outerShdw blurRad="88900" dist="38100" dir="2700000" algn="tl">
                    <a:srgbClr val="000000">
                      <a:alpha val="43137"/>
                    </a:srgbClr>
                  </a:outerShdw>
                </a:effectLst>
              </a:rPr>
              <a:t>Beispiel ADC (Add </a:t>
            </a:r>
            <a:r>
              <a:rPr lang="de-DE" sz="2000" dirty="0" err="1">
                <a:effectLst>
                  <a:outerShdw blurRad="889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de-DE" sz="2000" dirty="0">
                <a:effectLst>
                  <a:outerShdw blurRad="88900" dist="38100" dir="2700000" algn="tl">
                    <a:srgbClr val="000000">
                      <a:alpha val="43137"/>
                    </a:srgbClr>
                  </a:outerShdw>
                </a:effectLst>
              </a:rPr>
              <a:t> Carry) Auswirkung auf das Statusregister</a:t>
            </a:r>
          </a:p>
        </p:txBody>
      </p:sp>
    </p:spTree>
    <p:extLst>
      <p:ext uri="{BB962C8B-B14F-4D97-AF65-F5344CB8AC3E}">
        <p14:creationId xmlns:p14="http://schemas.microsoft.com/office/powerpoint/2010/main" val="1147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43608" y="713479"/>
            <a:ext cx="705678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Benötigte Hard- und Software zu Mikrocontrollerprogrammierung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899592" y="2067694"/>
            <a:ext cx="4320480" cy="144016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1800" b="1" dirty="0">
                <a:cs typeface="Times New Roman" panose="02020603050405020304" pitchFamily="18" charset="0"/>
              </a:rPr>
              <a:t>Hardware: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800" dirty="0">
                <a:cs typeface="Times New Roman" panose="02020603050405020304" pitchFamily="18" charset="0"/>
              </a:rPr>
              <a:t>µController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800" dirty="0">
                <a:cs typeface="Times New Roman" panose="02020603050405020304" pitchFamily="18" charset="0"/>
              </a:rPr>
              <a:t>(Spannungsversorgung)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800" dirty="0">
                <a:cs typeface="Times New Roman" panose="02020603050405020304" pitchFamily="18" charset="0"/>
              </a:rPr>
              <a:t>(Taktversorgung)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800" dirty="0" err="1">
                <a:cs typeface="Times New Roman" panose="02020603050405020304" pitchFamily="18" charset="0"/>
              </a:rPr>
              <a:t>Programmer</a:t>
            </a:r>
            <a:endParaRPr lang="de-DE" sz="1800" dirty="0">
              <a:cs typeface="Times New Roman" panose="02020603050405020304" pitchFamily="18" charset="0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26CBC87-F69A-4770-8B7F-5CD837CAB561}"/>
              </a:ext>
            </a:extLst>
          </p:cNvPr>
          <p:cNvSpPr txBox="1">
            <a:spLocks/>
          </p:cNvSpPr>
          <p:nvPr/>
        </p:nvSpPr>
        <p:spPr>
          <a:xfrm>
            <a:off x="5580112" y="2067694"/>
            <a:ext cx="4032448" cy="144016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1800" b="1" dirty="0">
                <a:cs typeface="Times New Roman" panose="02020603050405020304" pitchFamily="18" charset="0"/>
              </a:rPr>
              <a:t>Software: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800" dirty="0">
                <a:cs typeface="Times New Roman" panose="02020603050405020304" pitchFamily="18" charset="0"/>
              </a:rPr>
              <a:t>Texteditor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800" dirty="0">
                <a:cs typeface="Times New Roman" panose="02020603050405020304" pitchFamily="18" charset="0"/>
              </a:rPr>
              <a:t>Compiler-</a:t>
            </a:r>
            <a:r>
              <a:rPr lang="de-DE" sz="1800" dirty="0" err="1">
                <a:cs typeface="Times New Roman" panose="02020603050405020304" pitchFamily="18" charset="0"/>
              </a:rPr>
              <a:t>Toolchain</a:t>
            </a:r>
            <a:endParaRPr lang="de-DE" sz="1800" dirty="0"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800" dirty="0">
                <a:cs typeface="Times New Roman" panose="02020603050405020304" pitchFamily="18" charset="0"/>
              </a:rPr>
              <a:t>oder IDE</a:t>
            </a:r>
          </a:p>
        </p:txBody>
      </p:sp>
    </p:spTree>
    <p:extLst>
      <p:ext uri="{BB962C8B-B14F-4D97-AF65-F5344CB8AC3E}">
        <p14:creationId xmlns:p14="http://schemas.microsoft.com/office/powerpoint/2010/main" val="37379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43608" y="713479"/>
            <a:ext cx="705678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Pinbelegung </a:t>
            </a:r>
            <a:r>
              <a:rPr lang="de-DE" sz="2000" dirty="0" err="1"/>
              <a:t>ATMega</a:t>
            </a:r>
            <a:r>
              <a:rPr lang="de-DE" sz="2000" dirty="0"/>
              <a:t> 8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A21474-BDC7-40CB-AD22-B8FB67FB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20435"/>
            <a:ext cx="4536504" cy="38167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450B602-A50B-43B9-B137-76AAB9D5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910" y="1275605"/>
            <a:ext cx="3523583" cy="35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43608" y="713479"/>
            <a:ext cx="705678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Spannungsversorgung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0CABAF-C938-4B61-85B9-F3EC99829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79" y="1347614"/>
            <a:ext cx="5414241" cy="35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43608" y="713479"/>
            <a:ext cx="705678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Spannungsversorgung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5EF4EF0-61C5-4EC2-98C0-733738F9F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90" y="1275606"/>
            <a:ext cx="6236620" cy="2893357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64817B8-F95C-4373-843B-4CC0A61C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168963"/>
            <a:ext cx="8208912" cy="70788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000" i="1" dirty="0">
                <a:latin typeface="+mj-lt"/>
              </a:rPr>
              <a:t>Das ist nur ein Beispiel für die Taktversorgung eines µC über einen Quarz. Es ist auch möglich, den µC über den internen RC-Oszillator zu betreiben.</a:t>
            </a:r>
          </a:p>
        </p:txBody>
      </p:sp>
    </p:spTree>
    <p:extLst>
      <p:ext uri="{BB962C8B-B14F-4D97-AF65-F5344CB8AC3E}">
        <p14:creationId xmlns:p14="http://schemas.microsoft.com/office/powerpoint/2010/main" val="359076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A3A16760-6789-4ACD-BCA9-7161ECAC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30138"/>
            <a:ext cx="5760640" cy="3069012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04DDDDC2-011B-4A3E-B2AB-3EA7B9B05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838" y="4351444"/>
            <a:ext cx="1026114" cy="3231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500" b="1" dirty="0" err="1">
                <a:latin typeface="+mj-lt"/>
              </a:rPr>
              <a:t>Pulldown</a:t>
            </a:r>
            <a:endParaRPr lang="de-DE" altLang="de-DE" sz="1500" dirty="0">
              <a:latin typeface="+mj-lt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865BB2E-659A-40B2-A81C-DAC1BCC43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186" y="1167594"/>
            <a:ext cx="2322258" cy="10156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1500" i="1" dirty="0">
                <a:latin typeface="+mj-lt"/>
              </a:rPr>
              <a:t>Je nach Funktion der Taster, ist es notwendig, die Taster per Soft- oder Hardware zu entprellen.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A4FEB39-EE78-4D9E-AAE5-0D7740304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199" y="4351444"/>
            <a:ext cx="910186" cy="3231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500" b="1" dirty="0" err="1">
                <a:latin typeface="+mj-lt"/>
              </a:rPr>
              <a:t>Pullup</a:t>
            </a:r>
            <a:endParaRPr lang="de-DE" altLang="de-DE" sz="1500" dirty="0">
              <a:latin typeface="+mj-lt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007D63E-6354-43B7-B9A3-C2676460B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978" y="4351444"/>
            <a:ext cx="910186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500" b="1" dirty="0">
                <a:latin typeface="+mj-lt"/>
              </a:rPr>
              <a:t>interner </a:t>
            </a:r>
            <a:r>
              <a:rPr lang="de-DE" altLang="de-DE" sz="1500" b="1" dirty="0" err="1">
                <a:latin typeface="+mj-lt"/>
              </a:rPr>
              <a:t>Pullup</a:t>
            </a:r>
            <a:endParaRPr lang="de-DE" altLang="de-DE" sz="1500" dirty="0">
              <a:latin typeface="+mj-lt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25ADE68D-D7D2-4246-99D4-01A455E00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186" y="3033481"/>
            <a:ext cx="2430270" cy="124649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1500" b="1" i="1" dirty="0">
                <a:latin typeface="+mj-lt"/>
              </a:rPr>
              <a:t>Vorsicht</a:t>
            </a:r>
            <a:r>
              <a:rPr lang="de-DE" altLang="de-DE" sz="1500" i="1" dirty="0">
                <a:latin typeface="+mj-lt"/>
              </a:rPr>
              <a:t>: Es darf nie mehr als 3,3V/5V, je nach µC,  Versorgungsspannung oder Spannung an den Eingängen angelegt werden!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4FAB0EE7-5A65-4075-A98B-A244D547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713479"/>
            <a:ext cx="705678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>
                <a:effectLst>
                  <a:outerShdw blurRad="88900" dist="38100" dir="2700000" algn="tl">
                    <a:srgbClr val="000000">
                      <a:alpha val="43137"/>
                    </a:srgbClr>
                  </a:outerShdw>
                </a:effectLst>
              </a:rPr>
              <a:t>Beschaltung der Eingänge</a:t>
            </a:r>
          </a:p>
        </p:txBody>
      </p:sp>
    </p:spTree>
    <p:extLst>
      <p:ext uri="{BB962C8B-B14F-4D97-AF65-F5344CB8AC3E}">
        <p14:creationId xmlns:p14="http://schemas.microsoft.com/office/powerpoint/2010/main" val="272943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04DDDDC2-011B-4A3E-B2AB-3EA7B9B05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165" y="3220037"/>
            <a:ext cx="1281336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500" b="1" dirty="0">
                <a:latin typeface="+mj-lt"/>
              </a:rPr>
              <a:t>Schaltung gegen GND</a:t>
            </a:r>
            <a:endParaRPr lang="de-DE" altLang="de-DE" sz="1500" dirty="0">
              <a:latin typeface="+mj-lt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A4FEB39-EE78-4D9E-AAE5-0D7740304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888" y="2346730"/>
            <a:ext cx="1234110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500" b="1" dirty="0">
                <a:latin typeface="+mj-lt"/>
              </a:rPr>
              <a:t>Schaltung gegen </a:t>
            </a:r>
            <a:r>
              <a:rPr lang="de-DE" altLang="de-DE" sz="1500" b="1" dirty="0" err="1">
                <a:latin typeface="+mj-lt"/>
              </a:rPr>
              <a:t>Vcc</a:t>
            </a:r>
            <a:endParaRPr lang="de-DE" altLang="de-DE" sz="1500" dirty="0">
              <a:latin typeface="+mj-lt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25ADE68D-D7D2-4246-99D4-01A455E00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186" y="3485495"/>
            <a:ext cx="2322258" cy="124649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1500" i="1" dirty="0">
                <a:latin typeface="+mj-lt"/>
              </a:rPr>
              <a:t>Schauen Sie immer in das Datenblatt um die maximale Stromabnahme zu bestimmen, damit der µC nicht zerstört wird!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0EFFEA-9340-43C8-90FD-BF68DDA8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4" y="1734317"/>
            <a:ext cx="4029075" cy="2578894"/>
          </a:xfrm>
          <a:prstGeom prst="rect">
            <a:avLst/>
          </a:prstGeom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F2A1B807-7252-47D7-88F5-494994D7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713479"/>
            <a:ext cx="705678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>
                <a:effectLst>
                  <a:outerShdw blurRad="88900" dist="38100" dir="2700000" algn="tl">
                    <a:srgbClr val="000000">
                      <a:alpha val="43137"/>
                    </a:srgbClr>
                  </a:outerShdw>
                </a:effectLst>
              </a:rPr>
              <a:t>Beschaltung der Ausgänge</a:t>
            </a:r>
          </a:p>
        </p:txBody>
      </p:sp>
    </p:spTree>
    <p:extLst>
      <p:ext uri="{BB962C8B-B14F-4D97-AF65-F5344CB8AC3E}">
        <p14:creationId xmlns:p14="http://schemas.microsoft.com/office/powerpoint/2010/main" val="209009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>
            <a:extLst>
              <a:ext uri="{FF2B5EF4-FFF2-40B4-BE49-F238E27FC236}">
                <a16:creationId xmlns:a16="http://schemas.microsoft.com/office/drawing/2014/main" id="{25ADE68D-D7D2-4246-99D4-01A455E00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186" y="3485495"/>
            <a:ext cx="2574286" cy="78483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1500" i="1" dirty="0">
                <a:latin typeface="+mj-lt"/>
              </a:rPr>
              <a:t>Große Lasten müssen Sie über eine Transistorschaltung und evtl. Relais realisieren.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F2A1B807-7252-47D7-88F5-494994D7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713479"/>
            <a:ext cx="705678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>
                <a:effectLst>
                  <a:outerShdw blurRad="88900" dist="38100" dir="2700000" algn="tl">
                    <a:srgbClr val="000000">
                      <a:alpha val="43137"/>
                    </a:srgbClr>
                  </a:outerShdw>
                </a:effectLst>
              </a:rPr>
              <a:t>Ausgänge mit großen Lasten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63895B-FF76-4F38-98E1-8FAAE58AA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40574"/>
            <a:ext cx="3142506" cy="32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15616" y="992606"/>
            <a:ext cx="6912768" cy="701727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7000">
                <a:schemeClr val="dk1">
                  <a:tint val="37000"/>
                  <a:satMod val="300000"/>
                </a:schemeClr>
              </a:gs>
              <a:gs pos="36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5341" tIns="42670" rIns="85341" bIns="42670" rtlCol="0">
            <a:spAutoFit/>
          </a:bodyPr>
          <a:lstStyle/>
          <a:p>
            <a:pPr algn="ctr"/>
            <a:r>
              <a:rPr lang="de-DE" sz="4000" dirty="0"/>
              <a:t>Mikrocontrollertechnik I</a:t>
            </a:r>
            <a:endParaRPr lang="de-DE" sz="37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5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865BB2E-659A-40B2-A81C-DAC1BCC43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290" y="2961996"/>
            <a:ext cx="7209420" cy="170816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1500" dirty="0">
                <a:latin typeface="+mj-lt"/>
              </a:rPr>
              <a:t>Jeder PORT hat drei Register für den digitalen Zugriff I/O der einzelnen Pins des </a:t>
            </a:r>
            <a:r>
              <a:rPr lang="de-DE" altLang="de-DE" sz="1500" dirty="0" err="1">
                <a:latin typeface="+mj-lt"/>
              </a:rPr>
              <a:t>PORT‘s</a:t>
            </a:r>
            <a:r>
              <a:rPr lang="de-DE" altLang="de-DE" sz="1500" dirty="0">
                <a:latin typeface="+mj-lt"/>
              </a:rPr>
              <a:t>.</a:t>
            </a:r>
          </a:p>
          <a:p>
            <a:pPr marL="257175" indent="-257175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altLang="de-DE" sz="1500" dirty="0" err="1">
                <a:solidFill>
                  <a:srgbClr val="FF0000"/>
                </a:solidFill>
                <a:latin typeface="+mj-lt"/>
              </a:rPr>
              <a:t>DDR</a:t>
            </a:r>
            <a:r>
              <a:rPr lang="de-DE" altLang="de-DE" sz="1500" dirty="0" err="1">
                <a:latin typeface="+mj-lt"/>
              </a:rPr>
              <a:t>x</a:t>
            </a:r>
            <a:r>
              <a:rPr lang="de-DE" altLang="de-DE" sz="1500" dirty="0">
                <a:latin typeface="+mj-lt"/>
              </a:rPr>
              <a:t> 	Register für Datenrichtung</a:t>
            </a:r>
          </a:p>
          <a:p>
            <a:pPr marL="257175" indent="-257175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altLang="de-DE" sz="1500" dirty="0" err="1">
                <a:solidFill>
                  <a:srgbClr val="FF0000"/>
                </a:solidFill>
                <a:latin typeface="+mj-lt"/>
              </a:rPr>
              <a:t>PORT</a:t>
            </a:r>
            <a:r>
              <a:rPr lang="de-DE" altLang="de-DE" sz="1500" dirty="0" err="1">
                <a:latin typeface="+mj-lt"/>
              </a:rPr>
              <a:t>x</a:t>
            </a:r>
            <a:r>
              <a:rPr lang="de-DE" altLang="de-DE" sz="1500" dirty="0">
                <a:latin typeface="+mj-lt"/>
              </a:rPr>
              <a:t>	Register für Benutzung als Ausgang</a:t>
            </a:r>
          </a:p>
          <a:p>
            <a:pPr marL="257175" indent="-257175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altLang="de-DE" sz="1500" dirty="0" err="1">
                <a:solidFill>
                  <a:srgbClr val="FF0000"/>
                </a:solidFill>
                <a:latin typeface="+mj-lt"/>
              </a:rPr>
              <a:t>PIN</a:t>
            </a:r>
            <a:r>
              <a:rPr lang="de-DE" altLang="de-DE" sz="1500" dirty="0" err="1">
                <a:latin typeface="+mj-lt"/>
              </a:rPr>
              <a:t>x</a:t>
            </a:r>
            <a:r>
              <a:rPr lang="de-DE" altLang="de-DE" sz="1500" dirty="0">
                <a:latin typeface="+mj-lt"/>
              </a:rPr>
              <a:t>	Register für Benutzung als Eingang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1500" i="1" dirty="0">
                <a:latin typeface="+mj-lt"/>
              </a:rPr>
              <a:t>Die Festlegung der Datenrichtung ist nur bei </a:t>
            </a:r>
            <a:r>
              <a:rPr lang="de-DE" altLang="de-DE" sz="1500" b="1" i="1" dirty="0">
                <a:latin typeface="+mj-lt"/>
              </a:rPr>
              <a:t>digitaler</a:t>
            </a:r>
            <a:r>
              <a:rPr lang="de-DE" altLang="de-DE" sz="1500" i="1" dirty="0">
                <a:latin typeface="+mj-lt"/>
              </a:rPr>
              <a:t> Nutzung der Eingänge erforderlich.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570D2355-FFB6-4EFA-B2D4-DD1DA2D2F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668662"/>
              </p:ext>
            </p:extLst>
          </p:nvPr>
        </p:nvGraphicFramePr>
        <p:xfrm>
          <a:off x="2087724" y="1402069"/>
          <a:ext cx="4968552" cy="1241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7">
            <a:extLst>
              <a:ext uri="{FF2B5EF4-FFF2-40B4-BE49-F238E27FC236}">
                <a16:creationId xmlns:a16="http://schemas.microsoft.com/office/drawing/2014/main" id="{F60A3FFF-831B-4062-9318-BE52B14D8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713479"/>
            <a:ext cx="705678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>
                <a:effectLst>
                  <a:outerShdw blurRad="88900" dist="38100" dir="2700000" algn="tl">
                    <a:srgbClr val="000000">
                      <a:alpha val="43137"/>
                    </a:srgbClr>
                  </a:outerShdw>
                </a:effectLst>
              </a:rPr>
              <a:t>Portorganisierung</a:t>
            </a:r>
          </a:p>
        </p:txBody>
      </p:sp>
    </p:spTree>
    <p:extLst>
      <p:ext uri="{BB962C8B-B14F-4D97-AF65-F5344CB8AC3E}">
        <p14:creationId xmlns:p14="http://schemas.microsoft.com/office/powerpoint/2010/main" val="37938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865BB2E-659A-40B2-A81C-DAC1BCC43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998" y="3888327"/>
            <a:ext cx="7209420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1500" i="1" dirty="0">
                <a:latin typeface="+mj-lt"/>
              </a:rPr>
              <a:t>Es stehen alle </a:t>
            </a:r>
            <a:r>
              <a:rPr lang="de-DE" altLang="de-DE" sz="1500" i="1" dirty="0" err="1">
                <a:latin typeface="+mj-lt"/>
              </a:rPr>
              <a:t>Pin‘s</a:t>
            </a:r>
            <a:r>
              <a:rPr lang="de-DE" altLang="de-DE" sz="1500" i="1" dirty="0">
                <a:latin typeface="+mj-lt"/>
              </a:rPr>
              <a:t>, bis auf die rot Markierten, als digitale Ein- und Ausgänge zur Verfügung.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59B876A-153C-4FFB-887A-707B1BC7E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78272"/>
              </p:ext>
            </p:extLst>
          </p:nvPr>
        </p:nvGraphicFramePr>
        <p:xfrm>
          <a:off x="1524000" y="1451050"/>
          <a:ext cx="6096000" cy="563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6799434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03788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60803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25982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83932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600924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55358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65962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XTAL1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XTAL2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85941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PB7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PB6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PB5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PB4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PB3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PB2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PB1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PB0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40181174"/>
                  </a:ext>
                </a:extLst>
              </a:tr>
            </a:tbl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321F3D96-6777-457C-ACE8-DB868E832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80" y="1583901"/>
            <a:ext cx="732420" cy="3231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500" b="1" dirty="0">
                <a:latin typeface="+mj-lt"/>
              </a:rPr>
              <a:t>PORTB</a:t>
            </a:r>
            <a:endParaRPr lang="de-DE" altLang="de-DE" sz="1500" b="1" i="1" dirty="0">
              <a:latin typeface="+mj-lt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3614D2B-ABD9-4C36-9F4E-F7772D2F5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61729"/>
              </p:ext>
            </p:extLst>
          </p:nvPr>
        </p:nvGraphicFramePr>
        <p:xfrm>
          <a:off x="1524000" y="2172032"/>
          <a:ext cx="6096000" cy="563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6799434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03788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60803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25982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83932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600924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55358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65962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RESET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85941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PC7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PC6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PC5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PC4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PC3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PC2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PC1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PC0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40181174"/>
                  </a:ext>
                </a:extLst>
              </a:tr>
            </a:tbl>
          </a:graphicData>
        </a:graphic>
      </p:graphicFrame>
      <p:sp>
        <p:nvSpPr>
          <p:cNvPr id="8" name="Text Box 3">
            <a:extLst>
              <a:ext uri="{FF2B5EF4-FFF2-40B4-BE49-F238E27FC236}">
                <a16:creationId xmlns:a16="http://schemas.microsoft.com/office/drawing/2014/main" id="{BC4EACA4-7A98-4CD2-8554-71C39DC43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80" y="2304882"/>
            <a:ext cx="732420" cy="3231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500" b="1" dirty="0">
                <a:latin typeface="+mj-lt"/>
              </a:rPr>
              <a:t>PORTC</a:t>
            </a:r>
            <a:endParaRPr lang="de-DE" altLang="de-DE" sz="1500" b="1" i="1" dirty="0">
              <a:latin typeface="+mj-lt"/>
            </a:endParaRP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F7301F3-1BF4-420A-9163-8998CFE2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34090"/>
              </p:ext>
            </p:extLst>
          </p:nvPr>
        </p:nvGraphicFramePr>
        <p:xfrm>
          <a:off x="1532708" y="2893013"/>
          <a:ext cx="6096000" cy="563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6799434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03788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60803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25982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83932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600924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55358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65962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RXD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rgbClr val="FF0000"/>
                          </a:solidFill>
                        </a:rPr>
                        <a:t>TXD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85941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PD7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PD6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PD5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PD4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PD3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PD2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PD1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PD0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40181174"/>
                  </a:ext>
                </a:extLst>
              </a:tr>
            </a:tbl>
          </a:graphicData>
        </a:graphic>
      </p:graphicFrame>
      <p:sp>
        <p:nvSpPr>
          <p:cNvPr id="10" name="Text Box 3">
            <a:extLst>
              <a:ext uri="{FF2B5EF4-FFF2-40B4-BE49-F238E27FC236}">
                <a16:creationId xmlns:a16="http://schemas.microsoft.com/office/drawing/2014/main" id="{18323631-97A4-4CCD-9720-971FFE9D3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80" y="3025864"/>
            <a:ext cx="741128" cy="3231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500" b="1" dirty="0">
                <a:latin typeface="+mj-lt"/>
              </a:rPr>
              <a:t>PORTD</a:t>
            </a:r>
            <a:endParaRPr lang="de-DE" altLang="de-DE" sz="1500" b="1" i="1" dirty="0">
              <a:latin typeface="+mj-lt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BCB9C251-821D-47A5-8C2E-C7D9D1B11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713479"/>
            <a:ext cx="705678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 err="1">
                <a:effectLst>
                  <a:outerShdw blurRad="88900" dist="38100" dir="2700000" algn="tl">
                    <a:srgbClr val="000000">
                      <a:alpha val="43137"/>
                    </a:srgbClr>
                  </a:outerShdw>
                </a:effectLst>
              </a:rPr>
              <a:t>Atmega</a:t>
            </a:r>
            <a:r>
              <a:rPr lang="de-DE" sz="2000" dirty="0">
                <a:effectLst>
                  <a:outerShdw blurRad="88900" dist="38100" dir="2700000" algn="tl">
                    <a:srgbClr val="000000">
                      <a:alpha val="43137"/>
                    </a:srgbClr>
                  </a:outerShdw>
                </a:effectLst>
              </a:rPr>
              <a:t> 8/48/88/168/328 Ports</a:t>
            </a:r>
          </a:p>
        </p:txBody>
      </p:sp>
    </p:spTree>
    <p:extLst>
      <p:ext uri="{BB962C8B-B14F-4D97-AF65-F5344CB8AC3E}">
        <p14:creationId xmlns:p14="http://schemas.microsoft.com/office/powerpoint/2010/main" val="209306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865BB2E-659A-40B2-A81C-DAC1BCC43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723878"/>
            <a:ext cx="7711658" cy="113107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1500" i="1" dirty="0">
                <a:latin typeface="+mj-lt"/>
              </a:rPr>
              <a:t>Auf die oben dargestellte Art lassen sich nicht nur die einzelnen </a:t>
            </a:r>
            <a:r>
              <a:rPr lang="de-DE" altLang="de-DE" sz="1500" i="1" dirty="0" err="1">
                <a:latin typeface="+mj-lt"/>
              </a:rPr>
              <a:t>Pin‘s</a:t>
            </a:r>
            <a:r>
              <a:rPr lang="de-DE" altLang="de-DE" sz="1500" i="1" dirty="0">
                <a:latin typeface="+mj-lt"/>
              </a:rPr>
              <a:t> der Datenrichtungsregister (de-)aktivieren, sondern auch die </a:t>
            </a:r>
            <a:r>
              <a:rPr lang="de-DE" altLang="de-DE" sz="1500" i="1" dirty="0" err="1">
                <a:latin typeface="+mj-lt"/>
              </a:rPr>
              <a:t>Pin‘s</a:t>
            </a:r>
            <a:r>
              <a:rPr lang="de-DE" altLang="de-DE" sz="1500" i="1" dirty="0">
                <a:latin typeface="+mj-lt"/>
              </a:rPr>
              <a:t> der Ausgänge. </a:t>
            </a:r>
            <a:r>
              <a:rPr lang="de-DE" altLang="de-DE" sz="1500" i="1" dirty="0">
                <a:latin typeface="+mj-lt"/>
                <a:sym typeface="Wingdings" panose="05000000000000000000" pitchFamily="2" charset="2"/>
              </a:rPr>
              <a:t> z.B. </a:t>
            </a:r>
            <a:r>
              <a:rPr lang="de-DE" sz="1500" dirty="0">
                <a:solidFill>
                  <a:srgbClr val="FF0000"/>
                </a:solidFill>
                <a:latin typeface="+mj-lt"/>
              </a:rPr>
              <a:t>PORTC</a:t>
            </a:r>
            <a:r>
              <a:rPr lang="de-DE" sz="1500" dirty="0">
                <a:solidFill>
                  <a:srgbClr val="333333"/>
                </a:solidFill>
                <a:latin typeface="+mj-lt"/>
              </a:rPr>
              <a:t> |= (1&lt;&lt;PC2); </a:t>
            </a:r>
            <a:endParaRPr lang="de-DE" altLang="de-DE" sz="1500" i="1" dirty="0">
              <a:latin typeface="+mj-lt"/>
            </a:endParaRPr>
          </a:p>
          <a:p>
            <a:pPr>
              <a:spcBef>
                <a:spcPct val="50000"/>
              </a:spcBef>
              <a:buNone/>
            </a:pPr>
            <a:r>
              <a:rPr lang="de-DE" altLang="de-DE" sz="1500" i="1" dirty="0">
                <a:latin typeface="+mj-lt"/>
              </a:rPr>
              <a:t>Die internen </a:t>
            </a:r>
            <a:r>
              <a:rPr lang="de-DE" altLang="de-DE" sz="1500" i="1" dirty="0" err="1">
                <a:latin typeface="+mj-lt"/>
              </a:rPr>
              <a:t>PullUp</a:t>
            </a:r>
            <a:r>
              <a:rPr lang="de-DE" altLang="de-DE" sz="1500" i="1" dirty="0">
                <a:latin typeface="+mj-lt"/>
              </a:rPr>
              <a:t>-Widerstände werden aktiviert in dem der jeweilige Pin im Port gesetzt wird. </a:t>
            </a:r>
            <a:r>
              <a:rPr lang="de-DE" altLang="de-DE" sz="1500" i="1" dirty="0">
                <a:latin typeface="+mj-lt"/>
                <a:sym typeface="Wingdings" panose="05000000000000000000" pitchFamily="2" charset="2"/>
              </a:rPr>
              <a:t> z.B. </a:t>
            </a:r>
            <a:r>
              <a:rPr lang="de-DE" sz="1500" dirty="0">
                <a:solidFill>
                  <a:srgbClr val="FF0000"/>
                </a:solidFill>
                <a:latin typeface="+mj-lt"/>
              </a:rPr>
              <a:t>PORTC</a:t>
            </a:r>
            <a:r>
              <a:rPr lang="de-DE" sz="1500" dirty="0">
                <a:solidFill>
                  <a:srgbClr val="333333"/>
                </a:solidFill>
                <a:latin typeface="+mj-lt"/>
              </a:rPr>
              <a:t> |= (1&lt;&lt;PC2); </a:t>
            </a:r>
            <a:endParaRPr lang="de-DE" altLang="de-DE" sz="1500" i="1" dirty="0">
              <a:latin typeface="+mj-l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96932C6-5BEE-429B-9120-72C4642B5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87" y="1335388"/>
            <a:ext cx="7538441" cy="828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None/>
            </a:pPr>
            <a:r>
              <a:rPr lang="de-DE" altLang="de-DE" sz="1500" dirty="0">
                <a:solidFill>
                  <a:srgbClr val="FF0000"/>
                </a:solidFill>
                <a:latin typeface="+mj-lt"/>
              </a:rPr>
              <a:t>DDRB</a:t>
            </a:r>
            <a:r>
              <a:rPr lang="de-DE" altLang="de-DE" sz="1500" dirty="0">
                <a:latin typeface="+mj-lt"/>
              </a:rPr>
              <a:t> = 0xFF;		Hexadezimale Darstellung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None/>
            </a:pPr>
            <a:r>
              <a:rPr lang="de-DE" altLang="de-DE" sz="1500" dirty="0">
                <a:solidFill>
                  <a:srgbClr val="FF0000"/>
                </a:solidFill>
                <a:latin typeface="+mj-lt"/>
              </a:rPr>
              <a:t>DDRB</a:t>
            </a:r>
            <a:r>
              <a:rPr lang="de-DE" altLang="de-DE" sz="1500" dirty="0">
                <a:latin typeface="+mj-lt"/>
              </a:rPr>
              <a:t> = 0b11111111;		Binäre Darstellung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None/>
            </a:pPr>
            <a:r>
              <a:rPr lang="de-DE" altLang="de-DE" sz="1500" dirty="0">
                <a:solidFill>
                  <a:srgbClr val="FF0000"/>
                </a:solidFill>
                <a:latin typeface="+mj-lt"/>
              </a:rPr>
              <a:t>DDRB</a:t>
            </a:r>
            <a:r>
              <a:rPr lang="de-DE" altLang="de-DE" sz="1500" dirty="0">
                <a:latin typeface="+mj-lt"/>
              </a:rPr>
              <a:t> = 255;		Dezimale Darstellung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C1B9B0-4EA6-4391-99E1-26A57AFD5D7E}"/>
              </a:ext>
            </a:extLst>
          </p:cNvPr>
          <p:cNvSpPr/>
          <p:nvPr/>
        </p:nvSpPr>
        <p:spPr>
          <a:xfrm>
            <a:off x="839687" y="2271492"/>
            <a:ext cx="7754465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de-DE" sz="1500" dirty="0"/>
              <a:t>PB1 und PB5 als Ausgang setzen (die Restlichen </a:t>
            </a:r>
            <a:r>
              <a:rPr lang="de-DE" sz="1500" dirty="0" err="1"/>
              <a:t>Pin‘s</a:t>
            </a:r>
            <a:r>
              <a:rPr lang="de-DE" sz="1500" dirty="0"/>
              <a:t> des </a:t>
            </a:r>
            <a:r>
              <a:rPr lang="de-DE" sz="1500" dirty="0" err="1"/>
              <a:t>Port‘s</a:t>
            </a:r>
            <a:r>
              <a:rPr lang="de-DE" sz="1500" dirty="0"/>
              <a:t> behalten ihren Inhalt):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de-DE" sz="1500" dirty="0">
                <a:solidFill>
                  <a:srgbClr val="FF0000"/>
                </a:solidFill>
              </a:rPr>
              <a:t>DDRB</a:t>
            </a:r>
            <a:r>
              <a:rPr lang="de-DE" sz="1500" dirty="0">
                <a:solidFill>
                  <a:srgbClr val="333333"/>
                </a:solidFill>
              </a:rPr>
              <a:t> |= (1&lt;&lt;PB1) | (1&lt;&lt;PB5); 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endParaRPr lang="de-DE" sz="1500" dirty="0">
              <a:solidFill>
                <a:srgbClr val="333333"/>
              </a:solidFill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de-DE" sz="1500" dirty="0">
                <a:solidFill>
                  <a:srgbClr val="333333"/>
                </a:solidFill>
              </a:rPr>
              <a:t>PD2 und PD2 als Eingang benutzen </a:t>
            </a:r>
            <a:r>
              <a:rPr lang="de-DE" sz="1500" dirty="0"/>
              <a:t>(die Restlichen </a:t>
            </a:r>
            <a:r>
              <a:rPr lang="de-DE" sz="1500" dirty="0" err="1"/>
              <a:t>Pin‘s</a:t>
            </a:r>
            <a:r>
              <a:rPr lang="de-DE" sz="1500" dirty="0"/>
              <a:t> des </a:t>
            </a:r>
            <a:r>
              <a:rPr lang="de-DE" sz="1500" dirty="0" err="1"/>
              <a:t>Port‘s</a:t>
            </a:r>
            <a:r>
              <a:rPr lang="de-DE" sz="1500" dirty="0"/>
              <a:t> behalten ihren Inhalt);</a:t>
            </a:r>
            <a:endParaRPr lang="de-DE" sz="1500" dirty="0">
              <a:solidFill>
                <a:srgbClr val="333333"/>
              </a:solidFill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de-DE" sz="1500">
                <a:solidFill>
                  <a:srgbClr val="FF0000"/>
                </a:solidFill>
              </a:rPr>
              <a:t>DDRD</a:t>
            </a:r>
            <a:r>
              <a:rPr lang="de-DE" sz="1500">
                <a:solidFill>
                  <a:srgbClr val="333333"/>
                </a:solidFill>
              </a:rPr>
              <a:t> &amp;= </a:t>
            </a:r>
            <a:r>
              <a:rPr lang="de-DE" sz="1500" dirty="0">
                <a:solidFill>
                  <a:srgbClr val="333333"/>
                </a:solidFill>
              </a:rPr>
              <a:t>~((1&lt;&lt;PD2) | (1&lt;&lt;PD4));</a:t>
            </a:r>
            <a:endParaRPr lang="de-DE" sz="1500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CC8E61B7-B493-44A2-83CC-1E95CBF7A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713479"/>
            <a:ext cx="705678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>
                <a:effectLst>
                  <a:outerShdw blurRad="88900" dist="38100" dir="2700000" algn="tl">
                    <a:srgbClr val="000000">
                      <a:alpha val="43137"/>
                    </a:srgbClr>
                  </a:outerShdw>
                </a:effectLst>
              </a:rPr>
              <a:t>Zuweisung von Registern</a:t>
            </a:r>
          </a:p>
        </p:txBody>
      </p:sp>
    </p:spTree>
    <p:extLst>
      <p:ext uri="{BB962C8B-B14F-4D97-AF65-F5344CB8AC3E}">
        <p14:creationId xmlns:p14="http://schemas.microsoft.com/office/powerpoint/2010/main" val="40595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Lehrgangsinhalt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1034607" y="1131590"/>
            <a:ext cx="7074786" cy="372387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Was ist ein Mikroprozessor/-controller?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Mikrocontrollerarchitekturen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Befehlssatzarchitekturen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Grundbegriffe der Mikrocontrollertechnik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Speicher </a:t>
            </a:r>
            <a:r>
              <a:rPr lang="de-DE" sz="2000" dirty="0" err="1">
                <a:cs typeface="Times New Roman" panose="02020603050405020304" pitchFamily="18" charset="0"/>
              </a:rPr>
              <a:t>ATmega</a:t>
            </a:r>
            <a:endParaRPr lang="de-DE" sz="2000" dirty="0"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Register mit Assembler Beispiel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Benötigte Hard-/Software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Pinbelegung </a:t>
            </a:r>
            <a:r>
              <a:rPr lang="de-DE" sz="2000" dirty="0" err="1">
                <a:cs typeface="Times New Roman" panose="02020603050405020304" pitchFamily="18" charset="0"/>
              </a:rPr>
              <a:t>ATmega</a:t>
            </a:r>
            <a:r>
              <a:rPr lang="de-DE" sz="2000" dirty="0">
                <a:cs typeface="Times New Roman" panose="02020603050405020304" pitchFamily="18" charset="0"/>
              </a:rPr>
              <a:t> 8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Spannungsversorgung / Taktversorgung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Beschaltung der Ein-/Ausgänge</a:t>
            </a:r>
          </a:p>
        </p:txBody>
      </p:sp>
    </p:spTree>
    <p:extLst>
      <p:ext uri="{BB962C8B-B14F-4D97-AF65-F5344CB8AC3E}">
        <p14:creationId xmlns:p14="http://schemas.microsoft.com/office/powerpoint/2010/main" val="10155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Lehrgangsinhalt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1034607" y="1131590"/>
            <a:ext cx="7074786" cy="372387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Auffrischung C++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Mikrocontroller-Programmierung klassisch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Einführung in das Arduino Framework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Arduino Zeiten</a:t>
            </a:r>
          </a:p>
          <a:p>
            <a:pPr>
              <a:buClr>
                <a:srgbClr val="FF0000"/>
              </a:buClr>
            </a:pPr>
            <a:r>
              <a:rPr lang="de-DE" sz="2000">
                <a:cs typeface="Times New Roman" panose="02020603050405020304" pitchFamily="18" charset="0"/>
              </a:rPr>
              <a:t>Analogwertverarbeitung</a:t>
            </a:r>
            <a:endParaRPr lang="de-DE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1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Was ist ein Mikroprozessor?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1043608" y="1419622"/>
            <a:ext cx="5625625" cy="25922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cs typeface="Times New Roman" panose="02020603050405020304" pitchFamily="18" charset="0"/>
              </a:rPr>
              <a:t>kleiner IC der meist frei programmierbar ist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cs typeface="Times New Roman" panose="02020603050405020304" pitchFamily="18" charset="0"/>
              </a:rPr>
              <a:t>Besteht mindestens aus: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600" dirty="0">
                <a:cs typeface="Times New Roman" panose="02020603050405020304" pitchFamily="18" charset="0"/>
              </a:rPr>
              <a:t>Rechenwerk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600" dirty="0">
                <a:cs typeface="Times New Roman" panose="02020603050405020304" pitchFamily="18" charset="0"/>
              </a:rPr>
              <a:t>Steuerwerk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600" dirty="0">
                <a:cs typeface="Times New Roman" panose="02020603050405020304" pitchFamily="18" charset="0"/>
              </a:rPr>
              <a:t>Register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600" dirty="0">
                <a:cs typeface="Times New Roman" panose="02020603050405020304" pitchFamily="18" charset="0"/>
              </a:rPr>
              <a:t>Speichermanager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ABDD6A-2F74-4FBB-AB42-A3E1BE229B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16000"/>
            <a:ext cx="4020410" cy="29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Was ist ein Mikrocontroller?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1043608" y="1419622"/>
            <a:ext cx="5625625" cy="25922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cs typeface="Times New Roman" panose="02020603050405020304" pitchFamily="18" charset="0"/>
              </a:rPr>
              <a:t>besteht aus einem Mikroprozessor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cs typeface="Times New Roman" panose="02020603050405020304" pitchFamily="18" charset="0"/>
              </a:rPr>
              <a:t>enthält zusätzliche Peripherie wie: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600" dirty="0">
                <a:cs typeface="Times New Roman" panose="02020603050405020304" pitchFamily="18" charset="0"/>
              </a:rPr>
              <a:t>Speicher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600" dirty="0">
                <a:cs typeface="Times New Roman" panose="02020603050405020304" pitchFamily="18" charset="0"/>
              </a:rPr>
              <a:t>Portbausteine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600" dirty="0" err="1">
                <a:cs typeface="Times New Roman" panose="02020603050405020304" pitchFamily="18" charset="0"/>
              </a:rPr>
              <a:t>Timer</a:t>
            </a:r>
            <a:endParaRPr lang="de-DE" sz="1600" dirty="0"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cs typeface="Times New Roman" panose="02020603050405020304" pitchFamily="18" charset="0"/>
              </a:rPr>
              <a:t>kann als Ein-Chip-Lösung und elektronischen Schaltungen verwendet werden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7573BA-AAF5-4322-8803-BCAB04AA2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132559"/>
            <a:ext cx="3605339" cy="17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Mikrocontrollerarchitekturen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539552" y="3609337"/>
            <a:ext cx="4320480" cy="144016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800" dirty="0">
                <a:cs typeface="Times New Roman" panose="02020603050405020304" pitchFamily="18" charset="0"/>
              </a:rPr>
              <a:t>Lesen von Befehlen und Operanden dauert mindesten zwei Zyklen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800" dirty="0">
                <a:cs typeface="Times New Roman" panose="02020603050405020304" pitchFamily="18" charset="0"/>
              </a:rPr>
              <a:t>Einfach portierbar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800" dirty="0">
                <a:cs typeface="Times New Roman" panose="02020603050405020304" pitchFamily="18" charset="0"/>
              </a:rPr>
              <a:t>kostengünstig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D43C327-2AEE-4EF9-BBEC-C7245B77A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531952"/>
            <a:ext cx="304482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0E121A7C-4E68-4EF1-9E1C-F7EB74563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093" y="1132763"/>
            <a:ext cx="235577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2000" b="1" dirty="0">
                <a:latin typeface="+mj-lt"/>
              </a:rPr>
              <a:t>von Neumann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D78B9E1-D8E4-489E-BFF7-DEBCF40DA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32873"/>
            <a:ext cx="3095625" cy="205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id="{5E4EE347-A46F-4778-B99B-90D0692C7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132763"/>
            <a:ext cx="235577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2000" b="1" dirty="0">
                <a:latin typeface="+mj-lt"/>
              </a:rPr>
              <a:t>Harvard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26CBC87-F69A-4770-8B7F-5CD837CAB561}"/>
              </a:ext>
            </a:extLst>
          </p:cNvPr>
          <p:cNvSpPr txBox="1">
            <a:spLocks/>
          </p:cNvSpPr>
          <p:nvPr/>
        </p:nvSpPr>
        <p:spPr>
          <a:xfrm>
            <a:off x="5220072" y="3609337"/>
            <a:ext cx="4032448" cy="144016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de-DE" sz="1800" dirty="0">
                <a:cs typeface="Times New Roman" panose="02020603050405020304" pitchFamily="18" charset="0"/>
              </a:rPr>
              <a:t>Lesen von Befehlen und Operanden dauert nur einen Zyklus</a:t>
            </a:r>
          </a:p>
        </p:txBody>
      </p:sp>
    </p:spTree>
    <p:extLst>
      <p:ext uri="{BB962C8B-B14F-4D97-AF65-F5344CB8AC3E}">
        <p14:creationId xmlns:p14="http://schemas.microsoft.com/office/powerpoint/2010/main" val="41814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Datengrößen</a:t>
            </a:r>
          </a:p>
        </p:txBody>
      </p: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D3447BE1-D638-4003-8A20-041B7494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14276"/>
              </p:ext>
            </p:extLst>
          </p:nvPr>
        </p:nvGraphicFramePr>
        <p:xfrm>
          <a:off x="2339752" y="2355726"/>
          <a:ext cx="1351056" cy="29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82">
                  <a:extLst>
                    <a:ext uri="{9D8B030D-6E8A-4147-A177-3AD203B41FA5}">
                      <a16:colId xmlns:a16="http://schemas.microsoft.com/office/drawing/2014/main" val="1700483300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917685429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482514208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776340274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06705144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3954341451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186179828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4033062478"/>
                    </a:ext>
                  </a:extLst>
                </a:gridCol>
              </a:tblGrid>
              <a:tr h="29095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43722"/>
                  </a:ext>
                </a:extLst>
              </a:tr>
            </a:tbl>
          </a:graphicData>
        </a:graphic>
      </p:graphicFrame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25274FE0-DAC7-49AA-8A12-881B92BFB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55163"/>
              </p:ext>
            </p:extLst>
          </p:nvPr>
        </p:nvGraphicFramePr>
        <p:xfrm>
          <a:off x="2339752" y="1347614"/>
          <a:ext cx="254609" cy="29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609">
                  <a:extLst>
                    <a:ext uri="{9D8B030D-6E8A-4147-A177-3AD203B41FA5}">
                      <a16:colId xmlns:a16="http://schemas.microsoft.com/office/drawing/2014/main" val="1700483300"/>
                    </a:ext>
                  </a:extLst>
                </a:gridCol>
              </a:tblGrid>
              <a:tr h="29095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43722"/>
                  </a:ext>
                </a:extLst>
              </a:tr>
            </a:tbl>
          </a:graphicData>
        </a:graphic>
      </p:graphicFrame>
      <p:graphicFrame>
        <p:nvGraphicFramePr>
          <p:cNvPr id="27" name="Tabelle 26">
            <a:extLst>
              <a:ext uri="{FF2B5EF4-FFF2-40B4-BE49-F238E27FC236}">
                <a16:creationId xmlns:a16="http://schemas.microsoft.com/office/drawing/2014/main" id="{32F0AB61-AECA-4F8B-9F37-D17EA9797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58340"/>
              </p:ext>
            </p:extLst>
          </p:nvPr>
        </p:nvGraphicFramePr>
        <p:xfrm>
          <a:off x="2339752" y="3363838"/>
          <a:ext cx="1351056" cy="29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82">
                  <a:extLst>
                    <a:ext uri="{9D8B030D-6E8A-4147-A177-3AD203B41FA5}">
                      <a16:colId xmlns:a16="http://schemas.microsoft.com/office/drawing/2014/main" val="1700483300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917685429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482514208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776340274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06705144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3954341451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186179828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4033062478"/>
                    </a:ext>
                  </a:extLst>
                </a:gridCol>
              </a:tblGrid>
              <a:tr h="29095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43722"/>
                  </a:ext>
                </a:extLst>
              </a:tr>
            </a:tbl>
          </a:graphicData>
        </a:graphic>
      </p:graphicFrame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44CE8731-A07E-4BE0-8061-E4686B235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38403"/>
              </p:ext>
            </p:extLst>
          </p:nvPr>
        </p:nvGraphicFramePr>
        <p:xfrm>
          <a:off x="4041108" y="3354852"/>
          <a:ext cx="1351056" cy="29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82">
                  <a:extLst>
                    <a:ext uri="{9D8B030D-6E8A-4147-A177-3AD203B41FA5}">
                      <a16:colId xmlns:a16="http://schemas.microsoft.com/office/drawing/2014/main" val="1700483300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917685429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482514208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776340274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06705144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3954341451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186179828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4033062478"/>
                    </a:ext>
                  </a:extLst>
                </a:gridCol>
              </a:tblGrid>
              <a:tr h="29095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43722"/>
                  </a:ext>
                </a:extLst>
              </a:tr>
            </a:tbl>
          </a:graphicData>
        </a:graphic>
      </p:graphicFrame>
      <p:graphicFrame>
        <p:nvGraphicFramePr>
          <p:cNvPr id="29" name="Tabelle 28">
            <a:extLst>
              <a:ext uri="{FF2B5EF4-FFF2-40B4-BE49-F238E27FC236}">
                <a16:creationId xmlns:a16="http://schemas.microsoft.com/office/drawing/2014/main" id="{89979E7E-C020-45E5-BCBA-B329C18D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9688"/>
              </p:ext>
            </p:extLst>
          </p:nvPr>
        </p:nvGraphicFramePr>
        <p:xfrm>
          <a:off x="2339752" y="4300030"/>
          <a:ext cx="1351056" cy="29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82">
                  <a:extLst>
                    <a:ext uri="{9D8B030D-6E8A-4147-A177-3AD203B41FA5}">
                      <a16:colId xmlns:a16="http://schemas.microsoft.com/office/drawing/2014/main" val="1700483300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917685429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482514208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776340274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06705144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3954341451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186179828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4033062478"/>
                    </a:ext>
                  </a:extLst>
                </a:gridCol>
              </a:tblGrid>
              <a:tr h="29095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43722"/>
                  </a:ext>
                </a:extLst>
              </a:tr>
            </a:tbl>
          </a:graphicData>
        </a:graphic>
      </p:graphicFrame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F5FAAD75-DA3D-48C4-A5EB-4E25D51B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84368"/>
              </p:ext>
            </p:extLst>
          </p:nvPr>
        </p:nvGraphicFramePr>
        <p:xfrm>
          <a:off x="4041108" y="4281083"/>
          <a:ext cx="1351056" cy="29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82">
                  <a:extLst>
                    <a:ext uri="{9D8B030D-6E8A-4147-A177-3AD203B41FA5}">
                      <a16:colId xmlns:a16="http://schemas.microsoft.com/office/drawing/2014/main" val="1700483300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917685429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482514208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776340274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06705144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3954341451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186179828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4033062478"/>
                    </a:ext>
                  </a:extLst>
                </a:gridCol>
              </a:tblGrid>
              <a:tr h="29095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43722"/>
                  </a:ext>
                </a:extLst>
              </a:tr>
            </a:tbl>
          </a:graphicData>
        </a:graphic>
      </p:graphicFrame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6077EEF7-EB30-4159-8767-FED105C40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94617"/>
              </p:ext>
            </p:extLst>
          </p:nvPr>
        </p:nvGraphicFramePr>
        <p:xfrm>
          <a:off x="5742464" y="4273623"/>
          <a:ext cx="1351056" cy="29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82">
                  <a:extLst>
                    <a:ext uri="{9D8B030D-6E8A-4147-A177-3AD203B41FA5}">
                      <a16:colId xmlns:a16="http://schemas.microsoft.com/office/drawing/2014/main" val="1700483300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917685429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482514208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776340274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06705144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3954341451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186179828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4033062478"/>
                    </a:ext>
                  </a:extLst>
                </a:gridCol>
              </a:tblGrid>
              <a:tr h="29095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43722"/>
                  </a:ext>
                </a:extLst>
              </a:tr>
            </a:tbl>
          </a:graphicData>
        </a:graphic>
      </p:graphicFrame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3D169155-D8EF-4E37-A7D7-23D4B102A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50001"/>
              </p:ext>
            </p:extLst>
          </p:nvPr>
        </p:nvGraphicFramePr>
        <p:xfrm>
          <a:off x="7443820" y="4271662"/>
          <a:ext cx="1351056" cy="29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82">
                  <a:extLst>
                    <a:ext uri="{9D8B030D-6E8A-4147-A177-3AD203B41FA5}">
                      <a16:colId xmlns:a16="http://schemas.microsoft.com/office/drawing/2014/main" val="1700483300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917685429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482514208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776340274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206705144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3954341451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1861798287"/>
                    </a:ext>
                  </a:extLst>
                </a:gridCol>
                <a:gridCol w="168882">
                  <a:extLst>
                    <a:ext uri="{9D8B030D-6E8A-4147-A177-3AD203B41FA5}">
                      <a16:colId xmlns:a16="http://schemas.microsoft.com/office/drawing/2014/main" val="4033062478"/>
                    </a:ext>
                  </a:extLst>
                </a:gridCol>
              </a:tblGrid>
              <a:tr h="29095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 marL="71741" marR="71741" marT="35871" marB="3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43722"/>
                  </a:ext>
                </a:extLst>
              </a:tr>
            </a:tbl>
          </a:graphicData>
        </a:graphic>
      </p:graphicFrame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EB765D6-E464-40DD-8395-E388BBC7839A}"/>
              </a:ext>
            </a:extLst>
          </p:cNvPr>
          <p:cNvSpPr txBox="1">
            <a:spLocks/>
          </p:cNvSpPr>
          <p:nvPr/>
        </p:nvSpPr>
        <p:spPr>
          <a:xfrm>
            <a:off x="190436" y="1232659"/>
            <a:ext cx="711255" cy="520859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altLang="de-DE" sz="2667" b="1" kern="0" dirty="0"/>
              <a:t>Bit</a:t>
            </a:r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088FFFEF-9133-4D2C-96D8-05704C7B6F59}"/>
              </a:ext>
            </a:extLst>
          </p:cNvPr>
          <p:cNvSpPr txBox="1">
            <a:spLocks/>
          </p:cNvSpPr>
          <p:nvPr/>
        </p:nvSpPr>
        <p:spPr>
          <a:xfrm>
            <a:off x="190436" y="2240771"/>
            <a:ext cx="1008757" cy="520859"/>
          </a:xfrm>
          <a:prstGeom prst="rect">
            <a:avLst/>
          </a:prstGeom>
        </p:spPr>
        <p:txBody>
          <a:bodyPr lIns="91440" tIns="45720" rIns="91440" bIns="45720"/>
          <a:lstStyle>
            <a:lvl1pPr marL="342892" indent="-3428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buNone/>
            </a:pPr>
            <a:r>
              <a:rPr lang="de-DE" altLang="de-DE" sz="2667" b="1" dirty="0"/>
              <a:t>Byte</a:t>
            </a:r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34B7DA0A-BD3B-43A6-84C8-4B66DECE6EF4}"/>
              </a:ext>
            </a:extLst>
          </p:cNvPr>
          <p:cNvSpPr txBox="1">
            <a:spLocks/>
          </p:cNvSpPr>
          <p:nvPr/>
        </p:nvSpPr>
        <p:spPr>
          <a:xfrm>
            <a:off x="190437" y="3239897"/>
            <a:ext cx="1008757" cy="520859"/>
          </a:xfrm>
          <a:prstGeom prst="rect">
            <a:avLst/>
          </a:prstGeom>
        </p:spPr>
        <p:txBody>
          <a:bodyPr lIns="91440" tIns="45720" rIns="91440" bIns="45720"/>
          <a:lstStyle>
            <a:lvl1pPr marL="342892" indent="-3428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buNone/>
            </a:pPr>
            <a:r>
              <a:rPr lang="de-DE" altLang="de-DE" sz="2667" b="1" dirty="0"/>
              <a:t>Word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58AEA1A2-7B2F-406E-A7CB-956075887483}"/>
              </a:ext>
            </a:extLst>
          </p:cNvPr>
          <p:cNvSpPr txBox="1">
            <a:spLocks/>
          </p:cNvSpPr>
          <p:nvPr/>
        </p:nvSpPr>
        <p:spPr>
          <a:xfrm>
            <a:off x="190437" y="4185075"/>
            <a:ext cx="2109234" cy="520859"/>
          </a:xfrm>
          <a:prstGeom prst="rect">
            <a:avLst/>
          </a:prstGeom>
        </p:spPr>
        <p:txBody>
          <a:bodyPr lIns="91440" tIns="45720" rIns="91440" bIns="45720"/>
          <a:lstStyle>
            <a:lvl1pPr marL="342892" indent="-3428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buNone/>
            </a:pPr>
            <a:r>
              <a:rPr lang="de-DE" altLang="de-DE" sz="2667" b="1" dirty="0"/>
              <a:t>Double Word</a:t>
            </a:r>
          </a:p>
        </p:txBody>
      </p:sp>
    </p:spTree>
    <p:extLst>
      <p:ext uri="{BB962C8B-B14F-4D97-AF65-F5344CB8AC3E}">
        <p14:creationId xmlns:p14="http://schemas.microsoft.com/office/powerpoint/2010/main" val="5139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Speicher </a:t>
            </a:r>
            <a:r>
              <a:rPr lang="de-DE" sz="2000" dirty="0" err="1"/>
              <a:t>ATmega</a:t>
            </a:r>
            <a:endParaRPr lang="de-DE" sz="2000" dirty="0"/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69B0E0D7-1179-4557-BAE5-D5F3DC85C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30937"/>
              </p:ext>
            </p:extLst>
          </p:nvPr>
        </p:nvGraphicFramePr>
        <p:xfrm>
          <a:off x="287524" y="1491630"/>
          <a:ext cx="8568951" cy="326355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577503">
                  <a:extLst>
                    <a:ext uri="{9D8B030D-6E8A-4147-A177-3AD203B41FA5}">
                      <a16:colId xmlns:a16="http://schemas.microsoft.com/office/drawing/2014/main" val="425886994"/>
                    </a:ext>
                  </a:extLst>
                </a:gridCol>
                <a:gridCol w="2093825">
                  <a:extLst>
                    <a:ext uri="{9D8B030D-6E8A-4147-A177-3AD203B41FA5}">
                      <a16:colId xmlns:a16="http://schemas.microsoft.com/office/drawing/2014/main" val="267154633"/>
                    </a:ext>
                  </a:extLst>
                </a:gridCol>
                <a:gridCol w="1534586">
                  <a:extLst>
                    <a:ext uri="{9D8B030D-6E8A-4147-A177-3AD203B41FA5}">
                      <a16:colId xmlns:a16="http://schemas.microsoft.com/office/drawing/2014/main" val="2356522525"/>
                    </a:ext>
                  </a:extLst>
                </a:gridCol>
                <a:gridCol w="2363037">
                  <a:extLst>
                    <a:ext uri="{9D8B030D-6E8A-4147-A177-3AD203B41FA5}">
                      <a16:colId xmlns:a16="http://schemas.microsoft.com/office/drawing/2014/main" val="3271652849"/>
                    </a:ext>
                  </a:extLst>
                </a:gridCol>
              </a:tblGrid>
              <a:tr h="3756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EEPROM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29623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Schreibzyklen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&gt;100.000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unbegrenzt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86590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Lesezyklen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unbegrenzt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unbegrenzt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unbegrenzt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58299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flüchtig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62824"/>
                  </a:ext>
                </a:extLst>
              </a:tr>
              <a:tr h="36968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Größe beim ATtiny2313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128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128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57132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Größe beim ATmega8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512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75354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Größe beim ATmega328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09217"/>
                  </a:ext>
                </a:extLst>
              </a:tr>
              <a:tr h="25685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Programmspeicher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zur eigenen 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Datenspeicher (z.B. IO)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7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9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A Design">
  <a:themeElements>
    <a:clrScheme name="MEA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EA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A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1063</Words>
  <Application>Microsoft Office PowerPoint</Application>
  <PresentationFormat>Bildschirmpräsentation (16:9)</PresentationFormat>
  <Paragraphs>363</Paragraphs>
  <Slides>22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MEA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Kursplan</dc:title>
  <dc:creator>Ukro@meakesselsdorf.de</dc:creator>
  <cp:lastModifiedBy>Ukro, Rico</cp:lastModifiedBy>
  <cp:revision>378</cp:revision>
  <dcterms:created xsi:type="dcterms:W3CDTF">2012-06-05T13:48:45Z</dcterms:created>
  <dcterms:modified xsi:type="dcterms:W3CDTF">2022-04-06T05:57:40Z</dcterms:modified>
</cp:coreProperties>
</file>