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4"/>
  </p:notesMasterIdLst>
  <p:handoutMasterIdLst>
    <p:handoutMasterId r:id="rId25"/>
  </p:handoutMasterIdLst>
  <p:sldIdLst>
    <p:sldId id="399" r:id="rId2"/>
    <p:sldId id="323" r:id="rId3"/>
    <p:sldId id="400" r:id="rId4"/>
    <p:sldId id="432" r:id="rId5"/>
    <p:sldId id="430" r:id="rId6"/>
    <p:sldId id="433" r:id="rId7"/>
    <p:sldId id="434" r:id="rId8"/>
    <p:sldId id="435" r:id="rId9"/>
    <p:sldId id="437" r:id="rId10"/>
    <p:sldId id="436" r:id="rId11"/>
    <p:sldId id="438" r:id="rId12"/>
    <p:sldId id="439" r:id="rId13"/>
    <p:sldId id="440" r:id="rId14"/>
    <p:sldId id="441" r:id="rId15"/>
    <p:sldId id="442" r:id="rId16"/>
    <p:sldId id="443" r:id="rId17"/>
    <p:sldId id="448" r:id="rId18"/>
    <p:sldId id="449" r:id="rId19"/>
    <p:sldId id="444" r:id="rId20"/>
    <p:sldId id="445" r:id="rId21"/>
    <p:sldId id="446" r:id="rId22"/>
    <p:sldId id="447" r:id="rId23"/>
  </p:sldIdLst>
  <p:sldSz cx="9144000" cy="5143500" type="screen16x9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21" autoAdjust="0"/>
    <p:restoredTop sz="95501" autoAdjust="0"/>
  </p:normalViewPr>
  <p:slideViewPr>
    <p:cSldViewPr>
      <p:cViewPr varScale="1">
        <p:scale>
          <a:sx n="151" d="100"/>
          <a:sy n="151" d="100"/>
        </p:scale>
        <p:origin x="570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D69A697-2128-478E-8F8B-454B673F6936}" type="datetimeFigureOut">
              <a:rPr lang="de-DE"/>
              <a:pPr>
                <a:defRPr/>
              </a:pPr>
              <a:t>06.04.2022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66B53C-DFB0-4CB4-99F1-33BBEFE2FD0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971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2A3DDE-E378-4231-B1F8-AA52FF0FC58B}" type="datetimeFigureOut">
              <a:rPr lang="de-DE"/>
              <a:pPr>
                <a:defRPr/>
              </a:pPr>
              <a:t>06.04.2022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D3116E-523D-4B42-831E-9D25E6B19D4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56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17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730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369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821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697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171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597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294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570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679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191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56C48-7D19-417A-8C55-8487AE32D1C3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02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287338"/>
            <a:ext cx="6735762" cy="3789362"/>
          </a:xfrm>
          <a:ln cap="flat"/>
        </p:spPr>
      </p:sp>
      <p:sp>
        <p:nvSpPr>
          <p:cNvPr id="402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6180" y="4363947"/>
            <a:ext cx="5256548" cy="4435024"/>
          </a:xfrm>
          <a:noFill/>
          <a:ln/>
        </p:spPr>
        <p:txBody>
          <a:bodyPr lIns="86629" tIns="43315" rIns="86629" bIns="43315"/>
          <a:lstStyle/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146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563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97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03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99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041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143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060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411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0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2240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5707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9574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44462" cy="3394034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2338" y="1200150"/>
            <a:ext cx="4044462" cy="3394034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910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0310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0054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562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571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4130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95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284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617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uppieren 40"/>
          <p:cNvGrpSpPr>
            <a:grpSpLocks/>
          </p:cNvGrpSpPr>
          <p:nvPr/>
        </p:nvGrpSpPr>
        <p:grpSpPr bwMode="auto">
          <a:xfrm>
            <a:off x="0" y="123825"/>
            <a:ext cx="9144000" cy="504825"/>
            <a:chOff x="0" y="123478"/>
            <a:chExt cx="9144000" cy="504968"/>
          </a:xfrm>
        </p:grpSpPr>
        <p:pic>
          <p:nvPicPr>
            <p:cNvPr id="66563" name="Grafik 3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8" t="21420" r="4349" b="69675"/>
            <a:stretch>
              <a:fillRect/>
            </a:stretch>
          </p:blipFill>
          <p:spPr bwMode="auto">
            <a:xfrm>
              <a:off x="971600" y="123478"/>
              <a:ext cx="8172400" cy="50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64" name="Grafik 3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8" t="21420" r="78226" b="69675"/>
            <a:stretch>
              <a:fillRect/>
            </a:stretch>
          </p:blipFill>
          <p:spPr bwMode="auto">
            <a:xfrm>
              <a:off x="0" y="123478"/>
              <a:ext cx="1043608" cy="504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6565" name="Grafik 3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3" t="89908" r="8182" b="7805"/>
          <a:stretch>
            <a:fillRect/>
          </a:stretch>
        </p:blipFill>
        <p:spPr bwMode="auto">
          <a:xfrm>
            <a:off x="0" y="5013325"/>
            <a:ext cx="914400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8" descr="Logo ohne Tex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34" y="1637410"/>
            <a:ext cx="6734132" cy="203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27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 err="1"/>
              <a:t>Boolsche</a:t>
            </a:r>
            <a:r>
              <a:rPr lang="de-DE" sz="2000" dirty="0"/>
              <a:t> Operatoren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D5D3B2A-F836-4012-B6B2-DCF8E3242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239445"/>
              </p:ext>
            </p:extLst>
          </p:nvPr>
        </p:nvGraphicFramePr>
        <p:xfrm>
          <a:off x="752269" y="1835294"/>
          <a:ext cx="7639461" cy="147291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27046">
                  <a:extLst>
                    <a:ext uri="{9D8B030D-6E8A-4147-A177-3AD203B41FA5}">
                      <a16:colId xmlns:a16="http://schemas.microsoft.com/office/drawing/2014/main" val="425886994"/>
                    </a:ext>
                  </a:extLst>
                </a:gridCol>
                <a:gridCol w="1240557">
                  <a:extLst>
                    <a:ext uri="{9D8B030D-6E8A-4147-A177-3AD203B41FA5}">
                      <a16:colId xmlns:a16="http://schemas.microsoft.com/office/drawing/2014/main" val="267154633"/>
                    </a:ext>
                  </a:extLst>
                </a:gridCol>
                <a:gridCol w="2363592">
                  <a:extLst>
                    <a:ext uri="{9D8B030D-6E8A-4147-A177-3AD203B41FA5}">
                      <a16:colId xmlns:a16="http://schemas.microsoft.com/office/drawing/2014/main" val="2356522525"/>
                    </a:ext>
                  </a:extLst>
                </a:gridCol>
                <a:gridCol w="2608266">
                  <a:extLst>
                    <a:ext uri="{9D8B030D-6E8A-4147-A177-3AD203B41FA5}">
                      <a16:colId xmlns:a16="http://schemas.microsoft.com/office/drawing/2014/main" val="4005277993"/>
                    </a:ext>
                  </a:extLst>
                </a:gridCol>
              </a:tblGrid>
              <a:tr h="375631">
                <a:tc>
                  <a:txBody>
                    <a:bodyPr/>
                    <a:lstStyle/>
                    <a:p>
                      <a:r>
                        <a:rPr lang="de-DE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Bedeutung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Funktion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29623"/>
                  </a:ext>
                </a:extLst>
              </a:tr>
              <a:tr h="256850">
                <a:tc>
                  <a:txBody>
                    <a:bodyPr/>
                    <a:lstStyle/>
                    <a:p>
                      <a:r>
                        <a:rPr lang="de-DE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(a==2)&amp;&amp;(b==5)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0870024"/>
                  </a:ext>
                </a:extLst>
              </a:tr>
              <a:tr h="256850">
                <a:tc>
                  <a:txBody>
                    <a:bodyPr/>
                    <a:lstStyle/>
                    <a:p>
                      <a:r>
                        <a:rPr lang="de-DE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ODER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(a==2)||(b==5)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302458"/>
                  </a:ext>
                </a:extLst>
              </a:tr>
              <a:tr h="256850">
                <a:tc>
                  <a:txBody>
                    <a:bodyPr/>
                    <a:lstStyle/>
                    <a:p>
                      <a:r>
                        <a:rPr lang="de-DE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NICHT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!(a==3)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189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82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Bit-Operatoren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D5D3B2A-F836-4012-B6B2-DCF8E3242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68540"/>
              </p:ext>
            </p:extLst>
          </p:nvPr>
        </p:nvGraphicFramePr>
        <p:xfrm>
          <a:off x="752269" y="1419622"/>
          <a:ext cx="7639461" cy="315831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27046">
                  <a:extLst>
                    <a:ext uri="{9D8B030D-6E8A-4147-A177-3AD203B41FA5}">
                      <a16:colId xmlns:a16="http://schemas.microsoft.com/office/drawing/2014/main" val="425886994"/>
                    </a:ext>
                  </a:extLst>
                </a:gridCol>
                <a:gridCol w="1600597">
                  <a:extLst>
                    <a:ext uri="{9D8B030D-6E8A-4147-A177-3AD203B41FA5}">
                      <a16:colId xmlns:a16="http://schemas.microsoft.com/office/drawing/2014/main" val="267154633"/>
                    </a:ext>
                  </a:extLst>
                </a:gridCol>
                <a:gridCol w="2003552">
                  <a:extLst>
                    <a:ext uri="{9D8B030D-6E8A-4147-A177-3AD203B41FA5}">
                      <a16:colId xmlns:a16="http://schemas.microsoft.com/office/drawing/2014/main" val="2356522525"/>
                    </a:ext>
                  </a:extLst>
                </a:gridCol>
                <a:gridCol w="2608266">
                  <a:extLst>
                    <a:ext uri="{9D8B030D-6E8A-4147-A177-3AD203B41FA5}">
                      <a16:colId xmlns:a16="http://schemas.microsoft.com/office/drawing/2014/main" val="4005277993"/>
                    </a:ext>
                  </a:extLst>
                </a:gridCol>
              </a:tblGrid>
              <a:tr h="375631">
                <a:tc>
                  <a:txBody>
                    <a:bodyPr/>
                    <a:lstStyle/>
                    <a:p>
                      <a:r>
                        <a:rPr lang="de-DE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Bedeutung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Funktion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29623"/>
                  </a:ext>
                </a:extLst>
              </a:tr>
              <a:tr h="375631">
                <a:tc>
                  <a:txBody>
                    <a:bodyPr/>
                    <a:lstStyle/>
                    <a:p>
                      <a:r>
                        <a:rPr lang="de-DE" dirty="0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 &amp;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Bitweiser UND-Vergleich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764751"/>
                  </a:ext>
                </a:extLst>
              </a:tr>
              <a:tr h="375631">
                <a:tc>
                  <a:txBody>
                    <a:bodyPr/>
                    <a:lstStyle/>
                    <a:p>
                      <a:r>
                        <a:rPr lang="de-DE" dirty="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 |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Bitweiser ODER-Vergleich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257"/>
                  </a:ext>
                </a:extLst>
              </a:tr>
              <a:tr h="375631">
                <a:tc>
                  <a:txBody>
                    <a:bodyPr/>
                    <a:lstStyle/>
                    <a:p>
                      <a:r>
                        <a:rPr lang="de-DE" dirty="0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 ^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Bitweiser XOR-Vergleich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737817"/>
                  </a:ext>
                </a:extLst>
              </a:tr>
              <a:tr h="375631">
                <a:tc>
                  <a:txBody>
                    <a:bodyPr/>
                    <a:lstStyle/>
                    <a:p>
                      <a:r>
                        <a:rPr lang="de-DE" dirty="0"/>
                        <a:t>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Komplement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Bitweise Negation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724385"/>
                  </a:ext>
                </a:extLst>
              </a:tr>
              <a:tr h="375631">
                <a:tc>
                  <a:txBody>
                    <a:bodyPr/>
                    <a:lstStyle/>
                    <a:p>
                      <a:r>
                        <a:rPr lang="de-DE" dirty="0"/>
                        <a:t>&lt;&lt;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 links schieben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 &lt;&lt;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Verschiebt alle Bits 2 Stellen nach links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489782"/>
                  </a:ext>
                </a:extLst>
              </a:tr>
              <a:tr h="375631">
                <a:tc>
                  <a:txBody>
                    <a:bodyPr/>
                    <a:lstStyle/>
                    <a:p>
                      <a:r>
                        <a:rPr lang="de-DE" dirty="0"/>
                        <a:t>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 rechts schieben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 &gt;&gt;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Verschiebt alle Bits 3 stellen nach rechts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631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0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563167" y="713479"/>
            <a:ext cx="601766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Wichtige Methoden Auslesen der serielle Schnittstelle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7BE97E0-4E23-416C-BC8A-55898DDC6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1947862"/>
            <a:ext cx="71247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10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563167" y="713479"/>
            <a:ext cx="601766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Bedingungen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8F6CD89-92A9-48B9-BB0B-5DE3CDDA9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5" y="1809750"/>
            <a:ext cx="30670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0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563167" y="713479"/>
            <a:ext cx="601766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Aufgabe 1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93A8AC1-4F87-415E-B622-64B2A5554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21" y="1923678"/>
            <a:ext cx="7637158" cy="120032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de-DE" altLang="de-DE" sz="2400" dirty="0">
                <a:latin typeface="+mj-lt"/>
              </a:rPr>
              <a:t>Schreiben Sie ein Programm, dass Ganzzahlen von der seriellen Schnittstelle liest und dann zurück gibt, ob die jeweilige Zahl gerade oder ungerade ist.</a:t>
            </a:r>
          </a:p>
        </p:txBody>
      </p:sp>
    </p:spTree>
    <p:extLst>
      <p:ext uri="{BB962C8B-B14F-4D97-AF65-F5344CB8AC3E}">
        <p14:creationId xmlns:p14="http://schemas.microsoft.com/office/powerpoint/2010/main" val="391693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563167" y="713479"/>
            <a:ext cx="601766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Schleifen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8EEC9FB-4078-4386-9680-DD63422AF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37" y="1347614"/>
            <a:ext cx="38195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70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563167" y="713479"/>
            <a:ext cx="601766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Aufgabe 2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09A0D03-EAFE-4695-8344-33E1A1FF5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21" y="1923678"/>
            <a:ext cx="7637158" cy="120032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de-DE" altLang="de-DE" sz="2400" dirty="0">
                <a:latin typeface="+mj-lt"/>
              </a:rPr>
              <a:t>Schreiben Sie ein Programm, dass die Primzahlen von </a:t>
            </a:r>
            <a:br>
              <a:rPr lang="de-DE" altLang="de-DE" sz="2400" dirty="0">
                <a:latin typeface="+mj-lt"/>
              </a:rPr>
            </a:br>
            <a:r>
              <a:rPr lang="de-DE" altLang="de-DE" sz="2400" dirty="0">
                <a:latin typeface="+mj-lt"/>
              </a:rPr>
              <a:t>1 bis 100 ausgibt. (Primzahlen sind Zahlen, die nur durch sich selbst oder 1 teilbar sind)</a:t>
            </a:r>
          </a:p>
        </p:txBody>
      </p:sp>
    </p:spTree>
    <p:extLst>
      <p:ext uri="{BB962C8B-B14F-4D97-AF65-F5344CB8AC3E}">
        <p14:creationId xmlns:p14="http://schemas.microsoft.com/office/powerpoint/2010/main" val="34427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563167" y="713479"/>
            <a:ext cx="601766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Switch Statement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19D61C7-97B9-4F56-9359-AD1A89DBD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1563638"/>
            <a:ext cx="25717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74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563167" y="713479"/>
            <a:ext cx="601766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Aufgabe 3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09A0D03-EAFE-4695-8344-33E1A1FF5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21" y="1923678"/>
            <a:ext cx="7637158" cy="156966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de-DE" altLang="de-DE" sz="2400" dirty="0">
                <a:latin typeface="+mj-lt"/>
              </a:rPr>
              <a:t>Schreiben Sie ein Programm, dass die eine Zahl von 1 bis 5 über die serielle Schnittstelle einliest und dann über den seriellen Monitor die jeweilige Entsprechung als Text zurück gibt. Bsp.: 1 -&gt; „eins“ </a:t>
            </a:r>
          </a:p>
        </p:txBody>
      </p:sp>
    </p:spTree>
    <p:extLst>
      <p:ext uri="{BB962C8B-B14F-4D97-AF65-F5344CB8AC3E}">
        <p14:creationId xmlns:p14="http://schemas.microsoft.com/office/powerpoint/2010/main" val="44607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563167" y="713479"/>
            <a:ext cx="601766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Funktionen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835463C-0921-43A7-B209-DEA700333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679" y="1779662"/>
            <a:ext cx="3932642" cy="22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3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115616" y="992606"/>
            <a:ext cx="6912768" cy="701727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17000">
                <a:schemeClr val="dk1">
                  <a:tint val="37000"/>
                  <a:satMod val="300000"/>
                </a:schemeClr>
              </a:gs>
              <a:gs pos="36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5341" tIns="42670" rIns="85341" bIns="42670" rtlCol="0">
            <a:spAutoFit/>
          </a:bodyPr>
          <a:lstStyle/>
          <a:p>
            <a:pPr algn="ctr"/>
            <a:r>
              <a:rPr lang="de-DE" sz="4000" dirty="0"/>
              <a:t>Auffrischung C++</a:t>
            </a:r>
            <a:endParaRPr lang="de-DE" sz="37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9257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563167" y="713479"/>
            <a:ext cx="601766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Aufgabe 4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09A0D03-EAFE-4695-8344-33E1A1FF5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21" y="1923678"/>
            <a:ext cx="7637158" cy="230832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de-DE" altLang="de-DE" sz="2400" dirty="0">
                <a:latin typeface="+mj-lt"/>
              </a:rPr>
              <a:t>Schreiben Sie ein Programm, dass eine Ganzzahl über die serielle Schnittstelle einliest. </a:t>
            </a:r>
            <a:br>
              <a:rPr lang="de-DE" altLang="de-DE" sz="2400" dirty="0">
                <a:latin typeface="+mj-lt"/>
              </a:rPr>
            </a:br>
            <a:r>
              <a:rPr lang="de-DE" altLang="de-DE" sz="2400" dirty="0">
                <a:latin typeface="+mj-lt"/>
              </a:rPr>
              <a:t>Mit Hilfe einer selbst erstellten Funktion </a:t>
            </a:r>
            <a:br>
              <a:rPr lang="de-DE" altLang="de-DE" sz="2400" dirty="0">
                <a:latin typeface="+mj-lt"/>
              </a:rPr>
            </a:br>
            <a:r>
              <a:rPr lang="de-DE" altLang="de-DE" sz="2400" i="1" dirty="0" err="1">
                <a:latin typeface="+mj-lt"/>
              </a:rPr>
              <a:t>int</a:t>
            </a:r>
            <a:r>
              <a:rPr lang="de-DE" altLang="de-DE" sz="2400" i="1" dirty="0">
                <a:latin typeface="+mj-lt"/>
              </a:rPr>
              <a:t> </a:t>
            </a:r>
            <a:r>
              <a:rPr lang="de-DE" altLang="de-DE" sz="2400" i="1" dirty="0" err="1">
                <a:latin typeface="+mj-lt"/>
              </a:rPr>
              <a:t>flaecheKreis</a:t>
            </a:r>
            <a:r>
              <a:rPr lang="de-DE" altLang="de-DE" sz="2400" i="1" dirty="0">
                <a:latin typeface="+mj-lt"/>
              </a:rPr>
              <a:t>(</a:t>
            </a:r>
            <a:r>
              <a:rPr lang="de-DE" altLang="de-DE" sz="2400" i="1" dirty="0" err="1">
                <a:latin typeface="+mj-lt"/>
              </a:rPr>
              <a:t>int</a:t>
            </a:r>
            <a:r>
              <a:rPr lang="de-DE" altLang="de-DE" sz="2400" i="1" dirty="0">
                <a:latin typeface="+mj-lt"/>
              </a:rPr>
              <a:t> </a:t>
            </a:r>
            <a:r>
              <a:rPr lang="de-DE" altLang="de-DE" sz="2400" i="1" dirty="0" err="1">
                <a:latin typeface="+mj-lt"/>
              </a:rPr>
              <a:t>radius</a:t>
            </a:r>
            <a:r>
              <a:rPr lang="de-DE" altLang="de-DE" sz="2400" i="1" dirty="0">
                <a:latin typeface="+mj-lt"/>
              </a:rPr>
              <a:t>)</a:t>
            </a:r>
            <a:r>
              <a:rPr lang="de-DE" altLang="de-DE" sz="2400" dirty="0">
                <a:latin typeface="+mj-lt"/>
              </a:rPr>
              <a:t> soll die Fläche eines Kreises berechnet werden und dann das Ergebnis ausgegeben werden.</a:t>
            </a:r>
          </a:p>
        </p:txBody>
      </p:sp>
    </p:spTree>
    <p:extLst>
      <p:ext uri="{BB962C8B-B14F-4D97-AF65-F5344CB8AC3E}">
        <p14:creationId xmlns:p14="http://schemas.microsoft.com/office/powerpoint/2010/main" val="382440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1A84DA06-3F06-420A-95FE-1F4E06D7C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91630"/>
            <a:ext cx="3905250" cy="3438525"/>
          </a:xfrm>
          <a:prstGeom prst="rect">
            <a:avLst/>
          </a:prstGeom>
        </p:spPr>
      </p:pic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563167" y="713479"/>
            <a:ext cx="601766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Klassen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A287044-48FA-46C2-A01E-49761A3BE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409" y="1275607"/>
            <a:ext cx="3434625" cy="367240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09DB9082-3E82-4DFC-BDE2-4F1A8103A8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88" y="1491630"/>
            <a:ext cx="2301489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563167" y="713479"/>
            <a:ext cx="601766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Aufgabe 5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09A0D03-EAFE-4695-8344-33E1A1FF5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275606"/>
            <a:ext cx="5474763" cy="212365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de-DE" altLang="de-DE" sz="2400" dirty="0">
                <a:latin typeface="+mj-lt"/>
              </a:rPr>
              <a:t>Schreiben Sie ein Programm und die dazugehörige Klasse, </a:t>
            </a:r>
            <a:r>
              <a:rPr lang="de-DE" sz="2400" dirty="0">
                <a:latin typeface="+mj-lt"/>
              </a:rPr>
              <a:t>dass die Daten zweier Charaktere in jeweils einem Objekt hält und diese auf Wunsch ausgibt.</a:t>
            </a:r>
          </a:p>
          <a:p>
            <a:pPr>
              <a:spcBef>
                <a:spcPct val="50000"/>
              </a:spcBef>
              <a:buNone/>
            </a:pPr>
            <a:endParaRPr lang="de-DE" altLang="de-DE" sz="2400" dirty="0">
              <a:latin typeface="+mj-lt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EC67B4B-E976-4A14-87F8-ACBE0C0CB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2337435"/>
            <a:ext cx="3200400" cy="2324100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3A089276-0E0A-44C1-BC70-8ADC4770F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4489089"/>
            <a:ext cx="2160240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de-DE" altLang="de-DE" sz="1800" i="1" dirty="0">
                <a:latin typeface="+mj-lt"/>
              </a:rPr>
              <a:t>Klasse Spieler</a:t>
            </a:r>
          </a:p>
        </p:txBody>
      </p:sp>
    </p:spTree>
    <p:extLst>
      <p:ext uri="{BB962C8B-B14F-4D97-AF65-F5344CB8AC3E}">
        <p14:creationId xmlns:p14="http://schemas.microsoft.com/office/powerpoint/2010/main" val="52454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Struktur eines C++ Programmes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B85DE39-C7C3-4536-B39C-92A1F6177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747837"/>
            <a:ext cx="42195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5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UART - serielle Schnittstelle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27765F8-F962-493F-B0D6-6E244FD08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21" y="1491630"/>
            <a:ext cx="7637158" cy="350865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de-DE" altLang="de-DE" sz="2400" dirty="0">
                <a:latin typeface="+mj-lt"/>
              </a:rPr>
              <a:t>UART- Universal </a:t>
            </a:r>
            <a:r>
              <a:rPr lang="de-DE" altLang="de-DE" sz="2400" dirty="0" err="1">
                <a:latin typeface="+mj-lt"/>
              </a:rPr>
              <a:t>Asynchronous</a:t>
            </a:r>
            <a:r>
              <a:rPr lang="de-DE" altLang="de-DE" sz="2400" dirty="0">
                <a:latin typeface="+mj-lt"/>
              </a:rPr>
              <a:t> Receiver and Transmitter</a:t>
            </a:r>
            <a:endParaRPr lang="de-DE" altLang="de-DE" sz="2400" i="1" dirty="0">
              <a:latin typeface="+mj-lt"/>
            </a:endParaRPr>
          </a:p>
          <a:p>
            <a:pPr>
              <a:spcBef>
                <a:spcPct val="50000"/>
              </a:spcBef>
              <a:buNone/>
            </a:pPr>
            <a:r>
              <a:rPr lang="de-DE" altLang="de-DE" sz="2400" b="1" dirty="0">
                <a:latin typeface="+mj-lt"/>
              </a:rPr>
              <a:t>Eigenschaften:</a:t>
            </a:r>
          </a:p>
          <a:p>
            <a:pPr marL="285750" indent="-285750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altLang="de-DE" sz="2400" dirty="0">
                <a:latin typeface="+mj-lt"/>
              </a:rPr>
              <a:t>Kommunikation von 2 Teilnehmern</a:t>
            </a:r>
          </a:p>
          <a:p>
            <a:pPr marL="285750" indent="-285750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altLang="de-DE" sz="2400" dirty="0">
                <a:latin typeface="+mj-lt"/>
              </a:rPr>
              <a:t>Benötigt 2 Daten Leitungen:</a:t>
            </a:r>
          </a:p>
          <a:p>
            <a:pPr marL="1028700" lvl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altLang="de-DE" sz="1800" dirty="0"/>
              <a:t>TX – </a:t>
            </a:r>
            <a:r>
              <a:rPr lang="de-DE" altLang="de-DE" sz="1800" dirty="0" err="1"/>
              <a:t>Transmit</a:t>
            </a:r>
            <a:endParaRPr lang="de-DE" altLang="de-DE" sz="1800" dirty="0"/>
          </a:p>
          <a:p>
            <a:pPr marL="1028700" lvl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altLang="de-DE" sz="1800" dirty="0"/>
              <a:t>RX – </a:t>
            </a:r>
            <a:r>
              <a:rPr lang="de-DE" altLang="de-DE" sz="1800" dirty="0" err="1"/>
              <a:t>Receive</a:t>
            </a:r>
            <a:endParaRPr lang="de-DE" altLang="de-DE" sz="2400" dirty="0">
              <a:latin typeface="+mj-lt"/>
            </a:endParaRPr>
          </a:p>
          <a:p>
            <a:pPr marL="285750" indent="-285750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altLang="de-DE" sz="2400" dirty="0">
                <a:latin typeface="+mj-lt"/>
              </a:rPr>
              <a:t>Geschwindigkeit wird als Baudrate angegeben (x Bit / s)</a:t>
            </a:r>
          </a:p>
        </p:txBody>
      </p:sp>
    </p:spTree>
    <p:extLst>
      <p:ext uri="{BB962C8B-B14F-4D97-AF65-F5344CB8AC3E}">
        <p14:creationId xmlns:p14="http://schemas.microsoft.com/office/powerpoint/2010/main" val="339726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70788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Benutzung der seriellen Schnittstelle über das</a:t>
            </a:r>
            <a:br>
              <a:rPr lang="de-DE" sz="2000" dirty="0"/>
            </a:br>
            <a:r>
              <a:rPr lang="de-DE" sz="2000" dirty="0"/>
              <a:t>Arduino Framework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A31B7A7-B808-4FCF-8E39-FCF05C113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1950115"/>
            <a:ext cx="82391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9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Zeitverzögerungen mit der AVR-</a:t>
            </a:r>
            <a:r>
              <a:rPr lang="de-DE" sz="2000" dirty="0" err="1"/>
              <a:t>lib</a:t>
            </a:r>
            <a:endParaRPr lang="de-DE" sz="20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400EA90-2D72-493F-B4B6-60FF2CCAC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1347614"/>
            <a:ext cx="71056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7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Variablen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D5D3B2A-F836-4012-B6B2-DCF8E3242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66955"/>
              </p:ext>
            </p:extLst>
          </p:nvPr>
        </p:nvGraphicFramePr>
        <p:xfrm>
          <a:off x="752269" y="1146549"/>
          <a:ext cx="7639462" cy="372075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66854">
                  <a:extLst>
                    <a:ext uri="{9D8B030D-6E8A-4147-A177-3AD203B41FA5}">
                      <a16:colId xmlns:a16="http://schemas.microsoft.com/office/drawing/2014/main" val="42588699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67154633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356522525"/>
                    </a:ext>
                  </a:extLst>
                </a:gridCol>
              </a:tblGrid>
              <a:tr h="375631">
                <a:tc>
                  <a:txBody>
                    <a:bodyPr/>
                    <a:lstStyle/>
                    <a:p>
                      <a:r>
                        <a:rPr lang="de-DE" dirty="0"/>
                        <a:t>Datentyp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29623"/>
                  </a:ext>
                </a:extLst>
              </a:tr>
              <a:tr h="375631"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int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-32768 bis 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86590"/>
                  </a:ext>
                </a:extLst>
              </a:tr>
              <a:tr h="375631"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unsigned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 bis 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58299"/>
                  </a:ext>
                </a:extLst>
              </a:tr>
              <a:tr h="375631"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long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-2147483648 bis 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662824"/>
                  </a:ext>
                </a:extLst>
              </a:tr>
              <a:tr h="369684"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unsigned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 bis 4294967295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457132"/>
                  </a:ext>
                </a:extLst>
              </a:tr>
              <a:tr h="375631"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float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-3.4E+38 bis 3.4E+38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375354"/>
                  </a:ext>
                </a:extLst>
              </a:tr>
              <a:tr h="375631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4 Bytes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wie </a:t>
                      </a:r>
                      <a:r>
                        <a:rPr lang="de-DE" dirty="0" err="1"/>
                        <a:t>float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09217"/>
                  </a:ext>
                </a:extLst>
              </a:tr>
              <a:tr h="256850"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boolean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Byte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false</a:t>
                      </a:r>
                      <a:r>
                        <a:rPr lang="de-DE" dirty="0"/>
                        <a:t> (0) oder </a:t>
                      </a:r>
                      <a:r>
                        <a:rPr lang="de-DE" dirty="0" err="1"/>
                        <a:t>true</a:t>
                      </a:r>
                      <a:r>
                        <a:rPr lang="de-DE" dirty="0"/>
                        <a:t>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870024"/>
                  </a:ext>
                </a:extLst>
              </a:tr>
              <a:tr h="256850"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char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-128 bis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302458"/>
                  </a:ext>
                </a:extLst>
              </a:tr>
              <a:tr h="256850"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byte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 bis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189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26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Arithmetische Operatoren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D5D3B2A-F836-4012-B6B2-DCF8E3242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27578"/>
              </p:ext>
            </p:extLst>
          </p:nvPr>
        </p:nvGraphicFramePr>
        <p:xfrm>
          <a:off x="359532" y="1203598"/>
          <a:ext cx="8424935" cy="364512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82952">
                  <a:extLst>
                    <a:ext uri="{9D8B030D-6E8A-4147-A177-3AD203B41FA5}">
                      <a16:colId xmlns:a16="http://schemas.microsoft.com/office/drawing/2014/main" val="425886994"/>
                    </a:ext>
                  </a:extLst>
                </a:gridCol>
                <a:gridCol w="2059820">
                  <a:extLst>
                    <a:ext uri="{9D8B030D-6E8A-4147-A177-3AD203B41FA5}">
                      <a16:colId xmlns:a16="http://schemas.microsoft.com/office/drawing/2014/main" val="267154633"/>
                    </a:ext>
                  </a:extLst>
                </a:gridCol>
                <a:gridCol w="1733789">
                  <a:extLst>
                    <a:ext uri="{9D8B030D-6E8A-4147-A177-3AD203B41FA5}">
                      <a16:colId xmlns:a16="http://schemas.microsoft.com/office/drawing/2014/main" val="2356522525"/>
                    </a:ext>
                  </a:extLst>
                </a:gridCol>
                <a:gridCol w="3348374">
                  <a:extLst>
                    <a:ext uri="{9D8B030D-6E8A-4147-A177-3AD203B41FA5}">
                      <a16:colId xmlns:a16="http://schemas.microsoft.com/office/drawing/2014/main" val="4005277993"/>
                    </a:ext>
                  </a:extLst>
                </a:gridCol>
              </a:tblGrid>
              <a:tr h="375631">
                <a:tc>
                  <a:txBody>
                    <a:bodyPr/>
                    <a:lstStyle/>
                    <a:p>
                      <a:r>
                        <a:rPr lang="de-DE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Bedeutung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Funktion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29623"/>
                  </a:ext>
                </a:extLst>
              </a:tr>
              <a:tr h="375631">
                <a:tc>
                  <a:txBody>
                    <a:bodyPr/>
                    <a:lstStyle/>
                    <a:p>
                      <a:r>
                        <a:rPr lang="de-DE" dirty="0"/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Zuweisung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a=2*b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Weist der linken Seite den Wert auf der Rechten Seite zu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764751"/>
                  </a:ext>
                </a:extLst>
              </a:tr>
              <a:tr h="375631">
                <a:tc>
                  <a:txBody>
                    <a:bodyPr/>
                    <a:lstStyle/>
                    <a:p>
                      <a:r>
                        <a:rPr lang="de-DE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Addition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a=b+c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257"/>
                  </a:ext>
                </a:extLst>
              </a:tr>
              <a:tr h="375631">
                <a:tc>
                  <a:txBody>
                    <a:bodyPr/>
                    <a:lstStyle/>
                    <a:p>
                      <a:r>
                        <a:rPr lang="de-DE"/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Subtraktion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a=b-c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737817"/>
                  </a:ext>
                </a:extLst>
              </a:tr>
              <a:tr h="375631">
                <a:tc>
                  <a:txBody>
                    <a:bodyPr/>
                    <a:lstStyle/>
                    <a:p>
                      <a:r>
                        <a:rPr lang="de-DE"/>
                        <a:t>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Inkrementieren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a++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Addiert 1 zu der Variable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724385"/>
                  </a:ext>
                </a:extLst>
              </a:tr>
              <a:tr h="375631">
                <a:tc>
                  <a:txBody>
                    <a:bodyPr/>
                    <a:lstStyle/>
                    <a:p>
                      <a:r>
                        <a:rPr lang="de-DE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Dekrementieren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Subtrahiert 1 von der Variable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489782"/>
                  </a:ext>
                </a:extLst>
              </a:tr>
              <a:tr h="375631">
                <a:tc>
                  <a:txBody>
                    <a:bodyPr/>
                    <a:lstStyle/>
                    <a:p>
                      <a:r>
                        <a:rPr lang="de-DE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Multiplikation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a=b*c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631042"/>
                  </a:ext>
                </a:extLst>
              </a:tr>
              <a:tr h="375631">
                <a:tc>
                  <a:txBody>
                    <a:bodyPr/>
                    <a:lstStyle/>
                    <a:p>
                      <a:r>
                        <a:rPr lang="de-DE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a=b/c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Divisor darf nie gleich Null sein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090785"/>
                  </a:ext>
                </a:extLst>
              </a:tr>
              <a:tr h="375631">
                <a:tc>
                  <a:txBody>
                    <a:bodyPr/>
                    <a:lstStyle/>
                    <a:p>
                      <a:r>
                        <a:rPr lang="de-DE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Modulo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a=b%c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Liefert den 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608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98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Vergleichsoperatoren Operatoren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D5D3B2A-F836-4012-B6B2-DCF8E3242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693012"/>
              </p:ext>
            </p:extLst>
          </p:nvPr>
        </p:nvGraphicFramePr>
        <p:xfrm>
          <a:off x="752269" y="1806551"/>
          <a:ext cx="7639461" cy="262347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27046">
                  <a:extLst>
                    <a:ext uri="{9D8B030D-6E8A-4147-A177-3AD203B41FA5}">
                      <a16:colId xmlns:a16="http://schemas.microsoft.com/office/drawing/2014/main" val="425886994"/>
                    </a:ext>
                  </a:extLst>
                </a:gridCol>
                <a:gridCol w="1600597">
                  <a:extLst>
                    <a:ext uri="{9D8B030D-6E8A-4147-A177-3AD203B41FA5}">
                      <a16:colId xmlns:a16="http://schemas.microsoft.com/office/drawing/2014/main" val="267154633"/>
                    </a:ext>
                  </a:extLst>
                </a:gridCol>
                <a:gridCol w="2003552">
                  <a:extLst>
                    <a:ext uri="{9D8B030D-6E8A-4147-A177-3AD203B41FA5}">
                      <a16:colId xmlns:a16="http://schemas.microsoft.com/office/drawing/2014/main" val="2356522525"/>
                    </a:ext>
                  </a:extLst>
                </a:gridCol>
                <a:gridCol w="2608266">
                  <a:extLst>
                    <a:ext uri="{9D8B030D-6E8A-4147-A177-3AD203B41FA5}">
                      <a16:colId xmlns:a16="http://schemas.microsoft.com/office/drawing/2014/main" val="4005277993"/>
                    </a:ext>
                  </a:extLst>
                </a:gridCol>
              </a:tblGrid>
              <a:tr h="375631">
                <a:tc>
                  <a:txBody>
                    <a:bodyPr/>
                    <a:lstStyle/>
                    <a:p>
                      <a:r>
                        <a:rPr lang="de-DE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Bedeutung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Funktion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29623"/>
                  </a:ext>
                </a:extLst>
              </a:tr>
              <a:tr h="375631">
                <a:tc>
                  <a:txBody>
                    <a:bodyPr/>
                    <a:lstStyle/>
                    <a:p>
                      <a:r>
                        <a:rPr lang="de-DE"/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Gleichheit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a==b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Prüft auf Gleichheit.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673744"/>
                  </a:ext>
                </a:extLst>
              </a:tr>
              <a:tr h="375631">
                <a:tc>
                  <a:txBody>
                    <a:bodyPr/>
                    <a:lstStyle/>
                    <a:p>
                      <a:r>
                        <a:rPr lang="de-DE"/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Ungleichheit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a!=b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Prüft auf Ungleichheit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168892"/>
                  </a:ext>
                </a:extLst>
              </a:tr>
              <a:tr h="375631">
                <a:tc>
                  <a:txBody>
                    <a:bodyPr/>
                    <a:lstStyle/>
                    <a:p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kleiner 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a&lt;b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358299"/>
                  </a:ext>
                </a:extLst>
              </a:tr>
              <a:tr h="375631">
                <a:tc>
                  <a:txBody>
                    <a:bodyPr/>
                    <a:lstStyle/>
                    <a:p>
                      <a:r>
                        <a:rPr lang="de-DE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größer 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a&gt;b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662824"/>
                  </a:ext>
                </a:extLst>
              </a:tr>
              <a:tr h="369684">
                <a:tc>
                  <a:txBody>
                    <a:bodyPr/>
                    <a:lstStyle/>
                    <a:p>
                      <a:r>
                        <a:rPr lang="de-DE"/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kleiner gleich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a&lt;=b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457132"/>
                  </a:ext>
                </a:extLst>
              </a:tr>
              <a:tr h="375631">
                <a:tc>
                  <a:txBody>
                    <a:bodyPr/>
                    <a:lstStyle/>
                    <a:p>
                      <a:r>
                        <a:rPr lang="de-DE"/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größer gleich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a&gt;=b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375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714318"/>
      </p:ext>
    </p:extLst>
  </p:cSld>
  <p:clrMapOvr>
    <a:masterClrMapping/>
  </p:clrMapOvr>
</p:sld>
</file>

<file path=ppt/theme/theme1.xml><?xml version="1.0" encoding="utf-8"?>
<a:theme xmlns:a="http://schemas.openxmlformats.org/drawingml/2006/main" name="MEA Design">
  <a:themeElements>
    <a:clrScheme name="MEA Desig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EA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EA Desig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573</Words>
  <Application>Microsoft Office PowerPoint</Application>
  <PresentationFormat>Bildschirmpräsentation (16:9)</PresentationFormat>
  <Paragraphs>191</Paragraphs>
  <Slides>22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Tahoma</vt:lpstr>
      <vt:lpstr>Wingdings</vt:lpstr>
      <vt:lpstr>MEA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Kursplan</dc:title>
  <dc:creator>Ukro@meakesselsdorf.de</dc:creator>
  <cp:lastModifiedBy>Ukro, Rico</cp:lastModifiedBy>
  <cp:revision>406</cp:revision>
  <dcterms:created xsi:type="dcterms:W3CDTF">2012-06-05T13:48:45Z</dcterms:created>
  <dcterms:modified xsi:type="dcterms:W3CDTF">2022-04-06T06:12:34Z</dcterms:modified>
</cp:coreProperties>
</file>