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99" r:id="rId2"/>
    <p:sldId id="323" r:id="rId3"/>
    <p:sldId id="429" r:id="rId4"/>
    <p:sldId id="438" r:id="rId5"/>
    <p:sldId id="430" r:id="rId6"/>
    <p:sldId id="431" r:id="rId7"/>
    <p:sldId id="432" r:id="rId8"/>
    <p:sldId id="434" r:id="rId9"/>
    <p:sldId id="435" r:id="rId10"/>
    <p:sldId id="437" r:id="rId11"/>
    <p:sldId id="441" r:id="rId12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0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4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7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Lösung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BCB9DA-F73D-4504-B0FE-59E6467B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70" y="1267222"/>
            <a:ext cx="3989660" cy="35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9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491630"/>
            <a:ext cx="7637158" cy="30469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Entwickeln Sie ein Programm inklusive Schaltung mit 3 Leds und 4 Tastern mit der folgenden Funktion: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Taster 1 -&gt; LED1 ein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Taster 2 -&gt; LED2 ein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Taster 3 -&gt; LED3 ein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Taster 4 -&gt; alle LEDs aus</a:t>
            </a:r>
          </a:p>
        </p:txBody>
      </p:sp>
    </p:spTree>
    <p:extLst>
      <p:ext uri="{BB962C8B-B14F-4D97-AF65-F5344CB8AC3E}">
        <p14:creationId xmlns:p14="http://schemas.microsoft.com/office/powerpoint/2010/main" val="39169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131728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Einführung in das </a:t>
            </a:r>
            <a:r>
              <a:rPr lang="de-DE" sz="4000"/>
              <a:t>Arduino Framework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Was ist ein Arduino?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683568" y="1491630"/>
            <a:ext cx="7344816" cy="25922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Arduino  ist eine </a:t>
            </a:r>
            <a:r>
              <a:rPr lang="de-DE" sz="2000" dirty="0" err="1">
                <a:cs typeface="Times New Roman" panose="02020603050405020304" pitchFamily="18" charset="0"/>
              </a:rPr>
              <a:t>Physical</a:t>
            </a:r>
            <a:r>
              <a:rPr lang="de-DE" sz="2000" dirty="0">
                <a:cs typeface="Times New Roman" panose="02020603050405020304" pitchFamily="18" charset="0"/>
              </a:rPr>
              <a:t>-Computing-Plattform und besteht aus: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Hardware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Mikrocontrollerboard mit analogen </a:t>
            </a:r>
            <a:br>
              <a:rPr lang="de-DE" sz="1600" dirty="0">
                <a:cs typeface="Times New Roman" panose="02020603050405020304" pitchFamily="18" charset="0"/>
              </a:rPr>
            </a:br>
            <a:r>
              <a:rPr lang="de-DE" sz="1600" dirty="0">
                <a:cs typeface="Times New Roman" panose="02020603050405020304" pitchFamily="18" charset="0"/>
              </a:rPr>
              <a:t>und digitalen Ein-/Ausgängen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Software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Entwicklungsumgebung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Bibliotheken zum einfachen Zugriff auf </a:t>
            </a:r>
            <a:br>
              <a:rPr lang="de-DE" sz="1600" dirty="0">
                <a:cs typeface="Times New Roman" panose="02020603050405020304" pitchFamily="18" charset="0"/>
              </a:rPr>
            </a:br>
            <a:r>
              <a:rPr lang="de-DE" sz="1600" dirty="0">
                <a:cs typeface="Times New Roman" panose="02020603050405020304" pitchFamily="18" charset="0"/>
              </a:rPr>
              <a:t>Mikrocontroller-Peripherie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DC2E2A-829F-4571-AE45-A2233E146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55616"/>
            <a:ext cx="3919541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1187623" y="1491630"/>
            <a:ext cx="6480721" cy="244827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Ein Arduino-Programm (</a:t>
            </a:r>
            <a:r>
              <a:rPr lang="de-DE" sz="2000" dirty="0" err="1">
                <a:cs typeface="Times New Roman" panose="02020603050405020304" pitchFamily="18" charset="0"/>
              </a:rPr>
              <a:t>sketch</a:t>
            </a:r>
            <a:r>
              <a:rPr lang="de-DE" sz="2000" dirty="0">
                <a:cs typeface="Times New Roman" panose="02020603050405020304" pitchFamily="18" charset="0"/>
              </a:rPr>
              <a:t>) besteht aus 2 Elementen: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96DB32-8E9B-4607-813C-B1320772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2200275"/>
            <a:ext cx="6543675" cy="7429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BCF4B73-C3EB-4F6C-908A-5274C29F0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934" y="2935982"/>
            <a:ext cx="6591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7DC6CE-9C3C-4057-BC95-453A2D55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03" y="1491630"/>
            <a:ext cx="4596177" cy="3456384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971600" y="1275606"/>
            <a:ext cx="7200800" cy="8640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Aufgabe</a:t>
            </a:r>
            <a:r>
              <a:rPr lang="de-DE" sz="2000" dirty="0">
                <a:cs typeface="Times New Roman" panose="02020603050405020304" pitchFamily="18" charset="0"/>
              </a:rPr>
              <a:t>: Es soll eine LED mittels eines Ein- und eines Aus-Tasters geschalten werden.</a:t>
            </a:r>
          </a:p>
        </p:txBody>
      </p:sp>
    </p:spTree>
    <p:extLst>
      <p:ext uri="{BB962C8B-B14F-4D97-AF65-F5344CB8AC3E}">
        <p14:creationId xmlns:p14="http://schemas.microsoft.com/office/powerpoint/2010/main" val="23681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467544" y="127766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Ermitteln der Pins nach Datenblatt/</a:t>
            </a:r>
            <a:r>
              <a:rPr lang="de-DE" sz="2000" b="1" dirty="0" err="1">
                <a:cs typeface="Times New Roman" panose="02020603050405020304" pitchFamily="18" charset="0"/>
              </a:rPr>
              <a:t>Pinout</a:t>
            </a:r>
            <a:endParaRPr lang="de-DE" sz="2000" b="1" dirty="0"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F7CEEC-B792-4A6E-8A8E-DD6A9FFF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139702"/>
            <a:ext cx="5600700" cy="230505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20A92E0-B60D-43FF-932D-C5C043B8C4B7}"/>
              </a:ext>
            </a:extLst>
          </p:cNvPr>
          <p:cNvSpPr/>
          <p:nvPr/>
        </p:nvSpPr>
        <p:spPr bwMode="auto">
          <a:xfrm>
            <a:off x="6300192" y="1923678"/>
            <a:ext cx="648072" cy="1512168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827584" y="2571750"/>
            <a:ext cx="2016224" cy="194421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S1 	-&gt; 2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S2 	-&gt; 3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LED1 	-&gt; 4</a:t>
            </a:r>
          </a:p>
        </p:txBody>
      </p:sp>
    </p:spTree>
    <p:extLst>
      <p:ext uri="{BB962C8B-B14F-4D97-AF65-F5344CB8AC3E}">
        <p14:creationId xmlns:p14="http://schemas.microsoft.com/office/powerpoint/2010/main" val="37375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467544" y="1131590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Festlegen der Datenrichtung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827584" y="1691311"/>
            <a:ext cx="7920880" cy="34727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S1 	-&gt; Eingang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S2 	-&gt; Eingang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LED1 	-&gt; Ausgang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Datenrichtung wird mit dem Befehl </a:t>
            </a:r>
            <a:r>
              <a:rPr lang="de-DE" sz="2000" i="1" dirty="0" err="1">
                <a:cs typeface="Times New Roman" panose="02020603050405020304" pitchFamily="18" charset="0"/>
              </a:rPr>
              <a:t>pinMode</a:t>
            </a:r>
            <a:r>
              <a:rPr lang="de-DE" sz="2000" i="1" dirty="0">
                <a:cs typeface="Times New Roman" panose="02020603050405020304" pitchFamily="18" charset="0"/>
              </a:rPr>
              <a:t>(PIN, MODE) </a:t>
            </a:r>
            <a:r>
              <a:rPr lang="de-DE" sz="2000" dirty="0">
                <a:cs typeface="Times New Roman" panose="02020603050405020304" pitchFamily="18" charset="0"/>
              </a:rPr>
              <a:t>eingestellt. Werte für MODE: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	- INPUT 		-&gt; Eingang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	- OUTPUT 	-&gt; Ausgang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	- INPUT_PULLUP	-&gt; Eingang mit internen </a:t>
            </a:r>
            <a:r>
              <a:rPr lang="de-DE" sz="2000" dirty="0" err="1">
                <a:cs typeface="Times New Roman" panose="02020603050405020304" pitchFamily="18" charset="0"/>
              </a:rPr>
              <a:t>Pullup</a:t>
            </a:r>
            <a:r>
              <a:rPr lang="de-DE" sz="2000" dirty="0">
                <a:cs typeface="Times New Roman" panose="02020603050405020304" pitchFamily="18" charset="0"/>
              </a:rPr>
              <a:t>-Widerstand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90778" y="1837733"/>
            <a:ext cx="7481622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Abfrage der Eingänge geschieht mit dem Befehl </a:t>
            </a:r>
            <a:r>
              <a:rPr lang="de-DE" sz="2000" i="1" dirty="0" err="1">
                <a:cs typeface="Times New Roman" panose="02020603050405020304" pitchFamily="18" charset="0"/>
              </a:rPr>
              <a:t>digitalRead</a:t>
            </a:r>
            <a:r>
              <a:rPr lang="de-DE" sz="2000" i="1" dirty="0">
                <a:cs typeface="Times New Roman" panose="02020603050405020304" pitchFamily="18" charset="0"/>
              </a:rPr>
              <a:t>(PIN)</a:t>
            </a: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Abfrage ob Eingang LOW oder HIGH ist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1115616" y="278777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 err="1">
                <a:cs typeface="Times New Roman" panose="02020603050405020304" pitchFamily="18" charset="0"/>
              </a:rPr>
              <a:t>digitalRead</a:t>
            </a:r>
            <a:r>
              <a:rPr lang="de-DE" sz="2000" dirty="0">
                <a:cs typeface="Times New Roman" panose="02020603050405020304" pitchFamily="18" charset="0"/>
              </a:rPr>
              <a:t>(2);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E3731F6-0D1A-44D3-8394-CDF29A2B91B1}"/>
              </a:ext>
            </a:extLst>
          </p:cNvPr>
          <p:cNvSpPr txBox="1">
            <a:spLocks/>
          </p:cNvSpPr>
          <p:nvPr/>
        </p:nvSpPr>
        <p:spPr>
          <a:xfrm>
            <a:off x="1079612" y="3956352"/>
            <a:ext cx="6984776" cy="77563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None/>
            </a:pPr>
            <a:r>
              <a:rPr lang="de-DE" sz="2000" b="1" i="1" dirty="0">
                <a:cs typeface="Times New Roman" panose="02020603050405020304" pitchFamily="18" charset="0"/>
              </a:rPr>
              <a:t>Achtung</a:t>
            </a:r>
            <a:r>
              <a:rPr lang="de-DE" sz="2000" i="1" dirty="0">
                <a:cs typeface="Times New Roman" panose="02020603050405020304" pitchFamily="18" charset="0"/>
              </a:rPr>
              <a:t>: Da die internen </a:t>
            </a:r>
            <a:r>
              <a:rPr lang="de-DE" sz="2000" i="1" dirty="0" err="1">
                <a:cs typeface="Times New Roman" panose="02020603050405020304" pitchFamily="18" charset="0"/>
              </a:rPr>
              <a:t>Pullups</a:t>
            </a:r>
            <a:r>
              <a:rPr lang="de-DE" sz="2000" i="1" dirty="0">
                <a:cs typeface="Times New Roman" panose="02020603050405020304" pitchFamily="18" charset="0"/>
              </a:rPr>
              <a:t> gesetzt sind und die Taster gegen GND geschalten sind, muss der Ausdruck noch negiert werden.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3419872" y="278777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für Taster S1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90778" y="1837732"/>
            <a:ext cx="7985678" cy="731699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Ausgänge werden mit dem Befehl </a:t>
            </a:r>
            <a:r>
              <a:rPr lang="de-DE" sz="2000" i="1" dirty="0" err="1">
                <a:cs typeface="Times New Roman" panose="02020603050405020304" pitchFamily="18" charset="0"/>
              </a:rPr>
              <a:t>digitalWrite</a:t>
            </a:r>
            <a:r>
              <a:rPr lang="de-DE" sz="2000" i="1" dirty="0">
                <a:cs typeface="Times New Roman" panose="02020603050405020304" pitchFamily="18" charset="0"/>
              </a:rPr>
              <a:t>(PIN, VALUE) </a:t>
            </a:r>
            <a:r>
              <a:rPr lang="de-DE" sz="2000" dirty="0">
                <a:cs typeface="Times New Roman" panose="02020603050405020304" pitchFamily="18" charset="0"/>
              </a:rPr>
              <a:t>geschrieben.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VALUE: HIGH oder LOW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De-/Aktivierung des Ausgangs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1115616" y="2934108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digitalWrite</a:t>
            </a:r>
            <a:r>
              <a:rPr lang="de-DE" sz="2000" i="1" dirty="0">
                <a:cs typeface="Times New Roman" panose="02020603050405020304" pitchFamily="18" charset="0"/>
              </a:rPr>
              <a:t>(4, HIGH);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4283968" y="2931790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LED1 auf HIGH setzen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7CCE77-9AF4-4E6A-B0D0-51BB2DBE7778}"/>
              </a:ext>
            </a:extLst>
          </p:cNvPr>
          <p:cNvSpPr txBox="1">
            <a:spLocks/>
          </p:cNvSpPr>
          <p:nvPr/>
        </p:nvSpPr>
        <p:spPr>
          <a:xfrm>
            <a:off x="1115616" y="3554122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digitalWrite</a:t>
            </a:r>
            <a:r>
              <a:rPr lang="de-DE" sz="2000" i="1" dirty="0">
                <a:cs typeface="Times New Roman" panose="02020603050405020304" pitchFamily="18" charset="0"/>
              </a:rPr>
              <a:t>(4, LOW);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A4CC278-C335-4D1E-999A-88EE89F8EEFD}"/>
              </a:ext>
            </a:extLst>
          </p:cNvPr>
          <p:cNvSpPr txBox="1">
            <a:spLocks/>
          </p:cNvSpPr>
          <p:nvPr/>
        </p:nvSpPr>
        <p:spPr>
          <a:xfrm>
            <a:off x="4283968" y="355180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LED1 auf LOW setzen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6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Bildschirmpräsentation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389</cp:revision>
  <dcterms:created xsi:type="dcterms:W3CDTF">2012-06-05T13:48:45Z</dcterms:created>
  <dcterms:modified xsi:type="dcterms:W3CDTF">2022-02-11T05:44:57Z</dcterms:modified>
</cp:coreProperties>
</file>