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1"/>
  </p:notesMasterIdLst>
  <p:handoutMasterIdLst>
    <p:handoutMasterId r:id="rId12"/>
  </p:handoutMasterIdLst>
  <p:sldIdLst>
    <p:sldId id="399" r:id="rId2"/>
    <p:sldId id="439" r:id="rId3"/>
    <p:sldId id="440" r:id="rId4"/>
    <p:sldId id="444" r:id="rId5"/>
    <p:sldId id="446" r:id="rId6"/>
    <p:sldId id="447" r:id="rId7"/>
    <p:sldId id="449" r:id="rId8"/>
    <p:sldId id="450" r:id="rId9"/>
    <p:sldId id="451" r:id="rId10"/>
  </p:sldIdLst>
  <p:sldSz cx="9144000" cy="5143500" type="screen16x9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8" autoAdjust="0"/>
    <p:restoredTop sz="95501" autoAdjust="0"/>
  </p:normalViewPr>
  <p:slideViewPr>
    <p:cSldViewPr>
      <p:cViewPr varScale="1">
        <p:scale>
          <a:sx n="144" d="100"/>
          <a:sy n="144" d="100"/>
        </p:scale>
        <p:origin x="468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24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D69A697-2128-478E-8F8B-454B673F6936}" type="datetimeFigureOut">
              <a:rPr lang="de-DE"/>
              <a:pPr>
                <a:defRPr/>
              </a:pPr>
              <a:t>11.02.2022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66B53C-DFB0-4CB4-99F1-33BBEFE2FD0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971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2A3DDE-E378-4231-B1F8-AA52FF0FC58B}" type="datetimeFigureOut">
              <a:rPr lang="de-DE"/>
              <a:pPr>
                <a:defRPr/>
              </a:pPr>
              <a:t>11.02.2022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D3116E-523D-4B42-831E-9D25E6B19D4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56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17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56C48-7D19-417A-8C55-8487AE32D1C3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02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287338"/>
            <a:ext cx="6735762" cy="3789362"/>
          </a:xfrm>
          <a:ln cap="flat"/>
        </p:spPr>
      </p:sp>
      <p:sp>
        <p:nvSpPr>
          <p:cNvPr id="402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6180" y="4363947"/>
            <a:ext cx="5256548" cy="4435024"/>
          </a:xfrm>
          <a:noFill/>
          <a:ln/>
        </p:spPr>
        <p:txBody>
          <a:bodyPr lIns="86629" tIns="43315" rIns="86629" bIns="43315"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6829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937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247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89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546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025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940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A4327-88F3-40D2-A008-180271CF2B3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72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2240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5707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9574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44462" cy="3394034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2338" y="1200150"/>
            <a:ext cx="4044462" cy="3394034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910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0310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0054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562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571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4130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95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284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617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uppieren 40"/>
          <p:cNvGrpSpPr>
            <a:grpSpLocks/>
          </p:cNvGrpSpPr>
          <p:nvPr/>
        </p:nvGrpSpPr>
        <p:grpSpPr bwMode="auto">
          <a:xfrm>
            <a:off x="0" y="123825"/>
            <a:ext cx="9144000" cy="504825"/>
            <a:chOff x="0" y="123478"/>
            <a:chExt cx="9144000" cy="504968"/>
          </a:xfrm>
        </p:grpSpPr>
        <p:pic>
          <p:nvPicPr>
            <p:cNvPr id="66563" name="Grafik 3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8" t="21420" r="4349" b="69675"/>
            <a:stretch>
              <a:fillRect/>
            </a:stretch>
          </p:blipFill>
          <p:spPr bwMode="auto">
            <a:xfrm>
              <a:off x="971600" y="123478"/>
              <a:ext cx="8172400" cy="504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64" name="Grafik 3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8" t="21420" r="78226" b="69675"/>
            <a:stretch>
              <a:fillRect/>
            </a:stretch>
          </p:blipFill>
          <p:spPr bwMode="auto">
            <a:xfrm>
              <a:off x="0" y="123478"/>
              <a:ext cx="1043608" cy="504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6565" name="Grafik 3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3" t="89908" r="8182" b="7805"/>
          <a:stretch>
            <a:fillRect/>
          </a:stretch>
        </p:blipFill>
        <p:spPr bwMode="auto">
          <a:xfrm>
            <a:off x="0" y="5013325"/>
            <a:ext cx="9144000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8" descr="Logo ohne Tex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34" y="1637410"/>
            <a:ext cx="6734132" cy="203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27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115616" y="992606"/>
            <a:ext cx="6912768" cy="701727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</a:schemeClr>
              </a:gs>
              <a:gs pos="17000">
                <a:schemeClr val="dk1">
                  <a:tint val="37000"/>
                  <a:satMod val="300000"/>
                </a:schemeClr>
              </a:gs>
              <a:gs pos="36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85341" tIns="42670" rIns="85341" bIns="42670" rtlCol="0">
            <a:spAutoFit/>
          </a:bodyPr>
          <a:lstStyle/>
          <a:p>
            <a:pPr algn="ctr"/>
            <a:r>
              <a:rPr lang="de-DE" sz="4000" dirty="0"/>
              <a:t>Arduino - Zeiten</a:t>
            </a:r>
            <a:endParaRPr lang="de-DE" sz="3700" dirty="0">
              <a:solidFill>
                <a:prstClr val="black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449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Zeiten mit Arduino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0E19ED9-9A03-440B-AE1F-5795295D3187}"/>
              </a:ext>
            </a:extLst>
          </p:cNvPr>
          <p:cNvSpPr txBox="1">
            <a:spLocks/>
          </p:cNvSpPr>
          <p:nvPr/>
        </p:nvSpPr>
        <p:spPr>
          <a:xfrm>
            <a:off x="755576" y="1495913"/>
            <a:ext cx="7985678" cy="731699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Zur Erzeugung von Pausen gibt es 2 Funktionen bei Arduino.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CA8852D5-2642-4A06-BEB8-7C9DC65C9E61}"/>
              </a:ext>
            </a:extLst>
          </p:cNvPr>
          <p:cNvSpPr txBox="1">
            <a:spLocks/>
          </p:cNvSpPr>
          <p:nvPr/>
        </p:nvSpPr>
        <p:spPr>
          <a:xfrm>
            <a:off x="827584" y="2574068"/>
            <a:ext cx="3744416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i="1" dirty="0" err="1">
                <a:cs typeface="Times New Roman" panose="02020603050405020304" pitchFamily="18" charset="0"/>
              </a:rPr>
              <a:t>delay</a:t>
            </a:r>
            <a:r>
              <a:rPr lang="de-DE" sz="2000" i="1" dirty="0">
                <a:cs typeface="Times New Roman" panose="02020603050405020304" pitchFamily="18" charset="0"/>
              </a:rPr>
              <a:t>(TIME_MS);</a:t>
            </a:r>
            <a:endParaRPr lang="de-DE" sz="2000" dirty="0">
              <a:cs typeface="Times New Roman" panose="02020603050405020304" pitchFamily="18" charset="0"/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F24BC7B-5D61-4AA7-92B9-E66C6AD30ED4}"/>
              </a:ext>
            </a:extLst>
          </p:cNvPr>
          <p:cNvSpPr txBox="1">
            <a:spLocks/>
          </p:cNvSpPr>
          <p:nvPr/>
        </p:nvSpPr>
        <p:spPr>
          <a:xfrm>
            <a:off x="4283968" y="2571750"/>
            <a:ext cx="4457286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-&gt; Wartet für TIME_MS Millisekunden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17CCE77-9AF4-4E6A-B0D0-51BB2DBE7778}"/>
              </a:ext>
            </a:extLst>
          </p:cNvPr>
          <p:cNvSpPr txBox="1">
            <a:spLocks/>
          </p:cNvSpPr>
          <p:nvPr/>
        </p:nvSpPr>
        <p:spPr>
          <a:xfrm>
            <a:off x="827584" y="3554122"/>
            <a:ext cx="3744416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i="1" dirty="0" err="1">
                <a:cs typeface="Times New Roman" panose="02020603050405020304" pitchFamily="18" charset="0"/>
              </a:rPr>
              <a:t>delayMicroseconds</a:t>
            </a:r>
            <a:r>
              <a:rPr lang="de-DE" sz="2000" i="1" dirty="0">
                <a:cs typeface="Times New Roman" panose="02020603050405020304" pitchFamily="18" charset="0"/>
              </a:rPr>
              <a:t>(TIME_US);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BA4CC278-C335-4D1E-999A-88EE89F8EEFD}"/>
              </a:ext>
            </a:extLst>
          </p:cNvPr>
          <p:cNvSpPr txBox="1">
            <a:spLocks/>
          </p:cNvSpPr>
          <p:nvPr/>
        </p:nvSpPr>
        <p:spPr>
          <a:xfrm>
            <a:off x="4283968" y="3551804"/>
            <a:ext cx="4176464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-&gt; Wartet für TIME_US Mikrosekunden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48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563167" y="713479"/>
            <a:ext cx="601766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Aufgabe 10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93A8AC1-4F87-415E-B622-64B2A5554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21" y="1923678"/>
            <a:ext cx="7637158" cy="230832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de-DE" altLang="de-DE" sz="2400" b="1" dirty="0">
                <a:latin typeface="+mj-lt"/>
              </a:rPr>
              <a:t>Stromstoßschalter:</a:t>
            </a:r>
            <a:r>
              <a:rPr lang="de-DE" altLang="de-DE" sz="2400" dirty="0">
                <a:latin typeface="+mj-lt"/>
              </a:rPr>
              <a:t> </a:t>
            </a:r>
          </a:p>
          <a:p>
            <a:pPr>
              <a:spcBef>
                <a:spcPct val="50000"/>
              </a:spcBef>
              <a:buNone/>
            </a:pPr>
            <a:r>
              <a:rPr lang="de-DE" altLang="de-DE" sz="2400" dirty="0">
                <a:latin typeface="+mj-lt"/>
              </a:rPr>
              <a:t>Eine Led soll über einen Taster eingeschalten und wieder ausgeschalten werden.</a:t>
            </a:r>
          </a:p>
          <a:p>
            <a:pPr>
              <a:spcBef>
                <a:spcPct val="50000"/>
              </a:spcBef>
              <a:buNone/>
            </a:pPr>
            <a:r>
              <a:rPr lang="de-DE" altLang="de-DE" sz="2400" i="1" dirty="0">
                <a:latin typeface="+mj-lt"/>
              </a:rPr>
              <a:t>Zum Entprellen des Taster kann die </a:t>
            </a:r>
            <a:r>
              <a:rPr lang="de-DE" altLang="de-DE" sz="2400" i="1" dirty="0" err="1">
                <a:latin typeface="+mj-lt"/>
              </a:rPr>
              <a:t>delay</a:t>
            </a:r>
            <a:r>
              <a:rPr lang="de-DE" altLang="de-DE" sz="2400" i="1" dirty="0">
                <a:latin typeface="+mj-lt"/>
              </a:rPr>
              <a:t>() Funktion benutzt werden.</a:t>
            </a:r>
            <a:endParaRPr lang="de-DE" altLang="de-DE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245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Zeiten mit Arduino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0E19ED9-9A03-440B-AE1F-5795295D3187}"/>
              </a:ext>
            </a:extLst>
          </p:cNvPr>
          <p:cNvSpPr txBox="1">
            <a:spLocks/>
          </p:cNvSpPr>
          <p:nvPr/>
        </p:nvSpPr>
        <p:spPr>
          <a:xfrm>
            <a:off x="755576" y="2071977"/>
            <a:ext cx="7985678" cy="1003829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Die Delay-Funktionen sollten so gut es geht vermieden werden, da der Mikrocontroller während der Ausführung wartet und das Programm in der Zeit nicht weiter ausführt.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Besser ist hier die Abfrage über die Funktionen </a:t>
            </a:r>
            <a:r>
              <a:rPr lang="de-DE" sz="2000" dirty="0" err="1">
                <a:cs typeface="Times New Roman" panose="02020603050405020304" pitchFamily="18" charset="0"/>
              </a:rPr>
              <a:t>millis</a:t>
            </a:r>
            <a:r>
              <a:rPr lang="de-DE" sz="2000" dirty="0">
                <a:cs typeface="Times New Roman" panose="02020603050405020304" pitchFamily="18" charset="0"/>
              </a:rPr>
              <a:t>() oder </a:t>
            </a:r>
            <a:r>
              <a:rPr lang="de-DE" sz="2000" dirty="0" err="1">
                <a:cs typeface="Times New Roman" panose="02020603050405020304" pitchFamily="18" charset="0"/>
              </a:rPr>
              <a:t>micros</a:t>
            </a:r>
            <a:r>
              <a:rPr lang="de-DE" sz="2000" dirty="0">
                <a:cs typeface="Times New Roman" panose="02020603050405020304" pitchFamily="18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58765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Zeiten mit Arduino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CA8852D5-2642-4A06-BEB8-7C9DC65C9E61}"/>
              </a:ext>
            </a:extLst>
          </p:cNvPr>
          <p:cNvSpPr txBox="1">
            <a:spLocks/>
          </p:cNvSpPr>
          <p:nvPr/>
        </p:nvSpPr>
        <p:spPr>
          <a:xfrm>
            <a:off x="827584" y="1925996"/>
            <a:ext cx="3744416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i="1" dirty="0" err="1">
                <a:cs typeface="Times New Roman" panose="02020603050405020304" pitchFamily="18" charset="0"/>
              </a:rPr>
              <a:t>millis</a:t>
            </a:r>
            <a:r>
              <a:rPr lang="de-DE" sz="2000" i="1" dirty="0">
                <a:cs typeface="Times New Roman" panose="02020603050405020304" pitchFamily="18" charset="0"/>
              </a:rPr>
              <a:t>()</a:t>
            </a:r>
            <a:endParaRPr lang="de-DE" sz="2000" dirty="0">
              <a:cs typeface="Times New Roman" panose="02020603050405020304" pitchFamily="18" charset="0"/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F24BC7B-5D61-4AA7-92B9-E66C6AD30ED4}"/>
              </a:ext>
            </a:extLst>
          </p:cNvPr>
          <p:cNvSpPr txBox="1">
            <a:spLocks/>
          </p:cNvSpPr>
          <p:nvPr/>
        </p:nvSpPr>
        <p:spPr>
          <a:xfrm>
            <a:off x="1979712" y="1923678"/>
            <a:ext cx="6761542" cy="977736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-&gt; gibt die Zeit seit Programmstart in Millisekunden zurück (Datentyp </a:t>
            </a:r>
            <a:r>
              <a:rPr lang="de-DE" sz="2000" i="1" dirty="0" err="1">
                <a:cs typeface="Times New Roman" panose="02020603050405020304" pitchFamily="18" charset="0"/>
              </a:rPr>
              <a:t>unsigned</a:t>
            </a:r>
            <a:r>
              <a:rPr lang="de-DE" sz="2000" i="1" dirty="0">
                <a:cs typeface="Times New Roman" panose="02020603050405020304" pitchFamily="18" charset="0"/>
              </a:rPr>
              <a:t> </a:t>
            </a:r>
            <a:r>
              <a:rPr lang="de-DE" sz="2000" i="1" dirty="0" err="1">
                <a:cs typeface="Times New Roman" panose="02020603050405020304" pitchFamily="18" charset="0"/>
              </a:rPr>
              <a:t>long</a:t>
            </a:r>
            <a:r>
              <a:rPr lang="de-DE" sz="2000" dirty="0">
                <a:cs typeface="Times New Roman" panose="02020603050405020304" pitchFamily="18" charset="0"/>
              </a:rPr>
              <a:t>); Läuft nach ca. 50 Tagen über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D082E70-14E0-4E3F-BFBE-E1B089665B81}"/>
              </a:ext>
            </a:extLst>
          </p:cNvPr>
          <p:cNvSpPr txBox="1">
            <a:spLocks/>
          </p:cNvSpPr>
          <p:nvPr/>
        </p:nvSpPr>
        <p:spPr>
          <a:xfrm>
            <a:off x="834794" y="2964484"/>
            <a:ext cx="3744416" cy="45778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i="1" dirty="0" err="1">
                <a:cs typeface="Times New Roman" panose="02020603050405020304" pitchFamily="18" charset="0"/>
              </a:rPr>
              <a:t>micros</a:t>
            </a:r>
            <a:r>
              <a:rPr lang="de-DE" sz="2000" i="1" dirty="0">
                <a:cs typeface="Times New Roman" panose="02020603050405020304" pitchFamily="18" charset="0"/>
              </a:rPr>
              <a:t>()</a:t>
            </a:r>
            <a:endParaRPr lang="de-DE" sz="2000" dirty="0">
              <a:cs typeface="Times New Roman" panose="02020603050405020304" pitchFamily="18" charset="0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6D7B7E40-AA56-49D0-9EBF-A1768FACB0C2}"/>
              </a:ext>
            </a:extLst>
          </p:cNvPr>
          <p:cNvSpPr txBox="1">
            <a:spLocks/>
          </p:cNvSpPr>
          <p:nvPr/>
        </p:nvSpPr>
        <p:spPr>
          <a:xfrm>
            <a:off x="1986922" y="2962166"/>
            <a:ext cx="6761542" cy="977736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de-DE" sz="2000" dirty="0">
                <a:cs typeface="Times New Roman" panose="02020603050405020304" pitchFamily="18" charset="0"/>
              </a:rPr>
              <a:t>-&gt; gibt die Zeit seit Programmstart in Mikrosekunden zurück (Datentyp </a:t>
            </a:r>
            <a:r>
              <a:rPr lang="de-DE" sz="2000" i="1" dirty="0" err="1">
                <a:cs typeface="Times New Roman" panose="02020603050405020304" pitchFamily="18" charset="0"/>
              </a:rPr>
              <a:t>unsigned</a:t>
            </a:r>
            <a:r>
              <a:rPr lang="de-DE" sz="2000" i="1" dirty="0">
                <a:cs typeface="Times New Roman" panose="02020603050405020304" pitchFamily="18" charset="0"/>
              </a:rPr>
              <a:t> </a:t>
            </a:r>
            <a:r>
              <a:rPr lang="de-DE" sz="2000" i="1" dirty="0" err="1">
                <a:cs typeface="Times New Roman" panose="02020603050405020304" pitchFamily="18" charset="0"/>
              </a:rPr>
              <a:t>long</a:t>
            </a:r>
            <a:r>
              <a:rPr lang="de-DE" sz="2000" dirty="0">
                <a:cs typeface="Times New Roman" panose="02020603050405020304" pitchFamily="18" charset="0"/>
              </a:rPr>
              <a:t>); Läuft nach ca. 70 Minuten über</a:t>
            </a:r>
          </a:p>
        </p:txBody>
      </p:sp>
    </p:spTree>
    <p:extLst>
      <p:ext uri="{BB962C8B-B14F-4D97-AF65-F5344CB8AC3E}">
        <p14:creationId xmlns:p14="http://schemas.microsoft.com/office/powerpoint/2010/main" val="274705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35696" y="713479"/>
            <a:ext cx="5479799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 err="1"/>
              <a:t>millis</a:t>
            </a:r>
            <a:r>
              <a:rPr lang="de-DE" sz="2000" dirty="0"/>
              <a:t>() – Beispiel – blinkende LED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FFDD9B9-1B0B-4CBE-8788-DD1AFA36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36" y="1203598"/>
            <a:ext cx="8513527" cy="359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1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563167" y="713479"/>
            <a:ext cx="601766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Aufgabe 11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93A8AC1-4F87-415E-B622-64B2A5554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20" y="1923678"/>
            <a:ext cx="7923035" cy="120032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de-DE" altLang="de-DE" sz="2400" dirty="0">
                <a:latin typeface="+mj-lt"/>
              </a:rPr>
              <a:t>Zwei </a:t>
            </a:r>
            <a:r>
              <a:rPr lang="de-DE" altLang="de-DE" sz="2400" dirty="0" err="1">
                <a:latin typeface="+mj-lt"/>
              </a:rPr>
              <a:t>LED‘s</a:t>
            </a:r>
            <a:r>
              <a:rPr lang="de-DE" altLang="de-DE" sz="2400" dirty="0">
                <a:latin typeface="+mj-lt"/>
              </a:rPr>
              <a:t> sollen über je einen Taster ein- </a:t>
            </a:r>
            <a:r>
              <a:rPr lang="de-DE" altLang="de-DE" sz="2400" dirty="0" err="1">
                <a:latin typeface="+mj-lt"/>
              </a:rPr>
              <a:t>bzw</a:t>
            </a:r>
            <a:r>
              <a:rPr lang="de-DE" altLang="de-DE" sz="2400" dirty="0">
                <a:latin typeface="+mj-lt"/>
              </a:rPr>
              <a:t> ausgeschaltet werden (Stromstoßschalter). Im eingeschalteten Zustand soll die erste LED mit 1 Hz und die zweite LED mit 2 Hz blinken.</a:t>
            </a:r>
          </a:p>
        </p:txBody>
      </p:sp>
    </p:spTree>
    <p:extLst>
      <p:ext uri="{BB962C8B-B14F-4D97-AF65-F5344CB8AC3E}">
        <p14:creationId xmlns:p14="http://schemas.microsoft.com/office/powerpoint/2010/main" val="75290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563167" y="713479"/>
            <a:ext cx="6017666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dirty="0"/>
              <a:t>Aufgabe 12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93A8AC1-4F87-415E-B622-64B2A5554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20" y="1923678"/>
            <a:ext cx="7923035" cy="212365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7998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de-DE" altLang="de-DE" sz="2400" dirty="0">
                <a:latin typeface="+mj-lt"/>
              </a:rPr>
              <a:t>Drei </a:t>
            </a:r>
            <a:r>
              <a:rPr lang="de-DE" altLang="de-DE" sz="2400" dirty="0" err="1">
                <a:latin typeface="+mj-lt"/>
              </a:rPr>
              <a:t>LED‘s</a:t>
            </a:r>
            <a:r>
              <a:rPr lang="de-DE" altLang="de-DE" sz="2400" dirty="0">
                <a:latin typeface="+mj-lt"/>
              </a:rPr>
              <a:t> sollen über nur einen Taster angesteuert werden. </a:t>
            </a:r>
          </a:p>
          <a:p>
            <a:pPr>
              <a:spcBef>
                <a:spcPct val="50000"/>
              </a:spcBef>
              <a:buNone/>
            </a:pPr>
            <a:r>
              <a:rPr lang="de-DE" altLang="de-DE" sz="2400" dirty="0">
                <a:latin typeface="+mj-lt"/>
              </a:rPr>
              <a:t>Kurzer Tastendruck 		-&gt; LED1 ein/aus</a:t>
            </a:r>
          </a:p>
          <a:p>
            <a:pPr>
              <a:spcBef>
                <a:spcPct val="50000"/>
              </a:spcBef>
              <a:buNone/>
            </a:pPr>
            <a:r>
              <a:rPr lang="de-DE" altLang="de-DE" sz="2400" dirty="0">
                <a:latin typeface="+mj-lt"/>
              </a:rPr>
              <a:t>Langer Tastendruck		-&gt; LED2 ein/aus</a:t>
            </a:r>
          </a:p>
          <a:p>
            <a:pPr>
              <a:spcBef>
                <a:spcPct val="50000"/>
              </a:spcBef>
              <a:buNone/>
            </a:pPr>
            <a:r>
              <a:rPr lang="de-DE" altLang="de-DE" sz="2400" dirty="0">
                <a:latin typeface="+mj-lt"/>
              </a:rPr>
              <a:t>Doppelter Tastendruck	-&gt; LED3 ein/aus</a:t>
            </a:r>
          </a:p>
        </p:txBody>
      </p:sp>
    </p:spTree>
    <p:extLst>
      <p:ext uri="{BB962C8B-B14F-4D97-AF65-F5344CB8AC3E}">
        <p14:creationId xmlns:p14="http://schemas.microsoft.com/office/powerpoint/2010/main" val="143280654"/>
      </p:ext>
    </p:extLst>
  </p:cSld>
  <p:clrMapOvr>
    <a:masterClrMapping/>
  </p:clrMapOvr>
</p:sld>
</file>

<file path=ppt/theme/theme1.xml><?xml version="1.0" encoding="utf-8"?>
<a:theme xmlns:a="http://schemas.openxmlformats.org/drawingml/2006/main" name="MEA Design">
  <a:themeElements>
    <a:clrScheme name="MEA Desig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EA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EA Desig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259</Words>
  <Application>Microsoft Office PowerPoint</Application>
  <PresentationFormat>Bildschirmpräsentation (16:9)</PresentationFormat>
  <Paragraphs>39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MEA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Kursplan</dc:title>
  <dc:creator>Ukro, Rico</dc:creator>
  <cp:lastModifiedBy>Ukro, Rico</cp:lastModifiedBy>
  <cp:revision>393</cp:revision>
  <dcterms:created xsi:type="dcterms:W3CDTF">2012-06-05T13:48:45Z</dcterms:created>
  <dcterms:modified xsi:type="dcterms:W3CDTF">2022-02-11T05:45:15Z</dcterms:modified>
</cp:coreProperties>
</file>