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3"/>
  </p:notesMasterIdLst>
  <p:handoutMasterIdLst>
    <p:handoutMasterId r:id="rId14"/>
  </p:handoutMasterIdLst>
  <p:sldIdLst>
    <p:sldId id="399" r:id="rId2"/>
    <p:sldId id="323" r:id="rId3"/>
    <p:sldId id="325" r:id="rId4"/>
    <p:sldId id="326" r:id="rId5"/>
    <p:sldId id="348" r:id="rId6"/>
    <p:sldId id="347" r:id="rId7"/>
    <p:sldId id="342" r:id="rId8"/>
    <p:sldId id="344" r:id="rId9"/>
    <p:sldId id="343" r:id="rId10"/>
    <p:sldId id="345" r:id="rId11"/>
    <p:sldId id="346" r:id="rId12"/>
  </p:sldIdLst>
  <p:sldSz cx="9144000" cy="5143500" type="screen16x9"/>
  <p:notesSz cx="6858000" cy="9144000"/>
  <p:defaultTextStyle>
    <a:defPPr>
      <a:defRPr lang="de-DE"/>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08" autoAdjust="0"/>
    <p:restoredTop sz="95501" autoAdjust="0"/>
  </p:normalViewPr>
  <p:slideViewPr>
    <p:cSldViewPr>
      <p:cViewPr varScale="1">
        <p:scale>
          <a:sx n="144" d="100"/>
          <a:sy n="144" d="100"/>
        </p:scale>
        <p:origin x="468" y="12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0" d="100"/>
          <a:sy n="70" d="100"/>
        </p:scale>
        <p:origin x="324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5D69A697-2128-478E-8F8B-454B673F6936}" type="datetimeFigureOut">
              <a:rPr lang="de-DE"/>
              <a:pPr>
                <a:defRPr/>
              </a:pPr>
              <a:t>11.02.2022</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0F66B53C-DFB0-4CB4-99F1-33BBEFE2FD0C}" type="slidenum">
              <a:rPr lang="de-DE"/>
              <a:pPr>
                <a:defRPr/>
              </a:pPr>
              <a:t>‹Nr.›</a:t>
            </a:fld>
            <a:endParaRPr lang="de-DE" dirty="0"/>
          </a:p>
        </p:txBody>
      </p:sp>
    </p:spTree>
    <p:extLst>
      <p:ext uri="{BB962C8B-B14F-4D97-AF65-F5344CB8AC3E}">
        <p14:creationId xmlns:p14="http://schemas.microsoft.com/office/powerpoint/2010/main" val="2605971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3F2A3DDE-E378-4231-B1F8-AA52FF0FC58B}" type="datetimeFigureOut">
              <a:rPr lang="de-DE"/>
              <a:pPr>
                <a:defRPr/>
              </a:pPr>
              <a:t>11.02.2022</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DD3116E-523D-4B42-831E-9D25E6B19D4D}" type="slidenum">
              <a:rPr lang="de-DE"/>
              <a:pPr>
                <a:defRPr/>
              </a:pPr>
              <a:t>‹Nr.›</a:t>
            </a:fld>
            <a:endParaRPr lang="de-DE" dirty="0"/>
          </a:p>
        </p:txBody>
      </p:sp>
    </p:spTree>
    <p:extLst>
      <p:ext uri="{BB962C8B-B14F-4D97-AF65-F5344CB8AC3E}">
        <p14:creationId xmlns:p14="http://schemas.microsoft.com/office/powerpoint/2010/main" val="1091563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9700" y="768350"/>
            <a:ext cx="6819900" cy="38369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DCA4327-88F3-40D2-A008-180271CF2B36}" type="slidenum">
              <a:rPr lang="de-DE" smtClean="0"/>
              <a:t>1</a:t>
            </a:fld>
            <a:endParaRPr lang="de-DE" dirty="0"/>
          </a:p>
        </p:txBody>
      </p:sp>
    </p:spTree>
    <p:extLst>
      <p:ext uri="{BB962C8B-B14F-4D97-AF65-F5344CB8AC3E}">
        <p14:creationId xmlns:p14="http://schemas.microsoft.com/office/powerpoint/2010/main" val="1713177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DCA4327-88F3-40D2-A008-180271CF2B36}" type="slidenum">
              <a:rPr lang="de-DE" smtClean="0"/>
              <a:pPr/>
              <a:t>10</a:t>
            </a:fld>
            <a:endParaRPr lang="de-DE"/>
          </a:p>
        </p:txBody>
      </p:sp>
    </p:spTree>
    <p:extLst>
      <p:ext uri="{BB962C8B-B14F-4D97-AF65-F5344CB8AC3E}">
        <p14:creationId xmlns:p14="http://schemas.microsoft.com/office/powerpoint/2010/main" val="3469204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DCA4327-88F3-40D2-A008-180271CF2B36}" type="slidenum">
              <a:rPr lang="de-DE" smtClean="0"/>
              <a:pPr/>
              <a:t>11</a:t>
            </a:fld>
            <a:endParaRPr lang="de-DE"/>
          </a:p>
        </p:txBody>
      </p:sp>
    </p:spTree>
    <p:extLst>
      <p:ext uri="{BB962C8B-B14F-4D97-AF65-F5344CB8AC3E}">
        <p14:creationId xmlns:p14="http://schemas.microsoft.com/office/powerpoint/2010/main" val="77247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7"/>
          <p:cNvSpPr>
            <a:spLocks noGrp="1" noChangeArrowheads="1"/>
          </p:cNvSpPr>
          <p:nvPr>
            <p:ph type="sldNum" sz="quarter" idx="5"/>
          </p:nvPr>
        </p:nvSpPr>
        <p:spPr>
          <a:noFill/>
        </p:spPr>
        <p:txBody>
          <a:bodyPr/>
          <a:lstStyle/>
          <a:p>
            <a:fld id="{2C556C48-7D19-417A-8C55-8487AE32D1C3}" type="slidenum">
              <a:rPr lang="de-DE" smtClean="0"/>
              <a:pPr/>
              <a:t>2</a:t>
            </a:fld>
            <a:endParaRPr lang="de-DE" dirty="0"/>
          </a:p>
        </p:txBody>
      </p:sp>
      <p:sp>
        <p:nvSpPr>
          <p:cNvPr id="402435" name="Rectangle 2"/>
          <p:cNvSpPr>
            <a:spLocks noGrp="1" noRot="1" noChangeAspect="1" noChangeArrowheads="1" noTextEdit="1"/>
          </p:cNvSpPr>
          <p:nvPr>
            <p:ph type="sldImg"/>
          </p:nvPr>
        </p:nvSpPr>
        <p:spPr>
          <a:xfrm>
            <a:off x="404813" y="287338"/>
            <a:ext cx="6735762" cy="3789362"/>
          </a:xfrm>
          <a:ln cap="flat"/>
        </p:spPr>
      </p:sp>
      <p:sp>
        <p:nvSpPr>
          <p:cNvPr id="402436" name="Rectangle 3"/>
          <p:cNvSpPr>
            <a:spLocks noGrp="1" noChangeArrowheads="1"/>
          </p:cNvSpPr>
          <p:nvPr>
            <p:ph type="body" idx="1"/>
          </p:nvPr>
        </p:nvSpPr>
        <p:spPr>
          <a:xfrm>
            <a:off x="1296180" y="4363947"/>
            <a:ext cx="5256548" cy="4435024"/>
          </a:xfrm>
          <a:noFill/>
          <a:ln/>
        </p:spPr>
        <p:txBody>
          <a:bodyPr lIns="86629" tIns="43315" rIns="86629" bIns="43315"/>
          <a:lstStyle/>
          <a:p>
            <a:pPr eaLnBrk="1" hangingPunct="1"/>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DCA4327-88F3-40D2-A008-180271CF2B36}" type="slidenum">
              <a:rPr lang="de-DE" smtClean="0"/>
              <a:pPr/>
              <a:t>3</a:t>
            </a:fld>
            <a:endParaRPr lang="de-DE"/>
          </a:p>
        </p:txBody>
      </p:sp>
    </p:spTree>
    <p:extLst>
      <p:ext uri="{BB962C8B-B14F-4D97-AF65-F5344CB8AC3E}">
        <p14:creationId xmlns:p14="http://schemas.microsoft.com/office/powerpoint/2010/main" val="2523950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DCA4327-88F3-40D2-A008-180271CF2B36}" type="slidenum">
              <a:rPr lang="de-DE" smtClean="0"/>
              <a:pPr/>
              <a:t>4</a:t>
            </a:fld>
            <a:endParaRPr lang="de-DE"/>
          </a:p>
        </p:txBody>
      </p:sp>
    </p:spTree>
    <p:extLst>
      <p:ext uri="{BB962C8B-B14F-4D97-AF65-F5344CB8AC3E}">
        <p14:creationId xmlns:p14="http://schemas.microsoft.com/office/powerpoint/2010/main" val="2119847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DCA4327-88F3-40D2-A008-180271CF2B36}" type="slidenum">
              <a:rPr lang="de-DE" smtClean="0"/>
              <a:pPr/>
              <a:t>5</a:t>
            </a:fld>
            <a:endParaRPr lang="de-DE"/>
          </a:p>
        </p:txBody>
      </p:sp>
    </p:spTree>
    <p:extLst>
      <p:ext uri="{BB962C8B-B14F-4D97-AF65-F5344CB8AC3E}">
        <p14:creationId xmlns:p14="http://schemas.microsoft.com/office/powerpoint/2010/main" val="2545643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DCA4327-88F3-40D2-A008-180271CF2B36}" type="slidenum">
              <a:rPr lang="de-DE" smtClean="0"/>
              <a:pPr/>
              <a:t>6</a:t>
            </a:fld>
            <a:endParaRPr lang="de-DE"/>
          </a:p>
        </p:txBody>
      </p:sp>
    </p:spTree>
    <p:extLst>
      <p:ext uri="{BB962C8B-B14F-4D97-AF65-F5344CB8AC3E}">
        <p14:creationId xmlns:p14="http://schemas.microsoft.com/office/powerpoint/2010/main" val="1165807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DCA4327-88F3-40D2-A008-180271CF2B36}" type="slidenum">
              <a:rPr lang="de-DE" smtClean="0"/>
              <a:pPr/>
              <a:t>7</a:t>
            </a:fld>
            <a:endParaRPr lang="de-DE"/>
          </a:p>
        </p:txBody>
      </p:sp>
    </p:spTree>
    <p:extLst>
      <p:ext uri="{BB962C8B-B14F-4D97-AF65-F5344CB8AC3E}">
        <p14:creationId xmlns:p14="http://schemas.microsoft.com/office/powerpoint/2010/main" val="3152106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DCA4327-88F3-40D2-A008-180271CF2B36}" type="slidenum">
              <a:rPr lang="de-DE" smtClean="0"/>
              <a:pPr/>
              <a:t>8</a:t>
            </a:fld>
            <a:endParaRPr lang="de-DE"/>
          </a:p>
        </p:txBody>
      </p:sp>
    </p:spTree>
    <p:extLst>
      <p:ext uri="{BB962C8B-B14F-4D97-AF65-F5344CB8AC3E}">
        <p14:creationId xmlns:p14="http://schemas.microsoft.com/office/powerpoint/2010/main" val="2114810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DCA4327-88F3-40D2-A008-180271CF2B36}" type="slidenum">
              <a:rPr lang="de-DE" smtClean="0"/>
              <a:pPr/>
              <a:t>9</a:t>
            </a:fld>
            <a:endParaRPr lang="de-DE"/>
          </a:p>
        </p:txBody>
      </p:sp>
    </p:spTree>
    <p:extLst>
      <p:ext uri="{BB962C8B-B14F-4D97-AF65-F5344CB8AC3E}">
        <p14:creationId xmlns:p14="http://schemas.microsoft.com/office/powerpoint/2010/main" val="1300839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8613"/>
            <a:ext cx="7772400" cy="1101725"/>
          </a:xfrm>
          <a:prstGeom prst="rect">
            <a:avLst/>
          </a:prstGeom>
        </p:spPr>
        <p:txBody>
          <a:bodyPr/>
          <a:lstStyle/>
          <a:p>
            <a:r>
              <a:rPr lang="de-DE"/>
              <a:t>Titelmasterformat durch Klicken bearbeiten</a:t>
            </a:r>
          </a:p>
        </p:txBody>
      </p:sp>
      <p:sp>
        <p:nvSpPr>
          <p:cNvPr id="3" name="Untertitel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Tree>
    <p:extLst>
      <p:ext uri="{BB962C8B-B14F-4D97-AF65-F5344CB8AC3E}">
        <p14:creationId xmlns:p14="http://schemas.microsoft.com/office/powerpoint/2010/main" val="1022406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457200" y="206375"/>
            <a:ext cx="8229600" cy="857250"/>
          </a:xfrm>
          <a:prstGeom prst="rect">
            <a:avLst/>
          </a:prstGeom>
        </p:spPr>
        <p:txBody>
          <a:bodyPr/>
          <a:lstStyle/>
          <a:p>
            <a:r>
              <a:rPr lang="de-DE"/>
              <a:t>Titelmasterformat durch Klicken bearbeiten</a:t>
            </a:r>
          </a:p>
        </p:txBody>
      </p:sp>
      <p:sp>
        <p:nvSpPr>
          <p:cNvPr id="3" name="Vertikaler Textplatzhalter 2"/>
          <p:cNvSpPr>
            <a:spLocks noGrp="1"/>
          </p:cNvSpPr>
          <p:nvPr>
            <p:ph type="body" orient="vert" idx="1"/>
          </p:nvPr>
        </p:nvSpPr>
        <p:spPr>
          <a:xfrm>
            <a:off x="457200" y="1200150"/>
            <a:ext cx="8229600" cy="3394075"/>
          </a:xfrm>
          <a:prstGeom prst="rect">
            <a:avLst/>
          </a:prstGeo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57077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06375"/>
            <a:ext cx="2057400" cy="4387850"/>
          </a:xfrm>
          <a:prstGeom prst="rect">
            <a:avLst/>
          </a:prstGeo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06375"/>
            <a:ext cx="6019800" cy="4387850"/>
          </a:xfrm>
          <a:prstGeom prst="rect">
            <a:avLst/>
          </a:prstGeo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995744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1200150"/>
            <a:ext cx="4044462" cy="3394034"/>
          </a:xfrm>
          <a:prstGeom prst="rect">
            <a:avLst/>
          </a:prstGeo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2338" y="1200150"/>
            <a:ext cx="4044462" cy="3394034"/>
          </a:xfrm>
          <a:prstGeom prst="rect">
            <a:avLst/>
          </a:prstGeo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109103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206375"/>
            <a:ext cx="8229600" cy="857250"/>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457200" y="1200150"/>
            <a:ext cx="8229600" cy="3394075"/>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70310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5"/>
            <a:ext cx="7772400" cy="1022350"/>
          </a:xfrm>
          <a:prstGeom prst="rect">
            <a:avLst/>
          </a:prstGeo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 bearbeiten</a:t>
            </a:r>
          </a:p>
        </p:txBody>
      </p:sp>
    </p:spTree>
    <p:extLst>
      <p:ext uri="{BB962C8B-B14F-4D97-AF65-F5344CB8AC3E}">
        <p14:creationId xmlns:p14="http://schemas.microsoft.com/office/powerpoint/2010/main" val="3900542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06375"/>
            <a:ext cx="8229600" cy="857250"/>
          </a:xfrm>
          <a:prstGeom prst="rect">
            <a:avLst/>
          </a:prstGeom>
        </p:spPr>
        <p:txBody>
          <a:bodyPr/>
          <a:lstStyle/>
          <a:p>
            <a:r>
              <a:rPr lang="de-DE"/>
              <a:t>Titelmasterformat durch Klicken bearbeiten</a:t>
            </a:r>
          </a:p>
        </p:txBody>
      </p:sp>
      <p:sp>
        <p:nvSpPr>
          <p:cNvPr id="3" name="Inhaltsplatzhalter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55622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06375"/>
            <a:ext cx="8229600" cy="857250"/>
          </a:xfrm>
          <a:prstGeom prst="rect">
            <a:avLst/>
          </a:prstGeo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875714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06375"/>
            <a:ext cx="8229600" cy="857250"/>
          </a:xfrm>
          <a:prstGeom prst="rect">
            <a:avLst/>
          </a:prstGeom>
        </p:spPr>
        <p:txBody>
          <a:bodyPr/>
          <a:lstStyle/>
          <a:p>
            <a:r>
              <a:rPr lang="de-DE"/>
              <a:t>Titelmasterformat durch Klicken bearbeiten</a:t>
            </a:r>
          </a:p>
        </p:txBody>
      </p:sp>
    </p:spTree>
    <p:extLst>
      <p:ext uri="{BB962C8B-B14F-4D97-AF65-F5344CB8AC3E}">
        <p14:creationId xmlns:p14="http://schemas.microsoft.com/office/powerpoint/2010/main" val="3241308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5959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04788"/>
            <a:ext cx="3008313" cy="871537"/>
          </a:xfrm>
          <a:prstGeom prst="rect">
            <a:avLst/>
          </a:prstGeo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extLst>
      <p:ext uri="{BB962C8B-B14F-4D97-AF65-F5344CB8AC3E}">
        <p14:creationId xmlns:p14="http://schemas.microsoft.com/office/powerpoint/2010/main" val="828449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450"/>
          </a:xfrm>
          <a:prstGeom prst="rect">
            <a:avLst/>
          </a:prstGeo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
        <p:nvSpPr>
          <p:cNvPr id="4" name="Textplatzhalter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extLst>
      <p:ext uri="{BB962C8B-B14F-4D97-AF65-F5344CB8AC3E}">
        <p14:creationId xmlns:p14="http://schemas.microsoft.com/office/powerpoint/2010/main" val="346174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562" name="Gruppieren 40"/>
          <p:cNvGrpSpPr>
            <a:grpSpLocks/>
          </p:cNvGrpSpPr>
          <p:nvPr/>
        </p:nvGrpSpPr>
        <p:grpSpPr bwMode="auto">
          <a:xfrm>
            <a:off x="0" y="123825"/>
            <a:ext cx="9144000" cy="504825"/>
            <a:chOff x="0" y="123478"/>
            <a:chExt cx="9144000" cy="504968"/>
          </a:xfrm>
        </p:grpSpPr>
        <p:pic>
          <p:nvPicPr>
            <p:cNvPr id="66563" name="Grafik 38"/>
            <p:cNvPicPr>
              <a:picLocks noChangeAspect="1" noChangeArrowheads="1"/>
            </p:cNvPicPr>
            <p:nvPr/>
          </p:nvPicPr>
          <p:blipFill>
            <a:blip r:embed="rId14">
              <a:extLst>
                <a:ext uri="{28A0092B-C50C-407E-A947-70E740481C1C}">
                  <a14:useLocalDpi xmlns:a14="http://schemas.microsoft.com/office/drawing/2010/main" val="0"/>
                </a:ext>
              </a:extLst>
            </a:blip>
            <a:srcRect l="5508" t="21420" r="4349" b="69675"/>
            <a:stretch>
              <a:fillRect/>
            </a:stretch>
          </p:blipFill>
          <p:spPr bwMode="auto">
            <a:xfrm>
              <a:off x="971600" y="123478"/>
              <a:ext cx="8172400" cy="504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4" name="Grafik 39"/>
            <p:cNvPicPr>
              <a:picLocks noChangeAspect="1" noChangeArrowheads="1"/>
            </p:cNvPicPr>
            <p:nvPr/>
          </p:nvPicPr>
          <p:blipFill>
            <a:blip r:embed="rId14">
              <a:extLst>
                <a:ext uri="{28A0092B-C50C-407E-A947-70E740481C1C}">
                  <a14:useLocalDpi xmlns:a14="http://schemas.microsoft.com/office/drawing/2010/main" val="0"/>
                </a:ext>
              </a:extLst>
            </a:blip>
            <a:srcRect l="5508" t="21420" r="78226" b="69675"/>
            <a:stretch>
              <a:fillRect/>
            </a:stretch>
          </p:blipFill>
          <p:spPr bwMode="auto">
            <a:xfrm>
              <a:off x="0" y="123478"/>
              <a:ext cx="1043608" cy="504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6565" name="Grafik 316"/>
          <p:cNvPicPr>
            <a:picLocks noChangeAspect="1" noChangeArrowheads="1"/>
          </p:cNvPicPr>
          <p:nvPr/>
        </p:nvPicPr>
        <p:blipFill>
          <a:blip r:embed="rId15">
            <a:extLst>
              <a:ext uri="{28A0092B-C50C-407E-A947-70E740481C1C}">
                <a14:useLocalDpi xmlns:a14="http://schemas.microsoft.com/office/drawing/2010/main" val="0"/>
              </a:ext>
            </a:extLst>
          </a:blip>
          <a:srcRect l="9283" t="89908" r="8182" b="7805"/>
          <a:stretch>
            <a:fillRect/>
          </a:stretch>
        </p:blipFill>
        <p:spPr bwMode="auto">
          <a:xfrm>
            <a:off x="0" y="5013325"/>
            <a:ext cx="9144000"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0" fontAlgn="base" hangingPunct="0">
        <a:spcBef>
          <a:spcPct val="0"/>
        </a:spcBef>
        <a:spcAft>
          <a:spcPct val="0"/>
        </a:spcAft>
        <a:defRPr sz="4400">
          <a:solidFill>
            <a:schemeClr val="tx1"/>
          </a:solidFill>
          <a:latin typeface="Calibri" pitchFamily="34" charset="0"/>
        </a:defRPr>
      </a:lvl6pPr>
      <a:lvl7pPr marL="914400" algn="ctr" rtl="0" eaLnBrk="0" fontAlgn="base" hangingPunct="0">
        <a:spcBef>
          <a:spcPct val="0"/>
        </a:spcBef>
        <a:spcAft>
          <a:spcPct val="0"/>
        </a:spcAft>
        <a:defRPr sz="4400">
          <a:solidFill>
            <a:schemeClr val="tx1"/>
          </a:solidFill>
          <a:latin typeface="Calibri" pitchFamily="34" charset="0"/>
        </a:defRPr>
      </a:lvl7pPr>
      <a:lvl8pPr marL="1371600" algn="ctr" rtl="0" eaLnBrk="0" fontAlgn="base" hangingPunct="0">
        <a:spcBef>
          <a:spcPct val="0"/>
        </a:spcBef>
        <a:spcAft>
          <a:spcPct val="0"/>
        </a:spcAft>
        <a:defRPr sz="4400">
          <a:solidFill>
            <a:schemeClr val="tx1"/>
          </a:solidFill>
          <a:latin typeface="Calibri" pitchFamily="34" charset="0"/>
        </a:defRPr>
      </a:lvl8pPr>
      <a:lvl9pPr marL="1828800" algn="ctr" rtl="0" eaLnBrk="0" fontAlgn="base" hangingPunct="0">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8" descr="Logo ohne Tex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2234" y="1637410"/>
            <a:ext cx="6734132" cy="2037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6274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835696" y="713479"/>
            <a:ext cx="5479799" cy="40011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de-DE" sz="2000" dirty="0"/>
              <a:t>State-</a:t>
            </a:r>
            <a:r>
              <a:rPr lang="de-DE" sz="2000" dirty="0" err="1"/>
              <a:t>Machine</a:t>
            </a:r>
            <a:r>
              <a:rPr lang="de-DE" sz="2000" dirty="0"/>
              <a:t> Beispiel </a:t>
            </a:r>
          </a:p>
        </p:txBody>
      </p:sp>
      <p:sp>
        <p:nvSpPr>
          <p:cNvPr id="6" name="Rechteck 5">
            <a:extLst>
              <a:ext uri="{FF2B5EF4-FFF2-40B4-BE49-F238E27FC236}">
                <a16:creationId xmlns:a16="http://schemas.microsoft.com/office/drawing/2014/main" id="{6352AABC-CE5D-472B-8425-91CD8DC78937}"/>
              </a:ext>
            </a:extLst>
          </p:cNvPr>
          <p:cNvSpPr/>
          <p:nvPr/>
        </p:nvSpPr>
        <p:spPr>
          <a:xfrm>
            <a:off x="503548" y="1203598"/>
            <a:ext cx="8136904" cy="2468810"/>
          </a:xfrm>
          <a:prstGeom prst="rect">
            <a:avLst/>
          </a:prstGeom>
          <a:noFill/>
          <a:ln w="38100">
            <a:noFill/>
          </a:ln>
          <a:scene3d>
            <a:camera prst="orthographicFront">
              <a:rot lat="0" lon="0" rev="0"/>
            </a:camera>
            <a:lightRig rig="threePt" dir="t"/>
          </a:scene3d>
        </p:spPr>
        <p:style>
          <a:lnRef idx="2">
            <a:schemeClr val="dk1"/>
          </a:lnRef>
          <a:fillRef idx="1">
            <a:schemeClr val="lt1"/>
          </a:fillRef>
          <a:effectRef idx="0">
            <a:schemeClr val="dk1"/>
          </a:effectRef>
          <a:fontRef idx="minor">
            <a:schemeClr val="dk1"/>
          </a:fontRef>
        </p:style>
        <p:txBody>
          <a:bodyPr lIns="68580" tIns="34290" rIns="68580" bIns="34290" rtlCol="0" anchor="t"/>
          <a:lstStyle/>
          <a:p>
            <a:r>
              <a:rPr lang="de-DE" b="1" dirty="0">
                <a:solidFill>
                  <a:schemeClr val="tx1"/>
                </a:solidFill>
                <a:cs typeface="Arial" pitchFamily="34" charset="0"/>
              </a:rPr>
              <a:t>Lösung mittels State-</a:t>
            </a:r>
            <a:r>
              <a:rPr lang="de-DE" b="1" dirty="0" err="1">
                <a:solidFill>
                  <a:schemeClr val="tx1"/>
                </a:solidFill>
                <a:cs typeface="Arial" pitchFamily="34" charset="0"/>
              </a:rPr>
              <a:t>Machine</a:t>
            </a:r>
            <a:r>
              <a:rPr lang="de-DE" b="1" dirty="0">
                <a:solidFill>
                  <a:schemeClr val="tx1"/>
                </a:solidFill>
                <a:cs typeface="Arial" pitchFamily="34" charset="0"/>
              </a:rPr>
              <a:t>: </a:t>
            </a:r>
          </a:p>
          <a:p>
            <a:r>
              <a:rPr lang="de-DE" b="1" dirty="0">
                <a:solidFill>
                  <a:schemeClr val="tx1"/>
                </a:solidFill>
                <a:cs typeface="Arial" pitchFamily="34" charset="0"/>
              </a:rPr>
              <a:t>	</a:t>
            </a:r>
            <a:endParaRPr lang="de-DE" dirty="0">
              <a:solidFill>
                <a:schemeClr val="tx1"/>
              </a:solidFill>
              <a:cs typeface="Arial" pitchFamily="34" charset="0"/>
            </a:endParaRPr>
          </a:p>
        </p:txBody>
      </p:sp>
      <p:pic>
        <p:nvPicPr>
          <p:cNvPr id="2" name="Grafik 1">
            <a:extLst>
              <a:ext uri="{FF2B5EF4-FFF2-40B4-BE49-F238E27FC236}">
                <a16:creationId xmlns:a16="http://schemas.microsoft.com/office/drawing/2014/main" id="{4AF31E35-2652-434F-9536-4886B3FB2B66}"/>
              </a:ext>
            </a:extLst>
          </p:cNvPr>
          <p:cNvPicPr>
            <a:picLocks noChangeAspect="1"/>
          </p:cNvPicPr>
          <p:nvPr/>
        </p:nvPicPr>
        <p:blipFill>
          <a:blip r:embed="rId3"/>
          <a:stretch>
            <a:fillRect/>
          </a:stretch>
        </p:blipFill>
        <p:spPr>
          <a:xfrm>
            <a:off x="1349896" y="1635646"/>
            <a:ext cx="6444208" cy="3193421"/>
          </a:xfrm>
          <a:prstGeom prst="rect">
            <a:avLst/>
          </a:prstGeom>
        </p:spPr>
      </p:pic>
    </p:spTree>
    <p:extLst>
      <p:ext uri="{BB962C8B-B14F-4D97-AF65-F5344CB8AC3E}">
        <p14:creationId xmlns:p14="http://schemas.microsoft.com/office/powerpoint/2010/main" val="882766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835696" y="713479"/>
            <a:ext cx="5479799" cy="40011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de-DE" sz="2000" dirty="0"/>
              <a:t>State-</a:t>
            </a:r>
            <a:r>
              <a:rPr lang="de-DE" sz="2000" dirty="0" err="1"/>
              <a:t>Machine</a:t>
            </a:r>
            <a:r>
              <a:rPr lang="de-DE" sz="2000" dirty="0"/>
              <a:t> Beispiel </a:t>
            </a:r>
          </a:p>
        </p:txBody>
      </p:sp>
      <p:sp>
        <p:nvSpPr>
          <p:cNvPr id="6" name="Rechteck 5">
            <a:extLst>
              <a:ext uri="{FF2B5EF4-FFF2-40B4-BE49-F238E27FC236}">
                <a16:creationId xmlns:a16="http://schemas.microsoft.com/office/drawing/2014/main" id="{6352AABC-CE5D-472B-8425-91CD8DC78937}"/>
              </a:ext>
            </a:extLst>
          </p:cNvPr>
          <p:cNvSpPr/>
          <p:nvPr/>
        </p:nvSpPr>
        <p:spPr>
          <a:xfrm>
            <a:off x="755576" y="1337345"/>
            <a:ext cx="2160240" cy="586333"/>
          </a:xfrm>
          <a:prstGeom prst="rect">
            <a:avLst/>
          </a:prstGeom>
          <a:noFill/>
          <a:ln w="38100">
            <a:noFill/>
          </a:ln>
          <a:scene3d>
            <a:camera prst="orthographicFront">
              <a:rot lat="0" lon="0" rev="0"/>
            </a:camera>
            <a:lightRig rig="threePt" dir="t"/>
          </a:scene3d>
        </p:spPr>
        <p:style>
          <a:lnRef idx="2">
            <a:schemeClr val="dk1"/>
          </a:lnRef>
          <a:fillRef idx="1">
            <a:schemeClr val="lt1"/>
          </a:fillRef>
          <a:effectRef idx="0">
            <a:schemeClr val="dk1"/>
          </a:effectRef>
          <a:fontRef idx="minor">
            <a:schemeClr val="dk1"/>
          </a:fontRef>
        </p:style>
        <p:txBody>
          <a:bodyPr lIns="68580" tIns="34290" rIns="68580" bIns="34290" rtlCol="0" anchor="t"/>
          <a:lstStyle/>
          <a:p>
            <a:r>
              <a:rPr lang="de-DE" b="1" dirty="0">
                <a:solidFill>
                  <a:schemeClr val="tx1"/>
                </a:solidFill>
                <a:cs typeface="Arial" pitchFamily="34" charset="0"/>
              </a:rPr>
              <a:t>Implementierung:</a:t>
            </a:r>
            <a:endParaRPr lang="de-DE" dirty="0">
              <a:solidFill>
                <a:schemeClr val="tx1"/>
              </a:solidFill>
              <a:cs typeface="Arial" pitchFamily="34" charset="0"/>
            </a:endParaRPr>
          </a:p>
        </p:txBody>
      </p:sp>
      <p:pic>
        <p:nvPicPr>
          <p:cNvPr id="5" name="Grafik 4">
            <a:extLst>
              <a:ext uri="{FF2B5EF4-FFF2-40B4-BE49-F238E27FC236}">
                <a16:creationId xmlns:a16="http://schemas.microsoft.com/office/drawing/2014/main" id="{7CA346C5-B433-456E-92FD-39DF65677779}"/>
              </a:ext>
            </a:extLst>
          </p:cNvPr>
          <p:cNvPicPr>
            <a:picLocks noChangeAspect="1"/>
          </p:cNvPicPr>
          <p:nvPr/>
        </p:nvPicPr>
        <p:blipFill>
          <a:blip r:embed="rId3"/>
          <a:stretch>
            <a:fillRect/>
          </a:stretch>
        </p:blipFill>
        <p:spPr>
          <a:xfrm>
            <a:off x="3059832" y="1491630"/>
            <a:ext cx="2447925" cy="3486150"/>
          </a:xfrm>
          <a:prstGeom prst="rect">
            <a:avLst/>
          </a:prstGeom>
        </p:spPr>
      </p:pic>
      <p:sp>
        <p:nvSpPr>
          <p:cNvPr id="7" name="Rechteck 6">
            <a:extLst>
              <a:ext uri="{FF2B5EF4-FFF2-40B4-BE49-F238E27FC236}">
                <a16:creationId xmlns:a16="http://schemas.microsoft.com/office/drawing/2014/main" id="{9C1C3E94-D47D-42C4-990F-F15637394712}"/>
              </a:ext>
            </a:extLst>
          </p:cNvPr>
          <p:cNvSpPr>
            <a:spLocks/>
          </p:cNvSpPr>
          <p:nvPr/>
        </p:nvSpPr>
        <p:spPr>
          <a:xfrm>
            <a:off x="5138688" y="3216771"/>
            <a:ext cx="4032448" cy="346249"/>
          </a:xfrm>
          <a:prstGeom prst="rect">
            <a:avLst/>
          </a:prstGeom>
          <a:noFill/>
          <a:ln w="38100">
            <a:noFill/>
          </a:ln>
          <a:scene3d>
            <a:camera prst="orthographicFront">
              <a:rot lat="0" lon="0" rev="0"/>
            </a:camera>
            <a:lightRig rig="threePt" dir="t"/>
          </a:scene3d>
        </p:spPr>
        <p:style>
          <a:lnRef idx="2">
            <a:schemeClr val="dk1"/>
          </a:lnRef>
          <a:fillRef idx="1">
            <a:schemeClr val="lt1"/>
          </a:fillRef>
          <a:effectRef idx="0">
            <a:schemeClr val="dk1"/>
          </a:effectRef>
          <a:fontRef idx="minor">
            <a:schemeClr val="dk1"/>
          </a:fontRef>
        </p:style>
        <p:txBody>
          <a:bodyPr wrap="square" lIns="68580" tIns="34290" rIns="68580" bIns="34290" rtlCol="0" anchor="t">
            <a:spAutoFit/>
          </a:bodyPr>
          <a:lstStyle/>
          <a:p>
            <a:r>
              <a:rPr lang="de-DE" i="1" dirty="0">
                <a:solidFill>
                  <a:schemeClr val="tx1"/>
                </a:solidFill>
                <a:cs typeface="Arial" pitchFamily="34" charset="0"/>
              </a:rPr>
              <a:t>Aufgabe selbstständig zu Ende bringen….</a:t>
            </a:r>
          </a:p>
        </p:txBody>
      </p:sp>
      <p:sp>
        <p:nvSpPr>
          <p:cNvPr id="8" name="Pfeil nach rechts 8">
            <a:extLst>
              <a:ext uri="{FF2B5EF4-FFF2-40B4-BE49-F238E27FC236}">
                <a16:creationId xmlns:a16="http://schemas.microsoft.com/office/drawing/2014/main" id="{9F6D9B13-940D-472E-A00F-14A5E59788F7}"/>
              </a:ext>
            </a:extLst>
          </p:cNvPr>
          <p:cNvSpPr/>
          <p:nvPr/>
        </p:nvSpPr>
        <p:spPr>
          <a:xfrm>
            <a:off x="5785223" y="4064195"/>
            <a:ext cx="1375792" cy="827862"/>
          </a:xfrm>
          <a:prstGeom prst="rightArrow">
            <a:avLst/>
          </a:prstGeom>
          <a:gradFill flip="none" rotWithShape="1">
            <a:gsLst>
              <a:gs pos="0">
                <a:srgbClr val="E3051B">
                  <a:tint val="66000"/>
                  <a:satMod val="160000"/>
                </a:srgbClr>
              </a:gs>
              <a:gs pos="50000">
                <a:srgbClr val="E3051B">
                  <a:tint val="44500"/>
                  <a:satMod val="160000"/>
                </a:srgbClr>
              </a:gs>
              <a:gs pos="100000">
                <a:srgbClr val="E3051B">
                  <a:tint val="23500"/>
                  <a:satMod val="160000"/>
                </a:srgbClr>
              </a:gs>
            </a:gsLst>
            <a:lin ang="13500000" scaled="1"/>
            <a:tileRect/>
          </a:gradFill>
          <a:ln w="9525" cap="flat" cmpd="sng" algn="ctr">
            <a:solidFill>
              <a:schemeClr val="tx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prstClr val="black"/>
              </a:solidFill>
              <a:effectLst/>
              <a:uLnTx/>
              <a:uFillTx/>
              <a:latin typeface="+mj-lt"/>
              <a:ea typeface="+mn-ea"/>
              <a:cs typeface="+mn-cs"/>
            </a:endParaRPr>
          </a:p>
        </p:txBody>
      </p:sp>
      <p:sp>
        <p:nvSpPr>
          <p:cNvPr id="9" name="Inhaltsplatzhalter 2">
            <a:extLst>
              <a:ext uri="{FF2B5EF4-FFF2-40B4-BE49-F238E27FC236}">
                <a16:creationId xmlns:a16="http://schemas.microsoft.com/office/drawing/2014/main" id="{D21C1F08-E368-45BE-9541-9D4120C651B8}"/>
              </a:ext>
            </a:extLst>
          </p:cNvPr>
          <p:cNvSpPr txBox="1">
            <a:spLocks/>
          </p:cNvSpPr>
          <p:nvPr/>
        </p:nvSpPr>
        <p:spPr>
          <a:xfrm>
            <a:off x="7022978" y="4118086"/>
            <a:ext cx="2155844" cy="720080"/>
          </a:xfrm>
          <a:prstGeom prst="rect">
            <a:avLst/>
          </a:prstGeom>
        </p:spPr>
        <p:txBody>
          <a:bodyPr lIns="68580" tIns="34290" rIns="68580" bIns="34290" anchor="ctr"/>
          <a:lstStyle>
            <a:lvl1pPr marL="342892" indent="-3428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31" indent="-285743"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2972" indent="-228594"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160"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348"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914400">
              <a:spcBef>
                <a:spcPts val="0"/>
              </a:spcBef>
              <a:spcAft>
                <a:spcPts val="600"/>
              </a:spcAft>
              <a:buClr>
                <a:srgbClr val="C00000"/>
              </a:buClr>
              <a:buNone/>
            </a:pPr>
            <a:r>
              <a:rPr lang="de-DE" sz="2800" dirty="0">
                <a:latin typeface="+mj-lt"/>
              </a:rPr>
              <a:t>Aufgabe 4</a:t>
            </a:r>
          </a:p>
        </p:txBody>
      </p:sp>
    </p:spTree>
    <p:extLst>
      <p:ext uri="{BB962C8B-B14F-4D97-AF65-F5344CB8AC3E}">
        <p14:creationId xmlns:p14="http://schemas.microsoft.com/office/powerpoint/2010/main" val="267166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10" presetClass="entr" presetSubtype="0" fill="hold" nodeType="withEffect">
                                  <p:stCondLst>
                                    <p:cond delay="5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1187624" y="992606"/>
            <a:ext cx="6912768" cy="701727"/>
          </a:xfrm>
          <a:prstGeom prst="rect">
            <a:avLst/>
          </a:prstGeom>
          <a:gradFill>
            <a:gsLst>
              <a:gs pos="0">
                <a:schemeClr val="dk1">
                  <a:tint val="50000"/>
                  <a:satMod val="300000"/>
                </a:schemeClr>
              </a:gs>
              <a:gs pos="17000">
                <a:schemeClr val="dk1">
                  <a:tint val="37000"/>
                  <a:satMod val="300000"/>
                </a:schemeClr>
              </a:gs>
              <a:gs pos="36000">
                <a:schemeClr val="dk1">
                  <a:tint val="15000"/>
                  <a:satMod val="350000"/>
                </a:schemeClr>
              </a:gs>
            </a:gsLst>
          </a:gradFill>
        </p:spPr>
        <p:style>
          <a:lnRef idx="1">
            <a:schemeClr val="dk1"/>
          </a:lnRef>
          <a:fillRef idx="2">
            <a:schemeClr val="dk1"/>
          </a:fillRef>
          <a:effectRef idx="1">
            <a:schemeClr val="dk1"/>
          </a:effectRef>
          <a:fontRef idx="minor">
            <a:schemeClr val="dk1"/>
          </a:fontRef>
        </p:style>
        <p:txBody>
          <a:bodyPr wrap="square" lIns="85341" tIns="42670" rIns="85341" bIns="42670" rtlCol="0">
            <a:spAutoFit/>
          </a:bodyPr>
          <a:lstStyle/>
          <a:p>
            <a:pPr algn="ctr"/>
            <a:r>
              <a:rPr lang="de-DE" sz="4000" dirty="0"/>
              <a:t>Mikrocontrollertechnik II</a:t>
            </a:r>
            <a:endParaRPr lang="de-DE" sz="3700" dirty="0">
              <a:solidFill>
                <a:prstClr val="black"/>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6029257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835696" y="713479"/>
            <a:ext cx="5479799" cy="40011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de-DE" sz="2000" dirty="0"/>
              <a:t>Lehrgangsinhalt</a:t>
            </a:r>
          </a:p>
        </p:txBody>
      </p:sp>
      <p:sp>
        <p:nvSpPr>
          <p:cNvPr id="5" name="Inhaltsplatzhalter 2">
            <a:extLst>
              <a:ext uri="{FF2B5EF4-FFF2-40B4-BE49-F238E27FC236}">
                <a16:creationId xmlns:a16="http://schemas.microsoft.com/office/drawing/2014/main" id="{0D64CEC3-0259-48DA-BCC8-84B459E81444}"/>
              </a:ext>
            </a:extLst>
          </p:cNvPr>
          <p:cNvSpPr txBox="1">
            <a:spLocks/>
          </p:cNvSpPr>
          <p:nvPr/>
        </p:nvSpPr>
        <p:spPr>
          <a:xfrm>
            <a:off x="1034607" y="1419622"/>
            <a:ext cx="7074786" cy="3168352"/>
          </a:xfrm>
          <a:prstGeom prst="rect">
            <a:avLst/>
          </a:prstGeom>
        </p:spPr>
        <p:txBody>
          <a:bodyPr lIns="68580" tIns="34290" rIns="68580" bIns="34290"/>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pPr>
            <a:r>
              <a:rPr lang="de-DE" sz="2000" dirty="0">
                <a:cs typeface="Times New Roman" panose="02020603050405020304" pitchFamily="18" charset="0"/>
              </a:rPr>
              <a:t>Auffrischung der mikrocontrollerspezifischen Programmierung</a:t>
            </a:r>
          </a:p>
          <a:p>
            <a:pPr>
              <a:buClr>
                <a:srgbClr val="FF0000"/>
              </a:buClr>
            </a:pPr>
            <a:r>
              <a:rPr lang="de-DE" sz="2000" dirty="0">
                <a:cs typeface="Times New Roman" panose="02020603050405020304" pitchFamily="18" charset="0"/>
              </a:rPr>
              <a:t>State-Machines</a:t>
            </a:r>
          </a:p>
          <a:p>
            <a:pPr>
              <a:buClr>
                <a:srgbClr val="FF0000"/>
              </a:buClr>
            </a:pPr>
            <a:r>
              <a:rPr lang="de-DE" sz="2000" dirty="0">
                <a:cs typeface="Times New Roman" panose="02020603050405020304" pitchFamily="18" charset="0"/>
              </a:rPr>
              <a:t>Ansteuerung von Motoren</a:t>
            </a:r>
          </a:p>
          <a:p>
            <a:pPr>
              <a:buClr>
                <a:srgbClr val="FF0000"/>
              </a:buClr>
            </a:pPr>
            <a:r>
              <a:rPr lang="de-DE" sz="2000" dirty="0">
                <a:cs typeface="Times New Roman" panose="02020603050405020304" pitchFamily="18" charset="0"/>
              </a:rPr>
              <a:t>Bussysteme</a:t>
            </a:r>
          </a:p>
          <a:p>
            <a:pPr>
              <a:buClr>
                <a:srgbClr val="FF0000"/>
              </a:buClr>
            </a:pPr>
            <a:r>
              <a:rPr lang="de-DE" sz="2000" dirty="0">
                <a:cs typeface="Times New Roman" panose="02020603050405020304" pitchFamily="18" charset="0"/>
              </a:rPr>
              <a:t>Einlesen von Sensorwerten</a:t>
            </a:r>
          </a:p>
          <a:p>
            <a:pPr>
              <a:buClr>
                <a:srgbClr val="FF0000"/>
              </a:buClr>
            </a:pPr>
            <a:r>
              <a:rPr lang="de-DE" sz="2000" dirty="0">
                <a:cs typeface="Times New Roman" panose="02020603050405020304" pitchFamily="18" charset="0"/>
              </a:rPr>
              <a:t>Interrupts</a:t>
            </a:r>
          </a:p>
          <a:p>
            <a:pPr>
              <a:buClr>
                <a:srgbClr val="FF0000"/>
              </a:buClr>
            </a:pPr>
            <a:r>
              <a:rPr lang="de-DE" sz="2000" dirty="0">
                <a:cs typeface="Times New Roman" panose="02020603050405020304" pitchFamily="18" charset="0"/>
              </a:rPr>
              <a:t>EEPROM-Nutzung</a:t>
            </a:r>
          </a:p>
          <a:p>
            <a:pPr>
              <a:buClr>
                <a:srgbClr val="FF0000"/>
              </a:buClr>
            </a:pPr>
            <a:r>
              <a:rPr lang="de-DE" sz="2000" dirty="0">
                <a:cs typeface="Times New Roman" panose="02020603050405020304" pitchFamily="18" charset="0"/>
              </a:rPr>
              <a:t>Mikrocontroller als Webserver</a:t>
            </a:r>
          </a:p>
        </p:txBody>
      </p:sp>
    </p:spTree>
    <p:extLst>
      <p:ext uri="{BB962C8B-B14F-4D97-AF65-F5344CB8AC3E}">
        <p14:creationId xmlns:p14="http://schemas.microsoft.com/office/powerpoint/2010/main" val="101553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835696" y="713479"/>
            <a:ext cx="5479799" cy="40011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de-DE" sz="2000" dirty="0"/>
              <a:t>Setzen/Lesen von </a:t>
            </a:r>
            <a:r>
              <a:rPr lang="de-DE" sz="2000" b="1" dirty="0"/>
              <a:t>digitalen</a:t>
            </a:r>
            <a:r>
              <a:rPr lang="de-DE" sz="2000" dirty="0"/>
              <a:t> Ein- und Ausgängen</a:t>
            </a:r>
          </a:p>
        </p:txBody>
      </p:sp>
      <p:sp>
        <p:nvSpPr>
          <p:cNvPr id="5" name="Rechteck 4">
            <a:extLst>
              <a:ext uri="{FF2B5EF4-FFF2-40B4-BE49-F238E27FC236}">
                <a16:creationId xmlns:a16="http://schemas.microsoft.com/office/drawing/2014/main" id="{62B286F4-8D0F-4884-BB0D-8F03C6AFD736}"/>
              </a:ext>
            </a:extLst>
          </p:cNvPr>
          <p:cNvSpPr/>
          <p:nvPr/>
        </p:nvSpPr>
        <p:spPr>
          <a:xfrm>
            <a:off x="755576" y="3651870"/>
            <a:ext cx="2513089" cy="346249"/>
          </a:xfrm>
          <a:prstGeom prst="rect">
            <a:avLst/>
          </a:prstGeom>
          <a:noFill/>
          <a:ln w="38100">
            <a:noFill/>
          </a:ln>
          <a:scene3d>
            <a:camera prst="orthographicFront">
              <a:rot lat="0" lon="0" rev="0"/>
            </a:camera>
            <a:lightRig rig="threePt" dir="t"/>
          </a:scene3d>
        </p:spPr>
        <p:style>
          <a:lnRef idx="2">
            <a:schemeClr val="dk1"/>
          </a:lnRef>
          <a:fillRef idx="1">
            <a:schemeClr val="lt1"/>
          </a:fillRef>
          <a:effectRef idx="0">
            <a:schemeClr val="dk1"/>
          </a:effectRef>
          <a:fontRef idx="minor">
            <a:schemeClr val="dk1"/>
          </a:fontRef>
        </p:style>
        <p:txBody>
          <a:bodyPr wrap="square" lIns="68580" tIns="34290" rIns="68580" bIns="34290" rtlCol="0" anchor="t">
            <a:spAutoFit/>
          </a:bodyPr>
          <a:lstStyle/>
          <a:p>
            <a:r>
              <a:rPr lang="de-DE" b="1" dirty="0">
                <a:solidFill>
                  <a:schemeClr val="tx1"/>
                </a:solidFill>
                <a:cs typeface="Arial" pitchFamily="34" charset="0"/>
              </a:rPr>
              <a:t>Setzen von Ausgängen:</a:t>
            </a:r>
          </a:p>
        </p:txBody>
      </p:sp>
      <p:sp>
        <p:nvSpPr>
          <p:cNvPr id="9" name="Rechteck 8">
            <a:extLst>
              <a:ext uri="{FF2B5EF4-FFF2-40B4-BE49-F238E27FC236}">
                <a16:creationId xmlns:a16="http://schemas.microsoft.com/office/drawing/2014/main" id="{5615AE4B-840D-4953-9F55-3F1F13BE3CB7}"/>
              </a:ext>
            </a:extLst>
          </p:cNvPr>
          <p:cNvSpPr/>
          <p:nvPr/>
        </p:nvSpPr>
        <p:spPr>
          <a:xfrm>
            <a:off x="760760" y="2369517"/>
            <a:ext cx="2444452" cy="346249"/>
          </a:xfrm>
          <a:prstGeom prst="rect">
            <a:avLst/>
          </a:prstGeom>
          <a:noFill/>
          <a:ln w="38100">
            <a:noFill/>
          </a:ln>
          <a:scene3d>
            <a:camera prst="orthographicFront">
              <a:rot lat="0" lon="0" rev="0"/>
            </a:camera>
            <a:lightRig rig="threePt" dir="t"/>
          </a:scene3d>
        </p:spPr>
        <p:style>
          <a:lnRef idx="2">
            <a:schemeClr val="dk1"/>
          </a:lnRef>
          <a:fillRef idx="1">
            <a:schemeClr val="lt1"/>
          </a:fillRef>
          <a:effectRef idx="0">
            <a:schemeClr val="dk1"/>
          </a:effectRef>
          <a:fontRef idx="minor">
            <a:schemeClr val="dk1"/>
          </a:fontRef>
        </p:style>
        <p:txBody>
          <a:bodyPr wrap="square" lIns="68580" tIns="34290" rIns="68580" bIns="34290" rtlCol="0" anchor="t">
            <a:spAutoFit/>
          </a:bodyPr>
          <a:lstStyle/>
          <a:p>
            <a:r>
              <a:rPr lang="de-DE" b="1" dirty="0">
                <a:solidFill>
                  <a:schemeClr val="tx1"/>
                </a:solidFill>
                <a:cs typeface="Arial" pitchFamily="34" charset="0"/>
              </a:rPr>
              <a:t>Einlesen von Eingängen:</a:t>
            </a:r>
          </a:p>
        </p:txBody>
      </p:sp>
      <p:sp>
        <p:nvSpPr>
          <p:cNvPr id="10" name="Rechteck 9">
            <a:extLst>
              <a:ext uri="{FF2B5EF4-FFF2-40B4-BE49-F238E27FC236}">
                <a16:creationId xmlns:a16="http://schemas.microsoft.com/office/drawing/2014/main" id="{272063AC-9484-490F-A27C-0BA07402775A}"/>
              </a:ext>
            </a:extLst>
          </p:cNvPr>
          <p:cNvSpPr/>
          <p:nvPr/>
        </p:nvSpPr>
        <p:spPr>
          <a:xfrm>
            <a:off x="755576" y="1151210"/>
            <a:ext cx="3168352" cy="346249"/>
          </a:xfrm>
          <a:prstGeom prst="rect">
            <a:avLst/>
          </a:prstGeom>
          <a:noFill/>
          <a:ln w="38100">
            <a:noFill/>
          </a:ln>
          <a:scene3d>
            <a:camera prst="orthographicFront">
              <a:rot lat="0" lon="0" rev="0"/>
            </a:camera>
            <a:lightRig rig="threePt" dir="t"/>
          </a:scene3d>
        </p:spPr>
        <p:style>
          <a:lnRef idx="2">
            <a:schemeClr val="dk1"/>
          </a:lnRef>
          <a:fillRef idx="1">
            <a:schemeClr val="lt1"/>
          </a:fillRef>
          <a:effectRef idx="0">
            <a:schemeClr val="dk1"/>
          </a:effectRef>
          <a:fontRef idx="minor">
            <a:schemeClr val="dk1"/>
          </a:fontRef>
        </p:style>
        <p:txBody>
          <a:bodyPr wrap="square" lIns="68580" tIns="34290" rIns="68580" bIns="34290" rtlCol="0" anchor="t">
            <a:spAutoFit/>
          </a:bodyPr>
          <a:lstStyle/>
          <a:p>
            <a:r>
              <a:rPr lang="de-DE" b="1" dirty="0">
                <a:solidFill>
                  <a:schemeClr val="tx1"/>
                </a:solidFill>
                <a:cs typeface="Arial" pitchFamily="34" charset="0"/>
              </a:rPr>
              <a:t>Einstellen der Datenrichtung:</a:t>
            </a:r>
          </a:p>
        </p:txBody>
      </p:sp>
      <p:pic>
        <p:nvPicPr>
          <p:cNvPr id="2" name="Grafik 1">
            <a:extLst>
              <a:ext uri="{FF2B5EF4-FFF2-40B4-BE49-F238E27FC236}">
                <a16:creationId xmlns:a16="http://schemas.microsoft.com/office/drawing/2014/main" id="{FBB40CA6-9FE6-4F77-B9D4-AC8795DBABAB}"/>
              </a:ext>
            </a:extLst>
          </p:cNvPr>
          <p:cNvPicPr>
            <a:picLocks noChangeAspect="1"/>
          </p:cNvPicPr>
          <p:nvPr/>
        </p:nvPicPr>
        <p:blipFill>
          <a:blip r:embed="rId3"/>
          <a:stretch>
            <a:fillRect/>
          </a:stretch>
        </p:blipFill>
        <p:spPr>
          <a:xfrm>
            <a:off x="1982986" y="1499165"/>
            <a:ext cx="4114800" cy="742950"/>
          </a:xfrm>
          <a:prstGeom prst="rect">
            <a:avLst/>
          </a:prstGeom>
        </p:spPr>
      </p:pic>
      <p:pic>
        <p:nvPicPr>
          <p:cNvPr id="3" name="Grafik 2">
            <a:extLst>
              <a:ext uri="{FF2B5EF4-FFF2-40B4-BE49-F238E27FC236}">
                <a16:creationId xmlns:a16="http://schemas.microsoft.com/office/drawing/2014/main" id="{130D310F-FA73-40AA-B2DB-D2BCE17A3056}"/>
              </a:ext>
            </a:extLst>
          </p:cNvPr>
          <p:cNvPicPr>
            <a:picLocks noChangeAspect="1"/>
          </p:cNvPicPr>
          <p:nvPr/>
        </p:nvPicPr>
        <p:blipFill>
          <a:blip r:embed="rId4"/>
          <a:stretch>
            <a:fillRect/>
          </a:stretch>
        </p:blipFill>
        <p:spPr>
          <a:xfrm>
            <a:off x="1982985" y="2718985"/>
            <a:ext cx="2476500" cy="723900"/>
          </a:xfrm>
          <a:prstGeom prst="rect">
            <a:avLst/>
          </a:prstGeom>
        </p:spPr>
      </p:pic>
      <p:pic>
        <p:nvPicPr>
          <p:cNvPr id="11" name="Grafik 10">
            <a:extLst>
              <a:ext uri="{FF2B5EF4-FFF2-40B4-BE49-F238E27FC236}">
                <a16:creationId xmlns:a16="http://schemas.microsoft.com/office/drawing/2014/main" id="{EDB024E3-48F0-4599-9BAB-1BDC6A1AD156}"/>
              </a:ext>
            </a:extLst>
          </p:cNvPr>
          <p:cNvPicPr>
            <a:picLocks noChangeAspect="1"/>
          </p:cNvPicPr>
          <p:nvPr/>
        </p:nvPicPr>
        <p:blipFill>
          <a:blip r:embed="rId5"/>
          <a:stretch>
            <a:fillRect/>
          </a:stretch>
        </p:blipFill>
        <p:spPr>
          <a:xfrm>
            <a:off x="1982985" y="4058546"/>
            <a:ext cx="2676525" cy="742950"/>
          </a:xfrm>
          <a:prstGeom prst="rect">
            <a:avLst/>
          </a:prstGeom>
        </p:spPr>
      </p:pic>
      <p:sp>
        <p:nvSpPr>
          <p:cNvPr id="12" name="Pfeil nach rechts 8">
            <a:extLst>
              <a:ext uri="{FF2B5EF4-FFF2-40B4-BE49-F238E27FC236}">
                <a16:creationId xmlns:a16="http://schemas.microsoft.com/office/drawing/2014/main" id="{25966049-8084-4E1C-B369-ADB7062FA1B2}"/>
              </a:ext>
            </a:extLst>
          </p:cNvPr>
          <p:cNvSpPr/>
          <p:nvPr/>
        </p:nvSpPr>
        <p:spPr>
          <a:xfrm>
            <a:off x="5785223" y="4064195"/>
            <a:ext cx="1375792" cy="827862"/>
          </a:xfrm>
          <a:prstGeom prst="rightArrow">
            <a:avLst/>
          </a:prstGeom>
          <a:gradFill flip="none" rotWithShape="1">
            <a:gsLst>
              <a:gs pos="0">
                <a:srgbClr val="E3051B">
                  <a:tint val="66000"/>
                  <a:satMod val="160000"/>
                </a:srgbClr>
              </a:gs>
              <a:gs pos="50000">
                <a:srgbClr val="E3051B">
                  <a:tint val="44500"/>
                  <a:satMod val="160000"/>
                </a:srgbClr>
              </a:gs>
              <a:gs pos="100000">
                <a:srgbClr val="E3051B">
                  <a:tint val="23500"/>
                  <a:satMod val="160000"/>
                </a:srgbClr>
              </a:gs>
            </a:gsLst>
            <a:lin ang="13500000" scaled="1"/>
            <a:tileRect/>
          </a:gradFill>
          <a:ln w="9525" cap="flat" cmpd="sng" algn="ctr">
            <a:solidFill>
              <a:schemeClr val="tx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prstClr val="black"/>
              </a:solidFill>
              <a:effectLst/>
              <a:uLnTx/>
              <a:uFillTx/>
              <a:latin typeface="+mj-lt"/>
              <a:ea typeface="+mn-ea"/>
              <a:cs typeface="+mn-cs"/>
            </a:endParaRPr>
          </a:p>
        </p:txBody>
      </p:sp>
      <p:sp>
        <p:nvSpPr>
          <p:cNvPr id="13" name="Inhaltsplatzhalter 2">
            <a:extLst>
              <a:ext uri="{FF2B5EF4-FFF2-40B4-BE49-F238E27FC236}">
                <a16:creationId xmlns:a16="http://schemas.microsoft.com/office/drawing/2014/main" id="{12C23956-D0FF-4D40-8B56-A4E16DB25CE8}"/>
              </a:ext>
            </a:extLst>
          </p:cNvPr>
          <p:cNvSpPr txBox="1">
            <a:spLocks/>
          </p:cNvSpPr>
          <p:nvPr/>
        </p:nvSpPr>
        <p:spPr>
          <a:xfrm>
            <a:off x="7022978" y="4118086"/>
            <a:ext cx="2155844" cy="720080"/>
          </a:xfrm>
          <a:prstGeom prst="rect">
            <a:avLst/>
          </a:prstGeom>
        </p:spPr>
        <p:txBody>
          <a:bodyPr lIns="68580" tIns="34290" rIns="68580" bIns="34290" anchor="ctr"/>
          <a:lstStyle>
            <a:lvl1pPr marL="342892" indent="-3428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31" indent="-285743"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2972" indent="-228594"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160"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348"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914400">
              <a:spcBef>
                <a:spcPts val="0"/>
              </a:spcBef>
              <a:spcAft>
                <a:spcPts val="600"/>
              </a:spcAft>
              <a:buClr>
                <a:srgbClr val="C00000"/>
              </a:buClr>
              <a:buNone/>
            </a:pPr>
            <a:r>
              <a:rPr lang="de-DE" sz="2800" dirty="0">
                <a:latin typeface="+mj-lt"/>
              </a:rPr>
              <a:t>Aufgabe 1</a:t>
            </a:r>
          </a:p>
        </p:txBody>
      </p:sp>
    </p:spTree>
    <p:extLst>
      <p:ext uri="{BB962C8B-B14F-4D97-AF65-F5344CB8AC3E}">
        <p14:creationId xmlns:p14="http://schemas.microsoft.com/office/powerpoint/2010/main" val="1973744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par>
                                <p:cTn id="32" presetID="10" presetClass="entr" presetSubtype="0" fill="hold" nodeType="withEffect">
                                  <p:stCondLst>
                                    <p:cond delay="500"/>
                                  </p:stCondLst>
                                  <p:childTnLst>
                                    <p:set>
                                      <p:cBhvr>
                                        <p:cTn id="33" dur="1" fill="hold">
                                          <p:stCondLst>
                                            <p:cond delay="0"/>
                                          </p:stCondLst>
                                        </p:cTn>
                                        <p:tgtEl>
                                          <p:spTgt spid="13">
                                            <p:txEl>
                                              <p:pRg st="0" end="0"/>
                                            </p:txEl>
                                          </p:spTgt>
                                        </p:tgtEl>
                                        <p:attrNameLst>
                                          <p:attrName>style.visibility</p:attrName>
                                        </p:attrNameLst>
                                      </p:cBhvr>
                                      <p:to>
                                        <p:strVal val="visible"/>
                                      </p:to>
                                    </p:set>
                                    <p:animEffect transition="in" filter="fade">
                                      <p:cBhvr>
                                        <p:cTn id="34"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0D8A492A-09AD-4211-B285-B7529BEA6306}"/>
              </a:ext>
            </a:extLst>
          </p:cNvPr>
          <p:cNvPicPr>
            <a:picLocks noChangeAspect="1"/>
          </p:cNvPicPr>
          <p:nvPr/>
        </p:nvPicPr>
        <p:blipFill>
          <a:blip r:embed="rId3"/>
          <a:stretch>
            <a:fillRect/>
          </a:stretch>
        </p:blipFill>
        <p:spPr>
          <a:xfrm>
            <a:off x="866888" y="3420851"/>
            <a:ext cx="6953250" cy="1057275"/>
          </a:xfrm>
          <a:prstGeom prst="rect">
            <a:avLst/>
          </a:prstGeom>
        </p:spPr>
      </p:pic>
      <p:sp>
        <p:nvSpPr>
          <p:cNvPr id="4" name="Text Box 7"/>
          <p:cNvSpPr txBox="1">
            <a:spLocks noChangeArrowheads="1"/>
          </p:cNvSpPr>
          <p:nvPr/>
        </p:nvSpPr>
        <p:spPr bwMode="auto">
          <a:xfrm>
            <a:off x="1835696" y="713479"/>
            <a:ext cx="5479799" cy="40011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de-DE" sz="2000" dirty="0"/>
              <a:t>Nutzung der seriellen Schnittstelle</a:t>
            </a:r>
          </a:p>
        </p:txBody>
      </p:sp>
      <p:sp>
        <p:nvSpPr>
          <p:cNvPr id="5" name="Rechteck 4">
            <a:extLst>
              <a:ext uri="{FF2B5EF4-FFF2-40B4-BE49-F238E27FC236}">
                <a16:creationId xmlns:a16="http://schemas.microsoft.com/office/drawing/2014/main" id="{62B286F4-8D0F-4884-BB0D-8F03C6AFD736}"/>
              </a:ext>
            </a:extLst>
          </p:cNvPr>
          <p:cNvSpPr/>
          <p:nvPr/>
        </p:nvSpPr>
        <p:spPr>
          <a:xfrm>
            <a:off x="779116" y="3037524"/>
            <a:ext cx="2513089" cy="346249"/>
          </a:xfrm>
          <a:prstGeom prst="rect">
            <a:avLst/>
          </a:prstGeom>
          <a:noFill/>
          <a:ln w="38100">
            <a:noFill/>
          </a:ln>
          <a:scene3d>
            <a:camera prst="orthographicFront">
              <a:rot lat="0" lon="0" rev="0"/>
            </a:camera>
            <a:lightRig rig="threePt" dir="t"/>
          </a:scene3d>
        </p:spPr>
        <p:style>
          <a:lnRef idx="2">
            <a:schemeClr val="dk1"/>
          </a:lnRef>
          <a:fillRef idx="1">
            <a:schemeClr val="lt1"/>
          </a:fillRef>
          <a:effectRef idx="0">
            <a:schemeClr val="dk1"/>
          </a:effectRef>
          <a:fontRef idx="minor">
            <a:schemeClr val="dk1"/>
          </a:fontRef>
        </p:style>
        <p:txBody>
          <a:bodyPr wrap="square" lIns="68580" tIns="34290" rIns="68580" bIns="34290" rtlCol="0" anchor="t">
            <a:spAutoFit/>
          </a:bodyPr>
          <a:lstStyle/>
          <a:p>
            <a:r>
              <a:rPr lang="de-DE" b="1" dirty="0">
                <a:solidFill>
                  <a:schemeClr val="tx1"/>
                </a:solidFill>
                <a:cs typeface="Arial" pitchFamily="34" charset="0"/>
              </a:rPr>
              <a:t>Lesen:</a:t>
            </a:r>
          </a:p>
        </p:txBody>
      </p:sp>
      <p:sp>
        <p:nvSpPr>
          <p:cNvPr id="9" name="Rechteck 8">
            <a:extLst>
              <a:ext uri="{FF2B5EF4-FFF2-40B4-BE49-F238E27FC236}">
                <a16:creationId xmlns:a16="http://schemas.microsoft.com/office/drawing/2014/main" id="{5615AE4B-840D-4953-9F55-3F1F13BE3CB7}"/>
              </a:ext>
            </a:extLst>
          </p:cNvPr>
          <p:cNvSpPr/>
          <p:nvPr/>
        </p:nvSpPr>
        <p:spPr>
          <a:xfrm>
            <a:off x="755576" y="2094367"/>
            <a:ext cx="2444452" cy="346249"/>
          </a:xfrm>
          <a:prstGeom prst="rect">
            <a:avLst/>
          </a:prstGeom>
          <a:noFill/>
          <a:ln w="38100">
            <a:noFill/>
          </a:ln>
          <a:scene3d>
            <a:camera prst="orthographicFront">
              <a:rot lat="0" lon="0" rev="0"/>
            </a:camera>
            <a:lightRig rig="threePt" dir="t"/>
          </a:scene3d>
        </p:spPr>
        <p:style>
          <a:lnRef idx="2">
            <a:schemeClr val="dk1"/>
          </a:lnRef>
          <a:fillRef idx="1">
            <a:schemeClr val="lt1"/>
          </a:fillRef>
          <a:effectRef idx="0">
            <a:schemeClr val="dk1"/>
          </a:effectRef>
          <a:fontRef idx="minor">
            <a:schemeClr val="dk1"/>
          </a:fontRef>
        </p:style>
        <p:txBody>
          <a:bodyPr wrap="square" lIns="68580" tIns="34290" rIns="68580" bIns="34290" rtlCol="0" anchor="t">
            <a:spAutoFit/>
          </a:bodyPr>
          <a:lstStyle/>
          <a:p>
            <a:r>
              <a:rPr lang="de-DE" b="1" dirty="0">
                <a:solidFill>
                  <a:schemeClr val="tx1"/>
                </a:solidFill>
                <a:cs typeface="Arial" pitchFamily="34" charset="0"/>
              </a:rPr>
              <a:t>Schreiben:</a:t>
            </a:r>
          </a:p>
        </p:txBody>
      </p:sp>
      <p:sp>
        <p:nvSpPr>
          <p:cNvPr id="10" name="Rechteck 9">
            <a:extLst>
              <a:ext uri="{FF2B5EF4-FFF2-40B4-BE49-F238E27FC236}">
                <a16:creationId xmlns:a16="http://schemas.microsoft.com/office/drawing/2014/main" id="{272063AC-9484-490F-A27C-0BA07402775A}"/>
              </a:ext>
            </a:extLst>
          </p:cNvPr>
          <p:cNvSpPr/>
          <p:nvPr/>
        </p:nvSpPr>
        <p:spPr>
          <a:xfrm>
            <a:off x="755576" y="1151210"/>
            <a:ext cx="3168352" cy="346249"/>
          </a:xfrm>
          <a:prstGeom prst="rect">
            <a:avLst/>
          </a:prstGeom>
          <a:noFill/>
          <a:ln w="38100">
            <a:noFill/>
          </a:ln>
          <a:scene3d>
            <a:camera prst="orthographicFront">
              <a:rot lat="0" lon="0" rev="0"/>
            </a:camera>
            <a:lightRig rig="threePt" dir="t"/>
          </a:scene3d>
        </p:spPr>
        <p:style>
          <a:lnRef idx="2">
            <a:schemeClr val="dk1"/>
          </a:lnRef>
          <a:fillRef idx="1">
            <a:schemeClr val="lt1"/>
          </a:fillRef>
          <a:effectRef idx="0">
            <a:schemeClr val="dk1"/>
          </a:effectRef>
          <a:fontRef idx="minor">
            <a:schemeClr val="dk1"/>
          </a:fontRef>
        </p:style>
        <p:txBody>
          <a:bodyPr wrap="square" lIns="68580" tIns="34290" rIns="68580" bIns="34290" rtlCol="0" anchor="t">
            <a:spAutoFit/>
          </a:bodyPr>
          <a:lstStyle/>
          <a:p>
            <a:r>
              <a:rPr lang="de-DE" b="1" dirty="0">
                <a:solidFill>
                  <a:schemeClr val="tx1"/>
                </a:solidFill>
                <a:cs typeface="Arial" pitchFamily="34" charset="0"/>
              </a:rPr>
              <a:t>Serielle Schnittstelle öffnen:</a:t>
            </a:r>
          </a:p>
        </p:txBody>
      </p:sp>
      <p:sp>
        <p:nvSpPr>
          <p:cNvPr id="12" name="Pfeil nach rechts 8">
            <a:extLst>
              <a:ext uri="{FF2B5EF4-FFF2-40B4-BE49-F238E27FC236}">
                <a16:creationId xmlns:a16="http://schemas.microsoft.com/office/drawing/2014/main" id="{25966049-8084-4E1C-B369-ADB7062FA1B2}"/>
              </a:ext>
            </a:extLst>
          </p:cNvPr>
          <p:cNvSpPr/>
          <p:nvPr/>
        </p:nvSpPr>
        <p:spPr>
          <a:xfrm>
            <a:off x="6002937" y="4155926"/>
            <a:ext cx="1375792" cy="827862"/>
          </a:xfrm>
          <a:prstGeom prst="rightArrow">
            <a:avLst/>
          </a:prstGeom>
          <a:gradFill flip="none" rotWithShape="1">
            <a:gsLst>
              <a:gs pos="0">
                <a:srgbClr val="E3051B">
                  <a:tint val="66000"/>
                  <a:satMod val="160000"/>
                </a:srgbClr>
              </a:gs>
              <a:gs pos="50000">
                <a:srgbClr val="E3051B">
                  <a:tint val="44500"/>
                  <a:satMod val="160000"/>
                </a:srgbClr>
              </a:gs>
              <a:gs pos="100000">
                <a:srgbClr val="E3051B">
                  <a:tint val="23500"/>
                  <a:satMod val="160000"/>
                </a:srgbClr>
              </a:gs>
            </a:gsLst>
            <a:lin ang="13500000" scaled="1"/>
            <a:tileRect/>
          </a:gradFill>
          <a:ln w="9525" cap="flat" cmpd="sng" algn="ctr">
            <a:solidFill>
              <a:schemeClr val="tx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prstClr val="black"/>
              </a:solidFill>
              <a:effectLst/>
              <a:uLnTx/>
              <a:uFillTx/>
              <a:latin typeface="+mj-lt"/>
              <a:ea typeface="+mn-ea"/>
              <a:cs typeface="+mn-cs"/>
            </a:endParaRPr>
          </a:p>
        </p:txBody>
      </p:sp>
      <p:sp>
        <p:nvSpPr>
          <p:cNvPr id="13" name="Inhaltsplatzhalter 2">
            <a:extLst>
              <a:ext uri="{FF2B5EF4-FFF2-40B4-BE49-F238E27FC236}">
                <a16:creationId xmlns:a16="http://schemas.microsoft.com/office/drawing/2014/main" id="{12C23956-D0FF-4D40-8B56-A4E16DB25CE8}"/>
              </a:ext>
            </a:extLst>
          </p:cNvPr>
          <p:cNvSpPr txBox="1">
            <a:spLocks/>
          </p:cNvSpPr>
          <p:nvPr/>
        </p:nvSpPr>
        <p:spPr>
          <a:xfrm>
            <a:off x="7240692" y="4209817"/>
            <a:ext cx="2155844" cy="720080"/>
          </a:xfrm>
          <a:prstGeom prst="rect">
            <a:avLst/>
          </a:prstGeom>
        </p:spPr>
        <p:txBody>
          <a:bodyPr lIns="68580" tIns="34290" rIns="68580" bIns="34290" anchor="ctr"/>
          <a:lstStyle>
            <a:lvl1pPr marL="342892" indent="-3428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31" indent="-285743"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2972" indent="-228594"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160"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348"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914400">
              <a:spcBef>
                <a:spcPts val="0"/>
              </a:spcBef>
              <a:spcAft>
                <a:spcPts val="600"/>
              </a:spcAft>
              <a:buClr>
                <a:srgbClr val="C00000"/>
              </a:buClr>
              <a:buNone/>
            </a:pPr>
            <a:r>
              <a:rPr lang="de-DE" sz="2800" dirty="0">
                <a:latin typeface="+mj-lt"/>
              </a:rPr>
              <a:t>Aufgabe 2</a:t>
            </a:r>
          </a:p>
        </p:txBody>
      </p:sp>
      <p:pic>
        <p:nvPicPr>
          <p:cNvPr id="6" name="Grafik 5">
            <a:extLst>
              <a:ext uri="{FF2B5EF4-FFF2-40B4-BE49-F238E27FC236}">
                <a16:creationId xmlns:a16="http://schemas.microsoft.com/office/drawing/2014/main" id="{38F098B0-635C-4318-888B-ED67CB0629EC}"/>
              </a:ext>
            </a:extLst>
          </p:cNvPr>
          <p:cNvPicPr>
            <a:picLocks noChangeAspect="1"/>
          </p:cNvPicPr>
          <p:nvPr/>
        </p:nvPicPr>
        <p:blipFill>
          <a:blip r:embed="rId4"/>
          <a:stretch>
            <a:fillRect/>
          </a:stretch>
        </p:blipFill>
        <p:spPr>
          <a:xfrm>
            <a:off x="1618878" y="1535080"/>
            <a:ext cx="6286500" cy="485775"/>
          </a:xfrm>
          <a:prstGeom prst="rect">
            <a:avLst/>
          </a:prstGeom>
        </p:spPr>
      </p:pic>
      <p:pic>
        <p:nvPicPr>
          <p:cNvPr id="7" name="Grafik 6">
            <a:extLst>
              <a:ext uri="{FF2B5EF4-FFF2-40B4-BE49-F238E27FC236}">
                <a16:creationId xmlns:a16="http://schemas.microsoft.com/office/drawing/2014/main" id="{DE8A773A-469A-4BAE-A998-09750EE21CE4}"/>
              </a:ext>
            </a:extLst>
          </p:cNvPr>
          <p:cNvPicPr>
            <a:picLocks noChangeAspect="1"/>
          </p:cNvPicPr>
          <p:nvPr/>
        </p:nvPicPr>
        <p:blipFill>
          <a:blip r:embed="rId5"/>
          <a:stretch>
            <a:fillRect/>
          </a:stretch>
        </p:blipFill>
        <p:spPr>
          <a:xfrm>
            <a:off x="1618878" y="2571750"/>
            <a:ext cx="7524750" cy="514350"/>
          </a:xfrm>
          <a:prstGeom prst="rect">
            <a:avLst/>
          </a:prstGeom>
        </p:spPr>
      </p:pic>
    </p:spTree>
    <p:extLst>
      <p:ext uri="{BB962C8B-B14F-4D97-AF65-F5344CB8AC3E}">
        <p14:creationId xmlns:p14="http://schemas.microsoft.com/office/powerpoint/2010/main" val="479921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par>
                                <p:cTn id="32" presetID="10" presetClass="entr" presetSubtype="0" fill="hold" nodeType="withEffect">
                                  <p:stCondLst>
                                    <p:cond delay="500"/>
                                  </p:stCondLst>
                                  <p:childTnLst>
                                    <p:set>
                                      <p:cBhvr>
                                        <p:cTn id="33" dur="1" fill="hold">
                                          <p:stCondLst>
                                            <p:cond delay="0"/>
                                          </p:stCondLst>
                                        </p:cTn>
                                        <p:tgtEl>
                                          <p:spTgt spid="13">
                                            <p:txEl>
                                              <p:pRg st="0" end="0"/>
                                            </p:txEl>
                                          </p:spTgt>
                                        </p:tgtEl>
                                        <p:attrNameLst>
                                          <p:attrName>style.visibility</p:attrName>
                                        </p:attrNameLst>
                                      </p:cBhvr>
                                      <p:to>
                                        <p:strVal val="visible"/>
                                      </p:to>
                                    </p:set>
                                    <p:animEffect transition="in" filter="fade">
                                      <p:cBhvr>
                                        <p:cTn id="34"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835696" y="713479"/>
            <a:ext cx="5479799" cy="40011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de-DE" sz="2000" dirty="0"/>
              <a:t>Setzen/Lesen von „</a:t>
            </a:r>
            <a:r>
              <a:rPr lang="de-DE" sz="2000" b="1" dirty="0"/>
              <a:t>analogen“</a:t>
            </a:r>
            <a:r>
              <a:rPr lang="de-DE" sz="2000" dirty="0"/>
              <a:t> Ein- und Ausgängen</a:t>
            </a:r>
          </a:p>
        </p:txBody>
      </p:sp>
      <p:sp>
        <p:nvSpPr>
          <p:cNvPr id="9" name="Rechteck 8">
            <a:extLst>
              <a:ext uri="{FF2B5EF4-FFF2-40B4-BE49-F238E27FC236}">
                <a16:creationId xmlns:a16="http://schemas.microsoft.com/office/drawing/2014/main" id="{5615AE4B-840D-4953-9F55-3F1F13BE3CB7}"/>
              </a:ext>
            </a:extLst>
          </p:cNvPr>
          <p:cNvSpPr/>
          <p:nvPr/>
        </p:nvSpPr>
        <p:spPr>
          <a:xfrm>
            <a:off x="760759" y="2369517"/>
            <a:ext cx="6554735" cy="623248"/>
          </a:xfrm>
          <a:prstGeom prst="rect">
            <a:avLst/>
          </a:prstGeom>
          <a:noFill/>
          <a:ln w="38100">
            <a:noFill/>
          </a:ln>
          <a:scene3d>
            <a:camera prst="orthographicFront">
              <a:rot lat="0" lon="0" rev="0"/>
            </a:camera>
            <a:lightRig rig="threePt" dir="t"/>
          </a:scene3d>
        </p:spPr>
        <p:style>
          <a:lnRef idx="2">
            <a:schemeClr val="dk1"/>
          </a:lnRef>
          <a:fillRef idx="1">
            <a:schemeClr val="lt1"/>
          </a:fillRef>
          <a:effectRef idx="0">
            <a:schemeClr val="dk1"/>
          </a:effectRef>
          <a:fontRef idx="minor">
            <a:schemeClr val="dk1"/>
          </a:fontRef>
        </p:style>
        <p:txBody>
          <a:bodyPr wrap="square" lIns="68580" tIns="34290" rIns="68580" bIns="34290" rtlCol="0" anchor="t">
            <a:spAutoFit/>
          </a:bodyPr>
          <a:lstStyle/>
          <a:p>
            <a:r>
              <a:rPr lang="de-DE" b="1" dirty="0">
                <a:solidFill>
                  <a:schemeClr val="tx1"/>
                </a:solidFill>
                <a:cs typeface="Arial" pitchFamily="34" charset="0"/>
              </a:rPr>
              <a:t>Setzen von analogen Ausgängen (Datenrichtung festlegen!):</a:t>
            </a:r>
          </a:p>
          <a:p>
            <a:endParaRPr lang="de-DE" b="1" dirty="0">
              <a:solidFill>
                <a:schemeClr val="tx1"/>
              </a:solidFill>
              <a:cs typeface="Arial" pitchFamily="34" charset="0"/>
            </a:endParaRPr>
          </a:p>
        </p:txBody>
      </p:sp>
      <p:sp>
        <p:nvSpPr>
          <p:cNvPr id="10" name="Rechteck 9">
            <a:extLst>
              <a:ext uri="{FF2B5EF4-FFF2-40B4-BE49-F238E27FC236}">
                <a16:creationId xmlns:a16="http://schemas.microsoft.com/office/drawing/2014/main" id="{272063AC-9484-490F-A27C-0BA07402775A}"/>
              </a:ext>
            </a:extLst>
          </p:cNvPr>
          <p:cNvSpPr/>
          <p:nvPr/>
        </p:nvSpPr>
        <p:spPr>
          <a:xfrm>
            <a:off x="755576" y="1151210"/>
            <a:ext cx="7776864" cy="346249"/>
          </a:xfrm>
          <a:prstGeom prst="rect">
            <a:avLst/>
          </a:prstGeom>
          <a:noFill/>
          <a:ln w="38100">
            <a:noFill/>
          </a:ln>
          <a:scene3d>
            <a:camera prst="orthographicFront">
              <a:rot lat="0" lon="0" rev="0"/>
            </a:camera>
            <a:lightRig rig="threePt" dir="t"/>
          </a:scene3d>
        </p:spPr>
        <p:style>
          <a:lnRef idx="2">
            <a:schemeClr val="dk1"/>
          </a:lnRef>
          <a:fillRef idx="1">
            <a:schemeClr val="lt1"/>
          </a:fillRef>
          <a:effectRef idx="0">
            <a:schemeClr val="dk1"/>
          </a:effectRef>
          <a:fontRef idx="minor">
            <a:schemeClr val="dk1"/>
          </a:fontRef>
        </p:style>
        <p:txBody>
          <a:bodyPr wrap="square" lIns="68580" tIns="34290" rIns="68580" bIns="34290" rtlCol="0" anchor="t">
            <a:spAutoFit/>
          </a:bodyPr>
          <a:lstStyle/>
          <a:p>
            <a:r>
              <a:rPr lang="de-DE" b="1" dirty="0">
                <a:solidFill>
                  <a:schemeClr val="tx1"/>
                </a:solidFill>
                <a:cs typeface="Arial" pitchFamily="34" charset="0"/>
              </a:rPr>
              <a:t>Einlesen von </a:t>
            </a:r>
            <a:r>
              <a:rPr lang="de-DE" b="1">
                <a:solidFill>
                  <a:schemeClr val="tx1"/>
                </a:solidFill>
                <a:cs typeface="Arial" pitchFamily="34" charset="0"/>
              </a:rPr>
              <a:t>analogen Eingänge:</a:t>
            </a:r>
            <a:endParaRPr lang="de-DE" b="1" dirty="0">
              <a:solidFill>
                <a:schemeClr val="tx1"/>
              </a:solidFill>
              <a:cs typeface="Arial" pitchFamily="34" charset="0"/>
            </a:endParaRPr>
          </a:p>
        </p:txBody>
      </p:sp>
      <p:sp>
        <p:nvSpPr>
          <p:cNvPr id="12" name="Pfeil nach rechts 8">
            <a:extLst>
              <a:ext uri="{FF2B5EF4-FFF2-40B4-BE49-F238E27FC236}">
                <a16:creationId xmlns:a16="http://schemas.microsoft.com/office/drawing/2014/main" id="{25966049-8084-4E1C-B369-ADB7062FA1B2}"/>
              </a:ext>
            </a:extLst>
          </p:cNvPr>
          <p:cNvSpPr/>
          <p:nvPr/>
        </p:nvSpPr>
        <p:spPr>
          <a:xfrm>
            <a:off x="5785223" y="4064195"/>
            <a:ext cx="1375792" cy="827862"/>
          </a:xfrm>
          <a:prstGeom prst="rightArrow">
            <a:avLst/>
          </a:prstGeom>
          <a:gradFill flip="none" rotWithShape="1">
            <a:gsLst>
              <a:gs pos="0">
                <a:srgbClr val="E3051B">
                  <a:tint val="66000"/>
                  <a:satMod val="160000"/>
                </a:srgbClr>
              </a:gs>
              <a:gs pos="50000">
                <a:srgbClr val="E3051B">
                  <a:tint val="44500"/>
                  <a:satMod val="160000"/>
                </a:srgbClr>
              </a:gs>
              <a:gs pos="100000">
                <a:srgbClr val="E3051B">
                  <a:tint val="23500"/>
                  <a:satMod val="160000"/>
                </a:srgbClr>
              </a:gs>
            </a:gsLst>
            <a:lin ang="13500000" scaled="1"/>
            <a:tileRect/>
          </a:gradFill>
          <a:ln w="9525" cap="flat" cmpd="sng" algn="ctr">
            <a:solidFill>
              <a:schemeClr val="tx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prstClr val="black"/>
              </a:solidFill>
              <a:effectLst/>
              <a:uLnTx/>
              <a:uFillTx/>
              <a:latin typeface="+mj-lt"/>
              <a:ea typeface="+mn-ea"/>
              <a:cs typeface="+mn-cs"/>
            </a:endParaRPr>
          </a:p>
        </p:txBody>
      </p:sp>
      <p:sp>
        <p:nvSpPr>
          <p:cNvPr id="13" name="Inhaltsplatzhalter 2">
            <a:extLst>
              <a:ext uri="{FF2B5EF4-FFF2-40B4-BE49-F238E27FC236}">
                <a16:creationId xmlns:a16="http://schemas.microsoft.com/office/drawing/2014/main" id="{12C23956-D0FF-4D40-8B56-A4E16DB25CE8}"/>
              </a:ext>
            </a:extLst>
          </p:cNvPr>
          <p:cNvSpPr txBox="1">
            <a:spLocks/>
          </p:cNvSpPr>
          <p:nvPr/>
        </p:nvSpPr>
        <p:spPr>
          <a:xfrm>
            <a:off x="7022978" y="4118086"/>
            <a:ext cx="2155844" cy="720080"/>
          </a:xfrm>
          <a:prstGeom prst="rect">
            <a:avLst/>
          </a:prstGeom>
        </p:spPr>
        <p:txBody>
          <a:bodyPr lIns="68580" tIns="34290" rIns="68580" bIns="34290" anchor="ctr"/>
          <a:lstStyle>
            <a:lvl1pPr marL="342892" indent="-3428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31" indent="-285743"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2972" indent="-228594"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160"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348"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914400">
              <a:spcBef>
                <a:spcPts val="0"/>
              </a:spcBef>
              <a:spcAft>
                <a:spcPts val="600"/>
              </a:spcAft>
              <a:buClr>
                <a:srgbClr val="C00000"/>
              </a:buClr>
              <a:buNone/>
            </a:pPr>
            <a:r>
              <a:rPr lang="de-DE" sz="2800" dirty="0">
                <a:latin typeface="+mj-lt"/>
              </a:rPr>
              <a:t>Aufgabe 3</a:t>
            </a:r>
          </a:p>
        </p:txBody>
      </p:sp>
      <p:pic>
        <p:nvPicPr>
          <p:cNvPr id="6" name="Grafik 5">
            <a:extLst>
              <a:ext uri="{FF2B5EF4-FFF2-40B4-BE49-F238E27FC236}">
                <a16:creationId xmlns:a16="http://schemas.microsoft.com/office/drawing/2014/main" id="{11B91D2E-2666-4A99-A65E-B073815AEFD1}"/>
              </a:ext>
            </a:extLst>
          </p:cNvPr>
          <p:cNvPicPr>
            <a:picLocks noChangeAspect="1"/>
          </p:cNvPicPr>
          <p:nvPr/>
        </p:nvPicPr>
        <p:blipFill>
          <a:blip r:embed="rId3"/>
          <a:stretch>
            <a:fillRect/>
          </a:stretch>
        </p:blipFill>
        <p:spPr>
          <a:xfrm>
            <a:off x="1978049" y="1531301"/>
            <a:ext cx="3924300" cy="771525"/>
          </a:xfrm>
          <a:prstGeom prst="rect">
            <a:avLst/>
          </a:prstGeom>
        </p:spPr>
      </p:pic>
      <p:pic>
        <p:nvPicPr>
          <p:cNvPr id="7" name="Grafik 6">
            <a:extLst>
              <a:ext uri="{FF2B5EF4-FFF2-40B4-BE49-F238E27FC236}">
                <a16:creationId xmlns:a16="http://schemas.microsoft.com/office/drawing/2014/main" id="{0691FC64-CDF2-422D-B0ED-D6C7593BCB9A}"/>
              </a:ext>
            </a:extLst>
          </p:cNvPr>
          <p:cNvPicPr>
            <a:picLocks noChangeAspect="1"/>
          </p:cNvPicPr>
          <p:nvPr/>
        </p:nvPicPr>
        <p:blipFill>
          <a:blip r:embed="rId4"/>
          <a:stretch>
            <a:fillRect/>
          </a:stretch>
        </p:blipFill>
        <p:spPr>
          <a:xfrm>
            <a:off x="1978049" y="2837100"/>
            <a:ext cx="5381625" cy="800100"/>
          </a:xfrm>
          <a:prstGeom prst="rect">
            <a:avLst/>
          </a:prstGeom>
        </p:spPr>
      </p:pic>
    </p:spTree>
    <p:extLst>
      <p:ext uri="{BB962C8B-B14F-4D97-AF65-F5344CB8AC3E}">
        <p14:creationId xmlns:p14="http://schemas.microsoft.com/office/powerpoint/2010/main" val="311023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par>
                                <p:cTn id="24" presetID="10" presetClass="entr" presetSubtype="0" fill="hold" nodeType="withEffect">
                                  <p:stCondLst>
                                    <p:cond delay="500"/>
                                  </p:stCondLst>
                                  <p:childTnLst>
                                    <p:set>
                                      <p:cBhvr>
                                        <p:cTn id="25" dur="1" fill="hold">
                                          <p:stCondLst>
                                            <p:cond delay="0"/>
                                          </p:stCondLst>
                                        </p:cTn>
                                        <p:tgtEl>
                                          <p:spTgt spid="13">
                                            <p:txEl>
                                              <p:pRg st="0" end="0"/>
                                            </p:txEl>
                                          </p:spTgt>
                                        </p:tgtEl>
                                        <p:attrNameLst>
                                          <p:attrName>style.visibility</p:attrName>
                                        </p:attrNameLst>
                                      </p:cBhvr>
                                      <p:to>
                                        <p:strVal val="visible"/>
                                      </p:to>
                                    </p:set>
                                    <p:animEffect transition="in" filter="fade">
                                      <p:cBhvr>
                                        <p:cTn id="26"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835696" y="713479"/>
            <a:ext cx="5479799" cy="40011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de-DE" sz="2000" dirty="0"/>
              <a:t>State-</a:t>
            </a:r>
            <a:r>
              <a:rPr lang="de-DE" sz="2000" dirty="0" err="1"/>
              <a:t>Machine</a:t>
            </a:r>
            <a:endParaRPr lang="de-DE" sz="2000" dirty="0"/>
          </a:p>
        </p:txBody>
      </p:sp>
      <p:sp>
        <p:nvSpPr>
          <p:cNvPr id="5" name="Rechteck 4">
            <a:extLst>
              <a:ext uri="{FF2B5EF4-FFF2-40B4-BE49-F238E27FC236}">
                <a16:creationId xmlns:a16="http://schemas.microsoft.com/office/drawing/2014/main" id="{62B286F4-8D0F-4884-BB0D-8F03C6AFD736}"/>
              </a:ext>
            </a:extLst>
          </p:cNvPr>
          <p:cNvSpPr/>
          <p:nvPr/>
        </p:nvSpPr>
        <p:spPr>
          <a:xfrm>
            <a:off x="1197000" y="1995686"/>
            <a:ext cx="6750000" cy="2304256"/>
          </a:xfrm>
          <a:prstGeom prst="rect">
            <a:avLst/>
          </a:prstGeom>
          <a:noFill/>
          <a:ln w="38100">
            <a:noFill/>
          </a:ln>
          <a:scene3d>
            <a:camera prst="orthographicFront">
              <a:rot lat="0" lon="0" rev="0"/>
            </a:camera>
            <a:lightRig rig="threePt" dir="t"/>
          </a:scene3d>
        </p:spPr>
        <p:style>
          <a:lnRef idx="2">
            <a:schemeClr val="dk1"/>
          </a:lnRef>
          <a:fillRef idx="1">
            <a:schemeClr val="lt1"/>
          </a:fillRef>
          <a:effectRef idx="0">
            <a:schemeClr val="dk1"/>
          </a:effectRef>
          <a:fontRef idx="minor">
            <a:schemeClr val="dk1"/>
          </a:fontRef>
        </p:style>
        <p:txBody>
          <a:bodyPr lIns="68580" tIns="34290" rIns="68580" bIns="34290" rtlCol="0" anchor="t"/>
          <a:lstStyle/>
          <a:p>
            <a:r>
              <a:rPr lang="de-DE" i="1" dirty="0"/>
              <a:t>Eine State-</a:t>
            </a:r>
            <a:r>
              <a:rPr lang="de-DE" i="1" dirty="0" err="1"/>
              <a:t>Machine</a:t>
            </a:r>
            <a:r>
              <a:rPr lang="de-DE" i="1" dirty="0"/>
              <a:t> ist ein Zustandsautomat, der aus einer Schaltlogik und einem Zustandsspeicher besteht. State-Machines werden für die Abarbeitung von einfachen Kommandos benutzt, beispielsweise in Transpondern von RFID-Tags, wo sie in der Adress- und Sicherheitslogik eingesetzt werden oder in TCP-Verbindungen, in denen sie die exakten Zustände für die Übergänge festlegen</a:t>
            </a:r>
            <a:r>
              <a:rPr lang="de-DE" dirty="0"/>
              <a:t>. </a:t>
            </a:r>
            <a:endParaRPr lang="de-DE" dirty="0">
              <a:solidFill>
                <a:schemeClr val="tx1"/>
              </a:solidFill>
              <a:cs typeface="Arial" pitchFamily="34" charset="0"/>
            </a:endParaRPr>
          </a:p>
        </p:txBody>
      </p:sp>
    </p:spTree>
    <p:extLst>
      <p:ext uri="{BB962C8B-B14F-4D97-AF65-F5344CB8AC3E}">
        <p14:creationId xmlns:p14="http://schemas.microsoft.com/office/powerpoint/2010/main" val="3026093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835696" y="713479"/>
            <a:ext cx="5479799" cy="40011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de-DE" sz="2000" dirty="0"/>
              <a:t>State-</a:t>
            </a:r>
            <a:r>
              <a:rPr lang="de-DE" sz="2000" dirty="0" err="1"/>
              <a:t>Machine</a:t>
            </a:r>
            <a:endParaRPr lang="de-DE" sz="2000" dirty="0"/>
          </a:p>
        </p:txBody>
      </p:sp>
      <p:pic>
        <p:nvPicPr>
          <p:cNvPr id="2" name="Grafik 1">
            <a:extLst>
              <a:ext uri="{FF2B5EF4-FFF2-40B4-BE49-F238E27FC236}">
                <a16:creationId xmlns:a16="http://schemas.microsoft.com/office/drawing/2014/main" id="{EE5D00F3-62DF-44DB-B7F0-4F61F9EDBA3E}"/>
              </a:ext>
            </a:extLst>
          </p:cNvPr>
          <p:cNvPicPr>
            <a:picLocks noChangeAspect="1"/>
          </p:cNvPicPr>
          <p:nvPr/>
        </p:nvPicPr>
        <p:blipFill>
          <a:blip r:embed="rId3"/>
          <a:stretch>
            <a:fillRect/>
          </a:stretch>
        </p:blipFill>
        <p:spPr>
          <a:xfrm>
            <a:off x="1927156" y="1419826"/>
            <a:ext cx="5289687" cy="3287869"/>
          </a:xfrm>
          <a:prstGeom prst="rect">
            <a:avLst/>
          </a:prstGeom>
        </p:spPr>
      </p:pic>
    </p:spTree>
    <p:extLst>
      <p:ext uri="{BB962C8B-B14F-4D97-AF65-F5344CB8AC3E}">
        <p14:creationId xmlns:p14="http://schemas.microsoft.com/office/powerpoint/2010/main" val="3633869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835696" y="713479"/>
            <a:ext cx="5479799" cy="40011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de-DE" sz="2000" dirty="0"/>
              <a:t>State-</a:t>
            </a:r>
            <a:r>
              <a:rPr lang="de-DE" sz="2000" dirty="0" err="1"/>
              <a:t>Machine</a:t>
            </a:r>
            <a:r>
              <a:rPr lang="de-DE" sz="2000" dirty="0"/>
              <a:t> Beispiel </a:t>
            </a:r>
          </a:p>
        </p:txBody>
      </p:sp>
      <p:sp>
        <p:nvSpPr>
          <p:cNvPr id="6" name="Rechteck 5">
            <a:extLst>
              <a:ext uri="{FF2B5EF4-FFF2-40B4-BE49-F238E27FC236}">
                <a16:creationId xmlns:a16="http://schemas.microsoft.com/office/drawing/2014/main" id="{6352AABC-CE5D-472B-8425-91CD8DC78937}"/>
              </a:ext>
            </a:extLst>
          </p:cNvPr>
          <p:cNvSpPr/>
          <p:nvPr/>
        </p:nvSpPr>
        <p:spPr>
          <a:xfrm>
            <a:off x="755576" y="1961211"/>
            <a:ext cx="8136904" cy="2468810"/>
          </a:xfrm>
          <a:prstGeom prst="rect">
            <a:avLst/>
          </a:prstGeom>
          <a:noFill/>
          <a:ln w="38100">
            <a:noFill/>
          </a:ln>
          <a:scene3d>
            <a:camera prst="orthographicFront">
              <a:rot lat="0" lon="0" rev="0"/>
            </a:camera>
            <a:lightRig rig="threePt" dir="t"/>
          </a:scene3d>
        </p:spPr>
        <p:style>
          <a:lnRef idx="2">
            <a:schemeClr val="dk1"/>
          </a:lnRef>
          <a:fillRef idx="1">
            <a:schemeClr val="lt1"/>
          </a:fillRef>
          <a:effectRef idx="0">
            <a:schemeClr val="dk1"/>
          </a:effectRef>
          <a:fontRef idx="minor">
            <a:schemeClr val="dk1"/>
          </a:fontRef>
        </p:style>
        <p:txBody>
          <a:bodyPr lIns="68580" tIns="34290" rIns="68580" bIns="34290" rtlCol="0" anchor="t"/>
          <a:lstStyle/>
          <a:p>
            <a:r>
              <a:rPr lang="de-DE" b="1" dirty="0">
                <a:solidFill>
                  <a:schemeClr val="tx1"/>
                </a:solidFill>
                <a:cs typeface="Arial" pitchFamily="34" charset="0"/>
              </a:rPr>
              <a:t>Aufgabe: </a:t>
            </a:r>
          </a:p>
          <a:p>
            <a:r>
              <a:rPr lang="de-DE" b="1" dirty="0">
                <a:solidFill>
                  <a:schemeClr val="tx1"/>
                </a:solidFill>
                <a:cs typeface="Arial" pitchFamily="34" charset="0"/>
              </a:rPr>
              <a:t>	</a:t>
            </a:r>
            <a:r>
              <a:rPr lang="de-DE" dirty="0">
                <a:solidFill>
                  <a:schemeClr val="tx1"/>
                </a:solidFill>
                <a:cs typeface="Arial" pitchFamily="34" charset="0"/>
              </a:rPr>
              <a:t>Gegeben sind 5 </a:t>
            </a:r>
            <a:r>
              <a:rPr lang="de-DE" dirty="0" err="1">
                <a:solidFill>
                  <a:schemeClr val="tx1"/>
                </a:solidFill>
                <a:cs typeface="Arial" pitchFamily="34" charset="0"/>
              </a:rPr>
              <a:t>LED‘s</a:t>
            </a:r>
            <a:r>
              <a:rPr lang="de-DE" dirty="0">
                <a:solidFill>
                  <a:schemeClr val="tx1"/>
                </a:solidFill>
                <a:cs typeface="Arial" pitchFamily="34" charset="0"/>
              </a:rPr>
              <a:t> und zwei Taster. Der MCU soll so programmiert 	werden, dass beim einem Tastendruck auf den ersten Taster immer eine 	LED weiterschaltet. Beim Tastendruck auf den zweiten Taster, soll das 	durchschalten in umgekehrter Reihenfolge erfolgen.</a:t>
            </a:r>
          </a:p>
        </p:txBody>
      </p:sp>
    </p:spTree>
    <p:extLst>
      <p:ext uri="{BB962C8B-B14F-4D97-AF65-F5344CB8AC3E}">
        <p14:creationId xmlns:p14="http://schemas.microsoft.com/office/powerpoint/2010/main" val="3214578830"/>
      </p:ext>
    </p:extLst>
  </p:cSld>
  <p:clrMapOvr>
    <a:masterClrMapping/>
  </p:clrMapOvr>
</p:sld>
</file>

<file path=ppt/theme/theme1.xml><?xml version="1.0" encoding="utf-8"?>
<a:theme xmlns:a="http://schemas.openxmlformats.org/drawingml/2006/main" name="MEA Design">
  <a:themeElements>
    <a:clrScheme name="MEA Design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MEA Design">
      <a:majorFont>
        <a:latin typeface="Calibri"/>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1800" b="0" i="0" u="none" strike="noStrike" cap="none" normalizeH="0" baseline="0" smtClean="0">
            <a:ln>
              <a:noFill/>
            </a:ln>
            <a:solidFill>
              <a:schemeClr val="tx1"/>
            </a:solidFill>
            <a:effectLst/>
            <a:latin typeface="Arial" charset="0"/>
          </a:defRPr>
        </a:defPPr>
      </a:lstStyle>
    </a:lnDef>
  </a:objectDefaults>
  <a:extraClrSchemeLst>
    <a:extraClrScheme>
      <a:clrScheme name="MEA Design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221</Words>
  <Application>Microsoft Office PowerPoint</Application>
  <PresentationFormat>Bildschirmpräsentation (16:9)</PresentationFormat>
  <Paragraphs>48</Paragraphs>
  <Slides>11</Slides>
  <Notes>11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Arial</vt:lpstr>
      <vt:lpstr>Calibri</vt:lpstr>
      <vt:lpstr>Times New Roman</vt:lpstr>
      <vt:lpstr>MEA 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Kursplan</dc:title>
  <dc:creator>Ukro@meakesselsdorf.de</dc:creator>
  <cp:lastModifiedBy>Ukro, Rico</cp:lastModifiedBy>
  <cp:revision>361</cp:revision>
  <dcterms:created xsi:type="dcterms:W3CDTF">2012-06-05T13:48:45Z</dcterms:created>
  <dcterms:modified xsi:type="dcterms:W3CDTF">2022-02-11T05:46:26Z</dcterms:modified>
</cp:coreProperties>
</file>