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323" r:id="rId2"/>
    <p:sldId id="326" r:id="rId3"/>
    <p:sldId id="356" r:id="rId4"/>
    <p:sldId id="353" r:id="rId5"/>
    <p:sldId id="355" r:id="rId6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30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2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87624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Interrupts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5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Interrupts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635646"/>
            <a:ext cx="7074786" cy="266429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Interrupts ermöglichen es dem MCU in Echtzeit auf Ereignisse zu reagieren, z.B. eine Zustandsänderung an einem Eingang, statt periodisch Pins abzufragen.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Wenn ein Interrupt ausgelöst wird, unterbricht der MCU das aktuelle Programm und führt die verknüpfte </a:t>
            </a:r>
            <a:r>
              <a:rPr lang="de-DE" sz="2000" b="1" dirty="0" err="1">
                <a:cs typeface="Times New Roman" panose="02020603050405020304" pitchFamily="18" charset="0"/>
              </a:rPr>
              <a:t>I</a:t>
            </a:r>
            <a:r>
              <a:rPr lang="de-DE" sz="2000" dirty="0" err="1">
                <a:cs typeface="Times New Roman" panose="02020603050405020304" pitchFamily="18" charset="0"/>
              </a:rPr>
              <a:t>nterrut</a:t>
            </a:r>
            <a:r>
              <a:rPr lang="de-DE" sz="2000" b="1" dirty="0" err="1">
                <a:cs typeface="Times New Roman" panose="02020603050405020304" pitchFamily="18" charset="0"/>
              </a:rPr>
              <a:t>S</a:t>
            </a:r>
            <a:r>
              <a:rPr lang="de-DE" sz="2000" dirty="0" err="1">
                <a:cs typeface="Times New Roman" panose="02020603050405020304" pitchFamily="18" charset="0"/>
              </a:rPr>
              <a:t>ervice</a:t>
            </a:r>
            <a:r>
              <a:rPr lang="de-DE" sz="2000" b="1" dirty="0" err="1">
                <a:cs typeface="Times New Roman" panose="02020603050405020304" pitchFamily="18" charset="0"/>
              </a:rPr>
              <a:t>R</a:t>
            </a:r>
            <a:r>
              <a:rPr lang="de-DE" sz="2000" dirty="0" err="1">
                <a:cs typeface="Times New Roman" panose="02020603050405020304" pitchFamily="18" charset="0"/>
              </a:rPr>
              <a:t>outine</a:t>
            </a:r>
            <a:r>
              <a:rPr lang="de-DE" sz="2000" dirty="0">
                <a:cs typeface="Times New Roman" panose="02020603050405020304" pitchFamily="18" charset="0"/>
              </a:rPr>
              <a:t> aus.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Für Pin-Interrupts stehen beim Arduino Uno nur die Pins 2 und 3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19737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Interrupts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147119" y="1765725"/>
            <a:ext cx="6849761" cy="1742129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Variablen, die im Programm und in der ISR benutzt werden, müssen als </a:t>
            </a:r>
            <a:r>
              <a:rPr lang="de-DE" sz="2000" b="1" i="1" dirty="0">
                <a:cs typeface="Times New Roman" panose="02020603050405020304" pitchFamily="18" charset="0"/>
              </a:rPr>
              <a:t>volatile</a:t>
            </a:r>
            <a:r>
              <a:rPr lang="de-DE" sz="2000" dirty="0">
                <a:cs typeface="Times New Roman" panose="02020603050405020304" pitchFamily="18" charset="0"/>
              </a:rPr>
              <a:t> definiert werden.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Volatile: Zeigt dem Compiler, dass die Variable aus dem RAM und nicht aus dem Speicherregister geladen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36730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Interrupts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490554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Interrupts einstellen in klassischem C++: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572BF1-86F9-45AC-80C6-FCD4C3AD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7" y="1687661"/>
            <a:ext cx="7572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8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Interrupts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40F4294-067D-4865-AD7F-65322064087B}"/>
              </a:ext>
            </a:extLst>
          </p:cNvPr>
          <p:cNvSpPr txBox="1">
            <a:spLocks/>
          </p:cNvSpPr>
          <p:nvPr/>
        </p:nvSpPr>
        <p:spPr>
          <a:xfrm>
            <a:off x="1034607" y="1256744"/>
            <a:ext cx="7281809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b="1" dirty="0">
                <a:cs typeface="Times New Roman" panose="02020603050405020304" pitchFamily="18" charset="0"/>
              </a:rPr>
              <a:t>Interrupts einstellen in mit dem Arduino-Framework: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2952F6B-3E11-4EAD-A7A8-52F926F9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776925"/>
            <a:ext cx="7391400" cy="226695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8542519-091C-493E-BDF3-91E6B7B03886}"/>
              </a:ext>
            </a:extLst>
          </p:cNvPr>
          <p:cNvSpPr txBox="1">
            <a:spLocks/>
          </p:cNvSpPr>
          <p:nvPr/>
        </p:nvSpPr>
        <p:spPr>
          <a:xfrm>
            <a:off x="7022978" y="4118086"/>
            <a:ext cx="2155844" cy="72008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892" indent="-3428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de-DE" sz="2800" dirty="0">
                <a:latin typeface="+mj-lt"/>
              </a:rPr>
              <a:t>Aufgabe 8</a:t>
            </a:r>
          </a:p>
        </p:txBody>
      </p:sp>
      <p:sp>
        <p:nvSpPr>
          <p:cNvPr id="7" name="Pfeil nach rechts 8">
            <a:extLst>
              <a:ext uri="{FF2B5EF4-FFF2-40B4-BE49-F238E27FC236}">
                <a16:creationId xmlns:a16="http://schemas.microsoft.com/office/drawing/2014/main" id="{0A0C920A-C08E-44A0-ADA9-CF6874FC2732}"/>
              </a:ext>
            </a:extLst>
          </p:cNvPr>
          <p:cNvSpPr/>
          <p:nvPr/>
        </p:nvSpPr>
        <p:spPr>
          <a:xfrm>
            <a:off x="5785223" y="4064195"/>
            <a:ext cx="1375792" cy="827862"/>
          </a:xfrm>
          <a:prstGeom prst="rightArrow">
            <a:avLst/>
          </a:prstGeom>
          <a:gradFill flip="none" rotWithShape="1">
            <a:gsLst>
              <a:gs pos="0">
                <a:srgbClr val="E3051B">
                  <a:tint val="66000"/>
                  <a:satMod val="160000"/>
                </a:srgbClr>
              </a:gs>
              <a:gs pos="50000">
                <a:srgbClr val="E3051B">
                  <a:tint val="44500"/>
                  <a:satMod val="160000"/>
                </a:srgbClr>
              </a:gs>
              <a:gs pos="100000">
                <a:srgbClr val="E3051B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82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Bildschirmpräsentation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374</cp:revision>
  <dcterms:created xsi:type="dcterms:W3CDTF">2012-06-05T13:48:45Z</dcterms:created>
  <dcterms:modified xsi:type="dcterms:W3CDTF">2022-02-11T05:47:04Z</dcterms:modified>
</cp:coreProperties>
</file>