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23" r:id="rId2"/>
    <p:sldId id="352" r:id="rId3"/>
    <p:sldId id="354" r:id="rId4"/>
    <p:sldId id="355" r:id="rId5"/>
    <p:sldId id="356" r:id="rId6"/>
    <p:sldId id="353" r:id="rId7"/>
    <p:sldId id="325" r:id="rId8"/>
    <p:sldId id="349" r:id="rId9"/>
    <p:sldId id="350" r:id="rId10"/>
    <p:sldId id="351" r:id="rId11"/>
    <p:sldId id="358" r:id="rId12"/>
    <p:sldId id="359" r:id="rId13"/>
    <p:sldId id="360" r:id="rId14"/>
    <p:sldId id="361" r:id="rId15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6249" autoAdjust="0"/>
  </p:normalViewPr>
  <p:slideViewPr>
    <p:cSldViewPr>
      <p:cViewPr varScale="1">
        <p:scale>
          <a:sx n="145" d="100"/>
          <a:sy n="145" d="100"/>
        </p:scale>
        <p:origin x="43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9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19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4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2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1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70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1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7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31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95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9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2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131728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Exkursion</a:t>
            </a:r>
          </a:p>
          <a:p>
            <a:pPr algn="ctr"/>
            <a:r>
              <a:rPr lang="de-DE" sz="40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Displays für Mikrocontroller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I²C - Beispiel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2452773" cy="109812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1800" b="1" dirty="0">
                <a:cs typeface="Times New Roman" panose="02020603050405020304" pitchFamily="18" charset="0"/>
              </a:rPr>
              <a:t>Auslesen von Neigungswerten eines Gy-521 Gyrosensors: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D46000F-A5FC-4CBF-ABE8-338876F4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55" y="1113588"/>
            <a:ext cx="5952649" cy="3852622"/>
          </a:xfrm>
          <a:prstGeom prst="rect">
            <a:avLst/>
          </a:prstGeom>
        </p:spPr>
      </p:pic>
      <p:sp>
        <p:nvSpPr>
          <p:cNvPr id="6" name="Pfeil nach rechts 8">
            <a:extLst>
              <a:ext uri="{FF2B5EF4-FFF2-40B4-BE49-F238E27FC236}">
                <a16:creationId xmlns:a16="http://schemas.microsoft.com/office/drawing/2014/main" id="{80720881-954E-40FB-92DC-6085510E8098}"/>
              </a:ext>
            </a:extLst>
          </p:cNvPr>
          <p:cNvSpPr/>
          <p:nvPr/>
        </p:nvSpPr>
        <p:spPr>
          <a:xfrm>
            <a:off x="98281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F4F2332-F50A-422B-B590-4C7C9F4AE529}"/>
              </a:ext>
            </a:extLst>
          </p:cNvPr>
          <p:cNvSpPr txBox="1">
            <a:spLocks/>
          </p:cNvSpPr>
          <p:nvPr/>
        </p:nvSpPr>
        <p:spPr>
          <a:xfrm>
            <a:off x="1336036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10</a:t>
            </a:r>
          </a:p>
        </p:txBody>
      </p:sp>
    </p:spTree>
    <p:extLst>
      <p:ext uri="{BB962C8B-B14F-4D97-AF65-F5344CB8AC3E}">
        <p14:creationId xmlns:p14="http://schemas.microsoft.com/office/powerpoint/2010/main" val="33211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SPI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7641849" cy="3834425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SPI – Serial </a:t>
            </a:r>
            <a:r>
              <a:rPr lang="de-DE" sz="2000" dirty="0" err="1">
                <a:cs typeface="Times New Roman" panose="02020603050405020304" pitchFamily="18" charset="0"/>
              </a:rPr>
              <a:t>Peripheral</a:t>
            </a:r>
            <a:r>
              <a:rPr lang="de-DE" sz="2000" dirty="0">
                <a:cs typeface="Times New Roman" panose="02020603050405020304" pitchFamily="18" charset="0"/>
              </a:rPr>
              <a:t> Interface Bus, ist ein Bus zur Vernetzung von mehreren Geräten.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Eigenschaften: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schnell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Kurze Übertragungsreichweiten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1 Master, mehrere Slaves (Master kontrolliert Datenverkehr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4 Leitungen werden benötigt:</a:t>
            </a:r>
          </a:p>
          <a:p>
            <a:pPr lvl="1">
              <a:buClr>
                <a:srgbClr val="FF0000"/>
              </a:buClr>
            </a:pPr>
            <a:r>
              <a:rPr lang="de-DE" sz="1600" dirty="0">
                <a:cs typeface="Times New Roman" panose="02020603050405020304" pitchFamily="18" charset="0"/>
              </a:rPr>
              <a:t>MOSI – Master Out, Slave In</a:t>
            </a:r>
          </a:p>
          <a:p>
            <a:pPr lvl="1">
              <a:buClr>
                <a:srgbClr val="FF0000"/>
              </a:buClr>
            </a:pPr>
            <a:r>
              <a:rPr lang="de-DE" sz="1600" dirty="0">
                <a:cs typeface="Times New Roman" panose="02020603050405020304" pitchFamily="18" charset="0"/>
              </a:rPr>
              <a:t>MISO – Master In, Slave Out</a:t>
            </a:r>
          </a:p>
          <a:p>
            <a:pPr lvl="1">
              <a:buClr>
                <a:srgbClr val="FF0000"/>
              </a:buClr>
            </a:pPr>
            <a:r>
              <a:rPr lang="de-DE" sz="1600" dirty="0">
                <a:cs typeface="Times New Roman" panose="02020603050405020304" pitchFamily="18" charset="0"/>
              </a:rPr>
              <a:t>SCK – Serial Clock</a:t>
            </a:r>
          </a:p>
          <a:p>
            <a:pPr lvl="1">
              <a:buClr>
                <a:srgbClr val="FF0000"/>
              </a:buClr>
            </a:pPr>
            <a:r>
              <a:rPr lang="de-DE" sz="1600" dirty="0">
                <a:cs typeface="Times New Roman" panose="02020603050405020304" pitchFamily="18" charset="0"/>
              </a:rPr>
              <a:t>SS – Slave Select</a:t>
            </a:r>
          </a:p>
        </p:txBody>
      </p:sp>
    </p:spTree>
    <p:extLst>
      <p:ext uri="{BB962C8B-B14F-4D97-AF65-F5344CB8AC3E}">
        <p14:creationId xmlns:p14="http://schemas.microsoft.com/office/powerpoint/2010/main" val="26410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B3154F0-054C-4C7F-98C3-E2154FB7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33" y="1203598"/>
            <a:ext cx="3078934" cy="3756299"/>
          </a:xfrm>
          <a:prstGeom prst="rect">
            <a:avLst/>
          </a:prstGeom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SPI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2724797" cy="40011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Verbindungsschema:</a:t>
            </a:r>
            <a:endParaRPr lang="de-DE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SPI - Beispiel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5333093" cy="109812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1800" b="1" dirty="0">
                <a:cs typeface="Times New Roman" panose="02020603050405020304" pitchFamily="18" charset="0"/>
              </a:rPr>
              <a:t>Verbindung zweier Arduinos - Master: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FEFE7A-C048-4E7A-8B1D-D1598CFE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1603627"/>
            <a:ext cx="8820472" cy="32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SPI - Beispiel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4180965" cy="1098122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1800" b="1" dirty="0">
                <a:cs typeface="Times New Roman" panose="02020603050405020304" pitchFamily="18" charset="0"/>
              </a:rPr>
              <a:t>Verbindung zweier Arduinos - Slave: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90B43C-DE78-471C-AC05-26E48176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91630"/>
            <a:ext cx="6912614" cy="3501078"/>
          </a:xfrm>
          <a:prstGeom prst="rect">
            <a:avLst/>
          </a:prstGeom>
        </p:spPr>
      </p:pic>
      <p:sp>
        <p:nvSpPr>
          <p:cNvPr id="6" name="Pfeil nach rechts 8">
            <a:extLst>
              <a:ext uri="{FF2B5EF4-FFF2-40B4-BE49-F238E27FC236}">
                <a16:creationId xmlns:a16="http://schemas.microsoft.com/office/drawing/2014/main" id="{80720881-954E-40FB-92DC-6085510E8098}"/>
              </a:ext>
            </a:extLst>
          </p:cNvPr>
          <p:cNvSpPr/>
          <p:nvPr/>
        </p:nvSpPr>
        <p:spPr>
          <a:xfrm>
            <a:off x="5642897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F4F2332-F50A-422B-B590-4C7C9F4AE529}"/>
              </a:ext>
            </a:extLst>
          </p:cNvPr>
          <p:cNvSpPr txBox="1">
            <a:spLocks/>
          </p:cNvSpPr>
          <p:nvPr/>
        </p:nvSpPr>
        <p:spPr>
          <a:xfrm>
            <a:off x="6880652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11</a:t>
            </a:r>
          </a:p>
        </p:txBody>
      </p:sp>
    </p:spTree>
    <p:extLst>
      <p:ext uri="{BB962C8B-B14F-4D97-AF65-F5344CB8AC3E}">
        <p14:creationId xmlns:p14="http://schemas.microsoft.com/office/powerpoint/2010/main" val="23358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/>
              <a:t>Exkursion</a:t>
            </a:r>
            <a:r>
              <a:rPr lang="en-US" sz="2000" dirty="0"/>
              <a:t> Displays </a:t>
            </a:r>
            <a:r>
              <a:rPr lang="en-US" sz="2000" dirty="0" err="1"/>
              <a:t>für</a:t>
            </a:r>
            <a:r>
              <a:rPr lang="en-US" sz="2000" dirty="0"/>
              <a:t> MCU‘s</a:t>
            </a:r>
            <a:endParaRPr lang="de-DE" sz="20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7641849" cy="3834425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Typen: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7-Segment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LCD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OLED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E-Paper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TFT-LCD-Touch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48BBB4-B079-4466-8927-FA2DA7EA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00" y="2745935"/>
            <a:ext cx="2227385" cy="222738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4D74CC-3F67-41A4-B502-2982CA40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298438"/>
            <a:ext cx="2084060" cy="10991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454B44-F8EA-4EEA-9C72-31C93F16B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908" y="1920012"/>
            <a:ext cx="2083262" cy="18986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88E135-82F0-485E-AB00-CDF814F3E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193" y="669186"/>
            <a:ext cx="1728380" cy="17283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54B5BA-EC75-4B1F-82EE-1CBC0E234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261" y="3091711"/>
            <a:ext cx="1876402" cy="18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/>
              <a:t>Exkursion</a:t>
            </a:r>
            <a:r>
              <a:rPr lang="en-US" sz="2000" dirty="0"/>
              <a:t> Displays </a:t>
            </a:r>
            <a:r>
              <a:rPr lang="en-US" sz="2000" dirty="0" err="1"/>
              <a:t>für</a:t>
            </a:r>
            <a:r>
              <a:rPr lang="en-US" sz="2000" dirty="0"/>
              <a:t> MCU‘s</a:t>
            </a:r>
            <a:endParaRPr lang="de-DE" sz="20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259632" y="1779662"/>
            <a:ext cx="6917269" cy="196221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Display Schnittstellen:</a:t>
            </a:r>
            <a:br>
              <a:rPr lang="de-DE" sz="2000" dirty="0">
                <a:cs typeface="Times New Roman" panose="02020603050405020304" pitchFamily="18" charset="0"/>
              </a:rPr>
            </a:b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 err="1">
                <a:cs typeface="Times New Roman" panose="02020603050405020304" pitchFamily="18" charset="0"/>
              </a:rPr>
              <a:t>Built</a:t>
            </a:r>
            <a:r>
              <a:rPr lang="de-DE" sz="2000" dirty="0">
                <a:cs typeface="Times New Roman" panose="02020603050405020304" pitchFamily="18" charset="0"/>
              </a:rPr>
              <a:t>-in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I²C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6581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/>
              <a:t>Exkursion</a:t>
            </a:r>
            <a:r>
              <a:rPr lang="en-US" sz="2000" dirty="0"/>
              <a:t> Displays </a:t>
            </a:r>
            <a:r>
              <a:rPr lang="en-US" sz="2000" dirty="0" err="1"/>
              <a:t>für</a:t>
            </a:r>
            <a:r>
              <a:rPr lang="en-US" sz="2000" dirty="0"/>
              <a:t> MCU‘s</a:t>
            </a:r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895013B-FB92-43A4-858C-DBED1433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38" y="1146533"/>
            <a:ext cx="4314323" cy="382813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348915" y="1059582"/>
            <a:ext cx="6917269" cy="196221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Beispiel für Anschluss </a:t>
            </a:r>
            <a:br>
              <a:rPr lang="de-DE" sz="2000" b="1" dirty="0">
                <a:cs typeface="Times New Roman" panose="02020603050405020304" pitchFamily="18" charset="0"/>
              </a:rPr>
            </a:br>
            <a:r>
              <a:rPr lang="de-DE" sz="2000" b="1" dirty="0">
                <a:cs typeface="Times New Roman" panose="02020603050405020304" pitchFamily="18" charset="0"/>
              </a:rPr>
              <a:t>LCD-Display:</a:t>
            </a:r>
            <a:br>
              <a:rPr lang="de-DE" sz="2000" dirty="0">
                <a:cs typeface="Times New Roman" panose="02020603050405020304" pitchFamily="18" charset="0"/>
              </a:rPr>
            </a:br>
            <a:endParaRPr lang="de-DE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err="1"/>
              <a:t>Exkursion</a:t>
            </a:r>
            <a:r>
              <a:rPr lang="en-US" sz="2000" dirty="0"/>
              <a:t> Displays </a:t>
            </a:r>
            <a:r>
              <a:rPr lang="en-US" sz="2000" dirty="0" err="1"/>
              <a:t>für</a:t>
            </a:r>
            <a:r>
              <a:rPr lang="en-US" sz="2000" dirty="0"/>
              <a:t> MCU‘s</a:t>
            </a:r>
            <a:endParaRPr lang="de-DE" sz="20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348915" y="1059582"/>
            <a:ext cx="6917269" cy="196221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Beispiel für Ansteuerung LCD-Display:</a:t>
            </a:r>
            <a:br>
              <a:rPr lang="de-DE" sz="2000" dirty="0">
                <a:cs typeface="Times New Roman" panose="02020603050405020304" pitchFamily="18" charset="0"/>
              </a:rPr>
            </a:br>
            <a:endParaRPr lang="de-DE" sz="2000" dirty="0">
              <a:cs typeface="Times New Roman" panose="0202060305040502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B2F082-91A3-4BA1-955F-B5B5978F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11" y="1459692"/>
            <a:ext cx="6095578" cy="34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Mikrocontroller Bussysteme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967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Bussysteme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7641849" cy="3834425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Mikrocontroller stellen verschiedene Bussysteme auf Hardwareebene zur Verfügung, oder können softwareseitig umgesetzt werden.</a:t>
            </a:r>
            <a:br>
              <a:rPr lang="de-DE" sz="2000" dirty="0">
                <a:cs typeface="Times New Roman" panose="02020603050405020304" pitchFamily="18" charset="0"/>
              </a:rPr>
            </a:b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1-Wire</a:t>
            </a:r>
          </a:p>
          <a:p>
            <a:pPr>
              <a:buClr>
                <a:srgbClr val="FF0000"/>
              </a:buClr>
            </a:pPr>
            <a:r>
              <a:rPr lang="de-DE" sz="2000" b="1" dirty="0">
                <a:cs typeface="Times New Roman" panose="02020603050405020304" pitchFamily="18" charset="0"/>
              </a:rPr>
              <a:t>I²C</a:t>
            </a:r>
          </a:p>
          <a:p>
            <a:pPr>
              <a:buClr>
                <a:srgbClr val="FF0000"/>
              </a:buClr>
            </a:pPr>
            <a:r>
              <a:rPr lang="de-DE" sz="2000" dirty="0" err="1">
                <a:cs typeface="Times New Roman" panose="02020603050405020304" pitchFamily="18" charset="0"/>
              </a:rPr>
              <a:t>SMBus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b="1" dirty="0">
                <a:cs typeface="Times New Roman" panose="02020603050405020304" pitchFamily="18" charset="0"/>
              </a:rPr>
              <a:t>SPI</a:t>
            </a:r>
          </a:p>
          <a:p>
            <a:pPr>
              <a:buClr>
                <a:srgbClr val="FF0000"/>
              </a:buClr>
            </a:pPr>
            <a:r>
              <a:rPr lang="de-DE" sz="2000" dirty="0" err="1">
                <a:cs typeface="Times New Roman" panose="02020603050405020304" pitchFamily="18" charset="0"/>
              </a:rPr>
              <a:t>MicroWire</a:t>
            </a:r>
            <a:r>
              <a:rPr lang="de-DE" sz="2000" dirty="0">
                <a:cs typeface="Times New Roman" panose="02020603050405020304" pitchFamily="18" charset="0"/>
              </a:rPr>
              <a:t>/PLUS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M-Bus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CAN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55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I²C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751075" y="1113588"/>
            <a:ext cx="7641849" cy="3834425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I²C, manchmal auch als TWI (</a:t>
            </a:r>
            <a:r>
              <a:rPr lang="de-DE" sz="2000" dirty="0" err="1">
                <a:cs typeface="Times New Roman" panose="02020603050405020304" pitchFamily="18" charset="0"/>
              </a:rPr>
              <a:t>Two</a:t>
            </a:r>
            <a:r>
              <a:rPr lang="de-DE" sz="2000" dirty="0">
                <a:cs typeface="Times New Roman" panose="02020603050405020304" pitchFamily="18" charset="0"/>
              </a:rPr>
              <a:t>-Wire-Interface) geführt, ist ein Bus der nur 2 Leitungen benötigt.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Eigenschaften:</a:t>
            </a:r>
            <a:endParaRPr lang="de-DE" sz="2000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Langsam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Kurze Übertragungsreichweiten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Kleine Datenmengen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1 Master, bis zu 112 Slaves (Master kontrolliert Datenverkehr)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1 Datenleitung (SDA), 1 Taktleitung (SDL)</a:t>
            </a:r>
          </a:p>
          <a:p>
            <a:pPr>
              <a:buClr>
                <a:srgbClr val="FF0000"/>
              </a:buClr>
            </a:pPr>
            <a:r>
              <a:rPr lang="de-DE" sz="2000" dirty="0">
                <a:cs typeface="Times New Roman" panose="02020603050405020304" pitchFamily="18" charset="0"/>
              </a:rPr>
              <a:t>Keine Sicherungsschichten</a:t>
            </a:r>
          </a:p>
        </p:txBody>
      </p:sp>
    </p:spTree>
    <p:extLst>
      <p:ext uri="{BB962C8B-B14F-4D97-AF65-F5344CB8AC3E}">
        <p14:creationId xmlns:p14="http://schemas.microsoft.com/office/powerpoint/2010/main" val="8948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I²C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D64CEC3-0259-48DA-BCC8-84B459E81444}"/>
              </a:ext>
            </a:extLst>
          </p:cNvPr>
          <p:cNvSpPr txBox="1">
            <a:spLocks/>
          </p:cNvSpPr>
          <p:nvPr/>
        </p:nvSpPr>
        <p:spPr>
          <a:xfrm>
            <a:off x="1149369" y="1707655"/>
            <a:ext cx="6845261" cy="1296144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Der Einsatzzweck von I²C ist hauptsächlich die Verbindung von Mikrocontrollern mit zusätzlicher Peripherie, die dann als ein Gerät in Umlauf gebracht werden.</a:t>
            </a:r>
          </a:p>
        </p:txBody>
      </p:sp>
    </p:spTree>
    <p:extLst>
      <p:ext uri="{BB962C8B-B14F-4D97-AF65-F5344CB8AC3E}">
        <p14:creationId xmlns:p14="http://schemas.microsoft.com/office/powerpoint/2010/main" val="1610976759"/>
      </p:ext>
    </p:extLst>
  </p:cSld>
  <p:clrMapOvr>
    <a:masterClrMapping/>
  </p:clrMapOvr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Bildschirmpräsentation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Ukro@meakesselsdorf.de</dc:creator>
  <cp:lastModifiedBy>Ukro, Rico</cp:lastModifiedBy>
  <cp:revision>372</cp:revision>
  <dcterms:created xsi:type="dcterms:W3CDTF">2012-06-05T13:48:45Z</dcterms:created>
  <dcterms:modified xsi:type="dcterms:W3CDTF">2022-02-11T05:47:48Z</dcterms:modified>
</cp:coreProperties>
</file>