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8"/>
  </p:notesMasterIdLst>
  <p:handoutMasterIdLst>
    <p:handoutMasterId r:id="rId9"/>
  </p:handoutMasterIdLst>
  <p:sldIdLst>
    <p:sldId id="323" r:id="rId2"/>
    <p:sldId id="325" r:id="rId3"/>
    <p:sldId id="349" r:id="rId4"/>
    <p:sldId id="351" r:id="rId5"/>
    <p:sldId id="352" r:id="rId6"/>
    <p:sldId id="353" r:id="rId7"/>
  </p:sldIdLst>
  <p:sldSz cx="9144000" cy="5143500" type="screen16x9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8" autoAdjust="0"/>
    <p:restoredTop sz="95501" autoAdjust="0"/>
  </p:normalViewPr>
  <p:slideViewPr>
    <p:cSldViewPr>
      <p:cViewPr varScale="1">
        <p:scale>
          <a:sx n="144" d="100"/>
          <a:sy n="144" d="100"/>
        </p:scale>
        <p:origin x="468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24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D69A697-2128-478E-8F8B-454B673F6936}" type="datetimeFigureOut">
              <a:rPr lang="de-DE"/>
              <a:pPr>
                <a:defRPr/>
              </a:pPr>
              <a:t>11.02.2022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F66B53C-DFB0-4CB4-99F1-33BBEFE2FD0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5971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2A3DDE-E378-4231-B1F8-AA52FF0FC58B}" type="datetimeFigureOut">
              <a:rPr lang="de-DE"/>
              <a:pPr>
                <a:defRPr/>
              </a:pPr>
              <a:t>11.02.2022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D3116E-523D-4B42-831E-9D25E6B19D4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156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56C48-7D19-417A-8C55-8487AE32D1C3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402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287338"/>
            <a:ext cx="6735762" cy="3789362"/>
          </a:xfrm>
          <a:ln cap="flat"/>
        </p:spPr>
      </p:sp>
      <p:sp>
        <p:nvSpPr>
          <p:cNvPr id="402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6180" y="4363947"/>
            <a:ext cx="5256548" cy="4435024"/>
          </a:xfrm>
          <a:noFill/>
          <a:ln/>
        </p:spPr>
        <p:txBody>
          <a:bodyPr lIns="86629" tIns="43315" rIns="86629" bIns="43315"/>
          <a:lstStyle/>
          <a:p>
            <a:pPr eaLnBrk="1" hangingPunct="1"/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950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600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963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339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38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2240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5707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95744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44462" cy="3394034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2338" y="1200150"/>
            <a:ext cx="4044462" cy="3394034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0910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0310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0054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562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571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4130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95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2844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617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uppieren 40"/>
          <p:cNvGrpSpPr>
            <a:grpSpLocks/>
          </p:cNvGrpSpPr>
          <p:nvPr/>
        </p:nvGrpSpPr>
        <p:grpSpPr bwMode="auto">
          <a:xfrm>
            <a:off x="0" y="123825"/>
            <a:ext cx="9144000" cy="504825"/>
            <a:chOff x="0" y="123478"/>
            <a:chExt cx="9144000" cy="504968"/>
          </a:xfrm>
        </p:grpSpPr>
        <p:pic>
          <p:nvPicPr>
            <p:cNvPr id="66563" name="Grafik 38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8" t="21420" r="4349" b="69675"/>
            <a:stretch>
              <a:fillRect/>
            </a:stretch>
          </p:blipFill>
          <p:spPr bwMode="auto">
            <a:xfrm>
              <a:off x="971600" y="123478"/>
              <a:ext cx="8172400" cy="50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64" name="Grafik 39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8" t="21420" r="78226" b="69675"/>
            <a:stretch>
              <a:fillRect/>
            </a:stretch>
          </p:blipFill>
          <p:spPr bwMode="auto">
            <a:xfrm>
              <a:off x="0" y="123478"/>
              <a:ext cx="1043608" cy="504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6565" name="Grafik 3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3" t="89908" r="8182" b="7805"/>
          <a:stretch>
            <a:fillRect/>
          </a:stretch>
        </p:blipFill>
        <p:spPr bwMode="auto">
          <a:xfrm>
            <a:off x="0" y="5013325"/>
            <a:ext cx="914400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187624" y="992606"/>
            <a:ext cx="6912768" cy="701727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17000">
                <a:schemeClr val="dk1">
                  <a:tint val="37000"/>
                  <a:satMod val="300000"/>
                </a:schemeClr>
              </a:gs>
              <a:gs pos="36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85341" tIns="42670" rIns="85341" bIns="42670" rtlCol="0">
            <a:spAutoFit/>
          </a:bodyPr>
          <a:lstStyle/>
          <a:p>
            <a:pPr algn="ctr"/>
            <a:r>
              <a:rPr lang="de-DE" sz="4000" dirty="0" err="1"/>
              <a:t>NodeMCU</a:t>
            </a:r>
            <a:r>
              <a:rPr lang="de-DE" sz="4000" dirty="0"/>
              <a:t> ESP8266</a:t>
            </a:r>
            <a:endParaRPr lang="de-DE" sz="3700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925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 err="1"/>
              <a:t>NodeMCU</a:t>
            </a:r>
            <a:r>
              <a:rPr lang="de-DE" sz="2000" dirty="0"/>
              <a:t> ESP8266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D64CEC3-0259-48DA-BCC8-84B459E81444}"/>
              </a:ext>
            </a:extLst>
          </p:cNvPr>
          <p:cNvSpPr txBox="1">
            <a:spLocks/>
          </p:cNvSpPr>
          <p:nvPr/>
        </p:nvSpPr>
        <p:spPr>
          <a:xfrm>
            <a:off x="1034607" y="1419622"/>
            <a:ext cx="7074786" cy="3168352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Der </a:t>
            </a:r>
            <a:r>
              <a:rPr lang="de-DE" sz="2000" dirty="0" err="1">
                <a:cs typeface="Times New Roman" panose="02020603050405020304" pitchFamily="18" charset="0"/>
              </a:rPr>
              <a:t>NodeMCU</a:t>
            </a:r>
            <a:r>
              <a:rPr lang="de-DE" sz="2000" dirty="0">
                <a:cs typeface="Times New Roman" panose="02020603050405020304" pitchFamily="18" charset="0"/>
              </a:rPr>
              <a:t> ist ein Entwicklungsboard mit dem 32-bit Mikrocontroller ESP8266 der chinesischen Firma </a:t>
            </a:r>
            <a:r>
              <a:rPr lang="de-DE" sz="2000" dirty="0" err="1">
                <a:cs typeface="Times New Roman" panose="02020603050405020304" pitchFamily="18" charset="0"/>
              </a:rPr>
              <a:t>espressif</a:t>
            </a:r>
            <a:r>
              <a:rPr lang="de-DE" sz="2000" dirty="0">
                <a:cs typeface="Times New Roman" panose="02020603050405020304" pitchFamily="18" charset="0"/>
              </a:rPr>
              <a:t>.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b="1" dirty="0">
                <a:cs typeface="Times New Roman" panose="02020603050405020304" pitchFamily="18" charset="0"/>
              </a:rPr>
              <a:t>Eigenschaften:</a:t>
            </a: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Kostengünstig</a:t>
            </a: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80 – 160 MHz Systemtakt</a:t>
            </a: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Wifi – OnBoard</a:t>
            </a: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SPI</a:t>
            </a: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I²C</a:t>
            </a: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01553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 err="1"/>
              <a:t>NodeMCU</a:t>
            </a:r>
            <a:r>
              <a:rPr lang="de-DE" sz="2000" dirty="0"/>
              <a:t> ESP8266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D64CEC3-0259-48DA-BCC8-84B459E81444}"/>
              </a:ext>
            </a:extLst>
          </p:cNvPr>
          <p:cNvSpPr txBox="1">
            <a:spLocks/>
          </p:cNvSpPr>
          <p:nvPr/>
        </p:nvSpPr>
        <p:spPr>
          <a:xfrm>
            <a:off x="1043608" y="1635646"/>
            <a:ext cx="7425825" cy="3168352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Der </a:t>
            </a:r>
            <a:r>
              <a:rPr lang="de-DE" sz="2000" dirty="0" err="1">
                <a:cs typeface="Times New Roman" panose="02020603050405020304" pitchFamily="18" charset="0"/>
              </a:rPr>
              <a:t>NodeMCU</a:t>
            </a:r>
            <a:r>
              <a:rPr lang="de-DE" sz="2000" dirty="0">
                <a:cs typeface="Times New Roman" panose="02020603050405020304" pitchFamily="18" charset="0"/>
              </a:rPr>
              <a:t> kann in verschieden Sprachen programmiert werden.</a:t>
            </a:r>
          </a:p>
          <a:p>
            <a:pPr>
              <a:buClr>
                <a:srgbClr val="FF0000"/>
              </a:buClr>
            </a:pPr>
            <a:endParaRPr lang="de-DE" sz="2000" dirty="0"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Arduino – C++ </a:t>
            </a: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LUA-</a:t>
            </a:r>
            <a:r>
              <a:rPr lang="de-DE" sz="2000" dirty="0" err="1">
                <a:cs typeface="Times New Roman" panose="02020603050405020304" pitchFamily="18" charset="0"/>
              </a:rPr>
              <a:t>Script</a:t>
            </a:r>
            <a:endParaRPr lang="de-DE" sz="2000" dirty="0"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de-DE" sz="2000" dirty="0" err="1">
                <a:cs typeface="Times New Roman" panose="02020603050405020304" pitchFamily="18" charset="0"/>
              </a:rPr>
              <a:t>Micropython</a:t>
            </a:r>
            <a:endParaRPr lang="de-DE" sz="2000" dirty="0"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de-DE" sz="2000" dirty="0" err="1">
                <a:cs typeface="Times New Roman" panose="02020603050405020304" pitchFamily="18" charset="0"/>
              </a:rPr>
              <a:t>Cirtcuitpython</a:t>
            </a:r>
            <a:endParaRPr lang="de-DE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08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 err="1"/>
              <a:t>NodeMCU</a:t>
            </a:r>
            <a:r>
              <a:rPr lang="de-DE" sz="2000" dirty="0"/>
              <a:t> ESP8266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D64CEC3-0259-48DA-BCC8-84B459E81444}"/>
              </a:ext>
            </a:extLst>
          </p:cNvPr>
          <p:cNvSpPr txBox="1">
            <a:spLocks/>
          </p:cNvSpPr>
          <p:nvPr/>
        </p:nvSpPr>
        <p:spPr>
          <a:xfrm>
            <a:off x="1043608" y="1635646"/>
            <a:ext cx="7425825" cy="3168352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Der ESP8266 kann als Server, Access-Point oder Client konfiguriert werden. Damit eignet er sich unter anderem auch als </a:t>
            </a:r>
            <a:r>
              <a:rPr lang="de-DE" sz="2000" dirty="0" err="1">
                <a:cs typeface="Times New Roman" panose="02020603050405020304" pitchFamily="18" charset="0"/>
              </a:rPr>
              <a:t>ioBroker</a:t>
            </a:r>
            <a:r>
              <a:rPr lang="de-DE" sz="2000" dirty="0">
                <a:cs typeface="Times New Roman" panose="02020603050405020304" pitchFamily="18" charset="0"/>
              </a:rPr>
              <a:t> über MQTT.</a:t>
            </a:r>
          </a:p>
          <a:p>
            <a:pPr marL="0" indent="0">
              <a:buClr>
                <a:srgbClr val="FF0000"/>
              </a:buClr>
              <a:buNone/>
            </a:pPr>
            <a:endParaRPr lang="de-DE" sz="2000" dirty="0"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de-DE" sz="2000" i="1" dirty="0">
                <a:cs typeface="Times New Roman" panose="02020603050405020304" pitchFamily="18" charset="0"/>
              </a:rPr>
              <a:t>Achtung! Ein Programmzyklus darf nicht länger als 20ms dauern, da sich der ESP8266 neben der Programmabarbeitung noch um die Verwaltung des </a:t>
            </a:r>
            <a:r>
              <a:rPr lang="de-DE" sz="2000" i="1" dirty="0" err="1">
                <a:cs typeface="Times New Roman" panose="02020603050405020304" pitchFamily="18" charset="0"/>
              </a:rPr>
              <a:t>Wifi‘s</a:t>
            </a:r>
            <a:r>
              <a:rPr lang="de-DE" sz="2000" i="1" dirty="0">
                <a:cs typeface="Times New Roman" panose="02020603050405020304" pitchFamily="18" charset="0"/>
              </a:rPr>
              <a:t> kümmern muss.</a:t>
            </a:r>
          </a:p>
        </p:txBody>
      </p:sp>
    </p:spTree>
    <p:extLst>
      <p:ext uri="{BB962C8B-B14F-4D97-AF65-F5344CB8AC3E}">
        <p14:creationId xmlns:p14="http://schemas.microsoft.com/office/powerpoint/2010/main" val="413134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 err="1"/>
              <a:t>NodeMCU</a:t>
            </a:r>
            <a:r>
              <a:rPr lang="de-DE" sz="2000" dirty="0"/>
              <a:t> ESP8266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72063AC-9484-490F-A27C-0BA07402775A}"/>
              </a:ext>
            </a:extLst>
          </p:cNvPr>
          <p:cNvSpPr/>
          <p:nvPr/>
        </p:nvSpPr>
        <p:spPr>
          <a:xfrm>
            <a:off x="755576" y="1151210"/>
            <a:ext cx="4536504" cy="346249"/>
          </a:xfrm>
          <a:prstGeom prst="rect">
            <a:avLst/>
          </a:prstGeom>
          <a:noFill/>
          <a:ln w="38100"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 anchor="t">
            <a:spAutoFit/>
          </a:bodyPr>
          <a:lstStyle/>
          <a:p>
            <a:r>
              <a:rPr lang="de-DE" b="1" dirty="0">
                <a:solidFill>
                  <a:schemeClr val="tx1"/>
                </a:solidFill>
                <a:cs typeface="Arial" pitchFamily="34" charset="0"/>
              </a:rPr>
              <a:t>Beispiel ESP8266 als Web-Server – </a:t>
            </a:r>
            <a:r>
              <a:rPr lang="de-DE" b="1" dirty="0" err="1">
                <a:solidFill>
                  <a:schemeClr val="tx1"/>
                </a:solidFill>
                <a:cs typeface="Arial" pitchFamily="34" charset="0"/>
              </a:rPr>
              <a:t>setup</a:t>
            </a:r>
            <a:r>
              <a:rPr lang="de-DE" b="1" dirty="0">
                <a:solidFill>
                  <a:schemeClr val="tx1"/>
                </a:solidFill>
                <a:cs typeface="Arial" pitchFamily="34" charset="0"/>
              </a:rPr>
              <a:t>():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4C5BFD6-117A-4608-BB12-4DD24ED34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442644"/>
            <a:ext cx="5479799" cy="351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7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 err="1"/>
              <a:t>NodeMCU</a:t>
            </a:r>
            <a:r>
              <a:rPr lang="de-DE" sz="2000" dirty="0"/>
              <a:t> ESP8266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72063AC-9484-490F-A27C-0BA07402775A}"/>
              </a:ext>
            </a:extLst>
          </p:cNvPr>
          <p:cNvSpPr/>
          <p:nvPr/>
        </p:nvSpPr>
        <p:spPr>
          <a:xfrm>
            <a:off x="755576" y="1151210"/>
            <a:ext cx="4536504" cy="346249"/>
          </a:xfrm>
          <a:prstGeom prst="rect">
            <a:avLst/>
          </a:prstGeom>
          <a:noFill/>
          <a:ln w="38100"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 anchor="t">
            <a:spAutoFit/>
          </a:bodyPr>
          <a:lstStyle/>
          <a:p>
            <a:r>
              <a:rPr lang="de-DE" b="1" dirty="0">
                <a:solidFill>
                  <a:schemeClr val="tx1"/>
                </a:solidFill>
                <a:cs typeface="Arial" pitchFamily="34" charset="0"/>
              </a:rPr>
              <a:t>Beispiel ESP8266 als Web-Server – loop():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EE4643A-8F8D-4B6A-B89F-F87295703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67" y="1535080"/>
            <a:ext cx="7672665" cy="3427342"/>
          </a:xfrm>
          <a:prstGeom prst="rect">
            <a:avLst/>
          </a:prstGeom>
        </p:spPr>
      </p:pic>
      <p:sp>
        <p:nvSpPr>
          <p:cNvPr id="12" name="Pfeil nach rechts 8">
            <a:extLst>
              <a:ext uri="{FF2B5EF4-FFF2-40B4-BE49-F238E27FC236}">
                <a16:creationId xmlns:a16="http://schemas.microsoft.com/office/drawing/2014/main" id="{25966049-8084-4E1C-B369-ADB7062FA1B2}"/>
              </a:ext>
            </a:extLst>
          </p:cNvPr>
          <p:cNvSpPr/>
          <p:nvPr/>
        </p:nvSpPr>
        <p:spPr>
          <a:xfrm>
            <a:off x="5785223" y="4064195"/>
            <a:ext cx="1375792" cy="827862"/>
          </a:xfrm>
          <a:prstGeom prst="rightArrow">
            <a:avLst/>
          </a:prstGeom>
          <a:gradFill flip="none" rotWithShape="1">
            <a:gsLst>
              <a:gs pos="0">
                <a:srgbClr val="E3051B">
                  <a:tint val="66000"/>
                  <a:satMod val="160000"/>
                </a:srgbClr>
              </a:gs>
              <a:gs pos="50000">
                <a:srgbClr val="E3051B">
                  <a:tint val="44500"/>
                  <a:satMod val="160000"/>
                </a:srgbClr>
              </a:gs>
              <a:gs pos="100000">
                <a:srgbClr val="E3051B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12C23956-D0FF-4D40-8B56-A4E16DB25CE8}"/>
              </a:ext>
            </a:extLst>
          </p:cNvPr>
          <p:cNvSpPr txBox="1">
            <a:spLocks/>
          </p:cNvSpPr>
          <p:nvPr/>
        </p:nvSpPr>
        <p:spPr>
          <a:xfrm>
            <a:off x="7022978" y="4118086"/>
            <a:ext cx="2155844" cy="72008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892" indent="-3428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1" indent="-28574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None/>
            </a:pPr>
            <a:r>
              <a:rPr lang="de-DE" sz="2800" dirty="0">
                <a:latin typeface="+mj-lt"/>
              </a:rPr>
              <a:t>Aufgabe 12</a:t>
            </a:r>
          </a:p>
        </p:txBody>
      </p:sp>
    </p:spTree>
    <p:extLst>
      <p:ext uri="{BB962C8B-B14F-4D97-AF65-F5344CB8AC3E}">
        <p14:creationId xmlns:p14="http://schemas.microsoft.com/office/powerpoint/2010/main" val="77802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MEA Design">
  <a:themeElements>
    <a:clrScheme name="MEA Desig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EA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EA Desig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132</Words>
  <Application>Microsoft Office PowerPoint</Application>
  <PresentationFormat>Bildschirmpräsentation (16:9)</PresentationFormat>
  <Paragraphs>32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MEA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Kursplan</dc:title>
  <dc:creator>Ukro, Rico</dc:creator>
  <cp:lastModifiedBy>Ukro, Rico</cp:lastModifiedBy>
  <cp:revision>359</cp:revision>
  <dcterms:created xsi:type="dcterms:W3CDTF">2012-06-05T13:48:45Z</dcterms:created>
  <dcterms:modified xsi:type="dcterms:W3CDTF">2022-02-11T05:48:08Z</dcterms:modified>
</cp:coreProperties>
</file>