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3EBE-031D-4020-8B47-3483B13F5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6521C-DD54-4F80-90AD-AE2BAC772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E7F68-F2ED-4B1A-A02F-D7809D90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01FE-20E8-4369-90BD-37EC275CCC1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816E-57E0-4BEC-A82F-92729B261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B5868-4216-4F8B-B9BB-54689CE9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24E-E5BC-438D-81A0-B9563994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6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E328-7F10-4835-A5C1-EAB773F8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1937C-B7DB-45E4-BE1D-705BD1034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511FB-C13D-464E-A8E4-349EF224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01FE-20E8-4369-90BD-37EC275CCC1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E2641-4D50-4CA8-9D60-565B593F1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72A7E-5061-4F5A-9FCB-4B103724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24E-E5BC-438D-81A0-B9563994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9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3AE43-D07A-4DC7-A35A-E817783C9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E4D11-25B3-40FF-BED3-9795A68B6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F01D7-0E6A-4A44-B5AB-9C3A1372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01FE-20E8-4369-90BD-37EC275CCC1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EDCD-65B1-44DB-8E7F-96A74321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DAD0B-2427-41B9-9524-609E10AF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24E-E5BC-438D-81A0-B9563994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1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D3DA-26D7-4944-AC69-8824CFB1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A34D3-D61A-4232-AC55-71D2BA976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6E9C7-B992-4011-878E-50CE57A8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01FE-20E8-4369-90BD-37EC275CCC1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7B8FB-4AD0-4135-A380-C2142872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B8930-C6D5-4A1F-9D04-6362B7E8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24E-E5BC-438D-81A0-B9563994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CA5E-1714-4856-AACF-D42E9DF48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B2415-3C64-4E8B-BF5D-B1DB3F8AB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358DD-7648-45A1-BBF2-AE4A2AB2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01FE-20E8-4369-90BD-37EC275CCC1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6F38C-E1F8-4023-BD74-923A917D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2BAA3-72A5-4DC1-93A8-4F34117D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24E-E5BC-438D-81A0-B9563994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4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9DED-E936-44BD-A148-61F326A4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CBDA6-CE7F-4A62-BC06-7D9E593EE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33974-E9C0-4DC8-81D4-8B1ADD6E8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6B946-A839-4E06-9038-D4CDF767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01FE-20E8-4369-90BD-37EC275CCC1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5B89F-FB48-422C-B924-1D83ADE4D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1D04B-D8A4-4852-98E4-050DACDB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24E-E5BC-438D-81A0-B9563994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6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32C8-70AB-4557-B471-F363F49F7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D823-84B1-4B63-9CA7-9EE2EE101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9D57F-4A76-4AC0-9FD1-BE0D6A73C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7B35E-3CFA-41F6-8CE6-CD8B39762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04B123-7A7F-47A4-B07F-814B9076F9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425883-FDD4-4AFA-9314-CE9BC058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01FE-20E8-4369-90BD-37EC275CCC1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E2917A-8901-4F2B-BCD7-4BFDC9A8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88F7C2-5735-4670-A642-A9ACFC28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24E-E5BC-438D-81A0-B9563994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1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0048-15A3-4913-8397-912F2E62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46AEC8-4AC8-4371-B230-CF16877F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01FE-20E8-4369-90BD-37EC275CCC1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21CBF-CF36-43CB-9484-26EEED3E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2A6B1-42E4-408D-AAF5-94B472C5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24E-E5BC-438D-81A0-B9563994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6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29FD4-51F4-4D54-AB34-992810282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01FE-20E8-4369-90BD-37EC275CCC1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9FEC71-F6F8-4396-A67E-46124D4C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75D5D-396B-4406-9B8F-A6CF0321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24E-E5BC-438D-81A0-B9563994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7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FBD1-7B01-4B42-A4FB-2C0C6FB2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AEC14-5308-4F95-B71E-1613A8EF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843C4-5935-4650-B5A2-78CE7B9DB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64778-C5AA-4874-8BF4-823F8F4E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01FE-20E8-4369-90BD-37EC275CCC1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AC165-9EC3-4B2A-8124-6A414909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23155-2AC5-4D68-853F-C2D16E3BF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24E-E5BC-438D-81A0-B9563994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6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F2AB-D5B6-40DA-B0A4-25128E09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576B6-050B-4760-A57D-8CB14E5E5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A82D9-8EDB-452F-A1D8-F4DEFBB09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A6471-5634-4B03-89EF-C29A483A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01FE-20E8-4369-90BD-37EC275CCC1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EBF99-C806-4C2C-B483-882F71E8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8E375-CEFC-4751-A6EA-FA045935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3A24E-E5BC-438D-81A0-B9563994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4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F4C67-6C8F-4FFE-964F-BBE6CAA4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96B09-3B2C-4894-BEA0-E4980FC6D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BE34B-B2F5-45B3-8945-C4D7DCF89C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D01FE-20E8-4369-90BD-37EC275CCC1B}" type="datetimeFigureOut">
              <a:rPr lang="en-US" smtClean="0"/>
              <a:t>12/19/2019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EF0BF-E538-4358-936E-EC2D15D2F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17625-6E0E-407F-BDC3-B4E0C0F6E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A24E-E5BC-438D-81A0-B9563994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2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C59FA1E-155A-40F0-8034-173F63AF43C3}"/>
              </a:ext>
            </a:extLst>
          </p:cNvPr>
          <p:cNvSpPr/>
          <p:nvPr/>
        </p:nvSpPr>
        <p:spPr>
          <a:xfrm>
            <a:off x="237929" y="1681843"/>
            <a:ext cx="1912774" cy="2323323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F761EA-1A99-4684-9C8F-9453D323D9EE}"/>
              </a:ext>
            </a:extLst>
          </p:cNvPr>
          <p:cNvSpPr/>
          <p:nvPr/>
        </p:nvSpPr>
        <p:spPr>
          <a:xfrm>
            <a:off x="2579912" y="272921"/>
            <a:ext cx="5682343" cy="63121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9984DD-B84D-4ED8-B7BA-F0AA3924763E}"/>
              </a:ext>
            </a:extLst>
          </p:cNvPr>
          <p:cNvSpPr/>
          <p:nvPr/>
        </p:nvSpPr>
        <p:spPr>
          <a:xfrm>
            <a:off x="69977" y="272921"/>
            <a:ext cx="2425960" cy="6312158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Wind farm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479A29-2D30-4BF6-A97F-4F66D7D57A10}"/>
              </a:ext>
            </a:extLst>
          </p:cNvPr>
          <p:cNvSpPr/>
          <p:nvPr/>
        </p:nvSpPr>
        <p:spPr>
          <a:xfrm>
            <a:off x="3129077" y="3026142"/>
            <a:ext cx="1315615" cy="530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  <a:p>
            <a:pPr algn="ctr"/>
            <a:r>
              <a:rPr lang="nl-NL" dirty="0"/>
              <a:t>Cloud gateway</a:t>
            </a:r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F98CB-DDCC-45D7-94EA-E6B682633CAC}"/>
              </a:ext>
            </a:extLst>
          </p:cNvPr>
          <p:cNvSpPr/>
          <p:nvPr/>
        </p:nvSpPr>
        <p:spPr>
          <a:xfrm>
            <a:off x="433873" y="2896404"/>
            <a:ext cx="140892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IoT</a:t>
            </a:r>
            <a:r>
              <a:rPr lang="nl-NL" dirty="0"/>
              <a:t> </a:t>
            </a:r>
            <a:r>
              <a:rPr lang="nl-NL" dirty="0" err="1"/>
              <a:t>devices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BF0865-7478-4624-8B9A-30916C3D17BB}"/>
              </a:ext>
            </a:extLst>
          </p:cNvPr>
          <p:cNvSpPr/>
          <p:nvPr/>
        </p:nvSpPr>
        <p:spPr>
          <a:xfrm>
            <a:off x="8364892" y="272921"/>
            <a:ext cx="3592285" cy="63121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	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	           Cloud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D896B-4C66-42C5-99E0-1A3C78BAD79A}"/>
              </a:ext>
            </a:extLst>
          </p:cNvPr>
          <p:cNvSpPr/>
          <p:nvPr/>
        </p:nvSpPr>
        <p:spPr>
          <a:xfrm>
            <a:off x="433873" y="3708168"/>
            <a:ext cx="1408922" cy="5131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rgbClr val="00B0F0"/>
                </a:solidFill>
              </a:rPr>
              <a:t>Wind farm simulator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2DB403-5921-4FD6-BE0F-AC4936EFBE5B}"/>
              </a:ext>
            </a:extLst>
          </p:cNvPr>
          <p:cNvSpPr/>
          <p:nvPr/>
        </p:nvSpPr>
        <p:spPr>
          <a:xfrm>
            <a:off x="3129091" y="3556216"/>
            <a:ext cx="1315616" cy="38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solidFill>
                  <a:srgbClr val="00B0F0"/>
                </a:solidFill>
              </a:rPr>
              <a:t>IoT</a:t>
            </a:r>
            <a:r>
              <a:rPr lang="nl-NL" sz="1400" dirty="0">
                <a:solidFill>
                  <a:srgbClr val="00B0F0"/>
                </a:solidFill>
              </a:rPr>
              <a:t> Hub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B498F9-F04E-4C5E-BA92-484B08BBEE9F}"/>
              </a:ext>
            </a:extLst>
          </p:cNvPr>
          <p:cNvSpPr/>
          <p:nvPr/>
        </p:nvSpPr>
        <p:spPr>
          <a:xfrm>
            <a:off x="2579912" y="426875"/>
            <a:ext cx="6008914" cy="6158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4826D4-2F48-42EB-B978-2E348730A97A}"/>
              </a:ext>
            </a:extLst>
          </p:cNvPr>
          <p:cNvSpPr/>
          <p:nvPr/>
        </p:nvSpPr>
        <p:spPr>
          <a:xfrm>
            <a:off x="5039680" y="3034587"/>
            <a:ext cx="1782553" cy="513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Stream processing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85940-B738-43FB-8FD9-8FF8907F04B4}"/>
              </a:ext>
            </a:extLst>
          </p:cNvPr>
          <p:cNvSpPr/>
          <p:nvPr/>
        </p:nvSpPr>
        <p:spPr>
          <a:xfrm>
            <a:off x="5039680" y="3545832"/>
            <a:ext cx="1782147" cy="343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rgbClr val="00B0F0"/>
                </a:solidFill>
              </a:rPr>
              <a:t>Stream </a:t>
            </a:r>
            <a:r>
              <a:rPr lang="nl-NL" sz="1400" dirty="0" err="1">
                <a:solidFill>
                  <a:srgbClr val="00B0F0"/>
                </a:solidFill>
              </a:rPr>
              <a:t>analytics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027772-6E0C-415E-B91A-8387928E44FF}"/>
              </a:ext>
            </a:extLst>
          </p:cNvPr>
          <p:cNvSpPr/>
          <p:nvPr/>
        </p:nvSpPr>
        <p:spPr>
          <a:xfrm>
            <a:off x="5234385" y="4450065"/>
            <a:ext cx="1390262" cy="510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Cold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 store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C60FF5-10BE-4C72-A00B-49A25D577C05}"/>
              </a:ext>
            </a:extLst>
          </p:cNvPr>
          <p:cNvSpPr/>
          <p:nvPr/>
        </p:nvSpPr>
        <p:spPr>
          <a:xfrm>
            <a:off x="5234385" y="4960923"/>
            <a:ext cx="1390262" cy="265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rgbClr val="00B0F0"/>
                </a:solidFill>
              </a:rPr>
              <a:t>Data </a:t>
            </a:r>
            <a:r>
              <a:rPr lang="nl-NL" sz="1400" dirty="0" err="1">
                <a:solidFill>
                  <a:srgbClr val="00B0F0"/>
                </a:solidFill>
              </a:rPr>
              <a:t>lake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B6624C-BDA0-457D-9FEF-517D36DC4D6B}"/>
              </a:ext>
            </a:extLst>
          </p:cNvPr>
          <p:cNvSpPr/>
          <p:nvPr/>
        </p:nvSpPr>
        <p:spPr>
          <a:xfrm>
            <a:off x="5136414" y="5413799"/>
            <a:ext cx="1586204" cy="512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Batch processing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B1DF2D-F8DD-4CBB-956F-0ED7F174AB3D}"/>
              </a:ext>
            </a:extLst>
          </p:cNvPr>
          <p:cNvSpPr/>
          <p:nvPr/>
        </p:nvSpPr>
        <p:spPr>
          <a:xfrm>
            <a:off x="5136414" y="5926034"/>
            <a:ext cx="1586204" cy="340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rgbClr val="00B0F0"/>
                </a:solidFill>
              </a:rPr>
              <a:t>Data </a:t>
            </a:r>
            <a:r>
              <a:rPr lang="nl-NL" sz="1400" dirty="0" err="1">
                <a:solidFill>
                  <a:srgbClr val="00B0F0"/>
                </a:solidFill>
              </a:rPr>
              <a:t>lake</a:t>
            </a:r>
            <a:r>
              <a:rPr lang="nl-NL" sz="1400" dirty="0">
                <a:solidFill>
                  <a:srgbClr val="00B0F0"/>
                </a:solidFill>
              </a:rPr>
              <a:t> </a:t>
            </a:r>
            <a:r>
              <a:rPr lang="nl-NL" sz="1400" dirty="0" err="1">
                <a:solidFill>
                  <a:srgbClr val="00B0F0"/>
                </a:solidFill>
              </a:rPr>
              <a:t>analytics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345BE8-6D54-4678-A354-506DBA908C5A}"/>
              </a:ext>
            </a:extLst>
          </p:cNvPr>
          <p:cNvSpPr/>
          <p:nvPr/>
        </p:nvSpPr>
        <p:spPr>
          <a:xfrm>
            <a:off x="8957386" y="2896404"/>
            <a:ext cx="1861512" cy="793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Business </a:t>
            </a:r>
            <a:r>
              <a:rPr lang="nl-NL" dirty="0" err="1"/>
              <a:t>integration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1BACD7-F7F7-4487-9796-88D986ECABD6}"/>
              </a:ext>
            </a:extLst>
          </p:cNvPr>
          <p:cNvSpPr/>
          <p:nvPr/>
        </p:nvSpPr>
        <p:spPr>
          <a:xfrm>
            <a:off x="8962106" y="3689508"/>
            <a:ext cx="1856792" cy="38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solidFill>
                  <a:srgbClr val="00B0F0"/>
                </a:solidFill>
              </a:rPr>
              <a:t>Azure</a:t>
            </a:r>
            <a:r>
              <a:rPr lang="nl-NL" sz="1400" dirty="0">
                <a:solidFill>
                  <a:srgbClr val="00B0F0"/>
                </a:solidFill>
              </a:rPr>
              <a:t> </a:t>
            </a:r>
            <a:r>
              <a:rPr lang="nl-NL" sz="1400" dirty="0" err="1">
                <a:solidFill>
                  <a:srgbClr val="00B0F0"/>
                </a:solidFill>
              </a:rPr>
              <a:t>function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1BA0D4-1EE5-4301-9B20-2228C12BEABE}"/>
              </a:ext>
            </a:extLst>
          </p:cNvPr>
          <p:cNvSpPr/>
          <p:nvPr/>
        </p:nvSpPr>
        <p:spPr>
          <a:xfrm>
            <a:off x="0" y="5992585"/>
            <a:ext cx="1408922" cy="51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Things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1591CE-99EC-43A8-9077-B3339B9BE6E4}"/>
              </a:ext>
            </a:extLst>
          </p:cNvPr>
          <p:cNvSpPr/>
          <p:nvPr/>
        </p:nvSpPr>
        <p:spPr>
          <a:xfrm>
            <a:off x="2579912" y="426875"/>
            <a:ext cx="5411755" cy="61582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8105BC-F000-4B4A-B662-0E841C190916}"/>
              </a:ext>
            </a:extLst>
          </p:cNvPr>
          <p:cNvSpPr/>
          <p:nvPr/>
        </p:nvSpPr>
        <p:spPr>
          <a:xfrm>
            <a:off x="2682549" y="5992586"/>
            <a:ext cx="1408922" cy="51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Insights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D54C23-F9B3-4A99-8215-128B0DCCAEDA}"/>
              </a:ext>
            </a:extLst>
          </p:cNvPr>
          <p:cNvSpPr/>
          <p:nvPr/>
        </p:nvSpPr>
        <p:spPr>
          <a:xfrm>
            <a:off x="8397548" y="5992585"/>
            <a:ext cx="1408922" cy="51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Actions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98B872-144B-4F67-9276-09173543F314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1842795" y="3291179"/>
            <a:ext cx="1286282" cy="111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8BDF3B-2BC5-4FC2-8062-06C4DE8A90F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5929516" y="3889524"/>
            <a:ext cx="1238" cy="560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6F9B69-09E7-464A-9995-3B5446EA8A8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929516" y="5226847"/>
            <a:ext cx="0" cy="186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4">
            <a:extLst>
              <a:ext uri="{FF2B5EF4-FFF2-40B4-BE49-F238E27FC236}">
                <a16:creationId xmlns:a16="http://schemas.microsoft.com/office/drawing/2014/main" id="{B813DD14-E309-4032-BEC8-5EC9620F1C2D}"/>
              </a:ext>
            </a:extLst>
          </p:cNvPr>
          <p:cNvSpPr/>
          <p:nvPr/>
        </p:nvSpPr>
        <p:spPr>
          <a:xfrm>
            <a:off x="4507976" y="4248960"/>
            <a:ext cx="3531158" cy="217283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08CB90E-87CB-4F3F-988E-7715DCA7DD9E}"/>
              </a:ext>
            </a:extLst>
          </p:cNvPr>
          <p:cNvSpPr/>
          <p:nvPr/>
        </p:nvSpPr>
        <p:spPr>
          <a:xfrm>
            <a:off x="6852520" y="5822300"/>
            <a:ext cx="1408922" cy="51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400" dirty="0">
              <a:solidFill>
                <a:srgbClr val="FF0000"/>
              </a:solidFill>
            </a:endParaRPr>
          </a:p>
          <a:p>
            <a:pPr algn="ctr"/>
            <a:r>
              <a:rPr lang="nl-NL" sz="1400" dirty="0" err="1">
                <a:solidFill>
                  <a:srgbClr val="FF0000"/>
                </a:solidFill>
              </a:rPr>
              <a:t>Cold</a:t>
            </a:r>
            <a:r>
              <a:rPr lang="nl-NL" sz="1400" dirty="0">
                <a:solidFill>
                  <a:srgbClr val="FF0000"/>
                </a:solidFill>
              </a:rPr>
              <a:t> </a:t>
            </a:r>
            <a:r>
              <a:rPr lang="nl-NL" sz="1400" dirty="0" err="1">
                <a:solidFill>
                  <a:srgbClr val="FF0000"/>
                </a:solidFill>
              </a:rPr>
              <a:t>path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7" name="Rechteck 4">
            <a:extLst>
              <a:ext uri="{FF2B5EF4-FFF2-40B4-BE49-F238E27FC236}">
                <a16:creationId xmlns:a16="http://schemas.microsoft.com/office/drawing/2014/main" id="{F8A184BA-413F-477D-8094-37F0C72846FF}"/>
              </a:ext>
            </a:extLst>
          </p:cNvPr>
          <p:cNvSpPr/>
          <p:nvPr/>
        </p:nvSpPr>
        <p:spPr>
          <a:xfrm>
            <a:off x="2808510" y="426874"/>
            <a:ext cx="5267131" cy="365180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F1A464D-484B-4797-9B6E-098C3FE22B19}"/>
              </a:ext>
            </a:extLst>
          </p:cNvPr>
          <p:cNvSpPr/>
          <p:nvPr/>
        </p:nvSpPr>
        <p:spPr>
          <a:xfrm>
            <a:off x="6905707" y="3127309"/>
            <a:ext cx="1408922" cy="51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400" dirty="0">
              <a:solidFill>
                <a:srgbClr val="FF0000"/>
              </a:solidFill>
            </a:endParaRPr>
          </a:p>
          <a:p>
            <a:pPr algn="ctr"/>
            <a:endParaRPr lang="nl-NL" sz="1400" dirty="0">
              <a:solidFill>
                <a:srgbClr val="FF0000"/>
              </a:solidFill>
            </a:endParaRPr>
          </a:p>
          <a:p>
            <a:pPr algn="ctr"/>
            <a:endParaRPr lang="nl-NL" sz="1400" dirty="0">
              <a:solidFill>
                <a:srgbClr val="FF0000"/>
              </a:solidFill>
            </a:endParaRPr>
          </a:p>
          <a:p>
            <a:pPr algn="ctr"/>
            <a:endParaRPr lang="nl-NL" sz="1400" dirty="0">
              <a:solidFill>
                <a:srgbClr val="FF0000"/>
              </a:solidFill>
            </a:endParaRPr>
          </a:p>
          <a:p>
            <a:pPr algn="ctr"/>
            <a:endParaRPr lang="nl-NL" sz="1400" dirty="0">
              <a:solidFill>
                <a:srgbClr val="FF0000"/>
              </a:solidFill>
            </a:endParaRPr>
          </a:p>
          <a:p>
            <a:pPr algn="ctr"/>
            <a:r>
              <a:rPr lang="nl-NL" sz="1400" dirty="0">
                <a:solidFill>
                  <a:srgbClr val="FF0000"/>
                </a:solidFill>
              </a:rPr>
              <a:t>Warm </a:t>
            </a:r>
            <a:r>
              <a:rPr lang="nl-NL" sz="1400" dirty="0" err="1">
                <a:solidFill>
                  <a:srgbClr val="FF0000"/>
                </a:solidFill>
              </a:rPr>
              <a:t>path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9" name="Rechteck 4">
            <a:extLst>
              <a:ext uri="{FF2B5EF4-FFF2-40B4-BE49-F238E27FC236}">
                <a16:creationId xmlns:a16="http://schemas.microsoft.com/office/drawing/2014/main" id="{6477F2DC-CF70-414B-BA96-F17ADD1F592A}"/>
              </a:ext>
            </a:extLst>
          </p:cNvPr>
          <p:cNvSpPr/>
          <p:nvPr/>
        </p:nvSpPr>
        <p:spPr>
          <a:xfrm>
            <a:off x="237929" y="2101721"/>
            <a:ext cx="2117736" cy="2873829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60" name="Rechteck 4">
            <a:extLst>
              <a:ext uri="{FF2B5EF4-FFF2-40B4-BE49-F238E27FC236}">
                <a16:creationId xmlns:a16="http://schemas.microsoft.com/office/drawing/2014/main" id="{155B2498-DE07-49C4-8ED6-B5F7D206FE51}"/>
              </a:ext>
            </a:extLst>
          </p:cNvPr>
          <p:cNvSpPr/>
          <p:nvPr/>
        </p:nvSpPr>
        <p:spPr>
          <a:xfrm>
            <a:off x="2663889" y="1578484"/>
            <a:ext cx="9015537" cy="4927284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47E811-BAA2-427F-936A-5725C26F54DA}"/>
              </a:ext>
            </a:extLst>
          </p:cNvPr>
          <p:cNvSpPr/>
          <p:nvPr/>
        </p:nvSpPr>
        <p:spPr>
          <a:xfrm>
            <a:off x="2892117" y="1694638"/>
            <a:ext cx="1789550" cy="667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Real-time analysis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F551C0-E4B5-4B2E-B914-A7294C09E554}"/>
              </a:ext>
            </a:extLst>
          </p:cNvPr>
          <p:cNvSpPr/>
          <p:nvPr/>
        </p:nvSpPr>
        <p:spPr>
          <a:xfrm>
            <a:off x="2892116" y="2339830"/>
            <a:ext cx="1789550" cy="4184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rgbClr val="00B0F0"/>
                </a:solidFill>
              </a:rPr>
              <a:t>Time series </a:t>
            </a:r>
            <a:r>
              <a:rPr lang="nl-NL" sz="1400" dirty="0" err="1">
                <a:solidFill>
                  <a:srgbClr val="00B0F0"/>
                </a:solidFill>
              </a:rPr>
              <a:t>insights</a:t>
            </a:r>
            <a:endParaRPr lang="en-US" sz="1400" dirty="0">
              <a:solidFill>
                <a:srgbClr val="00B0F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1192EA2-6467-4B15-BDB4-34A8161E326D}"/>
              </a:ext>
            </a:extLst>
          </p:cNvPr>
          <p:cNvCxnSpPr>
            <a:cxnSpLocks/>
            <a:stCxn id="7" idx="0"/>
            <a:endCxn id="44" idx="2"/>
          </p:cNvCxnSpPr>
          <p:nvPr/>
        </p:nvCxnSpPr>
        <p:spPr>
          <a:xfrm flipV="1">
            <a:off x="3786885" y="2758329"/>
            <a:ext cx="6" cy="26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5121514-8580-4785-A70F-2EA578CDF4C7}"/>
              </a:ext>
            </a:extLst>
          </p:cNvPr>
          <p:cNvSpPr/>
          <p:nvPr/>
        </p:nvSpPr>
        <p:spPr>
          <a:xfrm>
            <a:off x="5027778" y="1867006"/>
            <a:ext cx="1782553" cy="517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Warm </a:t>
            </a:r>
            <a:r>
              <a:rPr lang="nl-NL" dirty="0" err="1"/>
              <a:t>path</a:t>
            </a:r>
            <a:r>
              <a:rPr lang="nl-NL" dirty="0"/>
              <a:t> store</a:t>
            </a:r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36E9E7C-314C-4BB3-ADEE-132B0BAE95BE}"/>
              </a:ext>
            </a:extLst>
          </p:cNvPr>
          <p:cNvSpPr/>
          <p:nvPr/>
        </p:nvSpPr>
        <p:spPr>
          <a:xfrm>
            <a:off x="5020358" y="2385765"/>
            <a:ext cx="1782147" cy="343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solidFill>
                  <a:srgbClr val="00B0F0"/>
                </a:solidFill>
              </a:rPr>
              <a:t>Cosmos</a:t>
            </a:r>
            <a:r>
              <a:rPr lang="nl-NL" sz="1400" dirty="0">
                <a:solidFill>
                  <a:srgbClr val="00B0F0"/>
                </a:solidFill>
              </a:rPr>
              <a:t> DB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F88D417-D71A-4CC6-80E8-756A902C1028}"/>
              </a:ext>
            </a:extLst>
          </p:cNvPr>
          <p:cNvSpPr/>
          <p:nvPr/>
        </p:nvSpPr>
        <p:spPr>
          <a:xfrm>
            <a:off x="5027981" y="562680"/>
            <a:ext cx="1782553" cy="517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UI </a:t>
            </a:r>
            <a:r>
              <a:rPr lang="nl-NL" dirty="0" err="1"/>
              <a:t>reporting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tools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19CD61A-E7C7-4807-B037-08BB79F56B55}"/>
              </a:ext>
            </a:extLst>
          </p:cNvPr>
          <p:cNvSpPr/>
          <p:nvPr/>
        </p:nvSpPr>
        <p:spPr>
          <a:xfrm>
            <a:off x="5027981" y="1065301"/>
            <a:ext cx="1782147" cy="343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solidFill>
                  <a:srgbClr val="00B0F0"/>
                </a:solidFill>
              </a:rPr>
              <a:t>PowerBI</a:t>
            </a:r>
            <a:r>
              <a:rPr lang="nl-NL" sz="1400" dirty="0">
                <a:solidFill>
                  <a:srgbClr val="00B0F0"/>
                </a:solidFill>
              </a:rPr>
              <a:t> desktop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03" name="Rechteck 4">
            <a:extLst>
              <a:ext uri="{FF2B5EF4-FFF2-40B4-BE49-F238E27FC236}">
                <a16:creationId xmlns:a16="http://schemas.microsoft.com/office/drawing/2014/main" id="{851C0E59-AA97-47FC-82F8-8EAA8D4DC824}"/>
              </a:ext>
            </a:extLst>
          </p:cNvPr>
          <p:cNvSpPr/>
          <p:nvPr/>
        </p:nvSpPr>
        <p:spPr>
          <a:xfrm>
            <a:off x="4763276" y="471854"/>
            <a:ext cx="3088432" cy="1005953"/>
          </a:xfrm>
          <a:prstGeom prst="rect">
            <a:avLst/>
          </a:prstGeom>
          <a:noFill/>
          <a:ln w="127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8696EF9-E3A8-4791-89F2-4A4E04D5C477}"/>
              </a:ext>
            </a:extLst>
          </p:cNvPr>
          <p:cNvSpPr/>
          <p:nvPr/>
        </p:nvSpPr>
        <p:spPr>
          <a:xfrm>
            <a:off x="6760027" y="750579"/>
            <a:ext cx="1408922" cy="5131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User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system</a:t>
            </a:r>
            <a:endParaRPr lang="en-US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E0EAB4E-F445-4325-A956-DF623B74FF8A}"/>
              </a:ext>
            </a:extLst>
          </p:cNvPr>
          <p:cNvCxnSpPr>
            <a:stCxn id="75" idx="0"/>
            <a:endCxn id="102" idx="2"/>
          </p:cNvCxnSpPr>
          <p:nvPr/>
        </p:nvCxnSpPr>
        <p:spPr>
          <a:xfrm flipV="1">
            <a:off x="5919055" y="1408993"/>
            <a:ext cx="0" cy="458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92742F7-32EB-4908-96BD-6CCD673BD49C}"/>
              </a:ext>
            </a:extLst>
          </p:cNvPr>
          <p:cNvCxnSpPr>
            <a:stCxn id="10" idx="0"/>
            <a:endCxn id="76" idx="2"/>
          </p:cNvCxnSpPr>
          <p:nvPr/>
        </p:nvCxnSpPr>
        <p:spPr>
          <a:xfrm flipH="1" flipV="1">
            <a:off x="5911432" y="2729457"/>
            <a:ext cx="19525" cy="30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B18BBC2-42BD-462F-9D6B-AC734CEA276A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822233" y="3291179"/>
            <a:ext cx="2135153" cy="1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5C90EF2C-80B9-4041-B2AC-53F1BD956E4E}"/>
              </a:ext>
            </a:extLst>
          </p:cNvPr>
          <p:cNvCxnSpPr>
            <a:cxnSpLocks/>
            <a:stCxn id="17" idx="2"/>
            <a:endCxn id="9" idx="2"/>
          </p:cNvCxnSpPr>
          <p:nvPr/>
        </p:nvCxnSpPr>
        <p:spPr>
          <a:xfrm rot="5400000" flipH="1">
            <a:off x="6772055" y="953617"/>
            <a:ext cx="133292" cy="6103603"/>
          </a:xfrm>
          <a:prstGeom prst="bentConnector3">
            <a:avLst>
              <a:gd name="adj1" fmla="val -1715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6EA7469-B1AB-4009-89E7-52DACD271504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4444692" y="3291179"/>
            <a:ext cx="594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76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48F4C7-B28A-4BBF-A30E-B7599C593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687518"/>
              </p:ext>
            </p:extLst>
          </p:nvPr>
        </p:nvGraphicFramePr>
        <p:xfrm>
          <a:off x="240523" y="218440"/>
          <a:ext cx="11693330" cy="64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1453277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36686623"/>
                    </a:ext>
                  </a:extLst>
                </a:gridCol>
                <a:gridCol w="6274664">
                  <a:extLst>
                    <a:ext uri="{9D8B030D-6E8A-4147-A177-3AD203B41FA5}">
                      <a16:colId xmlns:a16="http://schemas.microsoft.com/office/drawing/2014/main" val="2756460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Subsystem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Purpose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6402"/>
                  </a:ext>
                </a:extLst>
              </a:tr>
              <a:tr h="591457">
                <a:tc>
                  <a:txBody>
                    <a:bodyPr/>
                    <a:lstStyle/>
                    <a:p>
                      <a:r>
                        <a:rPr lang="nl-NL" sz="1200" dirty="0"/>
                        <a:t>Wind farm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/>
                        <a:t>IoT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Devices</a:t>
                      </a:r>
                      <a:endParaRPr lang="nl-NL" sz="1200" dirty="0"/>
                    </a:p>
                    <a:p>
                      <a:r>
                        <a:rPr lang="nl-NL" sz="1200" dirty="0"/>
                        <a:t> - Wind farm simulator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nl-NL" sz="1200" dirty="0" err="1"/>
                        <a:t>Connects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directly</a:t>
                      </a:r>
                      <a:r>
                        <a:rPr lang="nl-NL" sz="1200" dirty="0"/>
                        <a:t> (</a:t>
                      </a:r>
                      <a:r>
                        <a:rPr lang="nl-NL" sz="1200" dirty="0" err="1"/>
                        <a:t>and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securely</a:t>
                      </a:r>
                      <a:r>
                        <a:rPr lang="nl-NL" sz="1200" dirty="0"/>
                        <a:t>) </a:t>
                      </a:r>
                      <a:r>
                        <a:rPr lang="nl-NL" sz="1200" dirty="0" err="1"/>
                        <a:t>to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the</a:t>
                      </a:r>
                      <a:r>
                        <a:rPr lang="nl-NL" sz="1200" dirty="0"/>
                        <a:t> WIFI </a:t>
                      </a:r>
                      <a:r>
                        <a:rPr lang="nl-NL" sz="1200" dirty="0" err="1"/>
                        <a:t>network</a:t>
                      </a:r>
                      <a:r>
                        <a:rPr lang="nl-NL" sz="1200" dirty="0"/>
                        <a:t> in order </a:t>
                      </a:r>
                      <a:r>
                        <a:rPr lang="nl-NL" sz="1200" dirty="0" err="1"/>
                        <a:t>to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send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the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telemetry</a:t>
                      </a:r>
                      <a:r>
                        <a:rPr lang="nl-NL" sz="1200" dirty="0"/>
                        <a:t> data in JSON format.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/>
                        <a:t>Reacts to device twin updates and displays corresponding information.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NL" sz="1200" dirty="0" err="1"/>
                        <a:t>Simulates</a:t>
                      </a:r>
                      <a:r>
                        <a:rPr lang="nl-NL" sz="1200" dirty="0"/>
                        <a:t> wind turbines </a:t>
                      </a:r>
                      <a:r>
                        <a:rPr lang="nl-NL" sz="1200" dirty="0" err="1"/>
                        <a:t>along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with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their</a:t>
                      </a:r>
                      <a:r>
                        <a:rPr lang="nl-NL" sz="1200" dirty="0"/>
                        <a:t> sensors.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666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Cloud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Cloud Gateway</a:t>
                      </a:r>
                    </a:p>
                    <a:p>
                      <a:r>
                        <a:rPr lang="nl-NL" sz="1200" dirty="0"/>
                        <a:t> - </a:t>
                      </a:r>
                      <a:r>
                        <a:rPr lang="nl-NL" sz="1200" dirty="0" err="1"/>
                        <a:t>IoT</a:t>
                      </a:r>
                      <a:r>
                        <a:rPr lang="nl-NL" sz="1200" dirty="0"/>
                        <a:t> Hub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nl-NL" sz="1200" dirty="0" err="1"/>
                        <a:t>Ingests</a:t>
                      </a:r>
                      <a:r>
                        <a:rPr lang="nl-NL" sz="1200" dirty="0"/>
                        <a:t> real-time data at a high </a:t>
                      </a:r>
                      <a:r>
                        <a:rPr lang="nl-NL" sz="1200" dirty="0" err="1"/>
                        <a:t>rate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and</a:t>
                      </a:r>
                      <a:r>
                        <a:rPr lang="nl-NL" sz="1200" dirty="0"/>
                        <a:t> forwards </a:t>
                      </a:r>
                      <a:r>
                        <a:rPr lang="nl-NL" sz="1200" dirty="0" err="1"/>
                        <a:t>it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to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both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the</a:t>
                      </a:r>
                      <a:r>
                        <a:rPr lang="nl-NL" sz="1200" dirty="0"/>
                        <a:t> Stream </a:t>
                      </a:r>
                      <a:r>
                        <a:rPr lang="nl-NL" sz="1200" dirty="0" err="1"/>
                        <a:t>analytics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and</a:t>
                      </a:r>
                      <a:r>
                        <a:rPr lang="nl-NL" sz="1200" dirty="0"/>
                        <a:t> Time series </a:t>
                      </a:r>
                      <a:r>
                        <a:rPr lang="nl-NL" sz="1200" dirty="0" err="1"/>
                        <a:t>insights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subsystems</a:t>
                      </a:r>
                      <a:r>
                        <a:rPr lang="nl-NL" sz="1200" dirty="0"/>
                        <a:t>.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nl-NL" sz="1200" dirty="0" err="1"/>
                        <a:t>Provisions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the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simulated</a:t>
                      </a:r>
                      <a:r>
                        <a:rPr lang="nl-NL" sz="1200" dirty="0"/>
                        <a:t> wind turbines.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77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Cloud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Stream processing</a:t>
                      </a:r>
                    </a:p>
                    <a:p>
                      <a:r>
                        <a:rPr lang="nl-NL" sz="1200" dirty="0"/>
                        <a:t> - Stream </a:t>
                      </a:r>
                      <a:r>
                        <a:rPr lang="nl-NL" sz="1200" dirty="0" err="1"/>
                        <a:t>analytics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nl-NL" sz="1200" dirty="0" err="1"/>
                        <a:t>Processes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incoming</a:t>
                      </a:r>
                      <a:r>
                        <a:rPr lang="nl-NL" sz="1200" dirty="0"/>
                        <a:t> data in real-time </a:t>
                      </a:r>
                      <a:r>
                        <a:rPr lang="nl-NL" sz="1200" dirty="0" err="1"/>
                        <a:t>and</a:t>
                      </a:r>
                      <a:r>
                        <a:rPr lang="nl-NL" sz="1200" dirty="0"/>
                        <a:t> directs </a:t>
                      </a:r>
                      <a:r>
                        <a:rPr lang="nl-NL" sz="1200" dirty="0" err="1"/>
                        <a:t>it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to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both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the</a:t>
                      </a:r>
                      <a:r>
                        <a:rPr lang="nl-NL" sz="1200" dirty="0"/>
                        <a:t> Data </a:t>
                      </a:r>
                      <a:r>
                        <a:rPr lang="nl-NL" sz="1200" dirty="0" err="1"/>
                        <a:t>lake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and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Cosmos</a:t>
                      </a:r>
                      <a:r>
                        <a:rPr lang="nl-NL" sz="1200" dirty="0"/>
                        <a:t> DB </a:t>
                      </a:r>
                      <a:r>
                        <a:rPr lang="nl-NL" sz="1200" dirty="0" err="1"/>
                        <a:t>subsystems</a:t>
                      </a:r>
                      <a:r>
                        <a:rPr lang="nl-NL" sz="1200" dirty="0"/>
                        <a:t>.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6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Cloud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Real-time analysis</a:t>
                      </a:r>
                    </a:p>
                    <a:p>
                      <a:r>
                        <a:rPr lang="nl-NL" sz="1200" dirty="0"/>
                        <a:t> - Time series </a:t>
                      </a:r>
                      <a:r>
                        <a:rPr lang="nl-NL" sz="1200" dirty="0" err="1"/>
                        <a:t>insights</a:t>
                      </a:r>
                      <a:endParaRPr lang="nl-NL" sz="1200" dirty="0"/>
                    </a:p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nl-NL" sz="1200" dirty="0"/>
                        <a:t>Real-time </a:t>
                      </a:r>
                      <a:r>
                        <a:rPr lang="nl-NL" sz="1200" dirty="0" err="1"/>
                        <a:t>visualization</a:t>
                      </a:r>
                      <a:r>
                        <a:rPr lang="nl-NL" sz="1200" dirty="0"/>
                        <a:t> of wind turbine </a:t>
                      </a:r>
                      <a:r>
                        <a:rPr lang="nl-NL" sz="1200" dirty="0" err="1"/>
                        <a:t>telemetry</a:t>
                      </a:r>
                      <a:r>
                        <a:rPr lang="nl-NL" sz="1200" dirty="0"/>
                        <a:t>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927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Cloud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Warm </a:t>
                      </a:r>
                      <a:r>
                        <a:rPr lang="nl-NL" sz="1200" dirty="0" err="1"/>
                        <a:t>path</a:t>
                      </a:r>
                      <a:r>
                        <a:rPr lang="nl-NL" sz="1200" dirty="0"/>
                        <a:t> store</a:t>
                      </a:r>
                    </a:p>
                    <a:p>
                      <a:r>
                        <a:rPr lang="nl-NL" sz="1200" dirty="0"/>
                        <a:t> - </a:t>
                      </a:r>
                      <a:r>
                        <a:rPr lang="nl-NL" sz="1200" dirty="0" err="1"/>
                        <a:t>Cosmos</a:t>
                      </a:r>
                      <a:r>
                        <a:rPr lang="nl-NL" sz="1200" dirty="0"/>
                        <a:t> DB</a:t>
                      </a:r>
                    </a:p>
                    <a:p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nl-NL" sz="1200" dirty="0" err="1"/>
                        <a:t>Provides</a:t>
                      </a:r>
                      <a:r>
                        <a:rPr lang="nl-NL" sz="1200" dirty="0"/>
                        <a:t> 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high-speed access for Business Intelligence and thus for the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PowerBI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subsystem.</a:t>
                      </a:r>
                      <a:endParaRPr lang="nl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96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Cloud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/>
                        <a:t>Cold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path</a:t>
                      </a:r>
                      <a:r>
                        <a:rPr lang="nl-NL" sz="1200" dirty="0"/>
                        <a:t> store</a:t>
                      </a:r>
                    </a:p>
                    <a:p>
                      <a:r>
                        <a:rPr lang="nl-NL" sz="1200" dirty="0"/>
                        <a:t> - Data </a:t>
                      </a:r>
                      <a:r>
                        <a:rPr lang="nl-NL" sz="1200" dirty="0" err="1"/>
                        <a:t>lake</a:t>
                      </a:r>
                      <a:endParaRPr lang="nl-NL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nl-NL" sz="1200" dirty="0"/>
                        <a:t>Close </a:t>
                      </a:r>
                      <a:r>
                        <a:rPr lang="nl-NL" sz="1200" dirty="0" err="1"/>
                        <a:t>integration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with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the</a:t>
                      </a:r>
                      <a:r>
                        <a:rPr lang="nl-NL" sz="1200" dirty="0"/>
                        <a:t> Data Lake </a:t>
                      </a:r>
                      <a:r>
                        <a:rPr lang="nl-NL" sz="1200" dirty="0" err="1"/>
                        <a:t>analytics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subsystem</a:t>
                      </a:r>
                      <a:r>
                        <a:rPr lang="nl-NL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717084"/>
                  </a:ext>
                </a:extLst>
              </a:tr>
              <a:tr h="294744">
                <a:tc>
                  <a:txBody>
                    <a:bodyPr/>
                    <a:lstStyle/>
                    <a:p>
                      <a:r>
                        <a:rPr lang="nl-NL" sz="1200" dirty="0"/>
                        <a:t>Cloud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Batch processing</a:t>
                      </a:r>
                    </a:p>
                    <a:p>
                      <a:r>
                        <a:rPr lang="nl-NL" sz="1200" dirty="0"/>
                        <a:t> - Data </a:t>
                      </a:r>
                      <a:r>
                        <a:rPr lang="nl-NL" sz="1200" dirty="0" err="1"/>
                        <a:t>lake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analytics</a:t>
                      </a:r>
                      <a:endParaRPr lang="nl-NL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200" dirty="0"/>
                        <a:t>-    </a:t>
                      </a:r>
                      <a:r>
                        <a:rPr lang="nl-NL" sz="1200" dirty="0" err="1"/>
                        <a:t>Performs</a:t>
                      </a:r>
                      <a:r>
                        <a:rPr lang="nl-NL" sz="1200" dirty="0"/>
                        <a:t> long-term data analysis </a:t>
                      </a:r>
                      <a:r>
                        <a:rPr lang="nl-NL" sz="1200" dirty="0" err="1"/>
                        <a:t>by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performing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queries</a:t>
                      </a:r>
                      <a:r>
                        <a:rPr lang="nl-NL" sz="1200" dirty="0"/>
                        <a:t> on </a:t>
                      </a:r>
                      <a:r>
                        <a:rPr lang="nl-NL" sz="1200" dirty="0" err="1"/>
                        <a:t>historical</a:t>
                      </a:r>
                      <a:r>
                        <a:rPr lang="nl-NL" sz="1200" dirty="0"/>
                        <a:t>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22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Cloud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Business </a:t>
                      </a:r>
                      <a:r>
                        <a:rPr lang="nl-NL" sz="1200" dirty="0" err="1"/>
                        <a:t>integration</a:t>
                      </a:r>
                      <a:endParaRPr lang="nl-NL" sz="1200" dirty="0"/>
                    </a:p>
                    <a:p>
                      <a:r>
                        <a:rPr lang="nl-NL" sz="1200" dirty="0"/>
                        <a:t> - </a:t>
                      </a:r>
                      <a:r>
                        <a:rPr lang="nl-NL" sz="1200" dirty="0" err="1"/>
                        <a:t>Azure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function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nl-NL" sz="1200" dirty="0" err="1"/>
                        <a:t>Reacts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to</a:t>
                      </a:r>
                      <a:r>
                        <a:rPr lang="nl-NL" sz="1200" dirty="0"/>
                        <a:t> real-time input </a:t>
                      </a:r>
                      <a:r>
                        <a:rPr lang="nl-NL" sz="1200" dirty="0" err="1"/>
                        <a:t>provided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by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the</a:t>
                      </a:r>
                      <a:r>
                        <a:rPr lang="nl-NL" sz="1200" dirty="0"/>
                        <a:t> Stream </a:t>
                      </a:r>
                      <a:r>
                        <a:rPr lang="nl-NL" sz="1200" dirty="0" err="1"/>
                        <a:t>analytics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subsystem</a:t>
                      </a:r>
                      <a:r>
                        <a:rPr lang="nl-NL" sz="1200" dirty="0"/>
                        <a:t>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8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200" dirty="0"/>
                        <a:t>User system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UI </a:t>
                      </a:r>
                      <a:r>
                        <a:rPr lang="nl-NL" sz="1200" dirty="0" err="1"/>
                        <a:t>reporting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and</a:t>
                      </a:r>
                      <a:r>
                        <a:rPr lang="nl-NL" sz="1200" dirty="0"/>
                        <a:t> tools</a:t>
                      </a:r>
                    </a:p>
                    <a:p>
                      <a:r>
                        <a:rPr lang="nl-NL" sz="1200" dirty="0"/>
                        <a:t> - </a:t>
                      </a:r>
                      <a:r>
                        <a:rPr lang="nl-NL" sz="1200" dirty="0" err="1"/>
                        <a:t>PowerBI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/>
                        <a:t>-    </a:t>
                      </a:r>
                      <a:r>
                        <a:rPr lang="nl-NL" sz="1200" dirty="0" err="1"/>
                        <a:t>Provides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insights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by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visualizing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telemetry</a:t>
                      </a:r>
                      <a:r>
                        <a:rPr lang="nl-NL" sz="1200" dirty="0"/>
                        <a:t> data in </a:t>
                      </a:r>
                      <a:r>
                        <a:rPr lang="nl-NL" sz="1200" dirty="0" err="1"/>
                        <a:t>various</a:t>
                      </a:r>
                      <a:r>
                        <a:rPr lang="nl-NL" sz="1200" dirty="0"/>
                        <a:t> </a:t>
                      </a:r>
                      <a:r>
                        <a:rPr lang="nl-NL" sz="1200" dirty="0" err="1"/>
                        <a:t>forms</a:t>
                      </a:r>
                      <a:r>
                        <a:rPr lang="nl-NL" sz="1200" dirty="0"/>
                        <a:t>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74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54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276</Words>
  <Application>Microsoft Office PowerPoint</Application>
  <PresentationFormat>Widescreen</PresentationFormat>
  <Paragraphs>104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Rico Lamein (RLAME.TI)</dc:creator>
  <cp:lastModifiedBy>Rico Lamein</cp:lastModifiedBy>
  <cp:revision>87</cp:revision>
  <dcterms:created xsi:type="dcterms:W3CDTF">2019-12-08T14:53:49Z</dcterms:created>
  <dcterms:modified xsi:type="dcterms:W3CDTF">2019-12-20T17:58:09Z</dcterms:modified>
</cp:coreProperties>
</file>