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3EBE-031D-4020-8B47-3483B13F5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6521C-DD54-4F80-90AD-AE2BAC772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E7F68-F2ED-4B1A-A02F-D7809D90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01FE-20E8-4369-90BD-37EC275CCC1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816E-57E0-4BEC-A82F-92729B26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B5868-4216-4F8B-B9BB-54689CE9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24E-E5BC-438D-81A0-B9563994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6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E328-7F10-4835-A5C1-EAB773F8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1937C-B7DB-45E4-BE1D-705BD1034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1FB-C13D-464E-A8E4-349EF224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01FE-20E8-4369-90BD-37EC275CCC1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2641-4D50-4CA8-9D60-565B593F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72A7E-5061-4F5A-9FCB-4B103724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24E-E5BC-438D-81A0-B9563994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9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3AE43-D07A-4DC7-A35A-E817783C9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E4D11-25B3-40FF-BED3-9795A68B6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F01D7-0E6A-4A44-B5AB-9C3A1372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01FE-20E8-4369-90BD-37EC275CCC1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EDCD-65B1-44DB-8E7F-96A74321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DAD0B-2427-41B9-9524-609E10AF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24E-E5BC-438D-81A0-B9563994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1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D3DA-26D7-4944-AC69-8824CFB1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34D3-D61A-4232-AC55-71D2BA97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6E9C7-B992-4011-878E-50CE57A8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01FE-20E8-4369-90BD-37EC275CCC1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7B8FB-4AD0-4135-A380-C2142872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8930-C6D5-4A1F-9D04-6362B7E8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24E-E5BC-438D-81A0-B9563994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CA5E-1714-4856-AACF-D42E9DF4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B2415-3C64-4E8B-BF5D-B1DB3F8AB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358DD-7648-45A1-BBF2-AE4A2AB2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01FE-20E8-4369-90BD-37EC275CCC1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6F38C-E1F8-4023-BD74-923A917D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2BAA3-72A5-4DC1-93A8-4F34117D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24E-E5BC-438D-81A0-B9563994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4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9DED-E936-44BD-A148-61F326A4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CBDA6-CE7F-4A62-BC06-7D9E593EE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33974-E9C0-4DC8-81D4-8B1ADD6E8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6B946-A839-4E06-9038-D4CDF767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01FE-20E8-4369-90BD-37EC275CCC1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5B89F-FB48-422C-B924-1D83ADE4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1D04B-D8A4-4852-98E4-050DACDB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24E-E5BC-438D-81A0-B9563994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6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32C8-70AB-4557-B471-F363F49F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D823-84B1-4B63-9CA7-9EE2EE101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9D57F-4A76-4AC0-9FD1-BE0D6A73C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7B35E-3CFA-41F6-8CE6-CD8B39762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4B123-7A7F-47A4-B07F-814B9076F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25883-FDD4-4AFA-9314-CE9BC058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01FE-20E8-4369-90BD-37EC275CCC1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2917A-8901-4F2B-BCD7-4BFDC9A8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8F7C2-5735-4670-A642-A9ACFC28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24E-E5BC-438D-81A0-B9563994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1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0048-15A3-4913-8397-912F2E62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6AEC8-4AC8-4371-B230-CF16877F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01FE-20E8-4369-90BD-37EC275CCC1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1CBF-CF36-43CB-9484-26EEED3E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2A6B1-42E4-408D-AAF5-94B472C5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24E-E5BC-438D-81A0-B9563994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6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29FD4-51F4-4D54-AB34-99281028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01FE-20E8-4369-90BD-37EC275CCC1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FEC71-F6F8-4396-A67E-46124D4C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75D5D-396B-4406-9B8F-A6CF0321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24E-E5BC-438D-81A0-B9563994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7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FBD1-7B01-4B42-A4FB-2C0C6FB2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EC14-5308-4F95-B71E-1613A8EF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843C4-5935-4650-B5A2-78CE7B9DB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4778-C5AA-4874-8BF4-823F8F4E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01FE-20E8-4369-90BD-37EC275CCC1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AC165-9EC3-4B2A-8124-6A414909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23155-2AC5-4D68-853F-C2D16E3B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24E-E5BC-438D-81A0-B9563994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6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F2AB-D5B6-40DA-B0A4-25128E09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576B6-050B-4760-A57D-8CB14E5E5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A82D9-8EDB-452F-A1D8-F4DEFBB09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A6471-5634-4B03-89EF-C29A483A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01FE-20E8-4369-90BD-37EC275CCC1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EBF99-C806-4C2C-B483-882F71E8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8E375-CEFC-4751-A6EA-FA045935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24E-E5BC-438D-81A0-B9563994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4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F4C67-6C8F-4FFE-964F-BBE6CAA4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96B09-3B2C-4894-BEA0-E4980FC6D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E34B-B2F5-45B3-8945-C4D7DCF89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D01FE-20E8-4369-90BD-37EC275CCC1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EF0BF-E538-4358-936E-EC2D15D2F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17625-6E0E-407F-BDC3-B4E0C0F6E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A24E-E5BC-438D-81A0-B9563994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C59FA1E-155A-40F0-8034-173F63AF43C3}"/>
              </a:ext>
            </a:extLst>
          </p:cNvPr>
          <p:cNvSpPr/>
          <p:nvPr/>
        </p:nvSpPr>
        <p:spPr>
          <a:xfrm>
            <a:off x="233266" y="1408922"/>
            <a:ext cx="1912774" cy="232332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F761EA-1A99-4684-9C8F-9453D323D9EE}"/>
              </a:ext>
            </a:extLst>
          </p:cNvPr>
          <p:cNvSpPr/>
          <p:nvPr/>
        </p:nvSpPr>
        <p:spPr>
          <a:xfrm>
            <a:off x="2575249" y="153954"/>
            <a:ext cx="5682343" cy="61582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9984DD-B84D-4ED8-B7BA-F0AA3924763E}"/>
              </a:ext>
            </a:extLst>
          </p:cNvPr>
          <p:cNvSpPr/>
          <p:nvPr/>
        </p:nvSpPr>
        <p:spPr>
          <a:xfrm>
            <a:off x="55985" y="153954"/>
            <a:ext cx="2435289" cy="6158204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0070C0"/>
                </a:solidFill>
              </a:rPr>
              <a:t>Weather station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79A29-2D30-4BF6-A97F-4F66D7D57A10}"/>
              </a:ext>
            </a:extLst>
          </p:cNvPr>
          <p:cNvSpPr/>
          <p:nvPr/>
        </p:nvSpPr>
        <p:spPr>
          <a:xfrm>
            <a:off x="2719873" y="1782147"/>
            <a:ext cx="1315616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Cloud Gateway</a:t>
            </a: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F98CB-DDCC-45D7-94EA-E6B682633CAC}"/>
              </a:ext>
            </a:extLst>
          </p:cNvPr>
          <p:cNvSpPr/>
          <p:nvPr/>
        </p:nvSpPr>
        <p:spPr>
          <a:xfrm>
            <a:off x="419879" y="1782147"/>
            <a:ext cx="140892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IoT</a:t>
            </a:r>
            <a:r>
              <a:rPr lang="nl-NL" dirty="0"/>
              <a:t> Device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BF0865-7478-4624-8B9A-30916C3D17BB}"/>
              </a:ext>
            </a:extLst>
          </p:cNvPr>
          <p:cNvSpPr/>
          <p:nvPr/>
        </p:nvSpPr>
        <p:spPr>
          <a:xfrm>
            <a:off x="8360229" y="153954"/>
            <a:ext cx="3592285" cy="61582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	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	          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D896B-4C66-42C5-99E0-1A3C78BAD79A}"/>
              </a:ext>
            </a:extLst>
          </p:cNvPr>
          <p:cNvSpPr/>
          <p:nvPr/>
        </p:nvSpPr>
        <p:spPr>
          <a:xfrm>
            <a:off x="419879" y="2593911"/>
            <a:ext cx="1408922" cy="5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rgbClr val="00B0F0"/>
                </a:solidFill>
              </a:rPr>
              <a:t>MXChip</a:t>
            </a:r>
            <a:r>
              <a:rPr lang="nl-NL" sz="1400" dirty="0">
                <a:solidFill>
                  <a:srgbClr val="00B0F0"/>
                </a:solidFill>
              </a:rPr>
              <a:t> AZ3166 </a:t>
            </a:r>
            <a:r>
              <a:rPr lang="nl-NL" sz="1400" dirty="0" err="1">
                <a:solidFill>
                  <a:srgbClr val="00B0F0"/>
                </a:solidFill>
              </a:rPr>
              <a:t>Devkit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2DB403-5921-4FD6-BE0F-AC4936EFBE5B}"/>
              </a:ext>
            </a:extLst>
          </p:cNvPr>
          <p:cNvSpPr/>
          <p:nvPr/>
        </p:nvSpPr>
        <p:spPr>
          <a:xfrm>
            <a:off x="2719873" y="2593910"/>
            <a:ext cx="1315616" cy="38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rgbClr val="00B0F0"/>
                </a:solidFill>
              </a:rPr>
              <a:t>IoT</a:t>
            </a:r>
            <a:r>
              <a:rPr lang="nl-NL" sz="1400" dirty="0">
                <a:solidFill>
                  <a:srgbClr val="00B0F0"/>
                </a:solidFill>
              </a:rPr>
              <a:t> Hub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B498F9-F04E-4C5E-BA92-484B08BBEE9F}"/>
              </a:ext>
            </a:extLst>
          </p:cNvPr>
          <p:cNvSpPr/>
          <p:nvPr/>
        </p:nvSpPr>
        <p:spPr>
          <a:xfrm>
            <a:off x="2575249" y="153954"/>
            <a:ext cx="6008914" cy="6158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826D4-2F48-42EB-B978-2E348730A97A}"/>
              </a:ext>
            </a:extLst>
          </p:cNvPr>
          <p:cNvSpPr/>
          <p:nvPr/>
        </p:nvSpPr>
        <p:spPr>
          <a:xfrm>
            <a:off x="4609322" y="410547"/>
            <a:ext cx="1782147" cy="81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Stream Processing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85940-B738-43FB-8FD9-8FF8907F04B4}"/>
              </a:ext>
            </a:extLst>
          </p:cNvPr>
          <p:cNvSpPr/>
          <p:nvPr/>
        </p:nvSpPr>
        <p:spPr>
          <a:xfrm>
            <a:off x="4609322" y="1222311"/>
            <a:ext cx="1782147" cy="343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rgbClr val="00B0F0"/>
                </a:solidFill>
              </a:rPr>
              <a:t>Stream </a:t>
            </a:r>
            <a:r>
              <a:rPr lang="nl-NL" sz="1400" dirty="0" err="1">
                <a:solidFill>
                  <a:srgbClr val="00B0F0"/>
                </a:solidFill>
              </a:rPr>
              <a:t>analytics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027772-6E0C-415E-B91A-8387928E44FF}"/>
              </a:ext>
            </a:extLst>
          </p:cNvPr>
          <p:cNvSpPr/>
          <p:nvPr/>
        </p:nvSpPr>
        <p:spPr>
          <a:xfrm>
            <a:off x="4805265" y="3321695"/>
            <a:ext cx="1390262" cy="63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Cold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store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C60FF5-10BE-4C72-A00B-49A25D577C05}"/>
              </a:ext>
            </a:extLst>
          </p:cNvPr>
          <p:cNvSpPr/>
          <p:nvPr/>
        </p:nvSpPr>
        <p:spPr>
          <a:xfrm>
            <a:off x="4805265" y="3960840"/>
            <a:ext cx="1390262" cy="265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rgbClr val="00B0F0"/>
                </a:solidFill>
              </a:rPr>
              <a:t>Data </a:t>
            </a:r>
            <a:r>
              <a:rPr lang="nl-NL" sz="1400" dirty="0" err="1">
                <a:solidFill>
                  <a:srgbClr val="00B0F0"/>
                </a:solidFill>
              </a:rPr>
              <a:t>lake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B6624C-BDA0-457D-9FEF-517D36DC4D6B}"/>
              </a:ext>
            </a:extLst>
          </p:cNvPr>
          <p:cNvSpPr/>
          <p:nvPr/>
        </p:nvSpPr>
        <p:spPr>
          <a:xfrm>
            <a:off x="4707293" y="4749278"/>
            <a:ext cx="1586205" cy="62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Batch processing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B1DF2D-F8DD-4CBB-956F-0ED7F174AB3D}"/>
              </a:ext>
            </a:extLst>
          </p:cNvPr>
          <p:cNvSpPr/>
          <p:nvPr/>
        </p:nvSpPr>
        <p:spPr>
          <a:xfrm>
            <a:off x="4707294" y="5379095"/>
            <a:ext cx="1586204" cy="340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rgbClr val="00B0F0"/>
                </a:solidFill>
              </a:rPr>
              <a:t>Data </a:t>
            </a:r>
            <a:r>
              <a:rPr lang="nl-NL" sz="1400" dirty="0" err="1">
                <a:solidFill>
                  <a:srgbClr val="00B0F0"/>
                </a:solidFill>
              </a:rPr>
              <a:t>lake</a:t>
            </a:r>
            <a:r>
              <a:rPr lang="nl-NL" sz="1400" dirty="0">
                <a:solidFill>
                  <a:srgbClr val="00B0F0"/>
                </a:solidFill>
              </a:rPr>
              <a:t> </a:t>
            </a:r>
            <a:r>
              <a:rPr lang="nl-NL" sz="1400" dirty="0" err="1">
                <a:solidFill>
                  <a:srgbClr val="00B0F0"/>
                </a:solidFill>
              </a:rPr>
              <a:t>analytics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345BE8-6D54-4678-A354-506DBA908C5A}"/>
              </a:ext>
            </a:extLst>
          </p:cNvPr>
          <p:cNvSpPr/>
          <p:nvPr/>
        </p:nvSpPr>
        <p:spPr>
          <a:xfrm>
            <a:off x="8915399" y="1670178"/>
            <a:ext cx="1856792" cy="105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Business </a:t>
            </a:r>
            <a:r>
              <a:rPr lang="nl-NL" dirty="0" err="1"/>
              <a:t>integration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1BACD7-F7F7-4487-9796-88D986ECABD6}"/>
              </a:ext>
            </a:extLst>
          </p:cNvPr>
          <p:cNvSpPr/>
          <p:nvPr/>
        </p:nvSpPr>
        <p:spPr>
          <a:xfrm>
            <a:off x="8915399" y="2724538"/>
            <a:ext cx="1856792" cy="38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rgbClr val="00B0F0"/>
                </a:solidFill>
              </a:rPr>
              <a:t>Azure</a:t>
            </a:r>
            <a:r>
              <a:rPr lang="nl-NL" sz="1400" dirty="0">
                <a:solidFill>
                  <a:srgbClr val="00B0F0"/>
                </a:solidFill>
              </a:rPr>
              <a:t> </a:t>
            </a:r>
            <a:r>
              <a:rPr lang="nl-NL" sz="1400" dirty="0" err="1">
                <a:solidFill>
                  <a:srgbClr val="00B0F0"/>
                </a:solidFill>
              </a:rPr>
              <a:t>function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1BA0D4-1EE5-4301-9B20-2228C12BEABE}"/>
              </a:ext>
            </a:extLst>
          </p:cNvPr>
          <p:cNvSpPr/>
          <p:nvPr/>
        </p:nvSpPr>
        <p:spPr>
          <a:xfrm>
            <a:off x="-4663" y="5719664"/>
            <a:ext cx="1408922" cy="51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Things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1591CE-99EC-43A8-9077-B3339B9BE6E4}"/>
              </a:ext>
            </a:extLst>
          </p:cNvPr>
          <p:cNvSpPr/>
          <p:nvPr/>
        </p:nvSpPr>
        <p:spPr>
          <a:xfrm>
            <a:off x="2575249" y="153954"/>
            <a:ext cx="5411755" cy="6158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8105BC-F000-4B4A-B662-0E841C190916}"/>
              </a:ext>
            </a:extLst>
          </p:cNvPr>
          <p:cNvSpPr/>
          <p:nvPr/>
        </p:nvSpPr>
        <p:spPr>
          <a:xfrm>
            <a:off x="2677886" y="5719665"/>
            <a:ext cx="1408922" cy="51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Insights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54C23-F9B3-4A99-8215-128B0DCCAEDA}"/>
              </a:ext>
            </a:extLst>
          </p:cNvPr>
          <p:cNvSpPr/>
          <p:nvPr/>
        </p:nvSpPr>
        <p:spPr>
          <a:xfrm>
            <a:off x="8392885" y="5719664"/>
            <a:ext cx="1408922" cy="51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Actions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98B872-144B-4F67-9276-09173543F314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828801" y="2188029"/>
            <a:ext cx="8910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D860562-ACA2-4234-95A0-0BB1BF6352D7}"/>
              </a:ext>
            </a:extLst>
          </p:cNvPr>
          <p:cNvCxnSpPr>
            <a:stCxn id="7" idx="0"/>
            <a:endCxn id="10" idx="1"/>
          </p:cNvCxnSpPr>
          <p:nvPr/>
        </p:nvCxnSpPr>
        <p:spPr>
          <a:xfrm rot="5400000" flipH="1" flipV="1">
            <a:off x="3510642" y="683468"/>
            <a:ext cx="965718" cy="12316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8BDF3B-2BC5-4FC2-8062-06C4DE8A90F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500396" y="1566003"/>
            <a:ext cx="0" cy="175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6F9B69-09E7-464A-9995-3B5446EA8A8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500396" y="4226764"/>
            <a:ext cx="0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450C2E1-AADF-44E5-9653-95ACC2D95899}"/>
              </a:ext>
            </a:extLst>
          </p:cNvPr>
          <p:cNvCxnSpPr>
            <a:stCxn id="10" idx="3"/>
            <a:endCxn id="16" idx="0"/>
          </p:cNvCxnSpPr>
          <p:nvPr/>
        </p:nvCxnSpPr>
        <p:spPr>
          <a:xfrm>
            <a:off x="6391469" y="816429"/>
            <a:ext cx="3452326" cy="8537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04940E-DC67-451B-BF7A-F2D85B7550CF}"/>
              </a:ext>
            </a:extLst>
          </p:cNvPr>
          <p:cNvCxnSpPr>
            <a:stCxn id="16" idx="1"/>
            <a:endCxn id="7" idx="3"/>
          </p:cNvCxnSpPr>
          <p:nvPr/>
        </p:nvCxnSpPr>
        <p:spPr>
          <a:xfrm flipH="1" flipV="1">
            <a:off x="4035489" y="2188029"/>
            <a:ext cx="4879910" cy="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4">
            <a:extLst>
              <a:ext uri="{FF2B5EF4-FFF2-40B4-BE49-F238E27FC236}">
                <a16:creationId xmlns:a16="http://schemas.microsoft.com/office/drawing/2014/main" id="{B813DD14-E309-4032-BEC8-5EC9620F1C2D}"/>
              </a:ext>
            </a:extLst>
          </p:cNvPr>
          <p:cNvSpPr/>
          <p:nvPr/>
        </p:nvSpPr>
        <p:spPr>
          <a:xfrm>
            <a:off x="4356583" y="3157655"/>
            <a:ext cx="3677887" cy="2880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08CB90E-87CB-4F3F-988E-7715DCA7DD9E}"/>
              </a:ext>
            </a:extLst>
          </p:cNvPr>
          <p:cNvSpPr/>
          <p:nvPr/>
        </p:nvSpPr>
        <p:spPr>
          <a:xfrm>
            <a:off x="6847857" y="5549379"/>
            <a:ext cx="1408922" cy="51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rgbClr val="FF0000"/>
                </a:solidFill>
              </a:rPr>
              <a:t>Cold</a:t>
            </a:r>
            <a:r>
              <a:rPr lang="nl-NL" sz="1400" dirty="0">
                <a:solidFill>
                  <a:srgbClr val="FF0000"/>
                </a:solidFill>
              </a:rPr>
              <a:t> </a:t>
            </a:r>
            <a:r>
              <a:rPr lang="nl-NL" sz="1400" dirty="0" err="1">
                <a:solidFill>
                  <a:srgbClr val="FF0000"/>
                </a:solidFill>
              </a:rPr>
              <a:t>path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7" name="Rechteck 4">
            <a:extLst>
              <a:ext uri="{FF2B5EF4-FFF2-40B4-BE49-F238E27FC236}">
                <a16:creationId xmlns:a16="http://schemas.microsoft.com/office/drawing/2014/main" id="{F8A184BA-413F-477D-8094-37F0C72846FF}"/>
              </a:ext>
            </a:extLst>
          </p:cNvPr>
          <p:cNvSpPr/>
          <p:nvPr/>
        </p:nvSpPr>
        <p:spPr>
          <a:xfrm>
            <a:off x="2662263" y="251319"/>
            <a:ext cx="5408716" cy="282077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1A464D-484B-4797-9B6E-098C3FE22B19}"/>
              </a:ext>
            </a:extLst>
          </p:cNvPr>
          <p:cNvSpPr/>
          <p:nvPr/>
        </p:nvSpPr>
        <p:spPr>
          <a:xfrm>
            <a:off x="6847857" y="2558915"/>
            <a:ext cx="1408922" cy="51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rgbClr val="FF0000"/>
                </a:solidFill>
              </a:rPr>
              <a:t>Warm </a:t>
            </a:r>
            <a:r>
              <a:rPr lang="nl-NL" sz="1400" dirty="0" err="1">
                <a:solidFill>
                  <a:srgbClr val="FF0000"/>
                </a:solidFill>
              </a:rPr>
              <a:t>path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9" name="Rechteck 4">
            <a:extLst>
              <a:ext uri="{FF2B5EF4-FFF2-40B4-BE49-F238E27FC236}">
                <a16:creationId xmlns:a16="http://schemas.microsoft.com/office/drawing/2014/main" id="{6477F2DC-CF70-414B-BA96-F17ADD1F592A}"/>
              </a:ext>
            </a:extLst>
          </p:cNvPr>
          <p:cNvSpPr/>
          <p:nvPr/>
        </p:nvSpPr>
        <p:spPr>
          <a:xfrm>
            <a:off x="188530" y="1593990"/>
            <a:ext cx="2162472" cy="2632773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60" name="Rechteck 4">
            <a:extLst>
              <a:ext uri="{FF2B5EF4-FFF2-40B4-BE49-F238E27FC236}">
                <a16:creationId xmlns:a16="http://schemas.microsoft.com/office/drawing/2014/main" id="{155B2498-DE07-49C4-8ED6-B5F7D206FE51}"/>
              </a:ext>
            </a:extLst>
          </p:cNvPr>
          <p:cNvSpPr/>
          <p:nvPr/>
        </p:nvSpPr>
        <p:spPr>
          <a:xfrm>
            <a:off x="2529710" y="92535"/>
            <a:ext cx="9145053" cy="6140312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76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7B1BC4-6B2F-4373-A2EA-D36738D0B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153544"/>
              </p:ext>
            </p:extLst>
          </p:nvPr>
        </p:nvGraphicFramePr>
        <p:xfrm>
          <a:off x="1071154" y="209005"/>
          <a:ext cx="10868298" cy="6544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766">
                  <a:extLst>
                    <a:ext uri="{9D8B030D-6E8A-4147-A177-3AD203B41FA5}">
                      <a16:colId xmlns:a16="http://schemas.microsoft.com/office/drawing/2014/main" val="4228169844"/>
                    </a:ext>
                  </a:extLst>
                </a:gridCol>
                <a:gridCol w="3622766">
                  <a:extLst>
                    <a:ext uri="{9D8B030D-6E8A-4147-A177-3AD203B41FA5}">
                      <a16:colId xmlns:a16="http://schemas.microsoft.com/office/drawing/2014/main" val="2277705672"/>
                    </a:ext>
                  </a:extLst>
                </a:gridCol>
                <a:gridCol w="3622766">
                  <a:extLst>
                    <a:ext uri="{9D8B030D-6E8A-4147-A177-3AD203B41FA5}">
                      <a16:colId xmlns:a16="http://schemas.microsoft.com/office/drawing/2014/main" val="2025688457"/>
                    </a:ext>
                  </a:extLst>
                </a:gridCol>
              </a:tblGrid>
              <a:tr h="555147">
                <a:tc>
                  <a:txBody>
                    <a:bodyPr/>
                    <a:lstStyle/>
                    <a:p>
                      <a:r>
                        <a:rPr lang="nl-NL" dirty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Subsystem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Purpose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65319"/>
                  </a:ext>
                </a:extLst>
              </a:tr>
              <a:tr h="1150457">
                <a:tc>
                  <a:txBody>
                    <a:bodyPr/>
                    <a:lstStyle/>
                    <a:p>
                      <a:r>
                        <a:rPr lang="nl-NL" sz="1200" dirty="0" err="1"/>
                        <a:t>Weather</a:t>
                      </a:r>
                      <a:r>
                        <a:rPr lang="nl-NL" sz="1200" dirty="0"/>
                        <a:t> station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IoT</a:t>
                      </a:r>
                      <a:r>
                        <a:rPr lang="nl-NL" sz="1200" dirty="0"/>
                        <a:t> Device</a:t>
                      </a:r>
                    </a:p>
                    <a:p>
                      <a:r>
                        <a:rPr lang="nl-NL" sz="1200" dirty="0"/>
                        <a:t> - </a:t>
                      </a:r>
                      <a:r>
                        <a:rPr lang="nl-NL" sz="1200" dirty="0" err="1"/>
                        <a:t>MXChip</a:t>
                      </a:r>
                      <a:r>
                        <a:rPr lang="nl-NL" sz="1200" dirty="0"/>
                        <a:t> AZ3166 </a:t>
                      </a:r>
                      <a:r>
                        <a:rPr lang="nl-NL" sz="1200" dirty="0" err="1"/>
                        <a:t>Devkit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nl-NL" sz="1200" dirty="0" err="1"/>
                        <a:t>Connects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directly</a:t>
                      </a:r>
                      <a:r>
                        <a:rPr lang="nl-NL" sz="1200" dirty="0"/>
                        <a:t> (</a:t>
                      </a:r>
                      <a:r>
                        <a:rPr lang="nl-NL" sz="1200" dirty="0" err="1"/>
                        <a:t>and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securely</a:t>
                      </a:r>
                      <a:r>
                        <a:rPr lang="nl-NL" sz="1200" dirty="0"/>
                        <a:t>) </a:t>
                      </a:r>
                      <a:r>
                        <a:rPr lang="nl-NL" sz="1200" dirty="0" err="1"/>
                        <a:t>to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the</a:t>
                      </a:r>
                      <a:r>
                        <a:rPr lang="nl-NL" sz="1200" dirty="0"/>
                        <a:t> WIFI </a:t>
                      </a:r>
                      <a:r>
                        <a:rPr lang="nl-NL" sz="1200" dirty="0" err="1"/>
                        <a:t>network</a:t>
                      </a:r>
                      <a:r>
                        <a:rPr lang="nl-NL" sz="1200" dirty="0"/>
                        <a:t> in order </a:t>
                      </a:r>
                      <a:r>
                        <a:rPr lang="nl-NL" sz="1200" dirty="0" err="1"/>
                        <a:t>to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send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the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telemetry</a:t>
                      </a:r>
                      <a:r>
                        <a:rPr lang="nl-NL" sz="1200" dirty="0"/>
                        <a:t> data in JSON format.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/>
                        <a:t>Programmable in C/C++.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/>
                        <a:t>Reacts to device twin updates and displays corresponding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10922"/>
                  </a:ext>
                </a:extLst>
              </a:tr>
              <a:tr h="958198">
                <a:tc>
                  <a:txBody>
                    <a:bodyPr/>
                    <a:lstStyle/>
                    <a:p>
                      <a:r>
                        <a:rPr lang="nl-NL" sz="1200" dirty="0"/>
                        <a:t>Cloud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Cloud Gateway</a:t>
                      </a:r>
                    </a:p>
                    <a:p>
                      <a:r>
                        <a:rPr lang="nl-NL" sz="1200" dirty="0"/>
                        <a:t> - </a:t>
                      </a:r>
                      <a:r>
                        <a:rPr lang="nl-NL" sz="1200" dirty="0" err="1"/>
                        <a:t>IoT</a:t>
                      </a:r>
                      <a:r>
                        <a:rPr lang="nl-NL" sz="1200" dirty="0"/>
                        <a:t> Hub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nl-NL" sz="1200" dirty="0" err="1"/>
                        <a:t>Ingests</a:t>
                      </a:r>
                      <a:r>
                        <a:rPr lang="nl-NL" sz="1200" dirty="0"/>
                        <a:t> real-time data at a high </a:t>
                      </a:r>
                      <a:r>
                        <a:rPr lang="nl-NL" sz="1200" dirty="0" err="1"/>
                        <a:t>rate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and</a:t>
                      </a:r>
                      <a:r>
                        <a:rPr lang="nl-NL" sz="1200" dirty="0"/>
                        <a:t> forwards </a:t>
                      </a:r>
                      <a:r>
                        <a:rPr lang="nl-NL" sz="1200" dirty="0" err="1"/>
                        <a:t>it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to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the</a:t>
                      </a:r>
                      <a:r>
                        <a:rPr lang="nl-NL" sz="1200" dirty="0"/>
                        <a:t> Stream </a:t>
                      </a:r>
                      <a:r>
                        <a:rPr lang="nl-NL" sz="1200" dirty="0" err="1"/>
                        <a:t>analytics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subsystem</a:t>
                      </a:r>
                      <a:r>
                        <a:rPr lang="nl-NL" sz="1200" dirty="0"/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nl-NL" sz="1200" dirty="0" err="1"/>
                        <a:t>Provisions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the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MXChip</a:t>
                      </a:r>
                      <a:r>
                        <a:rPr lang="nl-NL" sz="1200" dirty="0"/>
                        <a:t> AZ3166 </a:t>
                      </a:r>
                      <a:r>
                        <a:rPr lang="nl-NL" sz="1200" dirty="0" err="1"/>
                        <a:t>Devkit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subsystem</a:t>
                      </a:r>
                      <a:r>
                        <a:rPr lang="nl-NL" sz="1200" dirty="0"/>
                        <a:t>, </a:t>
                      </a:r>
                      <a:r>
                        <a:rPr lang="nl-NL" sz="1200" dirty="0" err="1"/>
                        <a:t>along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with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its</a:t>
                      </a:r>
                      <a:r>
                        <a:rPr lang="nl-NL" sz="1200" dirty="0"/>
                        <a:t> device </a:t>
                      </a:r>
                      <a:r>
                        <a:rPr lang="nl-NL" sz="1200" dirty="0" err="1"/>
                        <a:t>twin</a:t>
                      </a:r>
                      <a:r>
                        <a:rPr lang="nl-NL" sz="1200" dirty="0"/>
                        <a:t>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529872"/>
                  </a:ext>
                </a:extLst>
              </a:tr>
              <a:tr h="958198">
                <a:tc>
                  <a:txBody>
                    <a:bodyPr/>
                    <a:lstStyle/>
                    <a:p>
                      <a:r>
                        <a:rPr lang="nl-NL" sz="1200" dirty="0"/>
                        <a:t>Cloud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Stream processing</a:t>
                      </a:r>
                    </a:p>
                    <a:p>
                      <a:r>
                        <a:rPr lang="nl-NL" sz="1200" dirty="0"/>
                        <a:t> - Stream </a:t>
                      </a:r>
                      <a:r>
                        <a:rPr lang="nl-NL" sz="1200" dirty="0" err="1"/>
                        <a:t>analytics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nl-NL" sz="1200" dirty="0" err="1"/>
                        <a:t>Processes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incoming</a:t>
                      </a:r>
                      <a:r>
                        <a:rPr lang="nl-NL" sz="1200" dirty="0"/>
                        <a:t> data in real-time </a:t>
                      </a:r>
                      <a:r>
                        <a:rPr lang="nl-NL" sz="1200" dirty="0" err="1"/>
                        <a:t>and</a:t>
                      </a:r>
                      <a:r>
                        <a:rPr lang="nl-NL" sz="1200" dirty="0"/>
                        <a:t> directs </a:t>
                      </a:r>
                      <a:r>
                        <a:rPr lang="nl-NL" sz="1200" dirty="0" err="1"/>
                        <a:t>it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to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the</a:t>
                      </a:r>
                      <a:r>
                        <a:rPr lang="nl-NL" sz="1200" dirty="0"/>
                        <a:t> Data </a:t>
                      </a:r>
                      <a:r>
                        <a:rPr lang="nl-NL" sz="1200" dirty="0" err="1"/>
                        <a:t>lake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subsystem</a:t>
                      </a:r>
                      <a:r>
                        <a:rPr lang="nl-NL" sz="1200" dirty="0"/>
                        <a:t>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62855"/>
                  </a:ext>
                </a:extLst>
              </a:tr>
              <a:tr h="958198">
                <a:tc>
                  <a:txBody>
                    <a:bodyPr/>
                    <a:lstStyle/>
                    <a:p>
                      <a:r>
                        <a:rPr lang="nl-NL" sz="1200" dirty="0"/>
                        <a:t>Cloud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Cold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path</a:t>
                      </a:r>
                      <a:r>
                        <a:rPr lang="nl-NL" sz="1200" dirty="0"/>
                        <a:t> store</a:t>
                      </a:r>
                    </a:p>
                    <a:p>
                      <a:r>
                        <a:rPr lang="nl-NL" sz="1200" dirty="0"/>
                        <a:t> - Data </a:t>
                      </a:r>
                      <a:r>
                        <a:rPr lang="nl-NL" sz="1200" dirty="0" err="1"/>
                        <a:t>lake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nl-NL" sz="1200" dirty="0"/>
                        <a:t>Close </a:t>
                      </a:r>
                      <a:r>
                        <a:rPr lang="nl-NL" sz="1200" dirty="0" err="1"/>
                        <a:t>integration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with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the</a:t>
                      </a:r>
                      <a:r>
                        <a:rPr lang="nl-NL" sz="1200" dirty="0"/>
                        <a:t> Data Lake </a:t>
                      </a:r>
                      <a:r>
                        <a:rPr lang="nl-NL" sz="1200" dirty="0" err="1"/>
                        <a:t>analytics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subsystem</a:t>
                      </a:r>
                      <a:r>
                        <a:rPr lang="nl-NL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61752"/>
                  </a:ext>
                </a:extLst>
              </a:tr>
              <a:tr h="958198">
                <a:tc>
                  <a:txBody>
                    <a:bodyPr/>
                    <a:lstStyle/>
                    <a:p>
                      <a:r>
                        <a:rPr lang="nl-NL" sz="1200" dirty="0"/>
                        <a:t>Cloud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Batch processing</a:t>
                      </a:r>
                    </a:p>
                    <a:p>
                      <a:r>
                        <a:rPr lang="nl-NL" sz="1200" dirty="0"/>
                        <a:t> - Data </a:t>
                      </a:r>
                      <a:r>
                        <a:rPr lang="nl-NL" sz="1200" dirty="0" err="1"/>
                        <a:t>lake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analytics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nl-NL" sz="1200" dirty="0" err="1"/>
                        <a:t>Performs</a:t>
                      </a:r>
                      <a:r>
                        <a:rPr lang="nl-NL" sz="1200" dirty="0"/>
                        <a:t> long-term data analysis </a:t>
                      </a:r>
                      <a:r>
                        <a:rPr lang="nl-NL" sz="1200" dirty="0" err="1"/>
                        <a:t>by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performing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queries</a:t>
                      </a:r>
                      <a:r>
                        <a:rPr lang="nl-NL" sz="1200" dirty="0"/>
                        <a:t> on </a:t>
                      </a:r>
                      <a:r>
                        <a:rPr lang="nl-NL" sz="1200" dirty="0" err="1"/>
                        <a:t>historical</a:t>
                      </a:r>
                      <a:r>
                        <a:rPr lang="nl-NL" sz="1200" dirty="0"/>
                        <a:t> data.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600234"/>
                  </a:ext>
                </a:extLst>
              </a:tr>
              <a:tr h="958198">
                <a:tc>
                  <a:txBody>
                    <a:bodyPr/>
                    <a:lstStyle/>
                    <a:p>
                      <a:r>
                        <a:rPr lang="nl-NL" sz="1200" dirty="0"/>
                        <a:t>Cloud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Business </a:t>
                      </a:r>
                      <a:r>
                        <a:rPr lang="nl-NL" sz="1200" dirty="0" err="1"/>
                        <a:t>integration</a:t>
                      </a:r>
                      <a:endParaRPr lang="nl-NL" sz="1200" dirty="0"/>
                    </a:p>
                    <a:p>
                      <a:r>
                        <a:rPr lang="nl-NL" sz="1200" dirty="0"/>
                        <a:t> - </a:t>
                      </a:r>
                      <a:r>
                        <a:rPr lang="nl-NL" sz="1200" dirty="0" err="1"/>
                        <a:t>Azure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function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nl-NL" sz="1200" dirty="0" err="1"/>
                        <a:t>Reacts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to</a:t>
                      </a:r>
                      <a:r>
                        <a:rPr lang="nl-NL" sz="1200" dirty="0"/>
                        <a:t> real-time input </a:t>
                      </a:r>
                      <a:r>
                        <a:rPr lang="nl-NL" sz="1200" dirty="0" err="1"/>
                        <a:t>provided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by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the</a:t>
                      </a:r>
                      <a:r>
                        <a:rPr lang="nl-NL" sz="1200" dirty="0"/>
                        <a:t> Stream </a:t>
                      </a:r>
                      <a:r>
                        <a:rPr lang="nl-NL" sz="1200" dirty="0" err="1"/>
                        <a:t>analytics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subsystem</a:t>
                      </a:r>
                      <a:r>
                        <a:rPr lang="nl-NL" sz="1200" dirty="0"/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nl-NL" sz="1200" dirty="0"/>
                        <a:t>Updates device </a:t>
                      </a:r>
                      <a:r>
                        <a:rPr lang="nl-NL" sz="1200" dirty="0" err="1"/>
                        <a:t>twin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properties</a:t>
                      </a:r>
                      <a:r>
                        <a:rPr lang="nl-NL" sz="1200" dirty="0"/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nl-NL" sz="1200" dirty="0" err="1"/>
                        <a:t>Programmable</a:t>
                      </a:r>
                      <a:r>
                        <a:rPr lang="nl-NL" sz="1200" dirty="0"/>
                        <a:t> in C#/.NET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164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35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206</Words>
  <Application>Microsoft Office PowerPoint</Application>
  <PresentationFormat>Widescreen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Rico Lamein (RLAME.TI)</dc:creator>
  <cp:lastModifiedBy>Rico Lamein (RLAME.TI)</cp:lastModifiedBy>
  <cp:revision>42</cp:revision>
  <dcterms:created xsi:type="dcterms:W3CDTF">2019-12-08T14:53:49Z</dcterms:created>
  <dcterms:modified xsi:type="dcterms:W3CDTF">2019-12-09T11:26:32Z</dcterms:modified>
</cp:coreProperties>
</file>