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o musto" userId="b2f592042e88ce13" providerId="LiveId" clId="{72EB1800-91D2-48D1-B743-0A0B37777A2B}"/>
    <pc:docChg chg="modSld">
      <pc:chgData name="rico musto" userId="b2f592042e88ce13" providerId="LiveId" clId="{72EB1800-91D2-48D1-B743-0A0B37777A2B}" dt="2019-07-18T00:16:51.607" v="43" actId="20577"/>
      <pc:docMkLst>
        <pc:docMk/>
      </pc:docMkLst>
      <pc:sldChg chg="modSp">
        <pc:chgData name="rico musto" userId="b2f592042e88ce13" providerId="LiveId" clId="{72EB1800-91D2-48D1-B743-0A0B37777A2B}" dt="2019-07-18T00:16:39.067" v="18" actId="20577"/>
        <pc:sldMkLst>
          <pc:docMk/>
          <pc:sldMk cId="2897102086" sldId="263"/>
        </pc:sldMkLst>
        <pc:spChg chg="mod">
          <ac:chgData name="rico musto" userId="b2f592042e88ce13" providerId="LiveId" clId="{72EB1800-91D2-48D1-B743-0A0B37777A2B}" dt="2019-07-18T00:16:39.067" v="18" actId="20577"/>
          <ac:spMkLst>
            <pc:docMk/>
            <pc:sldMk cId="2897102086" sldId="263"/>
            <ac:spMk id="2" creationId="{B3687726-D2EE-4F38-A088-0B33BA14EE82}"/>
          </ac:spMkLst>
        </pc:spChg>
      </pc:sldChg>
      <pc:sldChg chg="modSp">
        <pc:chgData name="rico musto" userId="b2f592042e88ce13" providerId="LiveId" clId="{72EB1800-91D2-48D1-B743-0A0B37777A2B}" dt="2019-07-18T00:16:51.607" v="43" actId="20577"/>
        <pc:sldMkLst>
          <pc:docMk/>
          <pc:sldMk cId="1041139820" sldId="264"/>
        </pc:sldMkLst>
        <pc:spChg chg="mod">
          <ac:chgData name="rico musto" userId="b2f592042e88ce13" providerId="LiveId" clId="{72EB1800-91D2-48D1-B743-0A0B37777A2B}" dt="2019-07-18T00:16:51.607" v="43" actId="20577"/>
          <ac:spMkLst>
            <pc:docMk/>
            <pc:sldMk cId="1041139820" sldId="264"/>
            <ac:spMk id="2" creationId="{B3687726-D2EE-4F38-A088-0B33BA14EE82}"/>
          </ac:spMkLst>
        </pc:spChg>
      </pc:sldChg>
    </pc:docChg>
  </pc:docChgLst>
  <pc:docChgLst>
    <pc:chgData name="rico musto" userId="b2f592042e88ce13" providerId="LiveId" clId="{1673CAA0-7236-492B-A32F-1CDDF78D6442}"/>
    <pc:docChg chg="custSel modSld">
      <pc:chgData name="rico musto" userId="b2f592042e88ce13" providerId="LiveId" clId="{1673CAA0-7236-492B-A32F-1CDDF78D6442}" dt="2020-01-09T19:00:30.320" v="0" actId="313"/>
      <pc:docMkLst>
        <pc:docMk/>
      </pc:docMkLst>
      <pc:sldChg chg="modSp">
        <pc:chgData name="rico musto" userId="b2f592042e88ce13" providerId="LiveId" clId="{1673CAA0-7236-492B-A32F-1CDDF78D6442}" dt="2020-01-09T19:00:30.320" v="0" actId="313"/>
        <pc:sldMkLst>
          <pc:docMk/>
          <pc:sldMk cId="1049091493" sldId="258"/>
        </pc:sldMkLst>
        <pc:graphicFrameChg chg="modGraphic">
          <ac:chgData name="rico musto" userId="b2f592042e88ce13" providerId="LiveId" clId="{1673CAA0-7236-492B-A32F-1CDDF78D6442}" dt="2020-01-09T19:00:30.320" v="0" actId="313"/>
          <ac:graphicFrameMkLst>
            <pc:docMk/>
            <pc:sldMk cId="1049091493" sldId="258"/>
            <ac:graphicFrameMk id="7" creationId="{37F831C2-A63F-4BCD-A1D8-C9E00DEBD7D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/>
      <dgm:spPr/>
      <dgm:t>
        <a:bodyPr/>
        <a:lstStyle/>
        <a:p>
          <a:r>
            <a:rPr lang="en-US"/>
            <a:t>Financial Overview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/>
      <dgm:spPr/>
      <dgm:t>
        <a:bodyPr/>
        <a:lstStyle/>
        <a:p>
          <a:r>
            <a:rPr lang="en-US"/>
            <a:t>Fleet Analysis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9790F204-A243-404D-AF35-4B7022DFABFD}">
      <dgm:prSet/>
      <dgm:spPr/>
      <dgm:t>
        <a:bodyPr/>
        <a:lstStyle/>
        <a:p>
          <a:r>
            <a:rPr lang="en-US" dirty="0"/>
            <a:t>Fleet Recommendations</a:t>
          </a:r>
        </a:p>
      </dgm:t>
    </dgm:pt>
    <dgm:pt modelId="{3241FE49-6261-4B24-B960-95CCBA1393AD}" type="parTrans" cxnId="{AE1D4FA7-54AB-4808-A16C-EC7EA734D820}">
      <dgm:prSet/>
      <dgm:spPr/>
      <dgm:t>
        <a:bodyPr/>
        <a:lstStyle/>
        <a:p>
          <a:endParaRPr lang="en-US"/>
        </a:p>
      </dgm:t>
    </dgm:pt>
    <dgm:pt modelId="{FB85816D-CCF7-4309-9F84-255B4B5CE224}" type="sibTrans" cxnId="{AE1D4FA7-54AB-4808-A16C-EC7EA734D820}">
      <dgm:prSet/>
      <dgm:spPr/>
      <dgm:t>
        <a:bodyPr/>
        <a:lstStyle/>
        <a:p>
          <a:endParaRPr lang="en-US"/>
        </a:p>
      </dgm:t>
    </dgm:pt>
    <dgm:pt modelId="{AFB1DB83-BD12-4199-BA04-1211C334DDCE}">
      <dgm:prSet/>
      <dgm:spPr/>
      <dgm:t>
        <a:bodyPr/>
        <a:lstStyle/>
        <a:p>
          <a:r>
            <a:rPr lang="en-US"/>
            <a:t>Financial Impact</a:t>
          </a:r>
        </a:p>
      </dgm:t>
    </dgm:pt>
    <dgm:pt modelId="{9C4FADCC-2BF0-4172-A7B4-58916F1C1978}" type="parTrans" cxnId="{68FD8F03-835E-44C6-BA3A-13A106C51520}">
      <dgm:prSet/>
      <dgm:spPr/>
      <dgm:t>
        <a:bodyPr/>
        <a:lstStyle/>
        <a:p>
          <a:endParaRPr lang="en-US"/>
        </a:p>
      </dgm:t>
    </dgm:pt>
    <dgm:pt modelId="{0FB8658B-8AE1-46A1-B749-F602C898A164}" type="sibTrans" cxnId="{68FD8F03-835E-44C6-BA3A-13A106C51520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4"/>
      <dgm:spPr/>
    </dgm:pt>
    <dgm:pt modelId="{B40EE283-0337-4289-BACA-0BD6EF6BCCCA}" type="pres">
      <dgm:prSet presAssocID="{ACED5C93-63BE-4D47-B809-2A21F8D7C9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4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4"/>
      <dgm:spPr/>
    </dgm:pt>
    <dgm:pt modelId="{FE802F4E-D14A-473F-AD0A-7C287100FB41}" type="pres">
      <dgm:prSet presAssocID="{4C2B45B1-22E5-471C-8BC6-8494136886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4">
        <dgm:presLayoutVars>
          <dgm:chMax val="0"/>
          <dgm:chPref val="0"/>
        </dgm:presLayoutVars>
      </dgm:prSet>
      <dgm:spPr/>
    </dgm:pt>
    <dgm:pt modelId="{221CBBE4-2F6F-4571-8800-3238473127F0}" type="pres">
      <dgm:prSet presAssocID="{6868C083-9F34-4779-B1C1-9D085095C117}" presName="sibTrans" presStyleCnt="0"/>
      <dgm:spPr/>
    </dgm:pt>
    <dgm:pt modelId="{AE60449D-B958-4B00-8A3A-4BCF843C8E91}" type="pres">
      <dgm:prSet presAssocID="{9790F204-A243-404D-AF35-4B7022DFABFD}" presName="compNode" presStyleCnt="0"/>
      <dgm:spPr/>
    </dgm:pt>
    <dgm:pt modelId="{1C7DB692-A879-4658-890B-E58053B5451F}" type="pres">
      <dgm:prSet presAssocID="{9790F204-A243-404D-AF35-4B7022DFABFD}" presName="bgRect" presStyleLbl="bgShp" presStyleIdx="2" presStyleCnt="4"/>
      <dgm:spPr/>
    </dgm:pt>
    <dgm:pt modelId="{0C1F81C0-D785-43BC-85F2-A57C6F40380A}" type="pres">
      <dgm:prSet presAssocID="{9790F204-A243-404D-AF35-4B7022DFAB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C56801D-D4F3-42C1-BE76-95FD9B68D963}" type="pres">
      <dgm:prSet presAssocID="{9790F204-A243-404D-AF35-4B7022DFABFD}" presName="spaceRect" presStyleCnt="0"/>
      <dgm:spPr/>
    </dgm:pt>
    <dgm:pt modelId="{C8259E26-4626-4936-9FDB-44BA0B9D541E}" type="pres">
      <dgm:prSet presAssocID="{9790F204-A243-404D-AF35-4B7022DFABFD}" presName="parTx" presStyleLbl="revTx" presStyleIdx="2" presStyleCnt="4">
        <dgm:presLayoutVars>
          <dgm:chMax val="0"/>
          <dgm:chPref val="0"/>
        </dgm:presLayoutVars>
      </dgm:prSet>
      <dgm:spPr/>
    </dgm:pt>
    <dgm:pt modelId="{3B9F309D-169E-4A65-A2A9-CD53E7F03CDE}" type="pres">
      <dgm:prSet presAssocID="{FB85816D-CCF7-4309-9F84-255B4B5CE224}" presName="sibTrans" presStyleCnt="0"/>
      <dgm:spPr/>
    </dgm:pt>
    <dgm:pt modelId="{0ADB78EC-8B30-40A3-AE52-246CF62768B4}" type="pres">
      <dgm:prSet presAssocID="{AFB1DB83-BD12-4199-BA04-1211C334DDCE}" presName="compNode" presStyleCnt="0"/>
      <dgm:spPr/>
    </dgm:pt>
    <dgm:pt modelId="{160B67FB-EF43-4D02-8AC4-2EBD8450BED3}" type="pres">
      <dgm:prSet presAssocID="{AFB1DB83-BD12-4199-BA04-1211C334DDCE}" presName="bgRect" presStyleLbl="bgShp" presStyleIdx="3" presStyleCnt="4"/>
      <dgm:spPr/>
    </dgm:pt>
    <dgm:pt modelId="{249E689A-237E-40DD-9AB5-E568F8FD550B}" type="pres">
      <dgm:prSet presAssocID="{AFB1DB83-BD12-4199-BA04-1211C334DD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B518F29-5A90-4490-A9BC-9AE9675D9882}" type="pres">
      <dgm:prSet presAssocID="{AFB1DB83-BD12-4199-BA04-1211C334DDCE}" presName="spaceRect" presStyleCnt="0"/>
      <dgm:spPr/>
    </dgm:pt>
    <dgm:pt modelId="{49BEB04D-A3FF-45FC-8497-4EF32BAA337A}" type="pres">
      <dgm:prSet presAssocID="{AFB1DB83-BD12-4199-BA04-1211C334DD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A96000-8BD7-4470-B043-0CA258C8560D}" type="presOf" srcId="{9790F204-A243-404D-AF35-4B7022DFABFD}" destId="{C8259E26-4626-4936-9FDB-44BA0B9D541E}" srcOrd="0" destOrd="0" presId="urn:microsoft.com/office/officeart/2018/2/layout/IconVerticalSolidList"/>
    <dgm:cxn modelId="{68FD8F03-835E-44C6-BA3A-13A106C51520}" srcId="{8F7D6FC0-D3B1-4A70-BA10-77CFF623CC77}" destId="{AFB1DB83-BD12-4199-BA04-1211C334DDCE}" srcOrd="3" destOrd="0" parTransId="{9C4FADCC-2BF0-4172-A7B4-58916F1C1978}" sibTransId="{0FB8658B-8AE1-46A1-B749-F602C898A164}"/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AE1D4FA7-54AB-4808-A16C-EC7EA734D820}" srcId="{8F7D6FC0-D3B1-4A70-BA10-77CFF623CC77}" destId="{9790F204-A243-404D-AF35-4B7022DFABFD}" srcOrd="2" destOrd="0" parTransId="{3241FE49-6261-4B24-B960-95CCBA1393AD}" sibTransId="{FB85816D-CCF7-4309-9F84-255B4B5CE224}"/>
    <dgm:cxn modelId="{EA5C1ED6-2C1C-4730-8133-45A93CF24BD1}" type="presOf" srcId="{AFB1DB83-BD12-4199-BA04-1211C334DDCE}" destId="{49BEB04D-A3FF-45FC-8497-4EF32BAA337A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  <dgm:cxn modelId="{B57E4DA7-648F-4A7A-A788-BA1924A7BE68}" type="presParOf" srcId="{A7643695-3041-4CE2-BB78-283D6BE6EDD0}" destId="{221CBBE4-2F6F-4571-8800-3238473127F0}" srcOrd="3" destOrd="0" presId="urn:microsoft.com/office/officeart/2018/2/layout/IconVerticalSolidList"/>
    <dgm:cxn modelId="{6E6324A2-B1D4-42A5-B9C3-69745141D490}" type="presParOf" srcId="{A7643695-3041-4CE2-BB78-283D6BE6EDD0}" destId="{AE60449D-B958-4B00-8A3A-4BCF843C8E91}" srcOrd="4" destOrd="0" presId="urn:microsoft.com/office/officeart/2018/2/layout/IconVerticalSolidList"/>
    <dgm:cxn modelId="{2F2E5DA4-B774-4D05-B163-9C42BEBF60F7}" type="presParOf" srcId="{AE60449D-B958-4B00-8A3A-4BCF843C8E91}" destId="{1C7DB692-A879-4658-890B-E58053B5451F}" srcOrd="0" destOrd="0" presId="urn:microsoft.com/office/officeart/2018/2/layout/IconVerticalSolidList"/>
    <dgm:cxn modelId="{E6CB76A8-F884-4ACA-8511-5821EA252256}" type="presParOf" srcId="{AE60449D-B958-4B00-8A3A-4BCF843C8E91}" destId="{0C1F81C0-D785-43BC-85F2-A57C6F40380A}" srcOrd="1" destOrd="0" presId="urn:microsoft.com/office/officeart/2018/2/layout/IconVerticalSolidList"/>
    <dgm:cxn modelId="{9B0F10E9-6243-4E5E-8429-A7B27827D220}" type="presParOf" srcId="{AE60449D-B958-4B00-8A3A-4BCF843C8E91}" destId="{4C56801D-D4F3-42C1-BE76-95FD9B68D963}" srcOrd="2" destOrd="0" presId="urn:microsoft.com/office/officeart/2018/2/layout/IconVerticalSolidList"/>
    <dgm:cxn modelId="{940CF5C3-9802-4810-84DB-33BB2005A3A3}" type="presParOf" srcId="{AE60449D-B958-4B00-8A3A-4BCF843C8E91}" destId="{C8259E26-4626-4936-9FDB-44BA0B9D541E}" srcOrd="3" destOrd="0" presId="urn:microsoft.com/office/officeart/2018/2/layout/IconVerticalSolidList"/>
    <dgm:cxn modelId="{DDA19F77-C533-4AF7-9EF2-ED4A470F33F3}" type="presParOf" srcId="{A7643695-3041-4CE2-BB78-283D6BE6EDD0}" destId="{3B9F309D-169E-4A65-A2A9-CD53E7F03CDE}" srcOrd="5" destOrd="0" presId="urn:microsoft.com/office/officeart/2018/2/layout/IconVerticalSolidList"/>
    <dgm:cxn modelId="{95F0DA1A-5170-498C-BCD3-B667AF611D22}" type="presParOf" srcId="{A7643695-3041-4CE2-BB78-283D6BE6EDD0}" destId="{0ADB78EC-8B30-40A3-AE52-246CF62768B4}" srcOrd="6" destOrd="0" presId="urn:microsoft.com/office/officeart/2018/2/layout/IconVerticalSolidList"/>
    <dgm:cxn modelId="{C54EFE36-2289-465B-868C-03E54DB7A454}" type="presParOf" srcId="{0ADB78EC-8B30-40A3-AE52-246CF62768B4}" destId="{160B67FB-EF43-4D02-8AC4-2EBD8450BED3}" srcOrd="0" destOrd="0" presId="urn:microsoft.com/office/officeart/2018/2/layout/IconVerticalSolidList"/>
    <dgm:cxn modelId="{99E39DA5-987F-4738-85DC-22274422ED77}" type="presParOf" srcId="{0ADB78EC-8B30-40A3-AE52-246CF62768B4}" destId="{249E689A-237E-40DD-9AB5-E568F8FD550B}" srcOrd="1" destOrd="0" presId="urn:microsoft.com/office/officeart/2018/2/layout/IconVerticalSolidList"/>
    <dgm:cxn modelId="{5095BE5F-D1FE-48DB-B0D2-579AC2518016}" type="presParOf" srcId="{0ADB78EC-8B30-40A3-AE52-246CF62768B4}" destId="{DB518F29-5A90-4490-A9BC-9AE9675D9882}" srcOrd="2" destOrd="0" presId="urn:microsoft.com/office/officeart/2018/2/layout/IconVerticalSolidList"/>
    <dgm:cxn modelId="{96A25A89-3AF6-40CF-BDFA-1490B2FA62E6}" type="presParOf" srcId="{0ADB78EC-8B30-40A3-AE52-246CF62768B4}" destId="{49BEB04D-A3FF-45FC-8497-4EF32BAA33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Financial Overview</a:t>
          </a:r>
        </a:p>
      </dsp:txBody>
      <dsp:txXfrm>
        <a:off x="1429899" y="2442"/>
        <a:ext cx="5083704" cy="1238008"/>
      </dsp:txXfrm>
    </dsp:sp>
    <dsp:sp modelId="{CDE53DF4-90DF-4BEF-8597-C893D144C51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Fleet Analysis</a:t>
          </a:r>
        </a:p>
      </dsp:txBody>
      <dsp:txXfrm>
        <a:off x="1429899" y="1549953"/>
        <a:ext cx="5083704" cy="1238008"/>
      </dsp:txXfrm>
    </dsp:sp>
    <dsp:sp modelId="{1C7DB692-A879-4658-890B-E58053B5451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F81C0-D785-43BC-85F2-A57C6F40380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59E26-4626-4936-9FDB-44BA0B9D54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Fleet Recommendations</a:t>
          </a:r>
        </a:p>
      </dsp:txBody>
      <dsp:txXfrm>
        <a:off x="1429899" y="3097464"/>
        <a:ext cx="5083704" cy="1238008"/>
      </dsp:txXfrm>
    </dsp:sp>
    <dsp:sp modelId="{160B67FB-EF43-4D02-8AC4-2EBD8450BED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689A-237E-40DD-9AB5-E568F8FD550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B04D-A3FF-45FC-8497-4EF32BAA337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Financial Impact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F52A-4B0E-419B-B543-667302E22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F5875-59C0-4609-B305-B97CC2B5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C883-85BA-4435-9F22-DF4EA877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ECD6-9013-4843-8A0E-CE50B62C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8A94-D418-4721-9270-8825538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CC7F-02D7-49AC-AA5C-966ED91C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3D403-7D6B-4745-9053-4A718475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6830-CA92-4EAE-B0C9-13EBD1D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A40A-32B0-47E5-9CB2-A83BE78D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DDC7-A69B-4F01-B3AC-8D232F8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920DB-6129-404A-B539-86194A59C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5E99A-8471-4EA1-AE82-93AB33B0B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A2EA-6D1E-4C70-B7D3-ED1E6C60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BA4B-FF2D-456A-9CF2-24D368BF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DFCA-DE80-4912-A1FA-571E6614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69B1-BF07-4AF3-97EF-2F85C650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D1DF-F54F-4379-A5E6-67E6168D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E4CA-7C7C-4CCB-AD27-3EF3C73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AA15-8174-4141-AC2C-58473C33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005E-D045-4939-9E23-17C7716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4E4C-6C87-4F1D-83BD-27CEE2AA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8880-225D-4BC3-B7EC-A63B5E86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D49A-733C-434F-8C3E-D381C95F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F2BD-ED37-4426-8D30-91C9B8F2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55E9-6F3D-4DA9-BC2A-BBE7BAE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80E-A6C2-4675-BF74-34761C5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6403-266D-4F12-B4F4-AFA4A5CE0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59C86-E05E-4D0C-A71E-5D97A756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3B5A-0504-4D64-8C43-340D3E85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9D0-E28F-45AF-B5AC-570F2E33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061D-AC44-49E0-8075-7142B047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D68E-535E-4F11-B876-63E9DF79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AB928-88AC-47AD-91BF-F8DC248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97E7-EBB4-4F6D-8969-DFE86E470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4671E-CCAE-426C-AF97-654FC56F4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E8AF2-D30A-4D62-8BF0-7686ACB6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658B-74F8-460E-BC8B-C8D96D82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AACB-5B74-4954-985E-FF3B4875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8059-F5F8-4C3E-83A6-8BC10D1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3A73-3891-403F-A0DC-B3DFC4B7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6E395-E124-4340-BFE6-53EAF58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92FD7-9EEB-4703-B387-F4CA2DD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0DEFA-BC48-4D2C-9853-DAADCB0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65708-C64E-4EF5-8A94-E564967C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58D49-A6AC-4C1A-87E6-154C96B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ECA48-0100-4CAB-85EA-0340E03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E63E-FB01-44B7-8B0F-C447C2AC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5AC8-6696-4D7C-AD35-B5E76A44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DDAD-F4FA-48EC-AD58-D7E58864F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FA72-D2A7-40BD-8559-7EEC623A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C163-BCEA-4878-8146-D0BA66DE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5362-28AD-4CD3-B1CC-4F9FC68A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31C9-0F88-44B2-958D-5E1E7B32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5B7F-A17D-496F-B9B7-ADF05D557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775E1-13BC-43F3-BDCA-E2149E21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A5AA-8F9E-4701-BA3D-D4D8EC4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B3CC-2AC1-4B90-8D42-8AFDEB58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FF1D4-9F30-4C0B-A53D-59D2FE16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DD8FF-9D4E-4F75-B82C-58389184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0B6B-594F-4BA0-A7AB-43D0633D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2AB8-62CD-4082-8344-4CC5E3F22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77F3-BBE6-4A67-95DB-BCD2CEC07931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C5C3-8EED-4C1D-AC45-472B1A8C8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2088-CD71-4C77-BDCF-51447712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2F8C-379B-4E63-A30B-5D80A53D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AFFFC-B2F5-4462-9A7D-6BE71AD17CE7}"/>
              </a:ext>
            </a:extLst>
          </p:cNvPr>
          <p:cNvSpPr/>
          <p:nvPr/>
        </p:nvSpPr>
        <p:spPr>
          <a:xfrm>
            <a:off x="491613" y="462116"/>
            <a:ext cx="11228439" cy="593868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5C6E-54ED-4528-BADB-88C16E7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Lariat Fleet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8CC1D-26DE-4E9F-AB8C-1AF0655B8478}"/>
              </a:ext>
            </a:extLst>
          </p:cNvPr>
          <p:cNvCxnSpPr/>
          <p:nvPr/>
        </p:nvCxnSpPr>
        <p:spPr>
          <a:xfrm>
            <a:off x="1995948" y="3578942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CFD8-E390-4F02-80BE-E75C66A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B2A1D-1E76-4E60-A6F8-243F41271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314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Financial Overview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F831C2-A63F-4BCD-A1D8-C9E00DEB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6294"/>
              </p:ext>
            </p:extLst>
          </p:nvPr>
        </p:nvGraphicFramePr>
        <p:xfrm>
          <a:off x="949887" y="2069995"/>
          <a:ext cx="2898511" cy="27180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6914">
                  <a:extLst>
                    <a:ext uri="{9D8B030D-6E8A-4147-A177-3AD203B41FA5}">
                      <a16:colId xmlns:a16="http://schemas.microsoft.com/office/drawing/2014/main" val="2304351776"/>
                    </a:ext>
                  </a:extLst>
                </a:gridCol>
                <a:gridCol w="1431597">
                  <a:extLst>
                    <a:ext uri="{9D8B030D-6E8A-4147-A177-3AD203B41FA5}">
                      <a16:colId xmlns:a16="http://schemas.microsoft.com/office/drawing/2014/main" val="2825950010"/>
                    </a:ext>
                  </a:extLst>
                </a:gridCol>
              </a:tblGrid>
              <a:tr h="2718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Lariat 2018 Financial Overview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79495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6046491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Vehicles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407976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202482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Revenue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$ 64,866,040.00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8309573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$ 30,320,297.92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107364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 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</a:t>
                      </a:r>
                      <a:r>
                        <a:rPr lang="en-US" sz="1400" b="1" u="none" strike="noStrike" dirty="0">
                          <a:effectLst/>
                        </a:rPr>
                        <a:t>34,545,742.08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9929191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1609303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Proft Margin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53.26%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16123"/>
                  </a:ext>
                </a:extLst>
              </a:tr>
              <a:tr h="27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Profit per Vehicle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        8,636.44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30189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F35C57E-1B64-4378-9984-131F04EA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46" y="2069995"/>
            <a:ext cx="3466085" cy="2718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FD92B-2D18-48F7-B91C-669783AA6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79" y="2069995"/>
            <a:ext cx="3226593" cy="2718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DEFC8-6FD8-4D92-8443-A7B9A4CA5198}"/>
              </a:ext>
            </a:extLst>
          </p:cNvPr>
          <p:cNvSpPr txBox="1"/>
          <p:nvPr/>
        </p:nvSpPr>
        <p:spPr>
          <a:xfrm>
            <a:off x="651028" y="6279160"/>
            <a:ext cx="516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*excludes December and partial November 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E4D1961-80AB-44B6-BC3D-561CE28F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8012"/>
              </p:ext>
            </p:extLst>
          </p:nvPr>
        </p:nvGraphicFramePr>
        <p:xfrm>
          <a:off x="4817738" y="5038282"/>
          <a:ext cx="2527300" cy="9906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194291980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4648853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874091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Range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Rented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579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25-34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$15,928,240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98,366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4089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35-44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$15,823,890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97,388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070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45-54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$15,806,448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97,551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1087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$17,307,462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106,642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8116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708457-24FD-4546-807A-90B34E4C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82946"/>
              </p:ext>
            </p:extLst>
          </p:nvPr>
        </p:nvGraphicFramePr>
        <p:xfrm>
          <a:off x="8759275" y="5038282"/>
          <a:ext cx="2336800" cy="59436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332290392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0686021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77092355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Rented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528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$32,461,144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200,197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7477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$32,404,896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199,750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49821"/>
                  </a:ext>
                </a:extLst>
              </a:tr>
            </a:tbl>
          </a:graphicData>
        </a:graphic>
      </p:graphicFrame>
      <p:sp>
        <p:nvSpPr>
          <p:cNvPr id="16" name="Rectangle 15" descr="Presentation with bar chart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0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Fleet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DEFC8-6FD8-4D92-8443-A7B9A4CA5198}"/>
              </a:ext>
            </a:extLst>
          </p:cNvPr>
          <p:cNvSpPr txBox="1"/>
          <p:nvPr/>
        </p:nvSpPr>
        <p:spPr>
          <a:xfrm>
            <a:off x="651028" y="6279160"/>
            <a:ext cx="516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*excludes December and partial November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980D3-B1BC-4F9D-901F-5AD44C64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88872"/>
              </p:ext>
            </p:extLst>
          </p:nvPr>
        </p:nvGraphicFramePr>
        <p:xfrm>
          <a:off x="1472315" y="2213609"/>
          <a:ext cx="3212916" cy="24307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43316">
                  <a:extLst>
                    <a:ext uri="{9D8B030D-6E8A-4147-A177-3AD203B41FA5}">
                      <a16:colId xmlns:a16="http://schemas.microsoft.com/office/drawing/2014/main" val="866600063"/>
                    </a:ext>
                  </a:extLst>
                </a:gridCol>
                <a:gridCol w="1069600">
                  <a:extLst>
                    <a:ext uri="{9D8B030D-6E8A-4147-A177-3AD203B41FA5}">
                      <a16:colId xmlns:a16="http://schemas.microsoft.com/office/drawing/2014/main" val="1269364680"/>
                    </a:ext>
                  </a:extLst>
                </a:gridCol>
              </a:tblGrid>
              <a:tr h="1981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2018 Fleet Data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956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08469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Vehicles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93624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50952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Avg. Per Vehicle Revenue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$16,216.51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92449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Avg. Per Vehicle 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$  7,580.07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91776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Avg. Per Vehicle 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 $  8,636.44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482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1151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Avg. Days Rented per Vehicle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91976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92185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Accident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1.24%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603479"/>
                  </a:ext>
                </a:extLst>
              </a:tr>
            </a:tbl>
          </a:graphicData>
        </a:graphic>
      </p:graphicFrame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1B0E82F-B151-4D9B-9717-038A10803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899" y="2061143"/>
            <a:ext cx="4963685" cy="2735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FC879E-72DD-4DCB-9B7B-994F3EF3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37826"/>
              </p:ext>
            </p:extLst>
          </p:nvPr>
        </p:nvGraphicFramePr>
        <p:xfrm>
          <a:off x="6749891" y="5011067"/>
          <a:ext cx="3949700" cy="7924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198981991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4523106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801387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9261245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Vehicles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per Vehicle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863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$ 11,696,122.28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8,631.82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4928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$ 11,855,534.32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8,710.90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2969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$ 10,994,085.48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8,562.37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50082"/>
                  </a:ext>
                </a:extLst>
              </a:tr>
            </a:tbl>
          </a:graphicData>
        </a:graphic>
      </p:graphicFrame>
      <p:sp>
        <p:nvSpPr>
          <p:cNvPr id="13" name="Rectangle 12" descr="Car">
            <a:extLst>
              <a:ext uri="{FF2B5EF4-FFF2-40B4-BE49-F238E27FC236}">
                <a16:creationId xmlns:a16="http://schemas.microsoft.com/office/drawing/2014/main" id="{C01EE149-B9F0-4E88-9E9A-AC7105534A46}"/>
              </a:ext>
            </a:extLst>
          </p:cNvPr>
          <p:cNvSpPr/>
          <p:nvPr/>
        </p:nvSpPr>
        <p:spPr>
          <a:xfrm>
            <a:off x="662794" y="733491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7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Fleet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DEFC8-6FD8-4D92-8443-A7B9A4CA5198}"/>
              </a:ext>
            </a:extLst>
          </p:cNvPr>
          <p:cNvSpPr txBox="1"/>
          <p:nvPr/>
        </p:nvSpPr>
        <p:spPr>
          <a:xfrm>
            <a:off x="651028" y="6279160"/>
            <a:ext cx="516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*excludes Car Brands with less than 5 vehicles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40CEE-A376-4F74-A771-24CB9F7C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8" y="1987270"/>
            <a:ext cx="5582816" cy="33556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EF53B-95A5-426F-8A0E-E18CCBB8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71146"/>
              </p:ext>
            </p:extLst>
          </p:nvPr>
        </p:nvGraphicFramePr>
        <p:xfrm>
          <a:off x="7455158" y="2280556"/>
          <a:ext cx="3377683" cy="276905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75140">
                  <a:extLst>
                    <a:ext uri="{9D8B030D-6E8A-4147-A177-3AD203B41FA5}">
                      <a16:colId xmlns:a16="http://schemas.microsoft.com/office/drawing/2014/main" val="1542547217"/>
                    </a:ext>
                  </a:extLst>
                </a:gridCol>
                <a:gridCol w="1063121">
                  <a:extLst>
                    <a:ext uri="{9D8B030D-6E8A-4147-A177-3AD203B41FA5}">
                      <a16:colId xmlns:a16="http://schemas.microsoft.com/office/drawing/2014/main" val="2975246526"/>
                    </a:ext>
                  </a:extLst>
                </a:gridCol>
                <a:gridCol w="1239422">
                  <a:extLst>
                    <a:ext uri="{9D8B030D-6E8A-4147-A177-3AD203B41FA5}">
                      <a16:colId xmlns:a16="http://schemas.microsoft.com/office/drawing/2014/main" val="4046072216"/>
                    </a:ext>
                  </a:extLst>
                </a:gridCol>
              </a:tblGrid>
              <a:tr h="307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Car Brand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# of Vehicles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Profit per Car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78781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Aston Martin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$    9,470.81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7977568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Chrysler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$    9,445.03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623274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Lamborghini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$    9,963.48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0760235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7710441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Eagle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    7,080.58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865736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Maybach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    7,374.30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229737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Rolls-Royce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    7,129.49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4413157"/>
                  </a:ext>
                </a:extLst>
              </a:tr>
              <a:tr h="307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Saturn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    7,024.06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025378"/>
                  </a:ext>
                </a:extLst>
              </a:tr>
            </a:tbl>
          </a:graphicData>
        </a:graphic>
      </p:graphicFrame>
      <p:sp>
        <p:nvSpPr>
          <p:cNvPr id="13" name="Rectangle 12" descr="Car">
            <a:extLst>
              <a:ext uri="{FF2B5EF4-FFF2-40B4-BE49-F238E27FC236}">
                <a16:creationId xmlns:a16="http://schemas.microsoft.com/office/drawing/2014/main" id="{87D18907-6D2B-4F96-81C4-F3B13F97AB87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24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Recommendation 1 - Model Year Transition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97F22-B61E-4309-86D0-697BEEBB1E03}"/>
              </a:ext>
            </a:extLst>
          </p:cNvPr>
          <p:cNvSpPr/>
          <p:nvPr/>
        </p:nvSpPr>
        <p:spPr>
          <a:xfrm>
            <a:off x="513184" y="2629919"/>
            <a:ext cx="5582817" cy="11699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690563" lvl="2">
              <a:tabLst>
                <a:tab pos="690563" algn="l"/>
              </a:tabLst>
            </a:pPr>
            <a:r>
              <a:rPr lang="en-US" dirty="0"/>
              <a:t>Sell 100 worst performing 2016 vehicles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5FA13E-8687-4038-9D4C-E0DD21A0339E}"/>
              </a:ext>
            </a:extLst>
          </p:cNvPr>
          <p:cNvSpPr/>
          <p:nvPr/>
        </p:nvSpPr>
        <p:spPr>
          <a:xfrm>
            <a:off x="498573" y="4192076"/>
            <a:ext cx="5582816" cy="123800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690563"/>
            <a:r>
              <a:rPr lang="en-US" dirty="0"/>
              <a:t>Buy 5 of the top 20 best performing 2018 vehicles*</a:t>
            </a:r>
          </a:p>
        </p:txBody>
      </p:sp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113B53BD-BEE7-4561-92D6-24326494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028" y="2903857"/>
            <a:ext cx="622042" cy="622042"/>
          </a:xfrm>
          <a:prstGeom prst="rect">
            <a:avLst/>
          </a:prstGeom>
        </p:spPr>
      </p:pic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5284666C-E667-4416-BB2B-CCFCBD134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028" y="4500059"/>
            <a:ext cx="622042" cy="622042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CC7631A-BD4F-45CA-ABDC-068EF477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90892"/>
              </p:ext>
            </p:extLst>
          </p:nvPr>
        </p:nvGraphicFramePr>
        <p:xfrm>
          <a:off x="6860291" y="2486219"/>
          <a:ext cx="4535496" cy="30937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1588">
                  <a:extLst>
                    <a:ext uri="{9D8B030D-6E8A-4147-A177-3AD203B41FA5}">
                      <a16:colId xmlns:a16="http://schemas.microsoft.com/office/drawing/2014/main" val="2413600193"/>
                    </a:ext>
                  </a:extLst>
                </a:gridCol>
                <a:gridCol w="1466914">
                  <a:extLst>
                    <a:ext uri="{9D8B030D-6E8A-4147-A177-3AD203B41FA5}">
                      <a16:colId xmlns:a16="http://schemas.microsoft.com/office/drawing/2014/main" val="3108148891"/>
                    </a:ext>
                  </a:extLst>
                </a:gridCol>
                <a:gridCol w="1302703">
                  <a:extLst>
                    <a:ext uri="{9D8B030D-6E8A-4147-A177-3AD203B41FA5}">
                      <a16:colId xmlns:a16="http://schemas.microsoft.com/office/drawing/2014/main" val="4196786474"/>
                    </a:ext>
                  </a:extLst>
                </a:gridCol>
                <a:gridCol w="1302703">
                  <a:extLst>
                    <a:ext uri="{9D8B030D-6E8A-4147-A177-3AD203B41FA5}">
                      <a16:colId xmlns:a16="http://schemas.microsoft.com/office/drawing/2014/main" val="1673207282"/>
                    </a:ext>
                  </a:extLst>
                </a:gridCol>
                <a:gridCol w="231588">
                  <a:extLst>
                    <a:ext uri="{9D8B030D-6E8A-4147-A177-3AD203B41FA5}">
                      <a16:colId xmlns:a16="http://schemas.microsoft.com/office/drawing/2014/main" val="322242804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Year Transition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46089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441449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87038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33447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Vehicles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59672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605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$ 64,866,040.00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$ 65,766,040.79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870726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$ 30,320,297.92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$ 30,210,905.43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3434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Profit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$ 34,545,742.08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$ 35,555,135.36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55466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26106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Profit per Vehicle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8,636.44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8,888.78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7224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71105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Profit Increase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1,009,393.28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17855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615139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BCAD22E-5306-4C19-904C-A3AAC2E3A83E}"/>
              </a:ext>
            </a:extLst>
          </p:cNvPr>
          <p:cNvSpPr txBox="1"/>
          <p:nvPr/>
        </p:nvSpPr>
        <p:spPr>
          <a:xfrm>
            <a:off x="651028" y="6279160"/>
            <a:ext cx="516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*excludes 2018 vehicles with less than 3 in fleet</a:t>
            </a:r>
          </a:p>
          <a:p>
            <a:endParaRPr lang="en-US" sz="1200" dirty="0"/>
          </a:p>
        </p:txBody>
      </p:sp>
      <p:sp>
        <p:nvSpPr>
          <p:cNvPr id="20" name="Rectangle 19" descr="Playbook">
            <a:extLst>
              <a:ext uri="{FF2B5EF4-FFF2-40B4-BE49-F238E27FC236}">
                <a16:creationId xmlns:a16="http://schemas.microsoft.com/office/drawing/2014/main" id="{1778570B-66A7-4B0E-B01D-50F801BC9211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1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Recommendation 2 - Brand Consolidation</a:t>
            </a:r>
          </a:p>
        </p:txBody>
      </p:sp>
      <p:sp>
        <p:nvSpPr>
          <p:cNvPr id="9" name="Rectangle 8" descr="Playbook">
            <a:extLst>
              <a:ext uri="{FF2B5EF4-FFF2-40B4-BE49-F238E27FC236}">
                <a16:creationId xmlns:a16="http://schemas.microsoft.com/office/drawing/2014/main" id="{2D705460-F6D6-4674-9D73-470A4B2D7B08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212723-9377-464A-A064-D5480EBDAF7B}"/>
              </a:ext>
            </a:extLst>
          </p:cNvPr>
          <p:cNvSpPr/>
          <p:nvPr/>
        </p:nvSpPr>
        <p:spPr>
          <a:xfrm>
            <a:off x="513184" y="2629919"/>
            <a:ext cx="5582817" cy="11699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690563" lvl="2">
              <a:tabLst>
                <a:tab pos="690563" algn="l"/>
              </a:tabLst>
            </a:pPr>
            <a:r>
              <a:rPr lang="en-US" dirty="0"/>
              <a:t>Sell underperforming luxury and budget brands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663B86-8650-4C4D-BC46-781EB03DCD1F}"/>
              </a:ext>
            </a:extLst>
          </p:cNvPr>
          <p:cNvSpPr/>
          <p:nvPr/>
        </p:nvSpPr>
        <p:spPr>
          <a:xfrm>
            <a:off x="498573" y="4192076"/>
            <a:ext cx="5582816" cy="123800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690563"/>
            <a:r>
              <a:rPr lang="en-US" dirty="0"/>
              <a:t>Purchase overperforming budget and luxury brands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B44225-E514-41ED-8761-032AF066D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24632"/>
              </p:ext>
            </p:extLst>
          </p:nvPr>
        </p:nvGraphicFramePr>
        <p:xfrm>
          <a:off x="6741886" y="2508621"/>
          <a:ext cx="4656370" cy="30784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2494">
                  <a:extLst>
                    <a:ext uri="{9D8B030D-6E8A-4147-A177-3AD203B41FA5}">
                      <a16:colId xmlns:a16="http://schemas.microsoft.com/office/drawing/2014/main" val="2542932127"/>
                    </a:ext>
                  </a:extLst>
                </a:gridCol>
                <a:gridCol w="1466914">
                  <a:extLst>
                    <a:ext uri="{9D8B030D-6E8A-4147-A177-3AD203B41FA5}">
                      <a16:colId xmlns:a16="http://schemas.microsoft.com/office/drawing/2014/main" val="4256806335"/>
                    </a:ext>
                  </a:extLst>
                </a:gridCol>
                <a:gridCol w="1302703">
                  <a:extLst>
                    <a:ext uri="{9D8B030D-6E8A-4147-A177-3AD203B41FA5}">
                      <a16:colId xmlns:a16="http://schemas.microsoft.com/office/drawing/2014/main" val="3264115284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434905815"/>
                    </a:ext>
                  </a:extLst>
                </a:gridCol>
                <a:gridCol w="232494">
                  <a:extLst>
                    <a:ext uri="{9D8B030D-6E8A-4147-A177-3AD203B41FA5}">
                      <a16:colId xmlns:a16="http://schemas.microsoft.com/office/drawing/2014/main" val="413364827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Consolidation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394099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7836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1177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81626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Vehicles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61456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1566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$ 64,866,040.00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64,985,331.65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9513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$ 30,320,297.92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30,314,271.60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00417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Profit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$ 34,545,742.08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34,671,060.05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11157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12239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Profit per Vehicle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8,636.44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8,667.77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86391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09279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Profit Increase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  125,317.97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1894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5643329"/>
                  </a:ext>
                </a:extLst>
              </a:tr>
            </a:tbl>
          </a:graphicData>
        </a:graphic>
      </p:graphicFrame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154F4553-4C28-452B-BED9-7D36C08D1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028" y="2903857"/>
            <a:ext cx="622042" cy="622042"/>
          </a:xfrm>
          <a:prstGeom prst="rect">
            <a:avLst/>
          </a:prstGeom>
        </p:spPr>
      </p:pic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D2B3AF6D-47DF-4CCA-81FA-70C5E8614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51028" y="4500059"/>
            <a:ext cx="622042" cy="6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Updated Financials</a:t>
            </a:r>
          </a:p>
        </p:txBody>
      </p:sp>
      <p:sp>
        <p:nvSpPr>
          <p:cNvPr id="3" name="Rectangle 2" descr="Bar graph with upward trend">
            <a:extLst>
              <a:ext uri="{FF2B5EF4-FFF2-40B4-BE49-F238E27FC236}">
                <a16:creationId xmlns:a16="http://schemas.microsoft.com/office/drawing/2014/main" id="{42D16CC2-456D-428F-A0C9-9FBB564A9D53}"/>
              </a:ext>
            </a:extLst>
          </p:cNvPr>
          <p:cNvSpPr/>
          <p:nvPr/>
        </p:nvSpPr>
        <p:spPr>
          <a:xfrm>
            <a:off x="694805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883D7-F37E-4EB6-82FC-A2340862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60454"/>
              </p:ext>
            </p:extLst>
          </p:nvPr>
        </p:nvGraphicFramePr>
        <p:xfrm>
          <a:off x="3525351" y="2299607"/>
          <a:ext cx="5112076" cy="34747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1588">
                  <a:extLst>
                    <a:ext uri="{9D8B030D-6E8A-4147-A177-3AD203B41FA5}">
                      <a16:colId xmlns:a16="http://schemas.microsoft.com/office/drawing/2014/main" val="3199208027"/>
                    </a:ext>
                  </a:extLst>
                </a:gridCol>
                <a:gridCol w="1675194">
                  <a:extLst>
                    <a:ext uri="{9D8B030D-6E8A-4147-A177-3AD203B41FA5}">
                      <a16:colId xmlns:a16="http://schemas.microsoft.com/office/drawing/2014/main" val="1543704004"/>
                    </a:ext>
                  </a:extLst>
                </a:gridCol>
                <a:gridCol w="1486853">
                  <a:extLst>
                    <a:ext uri="{9D8B030D-6E8A-4147-A177-3AD203B41FA5}">
                      <a16:colId xmlns:a16="http://schemas.microsoft.com/office/drawing/2014/main" val="2426807404"/>
                    </a:ext>
                  </a:extLst>
                </a:gridCol>
                <a:gridCol w="1486853">
                  <a:extLst>
                    <a:ext uri="{9D8B030D-6E8A-4147-A177-3AD203B41FA5}">
                      <a16:colId xmlns:a16="http://schemas.microsoft.com/office/drawing/2014/main" val="2279644790"/>
                    </a:ext>
                  </a:extLst>
                </a:gridCol>
                <a:gridCol w="231588">
                  <a:extLst>
                    <a:ext uri="{9D8B030D-6E8A-4147-A177-3AD203B41FA5}">
                      <a16:colId xmlns:a16="http://schemas.microsoft.com/office/drawing/2014/main" val="121306849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Updated Financials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29193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9585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36225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4287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Vehicles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54796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45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Revenue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$ 64,866,040.00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$ 65,885,332.44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08483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Cost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$ 30,320,297.92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$ 30,204,879.11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95175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Profit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$ 34,545,742.08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$ 35,680,453.33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840005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4327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Profit per Vehicle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  8,636.44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$          8,920.11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77668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92436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Profit Increase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 $   1,134,711.25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3878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994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4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531</Words>
  <Application>Microsoft Office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Lariat Fleet Analysis</vt:lpstr>
      <vt:lpstr>Agenda</vt:lpstr>
      <vt:lpstr> Financial Overview</vt:lpstr>
      <vt:lpstr> Fleet Analysis</vt:lpstr>
      <vt:lpstr> Fleet Analysis</vt:lpstr>
      <vt:lpstr> Recommendation 1 - Model Year Transition</vt:lpstr>
      <vt:lpstr> Recommendation 2 - Brand Consolidation</vt:lpstr>
      <vt:lpstr> Updated Financials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Analysis</dc:title>
  <dc:creator>rico musto</dc:creator>
  <cp:lastModifiedBy>rico musto</cp:lastModifiedBy>
  <cp:revision>16</cp:revision>
  <dcterms:created xsi:type="dcterms:W3CDTF">2019-07-15T14:57:56Z</dcterms:created>
  <dcterms:modified xsi:type="dcterms:W3CDTF">2020-01-09T19:00:39Z</dcterms:modified>
</cp:coreProperties>
</file>