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5400000">
            <a:off x="2666364" y="-2668906"/>
            <a:ext cx="6870067" cy="12211052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1168727" y="911580"/>
            <a:ext cx="118140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DUYI EDUCATION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6004559" y="3584575"/>
            <a:ext cx="5004437" cy="1471931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7886700" y="5287645"/>
            <a:ext cx="3122297" cy="48768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40592" y="404150"/>
            <a:ext cx="4089304" cy="605039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1419373" y="4532617"/>
            <a:ext cx="261873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4" name="Shape 24"/>
          <p:cNvSpPr/>
          <p:nvPr/>
        </p:nvSpPr>
        <p:spPr>
          <a:xfrm>
            <a:off x="1494972" y="5177811"/>
            <a:ext cx="2486370" cy="2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" name="Shape 25"/>
          <p:cNvSpPr/>
          <p:nvPr/>
        </p:nvSpPr>
        <p:spPr>
          <a:xfrm>
            <a:off x="3006051" y="5253906"/>
            <a:ext cx="1050854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1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DUYI EDUCATION  </a:t>
            </a:r>
          </a:p>
        </p:txBody>
      </p:sp>
      <p:pic>
        <p:nvPicPr>
          <p:cNvPr id="26" name="image1.png" descr="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710565"/>
            <a:ext cx="1323975" cy="54292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>
            <p:ph type="title"/>
          </p:nvPr>
        </p:nvSpPr>
        <p:spPr>
          <a:xfrm>
            <a:off x="6025515" y="1812925"/>
            <a:ext cx="521972" cy="57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6547484" y="1815463"/>
            <a:ext cx="3987802" cy="57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/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1524000" y="1850388"/>
            <a:ext cx="9144000" cy="64198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/>
        </p:nvSpPr>
        <p:spPr>
          <a:xfrm>
            <a:off x="838199" y="0"/>
            <a:ext cx="471171" cy="1205865"/>
          </a:xfrm>
          <a:prstGeom prst="rect">
            <a:avLst/>
          </a:prstGeom>
          <a:solidFill>
            <a:srgbClr val="26262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4444" y="6146165"/>
            <a:ext cx="12183748" cy="438788"/>
            <a:chOff x="0" y="0"/>
            <a:chExt cx="12183747" cy="438786"/>
          </a:xfrm>
        </p:grpSpPr>
        <p:sp>
          <p:nvSpPr>
            <p:cNvPr id="39" name="Shape 39"/>
            <p:cNvSpPr/>
            <p:nvPr/>
          </p:nvSpPr>
          <p:spPr>
            <a:xfrm>
              <a:off x="0" y="194309"/>
              <a:ext cx="8999858" cy="43182"/>
            </a:xfrm>
            <a:prstGeom prst="rect">
              <a:avLst/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0" name="image2.png" descr="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56701" y="0"/>
              <a:ext cx="1070612" cy="4387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" name="Group 43"/>
            <p:cNvGrpSpPr/>
            <p:nvPr/>
          </p:nvGrpSpPr>
          <p:grpSpPr>
            <a:xfrm>
              <a:off x="10383521" y="30478"/>
              <a:ext cx="1800227" cy="370839"/>
              <a:chOff x="0" y="-1"/>
              <a:chExt cx="1800225" cy="370837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0" y="163830"/>
                <a:ext cx="1800226" cy="43182"/>
              </a:xfrm>
              <a:prstGeom prst="rect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0" y="-2"/>
                <a:ext cx="1800226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</p:grpSp>
      <p:sp>
        <p:nvSpPr>
          <p:cNvPr id="45" name="Shape 45"/>
          <p:cNvSpPr/>
          <p:nvPr>
            <p:ph type="sldNum" sz="quarter" idx="2"/>
          </p:nvPr>
        </p:nvSpPr>
        <p:spPr>
          <a:xfrm>
            <a:off x="10876419" y="284744"/>
            <a:ext cx="486204" cy="462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356350"/>
            <a:ext cx="394800" cy="3708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2288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ctrTitle"/>
          </p:nvPr>
        </p:nvSpPr>
        <p:spPr>
          <a:xfrm>
            <a:off x="6004558" y="3584575"/>
            <a:ext cx="5004439" cy="147193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移动端开发</a:t>
            </a:r>
          </a:p>
        </p:txBody>
      </p:sp>
      <p:sp>
        <p:nvSpPr>
          <p:cNvPr id="62" name="Shape 62"/>
          <p:cNvSpPr/>
          <p:nvPr>
            <p:ph type="subTitle" sz="quarter" idx="1"/>
          </p:nvPr>
        </p:nvSpPr>
        <p:spPr>
          <a:xfrm>
            <a:off x="7886699" y="5287645"/>
            <a:ext cx="3122298" cy="487682"/>
          </a:xfrm>
          <a:prstGeom prst="rect">
            <a:avLst/>
          </a:prstGeom>
        </p:spPr>
        <p:txBody>
          <a:bodyPr/>
          <a:lstStyle>
            <a:lvl1pPr defTabSz="502919"/>
          </a:lstStyle>
          <a:p>
            <a:pPr/>
            <a:r>
              <a:t>陈学辉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"/>
          </p:nvPr>
        </p:nvSpPr>
        <p:spPr>
          <a:xfrm>
            <a:off x="5415915" y="1815464"/>
            <a:ext cx="5680077" cy="205930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响应式布局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sz="quarter" idx="1"/>
          </p:nvPr>
        </p:nvSpPr>
        <p:spPr>
          <a:xfrm>
            <a:off x="5415915" y="1815464"/>
            <a:ext cx="5680077" cy="205930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响应式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响应式介绍</a:t>
            </a:r>
          </a:p>
        </p:txBody>
      </p:sp>
      <p:sp>
        <p:nvSpPr>
          <p:cNvPr id="68" name="Shape 68"/>
          <p:cNvSpPr/>
          <p:nvPr/>
        </p:nvSpPr>
        <p:spPr>
          <a:xfrm>
            <a:off x="1523999" y="3197860"/>
            <a:ext cx="8625842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10000"/>
              </a:lnSpc>
              <a:defRPr sz="20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一次设计，普遍适用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响应式特点</a:t>
            </a:r>
          </a:p>
        </p:txBody>
      </p:sp>
      <p:sp>
        <p:nvSpPr>
          <p:cNvPr id="72" name="Shape 72"/>
          <p:cNvSpPr/>
          <p:nvPr/>
        </p:nvSpPr>
        <p:spPr>
          <a:xfrm>
            <a:off x="1523999" y="1329054"/>
            <a:ext cx="8606792" cy="258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1、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网页宽度自动调整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2、尽量少使用绝对宽度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3、字体的大小使用相对单位（rem、em）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4、布局尽量使用浮动（流式布局）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媒体类型</a:t>
            </a:r>
          </a:p>
        </p:txBody>
      </p:sp>
      <p:sp>
        <p:nvSpPr>
          <p:cNvPr id="76" name="Shape 76"/>
          <p:cNvSpPr/>
          <p:nvPr/>
        </p:nvSpPr>
        <p:spPr>
          <a:xfrm>
            <a:off x="1523999" y="1329055"/>
            <a:ext cx="8606792" cy="425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all		所有设备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print		打印机设备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screen		彩色的电脑屏幕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speech		听觉设备（针对有听力障碍的人士，可以把页面的内容以语音的方式呈现的设备）</a:t>
            </a:r>
          </a:p>
          <a:p>
            <a:pPr>
              <a:defRPr sz="170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注意：tty、tv、projection、handheld、braille、embossed、aural等几种类型在媒体查询4中已经废弃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媒体特性</a:t>
            </a:r>
          </a:p>
        </p:txBody>
      </p:sp>
      <p:sp>
        <p:nvSpPr>
          <p:cNvPr id="80" name="Shape 80"/>
          <p:cNvSpPr/>
          <p:nvPr/>
        </p:nvSpPr>
        <p:spPr>
          <a:xfrm>
            <a:off x="1523999" y="1329055"/>
            <a:ext cx="8606792" cy="471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width				宽度</a:t>
            </a:r>
          </a:p>
          <a:p>
            <a:pPr lvl="1" indent="457200"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min-width			最小宽度，宽度只能比这个值大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height				高度</a:t>
            </a:r>
          </a:p>
          <a:p>
            <a:pPr lvl="1" indent="457200"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max-height		最大高度，高度只能比这个值小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orientation			方向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landscape			宽度大于高度（横屏）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portrait			高度大于宽度（竖屏）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aspect-ratio			宽高比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-webkit-device-pixel-ratio 	像素比（webkit内核私有的属性）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逻辑运算符</a:t>
            </a:r>
          </a:p>
        </p:txBody>
      </p:sp>
      <p:sp>
        <p:nvSpPr>
          <p:cNvPr id="84" name="Shape 84"/>
          <p:cNvSpPr/>
          <p:nvPr/>
        </p:nvSpPr>
        <p:spPr>
          <a:xfrm>
            <a:off x="1523999" y="1329054"/>
            <a:ext cx="8606792" cy="258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		合并多个媒体类型（并且的意思）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,		匹配某个媒体查询（或者的意思）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not		对媒体查询结果取反</a:t>
            </a:r>
          </a:p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only		仅在媒体查询匹配成功后应用样式（防范老旧浏览器）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Bootstrap</a:t>
            </a:r>
          </a:p>
        </p:txBody>
      </p:sp>
      <p:sp>
        <p:nvSpPr>
          <p:cNvPr id="88" name="Shape 88"/>
          <p:cNvSpPr/>
          <p:nvPr/>
        </p:nvSpPr>
        <p:spPr>
          <a:xfrm>
            <a:off x="1523999" y="1329053"/>
            <a:ext cx="8625842" cy="432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1、容器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.container-fluid		100%宽度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.container		固定宽度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宽度&gt;=1200		1140px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992=&lt;宽度&lt;1200	960px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768=&lt;宽度&lt;992		720px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576=&lt;宽度&lt;768		540px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宽度&lt;576		auto</a:t>
            </a:r>
          </a:p>
          <a:p>
            <a:pPr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			</a:t>
            </a:r>
            <a:r>
              <a:rPr sz="1700">
                <a:solidFill>
                  <a:srgbClr val="A7A7A7"/>
                </a:solidFill>
              </a:rPr>
              <a:t>注意：这两个class不能嵌套，可以是个兄弟关系</a:t>
            </a:r>
          </a:p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2、行	.row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11148065" y="284744"/>
            <a:ext cx="280300" cy="360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 algn="ctr">
              <a:defRPr sz="12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1524000" y="570230"/>
            <a:ext cx="9144000" cy="7588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Bootstrap</a:t>
            </a:r>
          </a:p>
        </p:txBody>
      </p:sp>
      <p:sp>
        <p:nvSpPr>
          <p:cNvPr id="92" name="Shape 92"/>
          <p:cNvSpPr/>
          <p:nvPr/>
        </p:nvSpPr>
        <p:spPr>
          <a:xfrm>
            <a:off x="1523999" y="1329053"/>
            <a:ext cx="8625842" cy="397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3、列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.col-xl-*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.col-lg-*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.col-md-*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.col-sm-*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.col-*</a:t>
            </a:r>
          </a:p>
          <a:p>
            <a:pPr lvl="1" indent="457200">
              <a:lnSpc>
                <a:spcPct val="200000"/>
              </a:lnSpc>
              <a:defRPr sz="2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