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1" r:id="rId2"/>
    <p:sldMasterId id="2147483684" r:id="rId3"/>
    <p:sldMasterId id="2147483686" r:id="rId4"/>
    <p:sldMasterId id="2147483702" r:id="rId5"/>
  </p:sldMasterIdLst>
  <p:notesMasterIdLst>
    <p:notesMasterId r:id="rId22"/>
  </p:notesMasterIdLst>
  <p:sldIdLst>
    <p:sldId id="281" r:id="rId6"/>
    <p:sldId id="282" r:id="rId7"/>
    <p:sldId id="283" r:id="rId8"/>
    <p:sldId id="284" r:id="rId9"/>
    <p:sldId id="287" r:id="rId10"/>
    <p:sldId id="290" r:id="rId11"/>
    <p:sldId id="295" r:id="rId12"/>
    <p:sldId id="288" r:id="rId13"/>
    <p:sldId id="289" r:id="rId14"/>
    <p:sldId id="291" r:id="rId15"/>
    <p:sldId id="292" r:id="rId16"/>
    <p:sldId id="293" r:id="rId17"/>
    <p:sldId id="294" r:id="rId18"/>
    <p:sldId id="296" r:id="rId19"/>
    <p:sldId id="285" r:id="rId20"/>
    <p:sldId id="286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6" userDrawn="1">
          <p15:clr>
            <a:srgbClr val="A4A3A4"/>
          </p15:clr>
        </p15:guide>
        <p15:guide id="3" pos="7423" userDrawn="1">
          <p15:clr>
            <a:srgbClr val="A4A3A4"/>
          </p15:clr>
        </p15:guide>
        <p15:guide id="4" orient="horz" pos="1281" userDrawn="1">
          <p15:clr>
            <a:srgbClr val="A4A3A4"/>
          </p15:clr>
        </p15:guide>
        <p15:guide id="5" orient="horz" pos="3932" userDrawn="1">
          <p15:clr>
            <a:srgbClr val="A4A3A4"/>
          </p15:clr>
        </p15:guide>
        <p15:guide id="6" orient="horz" pos="1110" userDrawn="1">
          <p15:clr>
            <a:srgbClr val="A4A3A4"/>
          </p15:clr>
        </p15:guide>
        <p15:guide id="7" pos="2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67" autoAdjust="0"/>
    <p:restoredTop sz="71186" autoAdjust="0"/>
  </p:normalViewPr>
  <p:slideViewPr>
    <p:cSldViewPr snapToGrid="0" showGuides="1">
      <p:cViewPr>
        <p:scale>
          <a:sx n="100" d="100"/>
          <a:sy n="100" d="100"/>
        </p:scale>
        <p:origin x="54" y="366"/>
      </p:cViewPr>
      <p:guideLst>
        <p:guide orient="horz" pos="566"/>
        <p:guide pos="7423"/>
        <p:guide orient="horz" pos="1281"/>
        <p:guide orient="horz" pos="3932"/>
        <p:guide orient="horz" pos="1110"/>
        <p:guide pos="25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6E4516-35D4-4381-9D50-9E86E2AD4CC0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de-DE"/>
        </a:p>
      </dgm:t>
    </dgm:pt>
    <dgm:pt modelId="{6C63DC68-AB86-4E49-9598-BBD64EA7942A}">
      <dgm:prSet phldrT="[Text]"/>
      <dgm:spPr/>
      <dgm:t>
        <a:bodyPr/>
        <a:lstStyle/>
        <a:p>
          <a:r>
            <a:rPr lang="de-DE" dirty="0"/>
            <a:t>Einleitung Agile Softwareentwicklung</a:t>
          </a:r>
        </a:p>
      </dgm:t>
    </dgm:pt>
    <dgm:pt modelId="{CEF3E781-DEFC-4E23-9EA2-3218606A5F78}" type="parTrans" cxnId="{9F8A2EF2-240C-44FA-86D9-4D4E8EF4A040}">
      <dgm:prSet/>
      <dgm:spPr/>
      <dgm:t>
        <a:bodyPr/>
        <a:lstStyle/>
        <a:p>
          <a:endParaRPr lang="de-DE"/>
        </a:p>
      </dgm:t>
    </dgm:pt>
    <dgm:pt modelId="{EE458925-65BD-4F08-9FF0-EEC6E02EF2C5}" type="sibTrans" cxnId="{9F8A2EF2-240C-44FA-86D9-4D4E8EF4A040}">
      <dgm:prSet/>
      <dgm:spPr/>
      <dgm:t>
        <a:bodyPr/>
        <a:lstStyle/>
        <a:p>
          <a:endParaRPr lang="de-DE"/>
        </a:p>
      </dgm:t>
    </dgm:pt>
    <dgm:pt modelId="{61251C5A-2E1B-46AB-8C2E-1D06F74996A3}">
      <dgm:prSet phldrT="[Text]"/>
      <dgm:spPr/>
      <dgm:t>
        <a:bodyPr/>
        <a:lstStyle/>
        <a:p>
          <a:r>
            <a:rPr lang="de-DE" dirty="0"/>
            <a:t>Einordnung in den Produktentstehungsprozess</a:t>
          </a:r>
        </a:p>
      </dgm:t>
    </dgm:pt>
    <dgm:pt modelId="{2F9CDB21-2851-44AF-BC8A-9587D1D9ADFB}" type="parTrans" cxnId="{FD0A81D4-86E8-4455-BA2E-8C2389286FAF}">
      <dgm:prSet/>
      <dgm:spPr/>
      <dgm:t>
        <a:bodyPr/>
        <a:lstStyle/>
        <a:p>
          <a:endParaRPr lang="de-DE"/>
        </a:p>
      </dgm:t>
    </dgm:pt>
    <dgm:pt modelId="{4D5639C5-03D8-4FFE-98EF-D28D380D92DB}" type="sibTrans" cxnId="{FD0A81D4-86E8-4455-BA2E-8C2389286FAF}">
      <dgm:prSet/>
      <dgm:spPr/>
      <dgm:t>
        <a:bodyPr/>
        <a:lstStyle/>
        <a:p>
          <a:endParaRPr lang="de-DE"/>
        </a:p>
      </dgm:t>
    </dgm:pt>
    <dgm:pt modelId="{E7E9F196-865C-4EB5-ABB7-24F999EE996C}">
      <dgm:prSet phldrT="[Text]"/>
      <dgm:spPr/>
      <dgm:t>
        <a:bodyPr/>
        <a:lstStyle/>
        <a:p>
          <a:r>
            <a:rPr lang="de-DE" dirty="0"/>
            <a:t>Agiler Prozessablauf an einem Beispiel im </a:t>
          </a:r>
          <a:r>
            <a:rPr lang="de-DE"/>
            <a:t>Automotive Bereich</a:t>
          </a:r>
          <a:endParaRPr lang="de-DE" dirty="0"/>
        </a:p>
      </dgm:t>
    </dgm:pt>
    <dgm:pt modelId="{E7DE4A14-D40C-48B3-B5DE-5937D10AA582}" type="parTrans" cxnId="{66E30928-12E2-4647-8555-8A6A1179E5D4}">
      <dgm:prSet/>
      <dgm:spPr/>
      <dgm:t>
        <a:bodyPr/>
        <a:lstStyle/>
        <a:p>
          <a:endParaRPr lang="de-DE"/>
        </a:p>
      </dgm:t>
    </dgm:pt>
    <dgm:pt modelId="{ED406A03-6486-432C-9550-62000522E5EF}" type="sibTrans" cxnId="{66E30928-12E2-4647-8555-8A6A1179E5D4}">
      <dgm:prSet/>
      <dgm:spPr/>
      <dgm:t>
        <a:bodyPr/>
        <a:lstStyle/>
        <a:p>
          <a:endParaRPr lang="de-DE"/>
        </a:p>
      </dgm:t>
    </dgm:pt>
    <dgm:pt modelId="{3E883D09-F792-4756-8C76-74AB6E4F92E5}">
      <dgm:prSet phldrT="[Text]"/>
      <dgm:spPr/>
      <dgm:t>
        <a:bodyPr/>
        <a:lstStyle/>
        <a:p>
          <a:r>
            <a:rPr lang="de-DE" dirty="0"/>
            <a:t>Agil im Vergleich zu herkömmlichen Prozessen</a:t>
          </a:r>
        </a:p>
      </dgm:t>
    </dgm:pt>
    <dgm:pt modelId="{CDC3F428-3A60-4CD1-A86D-4A210C79F890}" type="parTrans" cxnId="{7B3C1A05-51D9-4298-93B5-4624C993698D}">
      <dgm:prSet/>
      <dgm:spPr/>
      <dgm:t>
        <a:bodyPr/>
        <a:lstStyle/>
        <a:p>
          <a:endParaRPr lang="de-DE"/>
        </a:p>
      </dgm:t>
    </dgm:pt>
    <dgm:pt modelId="{0703C8CD-EF83-4D0D-86A2-A05B5D9D1312}" type="sibTrans" cxnId="{7B3C1A05-51D9-4298-93B5-4624C993698D}">
      <dgm:prSet/>
      <dgm:spPr/>
      <dgm:t>
        <a:bodyPr/>
        <a:lstStyle/>
        <a:p>
          <a:endParaRPr lang="de-DE"/>
        </a:p>
      </dgm:t>
    </dgm:pt>
    <dgm:pt modelId="{308B493C-2987-4205-B3D4-2EF9EFD39DC3}">
      <dgm:prSet phldrT="[Text]"/>
      <dgm:spPr/>
      <dgm:t>
        <a:bodyPr/>
        <a:lstStyle/>
        <a:p>
          <a:r>
            <a:rPr lang="de-DE" dirty="0"/>
            <a:t>Fazit</a:t>
          </a:r>
        </a:p>
      </dgm:t>
    </dgm:pt>
    <dgm:pt modelId="{88A00C8F-E3A7-42DB-8738-E5D1D22748D3}" type="parTrans" cxnId="{C166BFD7-1610-408E-9256-F1E003A14258}">
      <dgm:prSet/>
      <dgm:spPr/>
      <dgm:t>
        <a:bodyPr/>
        <a:lstStyle/>
        <a:p>
          <a:endParaRPr lang="de-DE"/>
        </a:p>
      </dgm:t>
    </dgm:pt>
    <dgm:pt modelId="{B3FB7E5E-9C0B-4F2F-BA52-87CB1E46D41F}" type="sibTrans" cxnId="{C166BFD7-1610-408E-9256-F1E003A14258}">
      <dgm:prSet/>
      <dgm:spPr/>
      <dgm:t>
        <a:bodyPr/>
        <a:lstStyle/>
        <a:p>
          <a:endParaRPr lang="de-DE"/>
        </a:p>
      </dgm:t>
    </dgm:pt>
    <dgm:pt modelId="{5160D818-734B-4DE9-890C-4D34C65E56CC}">
      <dgm:prSet phldrT="[Text]"/>
      <dgm:spPr/>
      <dgm:t>
        <a:bodyPr/>
        <a:lstStyle/>
        <a:p>
          <a:r>
            <a:rPr lang="de-DE" dirty="0"/>
            <a:t>Ausblick</a:t>
          </a:r>
        </a:p>
      </dgm:t>
    </dgm:pt>
    <dgm:pt modelId="{14A85EF3-E62D-4AA7-91BC-6C2A2FC60458}" type="parTrans" cxnId="{CB63BD40-DB07-4904-B9F9-C21AA54C819C}">
      <dgm:prSet/>
      <dgm:spPr/>
      <dgm:t>
        <a:bodyPr/>
        <a:lstStyle/>
        <a:p>
          <a:endParaRPr lang="de-DE"/>
        </a:p>
      </dgm:t>
    </dgm:pt>
    <dgm:pt modelId="{CB9045FB-C4A8-4F14-A6E0-C42DAA613823}" type="sibTrans" cxnId="{CB63BD40-DB07-4904-B9F9-C21AA54C819C}">
      <dgm:prSet/>
      <dgm:spPr/>
      <dgm:t>
        <a:bodyPr/>
        <a:lstStyle/>
        <a:p>
          <a:endParaRPr lang="de-DE"/>
        </a:p>
      </dgm:t>
    </dgm:pt>
    <dgm:pt modelId="{4DEB979F-43B2-41E2-951E-54E28AD0C179}" type="pres">
      <dgm:prSet presAssocID="{6C6E4516-35D4-4381-9D50-9E86E2AD4CC0}" presName="Name0" presStyleCnt="0">
        <dgm:presLayoutVars>
          <dgm:chMax val="7"/>
          <dgm:chPref val="7"/>
          <dgm:dir/>
        </dgm:presLayoutVars>
      </dgm:prSet>
      <dgm:spPr/>
    </dgm:pt>
    <dgm:pt modelId="{B7246F64-70A8-42E9-83DC-961B80468C38}" type="pres">
      <dgm:prSet presAssocID="{6C6E4516-35D4-4381-9D50-9E86E2AD4CC0}" presName="Name1" presStyleCnt="0"/>
      <dgm:spPr/>
    </dgm:pt>
    <dgm:pt modelId="{2602D82C-C829-4361-AD2F-191006CD208B}" type="pres">
      <dgm:prSet presAssocID="{6C6E4516-35D4-4381-9D50-9E86E2AD4CC0}" presName="cycle" presStyleCnt="0"/>
      <dgm:spPr/>
    </dgm:pt>
    <dgm:pt modelId="{CC56068E-AD77-4F21-9BAF-E463098E976B}" type="pres">
      <dgm:prSet presAssocID="{6C6E4516-35D4-4381-9D50-9E86E2AD4CC0}" presName="srcNode" presStyleLbl="node1" presStyleIdx="0" presStyleCnt="6"/>
      <dgm:spPr/>
    </dgm:pt>
    <dgm:pt modelId="{767F721A-93C5-40BD-92AD-0F1A89C1659D}" type="pres">
      <dgm:prSet presAssocID="{6C6E4516-35D4-4381-9D50-9E86E2AD4CC0}" presName="conn" presStyleLbl="parChTrans1D2" presStyleIdx="0" presStyleCnt="1"/>
      <dgm:spPr/>
    </dgm:pt>
    <dgm:pt modelId="{4D166E7A-9D0D-460E-A12C-38F50B979B76}" type="pres">
      <dgm:prSet presAssocID="{6C6E4516-35D4-4381-9D50-9E86E2AD4CC0}" presName="extraNode" presStyleLbl="node1" presStyleIdx="0" presStyleCnt="6"/>
      <dgm:spPr/>
    </dgm:pt>
    <dgm:pt modelId="{66445E08-4A5E-4E7A-B91B-9D1877BA14CE}" type="pres">
      <dgm:prSet presAssocID="{6C6E4516-35D4-4381-9D50-9E86E2AD4CC0}" presName="dstNode" presStyleLbl="node1" presStyleIdx="0" presStyleCnt="6"/>
      <dgm:spPr/>
    </dgm:pt>
    <dgm:pt modelId="{2D9D6329-04C9-4FF0-A5ED-32C324FD6310}" type="pres">
      <dgm:prSet presAssocID="{6C63DC68-AB86-4E49-9598-BBD64EA7942A}" presName="text_1" presStyleLbl="node1" presStyleIdx="0" presStyleCnt="6">
        <dgm:presLayoutVars>
          <dgm:bulletEnabled val="1"/>
        </dgm:presLayoutVars>
      </dgm:prSet>
      <dgm:spPr/>
    </dgm:pt>
    <dgm:pt modelId="{0A733E14-5369-4FE5-8339-8D15416C0E69}" type="pres">
      <dgm:prSet presAssocID="{6C63DC68-AB86-4E49-9598-BBD64EA7942A}" presName="accent_1" presStyleCnt="0"/>
      <dgm:spPr/>
    </dgm:pt>
    <dgm:pt modelId="{02E95B51-5C0E-4E7A-B05E-CE2E391F3FC9}" type="pres">
      <dgm:prSet presAssocID="{6C63DC68-AB86-4E49-9598-BBD64EA7942A}" presName="accentRepeatNode" presStyleLbl="solidFgAcc1" presStyleIdx="0" presStyleCnt="6"/>
      <dgm:spPr/>
    </dgm:pt>
    <dgm:pt modelId="{3A53599C-C9AF-47F4-BAA4-8A10024D265D}" type="pres">
      <dgm:prSet presAssocID="{61251C5A-2E1B-46AB-8C2E-1D06F74996A3}" presName="text_2" presStyleLbl="node1" presStyleIdx="1" presStyleCnt="6">
        <dgm:presLayoutVars>
          <dgm:bulletEnabled val="1"/>
        </dgm:presLayoutVars>
      </dgm:prSet>
      <dgm:spPr/>
    </dgm:pt>
    <dgm:pt modelId="{D82917EF-BDAF-4DBB-ADE4-9CEEFD7DC913}" type="pres">
      <dgm:prSet presAssocID="{61251C5A-2E1B-46AB-8C2E-1D06F74996A3}" presName="accent_2" presStyleCnt="0"/>
      <dgm:spPr/>
    </dgm:pt>
    <dgm:pt modelId="{E57E6945-D37A-4E4F-B452-499A9FDDE685}" type="pres">
      <dgm:prSet presAssocID="{61251C5A-2E1B-46AB-8C2E-1D06F74996A3}" presName="accentRepeatNode" presStyleLbl="solidFgAcc1" presStyleIdx="1" presStyleCnt="6"/>
      <dgm:spPr/>
    </dgm:pt>
    <dgm:pt modelId="{5DA15547-6984-4B46-94DE-4AD2407F515F}" type="pres">
      <dgm:prSet presAssocID="{E7E9F196-865C-4EB5-ABB7-24F999EE996C}" presName="text_3" presStyleLbl="node1" presStyleIdx="2" presStyleCnt="6">
        <dgm:presLayoutVars>
          <dgm:bulletEnabled val="1"/>
        </dgm:presLayoutVars>
      </dgm:prSet>
      <dgm:spPr/>
    </dgm:pt>
    <dgm:pt modelId="{3BD1679A-282B-459A-BA7F-98326B7E7786}" type="pres">
      <dgm:prSet presAssocID="{E7E9F196-865C-4EB5-ABB7-24F999EE996C}" presName="accent_3" presStyleCnt="0"/>
      <dgm:spPr/>
    </dgm:pt>
    <dgm:pt modelId="{5AFFC142-9E9E-4B4B-9120-0515BE50235F}" type="pres">
      <dgm:prSet presAssocID="{E7E9F196-865C-4EB5-ABB7-24F999EE996C}" presName="accentRepeatNode" presStyleLbl="solidFgAcc1" presStyleIdx="2" presStyleCnt="6"/>
      <dgm:spPr/>
    </dgm:pt>
    <dgm:pt modelId="{D5C82590-C94D-44A5-BF80-A03A679B4AC2}" type="pres">
      <dgm:prSet presAssocID="{3E883D09-F792-4756-8C76-74AB6E4F92E5}" presName="text_4" presStyleLbl="node1" presStyleIdx="3" presStyleCnt="6">
        <dgm:presLayoutVars>
          <dgm:bulletEnabled val="1"/>
        </dgm:presLayoutVars>
      </dgm:prSet>
      <dgm:spPr/>
    </dgm:pt>
    <dgm:pt modelId="{91D206D8-809D-4753-AE68-B9F98B750B8F}" type="pres">
      <dgm:prSet presAssocID="{3E883D09-F792-4756-8C76-74AB6E4F92E5}" presName="accent_4" presStyleCnt="0"/>
      <dgm:spPr/>
    </dgm:pt>
    <dgm:pt modelId="{0DDE4E22-43BC-44EE-82FB-D4304C59E93D}" type="pres">
      <dgm:prSet presAssocID="{3E883D09-F792-4756-8C76-74AB6E4F92E5}" presName="accentRepeatNode" presStyleLbl="solidFgAcc1" presStyleIdx="3" presStyleCnt="6"/>
      <dgm:spPr/>
    </dgm:pt>
    <dgm:pt modelId="{31C333CA-CDA5-45AC-AFF7-629DF373B9B8}" type="pres">
      <dgm:prSet presAssocID="{308B493C-2987-4205-B3D4-2EF9EFD39DC3}" presName="text_5" presStyleLbl="node1" presStyleIdx="4" presStyleCnt="6">
        <dgm:presLayoutVars>
          <dgm:bulletEnabled val="1"/>
        </dgm:presLayoutVars>
      </dgm:prSet>
      <dgm:spPr/>
    </dgm:pt>
    <dgm:pt modelId="{3D7C9CA1-E3CC-4754-8B14-7E093B7BD6CB}" type="pres">
      <dgm:prSet presAssocID="{308B493C-2987-4205-B3D4-2EF9EFD39DC3}" presName="accent_5" presStyleCnt="0"/>
      <dgm:spPr/>
    </dgm:pt>
    <dgm:pt modelId="{ABF0F5C9-118D-4D36-8FC0-6921DBF1BC13}" type="pres">
      <dgm:prSet presAssocID="{308B493C-2987-4205-B3D4-2EF9EFD39DC3}" presName="accentRepeatNode" presStyleLbl="solidFgAcc1" presStyleIdx="4" presStyleCnt="6"/>
      <dgm:spPr/>
    </dgm:pt>
    <dgm:pt modelId="{2FEEA63D-BBE0-44E1-AF94-0F9F4D44638B}" type="pres">
      <dgm:prSet presAssocID="{5160D818-734B-4DE9-890C-4D34C65E56CC}" presName="text_6" presStyleLbl="node1" presStyleIdx="5" presStyleCnt="6">
        <dgm:presLayoutVars>
          <dgm:bulletEnabled val="1"/>
        </dgm:presLayoutVars>
      </dgm:prSet>
      <dgm:spPr/>
    </dgm:pt>
    <dgm:pt modelId="{DD283B48-7493-4370-A26A-54EDA6F9BD28}" type="pres">
      <dgm:prSet presAssocID="{5160D818-734B-4DE9-890C-4D34C65E56CC}" presName="accent_6" presStyleCnt="0"/>
      <dgm:spPr/>
    </dgm:pt>
    <dgm:pt modelId="{04A18609-634D-4AE5-8994-DB391D3B5B9A}" type="pres">
      <dgm:prSet presAssocID="{5160D818-734B-4DE9-890C-4D34C65E56CC}" presName="accentRepeatNode" presStyleLbl="solidFgAcc1" presStyleIdx="5" presStyleCnt="6"/>
      <dgm:spPr/>
    </dgm:pt>
  </dgm:ptLst>
  <dgm:cxnLst>
    <dgm:cxn modelId="{7B3C1A05-51D9-4298-93B5-4624C993698D}" srcId="{6C6E4516-35D4-4381-9D50-9E86E2AD4CC0}" destId="{3E883D09-F792-4756-8C76-74AB6E4F92E5}" srcOrd="3" destOrd="0" parTransId="{CDC3F428-3A60-4CD1-A86D-4A210C79F890}" sibTransId="{0703C8CD-EF83-4D0D-86A2-A05B5D9D1312}"/>
    <dgm:cxn modelId="{350EC021-5F4F-4803-92C9-66AE0585D527}" type="presOf" srcId="{6C63DC68-AB86-4E49-9598-BBD64EA7942A}" destId="{2D9D6329-04C9-4FF0-A5ED-32C324FD6310}" srcOrd="0" destOrd="0" presId="urn:microsoft.com/office/officeart/2008/layout/VerticalCurvedList"/>
    <dgm:cxn modelId="{66E30928-12E2-4647-8555-8A6A1179E5D4}" srcId="{6C6E4516-35D4-4381-9D50-9E86E2AD4CC0}" destId="{E7E9F196-865C-4EB5-ABB7-24F999EE996C}" srcOrd="2" destOrd="0" parTransId="{E7DE4A14-D40C-48B3-B5DE-5937D10AA582}" sibTransId="{ED406A03-6486-432C-9550-62000522E5EF}"/>
    <dgm:cxn modelId="{CB63BD40-DB07-4904-B9F9-C21AA54C819C}" srcId="{6C6E4516-35D4-4381-9D50-9E86E2AD4CC0}" destId="{5160D818-734B-4DE9-890C-4D34C65E56CC}" srcOrd="5" destOrd="0" parTransId="{14A85EF3-E62D-4AA7-91BC-6C2A2FC60458}" sibTransId="{CB9045FB-C4A8-4F14-A6E0-C42DAA613823}"/>
    <dgm:cxn modelId="{D66D265B-F322-4AAE-8AF7-7C0FE037F709}" type="presOf" srcId="{5160D818-734B-4DE9-890C-4D34C65E56CC}" destId="{2FEEA63D-BBE0-44E1-AF94-0F9F4D44638B}" srcOrd="0" destOrd="0" presId="urn:microsoft.com/office/officeart/2008/layout/VerticalCurvedList"/>
    <dgm:cxn modelId="{344C084D-22E0-4AF9-B2BE-4B56854BE085}" type="presOf" srcId="{E7E9F196-865C-4EB5-ABB7-24F999EE996C}" destId="{5DA15547-6984-4B46-94DE-4AD2407F515F}" srcOrd="0" destOrd="0" presId="urn:microsoft.com/office/officeart/2008/layout/VerticalCurvedList"/>
    <dgm:cxn modelId="{BFBA356F-8E3E-4EA7-813A-F19CB024DD2B}" type="presOf" srcId="{3E883D09-F792-4756-8C76-74AB6E4F92E5}" destId="{D5C82590-C94D-44A5-BF80-A03A679B4AC2}" srcOrd="0" destOrd="0" presId="urn:microsoft.com/office/officeart/2008/layout/VerticalCurvedList"/>
    <dgm:cxn modelId="{48F44F77-8F77-4D42-8F3A-20CE3F9B1E9F}" type="presOf" srcId="{308B493C-2987-4205-B3D4-2EF9EFD39DC3}" destId="{31C333CA-CDA5-45AC-AFF7-629DF373B9B8}" srcOrd="0" destOrd="0" presId="urn:microsoft.com/office/officeart/2008/layout/VerticalCurvedList"/>
    <dgm:cxn modelId="{C958DD8B-660B-4F22-B210-C351C9BCE788}" type="presOf" srcId="{6C6E4516-35D4-4381-9D50-9E86E2AD4CC0}" destId="{4DEB979F-43B2-41E2-951E-54E28AD0C179}" srcOrd="0" destOrd="0" presId="urn:microsoft.com/office/officeart/2008/layout/VerticalCurvedList"/>
    <dgm:cxn modelId="{FD0A81D4-86E8-4455-BA2E-8C2389286FAF}" srcId="{6C6E4516-35D4-4381-9D50-9E86E2AD4CC0}" destId="{61251C5A-2E1B-46AB-8C2E-1D06F74996A3}" srcOrd="1" destOrd="0" parTransId="{2F9CDB21-2851-44AF-BC8A-9587D1D9ADFB}" sibTransId="{4D5639C5-03D8-4FFE-98EF-D28D380D92DB}"/>
    <dgm:cxn modelId="{C166BFD7-1610-408E-9256-F1E003A14258}" srcId="{6C6E4516-35D4-4381-9D50-9E86E2AD4CC0}" destId="{308B493C-2987-4205-B3D4-2EF9EFD39DC3}" srcOrd="4" destOrd="0" parTransId="{88A00C8F-E3A7-42DB-8738-E5D1D22748D3}" sibTransId="{B3FB7E5E-9C0B-4F2F-BA52-87CB1E46D41F}"/>
    <dgm:cxn modelId="{EB7830E8-79AB-44D7-8880-8C32035A10F6}" type="presOf" srcId="{61251C5A-2E1B-46AB-8C2E-1D06F74996A3}" destId="{3A53599C-C9AF-47F4-BAA4-8A10024D265D}" srcOrd="0" destOrd="0" presId="urn:microsoft.com/office/officeart/2008/layout/VerticalCurvedList"/>
    <dgm:cxn modelId="{9F8A2EF2-240C-44FA-86D9-4D4E8EF4A040}" srcId="{6C6E4516-35D4-4381-9D50-9E86E2AD4CC0}" destId="{6C63DC68-AB86-4E49-9598-BBD64EA7942A}" srcOrd="0" destOrd="0" parTransId="{CEF3E781-DEFC-4E23-9EA2-3218606A5F78}" sibTransId="{EE458925-65BD-4F08-9FF0-EEC6E02EF2C5}"/>
    <dgm:cxn modelId="{99E691FF-045C-40B3-B1EE-8454B7D333A2}" type="presOf" srcId="{EE458925-65BD-4F08-9FF0-EEC6E02EF2C5}" destId="{767F721A-93C5-40BD-92AD-0F1A89C1659D}" srcOrd="0" destOrd="0" presId="urn:microsoft.com/office/officeart/2008/layout/VerticalCurvedList"/>
    <dgm:cxn modelId="{7A45799D-3D93-4959-9D56-81CC80A47F66}" type="presParOf" srcId="{4DEB979F-43B2-41E2-951E-54E28AD0C179}" destId="{B7246F64-70A8-42E9-83DC-961B80468C38}" srcOrd="0" destOrd="0" presId="urn:microsoft.com/office/officeart/2008/layout/VerticalCurvedList"/>
    <dgm:cxn modelId="{E8C3FF89-5FE9-4A2E-9375-626A0E12979B}" type="presParOf" srcId="{B7246F64-70A8-42E9-83DC-961B80468C38}" destId="{2602D82C-C829-4361-AD2F-191006CD208B}" srcOrd="0" destOrd="0" presId="urn:microsoft.com/office/officeart/2008/layout/VerticalCurvedList"/>
    <dgm:cxn modelId="{135DE27D-DA96-4998-B657-BCCA4CF15F06}" type="presParOf" srcId="{2602D82C-C829-4361-AD2F-191006CD208B}" destId="{CC56068E-AD77-4F21-9BAF-E463098E976B}" srcOrd="0" destOrd="0" presId="urn:microsoft.com/office/officeart/2008/layout/VerticalCurvedList"/>
    <dgm:cxn modelId="{478BC3CA-0038-421E-B5FE-5659DA403ED3}" type="presParOf" srcId="{2602D82C-C829-4361-AD2F-191006CD208B}" destId="{767F721A-93C5-40BD-92AD-0F1A89C1659D}" srcOrd="1" destOrd="0" presId="urn:microsoft.com/office/officeart/2008/layout/VerticalCurvedList"/>
    <dgm:cxn modelId="{EBBB9438-7C45-454D-A116-D28BF42809D8}" type="presParOf" srcId="{2602D82C-C829-4361-AD2F-191006CD208B}" destId="{4D166E7A-9D0D-460E-A12C-38F50B979B76}" srcOrd="2" destOrd="0" presId="urn:microsoft.com/office/officeart/2008/layout/VerticalCurvedList"/>
    <dgm:cxn modelId="{606E5AF8-1080-4DA4-8247-A249E0B18A87}" type="presParOf" srcId="{2602D82C-C829-4361-AD2F-191006CD208B}" destId="{66445E08-4A5E-4E7A-B91B-9D1877BA14CE}" srcOrd="3" destOrd="0" presId="urn:microsoft.com/office/officeart/2008/layout/VerticalCurvedList"/>
    <dgm:cxn modelId="{37A17AB9-ABC1-4A09-BD82-6C056CB4D1B1}" type="presParOf" srcId="{B7246F64-70A8-42E9-83DC-961B80468C38}" destId="{2D9D6329-04C9-4FF0-A5ED-32C324FD6310}" srcOrd="1" destOrd="0" presId="urn:microsoft.com/office/officeart/2008/layout/VerticalCurvedList"/>
    <dgm:cxn modelId="{ADA94331-5659-4F21-8BCE-5A93AD14A09D}" type="presParOf" srcId="{B7246F64-70A8-42E9-83DC-961B80468C38}" destId="{0A733E14-5369-4FE5-8339-8D15416C0E69}" srcOrd="2" destOrd="0" presId="urn:microsoft.com/office/officeart/2008/layout/VerticalCurvedList"/>
    <dgm:cxn modelId="{1104DC76-9767-4D6D-9270-CFB38C83F0EF}" type="presParOf" srcId="{0A733E14-5369-4FE5-8339-8D15416C0E69}" destId="{02E95B51-5C0E-4E7A-B05E-CE2E391F3FC9}" srcOrd="0" destOrd="0" presId="urn:microsoft.com/office/officeart/2008/layout/VerticalCurvedList"/>
    <dgm:cxn modelId="{DE3DF6A8-4905-4C2B-B5E1-21F166BBD70A}" type="presParOf" srcId="{B7246F64-70A8-42E9-83DC-961B80468C38}" destId="{3A53599C-C9AF-47F4-BAA4-8A10024D265D}" srcOrd="3" destOrd="0" presId="urn:microsoft.com/office/officeart/2008/layout/VerticalCurvedList"/>
    <dgm:cxn modelId="{93183BE7-ACDF-4CE0-AB65-BE537BF109C7}" type="presParOf" srcId="{B7246F64-70A8-42E9-83DC-961B80468C38}" destId="{D82917EF-BDAF-4DBB-ADE4-9CEEFD7DC913}" srcOrd="4" destOrd="0" presId="urn:microsoft.com/office/officeart/2008/layout/VerticalCurvedList"/>
    <dgm:cxn modelId="{444ED63D-9AFF-4A2E-AC82-962EBFA8C4D7}" type="presParOf" srcId="{D82917EF-BDAF-4DBB-ADE4-9CEEFD7DC913}" destId="{E57E6945-D37A-4E4F-B452-499A9FDDE685}" srcOrd="0" destOrd="0" presId="urn:microsoft.com/office/officeart/2008/layout/VerticalCurvedList"/>
    <dgm:cxn modelId="{3C9FD6D5-E7E8-4173-B0D5-EF8922262636}" type="presParOf" srcId="{B7246F64-70A8-42E9-83DC-961B80468C38}" destId="{5DA15547-6984-4B46-94DE-4AD2407F515F}" srcOrd="5" destOrd="0" presId="urn:microsoft.com/office/officeart/2008/layout/VerticalCurvedList"/>
    <dgm:cxn modelId="{FF4B679E-7D01-4D8B-884A-68818419DCE4}" type="presParOf" srcId="{B7246F64-70A8-42E9-83DC-961B80468C38}" destId="{3BD1679A-282B-459A-BA7F-98326B7E7786}" srcOrd="6" destOrd="0" presId="urn:microsoft.com/office/officeart/2008/layout/VerticalCurvedList"/>
    <dgm:cxn modelId="{73E6F9D1-7921-4CCB-B896-8BAFFDBA53DB}" type="presParOf" srcId="{3BD1679A-282B-459A-BA7F-98326B7E7786}" destId="{5AFFC142-9E9E-4B4B-9120-0515BE50235F}" srcOrd="0" destOrd="0" presId="urn:microsoft.com/office/officeart/2008/layout/VerticalCurvedList"/>
    <dgm:cxn modelId="{69558876-2490-4F3C-998D-C3523A88788F}" type="presParOf" srcId="{B7246F64-70A8-42E9-83DC-961B80468C38}" destId="{D5C82590-C94D-44A5-BF80-A03A679B4AC2}" srcOrd="7" destOrd="0" presId="urn:microsoft.com/office/officeart/2008/layout/VerticalCurvedList"/>
    <dgm:cxn modelId="{621487CC-3BF5-4B77-9A47-06B388820493}" type="presParOf" srcId="{B7246F64-70A8-42E9-83DC-961B80468C38}" destId="{91D206D8-809D-4753-AE68-B9F98B750B8F}" srcOrd="8" destOrd="0" presId="urn:microsoft.com/office/officeart/2008/layout/VerticalCurvedList"/>
    <dgm:cxn modelId="{E411F52D-4B41-4C24-9CCB-456785C9405C}" type="presParOf" srcId="{91D206D8-809D-4753-AE68-B9F98B750B8F}" destId="{0DDE4E22-43BC-44EE-82FB-D4304C59E93D}" srcOrd="0" destOrd="0" presId="urn:microsoft.com/office/officeart/2008/layout/VerticalCurvedList"/>
    <dgm:cxn modelId="{02BCC000-CE0C-4F24-8E0C-8AFB4046A0FB}" type="presParOf" srcId="{B7246F64-70A8-42E9-83DC-961B80468C38}" destId="{31C333CA-CDA5-45AC-AFF7-629DF373B9B8}" srcOrd="9" destOrd="0" presId="urn:microsoft.com/office/officeart/2008/layout/VerticalCurvedList"/>
    <dgm:cxn modelId="{38129E8C-7A5E-4411-A0F7-3DB4193FD589}" type="presParOf" srcId="{B7246F64-70A8-42E9-83DC-961B80468C38}" destId="{3D7C9CA1-E3CC-4754-8B14-7E093B7BD6CB}" srcOrd="10" destOrd="0" presId="urn:microsoft.com/office/officeart/2008/layout/VerticalCurvedList"/>
    <dgm:cxn modelId="{EE87E582-CB97-4DAB-AB7C-31B4E818F182}" type="presParOf" srcId="{3D7C9CA1-E3CC-4754-8B14-7E093B7BD6CB}" destId="{ABF0F5C9-118D-4D36-8FC0-6921DBF1BC13}" srcOrd="0" destOrd="0" presId="urn:microsoft.com/office/officeart/2008/layout/VerticalCurvedList"/>
    <dgm:cxn modelId="{4D4ED520-85FD-4DC2-BD6F-C03FC091030A}" type="presParOf" srcId="{B7246F64-70A8-42E9-83DC-961B80468C38}" destId="{2FEEA63D-BBE0-44E1-AF94-0F9F4D44638B}" srcOrd="11" destOrd="0" presId="urn:microsoft.com/office/officeart/2008/layout/VerticalCurvedList"/>
    <dgm:cxn modelId="{80BDF9E1-2A40-4A0F-A727-67EC3EBB24DA}" type="presParOf" srcId="{B7246F64-70A8-42E9-83DC-961B80468C38}" destId="{DD283B48-7493-4370-A26A-54EDA6F9BD28}" srcOrd="12" destOrd="0" presId="urn:microsoft.com/office/officeart/2008/layout/VerticalCurvedList"/>
    <dgm:cxn modelId="{D459EDD2-CE13-4558-B20D-AC3DAA8830E6}" type="presParOf" srcId="{DD283B48-7493-4370-A26A-54EDA6F9BD28}" destId="{04A18609-634D-4AE5-8994-DB391D3B5B9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338EDD-E6A0-4055-A3C3-DB582FF3A9B9}" type="doc">
      <dgm:prSet loTypeId="urn:microsoft.com/office/officeart/2005/8/layout/process1" loCatId="process" qsTypeId="urn:microsoft.com/office/officeart/2005/8/quickstyle/simple4" qsCatId="simple" csTypeId="urn:microsoft.com/office/officeart/2005/8/colors/accent1_5" csCatId="accent1" phldr="1"/>
      <dgm:spPr/>
    </dgm:pt>
    <dgm:pt modelId="{CB6C1588-328D-471E-8889-75E511D500DC}">
      <dgm:prSet phldrT="[Text]"/>
      <dgm:spPr/>
      <dgm:t>
        <a:bodyPr/>
        <a:lstStyle/>
        <a:p>
          <a:r>
            <a:rPr lang="de-DE" dirty="0"/>
            <a:t>Was bedeutet eigentlich agil zu sein?</a:t>
          </a:r>
        </a:p>
      </dgm:t>
    </dgm:pt>
    <dgm:pt modelId="{63605BFD-AFE7-43FD-AF74-9AA2B76F3DC2}" type="parTrans" cxnId="{29C8E594-60E6-4DEB-9C33-288230927652}">
      <dgm:prSet/>
      <dgm:spPr/>
      <dgm:t>
        <a:bodyPr/>
        <a:lstStyle/>
        <a:p>
          <a:endParaRPr lang="de-DE"/>
        </a:p>
      </dgm:t>
    </dgm:pt>
    <dgm:pt modelId="{91D34DAB-5034-4A1B-93C1-DDA4C411D7AD}" type="sibTrans" cxnId="{29C8E594-60E6-4DEB-9C33-288230927652}">
      <dgm:prSet/>
      <dgm:spPr/>
      <dgm:t>
        <a:bodyPr/>
        <a:lstStyle/>
        <a:p>
          <a:endParaRPr lang="de-DE"/>
        </a:p>
      </dgm:t>
    </dgm:pt>
    <dgm:pt modelId="{6B729800-996F-410D-A9A7-7DA575A8D657}">
      <dgm:prSet phldrT="[Text]"/>
      <dgm:spPr/>
      <dgm:t>
        <a:bodyPr/>
        <a:lstStyle/>
        <a:p>
          <a:r>
            <a:rPr lang="de-DE" dirty="0">
              <a:sym typeface="Wingdings" panose="05000000000000000000" pitchFamily="2" charset="2"/>
            </a:rPr>
            <a:t>Anpassungsfähigkeit, Schnelligkeit</a:t>
          </a:r>
          <a:endParaRPr lang="de-DE" dirty="0"/>
        </a:p>
      </dgm:t>
    </dgm:pt>
    <dgm:pt modelId="{82828982-AED7-4442-8968-32FB68F86FE0}" type="parTrans" cxnId="{ABEA57D2-A572-4379-91F9-AA80705DA0F4}">
      <dgm:prSet/>
      <dgm:spPr/>
      <dgm:t>
        <a:bodyPr/>
        <a:lstStyle/>
        <a:p>
          <a:endParaRPr lang="de-DE"/>
        </a:p>
      </dgm:t>
    </dgm:pt>
    <dgm:pt modelId="{C29DB768-C902-4415-8689-957DAE0344C3}" type="sibTrans" cxnId="{ABEA57D2-A572-4379-91F9-AA80705DA0F4}">
      <dgm:prSet/>
      <dgm:spPr/>
      <dgm:t>
        <a:bodyPr/>
        <a:lstStyle/>
        <a:p>
          <a:endParaRPr lang="de-DE"/>
        </a:p>
      </dgm:t>
    </dgm:pt>
    <dgm:pt modelId="{DF5D4EFD-FCF3-4955-8441-B149061D85A8}" type="pres">
      <dgm:prSet presAssocID="{19338EDD-E6A0-4055-A3C3-DB582FF3A9B9}" presName="Name0" presStyleCnt="0">
        <dgm:presLayoutVars>
          <dgm:dir/>
          <dgm:resizeHandles val="exact"/>
        </dgm:presLayoutVars>
      </dgm:prSet>
      <dgm:spPr/>
    </dgm:pt>
    <dgm:pt modelId="{659B781E-CE43-42A6-9770-A89D10CB1B28}" type="pres">
      <dgm:prSet presAssocID="{CB6C1588-328D-471E-8889-75E511D500DC}" presName="node" presStyleLbl="node1" presStyleIdx="0" presStyleCnt="2">
        <dgm:presLayoutVars>
          <dgm:bulletEnabled val="1"/>
        </dgm:presLayoutVars>
      </dgm:prSet>
      <dgm:spPr/>
    </dgm:pt>
    <dgm:pt modelId="{B803C63A-8B24-44DA-8FE9-556394A8D81F}" type="pres">
      <dgm:prSet presAssocID="{91D34DAB-5034-4A1B-93C1-DDA4C411D7AD}" presName="sibTrans" presStyleLbl="sibTrans2D1" presStyleIdx="0" presStyleCnt="1"/>
      <dgm:spPr/>
    </dgm:pt>
    <dgm:pt modelId="{4AF1CDE9-6492-4407-B555-018DB9510F0E}" type="pres">
      <dgm:prSet presAssocID="{91D34DAB-5034-4A1B-93C1-DDA4C411D7AD}" presName="connectorText" presStyleLbl="sibTrans2D1" presStyleIdx="0" presStyleCnt="1"/>
      <dgm:spPr/>
    </dgm:pt>
    <dgm:pt modelId="{F4AE9169-0136-4C73-97F9-557775BBCA59}" type="pres">
      <dgm:prSet presAssocID="{6B729800-996F-410D-A9A7-7DA575A8D657}" presName="node" presStyleLbl="node1" presStyleIdx="1" presStyleCnt="2">
        <dgm:presLayoutVars>
          <dgm:bulletEnabled val="1"/>
        </dgm:presLayoutVars>
      </dgm:prSet>
      <dgm:spPr/>
    </dgm:pt>
  </dgm:ptLst>
  <dgm:cxnLst>
    <dgm:cxn modelId="{94EDD01F-423B-4DE1-BA61-6FE0A65132AB}" type="presOf" srcId="{91D34DAB-5034-4A1B-93C1-DDA4C411D7AD}" destId="{4AF1CDE9-6492-4407-B555-018DB9510F0E}" srcOrd="1" destOrd="0" presId="urn:microsoft.com/office/officeart/2005/8/layout/process1"/>
    <dgm:cxn modelId="{8721404A-8FCB-490F-B345-3BACABC8E306}" type="presOf" srcId="{CB6C1588-328D-471E-8889-75E511D500DC}" destId="{659B781E-CE43-42A6-9770-A89D10CB1B28}" srcOrd="0" destOrd="0" presId="urn:microsoft.com/office/officeart/2005/8/layout/process1"/>
    <dgm:cxn modelId="{29C8E594-60E6-4DEB-9C33-288230927652}" srcId="{19338EDD-E6A0-4055-A3C3-DB582FF3A9B9}" destId="{CB6C1588-328D-471E-8889-75E511D500DC}" srcOrd="0" destOrd="0" parTransId="{63605BFD-AFE7-43FD-AF74-9AA2B76F3DC2}" sibTransId="{91D34DAB-5034-4A1B-93C1-DDA4C411D7AD}"/>
    <dgm:cxn modelId="{BC3DF894-3211-4C8F-A682-939E328EA565}" type="presOf" srcId="{91D34DAB-5034-4A1B-93C1-DDA4C411D7AD}" destId="{B803C63A-8B24-44DA-8FE9-556394A8D81F}" srcOrd="0" destOrd="0" presId="urn:microsoft.com/office/officeart/2005/8/layout/process1"/>
    <dgm:cxn modelId="{EBB71FB5-5D42-4905-AFC3-09B71B35F710}" type="presOf" srcId="{6B729800-996F-410D-A9A7-7DA575A8D657}" destId="{F4AE9169-0136-4C73-97F9-557775BBCA59}" srcOrd="0" destOrd="0" presId="urn:microsoft.com/office/officeart/2005/8/layout/process1"/>
    <dgm:cxn modelId="{ABEA57D2-A572-4379-91F9-AA80705DA0F4}" srcId="{19338EDD-E6A0-4055-A3C3-DB582FF3A9B9}" destId="{6B729800-996F-410D-A9A7-7DA575A8D657}" srcOrd="1" destOrd="0" parTransId="{82828982-AED7-4442-8968-32FB68F86FE0}" sibTransId="{C29DB768-C902-4415-8689-957DAE0344C3}"/>
    <dgm:cxn modelId="{7525BDDF-8D9C-4EBA-8652-71A75C9445B5}" type="presOf" srcId="{19338EDD-E6A0-4055-A3C3-DB582FF3A9B9}" destId="{DF5D4EFD-FCF3-4955-8441-B149061D85A8}" srcOrd="0" destOrd="0" presId="urn:microsoft.com/office/officeart/2005/8/layout/process1"/>
    <dgm:cxn modelId="{4F8B4E67-99EE-4672-ADCF-B75E9232F07C}" type="presParOf" srcId="{DF5D4EFD-FCF3-4955-8441-B149061D85A8}" destId="{659B781E-CE43-42A6-9770-A89D10CB1B28}" srcOrd="0" destOrd="0" presId="urn:microsoft.com/office/officeart/2005/8/layout/process1"/>
    <dgm:cxn modelId="{6BE0DEA6-E8F6-47EC-A171-86E9DFA7DDA9}" type="presParOf" srcId="{DF5D4EFD-FCF3-4955-8441-B149061D85A8}" destId="{B803C63A-8B24-44DA-8FE9-556394A8D81F}" srcOrd="1" destOrd="0" presId="urn:microsoft.com/office/officeart/2005/8/layout/process1"/>
    <dgm:cxn modelId="{594CF940-1DAC-4269-AA79-43659C20049D}" type="presParOf" srcId="{B803C63A-8B24-44DA-8FE9-556394A8D81F}" destId="{4AF1CDE9-6492-4407-B555-018DB9510F0E}" srcOrd="0" destOrd="0" presId="urn:microsoft.com/office/officeart/2005/8/layout/process1"/>
    <dgm:cxn modelId="{83B6B200-968B-49DB-87FE-EBFBC6B4D1ED}" type="presParOf" srcId="{DF5D4EFD-FCF3-4955-8441-B149061D85A8}" destId="{F4AE9169-0136-4C73-97F9-557775BBCA5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338EDD-E6A0-4055-A3C3-DB582FF3A9B9}" type="doc">
      <dgm:prSet loTypeId="urn:microsoft.com/office/officeart/2005/8/layout/process1" loCatId="process" qsTypeId="urn:microsoft.com/office/officeart/2005/8/quickstyle/simple4" qsCatId="simple" csTypeId="urn:microsoft.com/office/officeart/2005/8/colors/accent1_5" csCatId="accent1" phldr="1"/>
      <dgm:spPr/>
    </dgm:pt>
    <dgm:pt modelId="{CB6C1588-328D-471E-8889-75E511D500DC}">
      <dgm:prSet phldrT="[Text]"/>
      <dgm:spPr/>
      <dgm:t>
        <a:bodyPr/>
        <a:lstStyle/>
        <a:p>
          <a:r>
            <a:rPr lang="de-DE" dirty="0"/>
            <a:t>Häufiger Einsatz von IT-Tools im Produktentstehungsprozess</a:t>
          </a:r>
        </a:p>
      </dgm:t>
    </dgm:pt>
    <dgm:pt modelId="{63605BFD-AFE7-43FD-AF74-9AA2B76F3DC2}" type="parTrans" cxnId="{29C8E594-60E6-4DEB-9C33-288230927652}">
      <dgm:prSet/>
      <dgm:spPr/>
      <dgm:t>
        <a:bodyPr/>
        <a:lstStyle/>
        <a:p>
          <a:endParaRPr lang="de-DE"/>
        </a:p>
      </dgm:t>
    </dgm:pt>
    <dgm:pt modelId="{91D34DAB-5034-4A1B-93C1-DDA4C411D7AD}" type="sibTrans" cxnId="{29C8E594-60E6-4DEB-9C33-288230927652}">
      <dgm:prSet/>
      <dgm:spPr/>
      <dgm:t>
        <a:bodyPr/>
        <a:lstStyle/>
        <a:p>
          <a:endParaRPr lang="de-DE"/>
        </a:p>
      </dgm:t>
    </dgm:pt>
    <dgm:pt modelId="{6B729800-996F-410D-A9A7-7DA575A8D657}">
      <dgm:prSet phldrT="[Text]"/>
      <dgm:spPr/>
      <dgm:t>
        <a:bodyPr/>
        <a:lstStyle/>
        <a:p>
          <a:r>
            <a:rPr lang="de-DE" dirty="0">
              <a:sym typeface="Wingdings" panose="05000000000000000000" pitchFamily="2" charset="2"/>
            </a:rPr>
            <a:t>Wie ist das Vorgehen soll Software selbst entwickelt werden?</a:t>
          </a:r>
          <a:endParaRPr lang="de-DE" dirty="0"/>
        </a:p>
      </dgm:t>
    </dgm:pt>
    <dgm:pt modelId="{82828982-AED7-4442-8968-32FB68F86FE0}" type="parTrans" cxnId="{ABEA57D2-A572-4379-91F9-AA80705DA0F4}">
      <dgm:prSet/>
      <dgm:spPr/>
      <dgm:t>
        <a:bodyPr/>
        <a:lstStyle/>
        <a:p>
          <a:endParaRPr lang="de-DE"/>
        </a:p>
      </dgm:t>
    </dgm:pt>
    <dgm:pt modelId="{C29DB768-C902-4415-8689-957DAE0344C3}" type="sibTrans" cxnId="{ABEA57D2-A572-4379-91F9-AA80705DA0F4}">
      <dgm:prSet/>
      <dgm:spPr/>
      <dgm:t>
        <a:bodyPr/>
        <a:lstStyle/>
        <a:p>
          <a:endParaRPr lang="de-DE"/>
        </a:p>
      </dgm:t>
    </dgm:pt>
    <dgm:pt modelId="{DF5D4EFD-FCF3-4955-8441-B149061D85A8}" type="pres">
      <dgm:prSet presAssocID="{19338EDD-E6A0-4055-A3C3-DB582FF3A9B9}" presName="Name0" presStyleCnt="0">
        <dgm:presLayoutVars>
          <dgm:dir/>
          <dgm:resizeHandles val="exact"/>
        </dgm:presLayoutVars>
      </dgm:prSet>
      <dgm:spPr/>
    </dgm:pt>
    <dgm:pt modelId="{659B781E-CE43-42A6-9770-A89D10CB1B28}" type="pres">
      <dgm:prSet presAssocID="{CB6C1588-328D-471E-8889-75E511D500DC}" presName="node" presStyleLbl="node1" presStyleIdx="0" presStyleCnt="2">
        <dgm:presLayoutVars>
          <dgm:bulletEnabled val="1"/>
        </dgm:presLayoutVars>
      </dgm:prSet>
      <dgm:spPr/>
    </dgm:pt>
    <dgm:pt modelId="{B803C63A-8B24-44DA-8FE9-556394A8D81F}" type="pres">
      <dgm:prSet presAssocID="{91D34DAB-5034-4A1B-93C1-DDA4C411D7AD}" presName="sibTrans" presStyleLbl="sibTrans2D1" presStyleIdx="0" presStyleCnt="1"/>
      <dgm:spPr/>
    </dgm:pt>
    <dgm:pt modelId="{4AF1CDE9-6492-4407-B555-018DB9510F0E}" type="pres">
      <dgm:prSet presAssocID="{91D34DAB-5034-4A1B-93C1-DDA4C411D7AD}" presName="connectorText" presStyleLbl="sibTrans2D1" presStyleIdx="0" presStyleCnt="1"/>
      <dgm:spPr/>
    </dgm:pt>
    <dgm:pt modelId="{F4AE9169-0136-4C73-97F9-557775BBCA59}" type="pres">
      <dgm:prSet presAssocID="{6B729800-996F-410D-A9A7-7DA575A8D657}" presName="node" presStyleLbl="node1" presStyleIdx="1" presStyleCnt="2">
        <dgm:presLayoutVars>
          <dgm:bulletEnabled val="1"/>
        </dgm:presLayoutVars>
      </dgm:prSet>
      <dgm:spPr/>
    </dgm:pt>
  </dgm:ptLst>
  <dgm:cxnLst>
    <dgm:cxn modelId="{94EDD01F-423B-4DE1-BA61-6FE0A65132AB}" type="presOf" srcId="{91D34DAB-5034-4A1B-93C1-DDA4C411D7AD}" destId="{4AF1CDE9-6492-4407-B555-018DB9510F0E}" srcOrd="1" destOrd="0" presId="urn:microsoft.com/office/officeart/2005/8/layout/process1"/>
    <dgm:cxn modelId="{8721404A-8FCB-490F-B345-3BACABC8E306}" type="presOf" srcId="{CB6C1588-328D-471E-8889-75E511D500DC}" destId="{659B781E-CE43-42A6-9770-A89D10CB1B28}" srcOrd="0" destOrd="0" presId="urn:microsoft.com/office/officeart/2005/8/layout/process1"/>
    <dgm:cxn modelId="{29C8E594-60E6-4DEB-9C33-288230927652}" srcId="{19338EDD-E6A0-4055-A3C3-DB582FF3A9B9}" destId="{CB6C1588-328D-471E-8889-75E511D500DC}" srcOrd="0" destOrd="0" parTransId="{63605BFD-AFE7-43FD-AF74-9AA2B76F3DC2}" sibTransId="{91D34DAB-5034-4A1B-93C1-DDA4C411D7AD}"/>
    <dgm:cxn modelId="{BC3DF894-3211-4C8F-A682-939E328EA565}" type="presOf" srcId="{91D34DAB-5034-4A1B-93C1-DDA4C411D7AD}" destId="{B803C63A-8B24-44DA-8FE9-556394A8D81F}" srcOrd="0" destOrd="0" presId="urn:microsoft.com/office/officeart/2005/8/layout/process1"/>
    <dgm:cxn modelId="{EBB71FB5-5D42-4905-AFC3-09B71B35F710}" type="presOf" srcId="{6B729800-996F-410D-A9A7-7DA575A8D657}" destId="{F4AE9169-0136-4C73-97F9-557775BBCA59}" srcOrd="0" destOrd="0" presId="urn:microsoft.com/office/officeart/2005/8/layout/process1"/>
    <dgm:cxn modelId="{ABEA57D2-A572-4379-91F9-AA80705DA0F4}" srcId="{19338EDD-E6A0-4055-A3C3-DB582FF3A9B9}" destId="{6B729800-996F-410D-A9A7-7DA575A8D657}" srcOrd="1" destOrd="0" parTransId="{82828982-AED7-4442-8968-32FB68F86FE0}" sibTransId="{C29DB768-C902-4415-8689-957DAE0344C3}"/>
    <dgm:cxn modelId="{7525BDDF-8D9C-4EBA-8652-71A75C9445B5}" type="presOf" srcId="{19338EDD-E6A0-4055-A3C3-DB582FF3A9B9}" destId="{DF5D4EFD-FCF3-4955-8441-B149061D85A8}" srcOrd="0" destOrd="0" presId="urn:microsoft.com/office/officeart/2005/8/layout/process1"/>
    <dgm:cxn modelId="{4F8B4E67-99EE-4672-ADCF-B75E9232F07C}" type="presParOf" srcId="{DF5D4EFD-FCF3-4955-8441-B149061D85A8}" destId="{659B781E-CE43-42A6-9770-A89D10CB1B28}" srcOrd="0" destOrd="0" presId="urn:microsoft.com/office/officeart/2005/8/layout/process1"/>
    <dgm:cxn modelId="{6BE0DEA6-E8F6-47EC-A171-86E9DFA7DDA9}" type="presParOf" srcId="{DF5D4EFD-FCF3-4955-8441-B149061D85A8}" destId="{B803C63A-8B24-44DA-8FE9-556394A8D81F}" srcOrd="1" destOrd="0" presId="urn:microsoft.com/office/officeart/2005/8/layout/process1"/>
    <dgm:cxn modelId="{594CF940-1DAC-4269-AA79-43659C20049D}" type="presParOf" srcId="{B803C63A-8B24-44DA-8FE9-556394A8D81F}" destId="{4AF1CDE9-6492-4407-B555-018DB9510F0E}" srcOrd="0" destOrd="0" presId="urn:microsoft.com/office/officeart/2005/8/layout/process1"/>
    <dgm:cxn modelId="{83B6B200-968B-49DB-87FE-EBFBC6B4D1ED}" type="presParOf" srcId="{DF5D4EFD-FCF3-4955-8441-B149061D85A8}" destId="{F4AE9169-0136-4C73-97F9-557775BBCA5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7F721A-93C5-40BD-92AD-0F1A89C1659D}">
      <dsp:nvSpPr>
        <dsp:cNvPr id="0" name=""/>
        <dsp:cNvSpPr/>
      </dsp:nvSpPr>
      <dsp:spPr>
        <a:xfrm>
          <a:off x="-4759574" y="-729528"/>
          <a:ext cx="5669107" cy="5669107"/>
        </a:xfrm>
        <a:prstGeom prst="blockArc">
          <a:avLst>
            <a:gd name="adj1" fmla="val 18900000"/>
            <a:gd name="adj2" fmla="val 2700000"/>
            <a:gd name="adj3" fmla="val 381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9D6329-04C9-4FF0-A5ED-32C324FD6310}">
      <dsp:nvSpPr>
        <dsp:cNvPr id="0" name=""/>
        <dsp:cNvSpPr/>
      </dsp:nvSpPr>
      <dsp:spPr>
        <a:xfrm>
          <a:off x="339514" y="221701"/>
          <a:ext cx="10980605" cy="44323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181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Einleitung Agile Softwareentwicklung</a:t>
          </a:r>
        </a:p>
      </dsp:txBody>
      <dsp:txXfrm>
        <a:off x="339514" y="221701"/>
        <a:ext cx="10980605" cy="443234"/>
      </dsp:txXfrm>
    </dsp:sp>
    <dsp:sp modelId="{02E95B51-5C0E-4E7A-B05E-CE2E391F3FC9}">
      <dsp:nvSpPr>
        <dsp:cNvPr id="0" name=""/>
        <dsp:cNvSpPr/>
      </dsp:nvSpPr>
      <dsp:spPr>
        <a:xfrm>
          <a:off x="62493" y="166296"/>
          <a:ext cx="554042" cy="5540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A53599C-C9AF-47F4-BAA4-8A10024D265D}">
      <dsp:nvSpPr>
        <dsp:cNvPr id="0" name=""/>
        <dsp:cNvSpPr/>
      </dsp:nvSpPr>
      <dsp:spPr>
        <a:xfrm>
          <a:off x="704104" y="886468"/>
          <a:ext cx="10616014" cy="443234"/>
        </a:xfrm>
        <a:prstGeom prst="rect">
          <a:avLst/>
        </a:prstGeom>
        <a:gradFill rotWithShape="0">
          <a:gsLst>
            <a:gs pos="0">
              <a:schemeClr val="accent3">
                <a:hueOff val="-469263"/>
                <a:satOff val="11469"/>
                <a:lumOff val="-94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469263"/>
                <a:satOff val="11469"/>
                <a:lumOff val="-94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469263"/>
                <a:satOff val="11469"/>
                <a:lumOff val="-94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181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Einordnung in den Produktentstehungsprozess</a:t>
          </a:r>
        </a:p>
      </dsp:txBody>
      <dsp:txXfrm>
        <a:off x="704104" y="886468"/>
        <a:ext cx="10616014" cy="443234"/>
      </dsp:txXfrm>
    </dsp:sp>
    <dsp:sp modelId="{E57E6945-D37A-4E4F-B452-499A9FDDE685}">
      <dsp:nvSpPr>
        <dsp:cNvPr id="0" name=""/>
        <dsp:cNvSpPr/>
      </dsp:nvSpPr>
      <dsp:spPr>
        <a:xfrm>
          <a:off x="427083" y="831063"/>
          <a:ext cx="554042" cy="5540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469263"/>
              <a:satOff val="11469"/>
              <a:lumOff val="-941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DA15547-6984-4B46-94DE-4AD2407F515F}">
      <dsp:nvSpPr>
        <dsp:cNvPr id="0" name=""/>
        <dsp:cNvSpPr/>
      </dsp:nvSpPr>
      <dsp:spPr>
        <a:xfrm>
          <a:off x="870822" y="1551235"/>
          <a:ext cx="10449296" cy="443234"/>
        </a:xfrm>
        <a:prstGeom prst="rect">
          <a:avLst/>
        </a:prstGeom>
        <a:gradFill rotWithShape="0">
          <a:gsLst>
            <a:gs pos="0">
              <a:schemeClr val="accent3">
                <a:hueOff val="-938525"/>
                <a:satOff val="22937"/>
                <a:lumOff val="-1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938525"/>
                <a:satOff val="22937"/>
                <a:lumOff val="-1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938525"/>
                <a:satOff val="22937"/>
                <a:lumOff val="-1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181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Agiler Prozessablauf an einem Beispiel im </a:t>
          </a:r>
          <a:r>
            <a:rPr lang="de-DE" sz="2400" kern="1200"/>
            <a:t>Automotive Bereich</a:t>
          </a:r>
          <a:endParaRPr lang="de-DE" sz="2400" kern="1200" dirty="0"/>
        </a:p>
      </dsp:txBody>
      <dsp:txXfrm>
        <a:off x="870822" y="1551235"/>
        <a:ext cx="10449296" cy="443234"/>
      </dsp:txXfrm>
    </dsp:sp>
    <dsp:sp modelId="{5AFFC142-9E9E-4B4B-9120-0515BE50235F}">
      <dsp:nvSpPr>
        <dsp:cNvPr id="0" name=""/>
        <dsp:cNvSpPr/>
      </dsp:nvSpPr>
      <dsp:spPr>
        <a:xfrm>
          <a:off x="593801" y="1495830"/>
          <a:ext cx="554042" cy="5540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938525"/>
              <a:satOff val="22937"/>
              <a:lumOff val="-1882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5C82590-C94D-44A5-BF80-A03A679B4AC2}">
      <dsp:nvSpPr>
        <dsp:cNvPr id="0" name=""/>
        <dsp:cNvSpPr/>
      </dsp:nvSpPr>
      <dsp:spPr>
        <a:xfrm>
          <a:off x="870822" y="2215580"/>
          <a:ext cx="10449296" cy="443234"/>
        </a:xfrm>
        <a:prstGeom prst="rect">
          <a:avLst/>
        </a:prstGeom>
        <a:gradFill rotWithShape="0">
          <a:gsLst>
            <a:gs pos="0">
              <a:schemeClr val="accent3">
                <a:hueOff val="-1407788"/>
                <a:satOff val="34406"/>
                <a:lumOff val="-2823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1407788"/>
                <a:satOff val="34406"/>
                <a:lumOff val="-2823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1407788"/>
                <a:satOff val="34406"/>
                <a:lumOff val="-2823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181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Agil im Vergleich zu herkömmlichen Prozessen</a:t>
          </a:r>
        </a:p>
      </dsp:txBody>
      <dsp:txXfrm>
        <a:off x="870822" y="2215580"/>
        <a:ext cx="10449296" cy="443234"/>
      </dsp:txXfrm>
    </dsp:sp>
    <dsp:sp modelId="{0DDE4E22-43BC-44EE-82FB-D4304C59E93D}">
      <dsp:nvSpPr>
        <dsp:cNvPr id="0" name=""/>
        <dsp:cNvSpPr/>
      </dsp:nvSpPr>
      <dsp:spPr>
        <a:xfrm>
          <a:off x="593801" y="2160176"/>
          <a:ext cx="554042" cy="5540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1407788"/>
              <a:satOff val="34406"/>
              <a:lumOff val="-2823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1C333CA-CDA5-45AC-AFF7-629DF373B9B8}">
      <dsp:nvSpPr>
        <dsp:cNvPr id="0" name=""/>
        <dsp:cNvSpPr/>
      </dsp:nvSpPr>
      <dsp:spPr>
        <a:xfrm>
          <a:off x="704104" y="2880347"/>
          <a:ext cx="10616014" cy="443234"/>
        </a:xfrm>
        <a:prstGeom prst="rect">
          <a:avLst/>
        </a:prstGeom>
        <a:gradFill rotWithShape="0">
          <a:gsLst>
            <a:gs pos="0">
              <a:schemeClr val="accent3">
                <a:hueOff val="-1877051"/>
                <a:satOff val="45874"/>
                <a:lumOff val="-3764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1877051"/>
                <a:satOff val="45874"/>
                <a:lumOff val="-3764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1877051"/>
                <a:satOff val="45874"/>
                <a:lumOff val="-3764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181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Fazit</a:t>
          </a:r>
        </a:p>
      </dsp:txBody>
      <dsp:txXfrm>
        <a:off x="704104" y="2880347"/>
        <a:ext cx="10616014" cy="443234"/>
      </dsp:txXfrm>
    </dsp:sp>
    <dsp:sp modelId="{ABF0F5C9-118D-4D36-8FC0-6921DBF1BC13}">
      <dsp:nvSpPr>
        <dsp:cNvPr id="0" name=""/>
        <dsp:cNvSpPr/>
      </dsp:nvSpPr>
      <dsp:spPr>
        <a:xfrm>
          <a:off x="427083" y="2824943"/>
          <a:ext cx="554042" cy="5540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1877051"/>
              <a:satOff val="45874"/>
              <a:lumOff val="-3764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FEEA63D-BBE0-44E1-AF94-0F9F4D44638B}">
      <dsp:nvSpPr>
        <dsp:cNvPr id="0" name=""/>
        <dsp:cNvSpPr/>
      </dsp:nvSpPr>
      <dsp:spPr>
        <a:xfrm>
          <a:off x="339514" y="3545114"/>
          <a:ext cx="10980605" cy="443234"/>
        </a:xfrm>
        <a:prstGeom prst="rect">
          <a:avLst/>
        </a:prstGeom>
        <a:gradFill rotWithShape="0">
          <a:gsLst>
            <a:gs pos="0">
              <a:schemeClr val="accent3">
                <a:hueOff val="-2346313"/>
                <a:satOff val="57343"/>
                <a:lumOff val="-470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2346313"/>
                <a:satOff val="57343"/>
                <a:lumOff val="-470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2346313"/>
                <a:satOff val="57343"/>
                <a:lumOff val="-470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181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Ausblick</a:t>
          </a:r>
        </a:p>
      </dsp:txBody>
      <dsp:txXfrm>
        <a:off x="339514" y="3545114"/>
        <a:ext cx="10980605" cy="443234"/>
      </dsp:txXfrm>
    </dsp:sp>
    <dsp:sp modelId="{04A18609-634D-4AE5-8994-DB391D3B5B9A}">
      <dsp:nvSpPr>
        <dsp:cNvPr id="0" name=""/>
        <dsp:cNvSpPr/>
      </dsp:nvSpPr>
      <dsp:spPr>
        <a:xfrm>
          <a:off x="62493" y="3489710"/>
          <a:ext cx="554042" cy="5540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2346313"/>
              <a:satOff val="57343"/>
              <a:lumOff val="-4705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9B781E-CE43-42A6-9770-A89D10CB1B28}">
      <dsp:nvSpPr>
        <dsp:cNvPr id="0" name=""/>
        <dsp:cNvSpPr/>
      </dsp:nvSpPr>
      <dsp:spPr>
        <a:xfrm>
          <a:off x="1587" y="1693730"/>
          <a:ext cx="3385343" cy="20312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Was bedeutet eigentlich agil zu sein?</a:t>
          </a:r>
        </a:p>
      </dsp:txBody>
      <dsp:txXfrm>
        <a:off x="61079" y="1753222"/>
        <a:ext cx="3266359" cy="1912222"/>
      </dsp:txXfrm>
    </dsp:sp>
    <dsp:sp modelId="{B803C63A-8B24-44DA-8FE9-556394A8D81F}">
      <dsp:nvSpPr>
        <dsp:cNvPr id="0" name=""/>
        <dsp:cNvSpPr/>
      </dsp:nvSpPr>
      <dsp:spPr>
        <a:xfrm>
          <a:off x="3725465" y="2289550"/>
          <a:ext cx="717692" cy="8395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000" kern="1200"/>
        </a:p>
      </dsp:txBody>
      <dsp:txXfrm>
        <a:off x="3725465" y="2457463"/>
        <a:ext cx="502384" cy="503739"/>
      </dsp:txXfrm>
    </dsp:sp>
    <dsp:sp modelId="{F4AE9169-0136-4C73-97F9-557775BBCA59}">
      <dsp:nvSpPr>
        <dsp:cNvPr id="0" name=""/>
        <dsp:cNvSpPr/>
      </dsp:nvSpPr>
      <dsp:spPr>
        <a:xfrm>
          <a:off x="4741068" y="1693730"/>
          <a:ext cx="3385343" cy="20312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>
              <a:sym typeface="Wingdings" panose="05000000000000000000" pitchFamily="2" charset="2"/>
            </a:rPr>
            <a:t>Anpassungsfähigkeit, Schnelligkeit</a:t>
          </a:r>
          <a:endParaRPr lang="de-DE" sz="2500" kern="1200" dirty="0"/>
        </a:p>
      </dsp:txBody>
      <dsp:txXfrm>
        <a:off x="4800560" y="1753222"/>
        <a:ext cx="3266359" cy="19122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9B781E-CE43-42A6-9770-A89D10CB1B28}">
      <dsp:nvSpPr>
        <dsp:cNvPr id="0" name=""/>
        <dsp:cNvSpPr/>
      </dsp:nvSpPr>
      <dsp:spPr>
        <a:xfrm>
          <a:off x="1587" y="1693730"/>
          <a:ext cx="3385343" cy="20312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Häufiger Einsatz von IT-Tools im Produktentstehungsprozess</a:t>
          </a:r>
        </a:p>
      </dsp:txBody>
      <dsp:txXfrm>
        <a:off x="61079" y="1753222"/>
        <a:ext cx="3266359" cy="1912222"/>
      </dsp:txXfrm>
    </dsp:sp>
    <dsp:sp modelId="{B803C63A-8B24-44DA-8FE9-556394A8D81F}">
      <dsp:nvSpPr>
        <dsp:cNvPr id="0" name=""/>
        <dsp:cNvSpPr/>
      </dsp:nvSpPr>
      <dsp:spPr>
        <a:xfrm>
          <a:off x="3725465" y="2289550"/>
          <a:ext cx="717692" cy="8395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500" kern="1200"/>
        </a:p>
      </dsp:txBody>
      <dsp:txXfrm>
        <a:off x="3725465" y="2457463"/>
        <a:ext cx="502384" cy="503739"/>
      </dsp:txXfrm>
    </dsp:sp>
    <dsp:sp modelId="{F4AE9169-0136-4C73-97F9-557775BBCA59}">
      <dsp:nvSpPr>
        <dsp:cNvPr id="0" name=""/>
        <dsp:cNvSpPr/>
      </dsp:nvSpPr>
      <dsp:spPr>
        <a:xfrm>
          <a:off x="4741068" y="1693730"/>
          <a:ext cx="3385343" cy="20312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ym typeface="Wingdings" panose="05000000000000000000" pitchFamily="2" charset="2"/>
            </a:rPr>
            <a:t>Wie ist das Vorgehen soll Software selbst entwickelt werden?</a:t>
          </a:r>
          <a:endParaRPr lang="de-DE" sz="1900" kern="1200" dirty="0"/>
        </a:p>
      </dsp:txBody>
      <dsp:txXfrm>
        <a:off x="4800560" y="1753222"/>
        <a:ext cx="3266359" cy="19122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3AEB5-C303-4762-90A0-AF697EB357C4}" type="datetimeFigureOut">
              <a:rPr lang="de-DE" smtClean="0"/>
              <a:t>22.11.2022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C587F-9620-41AA-8442-404D6D5976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886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Arial" panose="020B0604020202020204" pitchFamily="34" charset="0"/>
              </a:rPr>
              <a:t>Was bedeutet eigentlich agil sein? Agil sein bedeutet, dass man schnell und</a:t>
            </a:r>
            <a:br>
              <a:rPr lang="de-DE" dirty="0"/>
            </a:br>
            <a:r>
              <a:rPr lang="de-DE" b="0" i="0" dirty="0">
                <a:effectLst/>
                <a:latin typeface="Arial" panose="020B0604020202020204" pitchFamily="34" charset="0"/>
              </a:rPr>
              <a:t>wendig ist. Das ist auch das Ziel der agilen Softwareentwicklung. Es soll mit ständig</a:t>
            </a:r>
            <a:br>
              <a:rPr lang="de-DE" dirty="0"/>
            </a:br>
            <a:r>
              <a:rPr lang="de-DE" b="0" i="0" dirty="0">
                <a:effectLst/>
                <a:latin typeface="Arial" panose="020B0604020202020204" pitchFamily="34" charset="0"/>
              </a:rPr>
              <a:t>angepasstem Vorgehen schnell vorzeigbare Ergebnisse erreicht werden.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Arial" panose="020B0604020202020204" pitchFamily="34" charset="0"/>
              </a:rPr>
              <a:t>Im Laufe der Vorlesung wurden immer wieder IT-gestützte Ingenieurwerk-</a:t>
            </a:r>
            <a:br>
              <a:rPr lang="de-DE" dirty="0"/>
            </a:br>
            <a:r>
              <a:rPr lang="de-DE" b="0" i="0" dirty="0">
                <a:effectLst/>
                <a:latin typeface="Arial" panose="020B0604020202020204" pitchFamily="34" charset="0"/>
              </a:rPr>
              <a:t>zeuge und deren Einsatz im Produktentstehungsprozess erwähnt. [1] Aber wie ist ei-</a:t>
            </a:r>
            <a:br>
              <a:rPr lang="de-DE" dirty="0"/>
            </a:br>
            <a:r>
              <a:rPr lang="de-DE" b="0" i="0" dirty="0" err="1">
                <a:effectLst/>
                <a:latin typeface="Arial" panose="020B0604020202020204" pitchFamily="34" charset="0"/>
              </a:rPr>
              <a:t>gentlich</a:t>
            </a:r>
            <a:r>
              <a:rPr lang="de-DE" b="0" i="0" dirty="0">
                <a:effectLst/>
                <a:latin typeface="Arial" panose="020B0604020202020204" pitchFamily="34" charset="0"/>
              </a:rPr>
              <a:t> das Vorgehen, wenn das IT-Tool nicht bei beispielsweise beim Anforderungs-</a:t>
            </a:r>
            <a:br>
              <a:rPr lang="de-DE" dirty="0"/>
            </a:br>
            <a:r>
              <a:rPr lang="de-DE" b="0" i="0" dirty="0" err="1">
                <a:effectLst/>
                <a:latin typeface="Arial" panose="020B0604020202020204" pitchFamily="34" charset="0"/>
              </a:rPr>
              <a:t>management</a:t>
            </a:r>
            <a:r>
              <a:rPr lang="de-DE" b="0" i="0" dirty="0">
                <a:effectLst/>
                <a:latin typeface="Arial" panose="020B0604020202020204" pitchFamily="34" charset="0"/>
              </a:rPr>
              <a:t> oder der Entwicklung in der Konstruktion unterstützen soll, sondern Soft-</a:t>
            </a:r>
            <a:br>
              <a:rPr lang="de-DE" dirty="0"/>
            </a:br>
            <a:r>
              <a:rPr lang="de-DE" b="0" i="0" dirty="0" err="1">
                <a:effectLst/>
                <a:latin typeface="Arial" panose="020B0604020202020204" pitchFamily="34" charset="0"/>
              </a:rPr>
              <a:t>ware</a:t>
            </a:r>
            <a:r>
              <a:rPr lang="de-DE" b="0" i="0" dirty="0">
                <a:effectLst/>
                <a:latin typeface="Arial" panose="020B0604020202020204" pitchFamily="34" charset="0"/>
              </a:rPr>
              <a:t> selbst entwickelt werden soll? –&gt; Wollen wir im Verlauf der Präsentation am Bei-</a:t>
            </a:r>
            <a:br>
              <a:rPr lang="de-DE" dirty="0"/>
            </a:br>
            <a:r>
              <a:rPr lang="de-DE" b="0" i="0" dirty="0">
                <a:effectLst/>
                <a:latin typeface="Arial" panose="020B0604020202020204" pitchFamily="34" charset="0"/>
              </a:rPr>
              <a:t>spiel Automotive Bereich erläutern.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="0" i="0" dirty="0">
              <a:effectLst/>
              <a:latin typeface="Arial" panose="020B0604020202020204" pitchFamily="34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C587F-9620-41AA-8442-404D6D59762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8657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emf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/Unter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3601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1980001"/>
            <a:chOff x="304800" y="-468001"/>
            <a:chExt cx="10891200" cy="1980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CFB462B3-CEB1-499F-9A93-54BFC478EC1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06401" y="6984001"/>
            <a:ext cx="7375299" cy="216000"/>
          </a:xfrm>
        </p:spPr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AD5C655-E4E0-43F9-B6D2-6069D0E19D5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9883778" y="6984001"/>
            <a:ext cx="1899711" cy="216000"/>
          </a:xfrm>
        </p:spPr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1" name="Datumsplatzhalter 3">
            <a:extLst>
              <a:ext uri="{FF2B5EF4-FFF2-40B4-BE49-F238E27FC236}">
                <a16:creationId xmlns:a16="http://schemas.microsoft.com/office/drawing/2014/main" id="{C76965CB-8BC6-40F7-9EE1-139D5916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22" name="Vertikaler Textplatzhalter 2">
            <a:extLst>
              <a:ext uri="{FF2B5EF4-FFF2-40B4-BE49-F238E27FC236}">
                <a16:creationId xmlns:a16="http://schemas.microsoft.com/office/drawing/2014/main" id="{33F9B68E-1F14-4F70-9B07-D77470E5CBEB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1386000" y="5311011"/>
            <a:ext cx="10397484" cy="79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lang="de-DE" sz="2400" b="1" i="0" u="none" strike="noStrike" baseline="0" smtClean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Thema des Referats Thema des Referats Thema des Referats Thema des Referats </a:t>
            </a:r>
          </a:p>
        </p:txBody>
      </p:sp>
      <p:sp>
        <p:nvSpPr>
          <p:cNvPr id="23" name="Vertikaler Textplatzhalter 2">
            <a:extLst>
              <a:ext uri="{FF2B5EF4-FFF2-40B4-BE49-F238E27FC236}">
                <a16:creationId xmlns:a16="http://schemas.microsoft.com/office/drawing/2014/main" id="{6354D33E-28C2-47F2-851F-773C0FE0AB9E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1386000" y="6372000"/>
            <a:ext cx="10397489" cy="25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Referent / Fakultät / Studiengang | </a:t>
            </a:r>
            <a:r>
              <a:rPr lang="de-DE" dirty="0" err="1"/>
              <a:t>WiSe</a:t>
            </a:r>
            <a:r>
              <a:rPr lang="de-DE" dirty="0"/>
              <a:t>/</a:t>
            </a:r>
            <a:r>
              <a:rPr lang="de-DE" dirty="0" err="1"/>
              <a:t>SoSe</a:t>
            </a:r>
            <a:r>
              <a:rPr lang="de-DE" dirty="0"/>
              <a:t> 2017/19</a:t>
            </a:r>
          </a:p>
        </p:txBody>
      </p:sp>
      <p:pic>
        <p:nvPicPr>
          <p:cNvPr id="17" name="Logo HHN">
            <a:extLst>
              <a:ext uri="{FF2B5EF4-FFF2-40B4-BE49-F238E27FC236}">
                <a16:creationId xmlns:a16="http://schemas.microsoft.com/office/drawing/2014/main" id="{C84B1A6D-3DF8-4F58-88C7-3F544E41EF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0066C18D-46D1-4FD0-B624-24CB6294D971}"/>
              </a:ext>
            </a:extLst>
          </p:cNvPr>
          <p:cNvSpPr>
            <a:spLocks noGrp="1" noChangeAspect="1"/>
          </p:cNvSpPr>
          <p:nvPr>
            <p:ph type="body" orient="vert" idx="21" hasCustomPrompt="1"/>
          </p:nvPr>
        </p:nvSpPr>
        <p:spPr>
          <a:xfrm>
            <a:off x="1152000" y="4904882"/>
            <a:ext cx="128025" cy="204840"/>
          </a:xfrm>
          <a:blipFill>
            <a:blip r:embed="rId4"/>
            <a:stretch>
              <a:fillRect/>
            </a:stretch>
          </a:blipFill>
        </p:spPr>
        <p:txBody>
          <a:bodyPr vert="horz" wrap="none" tIns="7200" rIns="2574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Bitte nicht</a:t>
            </a:r>
            <a:br>
              <a:rPr lang="de-DE" dirty="0"/>
            </a:br>
            <a:r>
              <a:rPr lang="de-DE" dirty="0"/>
              <a:t>verschieben</a:t>
            </a:r>
          </a:p>
        </p:txBody>
      </p:sp>
    </p:spTree>
    <p:extLst>
      <p:ext uri="{BB962C8B-B14F-4D97-AF65-F5344CB8AC3E}">
        <p14:creationId xmlns:p14="http://schemas.microsoft.com/office/powerpoint/2010/main" val="225263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fo //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033700"/>
            <a:ext cx="11377084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565404"/>
            <a:ext cx="5592519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4" hasCustomPrompt="1"/>
          </p:nvPr>
        </p:nvSpPr>
        <p:spPr>
          <a:xfrm>
            <a:off x="6192002" y="2565404"/>
            <a:ext cx="5591487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4317333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fo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033700"/>
            <a:ext cx="11377085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565404"/>
            <a:ext cx="11377084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</p:txBody>
      </p:sp>
    </p:spTree>
    <p:extLst>
      <p:ext uri="{BB962C8B-B14F-4D97-AF65-F5344CB8AC3E}">
        <p14:creationId xmlns:p14="http://schemas.microsoft.com/office/powerpoint/2010/main" val="1814554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1056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2"/>
            <a:ext cx="12192000" cy="5886449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2088000" y="4284000"/>
            <a:ext cx="9695489" cy="1959639"/>
          </a:xfrm>
        </p:spPr>
        <p:txBody>
          <a:bodyPr vert="horz"/>
          <a:lstStyle>
            <a:lvl1pPr marL="0" marR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99" b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marL="0" marR="0" lvl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Bei Fragen kontaktieren Sie bitte:</a:t>
            </a:r>
            <a:br>
              <a:rPr lang="de-DE" dirty="0"/>
            </a:br>
            <a:r>
              <a:rPr lang="de-DE" dirty="0"/>
              <a:t>Vorname Nachname (Menü &gt; Listenebne erhöhen)</a:t>
            </a:r>
            <a:br>
              <a:rPr lang="de-DE" dirty="0"/>
            </a:br>
            <a:r>
              <a:rPr lang="de-DE" dirty="0"/>
              <a:t>Fakultät XY | Fachrichtung </a:t>
            </a:r>
            <a:br>
              <a:rPr lang="de-DE" dirty="0"/>
            </a:br>
            <a:r>
              <a:rPr lang="de-DE" dirty="0"/>
              <a:t>meike.muster@hs-heilbronn.de</a:t>
            </a:r>
          </a:p>
        </p:txBody>
      </p:sp>
      <p:sp>
        <p:nvSpPr>
          <p:cNvPr id="12" name="Vertikaler Textplatzhalter 2"/>
          <p:cNvSpPr>
            <a:spLocks noGrp="1"/>
          </p:cNvSpPr>
          <p:nvPr>
            <p:ph type="body" orient="vert" idx="14" hasCustomPrompt="1"/>
          </p:nvPr>
        </p:nvSpPr>
        <p:spPr>
          <a:xfrm>
            <a:off x="2087996" y="2097092"/>
            <a:ext cx="9695489" cy="1915337"/>
          </a:xfrm>
        </p:spPr>
        <p:txBody>
          <a:bodyPr vert="horz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30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Schlusswort</a:t>
            </a:r>
          </a:p>
        </p:txBody>
      </p:sp>
      <p:sp>
        <p:nvSpPr>
          <p:cNvPr id="15" name="Bildplatzhalter 2">
            <a:extLst>
              <a:ext uri="{FF2B5EF4-FFF2-40B4-BE49-F238E27FC236}">
                <a16:creationId xmlns:a16="http://schemas.microsoft.com/office/drawing/2014/main" id="{BCE84AFA-A866-402D-A07B-4A22F5614A5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76000" y="4716000"/>
            <a:ext cx="1080000" cy="1080000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2983600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6351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6268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0838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3812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6000" y="6372000"/>
            <a:ext cx="10398013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17" name="Logo HHN">
            <a:extLst>
              <a:ext uri="{FF2B5EF4-FFF2-40B4-BE49-F238E27FC236}">
                <a16:creationId xmlns:a16="http://schemas.microsoft.com/office/drawing/2014/main" id="{0D523BEA-89A6-4B17-B26B-DE39D28062D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1F5623E0-8437-4337-9981-520C5E63F5F5}"/>
              </a:ext>
            </a:extLst>
          </p:cNvPr>
          <p:cNvSpPr>
            <a:spLocks noGrp="1" noChangeAspect="1"/>
          </p:cNvSpPr>
          <p:nvPr>
            <p:ph type="body" orient="vert" idx="13" hasCustomPrompt="1"/>
          </p:nvPr>
        </p:nvSpPr>
        <p:spPr>
          <a:xfrm>
            <a:off x="1026073" y="4914407"/>
            <a:ext cx="180000" cy="288000"/>
          </a:xfrm>
          <a:blipFill>
            <a:blip r:embed="rId4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Bitte nicht</a:t>
            </a:r>
            <a:br>
              <a:rPr lang="de-DE" dirty="0"/>
            </a:br>
            <a:r>
              <a:rPr lang="de-DE" dirty="0"/>
              <a:t>verschieben</a:t>
            </a:r>
          </a:p>
        </p:txBody>
      </p:sp>
      <p:sp>
        <p:nvSpPr>
          <p:cNvPr id="20" name="Foliennummernplatzhalter 10">
            <a:extLst>
              <a:ext uri="{FF2B5EF4-FFF2-40B4-BE49-F238E27FC236}">
                <a16:creationId xmlns:a16="http://schemas.microsoft.com/office/drawing/2014/main" id="{F1B52C2C-34E9-4D95-8194-0BDCF58A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1409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Bild INSTITUTS-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-359999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6000" y="6372000"/>
            <a:ext cx="10397484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0"/>
            <a:chExt cx="10891200" cy="7668000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04800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1" name="Logo HHN">
            <a:extLst>
              <a:ext uri="{FF2B5EF4-FFF2-40B4-BE49-F238E27FC236}">
                <a16:creationId xmlns:a16="http://schemas.microsoft.com/office/drawing/2014/main" id="{3E29E0E6-E9A4-45BD-AC05-6A30C96DF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24" name="Vertikaler Textplatzhalter 2">
            <a:extLst>
              <a:ext uri="{FF2B5EF4-FFF2-40B4-BE49-F238E27FC236}">
                <a16:creationId xmlns:a16="http://schemas.microsoft.com/office/drawing/2014/main" id="{F57B46E9-4640-4F5B-9593-5773681046DA}"/>
              </a:ext>
            </a:extLst>
          </p:cNvPr>
          <p:cNvSpPr>
            <a:spLocks noGrp="1" noChangeAspect="1"/>
          </p:cNvSpPr>
          <p:nvPr>
            <p:ph type="body" orient="vert" idx="20" hasCustomPrompt="1"/>
          </p:nvPr>
        </p:nvSpPr>
        <p:spPr>
          <a:xfrm>
            <a:off x="1026000" y="4914406"/>
            <a:ext cx="180000" cy="288000"/>
          </a:xfrm>
          <a:blipFill>
            <a:blip r:embed="rId4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Bitte nicht</a:t>
            </a:r>
            <a:br>
              <a:rPr lang="de-DE" dirty="0"/>
            </a:br>
            <a:r>
              <a:rPr lang="de-DE" dirty="0"/>
              <a:t>verschieben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54A18A00-C4DE-4EFB-897C-5FA7DAA4A4D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07200" y="30531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PLATZHALTER INSTITUTS-LOGO über den Button Bild einfügen Logo laden 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4BA0EB51-026E-42B4-8C5C-5B7C35506F20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22400" y="30470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PLATZHALTER INSTITUTS-LOGO über den Button Bild einfügen Logo laden </a:t>
            </a:r>
          </a:p>
        </p:txBody>
      </p:sp>
      <p:sp>
        <p:nvSpPr>
          <p:cNvPr id="22" name="Foliennummernplatzhalter 10">
            <a:extLst>
              <a:ext uri="{FF2B5EF4-FFF2-40B4-BE49-F238E27FC236}">
                <a16:creationId xmlns:a16="http://schemas.microsoft.com/office/drawing/2014/main" id="{6548D90A-54FB-4C5B-81B4-F47C54D4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4078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727085" y="3768205"/>
            <a:ext cx="11056403" cy="1531425"/>
          </a:xfrm>
        </p:spPr>
        <p:txBody>
          <a:bodyPr anchor="t" anchorCtr="0"/>
          <a:lstStyle>
            <a:lvl1pPr algn="l">
              <a:lnSpc>
                <a:spcPct val="91000"/>
              </a:lnSpc>
              <a:defRPr sz="5201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27081" y="5399999"/>
            <a:ext cx="11056403" cy="288000"/>
          </a:xfrm>
        </p:spPr>
        <p:txBody>
          <a:bodyPr/>
          <a:lstStyle>
            <a:lvl1pPr>
              <a:defRPr sz="1500" b="1" spc="8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grpSp>
        <p:nvGrpSpPr>
          <p:cNvPr id="13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14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7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8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19" name="Logo HHN">
            <a:extLst>
              <a:ext uri="{FF2B5EF4-FFF2-40B4-BE49-F238E27FC236}">
                <a16:creationId xmlns:a16="http://schemas.microsoft.com/office/drawing/2014/main" id="{89C540CF-8626-4B8A-AECD-DE59103C58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874" y="305319"/>
            <a:ext cx="2064615" cy="697187"/>
          </a:xfrm>
          <a:prstGeom prst="rect">
            <a:avLst/>
          </a:prstGeom>
        </p:spPr>
      </p:pic>
      <p:pic>
        <p:nvPicPr>
          <p:cNvPr id="21" name="Pfeil">
            <a:extLst>
              <a:ext uri="{FF2B5EF4-FFF2-40B4-BE49-F238E27FC236}">
                <a16:creationId xmlns:a16="http://schemas.microsoft.com/office/drawing/2014/main" id="{9B7553C5-A51D-4F5E-A635-F506117CD78D}"/>
              </a:ext>
            </a:extLst>
          </p:cNvPr>
          <p:cNvPicPr preferRelativeResize="0"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943332"/>
            <a:ext cx="180000" cy="288000"/>
          </a:xfrm>
          <a:prstGeom prst="rect">
            <a:avLst/>
          </a:prstGeom>
        </p:spPr>
      </p:pic>
      <p:sp>
        <p:nvSpPr>
          <p:cNvPr id="23" name="Foliennummernplatzhalter 10">
            <a:extLst>
              <a:ext uri="{FF2B5EF4-FFF2-40B4-BE49-F238E27FC236}">
                <a16:creationId xmlns:a16="http://schemas.microsoft.com/office/drawing/2014/main" id="{24F3020E-5E4D-4241-944A-A34A6AA4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391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2"/>
            <a:ext cx="12192000" cy="588644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530728" y="2160001"/>
            <a:ext cx="10252761" cy="1531425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80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ZWISCHENTITEL TRENNERSEITE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1530728" y="3905249"/>
            <a:ext cx="10252761" cy="2338391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Zusatz Info</a:t>
            </a:r>
          </a:p>
        </p:txBody>
      </p:sp>
      <p:grpSp>
        <p:nvGrpSpPr>
          <p:cNvPr id="14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15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6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7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9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1" name="Logo HHN">
            <a:extLst>
              <a:ext uri="{FF2B5EF4-FFF2-40B4-BE49-F238E27FC236}">
                <a16:creationId xmlns:a16="http://schemas.microsoft.com/office/drawing/2014/main" id="{04368BE0-163A-441F-AAC7-4D3A9B15414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pic>
        <p:nvPicPr>
          <p:cNvPr id="23" name="Pfeil">
            <a:extLst>
              <a:ext uri="{FF2B5EF4-FFF2-40B4-BE49-F238E27FC236}">
                <a16:creationId xmlns:a16="http://schemas.microsoft.com/office/drawing/2014/main" id="{BDD3B1C6-5D65-4396-8DAA-35F5FC78C81C}"/>
              </a:ext>
            </a:extLst>
          </p:cNvPr>
          <p:cNvPicPr preferRelativeResize="0"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000" y="2376000"/>
            <a:ext cx="180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0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B166E63-50B0-4138-AD32-6428E7F6058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06405" y="2033591"/>
            <a:ext cx="11377084" cy="421004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117315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//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033701"/>
            <a:ext cx="11377084" cy="223188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5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406400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16" name="Bildplatzhalter 2"/>
          <p:cNvSpPr>
            <a:spLocks noGrp="1"/>
          </p:cNvSpPr>
          <p:nvPr>
            <p:ph type="pic" idx="14" hasCustomPrompt="1"/>
          </p:nvPr>
        </p:nvSpPr>
        <p:spPr>
          <a:xfrm>
            <a:off x="4265901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8125404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50172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/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033702"/>
            <a:ext cx="7128933" cy="4209936"/>
          </a:xfrm>
        </p:spPr>
        <p:txBody>
          <a:bodyPr vert="horz"/>
          <a:lstStyle>
            <a:lvl3pPr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7920568" y="2097883"/>
            <a:ext cx="3862917" cy="3960020"/>
          </a:xfr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1237728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747" userDrawn="1">
          <p15:clr>
            <a:srgbClr val="FBAE40"/>
          </p15:clr>
        </p15:guide>
        <p15:guide id="2" pos="4989" userDrawn="1">
          <p15:clr>
            <a:srgbClr val="FBAE40"/>
          </p15:clr>
        </p15:guide>
        <p15:guide id="3" orient="horz" pos="381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5" y="971550"/>
            <a:ext cx="12191999" cy="5886450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 &gt;&gt; Menü &gt; Einfügen &gt; Bilder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0" y="971552"/>
            <a:ext cx="12192000" cy="5886449"/>
          </a:xfrm>
          <a:blipFill>
            <a:blip r:embed="rId2"/>
            <a:stretch>
              <a:fillRect/>
            </a:stretch>
          </a:blipFill>
        </p:spPr>
        <p:txBody>
          <a:bodyPr vert="horz" lIns="1954800" tIns="1389600" rIns="1501200"/>
          <a:lstStyle>
            <a:lvl1pPr>
              <a:lnSpc>
                <a:spcPct val="108000"/>
              </a:lnSpc>
              <a:spcAft>
                <a:spcPts val="0"/>
              </a:spcAft>
              <a:defRPr sz="3300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Zitat auf erster Ebene // für Autor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13" name="Regieanweisungen"/>
          <p:cNvGrpSpPr/>
          <p:nvPr userDrawn="1"/>
        </p:nvGrpSpPr>
        <p:grpSpPr>
          <a:xfrm>
            <a:off x="-2352000" y="-468000"/>
            <a:ext cx="17280000" cy="7668001"/>
            <a:chOff x="-1764000" y="-468001"/>
            <a:chExt cx="12960000" cy="7668001"/>
          </a:xfrm>
        </p:grpSpPr>
        <p:sp>
          <p:nvSpPr>
            <p:cNvPr id="14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Text // Listenebene erhöhen"/>
            <p:cNvSpPr txBox="1"/>
            <p:nvPr userDrawn="1"/>
          </p:nvSpPr>
          <p:spPr>
            <a:xfrm>
              <a:off x="-1764000" y="3042062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9" name="Text // Listenebene verringern"/>
            <p:cNvSpPr txBox="1"/>
            <p:nvPr userDrawn="1"/>
          </p:nvSpPr>
          <p:spPr>
            <a:xfrm>
              <a:off x="-1764000" y="3438062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20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21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792000" y="3438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792000" y="3042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4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6" name="Logo HHN">
            <a:extLst>
              <a:ext uri="{FF2B5EF4-FFF2-40B4-BE49-F238E27FC236}">
                <a16:creationId xmlns:a16="http://schemas.microsoft.com/office/drawing/2014/main" id="{CD8A692E-F6AC-4E01-99E6-965C59B26C2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sp>
        <p:nvSpPr>
          <p:cNvPr id="28" name="Titel 9">
            <a:extLst>
              <a:ext uri="{FF2B5EF4-FFF2-40B4-BE49-F238E27FC236}">
                <a16:creationId xmlns:a16="http://schemas.microsoft.com/office/drawing/2014/main" id="{806AA2DC-065A-4166-A62B-2A250A3B35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684080"/>
            <a:ext cx="1321200" cy="1119600"/>
          </a:xfrm>
          <a:blipFill>
            <a:blip r:embed="rId6"/>
            <a:stretch>
              <a:fillRect/>
            </a:stretch>
          </a:blipFill>
        </p:spPr>
        <p:txBody>
          <a:bodyPr wrap="none" rIns="1454400" anchor="t" anchorCtr="0"/>
          <a:lstStyle>
            <a:lvl1pPr algn="r">
              <a:defRPr sz="1000" baseline="0"/>
            </a:lvl1pPr>
          </a:lstStyle>
          <a:p>
            <a:r>
              <a:rPr lang="pt-BR" dirty="0"/>
              <a:t>Bitte nicht</a:t>
            </a:r>
            <a:br>
              <a:rPr lang="pt-BR" dirty="0"/>
            </a:br>
            <a:r>
              <a:rPr lang="pt-BR" dirty="0"/>
              <a:t>verschieben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1501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16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Headerlinie"/>
          <p:cNvCxnSpPr/>
          <p:nvPr/>
        </p:nvCxnSpPr>
        <p:spPr>
          <a:xfrm>
            <a:off x="406400" y="1800000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06405" y="898525"/>
            <a:ext cx="11377084" cy="863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6402" y="2033591"/>
            <a:ext cx="11377084" cy="421004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de-DE" dirty="0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7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6" r:id="rId2"/>
    <p:sldLayoutId id="2147483670" r:id="rId3"/>
    <p:sldLayoutId id="2147483649" r:id="rId4"/>
    <p:sldLayoutId id="2147483667" r:id="rId5"/>
    <p:sldLayoutId id="2147483650" r:id="rId6"/>
    <p:sldLayoutId id="2147483660" r:id="rId7"/>
    <p:sldLayoutId id="2147483661" r:id="rId8"/>
    <p:sldLayoutId id="2147483662" r:id="rId9"/>
    <p:sldLayoutId id="2147483664" r:id="rId10"/>
    <p:sldLayoutId id="2147483665" r:id="rId11"/>
    <p:sldLayoutId id="2147483654" r:id="rId12"/>
    <p:sldLayoutId id="2147483668" r:id="rId13"/>
  </p:sldLayoutIdLst>
  <p:hf hdr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1281" userDrawn="1">
          <p15:clr>
            <a:srgbClr val="F26B43"/>
          </p15:clr>
        </p15:guide>
        <p15:guide id="4" orient="horz" pos="566" userDrawn="1">
          <p15:clr>
            <a:srgbClr val="F26B43"/>
          </p15:clr>
        </p15:guide>
        <p15:guide id="5" orient="horz" pos="1110" userDrawn="1">
          <p15:clr>
            <a:srgbClr val="F26B43"/>
          </p15:clr>
        </p15:guide>
        <p15:guide id="6" orient="horz" pos="3932" userDrawn="1">
          <p15:clr>
            <a:srgbClr val="F26B43"/>
          </p15:clr>
        </p15:guide>
        <p15:guide id="7" orient="horz" pos="1321" userDrawn="1">
          <p15:clr>
            <a:srgbClr val="547EBF"/>
          </p15:clr>
        </p15:guide>
        <p15:guide id="8" orient="horz" pos="611" userDrawn="1">
          <p15:clr>
            <a:srgbClr val="547EBF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de-DE" dirty="0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35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hf hdr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1281" userDrawn="1">
          <p15:clr>
            <a:srgbClr val="F26B43"/>
          </p15:clr>
        </p15:guide>
        <p15:guide id="4" orient="horz" pos="566" userDrawn="1">
          <p15:clr>
            <a:srgbClr val="F26B43"/>
          </p15:clr>
        </p15:guide>
        <p15:guide id="5" orient="horz" pos="1110" userDrawn="1">
          <p15:clr>
            <a:srgbClr val="F26B43"/>
          </p15:clr>
        </p15:guide>
        <p15:guide id="6" orient="horz" pos="3932" userDrawn="1">
          <p15:clr>
            <a:srgbClr val="F26B43"/>
          </p15:clr>
        </p15:guide>
        <p15:guide id="7" orient="horz" pos="1321" userDrawn="1">
          <p15:clr>
            <a:srgbClr val="547EBF"/>
          </p15:clr>
        </p15:guide>
        <p15:guide id="8" orient="horz" pos="611" userDrawn="1">
          <p15:clr>
            <a:srgbClr val="547EBF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de-DE" dirty="0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49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>
          <p15:clr>
            <a:srgbClr val="F26B43"/>
          </p15:clr>
        </p15:guide>
        <p15:guide id="2" pos="7423">
          <p15:clr>
            <a:srgbClr val="F26B43"/>
          </p15:clr>
        </p15:guide>
        <p15:guide id="3" orient="horz" pos="1281">
          <p15:clr>
            <a:srgbClr val="F26B43"/>
          </p15:clr>
        </p15:guide>
        <p15:guide id="4" orient="horz" pos="566">
          <p15:clr>
            <a:srgbClr val="F26B43"/>
          </p15:clr>
        </p15:guide>
        <p15:guide id="5" orient="horz" pos="1110">
          <p15:clr>
            <a:srgbClr val="F26B43"/>
          </p15:clr>
        </p15:guide>
        <p15:guide id="6" orient="horz" pos="3932">
          <p15:clr>
            <a:srgbClr val="F26B43"/>
          </p15:clr>
        </p15:guide>
        <p15:guide id="7" orient="horz" pos="1321">
          <p15:clr>
            <a:srgbClr val="547EBF"/>
          </p15:clr>
        </p15:guide>
        <p15:guide id="8" orient="horz" pos="611">
          <p15:clr>
            <a:srgbClr val="547EBF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de-DE" dirty="0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35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hf hdr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>
          <p15:clr>
            <a:srgbClr val="F26B43"/>
          </p15:clr>
        </p15:guide>
        <p15:guide id="2" pos="7423">
          <p15:clr>
            <a:srgbClr val="F26B43"/>
          </p15:clr>
        </p15:guide>
        <p15:guide id="3" orient="horz" pos="1281">
          <p15:clr>
            <a:srgbClr val="F26B43"/>
          </p15:clr>
        </p15:guide>
        <p15:guide id="4" orient="horz" pos="566">
          <p15:clr>
            <a:srgbClr val="F26B43"/>
          </p15:clr>
        </p15:guide>
        <p15:guide id="5" orient="horz" pos="1110">
          <p15:clr>
            <a:srgbClr val="F26B43"/>
          </p15:clr>
        </p15:guide>
        <p15:guide id="6" orient="horz" pos="3932">
          <p15:clr>
            <a:srgbClr val="F26B43"/>
          </p15:clr>
        </p15:guide>
        <p15:guide id="7" orient="horz" pos="1321">
          <p15:clr>
            <a:srgbClr val="547EBF"/>
          </p15:clr>
        </p15:guide>
        <p15:guide id="8" orient="horz" pos="611">
          <p15:clr>
            <a:srgbClr val="547EBF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de-DE" dirty="0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44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hf hdr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>
          <p15:clr>
            <a:srgbClr val="F26B43"/>
          </p15:clr>
        </p15:guide>
        <p15:guide id="2" pos="7423">
          <p15:clr>
            <a:srgbClr val="F26B43"/>
          </p15:clr>
        </p15:guide>
        <p15:guide id="3" orient="horz" pos="1281">
          <p15:clr>
            <a:srgbClr val="F26B43"/>
          </p15:clr>
        </p15:guide>
        <p15:guide id="4" orient="horz" pos="566">
          <p15:clr>
            <a:srgbClr val="F26B43"/>
          </p15:clr>
        </p15:guide>
        <p15:guide id="5" orient="horz" pos="1110">
          <p15:clr>
            <a:srgbClr val="F26B43"/>
          </p15:clr>
        </p15:guide>
        <p15:guide id="6" orient="horz" pos="3932">
          <p15:clr>
            <a:srgbClr val="F26B43"/>
          </p15:clr>
        </p15:guide>
        <p15:guide id="7" orient="horz" pos="1321">
          <p15:clr>
            <a:srgbClr val="547EBF"/>
          </p15:clr>
        </p15:guide>
        <p15:guide id="8" orient="horz" pos="61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2C78C2-363B-2857-6A77-6BF919A187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4400" dirty="0"/>
              <a:t>Agile </a:t>
            </a:r>
            <a:r>
              <a:rPr lang="de-DE" sz="4400" dirty="0" err="1"/>
              <a:t>software</a:t>
            </a:r>
            <a:r>
              <a:rPr lang="de-DE" sz="4400" dirty="0"/>
              <a:t> </a:t>
            </a:r>
            <a:r>
              <a:rPr lang="de-DE" sz="4400" dirty="0" err="1"/>
              <a:t>entwicklunG</a:t>
            </a:r>
            <a:r>
              <a:rPr lang="de-DE" sz="4400" dirty="0"/>
              <a:t> für automobile Anwendungen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6CBC2AB-3812-58A6-B292-C06C0345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985CE21-050A-4465-2549-651A90A95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68BAAD-55C3-A104-C0C8-0D49A21F5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0607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B1D788A-C68F-79F5-C9F2-447312A7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FFA12D6-C5C2-21E1-C6C9-FA2241432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245F5A-8BAE-F0F4-482C-831DAC8E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B8A2D87-E9F2-0CAD-601F-F24CF4BBD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Agile Softwareentwicklung an einem Beispiel im Automotive Bereich</a:t>
            </a:r>
            <a:endParaRPr lang="LID4096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D0C46E6-5705-FEE9-ECA0-BDD549783C5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Entwicklung von Bremssystemen / Bestimmte Funktion?</a:t>
            </a:r>
          </a:p>
          <a:p>
            <a:r>
              <a:rPr lang="de-DE" dirty="0"/>
              <a:t>Welche besonderen Anforderungen habe ich denn in der SW-Entwicklung im Vergleich zur Elektrik/Elektronik Entwicklung?</a:t>
            </a:r>
          </a:p>
          <a:p>
            <a:pPr marL="342900" indent="-342900">
              <a:buFontTx/>
              <a:buChar char="-"/>
            </a:pPr>
            <a:r>
              <a:rPr lang="de-DE" dirty="0"/>
              <a:t>Hohe Flexibilität</a:t>
            </a:r>
          </a:p>
          <a:p>
            <a:pPr marL="342900" indent="-342900">
              <a:buFontTx/>
              <a:buChar char="-"/>
            </a:pPr>
            <a:r>
              <a:rPr lang="de-DE" dirty="0"/>
              <a:t>Hohes Maß an Änderungsmanagement</a:t>
            </a:r>
          </a:p>
          <a:p>
            <a:pPr marL="342900" indent="-342900">
              <a:buFontTx/>
              <a:buChar char="-"/>
            </a:pPr>
            <a:r>
              <a:rPr lang="de-DE" dirty="0"/>
              <a:t>SW-Architektur und ihre Untereinheiten</a:t>
            </a:r>
          </a:p>
          <a:p>
            <a:pPr marL="342900" indent="-342900">
              <a:buFontTx/>
              <a:buChar char="-"/>
            </a:pPr>
            <a:r>
              <a:rPr lang="de-DE" dirty="0"/>
              <a:t>Dokumentation</a:t>
            </a:r>
          </a:p>
          <a:p>
            <a:pPr marL="342900" indent="-342900">
              <a:buFontTx/>
              <a:buChar char="-"/>
            </a:pPr>
            <a:r>
              <a:rPr lang="de-DE" dirty="0"/>
              <a:t>Einheitlicher Stil/ Nachvollziehbarkeit/Qualitätssicherung </a:t>
            </a:r>
          </a:p>
        </p:txBody>
      </p:sp>
    </p:spTree>
    <p:extLst>
      <p:ext uri="{BB962C8B-B14F-4D97-AF65-F5344CB8AC3E}">
        <p14:creationId xmlns:p14="http://schemas.microsoft.com/office/powerpoint/2010/main" val="1277455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B1D788A-C68F-79F5-C9F2-447312A7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FFA12D6-C5C2-21E1-C6C9-FA2241432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245F5A-8BAE-F0F4-482C-831DAC8E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B8A2D87-E9F2-0CAD-601F-F24CF4BBD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Agile Softwareentwicklung an einem Beispiel</a:t>
            </a:r>
            <a:endParaRPr lang="LID4096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D0C46E6-5705-FEE9-ECA0-BDD549783C5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Anpassung der Organisationseinheit an agile SW Entwicklungsprozesse</a:t>
            </a:r>
          </a:p>
          <a:p>
            <a:r>
              <a:rPr lang="de-DE" dirty="0"/>
              <a:t>Wie sieht das Gerüst aus? Welche Schnittstellen habe ich?</a:t>
            </a:r>
          </a:p>
          <a:p>
            <a:r>
              <a:rPr lang="de-DE" dirty="0"/>
              <a:t>Bsp. Aus der Praxis (Bosch, Porsche) </a:t>
            </a:r>
            <a:r>
              <a:rPr lang="de-DE" dirty="0" err="1"/>
              <a:t>SAFe</a:t>
            </a:r>
            <a:r>
              <a:rPr lang="de-DE" dirty="0"/>
              <a:t> </a:t>
            </a:r>
            <a:r>
              <a:rPr lang="de-DE" dirty="0" err="1"/>
              <a:t>Scaled</a:t>
            </a:r>
            <a:r>
              <a:rPr lang="de-DE" dirty="0"/>
              <a:t> Agile Framework (beliebt bei großen Projekten)</a:t>
            </a:r>
          </a:p>
          <a:p>
            <a:pPr marL="342900" indent="-342900">
              <a:buFontTx/>
              <a:buChar char="-"/>
            </a:pPr>
            <a:r>
              <a:rPr lang="de-DE" dirty="0"/>
              <a:t>Visualisierung der Prozesse/Schnittstellen/zeitlichen Abläufe</a:t>
            </a:r>
          </a:p>
          <a:p>
            <a:pPr marL="342900" indent="-342900">
              <a:buFontTx/>
              <a:buChar char="-"/>
            </a:pPr>
            <a:r>
              <a:rPr lang="de-DE" dirty="0"/>
              <a:t>Sowohl auf Management wie auch auf Entwicklerebene</a:t>
            </a:r>
          </a:p>
          <a:p>
            <a:pPr marL="342900" indent="-342900">
              <a:buFontTx/>
              <a:buChar char="-"/>
            </a:pPr>
            <a:r>
              <a:rPr lang="de-DE" dirty="0"/>
              <a:t>Framework liefert ein Set für </a:t>
            </a:r>
            <a:r>
              <a:rPr lang="de-DE" dirty="0" err="1"/>
              <a:t>Organisations</a:t>
            </a:r>
            <a:r>
              <a:rPr lang="de-DE" dirty="0"/>
              <a:t> und Workflow Patterns</a:t>
            </a:r>
          </a:p>
          <a:p>
            <a:pPr marL="342900" indent="-342900">
              <a:buFontTx/>
              <a:buChar char="-"/>
            </a:pPr>
            <a:r>
              <a:rPr lang="de-DE" dirty="0"/>
              <a:t>Wie läuft dann beispielhaft die Entwicklung einer SW-Funktion ab? (Beispiel Bremssysteme) Anforderung</a:t>
            </a:r>
            <a:r>
              <a:rPr lang="de-DE" dirty="0">
                <a:sym typeface="Wingdings" panose="05000000000000000000" pitchFamily="2" charset="2"/>
              </a:rPr>
              <a:t> Planung </a:t>
            </a:r>
            <a:r>
              <a:rPr lang="de-DE" dirty="0" err="1">
                <a:sym typeface="Wingdings" panose="05000000000000000000" pitchFamily="2" charset="2"/>
              </a:rPr>
              <a:t>UmsetzungDokumentationFreigabe</a:t>
            </a:r>
            <a:r>
              <a:rPr lang="de-DE" dirty="0">
                <a:sym typeface="Wingdings" panose="05000000000000000000" pitchFamily="2" charset="2"/>
              </a:rPr>
              <a:t> im </a:t>
            </a:r>
            <a:r>
              <a:rPr lang="de-DE" dirty="0" err="1">
                <a:sym typeface="Wingdings" panose="05000000000000000000" pitchFamily="2" charset="2"/>
              </a:rPr>
              <a:t>SAFe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6636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B1D788A-C68F-79F5-C9F2-447312A7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FFA12D6-C5C2-21E1-C6C9-FA2241432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245F5A-8BAE-F0F4-482C-831DAC8E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B8A2D87-E9F2-0CAD-601F-F24CF4BBD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Agile Softwareentwicklung an einem Beispiel</a:t>
            </a:r>
            <a:endParaRPr lang="LID4096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D0C46E6-5705-FEE9-ECA0-BDD549783C5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Gründe für die Umstrukturierung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Bessere Kooperation zwischen den HW, SW, SYS </a:t>
            </a:r>
            <a:r>
              <a:rPr lang="de-DE" dirty="0" err="1"/>
              <a:t>teams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Kurze Entwicklungsschleifen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Zeitersparnis durch weniger Meetings/Reviews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SW: Späte Information über finale </a:t>
            </a:r>
            <a:r>
              <a:rPr lang="de-DE" dirty="0" err="1"/>
              <a:t>system</a:t>
            </a:r>
            <a:r>
              <a:rPr lang="de-DE" dirty="0"/>
              <a:t> requirements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SYS: Fehlende Funktionsspezifikationen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Test: späte Verfügbarkeit von </a:t>
            </a:r>
            <a:r>
              <a:rPr lang="de-DE" dirty="0" err="1"/>
              <a:t>Testsergebnissen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agiles Modell für schnellere und gezielte Absprachen (Effizienz bei Meeting)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5577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B1D788A-C68F-79F5-C9F2-447312A7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FFA12D6-C5C2-21E1-C6C9-FA2241432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245F5A-8BAE-F0F4-482C-831DAC8E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B8A2D87-E9F2-0CAD-601F-F24CF4BBD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Agile Softwareentwicklung an einem Beispiel</a:t>
            </a:r>
            <a:endParaRPr lang="LID4096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D0C46E6-5705-FEE9-ECA0-BDD549783C5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5112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F13DD56-0A68-B21F-1C4E-6FDFB96E0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7336860-D5DB-DB6F-A909-58D6E8ABF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5A17BFA-EB25-9F8F-899C-9142A4E56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D90F7FA-877F-8A29-D818-3C8C7E522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Agile Methoden im Vergleich zum herkömmlichen Produktentstehungsprozess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910A14E2-E500-9089-AAED-FE3F3D8E218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 rotWithShape="1">
          <a:blip r:embed="rId2"/>
          <a:srcRect l="17559" t="24095" r="20463" b="15724"/>
          <a:stretch/>
        </p:blipFill>
        <p:spPr>
          <a:xfrm>
            <a:off x="5734050" y="2371822"/>
            <a:ext cx="5915025" cy="3230794"/>
          </a:xfr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6E7ECE4-DACA-CB72-DD4B-4F3267A8A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85775" y="2809990"/>
            <a:ext cx="3486153" cy="174307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128886C-54AA-926E-9234-605D13D32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1" y="2809988"/>
            <a:ext cx="3486153" cy="174307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2201CE4-DC99-F085-C327-A29FEF8C0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77" y="2809986"/>
            <a:ext cx="3486153" cy="174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851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E2618A7-246F-BE95-0BA0-D89E868B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AF1F66-EAC1-1266-9ACA-885788282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15A4F3-CE1D-71B4-B211-A117CD4C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A4DA370A-F9F8-1AAB-8F9D-DE85826D9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AbbildungsVerzeichnis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027FC95D-FE72-E71C-60C3-362414F19C9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b="0" i="0" dirty="0">
                <a:effectLst/>
                <a:latin typeface="Arial" panose="020B0604020202020204" pitchFamily="34" charset="0"/>
              </a:rPr>
              <a:t>1 Symbolgraphik Agile (Quelle: stock.adobe.com) . . . . . . . . . . . . . . Folie 4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6665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15BFC56-E707-DCA2-9B30-20D5F047E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2336A89-E81A-8175-D84C-9E978E135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152A9AF-D990-6F71-9CA5-C3C38B81F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5A1D4C8-876A-2FA2-821C-89B88EC1B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Literaturverzeichnis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E7EDE6D-9992-6245-5C0C-4BFD2B763B3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[1] A.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Schloßer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J. Schnitzler, T. Sentis, and J. Richenhagen, “Agile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processes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automotive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industry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efficiency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quality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,” in 16. Internationales Stuttgarter Symposium (M.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Bargende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H.-C.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Reuss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 J. Wiedemann,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eds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.), (Wiesbaden), pp. 489–503, Springer Fachmedien Wiesbaden, 2016.</a:t>
            </a:r>
            <a:b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[2] B.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Katumba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E. Knauss, “Agile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automotive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Challenges and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opportunities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,” 12 2014.</a:t>
            </a:r>
            <a:b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[3] Andreas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Daberkow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“Prozessgestaltung in der Produktentstehung.”</a:t>
            </a:r>
            <a:b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[4] H. Wolf and W. Bleek, Agile Softwareentwicklung: Werte, Konzepte und Methoden. </a:t>
            </a:r>
            <a:r>
              <a:rPr lang="de-DE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dpunkt.verlag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2011.</a:t>
            </a:r>
            <a:b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[5] A. Alliance, “Agile 101.” https://www.agilealliance.org/agile101/. [Online</a:t>
            </a:r>
            <a:r>
              <a:rPr lang="de-DE" sz="14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Stand 15.11.2022</a:t>
            </a:r>
            <a:r>
              <a:rPr lang="de-DE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].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8495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1C5918A-A473-9C9E-758D-869B1821D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4232008-76AC-D7A5-3A0E-DC55D8EC6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286704-8DB8-1A32-86A6-E5E9F169F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9BEACE9-05AE-D1D0-32F3-5EA947403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50D74DDB-9355-40D1-B964-FDFEEE0590F6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807418609"/>
              </p:ext>
            </p:extLst>
          </p:nvPr>
        </p:nvGraphicFramePr>
        <p:xfrm>
          <a:off x="406400" y="2033588"/>
          <a:ext cx="11377613" cy="4210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1522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8BB60A7-9D31-D78E-F244-0C059390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68CD6E2-CB74-A90F-40D6-29F04F19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B8C0E74-0F0A-1F59-B5FA-93927E86E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006" y="6515213"/>
            <a:ext cx="2204483" cy="216000"/>
          </a:xfrm>
        </p:spPr>
        <p:txBody>
          <a:bodyPr/>
          <a:lstStyle/>
          <a:p>
            <a:r>
              <a:rPr lang="de-DE" dirty="0"/>
              <a:t>[</a:t>
            </a:r>
            <a:r>
              <a:rPr lang="de-DE" dirty="0" err="1"/>
              <a:t>Daberkow</a:t>
            </a:r>
            <a:r>
              <a:rPr lang="de-DE" dirty="0"/>
              <a:t>, 2022], [Wolf, 2011]|  </a:t>
            </a:r>
            <a:fld id="{E6B5151A-17C4-4431-8407-112C0160A8B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67EF22D-1B42-DC1E-3331-53DE644C7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 agile </a:t>
            </a:r>
            <a:r>
              <a:rPr lang="de-DE" dirty="0" err="1"/>
              <a:t>softwareentwicklung</a:t>
            </a:r>
            <a:endParaRPr lang="de-DE" dirty="0"/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6BA2EE76-9121-5797-27D0-2650FF7104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445393"/>
              </p:ext>
            </p:extLst>
          </p:nvPr>
        </p:nvGraphicFramePr>
        <p:xfrm>
          <a:off x="2030947" y="27436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EC666E4D-ABD6-95C6-B152-76A58E79E0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9482585"/>
              </p:ext>
            </p:extLst>
          </p:nvPr>
        </p:nvGraphicFramePr>
        <p:xfrm>
          <a:off x="2030947" y="255993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491213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n Easy To Understand Guide on Agile Methodology | Robots.net">
            <a:extLst>
              <a:ext uri="{FF2B5EF4-FFF2-40B4-BE49-F238E27FC236}">
                <a16:creationId xmlns:a16="http://schemas.microsoft.com/office/drawing/2014/main" id="{8CCADF53-447F-15A0-462F-B52B799784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21" b="15844"/>
          <a:stretch/>
        </p:blipFill>
        <p:spPr bwMode="auto">
          <a:xfrm>
            <a:off x="5" y="971550"/>
            <a:ext cx="12191999" cy="588645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820ED37-B497-7B6C-0F5A-DA8C8780A6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1" y="274365"/>
            <a:ext cx="7375299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Campus Sontheim</a:t>
            </a:r>
          </a:p>
        </p:txBody>
      </p:sp>
      <p:sp>
        <p:nvSpPr>
          <p:cNvPr id="11" name="Vertikaler Textplatzhalter 10">
            <a:extLst>
              <a:ext uri="{FF2B5EF4-FFF2-40B4-BE49-F238E27FC236}">
                <a16:creationId xmlns:a16="http://schemas.microsoft.com/office/drawing/2014/main" id="{382FBEB7-6AA1-EA17-0134-9EAAF67B9FAE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0" y="971552"/>
            <a:ext cx="12192000" cy="5886449"/>
          </a:xfrm>
        </p:spPr>
        <p:txBody>
          <a:bodyPr anchor="t">
            <a:normAutofit fontScale="62500" lnSpcReduction="20000"/>
          </a:bodyPr>
          <a:lstStyle/>
          <a:p>
            <a:pPr>
              <a:lnSpc>
                <a:spcPct val="134000"/>
              </a:lnSpc>
            </a:pPr>
            <a:r>
              <a:rPr lang="de-DE" sz="4900" b="0" i="0" dirty="0">
                <a:effectLst/>
              </a:rPr>
              <a:t>„Agile Softwareentwicklung ist ein Sammelbegriff für eine Reihe von Frameworks und</a:t>
            </a:r>
            <a:br>
              <a:rPr lang="de-DE" sz="4900" dirty="0"/>
            </a:br>
            <a:r>
              <a:rPr lang="de-DE" sz="4900" b="0" i="0" dirty="0">
                <a:effectLst/>
              </a:rPr>
              <a:t>Praktiken, die auf den Werten und Grundsätzen beruhen, die im Manifest für </a:t>
            </a:r>
            <a:r>
              <a:rPr lang="de-DE" sz="4900" b="0" i="0" dirty="0" err="1">
                <a:effectLst/>
              </a:rPr>
              <a:t>agi</a:t>
            </a:r>
            <a:r>
              <a:rPr lang="de-DE" sz="4900" b="0" i="0" dirty="0">
                <a:effectLst/>
              </a:rPr>
              <a:t>-</a:t>
            </a:r>
            <a:br>
              <a:rPr lang="de-DE" sz="4900" dirty="0"/>
            </a:br>
            <a:r>
              <a:rPr lang="de-DE" sz="4900" b="0" i="0" dirty="0">
                <a:effectLst/>
              </a:rPr>
              <a:t>le Softwareentwicklung und den dahinter stehenden zwölf Prinzipien zum Ausdruck</a:t>
            </a:r>
            <a:br>
              <a:rPr lang="de-DE" sz="4900" dirty="0"/>
            </a:br>
            <a:r>
              <a:rPr lang="de-DE" sz="4900" b="0" i="0" dirty="0">
                <a:effectLst/>
              </a:rPr>
              <a:t>kommen.“</a:t>
            </a:r>
            <a:endParaRPr lang="de-DE" sz="49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A1F4866-EDE7-141C-3C8F-8664AC516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401" y="6515213"/>
            <a:ext cx="7375299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Sarah-Anne Teuner, Rico Steinke |  T1 / MAS |  WiSe 2022/23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1CE57F9-F237-066D-DCE2-49C10D81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2361" y="6515213"/>
            <a:ext cx="3101129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[Agile Alliance, 2022], [</a:t>
            </a:r>
            <a:r>
              <a:rPr lang="de-DE" b="0" i="0" dirty="0">
                <a:effectLst/>
                <a:latin typeface="Arial" panose="020B0604020202020204" pitchFamily="34" charset="0"/>
              </a:rPr>
              <a:t>Abbildung 1] </a:t>
            </a:r>
            <a:r>
              <a:rPr lang="de-DE" dirty="0"/>
              <a:t>|  </a:t>
            </a:r>
            <a:fld id="{E6B5151A-17C4-4431-8407-112C0160A8B6}" type="slidenum">
              <a:rPr lang="de-DE" smtClean="0"/>
              <a:pPr>
                <a:spcAft>
                  <a:spcPts val="600"/>
                </a:spcAft>
              </a:pPr>
              <a:t>4</a:t>
            </a:fld>
            <a:endParaRPr lang="de-DE" dirty="0"/>
          </a:p>
        </p:txBody>
      </p:sp>
      <p:sp>
        <p:nvSpPr>
          <p:cNvPr id="1033" name="Title 6">
            <a:extLst>
              <a:ext uri="{FF2B5EF4-FFF2-40B4-BE49-F238E27FC236}">
                <a16:creationId xmlns:a16="http://schemas.microsoft.com/office/drawing/2014/main" id="{4FD7714E-E929-263D-9E6E-4BF2930DD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84080"/>
            <a:ext cx="1321200" cy="1119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37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6A1EFD9-7BB2-34B2-1E7D-82B04281A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746CF2-D7C4-848A-7A9D-1390C819B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ED1E61-4DD4-7A2A-082F-A37A9191D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[Agile Alliance, 2022]|  </a:t>
            </a:r>
            <a:fld id="{E6B5151A-17C4-4431-8407-112C0160A8B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5C292190-36E5-25C2-9B55-22FC17215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 Agile Softwareentwicklung</a:t>
            </a:r>
            <a:br>
              <a:rPr lang="de-DE" dirty="0"/>
            </a:br>
            <a:r>
              <a:rPr lang="de-DE" dirty="0"/>
              <a:t>Agile </a:t>
            </a:r>
            <a:r>
              <a:rPr lang="de-DE" dirty="0" err="1"/>
              <a:t>Manifesto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3D77CDA8-90E9-24AA-4242-E57B9037AE4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arenBoth"/>
            </a:pPr>
            <a:r>
              <a:rPr lang="de-DE" sz="2800" b="1" dirty="0"/>
              <a:t>Individuen und Interaktionen </a:t>
            </a:r>
            <a:r>
              <a:rPr lang="de-DE" sz="2800" dirty="0"/>
              <a:t>vor Prozessen und Werkzeugen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Both"/>
            </a:pPr>
            <a:r>
              <a:rPr lang="de-DE" sz="2800" b="1" dirty="0"/>
              <a:t>Funktionierende Software </a:t>
            </a:r>
            <a:r>
              <a:rPr lang="de-DE" sz="2800" dirty="0"/>
              <a:t>über umfassende Dokumentation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Both"/>
            </a:pPr>
            <a:r>
              <a:rPr lang="de-DE" sz="2800" b="1" dirty="0"/>
              <a:t>Zusammenarbeit mit dem Kunden </a:t>
            </a:r>
            <a:r>
              <a:rPr lang="de-DE" sz="2800" dirty="0"/>
              <a:t>statt Vertragsverhandlungen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Both"/>
            </a:pPr>
            <a:r>
              <a:rPr lang="de-DE" sz="2800" b="1" dirty="0"/>
              <a:t>Reagieren auf Veränderungen </a:t>
            </a:r>
            <a:r>
              <a:rPr lang="de-DE" sz="2800" dirty="0"/>
              <a:t>statt Befolgen eines Plans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7183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B1D788A-C68F-79F5-C9F2-447312A7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FFA12D6-C5C2-21E1-C6C9-FA2241432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245F5A-8BAE-F0F4-482C-831DAC8E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92988" y="6515213"/>
            <a:ext cx="2190502" cy="216000"/>
          </a:xfrm>
        </p:spPr>
        <p:txBody>
          <a:bodyPr/>
          <a:lstStyle/>
          <a:p>
            <a:r>
              <a:rPr lang="de-DE" dirty="0"/>
              <a:t>[</a:t>
            </a:r>
            <a:r>
              <a:rPr lang="de-DE" dirty="0" err="1"/>
              <a:t>Daberkow</a:t>
            </a:r>
            <a:r>
              <a:rPr lang="de-DE" dirty="0"/>
              <a:t>, 2022] [Abbildung 2] |  </a:t>
            </a:r>
            <a:fld id="{E6B5151A-17C4-4431-8407-112C0160A8B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B8A2D87-E9F2-0CAD-601F-F24CF4BBD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Einordnung in den Produktentstehungsprozess</a:t>
            </a:r>
            <a:endParaRPr lang="LID4096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1D1B622-10B7-4830-F021-A34F10281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45" y="1964278"/>
            <a:ext cx="7514204" cy="433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362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7CB11B9D-92EC-71DB-4D13-EC1EF168BB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791"/>
          <a:stretch/>
        </p:blipFill>
        <p:spPr>
          <a:xfrm>
            <a:off x="2337845" y="3521297"/>
            <a:ext cx="7514204" cy="2915424"/>
          </a:xfrm>
          <a:prstGeom prst="rect">
            <a:avLst/>
          </a:prstGeom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B1D788A-C68F-79F5-C9F2-447312A7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FFA12D6-C5C2-21E1-C6C9-FA2241432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245F5A-8BAE-F0F4-482C-831DAC8E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|  </a:t>
            </a:r>
            <a:fld id="{E6B5151A-17C4-4431-8407-112C0160A8B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B8A2D87-E9F2-0CAD-601F-F24CF4BBD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Einordnung in den Produktentstehungsprozess</a:t>
            </a:r>
            <a:endParaRPr lang="LID4096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F406F38-8A91-3044-8303-E08F58ADAF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5" b="67609"/>
          <a:stretch/>
        </p:blipFill>
        <p:spPr>
          <a:xfrm>
            <a:off x="2337845" y="1840617"/>
            <a:ext cx="7514204" cy="1353687"/>
          </a:xfrm>
          <a:prstGeom prst="rect">
            <a:avLst/>
          </a:prstGeom>
        </p:spPr>
      </p:pic>
      <p:sp>
        <p:nvSpPr>
          <p:cNvPr id="11" name="Pfeil: Fünfeck 10">
            <a:extLst>
              <a:ext uri="{FF2B5EF4-FFF2-40B4-BE49-F238E27FC236}">
                <a16:creationId xmlns:a16="http://schemas.microsoft.com/office/drawing/2014/main" id="{0D723A3E-28AD-2C75-827C-29C1F76C6F77}"/>
              </a:ext>
            </a:extLst>
          </p:cNvPr>
          <p:cNvSpPr/>
          <p:nvPr/>
        </p:nvSpPr>
        <p:spPr>
          <a:xfrm>
            <a:off x="3692027" y="3231337"/>
            <a:ext cx="5322319" cy="264853"/>
          </a:xfrm>
          <a:prstGeom prst="homePlate">
            <a:avLst>
              <a:gd name="adj" fmla="val 3396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Entwicklung Konstruktion Software</a:t>
            </a:r>
            <a:endParaRPr lang="LID4096" sz="1400" b="1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D8A226C-ACF6-8C46-EBBF-6EB7C4BA6479}"/>
              </a:ext>
            </a:extLst>
          </p:cNvPr>
          <p:cNvSpPr/>
          <p:nvPr/>
        </p:nvSpPr>
        <p:spPr>
          <a:xfrm>
            <a:off x="2458477" y="3011497"/>
            <a:ext cx="416134" cy="662529"/>
          </a:xfrm>
          <a:prstGeom prst="rect">
            <a:avLst/>
          </a:prstGeom>
          <a:solidFill>
            <a:srgbClr val="287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4802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B1D788A-C68F-79F5-C9F2-447312A7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FFA12D6-C5C2-21E1-C6C9-FA2241432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245F5A-8BAE-F0F4-482C-831DAC8E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B8A2D87-E9F2-0CAD-601F-F24CF4BBD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Einordnung in den Produktentstehungsprozess</a:t>
            </a:r>
            <a:endParaRPr lang="LID4096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D0C46E6-5705-FEE9-ECA0-BDD549783C5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Prozesse in der Produktentstehung unterliegen ständigen Optimierungen hinsichtlich Zeit-, Kostenersparnis und Verbesserung der Qualität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(Um diese hohe Komplexität im Entwicklungsprozesse zu beherrschen, ist der zielgerichtete Einsatz von IT-Tools unverzichtbar)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Die Prozesse und Schnittstellen werden an die Anforderungen im Produktentstehungsprozess angepasst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Heute ist als Unternehmensstruktur das Cross Enterprise Engineering üblich, hier werden die Organisationseinheiten miteinander vernetzt um parallel an einem Produkt zu arbeiten (siehe Entwicklungsfolie S. 29)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7191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B1D788A-C68F-79F5-C9F2-447312A7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FFA12D6-C5C2-21E1-C6C9-FA2241432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245F5A-8BAE-F0F4-482C-831DAC8E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B8A2D87-E9F2-0CAD-601F-F24CF4BBD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Einordnung in den Produktentstehungsprozess</a:t>
            </a:r>
            <a:endParaRPr lang="LID4096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D0C46E6-5705-FEE9-ECA0-BDD549783C5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Dabei hat sich in den letzten Jahren herausgestellt, dass die Entwicklung von Softwarekomponenten eines Produkts /Software als Produkt andere Anforderungen an die Prozessabläufe hat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Hier wird zum Beispiel ein hohes Maß an Flexibilität gefordert, Anforderungen und unterliegen einem schnelleren Wandel, hier werden häufig Änderungen vorgenommen (Wen HW Änderungen zu teuer werden, muss SW ausbaden)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Aufgrund der zunehmenden Bedeutung und Komplexität von SW in den Produkten, würden wir im PEP einen eigenen Strang für die SW Entwicklung eröffnen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(Besondere Anforderungen in der SW Entwicklung führen zum Einsatz agiler Methoden)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67503"/>
      </p:ext>
    </p:extLst>
  </p:cSld>
  <p:clrMapOvr>
    <a:masterClrMapping/>
  </p:clrMapOvr>
</p:sld>
</file>

<file path=ppt/theme/theme1.xml><?xml version="1.0" encoding="utf-8"?>
<a:theme xmlns:a="http://schemas.openxmlformats.org/drawingml/2006/main" name="PPT_HHN_16x9_DE_02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8" id="{0F21E387-B582-4D2F-8A48-CC6B64B7AE4B}" vid="{3FF51532-DEED-4DC4-B3A0-61070993AEC6}"/>
    </a:ext>
  </a:extLst>
</a:theme>
</file>

<file path=ppt/theme/theme2.xml><?xml version="1.0" encoding="utf-8"?>
<a:theme xmlns:a="http://schemas.openxmlformats.org/drawingml/2006/main" name="1_PPT_HHN_16x9_DE_02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8" id="{0F21E387-B582-4D2F-8A48-CC6B64B7AE4B}" vid="{D7A58EC6-61D0-460A-B578-B844656B215B}"/>
    </a:ext>
  </a:extLst>
</a:theme>
</file>

<file path=ppt/theme/theme3.xml><?xml version="1.0" encoding="utf-8"?>
<a:theme xmlns:a="http://schemas.openxmlformats.org/drawingml/2006/main" name="2_PPT_HHN_16x9_DE_02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8" id="{0F21E387-B582-4D2F-8A48-CC6B64B7AE4B}" vid="{D7A58EC6-61D0-460A-B578-B844656B215B}"/>
    </a:ext>
  </a:extLst>
</a:theme>
</file>

<file path=ppt/theme/theme4.xml><?xml version="1.0" encoding="utf-8"?>
<a:theme xmlns:a="http://schemas.openxmlformats.org/drawingml/2006/main" name="3_PPT_HHN_16x9_DE_02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8" id="{0F21E387-B582-4D2F-8A48-CC6B64B7AE4B}" vid="{D7A58EC6-61D0-460A-B578-B844656B215B}"/>
    </a:ext>
  </a:extLst>
</a:theme>
</file>

<file path=ppt/theme/theme5.xml><?xml version="1.0" encoding="utf-8"?>
<a:theme xmlns:a="http://schemas.openxmlformats.org/drawingml/2006/main" name="4_PPT_HHN_16x9_DE_02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8" id="{0F21E387-B582-4D2F-8A48-CC6B64B7AE4B}" vid="{D7A58EC6-61D0-460A-B578-B844656B215B}"/>
    </a:ext>
  </a:extLst>
</a:theme>
</file>

<file path=ppt/theme/theme6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PPT_HHN_16x9_DE_02-1</Template>
  <TotalTime>0</TotalTime>
  <Words>1134</Words>
  <Application>Microsoft Office PowerPoint</Application>
  <PresentationFormat>Breitbild</PresentationFormat>
  <Paragraphs>114</Paragraphs>
  <Slides>16</Slides>
  <Notes>1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5</vt:i4>
      </vt:variant>
      <vt:variant>
        <vt:lpstr>Folientitel</vt:lpstr>
      </vt:variant>
      <vt:variant>
        <vt:i4>16</vt:i4>
      </vt:variant>
    </vt:vector>
  </HeadingPairs>
  <TitlesOfParts>
    <vt:vector size="24" baseType="lpstr">
      <vt:lpstr>Arial</vt:lpstr>
      <vt:lpstr>Calibri</vt:lpstr>
      <vt:lpstr>Wingdings</vt:lpstr>
      <vt:lpstr>PPT_HHN_16x9_DE_02</vt:lpstr>
      <vt:lpstr>1_PPT_HHN_16x9_DE_02</vt:lpstr>
      <vt:lpstr>2_PPT_HHN_16x9_DE_02</vt:lpstr>
      <vt:lpstr>3_PPT_HHN_16x9_DE_02</vt:lpstr>
      <vt:lpstr>4_PPT_HHN_16x9_DE_02</vt:lpstr>
      <vt:lpstr>Agile software entwicklunG für automobile Anwendungen </vt:lpstr>
      <vt:lpstr>Agenda</vt:lpstr>
      <vt:lpstr>Einleitung agile softwareentwicklung</vt:lpstr>
      <vt:lpstr>PowerPoint-Präsentation</vt:lpstr>
      <vt:lpstr>Einleitung Agile Softwareentwicklung Agile Manifesto</vt:lpstr>
      <vt:lpstr>Einordnung in den Produktentstehungsprozess</vt:lpstr>
      <vt:lpstr>Einordnung in den Produktentstehungsprozess</vt:lpstr>
      <vt:lpstr>Einordnung in den Produktentstehungsprozess</vt:lpstr>
      <vt:lpstr>Einordnung in den Produktentstehungsprozess</vt:lpstr>
      <vt:lpstr>Agile Softwareentwicklung an einem Beispiel im Automotive Bereich</vt:lpstr>
      <vt:lpstr>Agile Softwareentwicklung an einem Beispiel</vt:lpstr>
      <vt:lpstr>Agile Softwareentwicklung an einem Beispiel</vt:lpstr>
      <vt:lpstr>Agile Softwareentwicklung an einem Beispiel</vt:lpstr>
      <vt:lpstr>Agile Methoden im Vergleich zum herkömmlichen Produktentstehungsprozess</vt:lpstr>
      <vt:lpstr>AbbildungsVerzeichnis</vt:lpstr>
      <vt:lpstr>Literaturverzeichnis</vt:lpstr>
    </vt:vector>
  </TitlesOfParts>
  <Company>Hochschule Heilbronn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STEHT DIE HEADLINE</dc:title>
  <dc:creator>Dausch, Anke</dc:creator>
  <cp:lastModifiedBy>Rico Steinke</cp:lastModifiedBy>
  <cp:revision>56</cp:revision>
  <dcterms:created xsi:type="dcterms:W3CDTF">2019-06-19T07:47:57Z</dcterms:created>
  <dcterms:modified xsi:type="dcterms:W3CDTF">2022-11-22T10:45:11Z</dcterms:modified>
</cp:coreProperties>
</file>