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1" r:id="rId2"/>
    <p:sldMasterId id="2147483684" r:id="rId3"/>
    <p:sldMasterId id="2147483686" r:id="rId4"/>
    <p:sldMasterId id="2147483702" r:id="rId5"/>
  </p:sldMasterIdLst>
  <p:notesMasterIdLst>
    <p:notesMasterId r:id="rId26"/>
  </p:notesMasterIdLst>
  <p:sldIdLst>
    <p:sldId id="281" r:id="rId6"/>
    <p:sldId id="282" r:id="rId7"/>
    <p:sldId id="283" r:id="rId8"/>
    <p:sldId id="284" r:id="rId9"/>
    <p:sldId id="287" r:id="rId10"/>
    <p:sldId id="290" r:id="rId11"/>
    <p:sldId id="295" r:id="rId12"/>
    <p:sldId id="288" r:id="rId13"/>
    <p:sldId id="289" r:id="rId14"/>
    <p:sldId id="291" r:id="rId15"/>
    <p:sldId id="292" r:id="rId16"/>
    <p:sldId id="293" r:id="rId17"/>
    <p:sldId id="294" r:id="rId18"/>
    <p:sldId id="296" r:id="rId19"/>
    <p:sldId id="298" r:id="rId20"/>
    <p:sldId id="297" r:id="rId21"/>
    <p:sldId id="299" r:id="rId22"/>
    <p:sldId id="300" r:id="rId23"/>
    <p:sldId id="285" r:id="rId24"/>
    <p:sldId id="286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6" userDrawn="1">
          <p15:clr>
            <a:srgbClr val="A4A3A4"/>
          </p15:clr>
        </p15:guide>
        <p15:guide id="3" pos="7423" userDrawn="1">
          <p15:clr>
            <a:srgbClr val="A4A3A4"/>
          </p15:clr>
        </p15:guide>
        <p15:guide id="4" orient="horz" pos="1281" userDrawn="1">
          <p15:clr>
            <a:srgbClr val="A4A3A4"/>
          </p15:clr>
        </p15:guide>
        <p15:guide id="5" orient="horz" pos="3932" userDrawn="1">
          <p15:clr>
            <a:srgbClr val="A4A3A4"/>
          </p15:clr>
        </p15:guide>
        <p15:guide id="6" orient="horz" pos="1110" userDrawn="1">
          <p15:clr>
            <a:srgbClr val="A4A3A4"/>
          </p15:clr>
        </p15:guide>
        <p15:guide id="7" pos="2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0B7E"/>
    <a:srgbClr val="B11362"/>
    <a:srgbClr val="593E6B"/>
    <a:srgbClr val="336699"/>
    <a:srgbClr val="009FE3"/>
    <a:srgbClr val="02A1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67" autoAdjust="0"/>
    <p:restoredTop sz="71186" autoAdjust="0"/>
  </p:normalViewPr>
  <p:slideViewPr>
    <p:cSldViewPr snapToGrid="0" showGuides="1">
      <p:cViewPr varScale="1">
        <p:scale>
          <a:sx n="79" d="100"/>
          <a:sy n="79" d="100"/>
        </p:scale>
        <p:origin x="1656" y="18"/>
      </p:cViewPr>
      <p:guideLst>
        <p:guide orient="horz" pos="566"/>
        <p:guide pos="7423"/>
        <p:guide orient="horz" pos="1281"/>
        <p:guide orient="horz" pos="3932"/>
        <p:guide orient="horz" pos="1110"/>
        <p:guide pos="25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6E4516-35D4-4381-9D50-9E86E2AD4CC0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de-DE"/>
        </a:p>
      </dgm:t>
    </dgm:pt>
    <dgm:pt modelId="{6C63DC68-AB86-4E49-9598-BBD64EA7942A}">
      <dgm:prSet phldrT="[Text]"/>
      <dgm:spPr/>
      <dgm:t>
        <a:bodyPr/>
        <a:lstStyle/>
        <a:p>
          <a:r>
            <a:rPr lang="de-DE" dirty="0"/>
            <a:t>Einleitung Agile Softwareentwicklung</a:t>
          </a:r>
        </a:p>
      </dgm:t>
    </dgm:pt>
    <dgm:pt modelId="{CEF3E781-DEFC-4E23-9EA2-3218606A5F78}" type="parTrans" cxnId="{9F8A2EF2-240C-44FA-86D9-4D4E8EF4A040}">
      <dgm:prSet/>
      <dgm:spPr/>
      <dgm:t>
        <a:bodyPr/>
        <a:lstStyle/>
        <a:p>
          <a:endParaRPr lang="de-DE"/>
        </a:p>
      </dgm:t>
    </dgm:pt>
    <dgm:pt modelId="{EE458925-65BD-4F08-9FF0-EEC6E02EF2C5}" type="sibTrans" cxnId="{9F8A2EF2-240C-44FA-86D9-4D4E8EF4A040}">
      <dgm:prSet/>
      <dgm:spPr/>
      <dgm:t>
        <a:bodyPr/>
        <a:lstStyle/>
        <a:p>
          <a:endParaRPr lang="de-DE"/>
        </a:p>
      </dgm:t>
    </dgm:pt>
    <dgm:pt modelId="{61251C5A-2E1B-46AB-8C2E-1D06F74996A3}">
      <dgm:prSet phldrT="[Text]"/>
      <dgm:spPr/>
      <dgm:t>
        <a:bodyPr/>
        <a:lstStyle/>
        <a:p>
          <a:r>
            <a:rPr lang="de-DE" dirty="0"/>
            <a:t>Einordnung in den Produktentstehungsprozess</a:t>
          </a:r>
        </a:p>
      </dgm:t>
    </dgm:pt>
    <dgm:pt modelId="{2F9CDB21-2851-44AF-BC8A-9587D1D9ADFB}" type="parTrans" cxnId="{FD0A81D4-86E8-4455-BA2E-8C2389286FAF}">
      <dgm:prSet/>
      <dgm:spPr/>
      <dgm:t>
        <a:bodyPr/>
        <a:lstStyle/>
        <a:p>
          <a:endParaRPr lang="de-DE"/>
        </a:p>
      </dgm:t>
    </dgm:pt>
    <dgm:pt modelId="{4D5639C5-03D8-4FFE-98EF-D28D380D92DB}" type="sibTrans" cxnId="{FD0A81D4-86E8-4455-BA2E-8C2389286FAF}">
      <dgm:prSet/>
      <dgm:spPr/>
      <dgm:t>
        <a:bodyPr/>
        <a:lstStyle/>
        <a:p>
          <a:endParaRPr lang="de-DE"/>
        </a:p>
      </dgm:t>
    </dgm:pt>
    <dgm:pt modelId="{E7E9F196-865C-4EB5-ABB7-24F999EE996C}">
      <dgm:prSet phldrT="[Text]"/>
      <dgm:spPr/>
      <dgm:t>
        <a:bodyPr/>
        <a:lstStyle/>
        <a:p>
          <a:r>
            <a:rPr lang="de-DE" dirty="0"/>
            <a:t>Agiler Prozessablauf an einem Beispiel im </a:t>
          </a:r>
          <a:r>
            <a:rPr lang="de-DE"/>
            <a:t>Automotive Bereich</a:t>
          </a:r>
          <a:endParaRPr lang="de-DE" dirty="0"/>
        </a:p>
      </dgm:t>
    </dgm:pt>
    <dgm:pt modelId="{E7DE4A14-D40C-48B3-B5DE-5937D10AA582}" type="parTrans" cxnId="{66E30928-12E2-4647-8555-8A6A1179E5D4}">
      <dgm:prSet/>
      <dgm:spPr/>
      <dgm:t>
        <a:bodyPr/>
        <a:lstStyle/>
        <a:p>
          <a:endParaRPr lang="de-DE"/>
        </a:p>
      </dgm:t>
    </dgm:pt>
    <dgm:pt modelId="{ED406A03-6486-432C-9550-62000522E5EF}" type="sibTrans" cxnId="{66E30928-12E2-4647-8555-8A6A1179E5D4}">
      <dgm:prSet/>
      <dgm:spPr/>
      <dgm:t>
        <a:bodyPr/>
        <a:lstStyle/>
        <a:p>
          <a:endParaRPr lang="de-DE"/>
        </a:p>
      </dgm:t>
    </dgm:pt>
    <dgm:pt modelId="{3E883D09-F792-4756-8C76-74AB6E4F92E5}">
      <dgm:prSet phldrT="[Text]"/>
      <dgm:spPr/>
      <dgm:t>
        <a:bodyPr/>
        <a:lstStyle/>
        <a:p>
          <a:r>
            <a:rPr lang="de-DE" dirty="0"/>
            <a:t>Agil im Vergleich zu herkömmlichen Prozessen</a:t>
          </a:r>
        </a:p>
      </dgm:t>
    </dgm:pt>
    <dgm:pt modelId="{CDC3F428-3A60-4CD1-A86D-4A210C79F890}" type="parTrans" cxnId="{7B3C1A05-51D9-4298-93B5-4624C993698D}">
      <dgm:prSet/>
      <dgm:spPr/>
      <dgm:t>
        <a:bodyPr/>
        <a:lstStyle/>
        <a:p>
          <a:endParaRPr lang="de-DE"/>
        </a:p>
      </dgm:t>
    </dgm:pt>
    <dgm:pt modelId="{0703C8CD-EF83-4D0D-86A2-A05B5D9D1312}" type="sibTrans" cxnId="{7B3C1A05-51D9-4298-93B5-4624C993698D}">
      <dgm:prSet/>
      <dgm:spPr/>
      <dgm:t>
        <a:bodyPr/>
        <a:lstStyle/>
        <a:p>
          <a:endParaRPr lang="de-DE"/>
        </a:p>
      </dgm:t>
    </dgm:pt>
    <dgm:pt modelId="{308B493C-2987-4205-B3D4-2EF9EFD39DC3}">
      <dgm:prSet phldrT="[Text]"/>
      <dgm:spPr/>
      <dgm:t>
        <a:bodyPr/>
        <a:lstStyle/>
        <a:p>
          <a:r>
            <a:rPr lang="de-DE" dirty="0"/>
            <a:t>Fazit</a:t>
          </a:r>
        </a:p>
      </dgm:t>
    </dgm:pt>
    <dgm:pt modelId="{88A00C8F-E3A7-42DB-8738-E5D1D22748D3}" type="parTrans" cxnId="{C166BFD7-1610-408E-9256-F1E003A14258}">
      <dgm:prSet/>
      <dgm:spPr/>
      <dgm:t>
        <a:bodyPr/>
        <a:lstStyle/>
        <a:p>
          <a:endParaRPr lang="de-DE"/>
        </a:p>
      </dgm:t>
    </dgm:pt>
    <dgm:pt modelId="{B3FB7E5E-9C0B-4F2F-BA52-87CB1E46D41F}" type="sibTrans" cxnId="{C166BFD7-1610-408E-9256-F1E003A14258}">
      <dgm:prSet/>
      <dgm:spPr/>
      <dgm:t>
        <a:bodyPr/>
        <a:lstStyle/>
        <a:p>
          <a:endParaRPr lang="de-DE"/>
        </a:p>
      </dgm:t>
    </dgm:pt>
    <dgm:pt modelId="{5160D818-734B-4DE9-890C-4D34C65E56CC}">
      <dgm:prSet phldrT="[Text]"/>
      <dgm:spPr/>
      <dgm:t>
        <a:bodyPr/>
        <a:lstStyle/>
        <a:p>
          <a:r>
            <a:rPr lang="de-DE" dirty="0"/>
            <a:t>Ausblick</a:t>
          </a:r>
        </a:p>
      </dgm:t>
    </dgm:pt>
    <dgm:pt modelId="{14A85EF3-E62D-4AA7-91BC-6C2A2FC60458}" type="parTrans" cxnId="{CB63BD40-DB07-4904-B9F9-C21AA54C819C}">
      <dgm:prSet/>
      <dgm:spPr/>
      <dgm:t>
        <a:bodyPr/>
        <a:lstStyle/>
        <a:p>
          <a:endParaRPr lang="de-DE"/>
        </a:p>
      </dgm:t>
    </dgm:pt>
    <dgm:pt modelId="{CB9045FB-C4A8-4F14-A6E0-C42DAA613823}" type="sibTrans" cxnId="{CB63BD40-DB07-4904-B9F9-C21AA54C819C}">
      <dgm:prSet/>
      <dgm:spPr/>
      <dgm:t>
        <a:bodyPr/>
        <a:lstStyle/>
        <a:p>
          <a:endParaRPr lang="de-DE"/>
        </a:p>
      </dgm:t>
    </dgm:pt>
    <dgm:pt modelId="{4DEB979F-43B2-41E2-951E-54E28AD0C179}" type="pres">
      <dgm:prSet presAssocID="{6C6E4516-35D4-4381-9D50-9E86E2AD4CC0}" presName="Name0" presStyleCnt="0">
        <dgm:presLayoutVars>
          <dgm:chMax val="7"/>
          <dgm:chPref val="7"/>
          <dgm:dir/>
        </dgm:presLayoutVars>
      </dgm:prSet>
      <dgm:spPr/>
    </dgm:pt>
    <dgm:pt modelId="{B7246F64-70A8-42E9-83DC-961B80468C38}" type="pres">
      <dgm:prSet presAssocID="{6C6E4516-35D4-4381-9D50-9E86E2AD4CC0}" presName="Name1" presStyleCnt="0"/>
      <dgm:spPr/>
    </dgm:pt>
    <dgm:pt modelId="{2602D82C-C829-4361-AD2F-191006CD208B}" type="pres">
      <dgm:prSet presAssocID="{6C6E4516-35D4-4381-9D50-9E86E2AD4CC0}" presName="cycle" presStyleCnt="0"/>
      <dgm:spPr/>
    </dgm:pt>
    <dgm:pt modelId="{CC56068E-AD77-4F21-9BAF-E463098E976B}" type="pres">
      <dgm:prSet presAssocID="{6C6E4516-35D4-4381-9D50-9E86E2AD4CC0}" presName="srcNode" presStyleLbl="node1" presStyleIdx="0" presStyleCnt="6"/>
      <dgm:spPr/>
    </dgm:pt>
    <dgm:pt modelId="{767F721A-93C5-40BD-92AD-0F1A89C1659D}" type="pres">
      <dgm:prSet presAssocID="{6C6E4516-35D4-4381-9D50-9E86E2AD4CC0}" presName="conn" presStyleLbl="parChTrans1D2" presStyleIdx="0" presStyleCnt="1"/>
      <dgm:spPr/>
    </dgm:pt>
    <dgm:pt modelId="{4D166E7A-9D0D-460E-A12C-38F50B979B76}" type="pres">
      <dgm:prSet presAssocID="{6C6E4516-35D4-4381-9D50-9E86E2AD4CC0}" presName="extraNode" presStyleLbl="node1" presStyleIdx="0" presStyleCnt="6"/>
      <dgm:spPr/>
    </dgm:pt>
    <dgm:pt modelId="{66445E08-4A5E-4E7A-B91B-9D1877BA14CE}" type="pres">
      <dgm:prSet presAssocID="{6C6E4516-35D4-4381-9D50-9E86E2AD4CC0}" presName="dstNode" presStyleLbl="node1" presStyleIdx="0" presStyleCnt="6"/>
      <dgm:spPr/>
    </dgm:pt>
    <dgm:pt modelId="{2D9D6329-04C9-4FF0-A5ED-32C324FD6310}" type="pres">
      <dgm:prSet presAssocID="{6C63DC68-AB86-4E49-9598-BBD64EA7942A}" presName="text_1" presStyleLbl="node1" presStyleIdx="0" presStyleCnt="6">
        <dgm:presLayoutVars>
          <dgm:bulletEnabled val="1"/>
        </dgm:presLayoutVars>
      </dgm:prSet>
      <dgm:spPr/>
    </dgm:pt>
    <dgm:pt modelId="{0A733E14-5369-4FE5-8339-8D15416C0E69}" type="pres">
      <dgm:prSet presAssocID="{6C63DC68-AB86-4E49-9598-BBD64EA7942A}" presName="accent_1" presStyleCnt="0"/>
      <dgm:spPr/>
    </dgm:pt>
    <dgm:pt modelId="{02E95B51-5C0E-4E7A-B05E-CE2E391F3FC9}" type="pres">
      <dgm:prSet presAssocID="{6C63DC68-AB86-4E49-9598-BBD64EA7942A}" presName="accentRepeatNode" presStyleLbl="solidFgAcc1" presStyleIdx="0" presStyleCnt="6"/>
      <dgm:spPr/>
    </dgm:pt>
    <dgm:pt modelId="{3A53599C-C9AF-47F4-BAA4-8A10024D265D}" type="pres">
      <dgm:prSet presAssocID="{61251C5A-2E1B-46AB-8C2E-1D06F74996A3}" presName="text_2" presStyleLbl="node1" presStyleIdx="1" presStyleCnt="6">
        <dgm:presLayoutVars>
          <dgm:bulletEnabled val="1"/>
        </dgm:presLayoutVars>
      </dgm:prSet>
      <dgm:spPr/>
    </dgm:pt>
    <dgm:pt modelId="{D82917EF-BDAF-4DBB-ADE4-9CEEFD7DC913}" type="pres">
      <dgm:prSet presAssocID="{61251C5A-2E1B-46AB-8C2E-1D06F74996A3}" presName="accent_2" presStyleCnt="0"/>
      <dgm:spPr/>
    </dgm:pt>
    <dgm:pt modelId="{E57E6945-D37A-4E4F-B452-499A9FDDE685}" type="pres">
      <dgm:prSet presAssocID="{61251C5A-2E1B-46AB-8C2E-1D06F74996A3}" presName="accentRepeatNode" presStyleLbl="solidFgAcc1" presStyleIdx="1" presStyleCnt="6"/>
      <dgm:spPr/>
    </dgm:pt>
    <dgm:pt modelId="{5DA15547-6984-4B46-94DE-4AD2407F515F}" type="pres">
      <dgm:prSet presAssocID="{E7E9F196-865C-4EB5-ABB7-24F999EE996C}" presName="text_3" presStyleLbl="node1" presStyleIdx="2" presStyleCnt="6">
        <dgm:presLayoutVars>
          <dgm:bulletEnabled val="1"/>
        </dgm:presLayoutVars>
      </dgm:prSet>
      <dgm:spPr/>
    </dgm:pt>
    <dgm:pt modelId="{3BD1679A-282B-459A-BA7F-98326B7E7786}" type="pres">
      <dgm:prSet presAssocID="{E7E9F196-865C-4EB5-ABB7-24F999EE996C}" presName="accent_3" presStyleCnt="0"/>
      <dgm:spPr/>
    </dgm:pt>
    <dgm:pt modelId="{5AFFC142-9E9E-4B4B-9120-0515BE50235F}" type="pres">
      <dgm:prSet presAssocID="{E7E9F196-865C-4EB5-ABB7-24F999EE996C}" presName="accentRepeatNode" presStyleLbl="solidFgAcc1" presStyleIdx="2" presStyleCnt="6"/>
      <dgm:spPr/>
    </dgm:pt>
    <dgm:pt modelId="{D5C82590-C94D-44A5-BF80-A03A679B4AC2}" type="pres">
      <dgm:prSet presAssocID="{3E883D09-F792-4756-8C76-74AB6E4F92E5}" presName="text_4" presStyleLbl="node1" presStyleIdx="3" presStyleCnt="6">
        <dgm:presLayoutVars>
          <dgm:bulletEnabled val="1"/>
        </dgm:presLayoutVars>
      </dgm:prSet>
      <dgm:spPr/>
    </dgm:pt>
    <dgm:pt modelId="{91D206D8-809D-4753-AE68-B9F98B750B8F}" type="pres">
      <dgm:prSet presAssocID="{3E883D09-F792-4756-8C76-74AB6E4F92E5}" presName="accent_4" presStyleCnt="0"/>
      <dgm:spPr/>
    </dgm:pt>
    <dgm:pt modelId="{0DDE4E22-43BC-44EE-82FB-D4304C59E93D}" type="pres">
      <dgm:prSet presAssocID="{3E883D09-F792-4756-8C76-74AB6E4F92E5}" presName="accentRepeatNode" presStyleLbl="solidFgAcc1" presStyleIdx="3" presStyleCnt="6"/>
      <dgm:spPr/>
    </dgm:pt>
    <dgm:pt modelId="{31C333CA-CDA5-45AC-AFF7-629DF373B9B8}" type="pres">
      <dgm:prSet presAssocID="{308B493C-2987-4205-B3D4-2EF9EFD39DC3}" presName="text_5" presStyleLbl="node1" presStyleIdx="4" presStyleCnt="6">
        <dgm:presLayoutVars>
          <dgm:bulletEnabled val="1"/>
        </dgm:presLayoutVars>
      </dgm:prSet>
      <dgm:spPr/>
    </dgm:pt>
    <dgm:pt modelId="{3D7C9CA1-E3CC-4754-8B14-7E093B7BD6CB}" type="pres">
      <dgm:prSet presAssocID="{308B493C-2987-4205-B3D4-2EF9EFD39DC3}" presName="accent_5" presStyleCnt="0"/>
      <dgm:spPr/>
    </dgm:pt>
    <dgm:pt modelId="{ABF0F5C9-118D-4D36-8FC0-6921DBF1BC13}" type="pres">
      <dgm:prSet presAssocID="{308B493C-2987-4205-B3D4-2EF9EFD39DC3}" presName="accentRepeatNode" presStyleLbl="solidFgAcc1" presStyleIdx="4" presStyleCnt="6"/>
      <dgm:spPr/>
    </dgm:pt>
    <dgm:pt modelId="{2FEEA63D-BBE0-44E1-AF94-0F9F4D44638B}" type="pres">
      <dgm:prSet presAssocID="{5160D818-734B-4DE9-890C-4D34C65E56CC}" presName="text_6" presStyleLbl="node1" presStyleIdx="5" presStyleCnt="6">
        <dgm:presLayoutVars>
          <dgm:bulletEnabled val="1"/>
        </dgm:presLayoutVars>
      </dgm:prSet>
      <dgm:spPr/>
    </dgm:pt>
    <dgm:pt modelId="{DD283B48-7493-4370-A26A-54EDA6F9BD28}" type="pres">
      <dgm:prSet presAssocID="{5160D818-734B-4DE9-890C-4D34C65E56CC}" presName="accent_6" presStyleCnt="0"/>
      <dgm:spPr/>
    </dgm:pt>
    <dgm:pt modelId="{04A18609-634D-4AE5-8994-DB391D3B5B9A}" type="pres">
      <dgm:prSet presAssocID="{5160D818-734B-4DE9-890C-4D34C65E56CC}" presName="accentRepeatNode" presStyleLbl="solidFgAcc1" presStyleIdx="5" presStyleCnt="6"/>
      <dgm:spPr/>
    </dgm:pt>
  </dgm:ptLst>
  <dgm:cxnLst>
    <dgm:cxn modelId="{7B3C1A05-51D9-4298-93B5-4624C993698D}" srcId="{6C6E4516-35D4-4381-9D50-9E86E2AD4CC0}" destId="{3E883D09-F792-4756-8C76-74AB6E4F92E5}" srcOrd="3" destOrd="0" parTransId="{CDC3F428-3A60-4CD1-A86D-4A210C79F890}" sibTransId="{0703C8CD-EF83-4D0D-86A2-A05B5D9D1312}"/>
    <dgm:cxn modelId="{350EC021-5F4F-4803-92C9-66AE0585D527}" type="presOf" srcId="{6C63DC68-AB86-4E49-9598-BBD64EA7942A}" destId="{2D9D6329-04C9-4FF0-A5ED-32C324FD6310}" srcOrd="0" destOrd="0" presId="urn:microsoft.com/office/officeart/2008/layout/VerticalCurvedList"/>
    <dgm:cxn modelId="{66E30928-12E2-4647-8555-8A6A1179E5D4}" srcId="{6C6E4516-35D4-4381-9D50-9E86E2AD4CC0}" destId="{E7E9F196-865C-4EB5-ABB7-24F999EE996C}" srcOrd="2" destOrd="0" parTransId="{E7DE4A14-D40C-48B3-B5DE-5937D10AA582}" sibTransId="{ED406A03-6486-432C-9550-62000522E5EF}"/>
    <dgm:cxn modelId="{CB63BD40-DB07-4904-B9F9-C21AA54C819C}" srcId="{6C6E4516-35D4-4381-9D50-9E86E2AD4CC0}" destId="{5160D818-734B-4DE9-890C-4D34C65E56CC}" srcOrd="5" destOrd="0" parTransId="{14A85EF3-E62D-4AA7-91BC-6C2A2FC60458}" sibTransId="{CB9045FB-C4A8-4F14-A6E0-C42DAA613823}"/>
    <dgm:cxn modelId="{D66D265B-F322-4AAE-8AF7-7C0FE037F709}" type="presOf" srcId="{5160D818-734B-4DE9-890C-4D34C65E56CC}" destId="{2FEEA63D-BBE0-44E1-AF94-0F9F4D44638B}" srcOrd="0" destOrd="0" presId="urn:microsoft.com/office/officeart/2008/layout/VerticalCurvedList"/>
    <dgm:cxn modelId="{344C084D-22E0-4AF9-B2BE-4B56854BE085}" type="presOf" srcId="{E7E9F196-865C-4EB5-ABB7-24F999EE996C}" destId="{5DA15547-6984-4B46-94DE-4AD2407F515F}" srcOrd="0" destOrd="0" presId="urn:microsoft.com/office/officeart/2008/layout/VerticalCurvedList"/>
    <dgm:cxn modelId="{BFBA356F-8E3E-4EA7-813A-F19CB024DD2B}" type="presOf" srcId="{3E883D09-F792-4756-8C76-74AB6E4F92E5}" destId="{D5C82590-C94D-44A5-BF80-A03A679B4AC2}" srcOrd="0" destOrd="0" presId="urn:microsoft.com/office/officeart/2008/layout/VerticalCurvedList"/>
    <dgm:cxn modelId="{48F44F77-8F77-4D42-8F3A-20CE3F9B1E9F}" type="presOf" srcId="{308B493C-2987-4205-B3D4-2EF9EFD39DC3}" destId="{31C333CA-CDA5-45AC-AFF7-629DF373B9B8}" srcOrd="0" destOrd="0" presId="urn:microsoft.com/office/officeart/2008/layout/VerticalCurvedList"/>
    <dgm:cxn modelId="{C958DD8B-660B-4F22-B210-C351C9BCE788}" type="presOf" srcId="{6C6E4516-35D4-4381-9D50-9E86E2AD4CC0}" destId="{4DEB979F-43B2-41E2-951E-54E28AD0C179}" srcOrd="0" destOrd="0" presId="urn:microsoft.com/office/officeart/2008/layout/VerticalCurvedList"/>
    <dgm:cxn modelId="{FD0A81D4-86E8-4455-BA2E-8C2389286FAF}" srcId="{6C6E4516-35D4-4381-9D50-9E86E2AD4CC0}" destId="{61251C5A-2E1B-46AB-8C2E-1D06F74996A3}" srcOrd="1" destOrd="0" parTransId="{2F9CDB21-2851-44AF-BC8A-9587D1D9ADFB}" sibTransId="{4D5639C5-03D8-4FFE-98EF-D28D380D92DB}"/>
    <dgm:cxn modelId="{C166BFD7-1610-408E-9256-F1E003A14258}" srcId="{6C6E4516-35D4-4381-9D50-9E86E2AD4CC0}" destId="{308B493C-2987-4205-B3D4-2EF9EFD39DC3}" srcOrd="4" destOrd="0" parTransId="{88A00C8F-E3A7-42DB-8738-E5D1D22748D3}" sibTransId="{B3FB7E5E-9C0B-4F2F-BA52-87CB1E46D41F}"/>
    <dgm:cxn modelId="{EB7830E8-79AB-44D7-8880-8C32035A10F6}" type="presOf" srcId="{61251C5A-2E1B-46AB-8C2E-1D06F74996A3}" destId="{3A53599C-C9AF-47F4-BAA4-8A10024D265D}" srcOrd="0" destOrd="0" presId="urn:microsoft.com/office/officeart/2008/layout/VerticalCurvedList"/>
    <dgm:cxn modelId="{9F8A2EF2-240C-44FA-86D9-4D4E8EF4A040}" srcId="{6C6E4516-35D4-4381-9D50-9E86E2AD4CC0}" destId="{6C63DC68-AB86-4E49-9598-BBD64EA7942A}" srcOrd="0" destOrd="0" parTransId="{CEF3E781-DEFC-4E23-9EA2-3218606A5F78}" sibTransId="{EE458925-65BD-4F08-9FF0-EEC6E02EF2C5}"/>
    <dgm:cxn modelId="{99E691FF-045C-40B3-B1EE-8454B7D333A2}" type="presOf" srcId="{EE458925-65BD-4F08-9FF0-EEC6E02EF2C5}" destId="{767F721A-93C5-40BD-92AD-0F1A89C1659D}" srcOrd="0" destOrd="0" presId="urn:microsoft.com/office/officeart/2008/layout/VerticalCurvedList"/>
    <dgm:cxn modelId="{7A45799D-3D93-4959-9D56-81CC80A47F66}" type="presParOf" srcId="{4DEB979F-43B2-41E2-951E-54E28AD0C179}" destId="{B7246F64-70A8-42E9-83DC-961B80468C38}" srcOrd="0" destOrd="0" presId="urn:microsoft.com/office/officeart/2008/layout/VerticalCurvedList"/>
    <dgm:cxn modelId="{E8C3FF89-5FE9-4A2E-9375-626A0E12979B}" type="presParOf" srcId="{B7246F64-70A8-42E9-83DC-961B80468C38}" destId="{2602D82C-C829-4361-AD2F-191006CD208B}" srcOrd="0" destOrd="0" presId="urn:microsoft.com/office/officeart/2008/layout/VerticalCurvedList"/>
    <dgm:cxn modelId="{135DE27D-DA96-4998-B657-BCCA4CF15F06}" type="presParOf" srcId="{2602D82C-C829-4361-AD2F-191006CD208B}" destId="{CC56068E-AD77-4F21-9BAF-E463098E976B}" srcOrd="0" destOrd="0" presId="urn:microsoft.com/office/officeart/2008/layout/VerticalCurvedList"/>
    <dgm:cxn modelId="{478BC3CA-0038-421E-B5FE-5659DA403ED3}" type="presParOf" srcId="{2602D82C-C829-4361-AD2F-191006CD208B}" destId="{767F721A-93C5-40BD-92AD-0F1A89C1659D}" srcOrd="1" destOrd="0" presId="urn:microsoft.com/office/officeart/2008/layout/VerticalCurvedList"/>
    <dgm:cxn modelId="{EBBB9438-7C45-454D-A116-D28BF42809D8}" type="presParOf" srcId="{2602D82C-C829-4361-AD2F-191006CD208B}" destId="{4D166E7A-9D0D-460E-A12C-38F50B979B76}" srcOrd="2" destOrd="0" presId="urn:microsoft.com/office/officeart/2008/layout/VerticalCurvedList"/>
    <dgm:cxn modelId="{606E5AF8-1080-4DA4-8247-A249E0B18A87}" type="presParOf" srcId="{2602D82C-C829-4361-AD2F-191006CD208B}" destId="{66445E08-4A5E-4E7A-B91B-9D1877BA14CE}" srcOrd="3" destOrd="0" presId="urn:microsoft.com/office/officeart/2008/layout/VerticalCurvedList"/>
    <dgm:cxn modelId="{37A17AB9-ABC1-4A09-BD82-6C056CB4D1B1}" type="presParOf" srcId="{B7246F64-70A8-42E9-83DC-961B80468C38}" destId="{2D9D6329-04C9-4FF0-A5ED-32C324FD6310}" srcOrd="1" destOrd="0" presId="urn:microsoft.com/office/officeart/2008/layout/VerticalCurvedList"/>
    <dgm:cxn modelId="{ADA94331-5659-4F21-8BCE-5A93AD14A09D}" type="presParOf" srcId="{B7246F64-70A8-42E9-83DC-961B80468C38}" destId="{0A733E14-5369-4FE5-8339-8D15416C0E69}" srcOrd="2" destOrd="0" presId="urn:microsoft.com/office/officeart/2008/layout/VerticalCurvedList"/>
    <dgm:cxn modelId="{1104DC76-9767-4D6D-9270-CFB38C83F0EF}" type="presParOf" srcId="{0A733E14-5369-4FE5-8339-8D15416C0E69}" destId="{02E95B51-5C0E-4E7A-B05E-CE2E391F3FC9}" srcOrd="0" destOrd="0" presId="urn:microsoft.com/office/officeart/2008/layout/VerticalCurvedList"/>
    <dgm:cxn modelId="{DE3DF6A8-4905-4C2B-B5E1-21F166BBD70A}" type="presParOf" srcId="{B7246F64-70A8-42E9-83DC-961B80468C38}" destId="{3A53599C-C9AF-47F4-BAA4-8A10024D265D}" srcOrd="3" destOrd="0" presId="urn:microsoft.com/office/officeart/2008/layout/VerticalCurvedList"/>
    <dgm:cxn modelId="{93183BE7-ACDF-4CE0-AB65-BE537BF109C7}" type="presParOf" srcId="{B7246F64-70A8-42E9-83DC-961B80468C38}" destId="{D82917EF-BDAF-4DBB-ADE4-9CEEFD7DC913}" srcOrd="4" destOrd="0" presId="urn:microsoft.com/office/officeart/2008/layout/VerticalCurvedList"/>
    <dgm:cxn modelId="{444ED63D-9AFF-4A2E-AC82-962EBFA8C4D7}" type="presParOf" srcId="{D82917EF-BDAF-4DBB-ADE4-9CEEFD7DC913}" destId="{E57E6945-D37A-4E4F-B452-499A9FDDE685}" srcOrd="0" destOrd="0" presId="urn:microsoft.com/office/officeart/2008/layout/VerticalCurvedList"/>
    <dgm:cxn modelId="{3C9FD6D5-E7E8-4173-B0D5-EF8922262636}" type="presParOf" srcId="{B7246F64-70A8-42E9-83DC-961B80468C38}" destId="{5DA15547-6984-4B46-94DE-4AD2407F515F}" srcOrd="5" destOrd="0" presId="urn:microsoft.com/office/officeart/2008/layout/VerticalCurvedList"/>
    <dgm:cxn modelId="{FF4B679E-7D01-4D8B-884A-68818419DCE4}" type="presParOf" srcId="{B7246F64-70A8-42E9-83DC-961B80468C38}" destId="{3BD1679A-282B-459A-BA7F-98326B7E7786}" srcOrd="6" destOrd="0" presId="urn:microsoft.com/office/officeart/2008/layout/VerticalCurvedList"/>
    <dgm:cxn modelId="{73E6F9D1-7921-4CCB-B896-8BAFFDBA53DB}" type="presParOf" srcId="{3BD1679A-282B-459A-BA7F-98326B7E7786}" destId="{5AFFC142-9E9E-4B4B-9120-0515BE50235F}" srcOrd="0" destOrd="0" presId="urn:microsoft.com/office/officeart/2008/layout/VerticalCurvedList"/>
    <dgm:cxn modelId="{69558876-2490-4F3C-998D-C3523A88788F}" type="presParOf" srcId="{B7246F64-70A8-42E9-83DC-961B80468C38}" destId="{D5C82590-C94D-44A5-BF80-A03A679B4AC2}" srcOrd="7" destOrd="0" presId="urn:microsoft.com/office/officeart/2008/layout/VerticalCurvedList"/>
    <dgm:cxn modelId="{621487CC-3BF5-4B77-9A47-06B388820493}" type="presParOf" srcId="{B7246F64-70A8-42E9-83DC-961B80468C38}" destId="{91D206D8-809D-4753-AE68-B9F98B750B8F}" srcOrd="8" destOrd="0" presId="urn:microsoft.com/office/officeart/2008/layout/VerticalCurvedList"/>
    <dgm:cxn modelId="{E411F52D-4B41-4C24-9CCB-456785C9405C}" type="presParOf" srcId="{91D206D8-809D-4753-AE68-B9F98B750B8F}" destId="{0DDE4E22-43BC-44EE-82FB-D4304C59E93D}" srcOrd="0" destOrd="0" presId="urn:microsoft.com/office/officeart/2008/layout/VerticalCurvedList"/>
    <dgm:cxn modelId="{02BCC000-CE0C-4F24-8E0C-8AFB4046A0FB}" type="presParOf" srcId="{B7246F64-70A8-42E9-83DC-961B80468C38}" destId="{31C333CA-CDA5-45AC-AFF7-629DF373B9B8}" srcOrd="9" destOrd="0" presId="urn:microsoft.com/office/officeart/2008/layout/VerticalCurvedList"/>
    <dgm:cxn modelId="{38129E8C-7A5E-4411-A0F7-3DB4193FD589}" type="presParOf" srcId="{B7246F64-70A8-42E9-83DC-961B80468C38}" destId="{3D7C9CA1-E3CC-4754-8B14-7E093B7BD6CB}" srcOrd="10" destOrd="0" presId="urn:microsoft.com/office/officeart/2008/layout/VerticalCurvedList"/>
    <dgm:cxn modelId="{EE87E582-CB97-4DAB-AB7C-31B4E818F182}" type="presParOf" srcId="{3D7C9CA1-E3CC-4754-8B14-7E093B7BD6CB}" destId="{ABF0F5C9-118D-4D36-8FC0-6921DBF1BC13}" srcOrd="0" destOrd="0" presId="urn:microsoft.com/office/officeart/2008/layout/VerticalCurvedList"/>
    <dgm:cxn modelId="{4D4ED520-85FD-4DC2-BD6F-C03FC091030A}" type="presParOf" srcId="{B7246F64-70A8-42E9-83DC-961B80468C38}" destId="{2FEEA63D-BBE0-44E1-AF94-0F9F4D44638B}" srcOrd="11" destOrd="0" presId="urn:microsoft.com/office/officeart/2008/layout/VerticalCurvedList"/>
    <dgm:cxn modelId="{80BDF9E1-2A40-4A0F-A727-67EC3EBB24DA}" type="presParOf" srcId="{B7246F64-70A8-42E9-83DC-961B80468C38}" destId="{DD283B48-7493-4370-A26A-54EDA6F9BD28}" srcOrd="12" destOrd="0" presId="urn:microsoft.com/office/officeart/2008/layout/VerticalCurvedList"/>
    <dgm:cxn modelId="{D459EDD2-CE13-4558-B20D-AC3DAA8830E6}" type="presParOf" srcId="{DD283B48-7493-4370-A26A-54EDA6F9BD28}" destId="{04A18609-634D-4AE5-8994-DB391D3B5B9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338EDD-E6A0-4055-A3C3-DB582FF3A9B9}" type="doc">
      <dgm:prSet loTypeId="urn:microsoft.com/office/officeart/2005/8/layout/process1" loCatId="process" qsTypeId="urn:microsoft.com/office/officeart/2005/8/quickstyle/simple4" qsCatId="simple" csTypeId="urn:microsoft.com/office/officeart/2005/8/colors/accent1_5" csCatId="accent1" phldr="1"/>
      <dgm:spPr/>
    </dgm:pt>
    <dgm:pt modelId="{CB6C1588-328D-471E-8889-75E511D500DC}">
      <dgm:prSet phldrT="[Text]"/>
      <dgm:spPr/>
      <dgm:t>
        <a:bodyPr/>
        <a:lstStyle/>
        <a:p>
          <a:r>
            <a:rPr lang="de-DE" dirty="0"/>
            <a:t>Was bedeutet eigentlich agil zu sein?</a:t>
          </a:r>
        </a:p>
      </dgm:t>
    </dgm:pt>
    <dgm:pt modelId="{63605BFD-AFE7-43FD-AF74-9AA2B76F3DC2}" type="parTrans" cxnId="{29C8E594-60E6-4DEB-9C33-288230927652}">
      <dgm:prSet/>
      <dgm:spPr/>
      <dgm:t>
        <a:bodyPr/>
        <a:lstStyle/>
        <a:p>
          <a:endParaRPr lang="de-DE"/>
        </a:p>
      </dgm:t>
    </dgm:pt>
    <dgm:pt modelId="{91D34DAB-5034-4A1B-93C1-DDA4C411D7AD}" type="sibTrans" cxnId="{29C8E594-60E6-4DEB-9C33-288230927652}">
      <dgm:prSet/>
      <dgm:spPr/>
      <dgm:t>
        <a:bodyPr/>
        <a:lstStyle/>
        <a:p>
          <a:endParaRPr lang="de-DE"/>
        </a:p>
      </dgm:t>
    </dgm:pt>
    <dgm:pt modelId="{6B729800-996F-410D-A9A7-7DA575A8D657}">
      <dgm:prSet phldrT="[Text]"/>
      <dgm:spPr/>
      <dgm:t>
        <a:bodyPr/>
        <a:lstStyle/>
        <a:p>
          <a:r>
            <a:rPr lang="de-DE" dirty="0">
              <a:sym typeface="Wingdings" panose="05000000000000000000" pitchFamily="2" charset="2"/>
            </a:rPr>
            <a:t>Anpassungsfähigkeit, Schnelligkeit</a:t>
          </a:r>
          <a:endParaRPr lang="de-DE" dirty="0"/>
        </a:p>
      </dgm:t>
    </dgm:pt>
    <dgm:pt modelId="{82828982-AED7-4442-8968-32FB68F86FE0}" type="parTrans" cxnId="{ABEA57D2-A572-4379-91F9-AA80705DA0F4}">
      <dgm:prSet/>
      <dgm:spPr/>
      <dgm:t>
        <a:bodyPr/>
        <a:lstStyle/>
        <a:p>
          <a:endParaRPr lang="de-DE"/>
        </a:p>
      </dgm:t>
    </dgm:pt>
    <dgm:pt modelId="{C29DB768-C902-4415-8689-957DAE0344C3}" type="sibTrans" cxnId="{ABEA57D2-A572-4379-91F9-AA80705DA0F4}">
      <dgm:prSet/>
      <dgm:spPr/>
      <dgm:t>
        <a:bodyPr/>
        <a:lstStyle/>
        <a:p>
          <a:endParaRPr lang="de-DE"/>
        </a:p>
      </dgm:t>
    </dgm:pt>
    <dgm:pt modelId="{DF5D4EFD-FCF3-4955-8441-B149061D85A8}" type="pres">
      <dgm:prSet presAssocID="{19338EDD-E6A0-4055-A3C3-DB582FF3A9B9}" presName="Name0" presStyleCnt="0">
        <dgm:presLayoutVars>
          <dgm:dir/>
          <dgm:resizeHandles val="exact"/>
        </dgm:presLayoutVars>
      </dgm:prSet>
      <dgm:spPr/>
    </dgm:pt>
    <dgm:pt modelId="{659B781E-CE43-42A6-9770-A89D10CB1B28}" type="pres">
      <dgm:prSet presAssocID="{CB6C1588-328D-471E-8889-75E511D500DC}" presName="node" presStyleLbl="node1" presStyleIdx="0" presStyleCnt="2">
        <dgm:presLayoutVars>
          <dgm:bulletEnabled val="1"/>
        </dgm:presLayoutVars>
      </dgm:prSet>
      <dgm:spPr/>
    </dgm:pt>
    <dgm:pt modelId="{B803C63A-8B24-44DA-8FE9-556394A8D81F}" type="pres">
      <dgm:prSet presAssocID="{91D34DAB-5034-4A1B-93C1-DDA4C411D7AD}" presName="sibTrans" presStyleLbl="sibTrans2D1" presStyleIdx="0" presStyleCnt="1"/>
      <dgm:spPr/>
    </dgm:pt>
    <dgm:pt modelId="{4AF1CDE9-6492-4407-B555-018DB9510F0E}" type="pres">
      <dgm:prSet presAssocID="{91D34DAB-5034-4A1B-93C1-DDA4C411D7AD}" presName="connectorText" presStyleLbl="sibTrans2D1" presStyleIdx="0" presStyleCnt="1"/>
      <dgm:spPr/>
    </dgm:pt>
    <dgm:pt modelId="{F4AE9169-0136-4C73-97F9-557775BBCA59}" type="pres">
      <dgm:prSet presAssocID="{6B729800-996F-410D-A9A7-7DA575A8D657}" presName="node" presStyleLbl="node1" presStyleIdx="1" presStyleCnt="2">
        <dgm:presLayoutVars>
          <dgm:bulletEnabled val="1"/>
        </dgm:presLayoutVars>
      </dgm:prSet>
      <dgm:spPr/>
    </dgm:pt>
  </dgm:ptLst>
  <dgm:cxnLst>
    <dgm:cxn modelId="{94EDD01F-423B-4DE1-BA61-6FE0A65132AB}" type="presOf" srcId="{91D34DAB-5034-4A1B-93C1-DDA4C411D7AD}" destId="{4AF1CDE9-6492-4407-B555-018DB9510F0E}" srcOrd="1" destOrd="0" presId="urn:microsoft.com/office/officeart/2005/8/layout/process1"/>
    <dgm:cxn modelId="{8721404A-8FCB-490F-B345-3BACABC8E306}" type="presOf" srcId="{CB6C1588-328D-471E-8889-75E511D500DC}" destId="{659B781E-CE43-42A6-9770-A89D10CB1B28}" srcOrd="0" destOrd="0" presId="urn:microsoft.com/office/officeart/2005/8/layout/process1"/>
    <dgm:cxn modelId="{29C8E594-60E6-4DEB-9C33-288230927652}" srcId="{19338EDD-E6A0-4055-A3C3-DB582FF3A9B9}" destId="{CB6C1588-328D-471E-8889-75E511D500DC}" srcOrd="0" destOrd="0" parTransId="{63605BFD-AFE7-43FD-AF74-9AA2B76F3DC2}" sibTransId="{91D34DAB-5034-4A1B-93C1-DDA4C411D7AD}"/>
    <dgm:cxn modelId="{BC3DF894-3211-4C8F-A682-939E328EA565}" type="presOf" srcId="{91D34DAB-5034-4A1B-93C1-DDA4C411D7AD}" destId="{B803C63A-8B24-44DA-8FE9-556394A8D81F}" srcOrd="0" destOrd="0" presId="urn:microsoft.com/office/officeart/2005/8/layout/process1"/>
    <dgm:cxn modelId="{EBB71FB5-5D42-4905-AFC3-09B71B35F710}" type="presOf" srcId="{6B729800-996F-410D-A9A7-7DA575A8D657}" destId="{F4AE9169-0136-4C73-97F9-557775BBCA59}" srcOrd="0" destOrd="0" presId="urn:microsoft.com/office/officeart/2005/8/layout/process1"/>
    <dgm:cxn modelId="{ABEA57D2-A572-4379-91F9-AA80705DA0F4}" srcId="{19338EDD-E6A0-4055-A3C3-DB582FF3A9B9}" destId="{6B729800-996F-410D-A9A7-7DA575A8D657}" srcOrd="1" destOrd="0" parTransId="{82828982-AED7-4442-8968-32FB68F86FE0}" sibTransId="{C29DB768-C902-4415-8689-957DAE0344C3}"/>
    <dgm:cxn modelId="{7525BDDF-8D9C-4EBA-8652-71A75C9445B5}" type="presOf" srcId="{19338EDD-E6A0-4055-A3C3-DB582FF3A9B9}" destId="{DF5D4EFD-FCF3-4955-8441-B149061D85A8}" srcOrd="0" destOrd="0" presId="urn:microsoft.com/office/officeart/2005/8/layout/process1"/>
    <dgm:cxn modelId="{4F8B4E67-99EE-4672-ADCF-B75E9232F07C}" type="presParOf" srcId="{DF5D4EFD-FCF3-4955-8441-B149061D85A8}" destId="{659B781E-CE43-42A6-9770-A89D10CB1B28}" srcOrd="0" destOrd="0" presId="urn:microsoft.com/office/officeart/2005/8/layout/process1"/>
    <dgm:cxn modelId="{6BE0DEA6-E8F6-47EC-A171-86E9DFA7DDA9}" type="presParOf" srcId="{DF5D4EFD-FCF3-4955-8441-B149061D85A8}" destId="{B803C63A-8B24-44DA-8FE9-556394A8D81F}" srcOrd="1" destOrd="0" presId="urn:microsoft.com/office/officeart/2005/8/layout/process1"/>
    <dgm:cxn modelId="{594CF940-1DAC-4269-AA79-43659C20049D}" type="presParOf" srcId="{B803C63A-8B24-44DA-8FE9-556394A8D81F}" destId="{4AF1CDE9-6492-4407-B555-018DB9510F0E}" srcOrd="0" destOrd="0" presId="urn:microsoft.com/office/officeart/2005/8/layout/process1"/>
    <dgm:cxn modelId="{83B6B200-968B-49DB-87FE-EBFBC6B4D1ED}" type="presParOf" srcId="{DF5D4EFD-FCF3-4955-8441-B149061D85A8}" destId="{F4AE9169-0136-4C73-97F9-557775BBCA5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338EDD-E6A0-4055-A3C3-DB582FF3A9B9}" type="doc">
      <dgm:prSet loTypeId="urn:microsoft.com/office/officeart/2005/8/layout/process1" loCatId="process" qsTypeId="urn:microsoft.com/office/officeart/2005/8/quickstyle/simple4" qsCatId="simple" csTypeId="urn:microsoft.com/office/officeart/2005/8/colors/accent1_5" csCatId="accent1" phldr="1"/>
      <dgm:spPr/>
    </dgm:pt>
    <dgm:pt modelId="{CB6C1588-328D-471E-8889-75E511D500DC}">
      <dgm:prSet phldrT="[Text]"/>
      <dgm:spPr/>
      <dgm:t>
        <a:bodyPr/>
        <a:lstStyle/>
        <a:p>
          <a:r>
            <a:rPr lang="de-DE" dirty="0"/>
            <a:t>Häufiger Einsatz von IT-Tools im Produktentstehungsprozess</a:t>
          </a:r>
        </a:p>
      </dgm:t>
    </dgm:pt>
    <dgm:pt modelId="{63605BFD-AFE7-43FD-AF74-9AA2B76F3DC2}" type="parTrans" cxnId="{29C8E594-60E6-4DEB-9C33-288230927652}">
      <dgm:prSet/>
      <dgm:spPr/>
      <dgm:t>
        <a:bodyPr/>
        <a:lstStyle/>
        <a:p>
          <a:endParaRPr lang="de-DE"/>
        </a:p>
      </dgm:t>
    </dgm:pt>
    <dgm:pt modelId="{91D34DAB-5034-4A1B-93C1-DDA4C411D7AD}" type="sibTrans" cxnId="{29C8E594-60E6-4DEB-9C33-288230927652}">
      <dgm:prSet/>
      <dgm:spPr/>
      <dgm:t>
        <a:bodyPr/>
        <a:lstStyle/>
        <a:p>
          <a:endParaRPr lang="de-DE"/>
        </a:p>
      </dgm:t>
    </dgm:pt>
    <dgm:pt modelId="{6B729800-996F-410D-A9A7-7DA575A8D657}">
      <dgm:prSet phldrT="[Text]"/>
      <dgm:spPr/>
      <dgm:t>
        <a:bodyPr/>
        <a:lstStyle/>
        <a:p>
          <a:r>
            <a:rPr lang="de-DE" dirty="0">
              <a:sym typeface="Wingdings" panose="05000000000000000000" pitchFamily="2" charset="2"/>
            </a:rPr>
            <a:t>Wie ist das Vorgehen soll Software selbst entwickelt werden?</a:t>
          </a:r>
          <a:endParaRPr lang="de-DE" dirty="0"/>
        </a:p>
      </dgm:t>
    </dgm:pt>
    <dgm:pt modelId="{82828982-AED7-4442-8968-32FB68F86FE0}" type="parTrans" cxnId="{ABEA57D2-A572-4379-91F9-AA80705DA0F4}">
      <dgm:prSet/>
      <dgm:spPr/>
      <dgm:t>
        <a:bodyPr/>
        <a:lstStyle/>
        <a:p>
          <a:endParaRPr lang="de-DE"/>
        </a:p>
      </dgm:t>
    </dgm:pt>
    <dgm:pt modelId="{C29DB768-C902-4415-8689-957DAE0344C3}" type="sibTrans" cxnId="{ABEA57D2-A572-4379-91F9-AA80705DA0F4}">
      <dgm:prSet/>
      <dgm:spPr/>
      <dgm:t>
        <a:bodyPr/>
        <a:lstStyle/>
        <a:p>
          <a:endParaRPr lang="de-DE"/>
        </a:p>
      </dgm:t>
    </dgm:pt>
    <dgm:pt modelId="{DF5D4EFD-FCF3-4955-8441-B149061D85A8}" type="pres">
      <dgm:prSet presAssocID="{19338EDD-E6A0-4055-A3C3-DB582FF3A9B9}" presName="Name0" presStyleCnt="0">
        <dgm:presLayoutVars>
          <dgm:dir/>
          <dgm:resizeHandles val="exact"/>
        </dgm:presLayoutVars>
      </dgm:prSet>
      <dgm:spPr/>
    </dgm:pt>
    <dgm:pt modelId="{659B781E-CE43-42A6-9770-A89D10CB1B28}" type="pres">
      <dgm:prSet presAssocID="{CB6C1588-328D-471E-8889-75E511D500DC}" presName="node" presStyleLbl="node1" presStyleIdx="0" presStyleCnt="2">
        <dgm:presLayoutVars>
          <dgm:bulletEnabled val="1"/>
        </dgm:presLayoutVars>
      </dgm:prSet>
      <dgm:spPr/>
    </dgm:pt>
    <dgm:pt modelId="{B803C63A-8B24-44DA-8FE9-556394A8D81F}" type="pres">
      <dgm:prSet presAssocID="{91D34DAB-5034-4A1B-93C1-DDA4C411D7AD}" presName="sibTrans" presStyleLbl="sibTrans2D1" presStyleIdx="0" presStyleCnt="1"/>
      <dgm:spPr/>
    </dgm:pt>
    <dgm:pt modelId="{4AF1CDE9-6492-4407-B555-018DB9510F0E}" type="pres">
      <dgm:prSet presAssocID="{91D34DAB-5034-4A1B-93C1-DDA4C411D7AD}" presName="connectorText" presStyleLbl="sibTrans2D1" presStyleIdx="0" presStyleCnt="1"/>
      <dgm:spPr/>
    </dgm:pt>
    <dgm:pt modelId="{F4AE9169-0136-4C73-97F9-557775BBCA59}" type="pres">
      <dgm:prSet presAssocID="{6B729800-996F-410D-A9A7-7DA575A8D657}" presName="node" presStyleLbl="node1" presStyleIdx="1" presStyleCnt="2">
        <dgm:presLayoutVars>
          <dgm:bulletEnabled val="1"/>
        </dgm:presLayoutVars>
      </dgm:prSet>
      <dgm:spPr/>
    </dgm:pt>
  </dgm:ptLst>
  <dgm:cxnLst>
    <dgm:cxn modelId="{94EDD01F-423B-4DE1-BA61-6FE0A65132AB}" type="presOf" srcId="{91D34DAB-5034-4A1B-93C1-DDA4C411D7AD}" destId="{4AF1CDE9-6492-4407-B555-018DB9510F0E}" srcOrd="1" destOrd="0" presId="urn:microsoft.com/office/officeart/2005/8/layout/process1"/>
    <dgm:cxn modelId="{8721404A-8FCB-490F-B345-3BACABC8E306}" type="presOf" srcId="{CB6C1588-328D-471E-8889-75E511D500DC}" destId="{659B781E-CE43-42A6-9770-A89D10CB1B28}" srcOrd="0" destOrd="0" presId="urn:microsoft.com/office/officeart/2005/8/layout/process1"/>
    <dgm:cxn modelId="{29C8E594-60E6-4DEB-9C33-288230927652}" srcId="{19338EDD-E6A0-4055-A3C3-DB582FF3A9B9}" destId="{CB6C1588-328D-471E-8889-75E511D500DC}" srcOrd="0" destOrd="0" parTransId="{63605BFD-AFE7-43FD-AF74-9AA2B76F3DC2}" sibTransId="{91D34DAB-5034-4A1B-93C1-DDA4C411D7AD}"/>
    <dgm:cxn modelId="{BC3DF894-3211-4C8F-A682-939E328EA565}" type="presOf" srcId="{91D34DAB-5034-4A1B-93C1-DDA4C411D7AD}" destId="{B803C63A-8B24-44DA-8FE9-556394A8D81F}" srcOrd="0" destOrd="0" presId="urn:microsoft.com/office/officeart/2005/8/layout/process1"/>
    <dgm:cxn modelId="{EBB71FB5-5D42-4905-AFC3-09B71B35F710}" type="presOf" srcId="{6B729800-996F-410D-A9A7-7DA575A8D657}" destId="{F4AE9169-0136-4C73-97F9-557775BBCA59}" srcOrd="0" destOrd="0" presId="urn:microsoft.com/office/officeart/2005/8/layout/process1"/>
    <dgm:cxn modelId="{ABEA57D2-A572-4379-91F9-AA80705DA0F4}" srcId="{19338EDD-E6A0-4055-A3C3-DB582FF3A9B9}" destId="{6B729800-996F-410D-A9A7-7DA575A8D657}" srcOrd="1" destOrd="0" parTransId="{82828982-AED7-4442-8968-32FB68F86FE0}" sibTransId="{C29DB768-C902-4415-8689-957DAE0344C3}"/>
    <dgm:cxn modelId="{7525BDDF-8D9C-4EBA-8652-71A75C9445B5}" type="presOf" srcId="{19338EDD-E6A0-4055-A3C3-DB582FF3A9B9}" destId="{DF5D4EFD-FCF3-4955-8441-B149061D85A8}" srcOrd="0" destOrd="0" presId="urn:microsoft.com/office/officeart/2005/8/layout/process1"/>
    <dgm:cxn modelId="{4F8B4E67-99EE-4672-ADCF-B75E9232F07C}" type="presParOf" srcId="{DF5D4EFD-FCF3-4955-8441-B149061D85A8}" destId="{659B781E-CE43-42A6-9770-A89D10CB1B28}" srcOrd="0" destOrd="0" presId="urn:microsoft.com/office/officeart/2005/8/layout/process1"/>
    <dgm:cxn modelId="{6BE0DEA6-E8F6-47EC-A171-86E9DFA7DDA9}" type="presParOf" srcId="{DF5D4EFD-FCF3-4955-8441-B149061D85A8}" destId="{B803C63A-8B24-44DA-8FE9-556394A8D81F}" srcOrd="1" destOrd="0" presId="urn:microsoft.com/office/officeart/2005/8/layout/process1"/>
    <dgm:cxn modelId="{594CF940-1DAC-4269-AA79-43659C20049D}" type="presParOf" srcId="{B803C63A-8B24-44DA-8FE9-556394A8D81F}" destId="{4AF1CDE9-6492-4407-B555-018DB9510F0E}" srcOrd="0" destOrd="0" presId="urn:microsoft.com/office/officeart/2005/8/layout/process1"/>
    <dgm:cxn modelId="{83B6B200-968B-49DB-87FE-EBFBC6B4D1ED}" type="presParOf" srcId="{DF5D4EFD-FCF3-4955-8441-B149061D85A8}" destId="{F4AE9169-0136-4C73-97F9-557775BBCA5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587E4F3-4586-421D-9808-FA6BF912EC26}" type="doc">
      <dgm:prSet loTypeId="urn:microsoft.com/office/officeart/2005/8/layout/lProcess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17B0A09-E4B0-4527-B43D-C5CBB1D93A45}">
      <dgm:prSet phldrT="[Text]"/>
      <dgm:spPr/>
      <dgm:t>
        <a:bodyPr/>
        <a:lstStyle/>
        <a:p>
          <a:r>
            <a:rPr lang="de-DE" dirty="0"/>
            <a:t>V-Modell</a:t>
          </a:r>
        </a:p>
      </dgm:t>
    </dgm:pt>
    <dgm:pt modelId="{B35A2954-0222-4BDA-83DB-7179076635E2}" type="parTrans" cxnId="{9152D86D-6F95-4BC2-8D7D-56483CD716B2}">
      <dgm:prSet/>
      <dgm:spPr/>
      <dgm:t>
        <a:bodyPr/>
        <a:lstStyle/>
        <a:p>
          <a:endParaRPr lang="de-DE"/>
        </a:p>
      </dgm:t>
    </dgm:pt>
    <dgm:pt modelId="{D7E87083-19D0-4694-B500-7651FDD775AB}" type="sibTrans" cxnId="{9152D86D-6F95-4BC2-8D7D-56483CD716B2}">
      <dgm:prSet/>
      <dgm:spPr/>
      <dgm:t>
        <a:bodyPr/>
        <a:lstStyle/>
        <a:p>
          <a:endParaRPr lang="de-DE"/>
        </a:p>
      </dgm:t>
    </dgm:pt>
    <dgm:pt modelId="{F157979C-E563-4306-AC3A-C07F7DF4E85C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de-DE" dirty="0"/>
            <a:t>Vertragsverhandlungen</a:t>
          </a:r>
        </a:p>
      </dgm:t>
    </dgm:pt>
    <dgm:pt modelId="{56EF2C21-ECC3-4857-88E7-EF995BA5DC76}" type="parTrans" cxnId="{CB21394F-485F-4E1E-9A90-619E939A13B4}">
      <dgm:prSet/>
      <dgm:spPr/>
      <dgm:t>
        <a:bodyPr/>
        <a:lstStyle/>
        <a:p>
          <a:endParaRPr lang="de-DE"/>
        </a:p>
      </dgm:t>
    </dgm:pt>
    <dgm:pt modelId="{0A820178-BAA2-4459-A51F-582901552DA4}" type="sibTrans" cxnId="{CB21394F-485F-4E1E-9A90-619E939A13B4}">
      <dgm:prSet/>
      <dgm:spPr/>
      <dgm:t>
        <a:bodyPr/>
        <a:lstStyle/>
        <a:p>
          <a:endParaRPr lang="de-DE"/>
        </a:p>
      </dgm:t>
    </dgm:pt>
    <dgm:pt modelId="{2999BBD3-2C7E-4826-9719-B67EEA1BF9AF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de-DE" dirty="0"/>
            <a:t>Herausforderung</a:t>
          </a:r>
        </a:p>
      </dgm:t>
    </dgm:pt>
    <dgm:pt modelId="{233CB41E-8404-45CD-A1F6-FF043EC2A9DD}" type="parTrans" cxnId="{2CCDEAE7-AE49-424A-9347-2633ACD2C0FE}">
      <dgm:prSet/>
      <dgm:spPr/>
      <dgm:t>
        <a:bodyPr/>
        <a:lstStyle/>
        <a:p>
          <a:endParaRPr lang="de-DE"/>
        </a:p>
      </dgm:t>
    </dgm:pt>
    <dgm:pt modelId="{7957CD1A-9828-41A5-B003-31A4C9A62896}" type="sibTrans" cxnId="{2CCDEAE7-AE49-424A-9347-2633ACD2C0FE}">
      <dgm:prSet/>
      <dgm:spPr/>
      <dgm:t>
        <a:bodyPr/>
        <a:lstStyle/>
        <a:p>
          <a:endParaRPr lang="de-DE"/>
        </a:p>
      </dgm:t>
    </dgm:pt>
    <dgm:pt modelId="{CC7E3773-ACD7-41A6-8283-7FC11B582F03}">
      <dgm:prSet phldrT="[Text]"/>
      <dgm:spPr/>
      <dgm:t>
        <a:bodyPr/>
        <a:lstStyle/>
        <a:p>
          <a:r>
            <a:rPr lang="de-DE" dirty="0"/>
            <a:t>Art der Zusammenarbeit</a:t>
          </a:r>
        </a:p>
      </dgm:t>
    </dgm:pt>
    <dgm:pt modelId="{7E1C60F6-6CA9-4BD6-B19B-DE16F5EFAF3C}" type="parTrans" cxnId="{B99E6C42-E8B6-4FFE-9409-20E1EDDCFD61}">
      <dgm:prSet/>
      <dgm:spPr/>
      <dgm:t>
        <a:bodyPr/>
        <a:lstStyle/>
        <a:p>
          <a:endParaRPr lang="de-DE"/>
        </a:p>
      </dgm:t>
    </dgm:pt>
    <dgm:pt modelId="{EDFEC83F-5B53-4C30-92C3-2137889171CB}" type="sibTrans" cxnId="{B99E6C42-E8B6-4FFE-9409-20E1EDDCFD61}">
      <dgm:prSet/>
      <dgm:spPr/>
      <dgm:t>
        <a:bodyPr/>
        <a:lstStyle/>
        <a:p>
          <a:endParaRPr lang="de-DE"/>
        </a:p>
      </dgm:t>
    </dgm:pt>
    <dgm:pt modelId="{BD3AE4A0-8C43-41C8-AE45-4545B6E87640}">
      <dgm:prSet phldrT="[Text]"/>
      <dgm:spPr/>
      <dgm:t>
        <a:bodyPr/>
        <a:lstStyle/>
        <a:p>
          <a:r>
            <a:rPr lang="de-DE" dirty="0"/>
            <a:t>Serienreife</a:t>
          </a:r>
        </a:p>
      </dgm:t>
    </dgm:pt>
    <dgm:pt modelId="{087C5ED3-D559-420B-9164-985ED5AB4E75}" type="parTrans" cxnId="{1147A6AD-102A-41E1-B977-B7315B4A5F43}">
      <dgm:prSet/>
      <dgm:spPr/>
      <dgm:t>
        <a:bodyPr/>
        <a:lstStyle/>
        <a:p>
          <a:endParaRPr lang="de-DE"/>
        </a:p>
      </dgm:t>
    </dgm:pt>
    <dgm:pt modelId="{B1CF163E-FCE0-40DE-BF80-B4DD963956CA}" type="sibTrans" cxnId="{1147A6AD-102A-41E1-B977-B7315B4A5F43}">
      <dgm:prSet/>
      <dgm:spPr/>
      <dgm:t>
        <a:bodyPr/>
        <a:lstStyle/>
        <a:p>
          <a:endParaRPr lang="de-DE"/>
        </a:p>
      </dgm:t>
    </dgm:pt>
    <dgm:pt modelId="{0A9B52FE-0A1A-440F-A47F-4E0765553A98}">
      <dgm:prSet phldrT="[Text]"/>
      <dgm:spPr/>
      <dgm:t>
        <a:bodyPr/>
        <a:lstStyle/>
        <a:p>
          <a:r>
            <a:rPr lang="de-DE" dirty="0"/>
            <a:t>Agile</a:t>
          </a:r>
        </a:p>
      </dgm:t>
    </dgm:pt>
    <dgm:pt modelId="{CA8F2643-DCDE-402B-8666-232D9C3BF455}" type="parTrans" cxnId="{60C02B87-356D-44FE-AB5B-D8FBB200EB68}">
      <dgm:prSet/>
      <dgm:spPr/>
      <dgm:t>
        <a:bodyPr/>
        <a:lstStyle/>
        <a:p>
          <a:endParaRPr lang="de-DE"/>
        </a:p>
      </dgm:t>
    </dgm:pt>
    <dgm:pt modelId="{A0346319-EFD6-4635-84B9-146E9EF9BFF6}" type="sibTrans" cxnId="{60C02B87-356D-44FE-AB5B-D8FBB200EB68}">
      <dgm:prSet/>
      <dgm:spPr/>
      <dgm:t>
        <a:bodyPr/>
        <a:lstStyle/>
        <a:p>
          <a:endParaRPr lang="de-DE"/>
        </a:p>
      </dgm:t>
    </dgm:pt>
    <dgm:pt modelId="{BCE999C8-5595-4154-BEBA-27852FBCF9E3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de-DE" dirty="0"/>
            <a:t>Individuen &amp; Interaktionen</a:t>
          </a:r>
        </a:p>
      </dgm:t>
    </dgm:pt>
    <dgm:pt modelId="{70CF7E50-B757-413F-9942-F1C081D4D301}" type="parTrans" cxnId="{D0245838-2B3B-4002-874D-CC177DA63AD1}">
      <dgm:prSet/>
      <dgm:spPr/>
      <dgm:t>
        <a:bodyPr/>
        <a:lstStyle/>
        <a:p>
          <a:endParaRPr lang="de-DE"/>
        </a:p>
      </dgm:t>
    </dgm:pt>
    <dgm:pt modelId="{651E1E80-A88A-48D1-9474-CA6674CD8A44}" type="sibTrans" cxnId="{D0245838-2B3B-4002-874D-CC177DA63AD1}">
      <dgm:prSet/>
      <dgm:spPr/>
      <dgm:t>
        <a:bodyPr/>
        <a:lstStyle/>
        <a:p>
          <a:endParaRPr lang="de-DE"/>
        </a:p>
      </dgm:t>
    </dgm:pt>
    <dgm:pt modelId="{C9CC0399-C3A4-40D6-892C-6009F8C8FB0C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de-DE" dirty="0"/>
            <a:t>Prozesse &amp; Tools</a:t>
          </a:r>
        </a:p>
      </dgm:t>
    </dgm:pt>
    <dgm:pt modelId="{6325E471-CA81-4C56-8E9F-95787A7F5EC5}" type="parTrans" cxnId="{C61E7350-F8A3-44B9-BCEC-C150DCA3F89E}">
      <dgm:prSet/>
      <dgm:spPr/>
      <dgm:t>
        <a:bodyPr/>
        <a:lstStyle/>
        <a:p>
          <a:endParaRPr lang="de-DE"/>
        </a:p>
      </dgm:t>
    </dgm:pt>
    <dgm:pt modelId="{7E4F3E67-B9AC-4D0F-B16E-A339B28B6CDF}" type="sibTrans" cxnId="{C61E7350-F8A3-44B9-BCEC-C150DCA3F89E}">
      <dgm:prSet/>
      <dgm:spPr/>
      <dgm:t>
        <a:bodyPr/>
        <a:lstStyle/>
        <a:p>
          <a:endParaRPr lang="de-DE"/>
        </a:p>
      </dgm:t>
    </dgm:pt>
    <dgm:pt modelId="{7321631D-1D03-499A-B750-08FA88F3EC6D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de-DE" dirty="0"/>
            <a:t>Umfangreiche Dokumentation</a:t>
          </a:r>
        </a:p>
      </dgm:t>
    </dgm:pt>
    <dgm:pt modelId="{EA3ED590-2AC7-4722-9223-1EEDEDDC6C8F}" type="parTrans" cxnId="{00916044-B025-49E7-A4A6-D6D5D1ED5B48}">
      <dgm:prSet/>
      <dgm:spPr/>
      <dgm:t>
        <a:bodyPr/>
        <a:lstStyle/>
        <a:p>
          <a:endParaRPr lang="de-DE"/>
        </a:p>
      </dgm:t>
    </dgm:pt>
    <dgm:pt modelId="{25EB1BAC-B942-42D1-99C5-377A4D147AAB}" type="sibTrans" cxnId="{00916044-B025-49E7-A4A6-D6D5D1ED5B48}">
      <dgm:prSet/>
      <dgm:spPr/>
      <dgm:t>
        <a:bodyPr/>
        <a:lstStyle/>
        <a:p>
          <a:endParaRPr lang="de-DE"/>
        </a:p>
      </dgm:t>
    </dgm:pt>
    <dgm:pt modelId="{1DCA3520-34B6-40CF-BDD6-784419B6C55E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de-DE" dirty="0"/>
            <a:t>Plankonformität</a:t>
          </a:r>
        </a:p>
      </dgm:t>
    </dgm:pt>
    <dgm:pt modelId="{C6C11700-87CE-42D1-B141-3F55CC14790F}" type="parTrans" cxnId="{E6CCAE8F-6A37-4B2F-AB0F-4EC8A726F243}">
      <dgm:prSet/>
      <dgm:spPr/>
      <dgm:t>
        <a:bodyPr/>
        <a:lstStyle/>
        <a:p>
          <a:endParaRPr lang="de-DE"/>
        </a:p>
      </dgm:t>
    </dgm:pt>
    <dgm:pt modelId="{5D1D0C4E-F8CD-4303-B1EB-A9C4FDDFA51E}" type="sibTrans" cxnId="{E6CCAE8F-6A37-4B2F-AB0F-4EC8A726F243}">
      <dgm:prSet/>
      <dgm:spPr/>
      <dgm:t>
        <a:bodyPr/>
        <a:lstStyle/>
        <a:p>
          <a:endParaRPr lang="de-DE"/>
        </a:p>
      </dgm:t>
    </dgm:pt>
    <dgm:pt modelId="{9EFC1600-F3E2-4BB4-A446-5224F079A69B}">
      <dgm:prSet phldrT="[Text]"/>
      <dgm:spPr/>
      <dgm:t>
        <a:bodyPr/>
        <a:lstStyle/>
        <a:p>
          <a:r>
            <a:rPr lang="de-DE" dirty="0"/>
            <a:t>Steuerung der Zusammenarbeit</a:t>
          </a:r>
        </a:p>
      </dgm:t>
    </dgm:pt>
    <dgm:pt modelId="{F4AB4386-9021-4887-B2CD-E3EFF8DA68D7}" type="parTrans" cxnId="{5042D71E-E93D-4CC4-8BA3-45E9477F3EA1}">
      <dgm:prSet/>
      <dgm:spPr/>
      <dgm:t>
        <a:bodyPr/>
        <a:lstStyle/>
        <a:p>
          <a:endParaRPr lang="de-DE"/>
        </a:p>
      </dgm:t>
    </dgm:pt>
    <dgm:pt modelId="{3312AA33-4C42-4B9D-B01C-41F1F71A01FD}" type="sibTrans" cxnId="{5042D71E-E93D-4CC4-8BA3-45E9477F3EA1}">
      <dgm:prSet/>
      <dgm:spPr/>
      <dgm:t>
        <a:bodyPr/>
        <a:lstStyle/>
        <a:p>
          <a:endParaRPr lang="de-DE"/>
        </a:p>
      </dgm:t>
    </dgm:pt>
    <dgm:pt modelId="{54B189D9-B37B-4E35-97E4-FCA26CC524DB}">
      <dgm:prSet phldrT="[Text]"/>
      <dgm:spPr/>
      <dgm:t>
        <a:bodyPr/>
        <a:lstStyle/>
        <a:p>
          <a:r>
            <a:rPr lang="de-DE" dirty="0"/>
            <a:t>Planungshorizont</a:t>
          </a:r>
        </a:p>
      </dgm:t>
    </dgm:pt>
    <dgm:pt modelId="{63647A33-0FA1-4F43-A81C-CDB414FE1391}" type="parTrans" cxnId="{0C87985B-F156-4414-9458-897CBE59B858}">
      <dgm:prSet/>
      <dgm:spPr/>
      <dgm:t>
        <a:bodyPr/>
        <a:lstStyle/>
        <a:p>
          <a:endParaRPr lang="de-DE"/>
        </a:p>
      </dgm:t>
    </dgm:pt>
    <dgm:pt modelId="{FCC0B6D4-48E5-44A9-936F-B0E1EBE85E89}" type="sibTrans" cxnId="{0C87985B-F156-4414-9458-897CBE59B858}">
      <dgm:prSet/>
      <dgm:spPr/>
      <dgm:t>
        <a:bodyPr/>
        <a:lstStyle/>
        <a:p>
          <a:endParaRPr lang="de-DE"/>
        </a:p>
      </dgm:t>
    </dgm:pt>
    <dgm:pt modelId="{3E48B4B9-6A37-4E9B-B0F0-C2862007CA03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de-DE" dirty="0"/>
            <a:t>Zusammenarbeit mit dem Kunden</a:t>
          </a:r>
        </a:p>
      </dgm:t>
    </dgm:pt>
    <dgm:pt modelId="{2F37745E-AFC0-44DD-8340-D358900CB217}" type="parTrans" cxnId="{38EF37F6-A63B-4F8D-87E4-FE3CF4EFA210}">
      <dgm:prSet/>
      <dgm:spPr/>
      <dgm:t>
        <a:bodyPr/>
        <a:lstStyle/>
        <a:p>
          <a:endParaRPr lang="de-DE"/>
        </a:p>
      </dgm:t>
    </dgm:pt>
    <dgm:pt modelId="{3100EAEF-FF22-4863-AA7B-8BD9C75A034E}" type="sibTrans" cxnId="{38EF37F6-A63B-4F8D-87E4-FE3CF4EFA210}">
      <dgm:prSet/>
      <dgm:spPr/>
      <dgm:t>
        <a:bodyPr/>
        <a:lstStyle/>
        <a:p>
          <a:endParaRPr lang="de-DE"/>
        </a:p>
      </dgm:t>
    </dgm:pt>
    <dgm:pt modelId="{35EECF3B-A159-446D-9B9A-352084A4BE72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de-DE" dirty="0"/>
            <a:t>Funktionierende Software</a:t>
          </a:r>
        </a:p>
      </dgm:t>
    </dgm:pt>
    <dgm:pt modelId="{4DF8F6D2-8127-4F6A-8311-EBE34C4CE9A0}" type="parTrans" cxnId="{0B838E29-C5E6-4A58-B255-133EA62CC448}">
      <dgm:prSet/>
      <dgm:spPr/>
      <dgm:t>
        <a:bodyPr/>
        <a:lstStyle/>
        <a:p>
          <a:endParaRPr lang="de-DE"/>
        </a:p>
      </dgm:t>
    </dgm:pt>
    <dgm:pt modelId="{BC886C42-2BD8-479F-81EC-21C3498F6023}" type="sibTrans" cxnId="{0B838E29-C5E6-4A58-B255-133EA62CC448}">
      <dgm:prSet/>
      <dgm:spPr/>
      <dgm:t>
        <a:bodyPr/>
        <a:lstStyle/>
        <a:p>
          <a:endParaRPr lang="de-DE"/>
        </a:p>
      </dgm:t>
    </dgm:pt>
    <dgm:pt modelId="{41655A99-4FE3-41B1-B5AE-B676AD431487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de-DE" dirty="0"/>
            <a:t>Reaktion auf Änderungen</a:t>
          </a:r>
        </a:p>
      </dgm:t>
    </dgm:pt>
    <dgm:pt modelId="{9694DB3F-5E88-4432-8267-0E13EC59B8EA}" type="parTrans" cxnId="{2BC84231-5A0B-434A-B7D8-5E5E6E675231}">
      <dgm:prSet/>
      <dgm:spPr/>
      <dgm:t>
        <a:bodyPr/>
        <a:lstStyle/>
        <a:p>
          <a:endParaRPr lang="de-DE"/>
        </a:p>
      </dgm:t>
    </dgm:pt>
    <dgm:pt modelId="{3D5AB9A9-998D-4D5C-949D-E56932B0875F}" type="sibTrans" cxnId="{2BC84231-5A0B-434A-B7D8-5E5E6E675231}">
      <dgm:prSet/>
      <dgm:spPr/>
      <dgm:t>
        <a:bodyPr/>
        <a:lstStyle/>
        <a:p>
          <a:endParaRPr lang="de-DE"/>
        </a:p>
      </dgm:t>
    </dgm:pt>
    <dgm:pt modelId="{D11C78C9-046F-4129-9F88-2E71F17696CF}" type="pres">
      <dgm:prSet presAssocID="{9587E4F3-4586-421D-9808-FA6BF912EC26}" presName="theList" presStyleCnt="0">
        <dgm:presLayoutVars>
          <dgm:dir/>
          <dgm:animLvl val="lvl"/>
          <dgm:resizeHandles val="exact"/>
        </dgm:presLayoutVars>
      </dgm:prSet>
      <dgm:spPr/>
    </dgm:pt>
    <dgm:pt modelId="{23260D3A-F208-477D-9C9B-8E6611BEDF2A}" type="pres">
      <dgm:prSet presAssocID="{217B0A09-E4B0-4527-B43D-C5CBB1D93A45}" presName="compNode" presStyleCnt="0"/>
      <dgm:spPr/>
    </dgm:pt>
    <dgm:pt modelId="{45104095-606C-4618-84C7-6F6C5E322F1B}" type="pres">
      <dgm:prSet presAssocID="{217B0A09-E4B0-4527-B43D-C5CBB1D93A45}" presName="aNode" presStyleLbl="bgShp" presStyleIdx="0" presStyleCnt="3"/>
      <dgm:spPr/>
    </dgm:pt>
    <dgm:pt modelId="{C5C87E26-F6C4-4BB8-94C4-1B9BC1864705}" type="pres">
      <dgm:prSet presAssocID="{217B0A09-E4B0-4527-B43D-C5CBB1D93A45}" presName="textNode" presStyleLbl="bgShp" presStyleIdx="0" presStyleCnt="3"/>
      <dgm:spPr/>
    </dgm:pt>
    <dgm:pt modelId="{8D5C8A30-A010-4E99-8B64-B161BD7CF6CD}" type="pres">
      <dgm:prSet presAssocID="{217B0A09-E4B0-4527-B43D-C5CBB1D93A45}" presName="compChildNode" presStyleCnt="0"/>
      <dgm:spPr/>
    </dgm:pt>
    <dgm:pt modelId="{B8200B57-0FBF-4E14-AA5E-8C374B1F9C84}" type="pres">
      <dgm:prSet presAssocID="{217B0A09-E4B0-4527-B43D-C5CBB1D93A45}" presName="theInnerList" presStyleCnt="0"/>
      <dgm:spPr/>
    </dgm:pt>
    <dgm:pt modelId="{93BD4C8C-7FB8-49C4-B096-5F7C48FA6299}" type="pres">
      <dgm:prSet presAssocID="{F157979C-E563-4306-AC3A-C07F7DF4E85C}" presName="childNode" presStyleLbl="node1" presStyleIdx="0" presStyleCnt="12">
        <dgm:presLayoutVars>
          <dgm:bulletEnabled val="1"/>
        </dgm:presLayoutVars>
      </dgm:prSet>
      <dgm:spPr/>
    </dgm:pt>
    <dgm:pt modelId="{847CC8BF-31BF-44C7-A8EC-629A419ED0CA}" type="pres">
      <dgm:prSet presAssocID="{F157979C-E563-4306-AC3A-C07F7DF4E85C}" presName="aSpace2" presStyleCnt="0"/>
      <dgm:spPr/>
    </dgm:pt>
    <dgm:pt modelId="{AFF11A48-548A-4C3A-A9E5-F2D20D5F7AFA}" type="pres">
      <dgm:prSet presAssocID="{C9CC0399-C3A4-40D6-892C-6009F8C8FB0C}" presName="childNode" presStyleLbl="node1" presStyleIdx="1" presStyleCnt="12">
        <dgm:presLayoutVars>
          <dgm:bulletEnabled val="1"/>
        </dgm:presLayoutVars>
      </dgm:prSet>
      <dgm:spPr/>
    </dgm:pt>
    <dgm:pt modelId="{AC1F4A4A-577E-4913-BE21-021686BBC22F}" type="pres">
      <dgm:prSet presAssocID="{C9CC0399-C3A4-40D6-892C-6009F8C8FB0C}" presName="aSpace2" presStyleCnt="0"/>
      <dgm:spPr/>
    </dgm:pt>
    <dgm:pt modelId="{315A9FD8-1FF9-4AEF-AF54-FC19B5B0CDD7}" type="pres">
      <dgm:prSet presAssocID="{7321631D-1D03-499A-B750-08FA88F3EC6D}" presName="childNode" presStyleLbl="node1" presStyleIdx="2" presStyleCnt="12">
        <dgm:presLayoutVars>
          <dgm:bulletEnabled val="1"/>
        </dgm:presLayoutVars>
      </dgm:prSet>
      <dgm:spPr/>
    </dgm:pt>
    <dgm:pt modelId="{A1DC0883-3414-4C68-9128-F9DF92BB37DA}" type="pres">
      <dgm:prSet presAssocID="{7321631D-1D03-499A-B750-08FA88F3EC6D}" presName="aSpace2" presStyleCnt="0"/>
      <dgm:spPr/>
    </dgm:pt>
    <dgm:pt modelId="{C687854F-18F9-4FDD-9C49-43FFF9E27A01}" type="pres">
      <dgm:prSet presAssocID="{1DCA3520-34B6-40CF-BDD6-784419B6C55E}" presName="childNode" presStyleLbl="node1" presStyleIdx="3" presStyleCnt="12">
        <dgm:presLayoutVars>
          <dgm:bulletEnabled val="1"/>
        </dgm:presLayoutVars>
      </dgm:prSet>
      <dgm:spPr/>
    </dgm:pt>
    <dgm:pt modelId="{A5E181A5-F1D9-4470-B620-A1548CB6E926}" type="pres">
      <dgm:prSet presAssocID="{217B0A09-E4B0-4527-B43D-C5CBB1D93A45}" presName="aSpace" presStyleCnt="0"/>
      <dgm:spPr/>
    </dgm:pt>
    <dgm:pt modelId="{FE26C82B-3C15-473F-A32D-D94320787F19}" type="pres">
      <dgm:prSet presAssocID="{2999BBD3-2C7E-4826-9719-B67EEA1BF9AF}" presName="compNode" presStyleCnt="0"/>
      <dgm:spPr/>
    </dgm:pt>
    <dgm:pt modelId="{43B03F1F-AC28-4090-B756-ADE47010CA9E}" type="pres">
      <dgm:prSet presAssocID="{2999BBD3-2C7E-4826-9719-B67EEA1BF9AF}" presName="aNode" presStyleLbl="bgShp" presStyleIdx="1" presStyleCnt="3"/>
      <dgm:spPr/>
    </dgm:pt>
    <dgm:pt modelId="{9E714EB7-12C5-426C-A0BC-5423CE677FB7}" type="pres">
      <dgm:prSet presAssocID="{2999BBD3-2C7E-4826-9719-B67EEA1BF9AF}" presName="textNode" presStyleLbl="bgShp" presStyleIdx="1" presStyleCnt="3"/>
      <dgm:spPr/>
    </dgm:pt>
    <dgm:pt modelId="{9CA09144-229E-4A17-AECF-5009794E9A3F}" type="pres">
      <dgm:prSet presAssocID="{2999BBD3-2C7E-4826-9719-B67EEA1BF9AF}" presName="compChildNode" presStyleCnt="0"/>
      <dgm:spPr/>
    </dgm:pt>
    <dgm:pt modelId="{0D6A2ED2-FCA6-451B-AB77-3398B7783D53}" type="pres">
      <dgm:prSet presAssocID="{2999BBD3-2C7E-4826-9719-B67EEA1BF9AF}" presName="theInnerList" presStyleCnt="0"/>
      <dgm:spPr/>
    </dgm:pt>
    <dgm:pt modelId="{999016A8-F2D9-4C70-A24E-98ACE1277076}" type="pres">
      <dgm:prSet presAssocID="{CC7E3773-ACD7-41A6-8283-7FC11B582F03}" presName="childNode" presStyleLbl="node1" presStyleIdx="4" presStyleCnt="12">
        <dgm:presLayoutVars>
          <dgm:bulletEnabled val="1"/>
        </dgm:presLayoutVars>
      </dgm:prSet>
      <dgm:spPr/>
    </dgm:pt>
    <dgm:pt modelId="{89296EBB-8B05-46B9-AFFD-28C7126A2CFC}" type="pres">
      <dgm:prSet presAssocID="{CC7E3773-ACD7-41A6-8283-7FC11B582F03}" presName="aSpace2" presStyleCnt="0"/>
      <dgm:spPr/>
    </dgm:pt>
    <dgm:pt modelId="{5F2F941E-1A6A-4C06-8F74-1D6CF5173955}" type="pres">
      <dgm:prSet presAssocID="{9EFC1600-F3E2-4BB4-A446-5224F079A69B}" presName="childNode" presStyleLbl="node1" presStyleIdx="5" presStyleCnt="12">
        <dgm:presLayoutVars>
          <dgm:bulletEnabled val="1"/>
        </dgm:presLayoutVars>
      </dgm:prSet>
      <dgm:spPr/>
    </dgm:pt>
    <dgm:pt modelId="{DE74D791-F8C9-48D4-A728-5DF1EA4A1ECB}" type="pres">
      <dgm:prSet presAssocID="{9EFC1600-F3E2-4BB4-A446-5224F079A69B}" presName="aSpace2" presStyleCnt="0"/>
      <dgm:spPr/>
    </dgm:pt>
    <dgm:pt modelId="{E08B4E8E-43A9-4240-9E69-230C06CFAA9A}" type="pres">
      <dgm:prSet presAssocID="{BD3AE4A0-8C43-41C8-AE45-4545B6E87640}" presName="childNode" presStyleLbl="node1" presStyleIdx="6" presStyleCnt="12">
        <dgm:presLayoutVars>
          <dgm:bulletEnabled val="1"/>
        </dgm:presLayoutVars>
      </dgm:prSet>
      <dgm:spPr/>
    </dgm:pt>
    <dgm:pt modelId="{79457F19-0A16-4F1E-833A-F7263468BF80}" type="pres">
      <dgm:prSet presAssocID="{BD3AE4A0-8C43-41C8-AE45-4545B6E87640}" presName="aSpace2" presStyleCnt="0"/>
      <dgm:spPr/>
    </dgm:pt>
    <dgm:pt modelId="{A171F1EF-D6D9-463F-8D85-081A78E3D622}" type="pres">
      <dgm:prSet presAssocID="{54B189D9-B37B-4E35-97E4-FCA26CC524DB}" presName="childNode" presStyleLbl="node1" presStyleIdx="7" presStyleCnt="12">
        <dgm:presLayoutVars>
          <dgm:bulletEnabled val="1"/>
        </dgm:presLayoutVars>
      </dgm:prSet>
      <dgm:spPr/>
    </dgm:pt>
    <dgm:pt modelId="{E5449565-1585-40BA-A047-CE6B73AFE2A6}" type="pres">
      <dgm:prSet presAssocID="{2999BBD3-2C7E-4826-9719-B67EEA1BF9AF}" presName="aSpace" presStyleCnt="0"/>
      <dgm:spPr/>
    </dgm:pt>
    <dgm:pt modelId="{B8F7AB19-F7F1-40FC-B634-D03C0E11EF7B}" type="pres">
      <dgm:prSet presAssocID="{0A9B52FE-0A1A-440F-A47F-4E0765553A98}" presName="compNode" presStyleCnt="0"/>
      <dgm:spPr/>
    </dgm:pt>
    <dgm:pt modelId="{300EF233-89E2-455C-BBD1-46E234BF6FF1}" type="pres">
      <dgm:prSet presAssocID="{0A9B52FE-0A1A-440F-A47F-4E0765553A98}" presName="aNode" presStyleLbl="bgShp" presStyleIdx="2" presStyleCnt="3"/>
      <dgm:spPr/>
    </dgm:pt>
    <dgm:pt modelId="{DF192DEE-F4BD-47C0-A156-1CCB6F3E8AB2}" type="pres">
      <dgm:prSet presAssocID="{0A9B52FE-0A1A-440F-A47F-4E0765553A98}" presName="textNode" presStyleLbl="bgShp" presStyleIdx="2" presStyleCnt="3"/>
      <dgm:spPr/>
    </dgm:pt>
    <dgm:pt modelId="{AA368D39-1C1D-4F49-832B-66A9BEA8D54E}" type="pres">
      <dgm:prSet presAssocID="{0A9B52FE-0A1A-440F-A47F-4E0765553A98}" presName="compChildNode" presStyleCnt="0"/>
      <dgm:spPr/>
    </dgm:pt>
    <dgm:pt modelId="{826D775B-38ED-4040-9659-75394F05E569}" type="pres">
      <dgm:prSet presAssocID="{0A9B52FE-0A1A-440F-A47F-4E0765553A98}" presName="theInnerList" presStyleCnt="0"/>
      <dgm:spPr/>
    </dgm:pt>
    <dgm:pt modelId="{7F58A3B8-ED41-4CFD-BE1E-EB3E24BE5E66}" type="pres">
      <dgm:prSet presAssocID="{BCE999C8-5595-4154-BEBA-27852FBCF9E3}" presName="childNode" presStyleLbl="node1" presStyleIdx="8" presStyleCnt="12">
        <dgm:presLayoutVars>
          <dgm:bulletEnabled val="1"/>
        </dgm:presLayoutVars>
      </dgm:prSet>
      <dgm:spPr/>
    </dgm:pt>
    <dgm:pt modelId="{27FB79E1-26F0-4ADF-B4B0-8F6D1D13BC10}" type="pres">
      <dgm:prSet presAssocID="{BCE999C8-5595-4154-BEBA-27852FBCF9E3}" presName="aSpace2" presStyleCnt="0"/>
      <dgm:spPr/>
    </dgm:pt>
    <dgm:pt modelId="{A0DF931C-A672-428F-8C39-59D55CDACB11}" type="pres">
      <dgm:prSet presAssocID="{3E48B4B9-6A37-4E9B-B0F0-C2862007CA03}" presName="childNode" presStyleLbl="node1" presStyleIdx="9" presStyleCnt="12">
        <dgm:presLayoutVars>
          <dgm:bulletEnabled val="1"/>
        </dgm:presLayoutVars>
      </dgm:prSet>
      <dgm:spPr/>
    </dgm:pt>
    <dgm:pt modelId="{9F7344CD-E3BE-47E4-958A-A33B526CFE85}" type="pres">
      <dgm:prSet presAssocID="{3E48B4B9-6A37-4E9B-B0F0-C2862007CA03}" presName="aSpace2" presStyleCnt="0"/>
      <dgm:spPr/>
    </dgm:pt>
    <dgm:pt modelId="{15960031-D385-4463-ACC8-F6A08D82813D}" type="pres">
      <dgm:prSet presAssocID="{35EECF3B-A159-446D-9B9A-352084A4BE72}" presName="childNode" presStyleLbl="node1" presStyleIdx="10" presStyleCnt="12">
        <dgm:presLayoutVars>
          <dgm:bulletEnabled val="1"/>
        </dgm:presLayoutVars>
      </dgm:prSet>
      <dgm:spPr/>
    </dgm:pt>
    <dgm:pt modelId="{F4528340-06EC-4FF4-A988-6E51DA9EB9DF}" type="pres">
      <dgm:prSet presAssocID="{35EECF3B-A159-446D-9B9A-352084A4BE72}" presName="aSpace2" presStyleCnt="0"/>
      <dgm:spPr/>
    </dgm:pt>
    <dgm:pt modelId="{63A6C6EC-1EA2-4C34-A9E8-154ED819E2F9}" type="pres">
      <dgm:prSet presAssocID="{41655A99-4FE3-41B1-B5AE-B676AD431487}" presName="childNode" presStyleLbl="node1" presStyleIdx="11" presStyleCnt="12">
        <dgm:presLayoutVars>
          <dgm:bulletEnabled val="1"/>
        </dgm:presLayoutVars>
      </dgm:prSet>
      <dgm:spPr/>
    </dgm:pt>
  </dgm:ptLst>
  <dgm:cxnLst>
    <dgm:cxn modelId="{61350407-2C66-4503-A1C0-5EB7B2850A87}" type="presOf" srcId="{2999BBD3-2C7E-4826-9719-B67EEA1BF9AF}" destId="{43B03F1F-AC28-4090-B756-ADE47010CA9E}" srcOrd="0" destOrd="0" presId="urn:microsoft.com/office/officeart/2005/8/layout/lProcess2"/>
    <dgm:cxn modelId="{AC94250B-6AC9-4D4E-B56A-184E1EE1A761}" type="presOf" srcId="{9EFC1600-F3E2-4BB4-A446-5224F079A69B}" destId="{5F2F941E-1A6A-4C06-8F74-1D6CF5173955}" srcOrd="0" destOrd="0" presId="urn:microsoft.com/office/officeart/2005/8/layout/lProcess2"/>
    <dgm:cxn modelId="{F3DF6F17-7621-43B2-BEFD-671E9691412C}" type="presOf" srcId="{BCE999C8-5595-4154-BEBA-27852FBCF9E3}" destId="{7F58A3B8-ED41-4CFD-BE1E-EB3E24BE5E66}" srcOrd="0" destOrd="0" presId="urn:microsoft.com/office/officeart/2005/8/layout/lProcess2"/>
    <dgm:cxn modelId="{5042D71E-E93D-4CC4-8BA3-45E9477F3EA1}" srcId="{2999BBD3-2C7E-4826-9719-B67EEA1BF9AF}" destId="{9EFC1600-F3E2-4BB4-A446-5224F079A69B}" srcOrd="1" destOrd="0" parTransId="{F4AB4386-9021-4887-B2CD-E3EFF8DA68D7}" sibTransId="{3312AA33-4C42-4B9D-B01C-41F1F71A01FD}"/>
    <dgm:cxn modelId="{DC401520-8E64-4C17-936A-E1CB1107F6C0}" type="presOf" srcId="{41655A99-4FE3-41B1-B5AE-B676AD431487}" destId="{63A6C6EC-1EA2-4C34-A9E8-154ED819E2F9}" srcOrd="0" destOrd="0" presId="urn:microsoft.com/office/officeart/2005/8/layout/lProcess2"/>
    <dgm:cxn modelId="{0B838E29-C5E6-4A58-B255-133EA62CC448}" srcId="{0A9B52FE-0A1A-440F-A47F-4E0765553A98}" destId="{35EECF3B-A159-446D-9B9A-352084A4BE72}" srcOrd="2" destOrd="0" parTransId="{4DF8F6D2-8127-4F6A-8311-EBE34C4CE9A0}" sibTransId="{BC886C42-2BD8-479F-81EC-21C3498F6023}"/>
    <dgm:cxn modelId="{2BC84231-5A0B-434A-B7D8-5E5E6E675231}" srcId="{0A9B52FE-0A1A-440F-A47F-4E0765553A98}" destId="{41655A99-4FE3-41B1-B5AE-B676AD431487}" srcOrd="3" destOrd="0" parTransId="{9694DB3F-5E88-4432-8267-0E13EC59B8EA}" sibTransId="{3D5AB9A9-998D-4D5C-949D-E56932B0875F}"/>
    <dgm:cxn modelId="{D0245838-2B3B-4002-874D-CC177DA63AD1}" srcId="{0A9B52FE-0A1A-440F-A47F-4E0765553A98}" destId="{BCE999C8-5595-4154-BEBA-27852FBCF9E3}" srcOrd="0" destOrd="0" parTransId="{70CF7E50-B757-413F-9942-F1C081D4D301}" sibTransId="{651E1E80-A88A-48D1-9474-CA6674CD8A44}"/>
    <dgm:cxn modelId="{0C87985B-F156-4414-9458-897CBE59B858}" srcId="{2999BBD3-2C7E-4826-9719-B67EEA1BF9AF}" destId="{54B189D9-B37B-4E35-97E4-FCA26CC524DB}" srcOrd="3" destOrd="0" parTransId="{63647A33-0FA1-4F43-A81C-CDB414FE1391}" sibTransId="{FCC0B6D4-48E5-44A9-936F-B0E1EBE85E89}"/>
    <dgm:cxn modelId="{B99E6C42-E8B6-4FFE-9409-20E1EDDCFD61}" srcId="{2999BBD3-2C7E-4826-9719-B67EEA1BF9AF}" destId="{CC7E3773-ACD7-41A6-8283-7FC11B582F03}" srcOrd="0" destOrd="0" parTransId="{7E1C60F6-6CA9-4BD6-B19B-DE16F5EFAF3C}" sibTransId="{EDFEC83F-5B53-4C30-92C3-2137889171CB}"/>
    <dgm:cxn modelId="{CB4E0E43-D65C-4C28-A2B0-49C17568D844}" type="presOf" srcId="{2999BBD3-2C7E-4826-9719-B67EEA1BF9AF}" destId="{9E714EB7-12C5-426C-A0BC-5423CE677FB7}" srcOrd="1" destOrd="0" presId="urn:microsoft.com/office/officeart/2005/8/layout/lProcess2"/>
    <dgm:cxn modelId="{00916044-B025-49E7-A4A6-D6D5D1ED5B48}" srcId="{217B0A09-E4B0-4527-B43D-C5CBB1D93A45}" destId="{7321631D-1D03-499A-B750-08FA88F3EC6D}" srcOrd="2" destOrd="0" parTransId="{EA3ED590-2AC7-4722-9223-1EEDEDDC6C8F}" sibTransId="{25EB1BAC-B942-42D1-99C5-377A4D147AAB}"/>
    <dgm:cxn modelId="{18F0B948-AE3B-491E-B430-94813B9D50D1}" type="presOf" srcId="{0A9B52FE-0A1A-440F-A47F-4E0765553A98}" destId="{DF192DEE-F4BD-47C0-A156-1CCB6F3E8AB2}" srcOrd="1" destOrd="0" presId="urn:microsoft.com/office/officeart/2005/8/layout/lProcess2"/>
    <dgm:cxn modelId="{F1F30B6C-D367-4417-939D-6ABF9F784BCB}" type="presOf" srcId="{1DCA3520-34B6-40CF-BDD6-784419B6C55E}" destId="{C687854F-18F9-4FDD-9C49-43FFF9E27A01}" srcOrd="0" destOrd="0" presId="urn:microsoft.com/office/officeart/2005/8/layout/lProcess2"/>
    <dgm:cxn modelId="{9152D86D-6F95-4BC2-8D7D-56483CD716B2}" srcId="{9587E4F3-4586-421D-9808-FA6BF912EC26}" destId="{217B0A09-E4B0-4527-B43D-C5CBB1D93A45}" srcOrd="0" destOrd="0" parTransId="{B35A2954-0222-4BDA-83DB-7179076635E2}" sibTransId="{D7E87083-19D0-4694-B500-7651FDD775AB}"/>
    <dgm:cxn modelId="{CB21394F-485F-4E1E-9A90-619E939A13B4}" srcId="{217B0A09-E4B0-4527-B43D-C5CBB1D93A45}" destId="{F157979C-E563-4306-AC3A-C07F7DF4E85C}" srcOrd="0" destOrd="0" parTransId="{56EF2C21-ECC3-4857-88E7-EF995BA5DC76}" sibTransId="{0A820178-BAA2-4459-A51F-582901552DA4}"/>
    <dgm:cxn modelId="{C61E7350-F8A3-44B9-BCEC-C150DCA3F89E}" srcId="{217B0A09-E4B0-4527-B43D-C5CBB1D93A45}" destId="{C9CC0399-C3A4-40D6-892C-6009F8C8FB0C}" srcOrd="1" destOrd="0" parTransId="{6325E471-CA81-4C56-8E9F-95787A7F5EC5}" sibTransId="{7E4F3E67-B9AC-4D0F-B16E-A339B28B6CDF}"/>
    <dgm:cxn modelId="{C688C459-2C42-4A1B-A3E7-27E6AB96AE6D}" type="presOf" srcId="{217B0A09-E4B0-4527-B43D-C5CBB1D93A45}" destId="{C5C87E26-F6C4-4BB8-94C4-1B9BC1864705}" srcOrd="1" destOrd="0" presId="urn:microsoft.com/office/officeart/2005/8/layout/lProcess2"/>
    <dgm:cxn modelId="{60C02B87-356D-44FE-AB5B-D8FBB200EB68}" srcId="{9587E4F3-4586-421D-9808-FA6BF912EC26}" destId="{0A9B52FE-0A1A-440F-A47F-4E0765553A98}" srcOrd="2" destOrd="0" parTransId="{CA8F2643-DCDE-402B-8666-232D9C3BF455}" sibTransId="{A0346319-EFD6-4635-84B9-146E9EF9BFF6}"/>
    <dgm:cxn modelId="{E6CCAE8F-6A37-4B2F-AB0F-4EC8A726F243}" srcId="{217B0A09-E4B0-4527-B43D-C5CBB1D93A45}" destId="{1DCA3520-34B6-40CF-BDD6-784419B6C55E}" srcOrd="3" destOrd="0" parTransId="{C6C11700-87CE-42D1-B141-3F55CC14790F}" sibTransId="{5D1D0C4E-F8CD-4303-B1EB-A9C4FDDFA51E}"/>
    <dgm:cxn modelId="{D7DFD792-42F5-4988-83F9-8921D5014757}" type="presOf" srcId="{BD3AE4A0-8C43-41C8-AE45-4545B6E87640}" destId="{E08B4E8E-43A9-4240-9E69-230C06CFAA9A}" srcOrd="0" destOrd="0" presId="urn:microsoft.com/office/officeart/2005/8/layout/lProcess2"/>
    <dgm:cxn modelId="{161B5BA4-7842-4333-B3AF-1012CE1CFB74}" type="presOf" srcId="{C9CC0399-C3A4-40D6-892C-6009F8C8FB0C}" destId="{AFF11A48-548A-4C3A-A9E5-F2D20D5F7AFA}" srcOrd="0" destOrd="0" presId="urn:microsoft.com/office/officeart/2005/8/layout/lProcess2"/>
    <dgm:cxn modelId="{D1F613AC-FB28-4C79-9A14-DC1B15C222F3}" type="presOf" srcId="{35EECF3B-A159-446D-9B9A-352084A4BE72}" destId="{15960031-D385-4463-ACC8-F6A08D82813D}" srcOrd="0" destOrd="0" presId="urn:microsoft.com/office/officeart/2005/8/layout/lProcess2"/>
    <dgm:cxn modelId="{1147A6AD-102A-41E1-B977-B7315B4A5F43}" srcId="{2999BBD3-2C7E-4826-9719-B67EEA1BF9AF}" destId="{BD3AE4A0-8C43-41C8-AE45-4545B6E87640}" srcOrd="2" destOrd="0" parTransId="{087C5ED3-D559-420B-9164-985ED5AB4E75}" sibTransId="{B1CF163E-FCE0-40DE-BF80-B4DD963956CA}"/>
    <dgm:cxn modelId="{98D371B2-AFC1-4495-A2AC-EE6A31943EBD}" type="presOf" srcId="{7321631D-1D03-499A-B750-08FA88F3EC6D}" destId="{315A9FD8-1FF9-4AEF-AF54-FC19B5B0CDD7}" srcOrd="0" destOrd="0" presId="urn:microsoft.com/office/officeart/2005/8/layout/lProcess2"/>
    <dgm:cxn modelId="{B594A1BE-B855-45BA-8C5C-3933F638187F}" type="presOf" srcId="{F157979C-E563-4306-AC3A-C07F7DF4E85C}" destId="{93BD4C8C-7FB8-49C4-B096-5F7C48FA6299}" srcOrd="0" destOrd="0" presId="urn:microsoft.com/office/officeart/2005/8/layout/lProcess2"/>
    <dgm:cxn modelId="{0FB9EFC4-654E-475F-BE5F-3AE9666D8184}" type="presOf" srcId="{CC7E3773-ACD7-41A6-8283-7FC11B582F03}" destId="{999016A8-F2D9-4C70-A24E-98ACE1277076}" srcOrd="0" destOrd="0" presId="urn:microsoft.com/office/officeart/2005/8/layout/lProcess2"/>
    <dgm:cxn modelId="{9BDC8ADF-9E43-49A0-96A2-5A7556BDA51A}" type="presOf" srcId="{9587E4F3-4586-421D-9808-FA6BF912EC26}" destId="{D11C78C9-046F-4129-9F88-2E71F17696CF}" srcOrd="0" destOrd="0" presId="urn:microsoft.com/office/officeart/2005/8/layout/lProcess2"/>
    <dgm:cxn modelId="{2CCDEAE7-AE49-424A-9347-2633ACD2C0FE}" srcId="{9587E4F3-4586-421D-9808-FA6BF912EC26}" destId="{2999BBD3-2C7E-4826-9719-B67EEA1BF9AF}" srcOrd="1" destOrd="0" parTransId="{233CB41E-8404-45CD-A1F6-FF043EC2A9DD}" sibTransId="{7957CD1A-9828-41A5-B003-31A4C9A62896}"/>
    <dgm:cxn modelId="{48F98DE9-DF22-4DE7-BFC3-8B55E69A394B}" type="presOf" srcId="{217B0A09-E4B0-4527-B43D-C5CBB1D93A45}" destId="{45104095-606C-4618-84C7-6F6C5E322F1B}" srcOrd="0" destOrd="0" presId="urn:microsoft.com/office/officeart/2005/8/layout/lProcess2"/>
    <dgm:cxn modelId="{E075ABE9-6A83-496C-80E7-AF7DCE7C45F4}" type="presOf" srcId="{54B189D9-B37B-4E35-97E4-FCA26CC524DB}" destId="{A171F1EF-D6D9-463F-8D85-081A78E3D622}" srcOrd="0" destOrd="0" presId="urn:microsoft.com/office/officeart/2005/8/layout/lProcess2"/>
    <dgm:cxn modelId="{BAF484F3-B09D-4B0C-B074-57B4CC374CD4}" type="presOf" srcId="{0A9B52FE-0A1A-440F-A47F-4E0765553A98}" destId="{300EF233-89E2-455C-BBD1-46E234BF6FF1}" srcOrd="0" destOrd="0" presId="urn:microsoft.com/office/officeart/2005/8/layout/lProcess2"/>
    <dgm:cxn modelId="{38EF37F6-A63B-4F8D-87E4-FE3CF4EFA210}" srcId="{0A9B52FE-0A1A-440F-A47F-4E0765553A98}" destId="{3E48B4B9-6A37-4E9B-B0F0-C2862007CA03}" srcOrd="1" destOrd="0" parTransId="{2F37745E-AFC0-44DD-8340-D358900CB217}" sibTransId="{3100EAEF-FF22-4863-AA7B-8BD9C75A034E}"/>
    <dgm:cxn modelId="{AD0D10FF-2E9C-4A69-B732-4C2B9B8AF749}" type="presOf" srcId="{3E48B4B9-6A37-4E9B-B0F0-C2862007CA03}" destId="{A0DF931C-A672-428F-8C39-59D55CDACB11}" srcOrd="0" destOrd="0" presId="urn:microsoft.com/office/officeart/2005/8/layout/lProcess2"/>
    <dgm:cxn modelId="{FCAE4614-5FC4-4106-ADD5-4CF5C9B8061B}" type="presParOf" srcId="{D11C78C9-046F-4129-9F88-2E71F17696CF}" destId="{23260D3A-F208-477D-9C9B-8E6611BEDF2A}" srcOrd="0" destOrd="0" presId="urn:microsoft.com/office/officeart/2005/8/layout/lProcess2"/>
    <dgm:cxn modelId="{EAEEEF4F-E3B2-443B-A434-9F8A94AD45B4}" type="presParOf" srcId="{23260D3A-F208-477D-9C9B-8E6611BEDF2A}" destId="{45104095-606C-4618-84C7-6F6C5E322F1B}" srcOrd="0" destOrd="0" presId="urn:microsoft.com/office/officeart/2005/8/layout/lProcess2"/>
    <dgm:cxn modelId="{E4A1D3EC-D881-4829-82F8-CA19F2919EED}" type="presParOf" srcId="{23260D3A-F208-477D-9C9B-8E6611BEDF2A}" destId="{C5C87E26-F6C4-4BB8-94C4-1B9BC1864705}" srcOrd="1" destOrd="0" presId="urn:microsoft.com/office/officeart/2005/8/layout/lProcess2"/>
    <dgm:cxn modelId="{4EB7F4F0-4C5A-443C-8A5C-B880BBB70AAF}" type="presParOf" srcId="{23260D3A-F208-477D-9C9B-8E6611BEDF2A}" destId="{8D5C8A30-A010-4E99-8B64-B161BD7CF6CD}" srcOrd="2" destOrd="0" presId="urn:microsoft.com/office/officeart/2005/8/layout/lProcess2"/>
    <dgm:cxn modelId="{BDC6AD65-16A1-4E4A-9C73-F371E1421AFD}" type="presParOf" srcId="{8D5C8A30-A010-4E99-8B64-B161BD7CF6CD}" destId="{B8200B57-0FBF-4E14-AA5E-8C374B1F9C84}" srcOrd="0" destOrd="0" presId="urn:microsoft.com/office/officeart/2005/8/layout/lProcess2"/>
    <dgm:cxn modelId="{7D3D80B3-E084-4CE6-B165-45E372A1E76C}" type="presParOf" srcId="{B8200B57-0FBF-4E14-AA5E-8C374B1F9C84}" destId="{93BD4C8C-7FB8-49C4-B096-5F7C48FA6299}" srcOrd="0" destOrd="0" presId="urn:microsoft.com/office/officeart/2005/8/layout/lProcess2"/>
    <dgm:cxn modelId="{E85EDCC0-CA88-45B4-B46D-73666D544C87}" type="presParOf" srcId="{B8200B57-0FBF-4E14-AA5E-8C374B1F9C84}" destId="{847CC8BF-31BF-44C7-A8EC-629A419ED0CA}" srcOrd="1" destOrd="0" presId="urn:microsoft.com/office/officeart/2005/8/layout/lProcess2"/>
    <dgm:cxn modelId="{B6AA9FAE-ABBC-4F3A-AF7C-368C87A2ABFC}" type="presParOf" srcId="{B8200B57-0FBF-4E14-AA5E-8C374B1F9C84}" destId="{AFF11A48-548A-4C3A-A9E5-F2D20D5F7AFA}" srcOrd="2" destOrd="0" presId="urn:microsoft.com/office/officeart/2005/8/layout/lProcess2"/>
    <dgm:cxn modelId="{FADAD8F1-5C42-4B0B-A31F-9A65DE08C394}" type="presParOf" srcId="{B8200B57-0FBF-4E14-AA5E-8C374B1F9C84}" destId="{AC1F4A4A-577E-4913-BE21-021686BBC22F}" srcOrd="3" destOrd="0" presId="urn:microsoft.com/office/officeart/2005/8/layout/lProcess2"/>
    <dgm:cxn modelId="{993B121B-154C-4BF1-8E01-9D50C677C747}" type="presParOf" srcId="{B8200B57-0FBF-4E14-AA5E-8C374B1F9C84}" destId="{315A9FD8-1FF9-4AEF-AF54-FC19B5B0CDD7}" srcOrd="4" destOrd="0" presId="urn:microsoft.com/office/officeart/2005/8/layout/lProcess2"/>
    <dgm:cxn modelId="{5F41E31C-DC05-436A-93AC-20580BC511B6}" type="presParOf" srcId="{B8200B57-0FBF-4E14-AA5E-8C374B1F9C84}" destId="{A1DC0883-3414-4C68-9128-F9DF92BB37DA}" srcOrd="5" destOrd="0" presId="urn:microsoft.com/office/officeart/2005/8/layout/lProcess2"/>
    <dgm:cxn modelId="{C31A1F2A-1065-4928-82D8-2AC8C5FB4D67}" type="presParOf" srcId="{B8200B57-0FBF-4E14-AA5E-8C374B1F9C84}" destId="{C687854F-18F9-4FDD-9C49-43FFF9E27A01}" srcOrd="6" destOrd="0" presId="urn:microsoft.com/office/officeart/2005/8/layout/lProcess2"/>
    <dgm:cxn modelId="{B2595519-FA86-413F-9BF9-5C00DAA1711A}" type="presParOf" srcId="{D11C78C9-046F-4129-9F88-2E71F17696CF}" destId="{A5E181A5-F1D9-4470-B620-A1548CB6E926}" srcOrd="1" destOrd="0" presId="urn:microsoft.com/office/officeart/2005/8/layout/lProcess2"/>
    <dgm:cxn modelId="{CB74110B-CB0A-437B-99C3-51DC7FF308D0}" type="presParOf" srcId="{D11C78C9-046F-4129-9F88-2E71F17696CF}" destId="{FE26C82B-3C15-473F-A32D-D94320787F19}" srcOrd="2" destOrd="0" presId="urn:microsoft.com/office/officeart/2005/8/layout/lProcess2"/>
    <dgm:cxn modelId="{315823A9-A7F9-47A6-A3B7-BAA05FAF9D8B}" type="presParOf" srcId="{FE26C82B-3C15-473F-A32D-D94320787F19}" destId="{43B03F1F-AC28-4090-B756-ADE47010CA9E}" srcOrd="0" destOrd="0" presId="urn:microsoft.com/office/officeart/2005/8/layout/lProcess2"/>
    <dgm:cxn modelId="{F4B7D258-D3C6-4F75-9121-17115A8AE397}" type="presParOf" srcId="{FE26C82B-3C15-473F-A32D-D94320787F19}" destId="{9E714EB7-12C5-426C-A0BC-5423CE677FB7}" srcOrd="1" destOrd="0" presId="urn:microsoft.com/office/officeart/2005/8/layout/lProcess2"/>
    <dgm:cxn modelId="{46FDB2F1-D59F-454D-BFBB-878720893790}" type="presParOf" srcId="{FE26C82B-3C15-473F-A32D-D94320787F19}" destId="{9CA09144-229E-4A17-AECF-5009794E9A3F}" srcOrd="2" destOrd="0" presId="urn:microsoft.com/office/officeart/2005/8/layout/lProcess2"/>
    <dgm:cxn modelId="{18D644C6-D932-4060-94E9-9E414B7CEDCE}" type="presParOf" srcId="{9CA09144-229E-4A17-AECF-5009794E9A3F}" destId="{0D6A2ED2-FCA6-451B-AB77-3398B7783D53}" srcOrd="0" destOrd="0" presId="urn:microsoft.com/office/officeart/2005/8/layout/lProcess2"/>
    <dgm:cxn modelId="{12E0F40E-2BAC-495A-BA79-80BE45B2B69B}" type="presParOf" srcId="{0D6A2ED2-FCA6-451B-AB77-3398B7783D53}" destId="{999016A8-F2D9-4C70-A24E-98ACE1277076}" srcOrd="0" destOrd="0" presId="urn:microsoft.com/office/officeart/2005/8/layout/lProcess2"/>
    <dgm:cxn modelId="{96FCFBC3-9094-4D36-89E2-AA4F953FCF10}" type="presParOf" srcId="{0D6A2ED2-FCA6-451B-AB77-3398B7783D53}" destId="{89296EBB-8B05-46B9-AFFD-28C7126A2CFC}" srcOrd="1" destOrd="0" presId="urn:microsoft.com/office/officeart/2005/8/layout/lProcess2"/>
    <dgm:cxn modelId="{7C8A4EBE-024C-468E-95DD-6307BC29F31A}" type="presParOf" srcId="{0D6A2ED2-FCA6-451B-AB77-3398B7783D53}" destId="{5F2F941E-1A6A-4C06-8F74-1D6CF5173955}" srcOrd="2" destOrd="0" presId="urn:microsoft.com/office/officeart/2005/8/layout/lProcess2"/>
    <dgm:cxn modelId="{392B77C8-7F81-4DBF-B7E8-FC7D40F79495}" type="presParOf" srcId="{0D6A2ED2-FCA6-451B-AB77-3398B7783D53}" destId="{DE74D791-F8C9-48D4-A728-5DF1EA4A1ECB}" srcOrd="3" destOrd="0" presId="urn:microsoft.com/office/officeart/2005/8/layout/lProcess2"/>
    <dgm:cxn modelId="{5FD000EA-9AF4-49AA-838A-F6FC764007DB}" type="presParOf" srcId="{0D6A2ED2-FCA6-451B-AB77-3398B7783D53}" destId="{E08B4E8E-43A9-4240-9E69-230C06CFAA9A}" srcOrd="4" destOrd="0" presId="urn:microsoft.com/office/officeart/2005/8/layout/lProcess2"/>
    <dgm:cxn modelId="{425D7571-44D7-471B-80B2-28A212F7DE41}" type="presParOf" srcId="{0D6A2ED2-FCA6-451B-AB77-3398B7783D53}" destId="{79457F19-0A16-4F1E-833A-F7263468BF80}" srcOrd="5" destOrd="0" presId="urn:microsoft.com/office/officeart/2005/8/layout/lProcess2"/>
    <dgm:cxn modelId="{35D89A0A-8984-481F-9886-AD451C35A4F8}" type="presParOf" srcId="{0D6A2ED2-FCA6-451B-AB77-3398B7783D53}" destId="{A171F1EF-D6D9-463F-8D85-081A78E3D622}" srcOrd="6" destOrd="0" presId="urn:microsoft.com/office/officeart/2005/8/layout/lProcess2"/>
    <dgm:cxn modelId="{02E82362-BC33-4610-96AA-C5CEFD894208}" type="presParOf" srcId="{D11C78C9-046F-4129-9F88-2E71F17696CF}" destId="{E5449565-1585-40BA-A047-CE6B73AFE2A6}" srcOrd="3" destOrd="0" presId="urn:microsoft.com/office/officeart/2005/8/layout/lProcess2"/>
    <dgm:cxn modelId="{83A7A6C5-1652-4A92-BBCF-182BE438258E}" type="presParOf" srcId="{D11C78C9-046F-4129-9F88-2E71F17696CF}" destId="{B8F7AB19-F7F1-40FC-B634-D03C0E11EF7B}" srcOrd="4" destOrd="0" presId="urn:microsoft.com/office/officeart/2005/8/layout/lProcess2"/>
    <dgm:cxn modelId="{B98D2F85-1571-4A9E-81F8-6ADD6011A435}" type="presParOf" srcId="{B8F7AB19-F7F1-40FC-B634-D03C0E11EF7B}" destId="{300EF233-89E2-455C-BBD1-46E234BF6FF1}" srcOrd="0" destOrd="0" presId="urn:microsoft.com/office/officeart/2005/8/layout/lProcess2"/>
    <dgm:cxn modelId="{8BA76E82-1D46-4298-93DD-ECDBA170FC9A}" type="presParOf" srcId="{B8F7AB19-F7F1-40FC-B634-D03C0E11EF7B}" destId="{DF192DEE-F4BD-47C0-A156-1CCB6F3E8AB2}" srcOrd="1" destOrd="0" presId="urn:microsoft.com/office/officeart/2005/8/layout/lProcess2"/>
    <dgm:cxn modelId="{81B452DC-A449-4485-930B-5AF5CB5D49A7}" type="presParOf" srcId="{B8F7AB19-F7F1-40FC-B634-D03C0E11EF7B}" destId="{AA368D39-1C1D-4F49-832B-66A9BEA8D54E}" srcOrd="2" destOrd="0" presId="urn:microsoft.com/office/officeart/2005/8/layout/lProcess2"/>
    <dgm:cxn modelId="{03D73D75-7E67-4AD4-A8B2-2FF831252154}" type="presParOf" srcId="{AA368D39-1C1D-4F49-832B-66A9BEA8D54E}" destId="{826D775B-38ED-4040-9659-75394F05E569}" srcOrd="0" destOrd="0" presId="urn:microsoft.com/office/officeart/2005/8/layout/lProcess2"/>
    <dgm:cxn modelId="{FE79601C-37CE-41A8-AB01-E389A8728740}" type="presParOf" srcId="{826D775B-38ED-4040-9659-75394F05E569}" destId="{7F58A3B8-ED41-4CFD-BE1E-EB3E24BE5E66}" srcOrd="0" destOrd="0" presId="urn:microsoft.com/office/officeart/2005/8/layout/lProcess2"/>
    <dgm:cxn modelId="{4FE65362-16C0-46AF-9D88-B333B896D6AB}" type="presParOf" srcId="{826D775B-38ED-4040-9659-75394F05E569}" destId="{27FB79E1-26F0-4ADF-B4B0-8F6D1D13BC10}" srcOrd="1" destOrd="0" presId="urn:microsoft.com/office/officeart/2005/8/layout/lProcess2"/>
    <dgm:cxn modelId="{3A53E606-556C-4F61-A688-75901474A451}" type="presParOf" srcId="{826D775B-38ED-4040-9659-75394F05E569}" destId="{A0DF931C-A672-428F-8C39-59D55CDACB11}" srcOrd="2" destOrd="0" presId="urn:microsoft.com/office/officeart/2005/8/layout/lProcess2"/>
    <dgm:cxn modelId="{FF4CE000-E24B-4E86-9957-62E03F3C92EA}" type="presParOf" srcId="{826D775B-38ED-4040-9659-75394F05E569}" destId="{9F7344CD-E3BE-47E4-958A-A33B526CFE85}" srcOrd="3" destOrd="0" presId="urn:microsoft.com/office/officeart/2005/8/layout/lProcess2"/>
    <dgm:cxn modelId="{7C9028BD-857C-4FE3-9846-BF9FE8AE1045}" type="presParOf" srcId="{826D775B-38ED-4040-9659-75394F05E569}" destId="{15960031-D385-4463-ACC8-F6A08D82813D}" srcOrd="4" destOrd="0" presId="urn:microsoft.com/office/officeart/2005/8/layout/lProcess2"/>
    <dgm:cxn modelId="{E0789414-B0FB-4519-81CA-9A2E6C2AE649}" type="presParOf" srcId="{826D775B-38ED-4040-9659-75394F05E569}" destId="{F4528340-06EC-4FF4-A988-6E51DA9EB9DF}" srcOrd="5" destOrd="0" presId="urn:microsoft.com/office/officeart/2005/8/layout/lProcess2"/>
    <dgm:cxn modelId="{F0C2031F-F38E-46C0-AAE3-C66CCDCC8E4E}" type="presParOf" srcId="{826D775B-38ED-4040-9659-75394F05E569}" destId="{63A6C6EC-1EA2-4C34-A9E8-154ED819E2F9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7F721A-93C5-40BD-92AD-0F1A89C1659D}">
      <dsp:nvSpPr>
        <dsp:cNvPr id="0" name=""/>
        <dsp:cNvSpPr/>
      </dsp:nvSpPr>
      <dsp:spPr>
        <a:xfrm>
          <a:off x="-4759574" y="-729528"/>
          <a:ext cx="5669107" cy="5669107"/>
        </a:xfrm>
        <a:prstGeom prst="blockArc">
          <a:avLst>
            <a:gd name="adj1" fmla="val 18900000"/>
            <a:gd name="adj2" fmla="val 2700000"/>
            <a:gd name="adj3" fmla="val 381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9D6329-04C9-4FF0-A5ED-32C324FD6310}">
      <dsp:nvSpPr>
        <dsp:cNvPr id="0" name=""/>
        <dsp:cNvSpPr/>
      </dsp:nvSpPr>
      <dsp:spPr>
        <a:xfrm>
          <a:off x="339514" y="221701"/>
          <a:ext cx="10980605" cy="44323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181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Einleitung Agile Softwareentwicklung</a:t>
          </a:r>
        </a:p>
      </dsp:txBody>
      <dsp:txXfrm>
        <a:off x="339514" y="221701"/>
        <a:ext cx="10980605" cy="443234"/>
      </dsp:txXfrm>
    </dsp:sp>
    <dsp:sp modelId="{02E95B51-5C0E-4E7A-B05E-CE2E391F3FC9}">
      <dsp:nvSpPr>
        <dsp:cNvPr id="0" name=""/>
        <dsp:cNvSpPr/>
      </dsp:nvSpPr>
      <dsp:spPr>
        <a:xfrm>
          <a:off x="62493" y="166296"/>
          <a:ext cx="554042" cy="5540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A53599C-C9AF-47F4-BAA4-8A10024D265D}">
      <dsp:nvSpPr>
        <dsp:cNvPr id="0" name=""/>
        <dsp:cNvSpPr/>
      </dsp:nvSpPr>
      <dsp:spPr>
        <a:xfrm>
          <a:off x="704104" y="886468"/>
          <a:ext cx="10616014" cy="443234"/>
        </a:xfrm>
        <a:prstGeom prst="rect">
          <a:avLst/>
        </a:prstGeom>
        <a:gradFill rotWithShape="0">
          <a:gsLst>
            <a:gs pos="0">
              <a:schemeClr val="accent3">
                <a:hueOff val="-469263"/>
                <a:satOff val="11469"/>
                <a:lumOff val="-94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469263"/>
                <a:satOff val="11469"/>
                <a:lumOff val="-94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469263"/>
                <a:satOff val="11469"/>
                <a:lumOff val="-94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181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Einordnung in den Produktentstehungsprozess</a:t>
          </a:r>
        </a:p>
      </dsp:txBody>
      <dsp:txXfrm>
        <a:off x="704104" y="886468"/>
        <a:ext cx="10616014" cy="443234"/>
      </dsp:txXfrm>
    </dsp:sp>
    <dsp:sp modelId="{E57E6945-D37A-4E4F-B452-499A9FDDE685}">
      <dsp:nvSpPr>
        <dsp:cNvPr id="0" name=""/>
        <dsp:cNvSpPr/>
      </dsp:nvSpPr>
      <dsp:spPr>
        <a:xfrm>
          <a:off x="427083" y="831063"/>
          <a:ext cx="554042" cy="5540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469263"/>
              <a:satOff val="11469"/>
              <a:lumOff val="-941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DA15547-6984-4B46-94DE-4AD2407F515F}">
      <dsp:nvSpPr>
        <dsp:cNvPr id="0" name=""/>
        <dsp:cNvSpPr/>
      </dsp:nvSpPr>
      <dsp:spPr>
        <a:xfrm>
          <a:off x="870822" y="1551235"/>
          <a:ext cx="10449296" cy="443234"/>
        </a:xfrm>
        <a:prstGeom prst="rect">
          <a:avLst/>
        </a:prstGeom>
        <a:gradFill rotWithShape="0">
          <a:gsLst>
            <a:gs pos="0">
              <a:schemeClr val="accent3">
                <a:hueOff val="-938525"/>
                <a:satOff val="22937"/>
                <a:lumOff val="-1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938525"/>
                <a:satOff val="22937"/>
                <a:lumOff val="-1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938525"/>
                <a:satOff val="22937"/>
                <a:lumOff val="-1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181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Agiler Prozessablauf an einem Beispiel im </a:t>
          </a:r>
          <a:r>
            <a:rPr lang="de-DE" sz="2400" kern="1200"/>
            <a:t>Automotive Bereich</a:t>
          </a:r>
          <a:endParaRPr lang="de-DE" sz="2400" kern="1200" dirty="0"/>
        </a:p>
      </dsp:txBody>
      <dsp:txXfrm>
        <a:off x="870822" y="1551235"/>
        <a:ext cx="10449296" cy="443234"/>
      </dsp:txXfrm>
    </dsp:sp>
    <dsp:sp modelId="{5AFFC142-9E9E-4B4B-9120-0515BE50235F}">
      <dsp:nvSpPr>
        <dsp:cNvPr id="0" name=""/>
        <dsp:cNvSpPr/>
      </dsp:nvSpPr>
      <dsp:spPr>
        <a:xfrm>
          <a:off x="593801" y="1495830"/>
          <a:ext cx="554042" cy="5540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938525"/>
              <a:satOff val="22937"/>
              <a:lumOff val="-1882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5C82590-C94D-44A5-BF80-A03A679B4AC2}">
      <dsp:nvSpPr>
        <dsp:cNvPr id="0" name=""/>
        <dsp:cNvSpPr/>
      </dsp:nvSpPr>
      <dsp:spPr>
        <a:xfrm>
          <a:off x="870822" y="2215580"/>
          <a:ext cx="10449296" cy="443234"/>
        </a:xfrm>
        <a:prstGeom prst="rect">
          <a:avLst/>
        </a:prstGeom>
        <a:gradFill rotWithShape="0">
          <a:gsLst>
            <a:gs pos="0">
              <a:schemeClr val="accent3">
                <a:hueOff val="-1407788"/>
                <a:satOff val="34406"/>
                <a:lumOff val="-2823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1407788"/>
                <a:satOff val="34406"/>
                <a:lumOff val="-2823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1407788"/>
                <a:satOff val="34406"/>
                <a:lumOff val="-2823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181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Agil im Vergleich zu herkömmlichen Prozessen</a:t>
          </a:r>
        </a:p>
      </dsp:txBody>
      <dsp:txXfrm>
        <a:off x="870822" y="2215580"/>
        <a:ext cx="10449296" cy="443234"/>
      </dsp:txXfrm>
    </dsp:sp>
    <dsp:sp modelId="{0DDE4E22-43BC-44EE-82FB-D4304C59E93D}">
      <dsp:nvSpPr>
        <dsp:cNvPr id="0" name=""/>
        <dsp:cNvSpPr/>
      </dsp:nvSpPr>
      <dsp:spPr>
        <a:xfrm>
          <a:off x="593801" y="2160176"/>
          <a:ext cx="554042" cy="5540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1407788"/>
              <a:satOff val="34406"/>
              <a:lumOff val="-2823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1C333CA-CDA5-45AC-AFF7-629DF373B9B8}">
      <dsp:nvSpPr>
        <dsp:cNvPr id="0" name=""/>
        <dsp:cNvSpPr/>
      </dsp:nvSpPr>
      <dsp:spPr>
        <a:xfrm>
          <a:off x="704104" y="2880347"/>
          <a:ext cx="10616014" cy="443234"/>
        </a:xfrm>
        <a:prstGeom prst="rect">
          <a:avLst/>
        </a:prstGeom>
        <a:gradFill rotWithShape="0">
          <a:gsLst>
            <a:gs pos="0">
              <a:schemeClr val="accent3">
                <a:hueOff val="-1877051"/>
                <a:satOff val="45874"/>
                <a:lumOff val="-3764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1877051"/>
                <a:satOff val="45874"/>
                <a:lumOff val="-3764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1877051"/>
                <a:satOff val="45874"/>
                <a:lumOff val="-3764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181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Fazit</a:t>
          </a:r>
        </a:p>
      </dsp:txBody>
      <dsp:txXfrm>
        <a:off x="704104" y="2880347"/>
        <a:ext cx="10616014" cy="443234"/>
      </dsp:txXfrm>
    </dsp:sp>
    <dsp:sp modelId="{ABF0F5C9-118D-4D36-8FC0-6921DBF1BC13}">
      <dsp:nvSpPr>
        <dsp:cNvPr id="0" name=""/>
        <dsp:cNvSpPr/>
      </dsp:nvSpPr>
      <dsp:spPr>
        <a:xfrm>
          <a:off x="427083" y="2824943"/>
          <a:ext cx="554042" cy="5540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1877051"/>
              <a:satOff val="45874"/>
              <a:lumOff val="-3764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FEEA63D-BBE0-44E1-AF94-0F9F4D44638B}">
      <dsp:nvSpPr>
        <dsp:cNvPr id="0" name=""/>
        <dsp:cNvSpPr/>
      </dsp:nvSpPr>
      <dsp:spPr>
        <a:xfrm>
          <a:off x="339514" y="3545114"/>
          <a:ext cx="10980605" cy="443234"/>
        </a:xfrm>
        <a:prstGeom prst="rect">
          <a:avLst/>
        </a:prstGeom>
        <a:gradFill rotWithShape="0">
          <a:gsLst>
            <a:gs pos="0">
              <a:schemeClr val="accent3">
                <a:hueOff val="-2346313"/>
                <a:satOff val="57343"/>
                <a:lumOff val="-470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2346313"/>
                <a:satOff val="57343"/>
                <a:lumOff val="-470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2346313"/>
                <a:satOff val="57343"/>
                <a:lumOff val="-470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181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Ausblick</a:t>
          </a:r>
        </a:p>
      </dsp:txBody>
      <dsp:txXfrm>
        <a:off x="339514" y="3545114"/>
        <a:ext cx="10980605" cy="443234"/>
      </dsp:txXfrm>
    </dsp:sp>
    <dsp:sp modelId="{04A18609-634D-4AE5-8994-DB391D3B5B9A}">
      <dsp:nvSpPr>
        <dsp:cNvPr id="0" name=""/>
        <dsp:cNvSpPr/>
      </dsp:nvSpPr>
      <dsp:spPr>
        <a:xfrm>
          <a:off x="62493" y="3489710"/>
          <a:ext cx="554042" cy="5540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2346313"/>
              <a:satOff val="57343"/>
              <a:lumOff val="-4705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9B781E-CE43-42A6-9770-A89D10CB1B28}">
      <dsp:nvSpPr>
        <dsp:cNvPr id="0" name=""/>
        <dsp:cNvSpPr/>
      </dsp:nvSpPr>
      <dsp:spPr>
        <a:xfrm>
          <a:off x="1587" y="1693730"/>
          <a:ext cx="3385343" cy="20312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Was bedeutet eigentlich agil zu sein?</a:t>
          </a:r>
        </a:p>
      </dsp:txBody>
      <dsp:txXfrm>
        <a:off x="61079" y="1753222"/>
        <a:ext cx="3266359" cy="1912222"/>
      </dsp:txXfrm>
    </dsp:sp>
    <dsp:sp modelId="{B803C63A-8B24-44DA-8FE9-556394A8D81F}">
      <dsp:nvSpPr>
        <dsp:cNvPr id="0" name=""/>
        <dsp:cNvSpPr/>
      </dsp:nvSpPr>
      <dsp:spPr>
        <a:xfrm>
          <a:off x="3725465" y="2289550"/>
          <a:ext cx="717692" cy="8395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000" kern="1200"/>
        </a:p>
      </dsp:txBody>
      <dsp:txXfrm>
        <a:off x="3725465" y="2457463"/>
        <a:ext cx="502384" cy="503739"/>
      </dsp:txXfrm>
    </dsp:sp>
    <dsp:sp modelId="{F4AE9169-0136-4C73-97F9-557775BBCA59}">
      <dsp:nvSpPr>
        <dsp:cNvPr id="0" name=""/>
        <dsp:cNvSpPr/>
      </dsp:nvSpPr>
      <dsp:spPr>
        <a:xfrm>
          <a:off x="4741068" y="1693730"/>
          <a:ext cx="3385343" cy="20312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>
              <a:sym typeface="Wingdings" panose="05000000000000000000" pitchFamily="2" charset="2"/>
            </a:rPr>
            <a:t>Anpassungsfähigkeit, Schnelligkeit</a:t>
          </a:r>
          <a:endParaRPr lang="de-DE" sz="2500" kern="1200" dirty="0"/>
        </a:p>
      </dsp:txBody>
      <dsp:txXfrm>
        <a:off x="4800560" y="1753222"/>
        <a:ext cx="3266359" cy="19122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9B781E-CE43-42A6-9770-A89D10CB1B28}">
      <dsp:nvSpPr>
        <dsp:cNvPr id="0" name=""/>
        <dsp:cNvSpPr/>
      </dsp:nvSpPr>
      <dsp:spPr>
        <a:xfrm>
          <a:off x="1587" y="1693730"/>
          <a:ext cx="3385343" cy="20312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Häufiger Einsatz von IT-Tools im Produktentstehungsprozess</a:t>
          </a:r>
        </a:p>
      </dsp:txBody>
      <dsp:txXfrm>
        <a:off x="61079" y="1753222"/>
        <a:ext cx="3266359" cy="1912222"/>
      </dsp:txXfrm>
    </dsp:sp>
    <dsp:sp modelId="{B803C63A-8B24-44DA-8FE9-556394A8D81F}">
      <dsp:nvSpPr>
        <dsp:cNvPr id="0" name=""/>
        <dsp:cNvSpPr/>
      </dsp:nvSpPr>
      <dsp:spPr>
        <a:xfrm>
          <a:off x="3725465" y="2289550"/>
          <a:ext cx="717692" cy="8395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500" kern="1200"/>
        </a:p>
      </dsp:txBody>
      <dsp:txXfrm>
        <a:off x="3725465" y="2457463"/>
        <a:ext cx="502384" cy="503739"/>
      </dsp:txXfrm>
    </dsp:sp>
    <dsp:sp modelId="{F4AE9169-0136-4C73-97F9-557775BBCA59}">
      <dsp:nvSpPr>
        <dsp:cNvPr id="0" name=""/>
        <dsp:cNvSpPr/>
      </dsp:nvSpPr>
      <dsp:spPr>
        <a:xfrm>
          <a:off x="4741068" y="1693730"/>
          <a:ext cx="3385343" cy="20312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ym typeface="Wingdings" panose="05000000000000000000" pitchFamily="2" charset="2"/>
            </a:rPr>
            <a:t>Wie ist das Vorgehen soll Software selbst entwickelt werden?</a:t>
          </a:r>
          <a:endParaRPr lang="de-DE" sz="1900" kern="1200" dirty="0"/>
        </a:p>
      </dsp:txBody>
      <dsp:txXfrm>
        <a:off x="4800560" y="1753222"/>
        <a:ext cx="3266359" cy="19122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104095-606C-4618-84C7-6F6C5E322F1B}">
      <dsp:nvSpPr>
        <dsp:cNvPr id="0" name=""/>
        <dsp:cNvSpPr/>
      </dsp:nvSpPr>
      <dsp:spPr>
        <a:xfrm>
          <a:off x="1388" y="0"/>
          <a:ext cx="3611058" cy="421005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 dirty="0"/>
            <a:t>V-Modell</a:t>
          </a:r>
        </a:p>
      </dsp:txBody>
      <dsp:txXfrm>
        <a:off x="1388" y="0"/>
        <a:ext cx="3611058" cy="1263015"/>
      </dsp:txXfrm>
    </dsp:sp>
    <dsp:sp modelId="{93BD4C8C-7FB8-49C4-B096-5F7C48FA6299}">
      <dsp:nvSpPr>
        <dsp:cNvPr id="0" name=""/>
        <dsp:cNvSpPr/>
      </dsp:nvSpPr>
      <dsp:spPr>
        <a:xfrm>
          <a:off x="362494" y="1263117"/>
          <a:ext cx="2888847" cy="613314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Vertragsverhandlungen</a:t>
          </a:r>
        </a:p>
      </dsp:txBody>
      <dsp:txXfrm>
        <a:off x="380457" y="1281080"/>
        <a:ext cx="2852921" cy="577388"/>
      </dsp:txXfrm>
    </dsp:sp>
    <dsp:sp modelId="{AFF11A48-548A-4C3A-A9E5-F2D20D5F7AFA}">
      <dsp:nvSpPr>
        <dsp:cNvPr id="0" name=""/>
        <dsp:cNvSpPr/>
      </dsp:nvSpPr>
      <dsp:spPr>
        <a:xfrm>
          <a:off x="362494" y="1970788"/>
          <a:ext cx="2888847" cy="613314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Prozesse &amp; Tools</a:t>
          </a:r>
        </a:p>
      </dsp:txBody>
      <dsp:txXfrm>
        <a:off x="380457" y="1988751"/>
        <a:ext cx="2852921" cy="577388"/>
      </dsp:txXfrm>
    </dsp:sp>
    <dsp:sp modelId="{315A9FD8-1FF9-4AEF-AF54-FC19B5B0CDD7}">
      <dsp:nvSpPr>
        <dsp:cNvPr id="0" name=""/>
        <dsp:cNvSpPr/>
      </dsp:nvSpPr>
      <dsp:spPr>
        <a:xfrm>
          <a:off x="362494" y="2678459"/>
          <a:ext cx="2888847" cy="613314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Umfangreiche Dokumentation</a:t>
          </a:r>
        </a:p>
      </dsp:txBody>
      <dsp:txXfrm>
        <a:off x="380457" y="2696422"/>
        <a:ext cx="2852921" cy="577388"/>
      </dsp:txXfrm>
    </dsp:sp>
    <dsp:sp modelId="{C687854F-18F9-4FDD-9C49-43FFF9E27A01}">
      <dsp:nvSpPr>
        <dsp:cNvPr id="0" name=""/>
        <dsp:cNvSpPr/>
      </dsp:nvSpPr>
      <dsp:spPr>
        <a:xfrm>
          <a:off x="362494" y="3386130"/>
          <a:ext cx="2888847" cy="613314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Plankonformität</a:t>
          </a:r>
        </a:p>
      </dsp:txBody>
      <dsp:txXfrm>
        <a:off x="380457" y="3404093"/>
        <a:ext cx="2852921" cy="577388"/>
      </dsp:txXfrm>
    </dsp:sp>
    <dsp:sp modelId="{43B03F1F-AC28-4090-B756-ADE47010CA9E}">
      <dsp:nvSpPr>
        <dsp:cNvPr id="0" name=""/>
        <dsp:cNvSpPr/>
      </dsp:nvSpPr>
      <dsp:spPr>
        <a:xfrm>
          <a:off x="3883277" y="0"/>
          <a:ext cx="3611058" cy="4210050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 dirty="0"/>
            <a:t>Herausforderung</a:t>
          </a:r>
        </a:p>
      </dsp:txBody>
      <dsp:txXfrm>
        <a:off x="3883277" y="0"/>
        <a:ext cx="3611058" cy="1263015"/>
      </dsp:txXfrm>
    </dsp:sp>
    <dsp:sp modelId="{999016A8-F2D9-4C70-A24E-98ACE1277076}">
      <dsp:nvSpPr>
        <dsp:cNvPr id="0" name=""/>
        <dsp:cNvSpPr/>
      </dsp:nvSpPr>
      <dsp:spPr>
        <a:xfrm>
          <a:off x="4244382" y="1263117"/>
          <a:ext cx="2888847" cy="6133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Art der Zusammenarbeit</a:t>
          </a:r>
        </a:p>
      </dsp:txBody>
      <dsp:txXfrm>
        <a:off x="4262345" y="1281080"/>
        <a:ext cx="2852921" cy="577388"/>
      </dsp:txXfrm>
    </dsp:sp>
    <dsp:sp modelId="{5F2F941E-1A6A-4C06-8F74-1D6CF5173955}">
      <dsp:nvSpPr>
        <dsp:cNvPr id="0" name=""/>
        <dsp:cNvSpPr/>
      </dsp:nvSpPr>
      <dsp:spPr>
        <a:xfrm>
          <a:off x="4244382" y="1970788"/>
          <a:ext cx="2888847" cy="6133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Steuerung der Zusammenarbeit</a:t>
          </a:r>
        </a:p>
      </dsp:txBody>
      <dsp:txXfrm>
        <a:off x="4262345" y="1988751"/>
        <a:ext cx="2852921" cy="577388"/>
      </dsp:txXfrm>
    </dsp:sp>
    <dsp:sp modelId="{E08B4E8E-43A9-4240-9E69-230C06CFAA9A}">
      <dsp:nvSpPr>
        <dsp:cNvPr id="0" name=""/>
        <dsp:cNvSpPr/>
      </dsp:nvSpPr>
      <dsp:spPr>
        <a:xfrm>
          <a:off x="4244382" y="2678459"/>
          <a:ext cx="2888847" cy="6133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Serienreife</a:t>
          </a:r>
        </a:p>
      </dsp:txBody>
      <dsp:txXfrm>
        <a:off x="4262345" y="2696422"/>
        <a:ext cx="2852921" cy="577388"/>
      </dsp:txXfrm>
    </dsp:sp>
    <dsp:sp modelId="{A171F1EF-D6D9-463F-8D85-081A78E3D622}">
      <dsp:nvSpPr>
        <dsp:cNvPr id="0" name=""/>
        <dsp:cNvSpPr/>
      </dsp:nvSpPr>
      <dsp:spPr>
        <a:xfrm>
          <a:off x="4244382" y="3386130"/>
          <a:ext cx="2888847" cy="6133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Planungshorizont</a:t>
          </a:r>
        </a:p>
      </dsp:txBody>
      <dsp:txXfrm>
        <a:off x="4262345" y="3404093"/>
        <a:ext cx="2852921" cy="577388"/>
      </dsp:txXfrm>
    </dsp:sp>
    <dsp:sp modelId="{300EF233-89E2-455C-BBD1-46E234BF6FF1}">
      <dsp:nvSpPr>
        <dsp:cNvPr id="0" name=""/>
        <dsp:cNvSpPr/>
      </dsp:nvSpPr>
      <dsp:spPr>
        <a:xfrm>
          <a:off x="7765165" y="0"/>
          <a:ext cx="3611058" cy="421005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 dirty="0"/>
            <a:t>Agile</a:t>
          </a:r>
        </a:p>
      </dsp:txBody>
      <dsp:txXfrm>
        <a:off x="7765165" y="0"/>
        <a:ext cx="3611058" cy="1263015"/>
      </dsp:txXfrm>
    </dsp:sp>
    <dsp:sp modelId="{7F58A3B8-ED41-4CFD-BE1E-EB3E24BE5E66}">
      <dsp:nvSpPr>
        <dsp:cNvPr id="0" name=""/>
        <dsp:cNvSpPr/>
      </dsp:nvSpPr>
      <dsp:spPr>
        <a:xfrm>
          <a:off x="8126271" y="1263117"/>
          <a:ext cx="2888847" cy="613314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Individuen &amp; Interaktionen</a:t>
          </a:r>
        </a:p>
      </dsp:txBody>
      <dsp:txXfrm>
        <a:off x="8144234" y="1281080"/>
        <a:ext cx="2852921" cy="577388"/>
      </dsp:txXfrm>
    </dsp:sp>
    <dsp:sp modelId="{A0DF931C-A672-428F-8C39-59D55CDACB11}">
      <dsp:nvSpPr>
        <dsp:cNvPr id="0" name=""/>
        <dsp:cNvSpPr/>
      </dsp:nvSpPr>
      <dsp:spPr>
        <a:xfrm>
          <a:off x="8126271" y="1970788"/>
          <a:ext cx="2888847" cy="613314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Zusammenarbeit mit dem Kunden</a:t>
          </a:r>
        </a:p>
      </dsp:txBody>
      <dsp:txXfrm>
        <a:off x="8144234" y="1988751"/>
        <a:ext cx="2852921" cy="577388"/>
      </dsp:txXfrm>
    </dsp:sp>
    <dsp:sp modelId="{15960031-D385-4463-ACC8-F6A08D82813D}">
      <dsp:nvSpPr>
        <dsp:cNvPr id="0" name=""/>
        <dsp:cNvSpPr/>
      </dsp:nvSpPr>
      <dsp:spPr>
        <a:xfrm>
          <a:off x="8126271" y="2678459"/>
          <a:ext cx="2888847" cy="613314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Funktionierende Software</a:t>
          </a:r>
        </a:p>
      </dsp:txBody>
      <dsp:txXfrm>
        <a:off x="8144234" y="2696422"/>
        <a:ext cx="2852921" cy="577388"/>
      </dsp:txXfrm>
    </dsp:sp>
    <dsp:sp modelId="{63A6C6EC-1EA2-4C34-A9E8-154ED819E2F9}">
      <dsp:nvSpPr>
        <dsp:cNvPr id="0" name=""/>
        <dsp:cNvSpPr/>
      </dsp:nvSpPr>
      <dsp:spPr>
        <a:xfrm>
          <a:off x="8126271" y="3386130"/>
          <a:ext cx="2888847" cy="613314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Reaktion auf Änderungen</a:t>
          </a:r>
        </a:p>
      </dsp:txBody>
      <dsp:txXfrm>
        <a:off x="8144234" y="3404093"/>
        <a:ext cx="2852921" cy="5773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3AEB5-C303-4762-90A0-AF697EB357C4}" type="datetimeFigureOut">
              <a:rPr lang="de-DE" smtClean="0"/>
              <a:t>13.12.2022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C587F-9620-41AA-8442-404D6D5976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886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Arial" panose="020B0604020202020204" pitchFamily="34" charset="0"/>
              </a:rPr>
              <a:t>Was bedeutet eigentlich agil sein? Agil sein bedeutet, dass man schnell und</a:t>
            </a:r>
            <a:br>
              <a:rPr lang="de-DE" dirty="0"/>
            </a:br>
            <a:r>
              <a:rPr lang="de-DE" b="0" i="0" dirty="0">
                <a:effectLst/>
                <a:latin typeface="Arial" panose="020B0604020202020204" pitchFamily="34" charset="0"/>
              </a:rPr>
              <a:t>wendig ist. Das ist auch das Ziel der agilen Softwareentwicklung. Es soll mit ständig</a:t>
            </a:r>
            <a:br>
              <a:rPr lang="de-DE" dirty="0"/>
            </a:br>
            <a:r>
              <a:rPr lang="de-DE" b="0" i="0" dirty="0">
                <a:effectLst/>
                <a:latin typeface="Arial" panose="020B0604020202020204" pitchFamily="34" charset="0"/>
              </a:rPr>
              <a:t>angepasstem Vorgehen schnell vorzeigbare Ergebnisse erreicht werden.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Arial" panose="020B0604020202020204" pitchFamily="34" charset="0"/>
              </a:rPr>
              <a:t>Im Laufe der Vorlesung wurden immer wieder IT-gestützte Ingenieurwerk-</a:t>
            </a:r>
            <a:br>
              <a:rPr lang="de-DE" dirty="0"/>
            </a:br>
            <a:r>
              <a:rPr lang="de-DE" b="0" i="0" dirty="0">
                <a:effectLst/>
                <a:latin typeface="Arial" panose="020B0604020202020204" pitchFamily="34" charset="0"/>
              </a:rPr>
              <a:t>zeuge und deren Einsatz im Produktentstehungsprozess erwähnt. [1] Aber wie ist ei-</a:t>
            </a:r>
            <a:br>
              <a:rPr lang="de-DE" dirty="0"/>
            </a:br>
            <a:r>
              <a:rPr lang="de-DE" b="0" i="0" dirty="0" err="1">
                <a:effectLst/>
                <a:latin typeface="Arial" panose="020B0604020202020204" pitchFamily="34" charset="0"/>
              </a:rPr>
              <a:t>gentlich</a:t>
            </a:r>
            <a:r>
              <a:rPr lang="de-DE" b="0" i="0" dirty="0">
                <a:effectLst/>
                <a:latin typeface="Arial" panose="020B0604020202020204" pitchFamily="34" charset="0"/>
              </a:rPr>
              <a:t> das Vorgehen, wenn das IT-Tool nicht bei beispielsweise beim Anforderungs-</a:t>
            </a:r>
            <a:br>
              <a:rPr lang="de-DE" dirty="0"/>
            </a:br>
            <a:r>
              <a:rPr lang="de-DE" b="0" i="0" dirty="0" err="1">
                <a:effectLst/>
                <a:latin typeface="Arial" panose="020B0604020202020204" pitchFamily="34" charset="0"/>
              </a:rPr>
              <a:t>management</a:t>
            </a:r>
            <a:r>
              <a:rPr lang="de-DE" b="0" i="0" dirty="0">
                <a:effectLst/>
                <a:latin typeface="Arial" panose="020B0604020202020204" pitchFamily="34" charset="0"/>
              </a:rPr>
              <a:t> oder der Entwicklung in der Konstruktion unterstützen soll, sondern Soft-</a:t>
            </a:r>
            <a:br>
              <a:rPr lang="de-DE" dirty="0"/>
            </a:br>
            <a:r>
              <a:rPr lang="de-DE" b="0" i="0" dirty="0" err="1">
                <a:effectLst/>
                <a:latin typeface="Arial" panose="020B0604020202020204" pitchFamily="34" charset="0"/>
              </a:rPr>
              <a:t>ware</a:t>
            </a:r>
            <a:r>
              <a:rPr lang="de-DE" b="0" i="0" dirty="0">
                <a:effectLst/>
                <a:latin typeface="Arial" panose="020B0604020202020204" pitchFamily="34" charset="0"/>
              </a:rPr>
              <a:t> selbst entwickelt werden soll? –&gt; Wollen wir im Verlauf der Präsentation am Bei-</a:t>
            </a:r>
            <a:br>
              <a:rPr lang="de-DE" dirty="0"/>
            </a:br>
            <a:r>
              <a:rPr lang="de-DE" b="0" i="0" dirty="0">
                <a:effectLst/>
                <a:latin typeface="Arial" panose="020B0604020202020204" pitchFamily="34" charset="0"/>
              </a:rPr>
              <a:t>spiel Automotive Bereich erläutern.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="0" i="0" dirty="0">
              <a:effectLst/>
              <a:latin typeface="Arial" panose="020B0604020202020204" pitchFamily="34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C587F-9620-41AA-8442-404D6D59762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8657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C587F-9620-41AA-8442-404D6D597627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7795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Ein großer Teil der SW im Auto wird für eingebettete Systeme entwickelt</a:t>
            </a:r>
          </a:p>
          <a:p>
            <a:pPr marL="171450" indent="-171450">
              <a:buFontTx/>
              <a:buChar char="-"/>
            </a:pPr>
            <a:r>
              <a:rPr lang="de-DE" dirty="0"/>
              <a:t>Viele sicherheitskritische Systeme im Auto </a:t>
            </a:r>
            <a:r>
              <a:rPr lang="de-DE" dirty="0">
                <a:sym typeface="Wingdings" panose="05000000000000000000" pitchFamily="2" charset="2"/>
              </a:rPr>
              <a:t> Bugs können nicht einfach per Update gefixt werden </a:t>
            </a:r>
          </a:p>
          <a:p>
            <a:pPr marL="171450" indent="-171450">
              <a:buFontTx/>
              <a:buChar char="-"/>
            </a:pPr>
            <a:r>
              <a:rPr lang="de-DE" dirty="0"/>
              <a:t>Erwähnen, dass es noch weitere Herausforderungen gibt, wie kulturelle Anpassungen von V-Modell zu Agile (ist aber nicht Automotive spezifisch)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C587F-9620-41AA-8442-404D6D597627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0847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C587F-9620-41AA-8442-404D6D597627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1200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emf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/Unter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3601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1980001"/>
            <a:chOff x="304800" y="-468001"/>
            <a:chExt cx="10891200" cy="1980001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7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CFB462B3-CEB1-499F-9A93-54BFC478EC1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06401" y="6984001"/>
            <a:ext cx="7375299" cy="216000"/>
          </a:xfrm>
        </p:spPr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AD5C655-E4E0-43F9-B6D2-6069D0E19D5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9883778" y="6984001"/>
            <a:ext cx="1899711" cy="216000"/>
          </a:xfrm>
        </p:spPr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1" name="Datumsplatzhalter 3">
            <a:extLst>
              <a:ext uri="{FF2B5EF4-FFF2-40B4-BE49-F238E27FC236}">
                <a16:creationId xmlns:a16="http://schemas.microsoft.com/office/drawing/2014/main" id="{C76965CB-8BC6-40F7-9EE1-139D5916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22" name="Vertikaler Textplatzhalter 2">
            <a:extLst>
              <a:ext uri="{FF2B5EF4-FFF2-40B4-BE49-F238E27FC236}">
                <a16:creationId xmlns:a16="http://schemas.microsoft.com/office/drawing/2014/main" id="{33F9B68E-1F14-4F70-9B07-D77470E5CBEB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1386000" y="5311011"/>
            <a:ext cx="10397484" cy="79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lang="de-DE" sz="2400" b="1" i="0" u="none" strike="noStrike" baseline="0" smtClean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Thema des Referats Thema des Referats Thema des Referats Thema des Referats </a:t>
            </a:r>
          </a:p>
        </p:txBody>
      </p:sp>
      <p:sp>
        <p:nvSpPr>
          <p:cNvPr id="23" name="Vertikaler Textplatzhalter 2">
            <a:extLst>
              <a:ext uri="{FF2B5EF4-FFF2-40B4-BE49-F238E27FC236}">
                <a16:creationId xmlns:a16="http://schemas.microsoft.com/office/drawing/2014/main" id="{6354D33E-28C2-47F2-851F-773C0FE0AB9E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1386000" y="6372000"/>
            <a:ext cx="10397489" cy="25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Referent / Fakultät / Studiengang | </a:t>
            </a:r>
            <a:r>
              <a:rPr lang="de-DE" dirty="0" err="1"/>
              <a:t>WiSe</a:t>
            </a:r>
            <a:r>
              <a:rPr lang="de-DE" dirty="0"/>
              <a:t>/</a:t>
            </a:r>
            <a:r>
              <a:rPr lang="de-DE" dirty="0" err="1"/>
              <a:t>SoSe</a:t>
            </a:r>
            <a:r>
              <a:rPr lang="de-DE" dirty="0"/>
              <a:t> 2017/19</a:t>
            </a:r>
          </a:p>
        </p:txBody>
      </p:sp>
      <p:pic>
        <p:nvPicPr>
          <p:cNvPr id="17" name="Logo HHN">
            <a:extLst>
              <a:ext uri="{FF2B5EF4-FFF2-40B4-BE49-F238E27FC236}">
                <a16:creationId xmlns:a16="http://schemas.microsoft.com/office/drawing/2014/main" id="{C84B1A6D-3DF8-4F58-88C7-3F544E41EF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0066C18D-46D1-4FD0-B624-24CB6294D971}"/>
              </a:ext>
            </a:extLst>
          </p:cNvPr>
          <p:cNvSpPr>
            <a:spLocks noGrp="1" noChangeAspect="1"/>
          </p:cNvSpPr>
          <p:nvPr>
            <p:ph type="body" orient="vert" idx="21" hasCustomPrompt="1"/>
          </p:nvPr>
        </p:nvSpPr>
        <p:spPr>
          <a:xfrm>
            <a:off x="1152000" y="4904882"/>
            <a:ext cx="128025" cy="204840"/>
          </a:xfrm>
          <a:blipFill>
            <a:blip r:embed="rId4"/>
            <a:stretch>
              <a:fillRect/>
            </a:stretch>
          </a:blipFill>
        </p:spPr>
        <p:txBody>
          <a:bodyPr vert="horz" wrap="none" tIns="7200" rIns="2574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Bitte nicht</a:t>
            </a:r>
            <a:br>
              <a:rPr lang="de-DE" dirty="0"/>
            </a:br>
            <a:r>
              <a:rPr lang="de-DE" dirty="0"/>
              <a:t>verschieben</a:t>
            </a:r>
          </a:p>
        </p:txBody>
      </p:sp>
    </p:spTree>
    <p:extLst>
      <p:ext uri="{BB962C8B-B14F-4D97-AF65-F5344CB8AC3E}">
        <p14:creationId xmlns:p14="http://schemas.microsoft.com/office/powerpoint/2010/main" val="225263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fo //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033700"/>
            <a:ext cx="11377084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Kurze Info zum Inhalt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565404"/>
            <a:ext cx="5592519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4" hasCustomPrompt="1"/>
          </p:nvPr>
        </p:nvSpPr>
        <p:spPr>
          <a:xfrm>
            <a:off x="6192002" y="2565404"/>
            <a:ext cx="5591487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4317333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fo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033700"/>
            <a:ext cx="11377085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Kurze Info zum Inhalt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565404"/>
            <a:ext cx="11377084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</p:txBody>
      </p:sp>
    </p:spTree>
    <p:extLst>
      <p:ext uri="{BB962C8B-B14F-4D97-AF65-F5344CB8AC3E}">
        <p14:creationId xmlns:p14="http://schemas.microsoft.com/office/powerpoint/2010/main" val="1814554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1056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71552"/>
            <a:ext cx="12192000" cy="5886449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2088000" y="4284000"/>
            <a:ext cx="9695489" cy="1959639"/>
          </a:xfrm>
        </p:spPr>
        <p:txBody>
          <a:bodyPr vert="horz"/>
          <a:lstStyle>
            <a:lvl1pPr marL="0" marR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99" b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marL="0" marR="0" lvl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Bei Fragen kontaktieren Sie bitte:</a:t>
            </a:r>
            <a:br>
              <a:rPr lang="de-DE" dirty="0"/>
            </a:br>
            <a:r>
              <a:rPr lang="de-DE" dirty="0"/>
              <a:t>Vorname Nachname (Menü &gt; Listenebne erhöhen)</a:t>
            </a:r>
            <a:br>
              <a:rPr lang="de-DE" dirty="0"/>
            </a:br>
            <a:r>
              <a:rPr lang="de-DE" dirty="0"/>
              <a:t>Fakultät XY | Fachrichtung </a:t>
            </a:r>
            <a:br>
              <a:rPr lang="de-DE" dirty="0"/>
            </a:br>
            <a:r>
              <a:rPr lang="de-DE" dirty="0"/>
              <a:t>meike.muster@hs-heilbronn.de</a:t>
            </a:r>
          </a:p>
        </p:txBody>
      </p:sp>
      <p:sp>
        <p:nvSpPr>
          <p:cNvPr id="12" name="Vertikaler Textplatzhalter 2"/>
          <p:cNvSpPr>
            <a:spLocks noGrp="1"/>
          </p:cNvSpPr>
          <p:nvPr>
            <p:ph type="body" orient="vert" idx="14" hasCustomPrompt="1"/>
          </p:nvPr>
        </p:nvSpPr>
        <p:spPr>
          <a:xfrm>
            <a:off x="2087996" y="2097092"/>
            <a:ext cx="9695489" cy="1915337"/>
          </a:xfrm>
        </p:spPr>
        <p:txBody>
          <a:bodyPr vert="horz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30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Schlusswort</a:t>
            </a:r>
          </a:p>
        </p:txBody>
      </p:sp>
      <p:sp>
        <p:nvSpPr>
          <p:cNvPr id="15" name="Bildplatzhalter 2">
            <a:extLst>
              <a:ext uri="{FF2B5EF4-FFF2-40B4-BE49-F238E27FC236}">
                <a16:creationId xmlns:a16="http://schemas.microsoft.com/office/drawing/2014/main" id="{BCE84AFA-A866-402D-A07B-4A22F5614A5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76000" y="4716000"/>
            <a:ext cx="1080000" cy="1080000"/>
          </a:xfrm>
          <a:prstGeom prst="ellipse">
            <a:avLst/>
          </a:prstGeo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2983600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6351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6268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0838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3812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86000" y="6372000"/>
            <a:ext cx="10398013" cy="252000"/>
          </a:xfrm>
        </p:spPr>
        <p:txBody>
          <a:bodyPr/>
          <a:lstStyle>
            <a:lvl1pPr>
              <a:defRPr sz="1300" b="1" spc="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6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37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17" name="Logo HHN">
            <a:extLst>
              <a:ext uri="{FF2B5EF4-FFF2-40B4-BE49-F238E27FC236}">
                <a16:creationId xmlns:a16="http://schemas.microsoft.com/office/drawing/2014/main" id="{0D523BEA-89A6-4B17-B26B-DE39D28062D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1F5623E0-8437-4337-9981-520C5E63F5F5}"/>
              </a:ext>
            </a:extLst>
          </p:cNvPr>
          <p:cNvSpPr>
            <a:spLocks noGrp="1" noChangeAspect="1"/>
          </p:cNvSpPr>
          <p:nvPr>
            <p:ph type="body" orient="vert" idx="13" hasCustomPrompt="1"/>
          </p:nvPr>
        </p:nvSpPr>
        <p:spPr>
          <a:xfrm>
            <a:off x="1026073" y="4914407"/>
            <a:ext cx="180000" cy="288000"/>
          </a:xfrm>
          <a:blipFill>
            <a:blip r:embed="rId4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Bitte nicht</a:t>
            </a:r>
            <a:br>
              <a:rPr lang="de-DE" dirty="0"/>
            </a:br>
            <a:r>
              <a:rPr lang="de-DE" dirty="0"/>
              <a:t>verschieben</a:t>
            </a:r>
          </a:p>
        </p:txBody>
      </p:sp>
      <p:sp>
        <p:nvSpPr>
          <p:cNvPr id="20" name="Foliennummernplatzhalter 10">
            <a:extLst>
              <a:ext uri="{FF2B5EF4-FFF2-40B4-BE49-F238E27FC236}">
                <a16:creationId xmlns:a16="http://schemas.microsoft.com/office/drawing/2014/main" id="{F1B52C2C-34E9-4D95-8194-0BDCF58A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1409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Bild INSTITUTS-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-359999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86000" y="6372000"/>
            <a:ext cx="10397484" cy="252000"/>
          </a:xfrm>
        </p:spPr>
        <p:txBody>
          <a:bodyPr/>
          <a:lstStyle>
            <a:lvl1pPr>
              <a:defRPr sz="1300" b="1" spc="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0"/>
            <a:chExt cx="10891200" cy="7668000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6" name="Fußzeile"/>
            <p:cNvSpPr txBox="1"/>
            <p:nvPr userDrawn="1"/>
          </p:nvSpPr>
          <p:spPr>
            <a:xfrm rot="10800000" flipH="1" flipV="1">
              <a:off x="304800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1" name="Logo HHN">
            <a:extLst>
              <a:ext uri="{FF2B5EF4-FFF2-40B4-BE49-F238E27FC236}">
                <a16:creationId xmlns:a16="http://schemas.microsoft.com/office/drawing/2014/main" id="{3E29E0E6-E9A4-45BD-AC05-6A30C96DF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24" name="Vertikaler Textplatzhalter 2">
            <a:extLst>
              <a:ext uri="{FF2B5EF4-FFF2-40B4-BE49-F238E27FC236}">
                <a16:creationId xmlns:a16="http://schemas.microsoft.com/office/drawing/2014/main" id="{F57B46E9-4640-4F5B-9593-5773681046DA}"/>
              </a:ext>
            </a:extLst>
          </p:cNvPr>
          <p:cNvSpPr>
            <a:spLocks noGrp="1" noChangeAspect="1"/>
          </p:cNvSpPr>
          <p:nvPr>
            <p:ph type="body" orient="vert" idx="20" hasCustomPrompt="1"/>
          </p:nvPr>
        </p:nvSpPr>
        <p:spPr>
          <a:xfrm>
            <a:off x="1026000" y="4914406"/>
            <a:ext cx="180000" cy="288000"/>
          </a:xfrm>
          <a:blipFill>
            <a:blip r:embed="rId4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Bitte nicht</a:t>
            </a:r>
            <a:br>
              <a:rPr lang="de-DE" dirty="0"/>
            </a:br>
            <a:r>
              <a:rPr lang="de-DE" dirty="0"/>
              <a:t>verschieben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54A18A00-C4DE-4EFB-897C-5FA7DAA4A4D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07200" y="30531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PLATZHALTER INSTITUTS-LOGO über den Button Bild einfügen Logo laden 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4BA0EB51-026E-42B4-8C5C-5B7C35506F20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22400" y="30470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PLATZHALTER INSTITUTS-LOGO über den Button Bild einfügen Logo laden </a:t>
            </a:r>
          </a:p>
        </p:txBody>
      </p:sp>
      <p:sp>
        <p:nvSpPr>
          <p:cNvPr id="22" name="Foliennummernplatzhalter 10">
            <a:extLst>
              <a:ext uri="{FF2B5EF4-FFF2-40B4-BE49-F238E27FC236}">
                <a16:creationId xmlns:a16="http://schemas.microsoft.com/office/drawing/2014/main" id="{6548D90A-54FB-4C5B-81B4-F47C54D4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4078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727085" y="3768205"/>
            <a:ext cx="11056403" cy="1531425"/>
          </a:xfrm>
        </p:spPr>
        <p:txBody>
          <a:bodyPr anchor="t" anchorCtr="0"/>
          <a:lstStyle>
            <a:lvl1pPr algn="l">
              <a:lnSpc>
                <a:spcPct val="91000"/>
              </a:lnSpc>
              <a:defRPr sz="5201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27081" y="5399999"/>
            <a:ext cx="11056403" cy="288000"/>
          </a:xfrm>
        </p:spPr>
        <p:txBody>
          <a:bodyPr/>
          <a:lstStyle>
            <a:lvl1pPr>
              <a:defRPr sz="1500" b="1" spc="8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grpSp>
        <p:nvGrpSpPr>
          <p:cNvPr id="13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14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6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7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8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19" name="Logo HHN">
            <a:extLst>
              <a:ext uri="{FF2B5EF4-FFF2-40B4-BE49-F238E27FC236}">
                <a16:creationId xmlns:a16="http://schemas.microsoft.com/office/drawing/2014/main" id="{89C540CF-8626-4B8A-AECD-DE59103C58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874" y="305319"/>
            <a:ext cx="2064615" cy="697187"/>
          </a:xfrm>
          <a:prstGeom prst="rect">
            <a:avLst/>
          </a:prstGeom>
        </p:spPr>
      </p:pic>
      <p:pic>
        <p:nvPicPr>
          <p:cNvPr id="21" name="Pfeil">
            <a:extLst>
              <a:ext uri="{FF2B5EF4-FFF2-40B4-BE49-F238E27FC236}">
                <a16:creationId xmlns:a16="http://schemas.microsoft.com/office/drawing/2014/main" id="{9B7553C5-A51D-4F5E-A635-F506117CD78D}"/>
              </a:ext>
            </a:extLst>
          </p:cNvPr>
          <p:cNvPicPr preferRelativeResize="0"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943332"/>
            <a:ext cx="180000" cy="288000"/>
          </a:xfrm>
          <a:prstGeom prst="rect">
            <a:avLst/>
          </a:prstGeom>
        </p:spPr>
      </p:pic>
      <p:sp>
        <p:nvSpPr>
          <p:cNvPr id="23" name="Foliennummernplatzhalter 10">
            <a:extLst>
              <a:ext uri="{FF2B5EF4-FFF2-40B4-BE49-F238E27FC236}">
                <a16:creationId xmlns:a16="http://schemas.microsoft.com/office/drawing/2014/main" id="{24F3020E-5E4D-4241-944A-A34A6AA4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391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71552"/>
            <a:ext cx="12192000" cy="588644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530728" y="2160001"/>
            <a:ext cx="10252761" cy="1531425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800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ZWISCHENTITEL TRENNERSEITE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1530728" y="3905249"/>
            <a:ext cx="10252761" cy="2338391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Zusatz Info</a:t>
            </a:r>
          </a:p>
        </p:txBody>
      </p:sp>
      <p:grpSp>
        <p:nvGrpSpPr>
          <p:cNvPr id="14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15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6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7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8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9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1" name="Logo HHN">
            <a:extLst>
              <a:ext uri="{FF2B5EF4-FFF2-40B4-BE49-F238E27FC236}">
                <a16:creationId xmlns:a16="http://schemas.microsoft.com/office/drawing/2014/main" id="{04368BE0-163A-441F-AAC7-4D3A9B15414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  <p:pic>
        <p:nvPicPr>
          <p:cNvPr id="23" name="Pfeil">
            <a:extLst>
              <a:ext uri="{FF2B5EF4-FFF2-40B4-BE49-F238E27FC236}">
                <a16:creationId xmlns:a16="http://schemas.microsoft.com/office/drawing/2014/main" id="{BDD3B1C6-5D65-4396-8DAA-35F5FC78C81C}"/>
              </a:ext>
            </a:extLst>
          </p:cNvPr>
          <p:cNvPicPr preferRelativeResize="0"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000" y="2376000"/>
            <a:ext cx="180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00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B166E63-50B0-4138-AD32-6428E7F6058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06405" y="2033591"/>
            <a:ext cx="11377084" cy="421004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117315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//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033701"/>
            <a:ext cx="11377084" cy="2231887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5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406400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16" name="Bildplatzhalter 2"/>
          <p:cNvSpPr>
            <a:spLocks noGrp="1"/>
          </p:cNvSpPr>
          <p:nvPr>
            <p:ph type="pic" idx="14" hasCustomPrompt="1"/>
          </p:nvPr>
        </p:nvSpPr>
        <p:spPr>
          <a:xfrm>
            <a:off x="4265901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8125404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501726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/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033702"/>
            <a:ext cx="7128933" cy="4209936"/>
          </a:xfrm>
        </p:spPr>
        <p:txBody>
          <a:bodyPr vert="horz"/>
          <a:lstStyle>
            <a:lvl3pPr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7920568" y="2097883"/>
            <a:ext cx="3862917" cy="3960020"/>
          </a:xfr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1237728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747" userDrawn="1">
          <p15:clr>
            <a:srgbClr val="FBAE40"/>
          </p15:clr>
        </p15:guide>
        <p15:guide id="2" pos="4989" userDrawn="1">
          <p15:clr>
            <a:srgbClr val="FBAE40"/>
          </p15:clr>
        </p15:guide>
        <p15:guide id="3" orient="horz" pos="381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5" y="971550"/>
            <a:ext cx="12191999" cy="5886450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 &gt;&gt; Menü &gt; Einfügen &gt; Bilder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0" y="971552"/>
            <a:ext cx="12192000" cy="5886449"/>
          </a:xfrm>
          <a:blipFill>
            <a:blip r:embed="rId2"/>
            <a:stretch>
              <a:fillRect/>
            </a:stretch>
          </a:blipFill>
        </p:spPr>
        <p:txBody>
          <a:bodyPr vert="horz" lIns="1954800" tIns="1389600" rIns="1501200"/>
          <a:lstStyle>
            <a:lvl1pPr>
              <a:lnSpc>
                <a:spcPct val="108000"/>
              </a:lnSpc>
              <a:spcAft>
                <a:spcPts val="0"/>
              </a:spcAft>
              <a:defRPr sz="3300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Zitat auf erster Ebene // für Autor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9883778" y="6515213"/>
            <a:ext cx="1899711" cy="21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13" name="Regieanweisungen"/>
          <p:cNvGrpSpPr/>
          <p:nvPr userDrawn="1"/>
        </p:nvGrpSpPr>
        <p:grpSpPr>
          <a:xfrm>
            <a:off x="-2352000" y="-468000"/>
            <a:ext cx="17280000" cy="7668001"/>
            <a:chOff x="-1764000" y="-468001"/>
            <a:chExt cx="12960000" cy="7668001"/>
          </a:xfrm>
        </p:grpSpPr>
        <p:sp>
          <p:nvSpPr>
            <p:cNvPr id="14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6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8" name="Text // Listenebene erhöhen"/>
            <p:cNvSpPr txBox="1"/>
            <p:nvPr userDrawn="1"/>
          </p:nvSpPr>
          <p:spPr>
            <a:xfrm>
              <a:off x="-1764000" y="3042062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9" name="Text // Listenebene verringern"/>
            <p:cNvSpPr txBox="1"/>
            <p:nvPr userDrawn="1"/>
          </p:nvSpPr>
          <p:spPr>
            <a:xfrm>
              <a:off x="-1764000" y="3438062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20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21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792000" y="3438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792000" y="3042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4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6" name="Logo HHN">
            <a:extLst>
              <a:ext uri="{FF2B5EF4-FFF2-40B4-BE49-F238E27FC236}">
                <a16:creationId xmlns:a16="http://schemas.microsoft.com/office/drawing/2014/main" id="{CD8A692E-F6AC-4E01-99E6-965C59B26C2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  <p:sp>
        <p:nvSpPr>
          <p:cNvPr id="28" name="Titel 9">
            <a:extLst>
              <a:ext uri="{FF2B5EF4-FFF2-40B4-BE49-F238E27FC236}">
                <a16:creationId xmlns:a16="http://schemas.microsoft.com/office/drawing/2014/main" id="{806AA2DC-065A-4166-A62B-2A250A3B35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684080"/>
            <a:ext cx="1321200" cy="1119600"/>
          </a:xfrm>
          <a:blipFill>
            <a:blip r:embed="rId6"/>
            <a:stretch>
              <a:fillRect/>
            </a:stretch>
          </a:blipFill>
        </p:spPr>
        <p:txBody>
          <a:bodyPr wrap="none" rIns="1454400" anchor="t" anchorCtr="0"/>
          <a:lstStyle>
            <a:lvl1pPr algn="r">
              <a:defRPr sz="1000" baseline="0"/>
            </a:lvl1pPr>
          </a:lstStyle>
          <a:p>
            <a:r>
              <a:rPr lang="pt-BR" dirty="0"/>
              <a:t>Bitte nicht</a:t>
            </a:r>
            <a:br>
              <a:rPr lang="pt-BR" dirty="0"/>
            </a:br>
            <a:r>
              <a:rPr lang="pt-BR" dirty="0"/>
              <a:t>verschieben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1501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16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Headerlinie"/>
          <p:cNvCxnSpPr/>
          <p:nvPr/>
        </p:nvCxnSpPr>
        <p:spPr>
          <a:xfrm>
            <a:off x="406400" y="1800000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06405" y="898525"/>
            <a:ext cx="11377084" cy="863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6402" y="2033591"/>
            <a:ext cx="11377084" cy="421004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de-DE" dirty="0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2" name="Logo HHN">
            <a:extLst>
              <a:ext uri="{FF2B5EF4-FFF2-40B4-BE49-F238E27FC236}">
                <a16:creationId xmlns:a16="http://schemas.microsoft.com/office/drawing/2014/main" id="{A53D8DCE-F532-4BEA-B78C-F0F7C4652FE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7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6" r:id="rId2"/>
    <p:sldLayoutId id="2147483670" r:id="rId3"/>
    <p:sldLayoutId id="2147483649" r:id="rId4"/>
    <p:sldLayoutId id="2147483667" r:id="rId5"/>
    <p:sldLayoutId id="2147483650" r:id="rId6"/>
    <p:sldLayoutId id="2147483660" r:id="rId7"/>
    <p:sldLayoutId id="2147483661" r:id="rId8"/>
    <p:sldLayoutId id="2147483662" r:id="rId9"/>
    <p:sldLayoutId id="2147483664" r:id="rId10"/>
    <p:sldLayoutId id="2147483665" r:id="rId11"/>
    <p:sldLayoutId id="2147483654" r:id="rId12"/>
    <p:sldLayoutId id="2147483668" r:id="rId13"/>
  </p:sldLayoutIdLst>
  <p:hf hdr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1281" userDrawn="1">
          <p15:clr>
            <a:srgbClr val="F26B43"/>
          </p15:clr>
        </p15:guide>
        <p15:guide id="4" orient="horz" pos="566" userDrawn="1">
          <p15:clr>
            <a:srgbClr val="F26B43"/>
          </p15:clr>
        </p15:guide>
        <p15:guide id="5" orient="horz" pos="1110" userDrawn="1">
          <p15:clr>
            <a:srgbClr val="F26B43"/>
          </p15:clr>
        </p15:guide>
        <p15:guide id="6" orient="horz" pos="3932" userDrawn="1">
          <p15:clr>
            <a:srgbClr val="F26B43"/>
          </p15:clr>
        </p15:guide>
        <p15:guide id="7" orient="horz" pos="1321" userDrawn="1">
          <p15:clr>
            <a:srgbClr val="547EBF"/>
          </p15:clr>
        </p15:guide>
        <p15:guide id="8" orient="horz" pos="611" userDrawn="1">
          <p15:clr>
            <a:srgbClr val="547EBF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de-DE" dirty="0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2" name="Logo HHN">
            <a:extLst>
              <a:ext uri="{FF2B5EF4-FFF2-40B4-BE49-F238E27FC236}">
                <a16:creationId xmlns:a16="http://schemas.microsoft.com/office/drawing/2014/main" id="{A53D8DCE-F532-4BEA-B78C-F0F7C4652F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35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hf hdr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1281" userDrawn="1">
          <p15:clr>
            <a:srgbClr val="F26B43"/>
          </p15:clr>
        </p15:guide>
        <p15:guide id="4" orient="horz" pos="566" userDrawn="1">
          <p15:clr>
            <a:srgbClr val="F26B43"/>
          </p15:clr>
        </p15:guide>
        <p15:guide id="5" orient="horz" pos="1110" userDrawn="1">
          <p15:clr>
            <a:srgbClr val="F26B43"/>
          </p15:clr>
        </p15:guide>
        <p15:guide id="6" orient="horz" pos="3932" userDrawn="1">
          <p15:clr>
            <a:srgbClr val="F26B43"/>
          </p15:clr>
        </p15:guide>
        <p15:guide id="7" orient="horz" pos="1321" userDrawn="1">
          <p15:clr>
            <a:srgbClr val="547EBF"/>
          </p15:clr>
        </p15:guide>
        <p15:guide id="8" orient="horz" pos="611" userDrawn="1">
          <p15:clr>
            <a:srgbClr val="547EBF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de-DE" dirty="0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2" name="Logo HHN">
            <a:extLst>
              <a:ext uri="{FF2B5EF4-FFF2-40B4-BE49-F238E27FC236}">
                <a16:creationId xmlns:a16="http://schemas.microsoft.com/office/drawing/2014/main" id="{A53D8DCE-F532-4BEA-B78C-F0F7C4652F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49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>
          <p15:clr>
            <a:srgbClr val="F26B43"/>
          </p15:clr>
        </p15:guide>
        <p15:guide id="2" pos="7423">
          <p15:clr>
            <a:srgbClr val="F26B43"/>
          </p15:clr>
        </p15:guide>
        <p15:guide id="3" orient="horz" pos="1281">
          <p15:clr>
            <a:srgbClr val="F26B43"/>
          </p15:clr>
        </p15:guide>
        <p15:guide id="4" orient="horz" pos="566">
          <p15:clr>
            <a:srgbClr val="F26B43"/>
          </p15:clr>
        </p15:guide>
        <p15:guide id="5" orient="horz" pos="1110">
          <p15:clr>
            <a:srgbClr val="F26B43"/>
          </p15:clr>
        </p15:guide>
        <p15:guide id="6" orient="horz" pos="3932">
          <p15:clr>
            <a:srgbClr val="F26B43"/>
          </p15:clr>
        </p15:guide>
        <p15:guide id="7" orient="horz" pos="1321">
          <p15:clr>
            <a:srgbClr val="547EBF"/>
          </p15:clr>
        </p15:guide>
        <p15:guide id="8" orient="horz" pos="611">
          <p15:clr>
            <a:srgbClr val="547EBF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de-DE" dirty="0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2" name="Logo HHN">
            <a:extLst>
              <a:ext uri="{FF2B5EF4-FFF2-40B4-BE49-F238E27FC236}">
                <a16:creationId xmlns:a16="http://schemas.microsoft.com/office/drawing/2014/main" id="{A53D8DCE-F532-4BEA-B78C-F0F7C4652F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35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hf hdr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>
          <p15:clr>
            <a:srgbClr val="F26B43"/>
          </p15:clr>
        </p15:guide>
        <p15:guide id="2" pos="7423">
          <p15:clr>
            <a:srgbClr val="F26B43"/>
          </p15:clr>
        </p15:guide>
        <p15:guide id="3" orient="horz" pos="1281">
          <p15:clr>
            <a:srgbClr val="F26B43"/>
          </p15:clr>
        </p15:guide>
        <p15:guide id="4" orient="horz" pos="566">
          <p15:clr>
            <a:srgbClr val="F26B43"/>
          </p15:clr>
        </p15:guide>
        <p15:guide id="5" orient="horz" pos="1110">
          <p15:clr>
            <a:srgbClr val="F26B43"/>
          </p15:clr>
        </p15:guide>
        <p15:guide id="6" orient="horz" pos="3932">
          <p15:clr>
            <a:srgbClr val="F26B43"/>
          </p15:clr>
        </p15:guide>
        <p15:guide id="7" orient="horz" pos="1321">
          <p15:clr>
            <a:srgbClr val="547EBF"/>
          </p15:clr>
        </p15:guide>
        <p15:guide id="8" orient="horz" pos="611">
          <p15:clr>
            <a:srgbClr val="547EBF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de-DE" dirty="0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2" name="Logo HHN">
            <a:extLst>
              <a:ext uri="{FF2B5EF4-FFF2-40B4-BE49-F238E27FC236}">
                <a16:creationId xmlns:a16="http://schemas.microsoft.com/office/drawing/2014/main" id="{A53D8DCE-F532-4BEA-B78C-F0F7C4652F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644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hf hdr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>
          <p15:clr>
            <a:srgbClr val="F26B43"/>
          </p15:clr>
        </p15:guide>
        <p15:guide id="2" pos="7423">
          <p15:clr>
            <a:srgbClr val="F26B43"/>
          </p15:clr>
        </p15:guide>
        <p15:guide id="3" orient="horz" pos="1281">
          <p15:clr>
            <a:srgbClr val="F26B43"/>
          </p15:clr>
        </p15:guide>
        <p15:guide id="4" orient="horz" pos="566">
          <p15:clr>
            <a:srgbClr val="F26B43"/>
          </p15:clr>
        </p15:guide>
        <p15:guide id="5" orient="horz" pos="1110">
          <p15:clr>
            <a:srgbClr val="F26B43"/>
          </p15:clr>
        </p15:guide>
        <p15:guide id="6" orient="horz" pos="3932">
          <p15:clr>
            <a:srgbClr val="F26B43"/>
          </p15:clr>
        </p15:guide>
        <p15:guide id="7" orient="horz" pos="1321">
          <p15:clr>
            <a:srgbClr val="547EBF"/>
          </p15:clr>
        </p15:guide>
        <p15:guide id="8" orient="horz" pos="611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iconnewmedia.de/de/agile-softwareentwicklung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E923C2BD-9193-9BA9-362A-F469C7EC56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017" b="6358"/>
          <a:stretch/>
        </p:blipFill>
        <p:spPr>
          <a:xfrm>
            <a:off x="20" y="1247779"/>
            <a:ext cx="12191980" cy="5610225"/>
          </a:xfrm>
          <a:prstGeom prst="rect">
            <a:avLst/>
          </a:prstGeom>
          <a:noFill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52C78C2-363B-2857-6A77-6BF919A18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176717"/>
            <a:ext cx="12192000" cy="2681286"/>
          </a:xfrm>
        </p:spPr>
        <p:txBody>
          <a:bodyPr anchor="t">
            <a:normAutofit/>
          </a:bodyPr>
          <a:lstStyle/>
          <a:p>
            <a:r>
              <a:rPr lang="de-DE" sz="4400" dirty="0"/>
              <a:t>Agile </a:t>
            </a:r>
            <a:r>
              <a:rPr lang="de-DE" sz="4400" dirty="0" err="1"/>
              <a:t>software</a:t>
            </a:r>
            <a:r>
              <a:rPr lang="de-DE" sz="4400" dirty="0"/>
              <a:t> </a:t>
            </a:r>
            <a:r>
              <a:rPr lang="de-DE" sz="4400" dirty="0" err="1"/>
              <a:t>entwicklunG</a:t>
            </a:r>
            <a:r>
              <a:rPr lang="de-DE" sz="4400" dirty="0"/>
              <a:t> für automobile Anwendungen 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0B7B509-7D2A-0158-8032-035D9DB53E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de-DE"/>
              <a:t>Campus Sontheim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985CE21-050A-4465-2549-651A90A95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86000" y="6372000"/>
            <a:ext cx="10397484" cy="252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Sarah-Anne Teuner, Rico Steinke |  T1 / MAS |  </a:t>
            </a:r>
            <a:r>
              <a:rPr lang="de-DE" dirty="0" err="1"/>
              <a:t>WiSe</a:t>
            </a:r>
            <a:r>
              <a:rPr lang="de-DE" dirty="0"/>
              <a:t> 2022/23</a:t>
            </a:r>
          </a:p>
        </p:txBody>
      </p:sp>
      <p:sp>
        <p:nvSpPr>
          <p:cNvPr id="22" name="Vertical Text Placeholder 5">
            <a:extLst>
              <a:ext uri="{FF2B5EF4-FFF2-40B4-BE49-F238E27FC236}">
                <a16:creationId xmlns:a16="http://schemas.microsoft.com/office/drawing/2014/main" id="{BEAC1BA5-01D6-EE5C-27C2-ED1DF66A1DE3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1026073" y="4914407"/>
            <a:ext cx="180000" cy="288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umsplatzhalter 2" hidden="1">
            <a:extLst>
              <a:ext uri="{FF2B5EF4-FFF2-40B4-BE49-F238E27FC236}">
                <a16:creationId xmlns:a16="http://schemas.microsoft.com/office/drawing/2014/main" id="{96CBC2AB-3812-58A6-B292-C06C0345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/>
              <a:t>Campus Sontheim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B68BAAD-55C3-A104-C0C8-0D49A21F5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/>
              <a:t>|  </a:t>
            </a:r>
            <a:fld id="{E6B5151A-17C4-4431-8407-112C0160A8B6}" type="slidenum">
              <a:rPr lang="de-DE" smtClean="0"/>
              <a:pPr>
                <a:spcAft>
                  <a:spcPts val="600"/>
                </a:spcAft>
              </a:pPr>
              <a:t>1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FF0B1A1-5FCD-5006-1B24-587B87CE5288}"/>
              </a:ext>
            </a:extLst>
          </p:cNvPr>
          <p:cNvSpPr txBox="1"/>
          <p:nvPr/>
        </p:nvSpPr>
        <p:spPr>
          <a:xfrm>
            <a:off x="10551522" y="6316223"/>
            <a:ext cx="1229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[Abbildung 1]</a:t>
            </a:r>
          </a:p>
        </p:txBody>
      </p:sp>
    </p:spTree>
    <p:extLst>
      <p:ext uri="{BB962C8B-B14F-4D97-AF65-F5344CB8AC3E}">
        <p14:creationId xmlns:p14="http://schemas.microsoft.com/office/powerpoint/2010/main" val="590607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B1D788A-C68F-79F5-C9F2-447312A7C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FFA12D6-C5C2-21E1-C6C9-FA2241432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245F5A-8BAE-F0F4-482C-831DAC8E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B8A2D87-E9F2-0CAD-601F-F24CF4BBD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Agile Softwareentwicklung an einem Beispiel im Automotive Bereich</a:t>
            </a:r>
            <a:endParaRPr lang="LID4096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D0C46E6-5705-FEE9-ECA0-BDD549783C5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Entwicklung von Bremssystemen / Bestimmte Funktion?</a:t>
            </a:r>
          </a:p>
          <a:p>
            <a:r>
              <a:rPr lang="de-DE" dirty="0"/>
              <a:t>Welche besonderen Anforderungen habe ich denn in der SW-Entwicklung im Vergleich zur Elektrik/Elektronik Entwicklung?</a:t>
            </a:r>
          </a:p>
          <a:p>
            <a:pPr marL="342900" indent="-342900">
              <a:buFontTx/>
              <a:buChar char="-"/>
            </a:pPr>
            <a:r>
              <a:rPr lang="de-DE" dirty="0"/>
              <a:t>Hohe Flexibilität</a:t>
            </a:r>
          </a:p>
          <a:p>
            <a:pPr marL="342900" indent="-342900">
              <a:buFontTx/>
              <a:buChar char="-"/>
            </a:pPr>
            <a:r>
              <a:rPr lang="de-DE" dirty="0"/>
              <a:t>Hohes Maß an Änderungsmanagement</a:t>
            </a:r>
          </a:p>
          <a:p>
            <a:pPr marL="342900" indent="-342900">
              <a:buFontTx/>
              <a:buChar char="-"/>
            </a:pPr>
            <a:r>
              <a:rPr lang="de-DE" dirty="0"/>
              <a:t>SW-Architektur und ihre Untereinheiten</a:t>
            </a:r>
          </a:p>
          <a:p>
            <a:pPr marL="342900" indent="-342900">
              <a:buFontTx/>
              <a:buChar char="-"/>
            </a:pPr>
            <a:r>
              <a:rPr lang="de-DE" dirty="0"/>
              <a:t>Dokumentation</a:t>
            </a:r>
          </a:p>
          <a:p>
            <a:pPr marL="342900" indent="-342900">
              <a:buFontTx/>
              <a:buChar char="-"/>
            </a:pPr>
            <a:r>
              <a:rPr lang="de-DE" dirty="0"/>
              <a:t>Einheitlicher Stil/ Nachvollziehbarkeit/Qualitätssicherung </a:t>
            </a:r>
          </a:p>
        </p:txBody>
      </p:sp>
    </p:spTree>
    <p:extLst>
      <p:ext uri="{BB962C8B-B14F-4D97-AF65-F5344CB8AC3E}">
        <p14:creationId xmlns:p14="http://schemas.microsoft.com/office/powerpoint/2010/main" val="1277455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B1D788A-C68F-79F5-C9F2-447312A7C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FFA12D6-C5C2-21E1-C6C9-FA2241432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245F5A-8BAE-F0F4-482C-831DAC8E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B8A2D87-E9F2-0CAD-601F-F24CF4BBD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Agile Softwareentwicklung an einem Beispiel</a:t>
            </a:r>
            <a:endParaRPr lang="LID4096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D0C46E6-5705-FEE9-ECA0-BDD549783C5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Anpassung der Organisationseinheit an agile SW Entwicklungsprozesse</a:t>
            </a:r>
          </a:p>
          <a:p>
            <a:r>
              <a:rPr lang="de-DE" dirty="0"/>
              <a:t>Wie sieht das Gerüst aus? Welche Schnittstellen habe ich?</a:t>
            </a:r>
          </a:p>
          <a:p>
            <a:r>
              <a:rPr lang="de-DE" dirty="0"/>
              <a:t>Bsp. Aus der Praxis (Bosch, Porsche) </a:t>
            </a:r>
            <a:r>
              <a:rPr lang="de-DE" dirty="0" err="1"/>
              <a:t>SAFe</a:t>
            </a:r>
            <a:r>
              <a:rPr lang="de-DE" dirty="0"/>
              <a:t> </a:t>
            </a:r>
            <a:r>
              <a:rPr lang="de-DE" dirty="0" err="1"/>
              <a:t>Scaled</a:t>
            </a:r>
            <a:r>
              <a:rPr lang="de-DE" dirty="0"/>
              <a:t> Agile Framework (beliebt bei großen Projekten)</a:t>
            </a:r>
          </a:p>
          <a:p>
            <a:pPr marL="342900" indent="-342900">
              <a:buFontTx/>
              <a:buChar char="-"/>
            </a:pPr>
            <a:r>
              <a:rPr lang="de-DE" dirty="0"/>
              <a:t>Visualisierung der Prozesse/Schnittstellen/zeitlichen Abläufe</a:t>
            </a:r>
          </a:p>
          <a:p>
            <a:pPr marL="342900" indent="-342900">
              <a:buFontTx/>
              <a:buChar char="-"/>
            </a:pPr>
            <a:r>
              <a:rPr lang="de-DE" dirty="0"/>
              <a:t>Sowohl auf Management wie auch auf Entwicklerebene</a:t>
            </a:r>
          </a:p>
          <a:p>
            <a:pPr marL="342900" indent="-342900">
              <a:buFontTx/>
              <a:buChar char="-"/>
            </a:pPr>
            <a:r>
              <a:rPr lang="de-DE" dirty="0"/>
              <a:t>Framework liefert ein Set für </a:t>
            </a:r>
            <a:r>
              <a:rPr lang="de-DE" dirty="0" err="1"/>
              <a:t>Organisations</a:t>
            </a:r>
            <a:r>
              <a:rPr lang="de-DE" dirty="0"/>
              <a:t> und Workflow Patterns</a:t>
            </a:r>
          </a:p>
          <a:p>
            <a:pPr marL="342900" indent="-342900">
              <a:buFontTx/>
              <a:buChar char="-"/>
            </a:pPr>
            <a:r>
              <a:rPr lang="de-DE" dirty="0"/>
              <a:t>Wie läuft dann beispielhaft die Entwicklung einer SW-Funktion ab? (Beispiel Bremssysteme) Anforderung</a:t>
            </a:r>
            <a:r>
              <a:rPr lang="de-DE" dirty="0">
                <a:sym typeface="Wingdings" panose="05000000000000000000" pitchFamily="2" charset="2"/>
              </a:rPr>
              <a:t> Planung </a:t>
            </a:r>
            <a:r>
              <a:rPr lang="de-DE" dirty="0" err="1">
                <a:sym typeface="Wingdings" panose="05000000000000000000" pitchFamily="2" charset="2"/>
              </a:rPr>
              <a:t>UmsetzungDokumentationFreigabe</a:t>
            </a:r>
            <a:r>
              <a:rPr lang="de-DE" dirty="0">
                <a:sym typeface="Wingdings" panose="05000000000000000000" pitchFamily="2" charset="2"/>
              </a:rPr>
              <a:t> im </a:t>
            </a:r>
            <a:r>
              <a:rPr lang="de-DE" dirty="0" err="1">
                <a:sym typeface="Wingdings" panose="05000000000000000000" pitchFamily="2" charset="2"/>
              </a:rPr>
              <a:t>SAFe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6636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B1D788A-C68F-79F5-C9F2-447312A7C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FFA12D6-C5C2-21E1-C6C9-FA2241432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245F5A-8BAE-F0F4-482C-831DAC8E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B8A2D87-E9F2-0CAD-601F-F24CF4BBD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Agile Softwareentwicklung an einem Beispiel</a:t>
            </a:r>
            <a:endParaRPr lang="LID4096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D0C46E6-5705-FEE9-ECA0-BDD549783C5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Gründe für die Umstrukturierung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Bessere Kooperation zwischen den HW, SW, SYS </a:t>
            </a:r>
            <a:r>
              <a:rPr lang="de-DE" dirty="0" err="1"/>
              <a:t>teams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Kurze Entwicklungsschleifen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Zeitersparnis durch weniger Meetings/Reviews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SW: Späte Information über finale </a:t>
            </a:r>
            <a:r>
              <a:rPr lang="de-DE" dirty="0" err="1"/>
              <a:t>system</a:t>
            </a:r>
            <a:r>
              <a:rPr lang="de-DE" dirty="0"/>
              <a:t> requirements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SYS: Fehlende Funktionsspezifikationen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Test: späte Verfügbarkeit von </a:t>
            </a:r>
            <a:r>
              <a:rPr lang="de-DE" dirty="0" err="1"/>
              <a:t>Testsergebnissen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agiles Modell für schnellere und gezielte Absprachen (Effizienz bei Meeting)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5577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B1D788A-C68F-79F5-C9F2-447312A7C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FFA12D6-C5C2-21E1-C6C9-FA2241432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245F5A-8BAE-F0F4-482C-831DAC8E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B8A2D87-E9F2-0CAD-601F-F24CF4BBD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Agile Softwareentwicklung an einem Beispiel</a:t>
            </a:r>
            <a:endParaRPr lang="LID4096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D0C46E6-5705-FEE9-ECA0-BDD549783C5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5112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F13DD56-0A68-B21F-1C4E-6FDFB96E0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7336860-D5DB-DB6F-A909-58D6E8ABF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5A17BFA-EB25-9F8F-899C-9142A4E56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[</a:t>
            </a:r>
            <a:r>
              <a:rPr lang="de-DE" dirty="0" err="1"/>
              <a:t>Daberkow</a:t>
            </a:r>
            <a:r>
              <a:rPr lang="de-DE" dirty="0"/>
              <a:t>, 2022]|  </a:t>
            </a:r>
            <a:fld id="{E6B5151A-17C4-4431-8407-112C0160A8B6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D90F7FA-877F-8A29-D818-3C8C7E522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Agile Methoden im Vergleich zum herkömmlichen Produktentstehungsprozess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910A14E2-E500-9089-AAED-FE3F3D8E218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 rotWithShape="1">
          <a:blip r:embed="rId2"/>
          <a:srcRect l="17559" t="24095" r="20463" b="15724"/>
          <a:stretch/>
        </p:blipFill>
        <p:spPr>
          <a:xfrm>
            <a:off x="6169809" y="1873959"/>
            <a:ext cx="5427249" cy="2964370"/>
          </a:xfr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6E7ECE4-DACA-CB72-DD4B-4F3267A8A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0983" y="1738510"/>
            <a:ext cx="4992579" cy="249629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128886C-54AA-926E-9234-605D13D32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942" y="1762125"/>
            <a:ext cx="4992579" cy="249629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11421DC-AE4C-49BC-7A4E-7A25693E85A4}"/>
              </a:ext>
            </a:extLst>
          </p:cNvPr>
          <p:cNvSpPr txBox="1"/>
          <p:nvPr/>
        </p:nvSpPr>
        <p:spPr>
          <a:xfrm>
            <a:off x="2385181" y="4838329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Abbildung x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0F16111-2129-71C1-3E0D-B33E3C7BEAB3}"/>
              </a:ext>
            </a:extLst>
          </p:cNvPr>
          <p:cNvSpPr txBox="1"/>
          <p:nvPr/>
        </p:nvSpPr>
        <p:spPr>
          <a:xfrm>
            <a:off x="8429534" y="4653663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Abbildung x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A2546AA-0C0A-90F3-69FF-86ECA8588D57}"/>
              </a:ext>
            </a:extLst>
          </p:cNvPr>
          <p:cNvSpPr txBox="1"/>
          <p:nvPr/>
        </p:nvSpPr>
        <p:spPr>
          <a:xfrm>
            <a:off x="5265741" y="3081701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200" b="1" dirty="0">
                <a:solidFill>
                  <a:srgbClr val="E50B7E"/>
                </a:solidFill>
              </a:rPr>
              <a:t>…</a:t>
            </a:r>
            <a:endParaRPr lang="de-DE" b="1" dirty="0">
              <a:solidFill>
                <a:srgbClr val="E50B7E"/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9412B1E7-D061-353B-83FE-19150036F898}"/>
              </a:ext>
            </a:extLst>
          </p:cNvPr>
          <p:cNvCxnSpPr>
            <a:cxnSpLocks/>
          </p:cNvCxnSpPr>
          <p:nvPr/>
        </p:nvCxnSpPr>
        <p:spPr>
          <a:xfrm>
            <a:off x="6303145" y="2016802"/>
            <a:ext cx="0" cy="43118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feil: Chevron 16">
            <a:extLst>
              <a:ext uri="{FF2B5EF4-FFF2-40B4-BE49-F238E27FC236}">
                <a16:creationId xmlns:a16="http://schemas.microsoft.com/office/drawing/2014/main" id="{FEC611EC-0E8E-1BCA-60B1-657D06B8817E}"/>
              </a:ext>
            </a:extLst>
          </p:cNvPr>
          <p:cNvSpPr/>
          <p:nvPr/>
        </p:nvSpPr>
        <p:spPr>
          <a:xfrm>
            <a:off x="542243" y="4168749"/>
            <a:ext cx="5627565" cy="669580"/>
          </a:xfrm>
          <a:prstGeom prst="chevron">
            <a:avLst/>
          </a:prstGeom>
          <a:noFill/>
          <a:ln w="38100">
            <a:solidFill>
              <a:srgbClr val="0028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EBCBDBF-A1BD-CBE7-61EB-824D5224F5E3}"/>
              </a:ext>
            </a:extLst>
          </p:cNvPr>
          <p:cNvSpPr txBox="1"/>
          <p:nvPr/>
        </p:nvSpPr>
        <p:spPr>
          <a:xfrm>
            <a:off x="2013712" y="4098374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0000"/>
                </a:solidFill>
              </a:rPr>
              <a:t>Produktentstehungsprozess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C14B4DA-05B4-679E-B2D3-73F1DB573A91}"/>
              </a:ext>
            </a:extLst>
          </p:cNvPr>
          <p:cNvSpPr txBox="1"/>
          <p:nvPr/>
        </p:nvSpPr>
        <p:spPr>
          <a:xfrm>
            <a:off x="594942" y="4607957"/>
            <a:ext cx="1458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2A19F"/>
                </a:solidFill>
              </a:rPr>
              <a:t>Definitionsphase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359ACFE-A62C-BEF1-0454-9C4FE5C93F85}"/>
              </a:ext>
            </a:extLst>
          </p:cNvPr>
          <p:cNvSpPr txBox="1"/>
          <p:nvPr/>
        </p:nvSpPr>
        <p:spPr>
          <a:xfrm>
            <a:off x="2964417" y="4607956"/>
            <a:ext cx="1458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2A19F"/>
                </a:solidFill>
              </a:rPr>
              <a:t>Definitionsphase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5CC65F9-F333-12A2-E558-8121E487C351}"/>
              </a:ext>
            </a:extLst>
          </p:cNvPr>
          <p:cNvSpPr txBox="1"/>
          <p:nvPr/>
        </p:nvSpPr>
        <p:spPr>
          <a:xfrm>
            <a:off x="960166" y="4467706"/>
            <a:ext cx="1540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09FE3"/>
                </a:solidFill>
              </a:rPr>
              <a:t>Rea</a:t>
            </a:r>
            <a:r>
              <a:rPr lang="de-DE" sz="1200" dirty="0">
                <a:solidFill>
                  <a:srgbClr val="336699"/>
                </a:solidFill>
              </a:rPr>
              <a:t>lisier</a:t>
            </a:r>
            <a:r>
              <a:rPr lang="de-DE" sz="1200" dirty="0">
                <a:solidFill>
                  <a:srgbClr val="593E6B"/>
                </a:solidFill>
              </a:rPr>
              <a:t>ungs</a:t>
            </a:r>
            <a:r>
              <a:rPr lang="de-DE" sz="1200" dirty="0">
                <a:solidFill>
                  <a:srgbClr val="B11362"/>
                </a:solidFill>
              </a:rPr>
              <a:t>pha</a:t>
            </a:r>
            <a:r>
              <a:rPr lang="de-DE" sz="1200" dirty="0">
                <a:solidFill>
                  <a:srgbClr val="E50B7E"/>
                </a:solidFill>
              </a:rPr>
              <a:t>se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57F43FE-4E2C-A062-C281-D675F55E5660}"/>
              </a:ext>
            </a:extLst>
          </p:cNvPr>
          <p:cNvSpPr txBox="1"/>
          <p:nvPr/>
        </p:nvSpPr>
        <p:spPr>
          <a:xfrm>
            <a:off x="3461122" y="4447378"/>
            <a:ext cx="1540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09FE3"/>
                </a:solidFill>
              </a:rPr>
              <a:t>Rea</a:t>
            </a:r>
            <a:r>
              <a:rPr lang="de-DE" sz="1200" dirty="0">
                <a:solidFill>
                  <a:srgbClr val="336699"/>
                </a:solidFill>
              </a:rPr>
              <a:t>lisier</a:t>
            </a:r>
            <a:r>
              <a:rPr lang="de-DE" sz="1200" dirty="0">
                <a:solidFill>
                  <a:srgbClr val="593E6B"/>
                </a:solidFill>
              </a:rPr>
              <a:t>ungs</a:t>
            </a:r>
            <a:r>
              <a:rPr lang="de-DE" sz="1200" dirty="0">
                <a:solidFill>
                  <a:srgbClr val="B11362"/>
                </a:solidFill>
              </a:rPr>
              <a:t>pha</a:t>
            </a:r>
            <a:r>
              <a:rPr lang="de-DE" sz="1200" dirty="0">
                <a:solidFill>
                  <a:srgbClr val="E50B7E"/>
                </a:solidFill>
              </a:rPr>
              <a:t>se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81F53593-54A0-7C63-0606-88B7C5E76C79}"/>
              </a:ext>
            </a:extLst>
          </p:cNvPr>
          <p:cNvCxnSpPr>
            <a:cxnSpLocks/>
            <a:endCxn id="17" idx="3"/>
          </p:cNvCxnSpPr>
          <p:nvPr/>
        </p:nvCxnSpPr>
        <p:spPr>
          <a:xfrm>
            <a:off x="876891" y="4503539"/>
            <a:ext cx="5292917" cy="0"/>
          </a:xfrm>
          <a:prstGeom prst="line">
            <a:avLst/>
          </a:prstGeom>
          <a:ln w="19050">
            <a:solidFill>
              <a:srgbClr val="0028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9F7BB7D3-A2A2-8C2B-2AF8-387AB78488A4}"/>
              </a:ext>
            </a:extLst>
          </p:cNvPr>
          <p:cNvCxnSpPr>
            <a:cxnSpLocks/>
          </p:cNvCxnSpPr>
          <p:nvPr/>
        </p:nvCxnSpPr>
        <p:spPr>
          <a:xfrm flipV="1">
            <a:off x="2848217" y="4503539"/>
            <a:ext cx="116200" cy="337292"/>
          </a:xfrm>
          <a:prstGeom prst="line">
            <a:avLst/>
          </a:prstGeom>
          <a:ln w="19050">
            <a:solidFill>
              <a:srgbClr val="0028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CB067702-0F1B-694E-E71E-3EEDD7B666B6}"/>
              </a:ext>
            </a:extLst>
          </p:cNvPr>
          <p:cNvSpPr txBox="1"/>
          <p:nvPr/>
        </p:nvSpPr>
        <p:spPr>
          <a:xfrm>
            <a:off x="369721" y="5131998"/>
            <a:ext cx="59212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Agile </a:t>
            </a:r>
            <a:r>
              <a:rPr lang="de-DE" sz="1400" dirty="0" err="1"/>
              <a:t>Manifesto</a:t>
            </a:r>
            <a:r>
              <a:rPr lang="de-DE" sz="1400" dirty="0"/>
              <a:t> Kernthese (1) besagt bereits, dass Prozesse und Werkzeuge vernachlässigt werden sollen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Auch (3) widerspricht langwierigen Genehmigungsprozessen zur Erstellung verbindlicher Dokumente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Iterativer Prozess in ständiger Kommunikation mit dem Kunden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5983823-07B0-8985-D28E-0D3AE97FFB7A}"/>
              </a:ext>
            </a:extLst>
          </p:cNvPr>
          <p:cNvSpPr txBox="1"/>
          <p:nvPr/>
        </p:nvSpPr>
        <p:spPr>
          <a:xfrm>
            <a:off x="6373737" y="5138897"/>
            <a:ext cx="59212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Definition der Anforderungen im Lastenheft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Zyklischer Prozess in ständiger Kommunikation mit dem Kunden zur Erstellung Pflichtenheft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Definitionsphase wird abgeschlossen bevor Realisierungsphase gestartet wird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099276D-6BB6-E814-9BF6-884D09B4739E}"/>
              </a:ext>
            </a:extLst>
          </p:cNvPr>
          <p:cNvSpPr/>
          <p:nvPr/>
        </p:nvSpPr>
        <p:spPr>
          <a:xfrm>
            <a:off x="122432" y="1929775"/>
            <a:ext cx="289906" cy="29334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C23D8F57-41D9-721F-9410-670AF71CBD96}"/>
              </a:ext>
            </a:extLst>
          </p:cNvPr>
          <p:cNvSpPr txBox="1"/>
          <p:nvPr/>
        </p:nvSpPr>
        <p:spPr>
          <a:xfrm rot="16200000">
            <a:off x="-486988" y="3242613"/>
            <a:ext cx="1508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Lieferant &amp; OEM</a:t>
            </a:r>
          </a:p>
        </p:txBody>
      </p:sp>
    </p:spTree>
    <p:extLst>
      <p:ext uri="{BB962C8B-B14F-4D97-AF65-F5344CB8AC3E}">
        <p14:creationId xmlns:p14="http://schemas.microsoft.com/office/powerpoint/2010/main" val="1668851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0E61A3E-7A53-2846-4F46-0FCEF00D5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B44FC17-2753-7F8F-0F90-2F36D20BD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3D6A104-F9FB-59B4-D9CE-952E24368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[</a:t>
            </a:r>
            <a:r>
              <a:rPr lang="de-DE" dirty="0" err="1"/>
              <a:t>Schloßer</a:t>
            </a:r>
            <a:r>
              <a:rPr lang="de-DE" dirty="0"/>
              <a:t> et al, 2016]|  </a:t>
            </a:r>
            <a:fld id="{E6B5151A-17C4-4431-8407-112C0160A8B6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A4EAF6D-224C-D444-50E3-EADFD37A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Agile Methoden im Vergleich zum herkömmlichen Produktentstehungsprozess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98535F1D-ED19-D310-1332-B326A16D729F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946120633"/>
              </p:ext>
            </p:extLst>
          </p:nvPr>
        </p:nvGraphicFramePr>
        <p:xfrm>
          <a:off x="406400" y="2033588"/>
          <a:ext cx="11377613" cy="4210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53680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0E61A3E-7A53-2846-4F46-0FCEF00D5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B44FC17-2753-7F8F-0F90-2F36D20BD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3D6A104-F9FB-59B4-D9CE-952E24368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2878" y="6515213"/>
            <a:ext cx="2630611" cy="216000"/>
          </a:xfrm>
        </p:spPr>
        <p:txBody>
          <a:bodyPr/>
          <a:lstStyle/>
          <a:p>
            <a:r>
              <a:rPr lang="de-DE" dirty="0"/>
              <a:t>[</a:t>
            </a:r>
            <a:r>
              <a:rPr lang="de-DE" dirty="0" err="1"/>
              <a:t>Anjum</a:t>
            </a:r>
            <a:r>
              <a:rPr lang="de-DE" dirty="0"/>
              <a:t> et al, 2020], [</a:t>
            </a:r>
            <a:r>
              <a:rPr lang="de-DE" dirty="0" err="1"/>
              <a:t>Schloßer</a:t>
            </a:r>
            <a:r>
              <a:rPr lang="de-DE" dirty="0"/>
              <a:t> et al, 2016]|  </a:t>
            </a:r>
            <a:fld id="{E6B5151A-17C4-4431-8407-112C0160A8B6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A4EAF6D-224C-D444-50E3-EADFD37A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Agile Methoden im Vergleich zum herkömmlichen Produktentstehungsprozess</a:t>
            </a:r>
          </a:p>
        </p:txBody>
      </p:sp>
      <p:sp>
        <p:nvSpPr>
          <p:cNvPr id="7" name="Vertikaler Textplatzhalter 6">
            <a:extLst>
              <a:ext uri="{FF2B5EF4-FFF2-40B4-BE49-F238E27FC236}">
                <a16:creationId xmlns:a16="http://schemas.microsoft.com/office/drawing/2014/main" id="{39D295F2-2C44-E663-8B67-EC86B9815E6D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406405" y="2033700"/>
            <a:ext cx="11377084" cy="396000"/>
          </a:xfrm>
        </p:spPr>
        <p:txBody>
          <a:bodyPr/>
          <a:lstStyle/>
          <a:p>
            <a:r>
              <a:rPr lang="de-DE" dirty="0"/>
              <a:t>Herausforderungen und Lösungsansätze bei der Software-Entwicklung für automobile Anwendungen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E8E0E81-0E7A-4BF2-7F46-59E6278B6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Herausforderungen:</a:t>
            </a:r>
          </a:p>
          <a:p>
            <a:pPr marL="630903" lvl="1" indent="-342900">
              <a:buFont typeface="Arial" panose="020B0604020202020204" pitchFamily="34" charset="0"/>
              <a:buChar char="•"/>
            </a:pPr>
            <a:r>
              <a:rPr lang="de-DE" dirty="0"/>
              <a:t>In vielen automobilen Anwendungen muss Hardware- und Software-Entwicklung synchronisiert werden</a:t>
            </a:r>
          </a:p>
          <a:p>
            <a:pPr marL="630903" lvl="1" indent="-342900">
              <a:buFont typeface="Arial" panose="020B0604020202020204" pitchFamily="34" charset="0"/>
              <a:buChar char="•"/>
            </a:pPr>
            <a:r>
              <a:rPr lang="de-DE" dirty="0"/>
              <a:t>Hohe Sicherheitsanforderungen lassen keine „Bugfixes“ per Update zu</a:t>
            </a:r>
          </a:p>
          <a:p>
            <a:pPr marL="630903" lvl="1" indent="-342900">
              <a:buFontTx/>
              <a:buChar char="-"/>
            </a:pPr>
            <a:endParaRPr lang="de-DE" dirty="0"/>
          </a:p>
          <a:p>
            <a:pPr marL="630903" lvl="1" indent="-342900">
              <a:buFontTx/>
              <a:buChar char="-"/>
            </a:pP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57C3FC68-95AD-E0F6-E694-FB8B32D07A60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Lösungsansätze:</a:t>
            </a:r>
          </a:p>
          <a:p>
            <a:pPr marL="630903" lvl="1" indent="-342900">
              <a:buFont typeface="Arial" panose="020B0604020202020204" pitchFamily="34" charset="0"/>
              <a:buChar char="•"/>
            </a:pPr>
            <a:r>
              <a:rPr lang="de-DE" dirty="0"/>
              <a:t>Ständiger Austausch zwischen SW- und HW- Team</a:t>
            </a:r>
          </a:p>
          <a:p>
            <a:pPr marL="630903" lvl="1" indent="-342900">
              <a:buFont typeface="Arial" panose="020B0604020202020204" pitchFamily="34" charset="0"/>
              <a:buChar char="•"/>
            </a:pPr>
            <a:r>
              <a:rPr lang="de-DE" dirty="0"/>
              <a:t>Agiles Vorgehen an bereichsspezifische Anforderungen anpassen</a:t>
            </a:r>
          </a:p>
          <a:p>
            <a:pPr marL="630903" lvl="1" indent="-342900">
              <a:buFont typeface="Arial" panose="020B0604020202020204" pitchFamily="34" charset="0"/>
              <a:buChar char="•"/>
            </a:pPr>
            <a:r>
              <a:rPr lang="de-DE" dirty="0"/>
              <a:t>Alle Aspekte des Softwareentwicklungsprozess soweit wie möglich automatisieren (Integration, </a:t>
            </a:r>
            <a:r>
              <a:rPr lang="de-DE" dirty="0" err="1"/>
              <a:t>Testing</a:t>
            </a:r>
            <a:r>
              <a:rPr lang="de-DE" dirty="0"/>
              <a:t>, </a:t>
            </a:r>
            <a:r>
              <a:rPr lang="de-DE" dirty="0" err="1"/>
              <a:t>Delivery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113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FCD5E3E-C938-1195-540C-02885C9C4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E1695F-6854-CEA6-77D9-1AFF3D589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4695E07-0A5D-11B4-66C4-49E949D4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515213"/>
            <a:ext cx="1899711" cy="216000"/>
          </a:xfrm>
        </p:spPr>
        <p:txBody>
          <a:bodyPr/>
          <a:lstStyle/>
          <a:p>
            <a:r>
              <a:rPr lang="de-DE" dirty="0"/>
              <a:t> [</a:t>
            </a:r>
            <a:r>
              <a:rPr lang="de-DE" dirty="0" err="1"/>
              <a:t>Schloßer</a:t>
            </a:r>
            <a:r>
              <a:rPr lang="de-DE" dirty="0"/>
              <a:t> et al, 2016]|  </a:t>
            </a:r>
            <a:fld id="{E6B5151A-17C4-4431-8407-112C0160A8B6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03EC401C-2EC7-13CC-FEE4-49801626B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65AEAB23-8C61-57EA-6E40-E2185965CBF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6371753" y="1931988"/>
            <a:ext cx="5411736" cy="4210050"/>
          </a:xfrm>
        </p:spPr>
      </p:pic>
      <p:sp>
        <p:nvSpPr>
          <p:cNvPr id="5" name="Inhaltsplatzhalter 5">
            <a:extLst>
              <a:ext uri="{FF2B5EF4-FFF2-40B4-BE49-F238E27FC236}">
                <a16:creationId xmlns:a16="http://schemas.microsoft.com/office/drawing/2014/main" id="{8D6E9069-5DD1-8D7A-C2B9-3445E2C77853}"/>
              </a:ext>
            </a:extLst>
          </p:cNvPr>
          <p:cNvSpPr txBox="1">
            <a:spLocks/>
          </p:cNvSpPr>
          <p:nvPr/>
        </p:nvSpPr>
        <p:spPr>
          <a:xfrm>
            <a:off x="406405" y="1931988"/>
            <a:ext cx="5592519" cy="4311653"/>
          </a:xfrm>
          <a:prstGeom prst="rect">
            <a:avLst/>
          </a:prstGeom>
        </p:spPr>
        <p:txBody>
          <a:bodyPr/>
          <a:lstStyle>
            <a:lvl1pPr marL="0" indent="0" algn="l" defTabSz="91440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1999"/>
              </a:spcAft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 sz="2201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3" indent="-288003" algn="l" defTabSz="914407" rtl="0" eaLnBrk="1" latinLnBrk="0" hangingPunct="1">
              <a:lnSpc>
                <a:spcPct val="105000"/>
              </a:lnSpc>
              <a:spcBef>
                <a:spcPts val="599"/>
              </a:spcBef>
              <a:buClr>
                <a:schemeClr val="accent1"/>
              </a:buClr>
              <a:buFont typeface="Arial" panose="020B0604020202020204" pitchFamily="34" charset="0"/>
              <a:buChar char="&gt;"/>
              <a:tabLst>
                <a:tab pos="288003" algn="l"/>
                <a:tab pos="792005" algn="l"/>
              </a:tabLst>
              <a:defRPr sz="2201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7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 sz="1999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288003" indent="0" algn="l" defTabSz="914407" rtl="0" eaLnBrk="1" latinLnBrk="0" hangingPunct="1">
              <a:lnSpc>
                <a:spcPct val="108000"/>
              </a:lnSpc>
              <a:spcBef>
                <a:spcPts val="130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 sz="1999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88003" indent="-288003" algn="l" defTabSz="914407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&gt;"/>
              <a:tabLst>
                <a:tab pos="288003" algn="l"/>
                <a:tab pos="792005" algn="l"/>
              </a:tabLst>
              <a:defRPr sz="1999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4004" indent="-216001" algn="l" defTabSz="914407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"/>
              <a:tabLst>
                <a:tab pos="288003" algn="l"/>
                <a:tab pos="792005" algn="l"/>
              </a:tabLst>
              <a:defRPr sz="1999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003" indent="-288003" algn="l" defTabSz="914407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88003" algn="l"/>
                <a:tab pos="792005" algn="l"/>
              </a:tabLst>
              <a:defRPr sz="1999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8003" indent="0" algn="l" defTabSz="914407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 sz="1999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7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 sz="1999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Softwareanteil in Fahrzeugproduktentwicklung steigt weiter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Trends wie Elektromobilität und autonomes Fahren mit großer Software-Komponente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Automobilindustrie wird Softwareentwicklungsabteilungen vergrößern und verstärkt agil arbeiten</a:t>
            </a:r>
          </a:p>
          <a:p>
            <a:pPr marL="630903" lvl="1" indent="-342900">
              <a:buFontTx/>
              <a:buChar char="-"/>
            </a:pPr>
            <a:endParaRPr lang="de-DE" dirty="0"/>
          </a:p>
          <a:p>
            <a:pPr marL="630903" lvl="1" indent="-342900">
              <a:buFontTx/>
              <a:buChar char="-"/>
            </a:pP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C19F782-4D9A-8FFE-4E3C-B89F9D3F2DF4}"/>
              </a:ext>
            </a:extLst>
          </p:cNvPr>
          <p:cNvSpPr txBox="1"/>
          <p:nvPr/>
        </p:nvSpPr>
        <p:spPr>
          <a:xfrm>
            <a:off x="8544681" y="6058975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Abbildung x </a:t>
            </a:r>
          </a:p>
        </p:txBody>
      </p:sp>
    </p:spTree>
    <p:extLst>
      <p:ext uri="{BB962C8B-B14F-4D97-AF65-F5344CB8AC3E}">
        <p14:creationId xmlns:p14="http://schemas.microsoft.com/office/powerpoint/2010/main" val="4291405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EAB1020-0486-239C-9A18-528E253EF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E70554D-C5E3-7CD3-4B98-D82F42D72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D327F13-ECB3-58F5-FDEC-4585146C9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7" name="Vertikaler Textplatzhalter 6">
            <a:extLst>
              <a:ext uri="{FF2B5EF4-FFF2-40B4-BE49-F238E27FC236}">
                <a16:creationId xmlns:a16="http://schemas.microsoft.com/office/drawing/2014/main" id="{211AA26C-A915-7AEF-7212-ED854848550A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/>
        <p:txBody>
          <a:bodyPr/>
          <a:lstStyle/>
          <a:p>
            <a:r>
              <a:rPr lang="de-DE" b="0" i="0" dirty="0">
                <a:effectLst/>
                <a:latin typeface="Arial" panose="020B0604020202020204" pitchFamily="34" charset="0"/>
              </a:rPr>
              <a:t>Sarah-Anne Teuner, Rico Steinke</a:t>
            </a:r>
            <a:br>
              <a:rPr lang="de-DE" dirty="0"/>
            </a:br>
            <a:r>
              <a:rPr lang="de-DE" b="0" i="0" dirty="0" err="1">
                <a:effectLst/>
                <a:latin typeface="Arial" panose="020B0604020202020204" pitchFamily="34" charset="0"/>
              </a:rPr>
              <a:t>MatNr</a:t>
            </a:r>
            <a:r>
              <a:rPr lang="de-DE" b="0" i="0" dirty="0">
                <a:effectLst/>
                <a:latin typeface="Arial" panose="020B0604020202020204" pitchFamily="34" charset="0"/>
              </a:rPr>
              <a:t>. 203866, 196949</a:t>
            </a:r>
            <a:br>
              <a:rPr lang="de-DE" dirty="0"/>
            </a:br>
            <a:r>
              <a:rPr lang="de-DE" b="0" i="0" dirty="0">
                <a:effectLst/>
                <a:latin typeface="Arial" panose="020B0604020202020204" pitchFamily="34" charset="0"/>
              </a:rPr>
              <a:t>steuner@stud.hs-heilbronn.de, rsteinke@stud.hs-heilbronn.de</a:t>
            </a:r>
            <a:endParaRPr lang="de-DE" dirty="0"/>
          </a:p>
        </p:txBody>
      </p:sp>
      <p:sp>
        <p:nvSpPr>
          <p:cNvPr id="8" name="Vertikaler Textplatzhalter 7">
            <a:extLst>
              <a:ext uri="{FF2B5EF4-FFF2-40B4-BE49-F238E27FC236}">
                <a16:creationId xmlns:a16="http://schemas.microsoft.com/office/drawing/2014/main" id="{91F3B17E-65DB-631C-0516-F1E945AAF0F0}"/>
              </a:ext>
            </a:extLst>
          </p:cNvPr>
          <p:cNvSpPr>
            <a:spLocks noGrp="1"/>
          </p:cNvSpPr>
          <p:nvPr>
            <p:ph type="body" orient="vert" idx="14"/>
          </p:nvPr>
        </p:nvSpPr>
        <p:spPr/>
        <p:txBody>
          <a:bodyPr/>
          <a:lstStyle/>
          <a:p>
            <a:r>
              <a:rPr lang="de-DE" dirty="0"/>
              <a:t>Danke für die </a:t>
            </a:r>
            <a:r>
              <a:rPr lang="de-DE" dirty="0" err="1"/>
              <a:t>aufmerksamkeit</a:t>
            </a:r>
            <a:endParaRPr lang="de-DE" dirty="0"/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2BB5126B-B92F-055F-1401-1700C6F9F6F8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</p:spTree>
    <p:extLst>
      <p:ext uri="{BB962C8B-B14F-4D97-AF65-F5344CB8AC3E}">
        <p14:creationId xmlns:p14="http://schemas.microsoft.com/office/powerpoint/2010/main" val="2352239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E2618A7-246F-BE95-0BA0-D89E868B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AF1F66-EAC1-1266-9ACA-885788282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15A4F3-CE1D-71B4-B211-A117CD4C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A4DA370A-F9F8-1AAB-8F9D-DE85826D9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AbbildungsVerzeichnis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027FC95D-FE72-E71C-60C3-362414F19C9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b="0" i="0" dirty="0">
                <a:effectLst/>
                <a:latin typeface="Arial" panose="020B0604020202020204" pitchFamily="34" charset="0"/>
              </a:rPr>
              <a:t>Symbolgraphik Agile (Quelle: stock.adobe.com)</a:t>
            </a:r>
          </a:p>
          <a:p>
            <a:pPr marL="457200" indent="-457200">
              <a:buFont typeface="+mj-lt"/>
              <a:buAutoNum type="arabicPeriod"/>
            </a:pPr>
            <a:r>
              <a:rPr lang="de-DE" b="0" i="0" dirty="0">
                <a:effectLst/>
                <a:latin typeface="Arial" panose="020B0604020202020204" pitchFamily="34" charset="0"/>
              </a:rPr>
              <a:t>Komponentenlastenhefte im Produktentstehungsprozess (Quelle: [1]) </a:t>
            </a:r>
          </a:p>
          <a:p>
            <a:pPr marL="457200" indent="-457200">
              <a:buFont typeface="+mj-lt"/>
              <a:buAutoNum type="arabicPeriod"/>
            </a:pPr>
            <a:r>
              <a:rPr lang="de-DE" b="0" i="0" dirty="0">
                <a:effectLst/>
                <a:latin typeface="Arial" panose="020B0604020202020204" pitchFamily="34" charset="0"/>
              </a:rPr>
              <a:t>Agiler Prozesszyklus (Quelle: </a:t>
            </a:r>
            <a:r>
              <a:rPr lang="de-DE" b="0" i="0" dirty="0">
                <a:effectLst/>
                <a:latin typeface="Arial" panose="020B0604020202020204" pitchFamily="34" charset="0"/>
                <a:hlinkClick r:id="rId2"/>
              </a:rPr>
              <a:t>https://blog.iconnewmedia.de/de/agile-softwareentwicklung/</a:t>
            </a:r>
            <a:r>
              <a:rPr lang="de-DE" b="0" i="0" dirty="0">
                <a:effectLst/>
                <a:latin typeface="Arial" panose="020B0604020202020204" pitchFamily="34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de-DE" b="0" i="0" dirty="0">
                <a:effectLst/>
                <a:latin typeface="Arial" panose="020B0604020202020204" pitchFamily="34" charset="0"/>
              </a:rPr>
              <a:t>Erhöhung der SW-Aktivitäten für die Fahrzeugproduktentwicklung auf der Kostenebene (Quelle: [5])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6665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1C5918A-A473-9C9E-758D-869B1821D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4232008-76AC-D7A5-3A0E-DC55D8EC6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286704-8DB8-1A32-86A6-E5E9F169F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9BEACE9-05AE-D1D0-32F3-5EA947403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50D74DDB-9355-40D1-B964-FDFEEE0590F6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807418609"/>
              </p:ext>
            </p:extLst>
          </p:nvPr>
        </p:nvGraphicFramePr>
        <p:xfrm>
          <a:off x="406400" y="2033588"/>
          <a:ext cx="11377613" cy="4210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1522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15BFC56-E707-DCA2-9B30-20D5F047E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2336A89-E81A-8175-D84C-9E978E135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152A9AF-D990-6F71-9CA5-C3C38B81F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5A1D4C8-876A-2FA2-821C-89B88EC1B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Literaturverzeichnis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E7EDE6D-9992-6245-5C0C-4BFD2B763B3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 algn="l">
              <a:spcAft>
                <a:spcPts val="0"/>
              </a:spcAft>
              <a:buFont typeface="+mj-lt"/>
              <a:buAutoNum type="arabicParenBoth"/>
            </a:pPr>
            <a:r>
              <a:rPr lang="de-DE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Prof. Dr. A. </a:t>
            </a:r>
            <a:r>
              <a:rPr lang="de-DE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Daberkow</a:t>
            </a:r>
            <a:r>
              <a:rPr lang="de-DE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“Prozessgestaltung in der Produktentstehung,” 2022.</a:t>
            </a:r>
            <a:endParaRPr lang="de-DE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 algn="l">
              <a:spcAft>
                <a:spcPts val="0"/>
              </a:spcAft>
              <a:buFont typeface="+mj-lt"/>
              <a:buAutoNum type="arabicParenBoth"/>
            </a:pPr>
            <a:r>
              <a:rPr lang="de-DE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H. Wolf and W. Bleek, Agile Softwareentwicklung: Werte, Konzepte und Methoden.</a:t>
            </a:r>
            <a:br>
              <a:rPr lang="de-DE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de-DE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dpunkt.verlag</a:t>
            </a:r>
            <a:r>
              <a:rPr lang="de-DE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2011.</a:t>
            </a:r>
            <a:endParaRPr lang="de-DE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 algn="l">
              <a:spcAft>
                <a:spcPts val="0"/>
              </a:spcAft>
              <a:buFont typeface="+mj-lt"/>
              <a:buAutoNum type="arabicParenBoth"/>
            </a:pPr>
            <a:r>
              <a:rPr lang="de-DE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A. Alliance, “Agile 101.” https://www.agilealliance.org/agile101/. [Online; Stand</a:t>
            </a:r>
            <a:br>
              <a:rPr lang="de-DE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de-DE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15.11.2022].</a:t>
            </a:r>
            <a:endParaRPr lang="de-DE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 algn="l">
              <a:spcAft>
                <a:spcPts val="0"/>
              </a:spcAft>
              <a:buFont typeface="+mj-lt"/>
              <a:buAutoNum type="arabicParenBoth"/>
            </a:pPr>
            <a:r>
              <a:rPr lang="de-DE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S. K. </a:t>
            </a:r>
            <a:r>
              <a:rPr lang="de-DE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Anjum</a:t>
            </a:r>
            <a:r>
              <a:rPr lang="de-DE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and C. Wolff, “Integration </a:t>
            </a:r>
            <a:r>
              <a:rPr lang="de-DE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of</a:t>
            </a:r>
            <a:r>
              <a:rPr lang="de-DE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agile </a:t>
            </a:r>
            <a:r>
              <a:rPr lang="de-DE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methods</a:t>
            </a:r>
            <a:r>
              <a:rPr lang="de-DE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lang="de-DE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automotive</a:t>
            </a:r>
            <a:r>
              <a:rPr lang="de-DE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software</a:t>
            </a:r>
            <a:r>
              <a:rPr lang="de-DE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de-</a:t>
            </a:r>
            <a:br>
              <a:rPr lang="de-DE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de-DE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velopment</a:t>
            </a:r>
            <a:r>
              <a:rPr lang="de-DE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processes</a:t>
            </a:r>
            <a:r>
              <a:rPr lang="de-DE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,” in 2020 IEEE 3rd International Conference and Workshop in</a:t>
            </a:r>
            <a:br>
              <a:rPr lang="de-DE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de-DE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Óbuda</a:t>
            </a:r>
            <a:r>
              <a:rPr lang="de-DE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on </a:t>
            </a:r>
            <a:r>
              <a:rPr lang="de-DE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Electrical</a:t>
            </a:r>
            <a:r>
              <a:rPr lang="de-DE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and Power Engineering (CANDO-EPE), pp. 000151–000154,</a:t>
            </a:r>
            <a:br>
              <a:rPr lang="de-DE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de-DE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2020.</a:t>
            </a:r>
            <a:endParaRPr lang="de-DE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 algn="l">
              <a:spcAft>
                <a:spcPts val="0"/>
              </a:spcAft>
              <a:buFont typeface="+mj-lt"/>
              <a:buAutoNum type="arabicParenBoth"/>
            </a:pPr>
            <a:r>
              <a:rPr lang="de-DE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A. </a:t>
            </a:r>
            <a:r>
              <a:rPr lang="de-DE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Schloßer</a:t>
            </a:r>
            <a:r>
              <a:rPr lang="de-DE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J. Schnitzler, T. Sentis, and J. Richenhagen, “Agile </a:t>
            </a:r>
            <a:r>
              <a:rPr lang="de-DE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processes</a:t>
            </a:r>
            <a:r>
              <a:rPr lang="de-DE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in au-</a:t>
            </a:r>
            <a:br>
              <a:rPr lang="de-DE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de-DE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tomotive</a:t>
            </a:r>
            <a:r>
              <a:rPr lang="de-DE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industry</a:t>
            </a:r>
            <a:r>
              <a:rPr lang="de-DE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lang="de-DE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efficiency</a:t>
            </a:r>
            <a:r>
              <a:rPr lang="de-DE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de-DE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quality</a:t>
            </a:r>
            <a:r>
              <a:rPr lang="de-DE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lang="de-DE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software</a:t>
            </a:r>
            <a:r>
              <a:rPr lang="de-DE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development</a:t>
            </a:r>
            <a:r>
              <a:rPr lang="de-DE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,” in 16. Interna-</a:t>
            </a:r>
            <a:br>
              <a:rPr lang="de-DE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de-DE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tionales</a:t>
            </a:r>
            <a:r>
              <a:rPr lang="de-DE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Stuttgarter Symposium (M. </a:t>
            </a:r>
            <a:r>
              <a:rPr lang="de-DE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Bargende</a:t>
            </a:r>
            <a:r>
              <a:rPr lang="de-DE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H.-C. </a:t>
            </a:r>
            <a:r>
              <a:rPr lang="de-DE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Reuss</a:t>
            </a:r>
            <a:r>
              <a:rPr lang="de-DE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and J. Wiedemann,</a:t>
            </a:r>
            <a:br>
              <a:rPr lang="de-DE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de-DE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eds</a:t>
            </a:r>
            <a:r>
              <a:rPr lang="de-DE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.), (Wiesbaden), pp. 489–503, Springer Fachmedien Wiesbaden, 2016.</a:t>
            </a:r>
            <a:br>
              <a:rPr lang="de-DE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br>
              <a:rPr lang="de-DE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018495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8BB60A7-9D31-D78E-F244-0C0593905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68CD6E2-CB74-A90F-40D6-29F04F19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B8C0E74-0F0A-1F59-B5FA-93927E86E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006" y="6515213"/>
            <a:ext cx="2204483" cy="216000"/>
          </a:xfrm>
        </p:spPr>
        <p:txBody>
          <a:bodyPr/>
          <a:lstStyle/>
          <a:p>
            <a:r>
              <a:rPr lang="de-DE" dirty="0"/>
              <a:t>[</a:t>
            </a:r>
            <a:r>
              <a:rPr lang="de-DE" dirty="0" err="1"/>
              <a:t>Daberkow</a:t>
            </a:r>
            <a:r>
              <a:rPr lang="de-DE" dirty="0"/>
              <a:t>, 2022], [Wolf, 2011]|  </a:t>
            </a:r>
            <a:fld id="{E6B5151A-17C4-4431-8407-112C0160A8B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67EF22D-1B42-DC1E-3331-53DE644C7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 agile </a:t>
            </a:r>
            <a:r>
              <a:rPr lang="de-DE" dirty="0" err="1"/>
              <a:t>softwareentwicklung</a:t>
            </a:r>
            <a:endParaRPr lang="de-DE" dirty="0"/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6BA2EE76-9121-5797-27D0-2650FF7104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445393"/>
              </p:ext>
            </p:extLst>
          </p:nvPr>
        </p:nvGraphicFramePr>
        <p:xfrm>
          <a:off x="2030947" y="27436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EC666E4D-ABD6-95C6-B152-76A58E79E0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9482585"/>
              </p:ext>
            </p:extLst>
          </p:nvPr>
        </p:nvGraphicFramePr>
        <p:xfrm>
          <a:off x="2030947" y="255993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491213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n Easy To Understand Guide on Agile Methodology | Robots.net">
            <a:extLst>
              <a:ext uri="{FF2B5EF4-FFF2-40B4-BE49-F238E27FC236}">
                <a16:creationId xmlns:a16="http://schemas.microsoft.com/office/drawing/2014/main" id="{8CCADF53-447F-15A0-462F-B52B799784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21" b="15844"/>
          <a:stretch/>
        </p:blipFill>
        <p:spPr bwMode="auto">
          <a:xfrm>
            <a:off x="5" y="971550"/>
            <a:ext cx="12191999" cy="588645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820ED37-B497-7B6C-0F5A-DA8C8780A6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1" y="274365"/>
            <a:ext cx="7375299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Campus Sontheim</a:t>
            </a:r>
          </a:p>
        </p:txBody>
      </p:sp>
      <p:sp>
        <p:nvSpPr>
          <p:cNvPr id="11" name="Vertikaler Textplatzhalter 10">
            <a:extLst>
              <a:ext uri="{FF2B5EF4-FFF2-40B4-BE49-F238E27FC236}">
                <a16:creationId xmlns:a16="http://schemas.microsoft.com/office/drawing/2014/main" id="{382FBEB7-6AA1-EA17-0134-9EAAF67B9FAE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0" y="971552"/>
            <a:ext cx="12192000" cy="5886449"/>
          </a:xfrm>
        </p:spPr>
        <p:txBody>
          <a:bodyPr anchor="t">
            <a:normAutofit fontScale="62500" lnSpcReduction="20000"/>
          </a:bodyPr>
          <a:lstStyle/>
          <a:p>
            <a:pPr>
              <a:lnSpc>
                <a:spcPct val="134000"/>
              </a:lnSpc>
            </a:pPr>
            <a:r>
              <a:rPr lang="de-DE" sz="4900" b="0" i="0" dirty="0">
                <a:effectLst/>
              </a:rPr>
              <a:t>„Agile Softwareentwicklung ist ein Sammelbegriff für eine Reihe von Frameworks und</a:t>
            </a:r>
            <a:br>
              <a:rPr lang="de-DE" sz="4900" dirty="0"/>
            </a:br>
            <a:r>
              <a:rPr lang="de-DE" sz="4900" b="0" i="0" dirty="0">
                <a:effectLst/>
              </a:rPr>
              <a:t>Praktiken, die auf den Werten und Grundsätzen beruhen, die im Manifest für </a:t>
            </a:r>
            <a:r>
              <a:rPr lang="de-DE" sz="4900" b="0" i="0" dirty="0" err="1">
                <a:effectLst/>
              </a:rPr>
              <a:t>agi</a:t>
            </a:r>
            <a:r>
              <a:rPr lang="de-DE" sz="4900" b="0" i="0" dirty="0">
                <a:effectLst/>
              </a:rPr>
              <a:t>-</a:t>
            </a:r>
            <a:br>
              <a:rPr lang="de-DE" sz="4900" dirty="0"/>
            </a:br>
            <a:r>
              <a:rPr lang="de-DE" sz="4900" b="0" i="0" dirty="0">
                <a:effectLst/>
              </a:rPr>
              <a:t>le Softwareentwicklung und den dahinter stehenden zwölf Prinzipien zum Ausdruck</a:t>
            </a:r>
            <a:br>
              <a:rPr lang="de-DE" sz="4900" dirty="0"/>
            </a:br>
            <a:r>
              <a:rPr lang="de-DE" sz="4900" b="0" i="0" dirty="0">
                <a:effectLst/>
              </a:rPr>
              <a:t>kommen.“</a:t>
            </a:r>
            <a:endParaRPr lang="de-DE" sz="49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A1F4866-EDE7-141C-3C8F-8664AC516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401" y="6515213"/>
            <a:ext cx="7375299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Sarah-Anne Teuner, Rico Steinke |  T1 / MAS |  WiSe 2022/23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1CE57F9-F237-066D-DCE2-49C10D81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2361" y="6515213"/>
            <a:ext cx="3101129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[Agile Alliance, 2022], [</a:t>
            </a:r>
            <a:r>
              <a:rPr lang="de-DE" b="0" i="0" dirty="0">
                <a:effectLst/>
                <a:latin typeface="Arial" panose="020B0604020202020204" pitchFamily="34" charset="0"/>
              </a:rPr>
              <a:t>Abbildung 2] </a:t>
            </a:r>
            <a:r>
              <a:rPr lang="de-DE" dirty="0"/>
              <a:t>|  </a:t>
            </a:r>
            <a:fld id="{E6B5151A-17C4-4431-8407-112C0160A8B6}" type="slidenum">
              <a:rPr lang="de-DE" smtClean="0"/>
              <a:pPr>
                <a:spcAft>
                  <a:spcPts val="600"/>
                </a:spcAft>
              </a:pPr>
              <a:t>4</a:t>
            </a:fld>
            <a:endParaRPr lang="de-DE" dirty="0"/>
          </a:p>
        </p:txBody>
      </p:sp>
      <p:sp>
        <p:nvSpPr>
          <p:cNvPr id="1033" name="Title 6">
            <a:extLst>
              <a:ext uri="{FF2B5EF4-FFF2-40B4-BE49-F238E27FC236}">
                <a16:creationId xmlns:a16="http://schemas.microsoft.com/office/drawing/2014/main" id="{4FD7714E-E929-263D-9E6E-4BF2930DD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84080"/>
            <a:ext cx="1321200" cy="1119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37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6A1EFD9-7BB2-34B2-1E7D-82B04281A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746CF2-D7C4-848A-7A9D-1390C819B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ED1E61-4DD4-7A2A-082F-A37A9191D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[Agile Alliance, 2022]|  </a:t>
            </a:r>
            <a:fld id="{E6B5151A-17C4-4431-8407-112C0160A8B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5C292190-36E5-25C2-9B55-22FC17215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 Agile Softwareentwicklung</a:t>
            </a:r>
            <a:br>
              <a:rPr lang="de-DE" dirty="0"/>
            </a:br>
            <a:r>
              <a:rPr lang="de-DE" dirty="0"/>
              <a:t>Agile </a:t>
            </a:r>
            <a:r>
              <a:rPr lang="de-DE" dirty="0" err="1"/>
              <a:t>Manifesto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3D77CDA8-90E9-24AA-4242-E57B9037AE4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arenBoth"/>
            </a:pPr>
            <a:r>
              <a:rPr lang="de-DE" sz="2800" b="1" dirty="0"/>
              <a:t>Individuen und Interaktionen </a:t>
            </a:r>
            <a:r>
              <a:rPr lang="de-DE" sz="2800" dirty="0"/>
              <a:t>vor Prozessen und Werkzeugen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Both"/>
            </a:pPr>
            <a:r>
              <a:rPr lang="de-DE" sz="2800" b="1" dirty="0"/>
              <a:t>Funktionierende Software </a:t>
            </a:r>
            <a:r>
              <a:rPr lang="de-DE" sz="2800" dirty="0"/>
              <a:t>über umfassende Dokumentation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Both"/>
            </a:pPr>
            <a:r>
              <a:rPr lang="de-DE" sz="2800" b="1" dirty="0"/>
              <a:t>Zusammenarbeit mit dem Kunden </a:t>
            </a:r>
            <a:r>
              <a:rPr lang="de-DE" sz="2800" dirty="0"/>
              <a:t>statt Vertragsverhandlungen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Both"/>
            </a:pPr>
            <a:r>
              <a:rPr lang="de-DE" sz="2800" b="1" dirty="0"/>
              <a:t>Reagieren auf Veränderungen </a:t>
            </a:r>
            <a:r>
              <a:rPr lang="de-DE" sz="2800" dirty="0"/>
              <a:t>statt Befolgen eines Plans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7183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B1D788A-C68F-79F5-C9F2-447312A7C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FFA12D6-C5C2-21E1-C6C9-FA2241432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245F5A-8BAE-F0F4-482C-831DAC8E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92988" y="6515213"/>
            <a:ext cx="2190502" cy="216000"/>
          </a:xfrm>
        </p:spPr>
        <p:txBody>
          <a:bodyPr/>
          <a:lstStyle/>
          <a:p>
            <a:r>
              <a:rPr lang="de-DE" dirty="0"/>
              <a:t>[</a:t>
            </a:r>
            <a:r>
              <a:rPr lang="de-DE" dirty="0" err="1"/>
              <a:t>Daberkow</a:t>
            </a:r>
            <a:r>
              <a:rPr lang="de-DE" dirty="0"/>
              <a:t>, 2022] [Abbildung 2] |  </a:t>
            </a:r>
            <a:fld id="{E6B5151A-17C4-4431-8407-112C0160A8B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B8A2D87-E9F2-0CAD-601F-F24CF4BBD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Einordnung in den Produktentstehungsprozess</a:t>
            </a:r>
            <a:endParaRPr lang="LID4096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1D1B622-10B7-4830-F021-A34F10281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45" y="1964278"/>
            <a:ext cx="7514204" cy="433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362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7CB11B9D-92EC-71DB-4D13-EC1EF168BB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791"/>
          <a:stretch/>
        </p:blipFill>
        <p:spPr>
          <a:xfrm>
            <a:off x="2337845" y="3521297"/>
            <a:ext cx="7514204" cy="2915424"/>
          </a:xfrm>
          <a:prstGeom prst="rect">
            <a:avLst/>
          </a:prstGeom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B1D788A-C68F-79F5-C9F2-447312A7C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FFA12D6-C5C2-21E1-C6C9-FA2241432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245F5A-8BAE-F0F4-482C-831DAC8E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|  </a:t>
            </a:r>
            <a:fld id="{E6B5151A-17C4-4431-8407-112C0160A8B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B8A2D87-E9F2-0CAD-601F-F24CF4BBD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Einordnung in den Produktentstehungsprozess</a:t>
            </a:r>
            <a:endParaRPr lang="LID4096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F406F38-8A91-3044-8303-E08F58ADAF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5" b="67609"/>
          <a:stretch/>
        </p:blipFill>
        <p:spPr>
          <a:xfrm>
            <a:off x="2337845" y="1840617"/>
            <a:ext cx="7514204" cy="1353687"/>
          </a:xfrm>
          <a:prstGeom prst="rect">
            <a:avLst/>
          </a:prstGeom>
        </p:spPr>
      </p:pic>
      <p:sp>
        <p:nvSpPr>
          <p:cNvPr id="11" name="Pfeil: Fünfeck 10">
            <a:extLst>
              <a:ext uri="{FF2B5EF4-FFF2-40B4-BE49-F238E27FC236}">
                <a16:creationId xmlns:a16="http://schemas.microsoft.com/office/drawing/2014/main" id="{0D723A3E-28AD-2C75-827C-29C1F76C6F77}"/>
              </a:ext>
            </a:extLst>
          </p:cNvPr>
          <p:cNvSpPr/>
          <p:nvPr/>
        </p:nvSpPr>
        <p:spPr>
          <a:xfrm>
            <a:off x="3692027" y="3231337"/>
            <a:ext cx="5322319" cy="264853"/>
          </a:xfrm>
          <a:prstGeom prst="homePlate">
            <a:avLst>
              <a:gd name="adj" fmla="val 3396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Entwicklung Konstruktion Software</a:t>
            </a:r>
            <a:endParaRPr lang="LID4096" sz="1400" b="1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D8A226C-ACF6-8C46-EBBF-6EB7C4BA6479}"/>
              </a:ext>
            </a:extLst>
          </p:cNvPr>
          <p:cNvSpPr/>
          <p:nvPr/>
        </p:nvSpPr>
        <p:spPr>
          <a:xfrm>
            <a:off x="2458477" y="3011497"/>
            <a:ext cx="416134" cy="662529"/>
          </a:xfrm>
          <a:prstGeom prst="rect">
            <a:avLst/>
          </a:prstGeom>
          <a:solidFill>
            <a:srgbClr val="287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4802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B1D788A-C68F-79F5-C9F2-447312A7C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FFA12D6-C5C2-21E1-C6C9-FA2241432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245F5A-8BAE-F0F4-482C-831DAC8E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B8A2D87-E9F2-0CAD-601F-F24CF4BBD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Einordnung in den Produktentstehungsprozess</a:t>
            </a:r>
            <a:endParaRPr lang="LID4096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D0C46E6-5705-FEE9-ECA0-BDD549783C5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Prozesse in der Produktentstehung unterliegen ständigen Optimierungen hinsichtlich Zeit-, Kostenersparnis und Verbesserung der Qualität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(Um diese hohe Komplexität im Entwicklungsprozesse zu beherrschen, ist der zielgerichtete Einsatz von IT-Tools unverzichtbar)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Die Prozesse und Schnittstellen werden an die Anforderungen im Produktentstehungsprozess angepasst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Heute ist als Unternehmensstruktur das Cross Enterprise Engineering üblich, hier werden die Organisationseinheiten miteinander vernetzt um parallel an einem Produkt zu arbeiten (siehe Entwicklungsfolie S. 29)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7191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B1D788A-C68F-79F5-C9F2-447312A7C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FFA12D6-C5C2-21E1-C6C9-FA2241432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Sarah-Anne Teuner, Rico Steinke |  T1 / MAS |  WiSe 2022/23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245F5A-8BAE-F0F4-482C-831DAC8E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B8A2D87-E9F2-0CAD-601F-F24CF4BBD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Einordnung in den Produktentstehungsprozess</a:t>
            </a:r>
            <a:endParaRPr lang="LID4096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D0C46E6-5705-FEE9-ECA0-BDD549783C5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Dabei hat sich in den letzten Jahren herausgestellt, dass die Entwicklung von Softwarekomponenten eines Produkts /Software als Produkt andere Anforderungen an die Prozessabläufe hat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Hier wird zum Beispiel ein hohes Maß an Flexibilität gefordert, Anforderungen und unterliegen einem schnelleren Wandel, hier werden häufig Änderungen vorgenommen (Wen HW Änderungen zu teuer werden, muss SW ausbaden)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Aufgrund der zunehmenden Bedeutung und Komplexität von SW in den Produkten, würden wir im PEP einen eigenen Strang für die SW Entwicklung eröffnen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(Besondere Anforderungen in der SW Entwicklung führen zum Einsatz agiler Methoden)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67503"/>
      </p:ext>
    </p:extLst>
  </p:cSld>
  <p:clrMapOvr>
    <a:masterClrMapping/>
  </p:clrMapOvr>
</p:sld>
</file>

<file path=ppt/theme/theme1.xml><?xml version="1.0" encoding="utf-8"?>
<a:theme xmlns:a="http://schemas.openxmlformats.org/drawingml/2006/main" name="PPT_HHN_16x9_DE_02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8" id="{0F21E387-B582-4D2F-8A48-CC6B64B7AE4B}" vid="{3FF51532-DEED-4DC4-B3A0-61070993AEC6}"/>
    </a:ext>
  </a:extLst>
</a:theme>
</file>

<file path=ppt/theme/theme2.xml><?xml version="1.0" encoding="utf-8"?>
<a:theme xmlns:a="http://schemas.openxmlformats.org/drawingml/2006/main" name="1_PPT_HHN_16x9_DE_02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8" id="{0F21E387-B582-4D2F-8A48-CC6B64B7AE4B}" vid="{D7A58EC6-61D0-460A-B578-B844656B215B}"/>
    </a:ext>
  </a:extLst>
</a:theme>
</file>

<file path=ppt/theme/theme3.xml><?xml version="1.0" encoding="utf-8"?>
<a:theme xmlns:a="http://schemas.openxmlformats.org/drawingml/2006/main" name="2_PPT_HHN_16x9_DE_02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8" id="{0F21E387-B582-4D2F-8A48-CC6B64B7AE4B}" vid="{D7A58EC6-61D0-460A-B578-B844656B215B}"/>
    </a:ext>
  </a:extLst>
</a:theme>
</file>

<file path=ppt/theme/theme4.xml><?xml version="1.0" encoding="utf-8"?>
<a:theme xmlns:a="http://schemas.openxmlformats.org/drawingml/2006/main" name="3_PPT_HHN_16x9_DE_02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8" id="{0F21E387-B582-4D2F-8A48-CC6B64B7AE4B}" vid="{D7A58EC6-61D0-460A-B578-B844656B215B}"/>
    </a:ext>
  </a:extLst>
</a:theme>
</file>

<file path=ppt/theme/theme5.xml><?xml version="1.0" encoding="utf-8"?>
<a:theme xmlns:a="http://schemas.openxmlformats.org/drawingml/2006/main" name="4_PPT_HHN_16x9_DE_02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8" id="{0F21E387-B582-4D2F-8A48-CC6B64B7AE4B}" vid="{D7A58EC6-61D0-460A-B578-B844656B215B}"/>
    </a:ext>
  </a:extLst>
</a:theme>
</file>

<file path=ppt/theme/theme6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PPT_HHN_16x9_DE_02-1</Template>
  <TotalTime>0</TotalTime>
  <Words>1564</Words>
  <Application>Microsoft Office PowerPoint</Application>
  <PresentationFormat>Breitbild</PresentationFormat>
  <Paragraphs>188</Paragraphs>
  <Slides>20</Slides>
  <Notes>4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5</vt:i4>
      </vt:variant>
      <vt:variant>
        <vt:lpstr>Folientitel</vt:lpstr>
      </vt:variant>
      <vt:variant>
        <vt:i4>20</vt:i4>
      </vt:variant>
    </vt:vector>
  </HeadingPairs>
  <TitlesOfParts>
    <vt:vector size="29" baseType="lpstr">
      <vt:lpstr>Arial</vt:lpstr>
      <vt:lpstr>Calibri</vt:lpstr>
      <vt:lpstr>Times New Roman</vt:lpstr>
      <vt:lpstr>Wingdings</vt:lpstr>
      <vt:lpstr>PPT_HHN_16x9_DE_02</vt:lpstr>
      <vt:lpstr>1_PPT_HHN_16x9_DE_02</vt:lpstr>
      <vt:lpstr>2_PPT_HHN_16x9_DE_02</vt:lpstr>
      <vt:lpstr>3_PPT_HHN_16x9_DE_02</vt:lpstr>
      <vt:lpstr>4_PPT_HHN_16x9_DE_02</vt:lpstr>
      <vt:lpstr>Agile software entwicklunG für automobile Anwendungen </vt:lpstr>
      <vt:lpstr>Agenda</vt:lpstr>
      <vt:lpstr>Einleitung agile softwareentwicklung</vt:lpstr>
      <vt:lpstr>PowerPoint-Präsentation</vt:lpstr>
      <vt:lpstr>Einleitung Agile Softwareentwicklung Agile Manifesto</vt:lpstr>
      <vt:lpstr>Einordnung in den Produktentstehungsprozess</vt:lpstr>
      <vt:lpstr>Einordnung in den Produktentstehungsprozess</vt:lpstr>
      <vt:lpstr>Einordnung in den Produktentstehungsprozess</vt:lpstr>
      <vt:lpstr>Einordnung in den Produktentstehungsprozess</vt:lpstr>
      <vt:lpstr>Agile Softwareentwicklung an einem Beispiel im Automotive Bereich</vt:lpstr>
      <vt:lpstr>Agile Softwareentwicklung an einem Beispiel</vt:lpstr>
      <vt:lpstr>Agile Softwareentwicklung an einem Beispiel</vt:lpstr>
      <vt:lpstr>Agile Softwareentwicklung an einem Beispiel</vt:lpstr>
      <vt:lpstr>Agile Methoden im Vergleich zum herkömmlichen Produktentstehungsprozess</vt:lpstr>
      <vt:lpstr>Agile Methoden im Vergleich zum herkömmlichen Produktentstehungsprozess</vt:lpstr>
      <vt:lpstr>Agile Methoden im Vergleich zum herkömmlichen Produktentstehungsprozess</vt:lpstr>
      <vt:lpstr>Ausblick</vt:lpstr>
      <vt:lpstr>PowerPoint-Präsentation</vt:lpstr>
      <vt:lpstr>AbbildungsVerzeichnis</vt:lpstr>
      <vt:lpstr>Literaturverzeichnis</vt:lpstr>
    </vt:vector>
  </TitlesOfParts>
  <Company>Hochschule Heilbronn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 STEHT DIE HEADLINE</dc:title>
  <dc:creator>Dausch, Anke</dc:creator>
  <cp:lastModifiedBy>Rico Steinke</cp:lastModifiedBy>
  <cp:revision>66</cp:revision>
  <dcterms:created xsi:type="dcterms:W3CDTF">2019-06-19T07:47:57Z</dcterms:created>
  <dcterms:modified xsi:type="dcterms:W3CDTF">2022-12-13T14:56:20Z</dcterms:modified>
</cp:coreProperties>
</file>