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  <p:sldMasterId id="2147483684" r:id="rId3"/>
    <p:sldMasterId id="2147483686" r:id="rId4"/>
    <p:sldMasterId id="2147483702" r:id="rId5"/>
  </p:sldMasterIdLst>
  <p:notesMasterIdLst>
    <p:notesMasterId r:id="rId12"/>
  </p:notesMasterIdLst>
  <p:sldIdLst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71186" autoAdjust="0"/>
  </p:normalViewPr>
  <p:slideViewPr>
    <p:cSldViewPr snapToGrid="0" showGuides="1">
      <p:cViewPr varScale="1">
        <p:scale>
          <a:sx n="108" d="100"/>
          <a:sy n="108" d="100"/>
        </p:scale>
        <p:origin x="1140" y="-102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E4516-35D4-4381-9D50-9E86E2AD4CC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6C63DC68-AB86-4E49-9598-BBD64EA7942A}">
      <dgm:prSet phldrT="[Text]"/>
      <dgm:spPr/>
      <dgm:t>
        <a:bodyPr/>
        <a:lstStyle/>
        <a:p>
          <a:r>
            <a:rPr lang="de-DE" dirty="0"/>
            <a:t>Einleitung Agile Softwareentwicklung</a:t>
          </a:r>
        </a:p>
      </dgm:t>
    </dgm:pt>
    <dgm:pt modelId="{CEF3E781-DEFC-4E23-9EA2-3218606A5F78}" type="parTrans" cxnId="{9F8A2EF2-240C-44FA-86D9-4D4E8EF4A040}">
      <dgm:prSet/>
      <dgm:spPr/>
      <dgm:t>
        <a:bodyPr/>
        <a:lstStyle/>
        <a:p>
          <a:endParaRPr lang="de-DE"/>
        </a:p>
      </dgm:t>
    </dgm:pt>
    <dgm:pt modelId="{EE458925-65BD-4F08-9FF0-EEC6E02EF2C5}" type="sibTrans" cxnId="{9F8A2EF2-240C-44FA-86D9-4D4E8EF4A040}">
      <dgm:prSet/>
      <dgm:spPr/>
      <dgm:t>
        <a:bodyPr/>
        <a:lstStyle/>
        <a:p>
          <a:endParaRPr lang="de-DE"/>
        </a:p>
      </dgm:t>
    </dgm:pt>
    <dgm:pt modelId="{61251C5A-2E1B-46AB-8C2E-1D06F74996A3}">
      <dgm:prSet phldrT="[Text]"/>
      <dgm:spPr/>
      <dgm:t>
        <a:bodyPr/>
        <a:lstStyle/>
        <a:p>
          <a:r>
            <a:rPr lang="de-DE" dirty="0"/>
            <a:t>Einordnung in den Produktentstehungsprozess</a:t>
          </a:r>
        </a:p>
      </dgm:t>
    </dgm:pt>
    <dgm:pt modelId="{2F9CDB21-2851-44AF-BC8A-9587D1D9ADFB}" type="parTrans" cxnId="{FD0A81D4-86E8-4455-BA2E-8C2389286FAF}">
      <dgm:prSet/>
      <dgm:spPr/>
      <dgm:t>
        <a:bodyPr/>
        <a:lstStyle/>
        <a:p>
          <a:endParaRPr lang="de-DE"/>
        </a:p>
      </dgm:t>
    </dgm:pt>
    <dgm:pt modelId="{4D5639C5-03D8-4FFE-98EF-D28D380D92DB}" type="sibTrans" cxnId="{FD0A81D4-86E8-4455-BA2E-8C2389286FAF}">
      <dgm:prSet/>
      <dgm:spPr/>
      <dgm:t>
        <a:bodyPr/>
        <a:lstStyle/>
        <a:p>
          <a:endParaRPr lang="de-DE"/>
        </a:p>
      </dgm:t>
    </dgm:pt>
    <dgm:pt modelId="{E7E9F196-865C-4EB5-ABB7-24F999EE996C}">
      <dgm:prSet phldrT="[Text]"/>
      <dgm:spPr/>
      <dgm:t>
        <a:bodyPr/>
        <a:lstStyle/>
        <a:p>
          <a:r>
            <a:rPr lang="de-DE" dirty="0"/>
            <a:t>Agiler Prozessablauf an einem Beispiel</a:t>
          </a:r>
        </a:p>
      </dgm:t>
    </dgm:pt>
    <dgm:pt modelId="{E7DE4A14-D40C-48B3-B5DE-5937D10AA582}" type="parTrans" cxnId="{66E30928-12E2-4647-8555-8A6A1179E5D4}">
      <dgm:prSet/>
      <dgm:spPr/>
      <dgm:t>
        <a:bodyPr/>
        <a:lstStyle/>
        <a:p>
          <a:endParaRPr lang="de-DE"/>
        </a:p>
      </dgm:t>
    </dgm:pt>
    <dgm:pt modelId="{ED406A03-6486-432C-9550-62000522E5EF}" type="sibTrans" cxnId="{66E30928-12E2-4647-8555-8A6A1179E5D4}">
      <dgm:prSet/>
      <dgm:spPr/>
      <dgm:t>
        <a:bodyPr/>
        <a:lstStyle/>
        <a:p>
          <a:endParaRPr lang="de-DE"/>
        </a:p>
      </dgm:t>
    </dgm:pt>
    <dgm:pt modelId="{3E883D09-F792-4756-8C76-74AB6E4F92E5}">
      <dgm:prSet phldrT="[Text]"/>
      <dgm:spPr/>
      <dgm:t>
        <a:bodyPr/>
        <a:lstStyle/>
        <a:p>
          <a:r>
            <a:rPr lang="de-DE" dirty="0"/>
            <a:t>Agil im Vergleich zu herkömmlichen Prozessen</a:t>
          </a:r>
        </a:p>
      </dgm:t>
    </dgm:pt>
    <dgm:pt modelId="{CDC3F428-3A60-4CD1-A86D-4A210C79F890}" type="parTrans" cxnId="{7B3C1A05-51D9-4298-93B5-4624C993698D}">
      <dgm:prSet/>
      <dgm:spPr/>
      <dgm:t>
        <a:bodyPr/>
        <a:lstStyle/>
        <a:p>
          <a:endParaRPr lang="de-DE"/>
        </a:p>
      </dgm:t>
    </dgm:pt>
    <dgm:pt modelId="{0703C8CD-EF83-4D0D-86A2-A05B5D9D1312}" type="sibTrans" cxnId="{7B3C1A05-51D9-4298-93B5-4624C993698D}">
      <dgm:prSet/>
      <dgm:spPr/>
      <dgm:t>
        <a:bodyPr/>
        <a:lstStyle/>
        <a:p>
          <a:endParaRPr lang="de-DE"/>
        </a:p>
      </dgm:t>
    </dgm:pt>
    <dgm:pt modelId="{308B493C-2987-4205-B3D4-2EF9EFD39DC3}">
      <dgm:prSet phldrT="[Text]"/>
      <dgm:spPr/>
      <dgm:t>
        <a:bodyPr/>
        <a:lstStyle/>
        <a:p>
          <a:r>
            <a:rPr lang="de-DE" dirty="0"/>
            <a:t>Fazit</a:t>
          </a:r>
        </a:p>
      </dgm:t>
    </dgm:pt>
    <dgm:pt modelId="{88A00C8F-E3A7-42DB-8738-E5D1D22748D3}" type="parTrans" cxnId="{C166BFD7-1610-408E-9256-F1E003A14258}">
      <dgm:prSet/>
      <dgm:spPr/>
      <dgm:t>
        <a:bodyPr/>
        <a:lstStyle/>
        <a:p>
          <a:endParaRPr lang="de-DE"/>
        </a:p>
      </dgm:t>
    </dgm:pt>
    <dgm:pt modelId="{B3FB7E5E-9C0B-4F2F-BA52-87CB1E46D41F}" type="sibTrans" cxnId="{C166BFD7-1610-408E-9256-F1E003A14258}">
      <dgm:prSet/>
      <dgm:spPr/>
      <dgm:t>
        <a:bodyPr/>
        <a:lstStyle/>
        <a:p>
          <a:endParaRPr lang="de-DE"/>
        </a:p>
      </dgm:t>
    </dgm:pt>
    <dgm:pt modelId="{5160D818-734B-4DE9-890C-4D34C65E56CC}">
      <dgm:prSet phldrT="[Text]"/>
      <dgm:spPr/>
      <dgm:t>
        <a:bodyPr/>
        <a:lstStyle/>
        <a:p>
          <a:r>
            <a:rPr lang="de-DE" dirty="0"/>
            <a:t>Ausblick</a:t>
          </a:r>
        </a:p>
      </dgm:t>
    </dgm:pt>
    <dgm:pt modelId="{14A85EF3-E62D-4AA7-91BC-6C2A2FC60458}" type="parTrans" cxnId="{CB63BD40-DB07-4904-B9F9-C21AA54C819C}">
      <dgm:prSet/>
      <dgm:spPr/>
      <dgm:t>
        <a:bodyPr/>
        <a:lstStyle/>
        <a:p>
          <a:endParaRPr lang="de-DE"/>
        </a:p>
      </dgm:t>
    </dgm:pt>
    <dgm:pt modelId="{CB9045FB-C4A8-4F14-A6E0-C42DAA613823}" type="sibTrans" cxnId="{CB63BD40-DB07-4904-B9F9-C21AA54C819C}">
      <dgm:prSet/>
      <dgm:spPr/>
      <dgm:t>
        <a:bodyPr/>
        <a:lstStyle/>
        <a:p>
          <a:endParaRPr lang="de-DE"/>
        </a:p>
      </dgm:t>
    </dgm:pt>
    <dgm:pt modelId="{4DEB979F-43B2-41E2-951E-54E28AD0C179}" type="pres">
      <dgm:prSet presAssocID="{6C6E4516-35D4-4381-9D50-9E86E2AD4CC0}" presName="Name0" presStyleCnt="0">
        <dgm:presLayoutVars>
          <dgm:chMax val="7"/>
          <dgm:chPref val="7"/>
          <dgm:dir/>
        </dgm:presLayoutVars>
      </dgm:prSet>
      <dgm:spPr/>
    </dgm:pt>
    <dgm:pt modelId="{B7246F64-70A8-42E9-83DC-961B80468C38}" type="pres">
      <dgm:prSet presAssocID="{6C6E4516-35D4-4381-9D50-9E86E2AD4CC0}" presName="Name1" presStyleCnt="0"/>
      <dgm:spPr/>
    </dgm:pt>
    <dgm:pt modelId="{2602D82C-C829-4361-AD2F-191006CD208B}" type="pres">
      <dgm:prSet presAssocID="{6C6E4516-35D4-4381-9D50-9E86E2AD4CC0}" presName="cycle" presStyleCnt="0"/>
      <dgm:spPr/>
    </dgm:pt>
    <dgm:pt modelId="{CC56068E-AD77-4F21-9BAF-E463098E976B}" type="pres">
      <dgm:prSet presAssocID="{6C6E4516-35D4-4381-9D50-9E86E2AD4CC0}" presName="srcNode" presStyleLbl="node1" presStyleIdx="0" presStyleCnt="6"/>
      <dgm:spPr/>
    </dgm:pt>
    <dgm:pt modelId="{767F721A-93C5-40BD-92AD-0F1A89C1659D}" type="pres">
      <dgm:prSet presAssocID="{6C6E4516-35D4-4381-9D50-9E86E2AD4CC0}" presName="conn" presStyleLbl="parChTrans1D2" presStyleIdx="0" presStyleCnt="1"/>
      <dgm:spPr/>
    </dgm:pt>
    <dgm:pt modelId="{4D166E7A-9D0D-460E-A12C-38F50B979B76}" type="pres">
      <dgm:prSet presAssocID="{6C6E4516-35D4-4381-9D50-9E86E2AD4CC0}" presName="extraNode" presStyleLbl="node1" presStyleIdx="0" presStyleCnt="6"/>
      <dgm:spPr/>
    </dgm:pt>
    <dgm:pt modelId="{66445E08-4A5E-4E7A-B91B-9D1877BA14CE}" type="pres">
      <dgm:prSet presAssocID="{6C6E4516-35D4-4381-9D50-9E86E2AD4CC0}" presName="dstNode" presStyleLbl="node1" presStyleIdx="0" presStyleCnt="6"/>
      <dgm:spPr/>
    </dgm:pt>
    <dgm:pt modelId="{2D9D6329-04C9-4FF0-A5ED-32C324FD6310}" type="pres">
      <dgm:prSet presAssocID="{6C63DC68-AB86-4E49-9598-BBD64EA7942A}" presName="text_1" presStyleLbl="node1" presStyleIdx="0" presStyleCnt="6">
        <dgm:presLayoutVars>
          <dgm:bulletEnabled val="1"/>
        </dgm:presLayoutVars>
      </dgm:prSet>
      <dgm:spPr/>
    </dgm:pt>
    <dgm:pt modelId="{0A733E14-5369-4FE5-8339-8D15416C0E69}" type="pres">
      <dgm:prSet presAssocID="{6C63DC68-AB86-4E49-9598-BBD64EA7942A}" presName="accent_1" presStyleCnt="0"/>
      <dgm:spPr/>
    </dgm:pt>
    <dgm:pt modelId="{02E95B51-5C0E-4E7A-B05E-CE2E391F3FC9}" type="pres">
      <dgm:prSet presAssocID="{6C63DC68-AB86-4E49-9598-BBD64EA7942A}" presName="accentRepeatNode" presStyleLbl="solidFgAcc1" presStyleIdx="0" presStyleCnt="6"/>
      <dgm:spPr/>
    </dgm:pt>
    <dgm:pt modelId="{3A53599C-C9AF-47F4-BAA4-8A10024D265D}" type="pres">
      <dgm:prSet presAssocID="{61251C5A-2E1B-46AB-8C2E-1D06F74996A3}" presName="text_2" presStyleLbl="node1" presStyleIdx="1" presStyleCnt="6">
        <dgm:presLayoutVars>
          <dgm:bulletEnabled val="1"/>
        </dgm:presLayoutVars>
      </dgm:prSet>
      <dgm:spPr/>
    </dgm:pt>
    <dgm:pt modelId="{D82917EF-BDAF-4DBB-ADE4-9CEEFD7DC913}" type="pres">
      <dgm:prSet presAssocID="{61251C5A-2E1B-46AB-8C2E-1D06F74996A3}" presName="accent_2" presStyleCnt="0"/>
      <dgm:spPr/>
    </dgm:pt>
    <dgm:pt modelId="{E57E6945-D37A-4E4F-B452-499A9FDDE685}" type="pres">
      <dgm:prSet presAssocID="{61251C5A-2E1B-46AB-8C2E-1D06F74996A3}" presName="accentRepeatNode" presStyleLbl="solidFgAcc1" presStyleIdx="1" presStyleCnt="6"/>
      <dgm:spPr/>
    </dgm:pt>
    <dgm:pt modelId="{5DA15547-6984-4B46-94DE-4AD2407F515F}" type="pres">
      <dgm:prSet presAssocID="{E7E9F196-865C-4EB5-ABB7-24F999EE996C}" presName="text_3" presStyleLbl="node1" presStyleIdx="2" presStyleCnt="6">
        <dgm:presLayoutVars>
          <dgm:bulletEnabled val="1"/>
        </dgm:presLayoutVars>
      </dgm:prSet>
      <dgm:spPr/>
    </dgm:pt>
    <dgm:pt modelId="{3BD1679A-282B-459A-BA7F-98326B7E7786}" type="pres">
      <dgm:prSet presAssocID="{E7E9F196-865C-4EB5-ABB7-24F999EE996C}" presName="accent_3" presStyleCnt="0"/>
      <dgm:spPr/>
    </dgm:pt>
    <dgm:pt modelId="{5AFFC142-9E9E-4B4B-9120-0515BE50235F}" type="pres">
      <dgm:prSet presAssocID="{E7E9F196-865C-4EB5-ABB7-24F999EE996C}" presName="accentRepeatNode" presStyleLbl="solidFgAcc1" presStyleIdx="2" presStyleCnt="6"/>
      <dgm:spPr/>
    </dgm:pt>
    <dgm:pt modelId="{D5C82590-C94D-44A5-BF80-A03A679B4AC2}" type="pres">
      <dgm:prSet presAssocID="{3E883D09-F792-4756-8C76-74AB6E4F92E5}" presName="text_4" presStyleLbl="node1" presStyleIdx="3" presStyleCnt="6">
        <dgm:presLayoutVars>
          <dgm:bulletEnabled val="1"/>
        </dgm:presLayoutVars>
      </dgm:prSet>
      <dgm:spPr/>
    </dgm:pt>
    <dgm:pt modelId="{91D206D8-809D-4753-AE68-B9F98B750B8F}" type="pres">
      <dgm:prSet presAssocID="{3E883D09-F792-4756-8C76-74AB6E4F92E5}" presName="accent_4" presStyleCnt="0"/>
      <dgm:spPr/>
    </dgm:pt>
    <dgm:pt modelId="{0DDE4E22-43BC-44EE-82FB-D4304C59E93D}" type="pres">
      <dgm:prSet presAssocID="{3E883D09-F792-4756-8C76-74AB6E4F92E5}" presName="accentRepeatNode" presStyleLbl="solidFgAcc1" presStyleIdx="3" presStyleCnt="6"/>
      <dgm:spPr/>
    </dgm:pt>
    <dgm:pt modelId="{31C333CA-CDA5-45AC-AFF7-629DF373B9B8}" type="pres">
      <dgm:prSet presAssocID="{308B493C-2987-4205-B3D4-2EF9EFD39DC3}" presName="text_5" presStyleLbl="node1" presStyleIdx="4" presStyleCnt="6">
        <dgm:presLayoutVars>
          <dgm:bulletEnabled val="1"/>
        </dgm:presLayoutVars>
      </dgm:prSet>
      <dgm:spPr/>
    </dgm:pt>
    <dgm:pt modelId="{3D7C9CA1-E3CC-4754-8B14-7E093B7BD6CB}" type="pres">
      <dgm:prSet presAssocID="{308B493C-2987-4205-B3D4-2EF9EFD39DC3}" presName="accent_5" presStyleCnt="0"/>
      <dgm:spPr/>
    </dgm:pt>
    <dgm:pt modelId="{ABF0F5C9-118D-4D36-8FC0-6921DBF1BC13}" type="pres">
      <dgm:prSet presAssocID="{308B493C-2987-4205-B3D4-2EF9EFD39DC3}" presName="accentRepeatNode" presStyleLbl="solidFgAcc1" presStyleIdx="4" presStyleCnt="6"/>
      <dgm:spPr/>
    </dgm:pt>
    <dgm:pt modelId="{2FEEA63D-BBE0-44E1-AF94-0F9F4D44638B}" type="pres">
      <dgm:prSet presAssocID="{5160D818-734B-4DE9-890C-4D34C65E56CC}" presName="text_6" presStyleLbl="node1" presStyleIdx="5" presStyleCnt="6">
        <dgm:presLayoutVars>
          <dgm:bulletEnabled val="1"/>
        </dgm:presLayoutVars>
      </dgm:prSet>
      <dgm:spPr/>
    </dgm:pt>
    <dgm:pt modelId="{DD283B48-7493-4370-A26A-54EDA6F9BD28}" type="pres">
      <dgm:prSet presAssocID="{5160D818-734B-4DE9-890C-4D34C65E56CC}" presName="accent_6" presStyleCnt="0"/>
      <dgm:spPr/>
    </dgm:pt>
    <dgm:pt modelId="{04A18609-634D-4AE5-8994-DB391D3B5B9A}" type="pres">
      <dgm:prSet presAssocID="{5160D818-734B-4DE9-890C-4D34C65E56CC}" presName="accentRepeatNode" presStyleLbl="solidFgAcc1" presStyleIdx="5" presStyleCnt="6"/>
      <dgm:spPr/>
    </dgm:pt>
  </dgm:ptLst>
  <dgm:cxnLst>
    <dgm:cxn modelId="{7B3C1A05-51D9-4298-93B5-4624C993698D}" srcId="{6C6E4516-35D4-4381-9D50-9E86E2AD4CC0}" destId="{3E883D09-F792-4756-8C76-74AB6E4F92E5}" srcOrd="3" destOrd="0" parTransId="{CDC3F428-3A60-4CD1-A86D-4A210C79F890}" sibTransId="{0703C8CD-EF83-4D0D-86A2-A05B5D9D1312}"/>
    <dgm:cxn modelId="{350EC021-5F4F-4803-92C9-66AE0585D527}" type="presOf" srcId="{6C63DC68-AB86-4E49-9598-BBD64EA7942A}" destId="{2D9D6329-04C9-4FF0-A5ED-32C324FD6310}" srcOrd="0" destOrd="0" presId="urn:microsoft.com/office/officeart/2008/layout/VerticalCurvedList"/>
    <dgm:cxn modelId="{66E30928-12E2-4647-8555-8A6A1179E5D4}" srcId="{6C6E4516-35D4-4381-9D50-9E86E2AD4CC0}" destId="{E7E9F196-865C-4EB5-ABB7-24F999EE996C}" srcOrd="2" destOrd="0" parTransId="{E7DE4A14-D40C-48B3-B5DE-5937D10AA582}" sibTransId="{ED406A03-6486-432C-9550-62000522E5EF}"/>
    <dgm:cxn modelId="{CB63BD40-DB07-4904-B9F9-C21AA54C819C}" srcId="{6C6E4516-35D4-4381-9D50-9E86E2AD4CC0}" destId="{5160D818-734B-4DE9-890C-4D34C65E56CC}" srcOrd="5" destOrd="0" parTransId="{14A85EF3-E62D-4AA7-91BC-6C2A2FC60458}" sibTransId="{CB9045FB-C4A8-4F14-A6E0-C42DAA613823}"/>
    <dgm:cxn modelId="{D66D265B-F322-4AAE-8AF7-7C0FE037F709}" type="presOf" srcId="{5160D818-734B-4DE9-890C-4D34C65E56CC}" destId="{2FEEA63D-BBE0-44E1-AF94-0F9F4D44638B}" srcOrd="0" destOrd="0" presId="urn:microsoft.com/office/officeart/2008/layout/VerticalCurvedList"/>
    <dgm:cxn modelId="{344C084D-22E0-4AF9-B2BE-4B56854BE085}" type="presOf" srcId="{E7E9F196-865C-4EB5-ABB7-24F999EE996C}" destId="{5DA15547-6984-4B46-94DE-4AD2407F515F}" srcOrd="0" destOrd="0" presId="urn:microsoft.com/office/officeart/2008/layout/VerticalCurvedList"/>
    <dgm:cxn modelId="{BFBA356F-8E3E-4EA7-813A-F19CB024DD2B}" type="presOf" srcId="{3E883D09-F792-4756-8C76-74AB6E4F92E5}" destId="{D5C82590-C94D-44A5-BF80-A03A679B4AC2}" srcOrd="0" destOrd="0" presId="urn:microsoft.com/office/officeart/2008/layout/VerticalCurvedList"/>
    <dgm:cxn modelId="{48F44F77-8F77-4D42-8F3A-20CE3F9B1E9F}" type="presOf" srcId="{308B493C-2987-4205-B3D4-2EF9EFD39DC3}" destId="{31C333CA-CDA5-45AC-AFF7-629DF373B9B8}" srcOrd="0" destOrd="0" presId="urn:microsoft.com/office/officeart/2008/layout/VerticalCurvedList"/>
    <dgm:cxn modelId="{C958DD8B-660B-4F22-B210-C351C9BCE788}" type="presOf" srcId="{6C6E4516-35D4-4381-9D50-9E86E2AD4CC0}" destId="{4DEB979F-43B2-41E2-951E-54E28AD0C179}" srcOrd="0" destOrd="0" presId="urn:microsoft.com/office/officeart/2008/layout/VerticalCurvedList"/>
    <dgm:cxn modelId="{FD0A81D4-86E8-4455-BA2E-8C2389286FAF}" srcId="{6C6E4516-35D4-4381-9D50-9E86E2AD4CC0}" destId="{61251C5A-2E1B-46AB-8C2E-1D06F74996A3}" srcOrd="1" destOrd="0" parTransId="{2F9CDB21-2851-44AF-BC8A-9587D1D9ADFB}" sibTransId="{4D5639C5-03D8-4FFE-98EF-D28D380D92DB}"/>
    <dgm:cxn modelId="{C166BFD7-1610-408E-9256-F1E003A14258}" srcId="{6C6E4516-35D4-4381-9D50-9E86E2AD4CC0}" destId="{308B493C-2987-4205-B3D4-2EF9EFD39DC3}" srcOrd="4" destOrd="0" parTransId="{88A00C8F-E3A7-42DB-8738-E5D1D22748D3}" sibTransId="{B3FB7E5E-9C0B-4F2F-BA52-87CB1E46D41F}"/>
    <dgm:cxn modelId="{EB7830E8-79AB-44D7-8880-8C32035A10F6}" type="presOf" srcId="{61251C5A-2E1B-46AB-8C2E-1D06F74996A3}" destId="{3A53599C-C9AF-47F4-BAA4-8A10024D265D}" srcOrd="0" destOrd="0" presId="urn:microsoft.com/office/officeart/2008/layout/VerticalCurvedList"/>
    <dgm:cxn modelId="{9F8A2EF2-240C-44FA-86D9-4D4E8EF4A040}" srcId="{6C6E4516-35D4-4381-9D50-9E86E2AD4CC0}" destId="{6C63DC68-AB86-4E49-9598-BBD64EA7942A}" srcOrd="0" destOrd="0" parTransId="{CEF3E781-DEFC-4E23-9EA2-3218606A5F78}" sibTransId="{EE458925-65BD-4F08-9FF0-EEC6E02EF2C5}"/>
    <dgm:cxn modelId="{99E691FF-045C-40B3-B1EE-8454B7D333A2}" type="presOf" srcId="{EE458925-65BD-4F08-9FF0-EEC6E02EF2C5}" destId="{767F721A-93C5-40BD-92AD-0F1A89C1659D}" srcOrd="0" destOrd="0" presId="urn:microsoft.com/office/officeart/2008/layout/VerticalCurvedList"/>
    <dgm:cxn modelId="{7A45799D-3D93-4959-9D56-81CC80A47F66}" type="presParOf" srcId="{4DEB979F-43B2-41E2-951E-54E28AD0C179}" destId="{B7246F64-70A8-42E9-83DC-961B80468C38}" srcOrd="0" destOrd="0" presId="urn:microsoft.com/office/officeart/2008/layout/VerticalCurvedList"/>
    <dgm:cxn modelId="{E8C3FF89-5FE9-4A2E-9375-626A0E12979B}" type="presParOf" srcId="{B7246F64-70A8-42E9-83DC-961B80468C38}" destId="{2602D82C-C829-4361-AD2F-191006CD208B}" srcOrd="0" destOrd="0" presId="urn:microsoft.com/office/officeart/2008/layout/VerticalCurvedList"/>
    <dgm:cxn modelId="{135DE27D-DA96-4998-B657-BCCA4CF15F06}" type="presParOf" srcId="{2602D82C-C829-4361-AD2F-191006CD208B}" destId="{CC56068E-AD77-4F21-9BAF-E463098E976B}" srcOrd="0" destOrd="0" presId="urn:microsoft.com/office/officeart/2008/layout/VerticalCurvedList"/>
    <dgm:cxn modelId="{478BC3CA-0038-421E-B5FE-5659DA403ED3}" type="presParOf" srcId="{2602D82C-C829-4361-AD2F-191006CD208B}" destId="{767F721A-93C5-40BD-92AD-0F1A89C1659D}" srcOrd="1" destOrd="0" presId="urn:microsoft.com/office/officeart/2008/layout/VerticalCurvedList"/>
    <dgm:cxn modelId="{EBBB9438-7C45-454D-A116-D28BF42809D8}" type="presParOf" srcId="{2602D82C-C829-4361-AD2F-191006CD208B}" destId="{4D166E7A-9D0D-460E-A12C-38F50B979B76}" srcOrd="2" destOrd="0" presId="urn:microsoft.com/office/officeart/2008/layout/VerticalCurvedList"/>
    <dgm:cxn modelId="{606E5AF8-1080-4DA4-8247-A249E0B18A87}" type="presParOf" srcId="{2602D82C-C829-4361-AD2F-191006CD208B}" destId="{66445E08-4A5E-4E7A-B91B-9D1877BA14CE}" srcOrd="3" destOrd="0" presId="urn:microsoft.com/office/officeart/2008/layout/VerticalCurvedList"/>
    <dgm:cxn modelId="{37A17AB9-ABC1-4A09-BD82-6C056CB4D1B1}" type="presParOf" srcId="{B7246F64-70A8-42E9-83DC-961B80468C38}" destId="{2D9D6329-04C9-4FF0-A5ED-32C324FD6310}" srcOrd="1" destOrd="0" presId="urn:microsoft.com/office/officeart/2008/layout/VerticalCurvedList"/>
    <dgm:cxn modelId="{ADA94331-5659-4F21-8BCE-5A93AD14A09D}" type="presParOf" srcId="{B7246F64-70A8-42E9-83DC-961B80468C38}" destId="{0A733E14-5369-4FE5-8339-8D15416C0E69}" srcOrd="2" destOrd="0" presId="urn:microsoft.com/office/officeart/2008/layout/VerticalCurvedList"/>
    <dgm:cxn modelId="{1104DC76-9767-4D6D-9270-CFB38C83F0EF}" type="presParOf" srcId="{0A733E14-5369-4FE5-8339-8D15416C0E69}" destId="{02E95B51-5C0E-4E7A-B05E-CE2E391F3FC9}" srcOrd="0" destOrd="0" presId="urn:microsoft.com/office/officeart/2008/layout/VerticalCurvedList"/>
    <dgm:cxn modelId="{DE3DF6A8-4905-4C2B-B5E1-21F166BBD70A}" type="presParOf" srcId="{B7246F64-70A8-42E9-83DC-961B80468C38}" destId="{3A53599C-C9AF-47F4-BAA4-8A10024D265D}" srcOrd="3" destOrd="0" presId="urn:microsoft.com/office/officeart/2008/layout/VerticalCurvedList"/>
    <dgm:cxn modelId="{93183BE7-ACDF-4CE0-AB65-BE537BF109C7}" type="presParOf" srcId="{B7246F64-70A8-42E9-83DC-961B80468C38}" destId="{D82917EF-BDAF-4DBB-ADE4-9CEEFD7DC913}" srcOrd="4" destOrd="0" presId="urn:microsoft.com/office/officeart/2008/layout/VerticalCurvedList"/>
    <dgm:cxn modelId="{444ED63D-9AFF-4A2E-AC82-962EBFA8C4D7}" type="presParOf" srcId="{D82917EF-BDAF-4DBB-ADE4-9CEEFD7DC913}" destId="{E57E6945-D37A-4E4F-B452-499A9FDDE685}" srcOrd="0" destOrd="0" presId="urn:microsoft.com/office/officeart/2008/layout/VerticalCurvedList"/>
    <dgm:cxn modelId="{3C9FD6D5-E7E8-4173-B0D5-EF8922262636}" type="presParOf" srcId="{B7246F64-70A8-42E9-83DC-961B80468C38}" destId="{5DA15547-6984-4B46-94DE-4AD2407F515F}" srcOrd="5" destOrd="0" presId="urn:microsoft.com/office/officeart/2008/layout/VerticalCurvedList"/>
    <dgm:cxn modelId="{FF4B679E-7D01-4D8B-884A-68818419DCE4}" type="presParOf" srcId="{B7246F64-70A8-42E9-83DC-961B80468C38}" destId="{3BD1679A-282B-459A-BA7F-98326B7E7786}" srcOrd="6" destOrd="0" presId="urn:microsoft.com/office/officeart/2008/layout/VerticalCurvedList"/>
    <dgm:cxn modelId="{73E6F9D1-7921-4CCB-B896-8BAFFDBA53DB}" type="presParOf" srcId="{3BD1679A-282B-459A-BA7F-98326B7E7786}" destId="{5AFFC142-9E9E-4B4B-9120-0515BE50235F}" srcOrd="0" destOrd="0" presId="urn:microsoft.com/office/officeart/2008/layout/VerticalCurvedList"/>
    <dgm:cxn modelId="{69558876-2490-4F3C-998D-C3523A88788F}" type="presParOf" srcId="{B7246F64-70A8-42E9-83DC-961B80468C38}" destId="{D5C82590-C94D-44A5-BF80-A03A679B4AC2}" srcOrd="7" destOrd="0" presId="urn:microsoft.com/office/officeart/2008/layout/VerticalCurvedList"/>
    <dgm:cxn modelId="{621487CC-3BF5-4B77-9A47-06B388820493}" type="presParOf" srcId="{B7246F64-70A8-42E9-83DC-961B80468C38}" destId="{91D206D8-809D-4753-AE68-B9F98B750B8F}" srcOrd="8" destOrd="0" presId="urn:microsoft.com/office/officeart/2008/layout/VerticalCurvedList"/>
    <dgm:cxn modelId="{E411F52D-4B41-4C24-9CCB-456785C9405C}" type="presParOf" srcId="{91D206D8-809D-4753-AE68-B9F98B750B8F}" destId="{0DDE4E22-43BC-44EE-82FB-D4304C59E93D}" srcOrd="0" destOrd="0" presId="urn:microsoft.com/office/officeart/2008/layout/VerticalCurvedList"/>
    <dgm:cxn modelId="{02BCC000-CE0C-4F24-8E0C-8AFB4046A0FB}" type="presParOf" srcId="{B7246F64-70A8-42E9-83DC-961B80468C38}" destId="{31C333CA-CDA5-45AC-AFF7-629DF373B9B8}" srcOrd="9" destOrd="0" presId="urn:microsoft.com/office/officeart/2008/layout/VerticalCurvedList"/>
    <dgm:cxn modelId="{38129E8C-7A5E-4411-A0F7-3DB4193FD589}" type="presParOf" srcId="{B7246F64-70A8-42E9-83DC-961B80468C38}" destId="{3D7C9CA1-E3CC-4754-8B14-7E093B7BD6CB}" srcOrd="10" destOrd="0" presId="urn:microsoft.com/office/officeart/2008/layout/VerticalCurvedList"/>
    <dgm:cxn modelId="{EE87E582-CB97-4DAB-AB7C-31B4E818F182}" type="presParOf" srcId="{3D7C9CA1-E3CC-4754-8B14-7E093B7BD6CB}" destId="{ABF0F5C9-118D-4D36-8FC0-6921DBF1BC13}" srcOrd="0" destOrd="0" presId="urn:microsoft.com/office/officeart/2008/layout/VerticalCurvedList"/>
    <dgm:cxn modelId="{4D4ED520-85FD-4DC2-BD6F-C03FC091030A}" type="presParOf" srcId="{B7246F64-70A8-42E9-83DC-961B80468C38}" destId="{2FEEA63D-BBE0-44E1-AF94-0F9F4D44638B}" srcOrd="11" destOrd="0" presId="urn:microsoft.com/office/officeart/2008/layout/VerticalCurvedList"/>
    <dgm:cxn modelId="{80BDF9E1-2A40-4A0F-A727-67EC3EBB24DA}" type="presParOf" srcId="{B7246F64-70A8-42E9-83DC-961B80468C38}" destId="{DD283B48-7493-4370-A26A-54EDA6F9BD28}" srcOrd="12" destOrd="0" presId="urn:microsoft.com/office/officeart/2008/layout/VerticalCurvedList"/>
    <dgm:cxn modelId="{D459EDD2-CE13-4558-B20D-AC3DAA8830E6}" type="presParOf" srcId="{DD283B48-7493-4370-A26A-54EDA6F9BD28}" destId="{04A18609-634D-4AE5-8994-DB391D3B5B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Was bedeutet eigentlich agil zu sein?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Anpassungsfähigkeit, Schnelligkeit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Häufiger Einsatz von IT-Tools im Produktentstehungsprozess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Wie ist das Vorgehen soll Software selbst entwickelt werden?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F721A-93C5-40BD-92AD-0F1A89C1659D}">
      <dsp:nvSpPr>
        <dsp:cNvPr id="0" name=""/>
        <dsp:cNvSpPr/>
      </dsp:nvSpPr>
      <dsp:spPr>
        <a:xfrm>
          <a:off x="-4759574" y="-729528"/>
          <a:ext cx="5669107" cy="5669107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D6329-04C9-4FF0-A5ED-32C324FD6310}">
      <dsp:nvSpPr>
        <dsp:cNvPr id="0" name=""/>
        <dsp:cNvSpPr/>
      </dsp:nvSpPr>
      <dsp:spPr>
        <a:xfrm>
          <a:off x="339514" y="221701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Einleitung Agile Softwareentwicklung</a:t>
          </a:r>
        </a:p>
      </dsp:txBody>
      <dsp:txXfrm>
        <a:off x="339514" y="221701"/>
        <a:ext cx="10980605" cy="443234"/>
      </dsp:txXfrm>
    </dsp:sp>
    <dsp:sp modelId="{02E95B51-5C0E-4E7A-B05E-CE2E391F3FC9}">
      <dsp:nvSpPr>
        <dsp:cNvPr id="0" name=""/>
        <dsp:cNvSpPr/>
      </dsp:nvSpPr>
      <dsp:spPr>
        <a:xfrm>
          <a:off x="62493" y="16629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3599C-C9AF-47F4-BAA4-8A10024D265D}">
      <dsp:nvSpPr>
        <dsp:cNvPr id="0" name=""/>
        <dsp:cNvSpPr/>
      </dsp:nvSpPr>
      <dsp:spPr>
        <a:xfrm>
          <a:off x="704104" y="886468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469263"/>
                <a:satOff val="11469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69263"/>
                <a:satOff val="11469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69263"/>
                <a:satOff val="11469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Einordnung in den Produktentstehungsprozess</a:t>
          </a:r>
        </a:p>
      </dsp:txBody>
      <dsp:txXfrm>
        <a:off x="704104" y="886468"/>
        <a:ext cx="10616014" cy="443234"/>
      </dsp:txXfrm>
    </dsp:sp>
    <dsp:sp modelId="{E57E6945-D37A-4E4F-B452-499A9FDDE685}">
      <dsp:nvSpPr>
        <dsp:cNvPr id="0" name=""/>
        <dsp:cNvSpPr/>
      </dsp:nvSpPr>
      <dsp:spPr>
        <a:xfrm>
          <a:off x="427083" y="83106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469263"/>
              <a:satOff val="11469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A15547-6984-4B46-94DE-4AD2407F515F}">
      <dsp:nvSpPr>
        <dsp:cNvPr id="0" name=""/>
        <dsp:cNvSpPr/>
      </dsp:nvSpPr>
      <dsp:spPr>
        <a:xfrm>
          <a:off x="870822" y="1551235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938525"/>
                <a:satOff val="22937"/>
                <a:lumOff val="-1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938525"/>
                <a:satOff val="22937"/>
                <a:lumOff val="-1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938525"/>
                <a:satOff val="22937"/>
                <a:lumOff val="-1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Agiler Prozessablauf an einem Beispiel</a:t>
          </a:r>
        </a:p>
      </dsp:txBody>
      <dsp:txXfrm>
        <a:off x="870822" y="1551235"/>
        <a:ext cx="10449296" cy="443234"/>
      </dsp:txXfrm>
    </dsp:sp>
    <dsp:sp modelId="{5AFFC142-9E9E-4B4B-9120-0515BE50235F}">
      <dsp:nvSpPr>
        <dsp:cNvPr id="0" name=""/>
        <dsp:cNvSpPr/>
      </dsp:nvSpPr>
      <dsp:spPr>
        <a:xfrm>
          <a:off x="593801" y="149583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938525"/>
              <a:satOff val="22937"/>
              <a:lumOff val="-1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C82590-C94D-44A5-BF80-A03A679B4AC2}">
      <dsp:nvSpPr>
        <dsp:cNvPr id="0" name=""/>
        <dsp:cNvSpPr/>
      </dsp:nvSpPr>
      <dsp:spPr>
        <a:xfrm>
          <a:off x="870822" y="2215580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1407788"/>
                <a:satOff val="34406"/>
                <a:lumOff val="-28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407788"/>
                <a:satOff val="34406"/>
                <a:lumOff val="-28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407788"/>
                <a:satOff val="34406"/>
                <a:lumOff val="-28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 im Vergleich zu herkömmlichen Prozessen</a:t>
          </a:r>
        </a:p>
      </dsp:txBody>
      <dsp:txXfrm>
        <a:off x="870822" y="2215580"/>
        <a:ext cx="10449296" cy="443234"/>
      </dsp:txXfrm>
    </dsp:sp>
    <dsp:sp modelId="{0DDE4E22-43BC-44EE-82FB-D4304C59E93D}">
      <dsp:nvSpPr>
        <dsp:cNvPr id="0" name=""/>
        <dsp:cNvSpPr/>
      </dsp:nvSpPr>
      <dsp:spPr>
        <a:xfrm>
          <a:off x="593801" y="216017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407788"/>
              <a:satOff val="34406"/>
              <a:lumOff val="-28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C333CA-CDA5-45AC-AFF7-629DF373B9B8}">
      <dsp:nvSpPr>
        <dsp:cNvPr id="0" name=""/>
        <dsp:cNvSpPr/>
      </dsp:nvSpPr>
      <dsp:spPr>
        <a:xfrm>
          <a:off x="704104" y="2880347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1877051"/>
                <a:satOff val="45874"/>
                <a:lumOff val="-3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877051"/>
                <a:satOff val="45874"/>
                <a:lumOff val="-3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877051"/>
                <a:satOff val="45874"/>
                <a:lumOff val="-3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Fazit</a:t>
          </a:r>
        </a:p>
      </dsp:txBody>
      <dsp:txXfrm>
        <a:off x="704104" y="2880347"/>
        <a:ext cx="10616014" cy="443234"/>
      </dsp:txXfrm>
    </dsp:sp>
    <dsp:sp modelId="{ABF0F5C9-118D-4D36-8FC0-6921DBF1BC13}">
      <dsp:nvSpPr>
        <dsp:cNvPr id="0" name=""/>
        <dsp:cNvSpPr/>
      </dsp:nvSpPr>
      <dsp:spPr>
        <a:xfrm>
          <a:off x="427083" y="282494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877051"/>
              <a:satOff val="45874"/>
              <a:lumOff val="-37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EEA63D-BBE0-44E1-AF94-0F9F4D44638B}">
      <dsp:nvSpPr>
        <dsp:cNvPr id="0" name=""/>
        <dsp:cNvSpPr/>
      </dsp:nvSpPr>
      <dsp:spPr>
        <a:xfrm>
          <a:off x="339514" y="3545114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-2346313"/>
                <a:satOff val="57343"/>
                <a:lumOff val="-4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346313"/>
                <a:satOff val="57343"/>
                <a:lumOff val="-4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346313"/>
                <a:satOff val="57343"/>
                <a:lumOff val="-4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Ausblick</a:t>
          </a:r>
        </a:p>
      </dsp:txBody>
      <dsp:txXfrm>
        <a:off x="339514" y="3545114"/>
        <a:ext cx="10980605" cy="443234"/>
      </dsp:txXfrm>
    </dsp:sp>
    <dsp:sp modelId="{04A18609-634D-4AE5-8994-DB391D3B5B9A}">
      <dsp:nvSpPr>
        <dsp:cNvPr id="0" name=""/>
        <dsp:cNvSpPr/>
      </dsp:nvSpPr>
      <dsp:spPr>
        <a:xfrm>
          <a:off x="62493" y="348971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346313"/>
              <a:satOff val="57343"/>
              <a:lumOff val="-4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Was bedeutet eigentlich agil zu sein?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>
              <a:sym typeface="Wingdings" panose="05000000000000000000" pitchFamily="2" charset="2"/>
            </a:rPr>
            <a:t>Anpassungsfähigkeit, Schnelligkeit</a:t>
          </a:r>
          <a:endParaRPr lang="de-DE" sz="2500" kern="1200" dirty="0"/>
        </a:p>
      </dsp:txBody>
      <dsp:txXfrm>
        <a:off x="4800560" y="1753222"/>
        <a:ext cx="3266359" cy="1912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Häufiger Einsatz von IT-Tools im Produktentstehungsprozess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ym typeface="Wingdings" panose="05000000000000000000" pitchFamily="2" charset="2"/>
            </a:rPr>
            <a:t>Wie ist das Vorgehen soll Software selbst entwickelt werden?</a:t>
          </a:r>
          <a:endParaRPr lang="de-DE" sz="1900" kern="1200" dirty="0"/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Was bedeutet eigentlich agil sein? Agil sein bedeutet, dass man schnell und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wendig ist. Das ist auch das Ziel der agilen Softwareentwicklung. Es soll mit ständig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angepasstem Vorgehen schnell vorzeigbare Ergebnisse erreicht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Im Laufe der Vorlesung wurden immer wieder IT-gestützte Ingenieurwerk-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zeuge und deren Einsatz im Produktentstehungsprozess erwähnt. [1] Aber wie ist ei-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gentlich</a:t>
            </a:r>
            <a:r>
              <a:rPr lang="de-DE" b="0" i="0" dirty="0">
                <a:effectLst/>
                <a:latin typeface="Arial" panose="020B0604020202020204" pitchFamily="34" charset="0"/>
              </a:rPr>
              <a:t> das Vorgehen, wenn das IT-Tool nicht bei beispielsweise beim Anforderungs-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management</a:t>
            </a:r>
            <a:r>
              <a:rPr lang="de-DE" b="0" i="0" dirty="0">
                <a:effectLst/>
                <a:latin typeface="Arial" panose="020B0604020202020204" pitchFamily="34" charset="0"/>
              </a:rPr>
              <a:t> oder der Entwicklung in der Konstruktion unterstützen soll, sondern Soft-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ware</a:t>
            </a:r>
            <a:r>
              <a:rPr lang="de-DE" b="0" i="0" dirty="0">
                <a:effectLst/>
                <a:latin typeface="Arial" panose="020B0604020202020204" pitchFamily="34" charset="0"/>
              </a:rPr>
              <a:t> selbst entwickelt werden soll? –&gt; Wollen wir im Verlauf der Präsentation am Bei-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spiel Automotive Bereich erläutern.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65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2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838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C78C2-363B-2857-6A77-6BF919A18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/>
              <a:t>Agile </a:t>
            </a:r>
            <a:r>
              <a:rPr lang="de-DE" sz="4800" dirty="0" err="1"/>
              <a:t>software</a:t>
            </a:r>
            <a:r>
              <a:rPr lang="de-DE" sz="4800" dirty="0"/>
              <a:t> </a:t>
            </a:r>
            <a:r>
              <a:rPr lang="de-DE" sz="4800" dirty="0" err="1"/>
              <a:t>entwicklung</a:t>
            </a:r>
            <a:r>
              <a:rPr lang="de-DE" sz="4800" dirty="0"/>
              <a:t> im </a:t>
            </a:r>
            <a:r>
              <a:rPr lang="de-DE" sz="4800" dirty="0" err="1"/>
              <a:t>automotive</a:t>
            </a:r>
            <a:r>
              <a:rPr lang="de-DE" sz="4800" dirty="0"/>
              <a:t> </a:t>
            </a:r>
            <a:r>
              <a:rPr lang="de-DE" sz="4800" dirty="0" err="1"/>
              <a:t>bereich</a:t>
            </a:r>
            <a:endParaRPr lang="de-DE" sz="4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CBC2AB-3812-58A6-B292-C06C0345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5CE21-050A-4465-2549-651A90A9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68BAAD-55C3-A104-C0C8-0D49A21F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0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C5918A-A473-9C9E-758D-869B1821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2008-76AC-D7A5-3A0E-DC55D8EC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86704-8DB8-1A32-86A6-E5E9F169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BEACE9-05AE-D1D0-32F3-5EA9474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0D74DDB-9355-40D1-B964-FDFEEE0590F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060755484"/>
              </p:ext>
            </p:extLst>
          </p:nvPr>
        </p:nvGraphicFramePr>
        <p:xfrm>
          <a:off x="406400" y="2033588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52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BB60A7-9D31-D78E-F244-0C05939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8CD6E2-CB74-A90F-40D6-29F04F19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C0E74-0F0A-1F59-B5FA-93927E86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006" y="6515213"/>
            <a:ext cx="2204483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2022], [Wolf, 2011]|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7EF22D-1B42-DC1E-3331-53DE644C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</a:t>
            </a:r>
            <a:r>
              <a:rPr lang="de-DE" dirty="0" err="1"/>
              <a:t>softwareentwicklung</a:t>
            </a:r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BA2EE76-9121-5797-27D0-2650FF710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45393"/>
              </p:ext>
            </p:extLst>
          </p:nvPr>
        </p:nvGraphicFramePr>
        <p:xfrm>
          <a:off x="2030947" y="2743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EC666E4D-ABD6-95C6-B152-76A58E79E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482585"/>
              </p:ext>
            </p:extLst>
          </p:nvPr>
        </p:nvGraphicFramePr>
        <p:xfrm>
          <a:off x="2030947" y="25599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9121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 Easy To Understand Guide on Agile Methodology | Robots.net">
            <a:extLst>
              <a:ext uri="{FF2B5EF4-FFF2-40B4-BE49-F238E27FC236}">
                <a16:creationId xmlns:a16="http://schemas.microsoft.com/office/drawing/2014/main" id="{8CCADF53-447F-15A0-462F-B52B79978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15844"/>
          <a:stretch/>
        </p:blipFill>
        <p:spPr bwMode="auto">
          <a:xfrm>
            <a:off x="5" y="971550"/>
            <a:ext cx="12191999" cy="5886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20ED37-B497-7B6C-0F5A-DA8C8780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1" name="Vertikaler Textplatzhalter 10">
            <a:extLst>
              <a:ext uri="{FF2B5EF4-FFF2-40B4-BE49-F238E27FC236}">
                <a16:creationId xmlns:a16="http://schemas.microsoft.com/office/drawing/2014/main" id="{382FBEB7-6AA1-EA17-0134-9EAAF67B9FAE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0" y="971552"/>
            <a:ext cx="12192000" cy="5886449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34000"/>
              </a:lnSpc>
            </a:pPr>
            <a:r>
              <a:rPr lang="de-DE" sz="4900" b="0" i="0" dirty="0">
                <a:effectLst/>
              </a:rPr>
              <a:t>„Agile Softwareentwicklung ist ein Sammelbegriff für eine Reihe von Frameworks und</a:t>
            </a:r>
            <a:br>
              <a:rPr lang="de-DE" sz="4900" dirty="0"/>
            </a:br>
            <a:r>
              <a:rPr lang="de-DE" sz="4900" b="0" i="0" dirty="0">
                <a:effectLst/>
              </a:rPr>
              <a:t>Praktiken, die auf den Werten und Grundsätzen beruhen, die im Manifest für </a:t>
            </a:r>
            <a:r>
              <a:rPr lang="de-DE" sz="4900" b="0" i="0" dirty="0" err="1">
                <a:effectLst/>
              </a:rPr>
              <a:t>agi</a:t>
            </a:r>
            <a:r>
              <a:rPr lang="de-DE" sz="4900" b="0" i="0" dirty="0">
                <a:effectLst/>
              </a:rPr>
              <a:t>-</a:t>
            </a:r>
            <a:br>
              <a:rPr lang="de-DE" sz="4900" dirty="0"/>
            </a:br>
            <a:r>
              <a:rPr lang="de-DE" sz="4900" b="0" i="0" dirty="0">
                <a:effectLst/>
              </a:rPr>
              <a:t>le Softwareentwicklung und den dahinter stehenden zwölf Prinzipien zum Ausdruck</a:t>
            </a:r>
            <a:br>
              <a:rPr lang="de-DE" sz="4900" dirty="0"/>
            </a:br>
            <a:r>
              <a:rPr lang="de-DE" sz="4900" b="0" i="0" dirty="0">
                <a:effectLst/>
              </a:rPr>
              <a:t>kommen.“</a:t>
            </a:r>
            <a:endParaRPr lang="de-DE" sz="49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1F4866-EDE7-141C-3C8F-8664AC51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Sarah-Anne Teuner, Rico Steinke |  T1 / MAS |  WiSe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E57F9-F237-066D-DCE2-49C10D81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2361" y="6515213"/>
            <a:ext cx="310112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[Agile Alliance, 2022], [</a:t>
            </a:r>
            <a:r>
              <a:rPr lang="de-DE" b="0" i="0" dirty="0">
                <a:effectLst/>
                <a:latin typeface="Arial" panose="020B0604020202020204" pitchFamily="34" charset="0"/>
              </a:rPr>
              <a:t>Abbildung 1] </a:t>
            </a:r>
            <a:r>
              <a:rPr lang="de-DE" dirty="0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1033" name="Title 6">
            <a:extLst>
              <a:ext uri="{FF2B5EF4-FFF2-40B4-BE49-F238E27FC236}">
                <a16:creationId xmlns:a16="http://schemas.microsoft.com/office/drawing/2014/main" id="{4FD7714E-E929-263D-9E6E-4BF2930D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4080"/>
            <a:ext cx="1321200" cy="111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618A7-246F-BE95-0BA0-D89E868B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F1F66-EAC1-1266-9ACA-88578828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5A4F3-CE1D-71B4-B211-A117CD4C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4DA370A-F9F8-1AAB-8F9D-DE85826D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AbbildungsVerzeichnis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27FC95D-FE72-E71C-60C3-362414F19C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1 Symbolgraphik Agile (Quelle: stock.adobe.com) . . . . . . . . . . . . . . Folie 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66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BFC56-E707-DCA2-9B30-20D5F047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336A89-E81A-8175-D84C-9E978E13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52A9AF-D990-6F71-9CA5-C3C38B81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A1D4C8-876A-2FA2-821C-89B88EC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7EDE6D-9992-6245-5C0C-4BFD2B763B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A.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Schloßer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 Schnitzler, T. Sentis, and J. Richenhagen, “Agile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 in 16. Internationales Stuttgarter Symposium (M.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Bargende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H.-C.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Reuss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J. Wiedemann,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.), (Wiesbaden), pp. 489–503, Springer Fachmedien Wiesbaden, 2016.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B.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Katumba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E. Knauss, “Agile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Challenges and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 12 2014.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[3] Andreas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Daberkow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“Prozessgestaltung in der Produktentstehung.”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[4] H. Wolf and W. Bleek, Agile Softwareentwicklung: Werte, Konzepte und Methoden.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dpunkt.verlag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2011.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[5] A. Alliance, “Agile 101.” https://www.agilealliance.org/agile101/. [Online</a:t>
            </a:r>
            <a:r>
              <a:rPr lang="de-DE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Stand 15.11.2022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495382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4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5.xml><?xml version="1.0" encoding="utf-8"?>
<a:theme xmlns:a="http://schemas.openxmlformats.org/drawingml/2006/main" name="4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PPT_HHN_16x9_DE_02-1</Template>
  <TotalTime>0</TotalTime>
  <Words>524</Words>
  <Application>Microsoft Office PowerPoint</Application>
  <PresentationFormat>Breitbild</PresentationFormat>
  <Paragraphs>39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Calibri</vt:lpstr>
      <vt:lpstr>Wingdings</vt:lpstr>
      <vt:lpstr>PPT_HHN_16x9_DE_02</vt:lpstr>
      <vt:lpstr>1_PPT_HHN_16x9_DE_02</vt:lpstr>
      <vt:lpstr>2_PPT_HHN_16x9_DE_02</vt:lpstr>
      <vt:lpstr>3_PPT_HHN_16x9_DE_02</vt:lpstr>
      <vt:lpstr>4_PPT_HHN_16x9_DE_02</vt:lpstr>
      <vt:lpstr>Agile software entwicklung im automotive bereich</vt:lpstr>
      <vt:lpstr>Agenda</vt:lpstr>
      <vt:lpstr>Einleitung agile softwareentwicklung</vt:lpstr>
      <vt:lpstr>PowerPoint-Präsentation</vt:lpstr>
      <vt:lpstr>AbbildungsVerzeichnis</vt:lpstr>
      <vt:lpstr>Literaturverzeichnis</vt:lpstr>
    </vt:vector>
  </TitlesOfParts>
  <Company>Hochschule Heilbronn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Dausch, Anke</dc:creator>
  <cp:lastModifiedBy>Rico Steinke</cp:lastModifiedBy>
  <cp:revision>51</cp:revision>
  <dcterms:created xsi:type="dcterms:W3CDTF">2019-06-19T07:47:57Z</dcterms:created>
  <dcterms:modified xsi:type="dcterms:W3CDTF">2022-11-18T14:43:47Z</dcterms:modified>
</cp:coreProperties>
</file>