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23"/>
  </p:notesMasterIdLst>
  <p:sldIdLst>
    <p:sldId id="281" r:id="rId6"/>
    <p:sldId id="282" r:id="rId7"/>
    <p:sldId id="283" r:id="rId8"/>
    <p:sldId id="284" r:id="rId9"/>
    <p:sldId id="287" r:id="rId10"/>
    <p:sldId id="290" r:id="rId11"/>
    <p:sldId id="295" r:id="rId12"/>
    <p:sldId id="288" r:id="rId13"/>
    <p:sldId id="289" r:id="rId14"/>
    <p:sldId id="291" r:id="rId15"/>
    <p:sldId id="292" r:id="rId16"/>
    <p:sldId id="293" r:id="rId17"/>
    <p:sldId id="294" r:id="rId18"/>
    <p:sldId id="296" r:id="rId19"/>
    <p:sldId id="297" r:id="rId20"/>
    <p:sldId id="285" r:id="rId21"/>
    <p:sldId id="28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71186" autoAdjust="0"/>
  </p:normalViewPr>
  <p:slideViewPr>
    <p:cSldViewPr snapToGrid="0" showGuides="1">
      <p:cViewPr varScale="1">
        <p:scale>
          <a:sx n="108" d="100"/>
          <a:sy n="108" d="100"/>
        </p:scale>
        <p:origin x="1140" y="114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 im </a:t>
          </a:r>
          <a:r>
            <a:rPr lang="de-DE"/>
            <a:t>Automotive Bereich</a:t>
          </a:r>
          <a:endParaRPr lang="de-DE" dirty="0"/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 im </a:t>
          </a:r>
          <a:r>
            <a:rPr lang="de-DE" sz="2400" kern="1200"/>
            <a:t>Automotive Bereich</a:t>
          </a:r>
          <a:endParaRPr lang="de-DE" sz="2400" kern="1200" dirty="0"/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Agile </a:t>
            </a:r>
            <a:r>
              <a:rPr lang="de-DE" sz="4400" dirty="0" err="1"/>
              <a:t>software</a:t>
            </a:r>
            <a:r>
              <a:rPr lang="de-DE" sz="4400" dirty="0"/>
              <a:t> </a:t>
            </a:r>
            <a:r>
              <a:rPr lang="de-DE" sz="4400" dirty="0" err="1"/>
              <a:t>entwicklunG</a:t>
            </a:r>
            <a:r>
              <a:rPr lang="de-DE" sz="4400" dirty="0"/>
              <a:t> für automobile Anwendungen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 im Automotive Bereich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Entwicklung von Bremssystemen / Bestimmte Funktion?</a:t>
            </a:r>
          </a:p>
          <a:p>
            <a:r>
              <a:rPr lang="de-DE" dirty="0"/>
              <a:t>Welche besonderen Anforderungen habe ich denn in der SW-Entwicklung im Vergleich zur Elektrik/Elektronik Entwicklung?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 Flexibilität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Hohes Maß an Änderungsmanagement</a:t>
            </a:r>
          </a:p>
          <a:p>
            <a:pPr marL="342900" indent="-342900">
              <a:buFontTx/>
              <a:buChar char="-"/>
            </a:pPr>
            <a:r>
              <a:rPr lang="de-DE" dirty="0"/>
              <a:t>SW-Architektur und ihre Untereinheiten</a:t>
            </a:r>
          </a:p>
          <a:p>
            <a:pPr marL="342900" indent="-342900">
              <a:buFontTx/>
              <a:buChar char="-"/>
            </a:pPr>
            <a:r>
              <a:rPr lang="de-DE" dirty="0"/>
              <a:t>Dokumentation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Einheitlicher Stil/ Nachvollziehbarkeit/Qualitätssicherung </a:t>
            </a:r>
          </a:p>
        </p:txBody>
      </p:sp>
    </p:spTree>
    <p:extLst>
      <p:ext uri="{BB962C8B-B14F-4D97-AF65-F5344CB8AC3E}">
        <p14:creationId xmlns:p14="http://schemas.microsoft.com/office/powerpoint/2010/main" val="12774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Anpassung der Organisationseinheit an agile SW Entwicklungsprozesse</a:t>
            </a:r>
          </a:p>
          <a:p>
            <a:r>
              <a:rPr lang="de-DE" dirty="0"/>
              <a:t>Wie sieht das Gerüst aus? Welche Schnittstellen habe ich?</a:t>
            </a:r>
          </a:p>
          <a:p>
            <a:r>
              <a:rPr lang="de-DE" dirty="0"/>
              <a:t>Bsp. Aus der Praxis (Bosch, Porsche)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Agile Framework (beliebt bei großen Projekten)</a:t>
            </a:r>
          </a:p>
          <a:p>
            <a:pPr marL="342900" indent="-342900">
              <a:buFontTx/>
              <a:buChar char="-"/>
            </a:pPr>
            <a:r>
              <a:rPr lang="de-DE" dirty="0"/>
              <a:t>Visualisierung der Prozesse/Schnittstellen/zeitlichen Abläufe</a:t>
            </a:r>
          </a:p>
          <a:p>
            <a:pPr marL="342900" indent="-342900">
              <a:buFontTx/>
              <a:buChar char="-"/>
            </a:pPr>
            <a:r>
              <a:rPr lang="de-DE" dirty="0"/>
              <a:t>Sowohl auf Management wie auch auf Entwicklerebene</a:t>
            </a:r>
          </a:p>
          <a:p>
            <a:pPr marL="342900" indent="-342900">
              <a:buFontTx/>
              <a:buChar char="-"/>
            </a:pPr>
            <a:r>
              <a:rPr lang="de-DE" dirty="0"/>
              <a:t>Framework liefert ein Set für </a:t>
            </a:r>
            <a:r>
              <a:rPr lang="de-DE" dirty="0" err="1"/>
              <a:t>Organisations</a:t>
            </a:r>
            <a:r>
              <a:rPr lang="de-DE" dirty="0"/>
              <a:t> und Workflow Patterns</a:t>
            </a:r>
          </a:p>
          <a:p>
            <a:pPr marL="342900" indent="-342900">
              <a:buFontTx/>
              <a:buChar char="-"/>
            </a:pPr>
            <a:r>
              <a:rPr lang="de-DE" dirty="0"/>
              <a:t>Wie läuft dann beispielhaft die Entwicklung einer SW-Funktion ab? (Beispiel Bremssysteme) Anforderung</a:t>
            </a:r>
            <a:r>
              <a:rPr lang="de-DE" dirty="0">
                <a:sym typeface="Wingdings" panose="05000000000000000000" pitchFamily="2" charset="2"/>
              </a:rPr>
              <a:t> Planung </a:t>
            </a:r>
            <a:r>
              <a:rPr lang="de-DE" dirty="0" err="1">
                <a:sym typeface="Wingdings" panose="05000000000000000000" pitchFamily="2" charset="2"/>
              </a:rPr>
              <a:t>UmsetzungDokumentationFreigabe</a:t>
            </a:r>
            <a:r>
              <a:rPr lang="de-DE" dirty="0">
                <a:sym typeface="Wingdings" panose="05000000000000000000" pitchFamily="2" charset="2"/>
              </a:rPr>
              <a:t> im </a:t>
            </a:r>
            <a:r>
              <a:rPr lang="de-DE" dirty="0" err="1">
                <a:sym typeface="Wingdings" panose="05000000000000000000" pitchFamily="2" charset="2"/>
              </a:rPr>
              <a:t>SAFe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63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Gründe für die Umstrukturierung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Bessere Kooperation zwischen den HW, SW, SYS </a:t>
            </a:r>
            <a:r>
              <a:rPr lang="de-DE" dirty="0" err="1"/>
              <a:t>teams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Kurze Entwicklungsschleifen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Zeitersparnis durch weniger Meetings/Reviews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SW: Späte Information über finale </a:t>
            </a:r>
            <a:r>
              <a:rPr lang="de-DE" dirty="0" err="1"/>
              <a:t>system</a:t>
            </a:r>
            <a:r>
              <a:rPr lang="de-DE" dirty="0"/>
              <a:t>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SYS: Fehlende Funktionsspezifikationen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Test: späte Verfügbarkeit von </a:t>
            </a:r>
            <a:r>
              <a:rPr lang="de-DE" dirty="0" err="1"/>
              <a:t>Testsergebnissen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agiles Modell für schnellere und gezielte Absprachen (Effizienz bei Meeting)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5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11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 Symbolgraphik Agile (Quelle: stock.adobe.com) . . . . . . . . . . . . . . Folie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61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A.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Schloßer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Schnitzler, T. Sentis, and J. Richenhagen,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in 16. Internationales Stuttgarter Symposium (M.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Bargende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H.-C.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J. Wiedemann,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.), (Wiesbaden), pp. 489–503, Springer Fachmedien Wiesbaden, 2016.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B.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Katumba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 Knauss,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Challenges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12 2014.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Andreas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Daberkow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“Prozessgestaltung in der Produktentstehung.”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H. Wolf and W. Bleek, Agile Softwareentwicklung: Werte, Konzepte und Methoden.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dpunkt.verlag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A. Alliance, “Agile 101.” https://www.agilealliance.org/agile101/. [Online</a:t>
            </a:r>
            <a:r>
              <a:rPr lang="de-DE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Stand 15.11.2022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91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 Symbolgraphik Agile (Quelle: stock.adobe.com) . . . . . . . . . . . . . . Folie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6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A.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Schloßer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Schnitzler, T. Sentis, and J. Richenhagen,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in 16. Internationales Stuttgarter Symposium (M.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Bargende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H.-C.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J. Wiedemann,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.), (Wiesbaden), pp. 489–503, Springer Fachmedien Wiesbaden, 2016.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B.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Katumba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 Knauss,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Challenges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12 2014.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Andreas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Daberkow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“Prozessgestaltung in der Produktentstehung.”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H. Wolf and W. Bleek, Agile Softwareentwicklung: Werte, Konzepte und Methoden.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dpunkt.verlag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A. Alliance, “Agile 101.” https://www.agilealliance.org/agile101/. [Online</a:t>
            </a:r>
            <a:r>
              <a:rPr lang="de-DE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Stand 15.11.2022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4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07418609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61" y="6515213"/>
            <a:ext cx="310112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2022], [</a:t>
            </a:r>
            <a:r>
              <a:rPr lang="de-DE" b="0" i="0" dirty="0">
                <a:effectLst/>
                <a:latin typeface="Arial" panose="020B0604020202020204" pitchFamily="34" charset="0"/>
              </a:rPr>
              <a:t>Abbildung 1] </a:t>
            </a:r>
            <a:r>
              <a:rPr lang="de-DE" dirty="0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1EFD9-7BB2-34B2-1E7D-82B04281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46CF2-D7C4-848A-7A9D-1390C81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D1E61-4DD4-7A2A-082F-A37A919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[Agile Alliance, 2022]|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C292190-36E5-25C2-9B55-22FC1721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Softwareentwicklung</a:t>
            </a:r>
            <a:br>
              <a:rPr lang="de-DE" dirty="0"/>
            </a:br>
            <a:r>
              <a:rPr lang="de-DE" dirty="0"/>
              <a:t>Agile </a:t>
            </a:r>
            <a:r>
              <a:rPr lang="de-DE" dirty="0" err="1"/>
              <a:t>Manifesto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D77CDA8-90E9-24AA-4242-E57B9037AE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Individuen und Interaktionen </a:t>
            </a:r>
            <a:r>
              <a:rPr lang="de-DE" sz="2800" dirty="0"/>
              <a:t>vor Prozessen und Werkzeugen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Funktionierende Software </a:t>
            </a:r>
            <a:r>
              <a:rPr lang="de-DE" sz="2800" dirty="0"/>
              <a:t>über umfassende Dokumentation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Zusammenarbeit mit dem Kunden </a:t>
            </a:r>
            <a:r>
              <a:rPr lang="de-DE" sz="2800" dirty="0"/>
              <a:t>statt Vertragsverhandlungen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Reagieren auf Veränderungen </a:t>
            </a:r>
            <a:r>
              <a:rPr lang="de-DE" sz="2800" dirty="0"/>
              <a:t>statt Befolgen eines Plans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1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988" y="6515213"/>
            <a:ext cx="2190502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 [Abbildung 2] 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1B622-10B7-4830-F021-A34F1028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5" y="1964278"/>
            <a:ext cx="7514204" cy="43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CB11B9D-92EC-71DB-4D13-EC1EF168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1"/>
          <a:stretch/>
        </p:blipFill>
        <p:spPr>
          <a:xfrm>
            <a:off x="2337845" y="3521297"/>
            <a:ext cx="7514204" cy="291542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406F38-8A91-3044-8303-E08F58ADA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" b="67609"/>
          <a:stretch/>
        </p:blipFill>
        <p:spPr>
          <a:xfrm>
            <a:off x="2337845" y="1840617"/>
            <a:ext cx="7514204" cy="1353687"/>
          </a:xfrm>
          <a:prstGeom prst="rect">
            <a:avLst/>
          </a:prstGeom>
        </p:spPr>
      </p:pic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0D723A3E-28AD-2C75-827C-29C1F76C6F77}"/>
              </a:ext>
            </a:extLst>
          </p:cNvPr>
          <p:cNvSpPr/>
          <p:nvPr/>
        </p:nvSpPr>
        <p:spPr>
          <a:xfrm>
            <a:off x="3692027" y="3231337"/>
            <a:ext cx="5322319" cy="264853"/>
          </a:xfrm>
          <a:prstGeom prst="homePlate">
            <a:avLst>
              <a:gd name="adj" fmla="val 339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Entwicklung Konstruktion Software</a:t>
            </a:r>
            <a:endParaRPr lang="LID4096" sz="14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8A226C-ACF6-8C46-EBBF-6EB7C4BA6479}"/>
              </a:ext>
            </a:extLst>
          </p:cNvPr>
          <p:cNvSpPr/>
          <p:nvPr/>
        </p:nvSpPr>
        <p:spPr>
          <a:xfrm>
            <a:off x="2458477" y="3011497"/>
            <a:ext cx="416134" cy="662529"/>
          </a:xfrm>
          <a:prstGeom prst="rect">
            <a:avLst/>
          </a:prstGeom>
          <a:solidFill>
            <a:srgbClr val="287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Prozesse in der Produktentstehung unterliegen ständigen Optimierungen hinsichtlich Zeit-, Kostenersparnis und Verbesserung der 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(Um diese hohe Komplexität im Entwicklungsprozesse zu beherrschen, ist der zielgerichtete Einsatz von IT-Tools unverzichtbar)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Prozesse und Schnittstellen werden an die Anforderungen im Produktentstehungsprozess angepasst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Heute ist als Unternehmensstruktur das Cross Enterprise Engineering üblich, hier werden die Organisationseinheiten miteinander vernetzt um parallel an einem Produkt zu arbeiten (siehe Entwicklungsfolie S. 29)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1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Dabei hat sich in den letzten Jahren herausgestellt, dass die Entwicklung von Softwarekomponenten eines Produkts /Software als Produkt andere Anforderungen an die Prozessabläufe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Hier wird zum Beispiel ein hohes Maß an Flexibilität gefordert, Anforderungen und unterliegen einem schnelleren Wandel, hier werden häufig Änderungen vorgenommen (Wen HW Änderungen zu teuer werden, muss SW ausbaden)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Aufgrund der zunehmenden Bedeutung und Komplexität von SW in den Produkten, würden wir im PEP einen eigenen Strang für die SW Entwicklung eröffnen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(Besondere Anforderungen in der SW Entwicklung führen zum Einsatz agiler Methoden)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5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1340</Words>
  <Application>Microsoft Office PowerPoint</Application>
  <PresentationFormat>Breitbild</PresentationFormat>
  <Paragraphs>120</Paragraphs>
  <Slides>17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für automobile Anwendungen </vt:lpstr>
      <vt:lpstr>Agenda</vt:lpstr>
      <vt:lpstr>Einleitung agile softwareentwicklung</vt:lpstr>
      <vt:lpstr>PowerPoint-Präsentation</vt:lpstr>
      <vt:lpstr>Einleitung Agile Softwareentwicklung Agile Manifesto</vt:lpstr>
      <vt:lpstr>Einordnung in den Produktentstehungsprozess</vt:lpstr>
      <vt:lpstr>Einordnung in den Produktentstehungsprozess</vt:lpstr>
      <vt:lpstr>Einordnung in den Produktentstehungsprozess</vt:lpstr>
      <vt:lpstr>Einordnung in den Produktentstehungsprozess</vt:lpstr>
      <vt:lpstr>Agile Softwareentwicklung an einem Beispiel im Automotive Bereich</vt:lpstr>
      <vt:lpstr>Agile Softwareentwicklung an einem Beispiel</vt:lpstr>
      <vt:lpstr>Agile Softwareentwicklung an einem Beispiel</vt:lpstr>
      <vt:lpstr>Agile Softwareentwicklung an einem Beispiel</vt:lpstr>
      <vt:lpstr>AbbildungsVerzeichnis</vt:lpstr>
      <vt:lpstr>Literaturverzeichnis</vt:lpstr>
      <vt:lpstr>AbbildungsVerzeichnis</vt:lpstr>
      <vt:lpstr>Literaturverzeichnis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54</cp:revision>
  <dcterms:created xsi:type="dcterms:W3CDTF">2019-06-19T07:47:57Z</dcterms:created>
  <dcterms:modified xsi:type="dcterms:W3CDTF">2022-11-22T08:27:33Z</dcterms:modified>
</cp:coreProperties>
</file>