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3" r:id="rId2"/>
    <p:sldId id="259" r:id="rId3"/>
    <p:sldId id="262" r:id="rId4"/>
    <p:sldId id="264" r:id="rId5"/>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D3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1"/>
    <p:restoredTop sz="95946"/>
  </p:normalViewPr>
  <p:slideViewPr>
    <p:cSldViewPr snapToGrid="0" snapToObjects="1">
      <p:cViewPr>
        <p:scale>
          <a:sx n="122" d="100"/>
          <a:sy n="122" d="100"/>
        </p:scale>
        <p:origin x="160"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85163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409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01003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74513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24329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63442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55F31C7-9260-9F43-86C6-63C2C1EE0131}" type="datetimeFigureOut">
              <a:rPr kumimoji="1" lang="ja-JP" altLang="en-US" smtClean="0"/>
              <a:t>2022/11/8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8710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55F31C7-9260-9F43-86C6-63C2C1EE0131}" type="datetimeFigureOut">
              <a:rPr kumimoji="1" lang="ja-JP" altLang="en-US" smtClean="0"/>
              <a:t>2022/11/8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40162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F31C7-9260-9F43-86C6-63C2C1EE0131}" type="datetimeFigureOut">
              <a:rPr kumimoji="1" lang="ja-JP" altLang="en-US" smtClean="0"/>
              <a:t>2022/11/8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14824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77584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2748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55F31C7-9260-9F43-86C6-63C2C1EE0131}" type="datetimeFigureOut">
              <a:rPr kumimoji="1" lang="ja-JP" altLang="en-US" smtClean="0"/>
              <a:t>2022/11/8</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72585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4.png"/><Relationship Id="rId26" Type="http://schemas.openxmlformats.org/officeDocument/2006/relationships/image" Target="../media/image23.png"/><Relationship Id="rId39" Type="http://schemas.openxmlformats.org/officeDocument/2006/relationships/image" Target="../media/image31.png"/><Relationship Id="rId21" Type="http://schemas.openxmlformats.org/officeDocument/2006/relationships/image" Target="../media/image18.png"/><Relationship Id="rId34" Type="http://schemas.openxmlformats.org/officeDocument/2006/relationships/image" Target="../media/image27.png"/><Relationship Id="rId42" Type="http://schemas.openxmlformats.org/officeDocument/2006/relationships/image" Target="../media/image32.png"/><Relationship Id="rId47" Type="http://schemas.openxmlformats.org/officeDocument/2006/relationships/image" Target="../media/image35.png"/><Relationship Id="rId50" Type="http://schemas.openxmlformats.org/officeDocument/2006/relationships/image" Target="../media/image350.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30.png"/><Relationship Id="rId20" Type="http://schemas.openxmlformats.org/officeDocument/2006/relationships/image" Target="../media/image17.png"/><Relationship Id="rId41"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1.png"/><Relationship Id="rId40" Type="http://schemas.openxmlformats.org/officeDocument/2006/relationships/image" Target="../media/image25.png"/><Relationship Id="rId45" Type="http://schemas.openxmlformats.org/officeDocument/2006/relationships/image" Target="../media/image33.png"/><Relationship Id="rId5" Type="http://schemas.openxmlformats.org/officeDocument/2006/relationships/image" Target="../media/image4.png"/><Relationship Id="rId23" Type="http://schemas.openxmlformats.org/officeDocument/2006/relationships/image" Target="../media/image20.png"/><Relationship Id="rId36" Type="http://schemas.openxmlformats.org/officeDocument/2006/relationships/image" Target="../media/image24.png"/><Relationship Id="rId49" Type="http://schemas.openxmlformats.org/officeDocument/2006/relationships/image" Target="../media/image39.png"/><Relationship Id="rId10" Type="http://schemas.openxmlformats.org/officeDocument/2006/relationships/image" Target="../media/image9.png"/><Relationship Id="rId19" Type="http://schemas.openxmlformats.org/officeDocument/2006/relationships/image" Target="../media/image16.png"/><Relationship Id="rId52" Type="http://schemas.openxmlformats.org/officeDocument/2006/relationships/image" Target="../media/image3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9.png"/><Relationship Id="rId35" Type="http://schemas.openxmlformats.org/officeDocument/2006/relationships/image" Target="../media/image28.png"/><Relationship Id="rId48" Type="http://schemas.openxmlformats.org/officeDocument/2006/relationships/image" Target="../media/image37.png"/><Relationship Id="rId8" Type="http://schemas.openxmlformats.org/officeDocument/2006/relationships/image" Target="../media/image7.png"/><Relationship Id="rId51" Type="http://schemas.openxmlformats.org/officeDocument/2006/relationships/image" Target="../media/image36.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5.png"/><Relationship Id="rId25" Type="http://schemas.openxmlformats.org/officeDocument/2006/relationships/image" Target="../media/image22.png"/><Relationship Id="rId33" Type="http://schemas.openxmlformats.org/officeDocument/2006/relationships/image" Target="../media/image26.png"/><Relationship Id="rId38" Type="http://schemas.openxmlformats.org/officeDocument/2006/relationships/image" Target="../media/image30.png"/><Relationship Id="rId46" Type="http://schemas.openxmlformats.org/officeDocument/2006/relationships/image" Target="../media/image34.png"/></Relationships>
</file>

<file path=ppt/slides/_rels/slide3.xml.rels><?xml version="1.0" encoding="UTF-8" standalone="yes"?>
<Relationships xmlns="http://schemas.openxmlformats.org/package/2006/relationships"><Relationship Id="rId13" Type="http://schemas.openxmlformats.org/officeDocument/2006/relationships/image" Target="../media/image480.png"/><Relationship Id="rId18" Type="http://schemas.openxmlformats.org/officeDocument/2006/relationships/image" Target="../media/image53.png"/><Relationship Id="rId21" Type="http://schemas.openxmlformats.org/officeDocument/2006/relationships/image" Target="../media/image56.png"/><Relationship Id="rId50" Type="http://schemas.openxmlformats.org/officeDocument/2006/relationships/image" Target="../media/image73.png"/><Relationship Id="rId55" Type="http://schemas.openxmlformats.org/officeDocument/2006/relationships/image" Target="../media/image72.png"/><Relationship Id="rId7" Type="http://schemas.openxmlformats.org/officeDocument/2006/relationships/image" Target="../media/image46.png"/><Relationship Id="rId2" Type="http://schemas.openxmlformats.org/officeDocument/2006/relationships/image" Target="../media/image41.png"/><Relationship Id="rId16" Type="http://schemas.openxmlformats.org/officeDocument/2006/relationships/image" Target="../media/image48.png"/><Relationship Id="rId20" Type="http://schemas.openxmlformats.org/officeDocument/2006/relationships/image" Target="../media/image55.png"/><Relationship Id="rId41" Type="http://schemas.openxmlformats.org/officeDocument/2006/relationships/image" Target="../media/image68.png"/><Relationship Id="rId54"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5.png"/><Relationship Id="rId24" Type="http://schemas.openxmlformats.org/officeDocument/2006/relationships/image" Target="../media/image59.png"/><Relationship Id="rId32" Type="http://schemas.openxmlformats.org/officeDocument/2006/relationships/image" Target="../media/image63.png"/><Relationship Id="rId37" Type="http://schemas.openxmlformats.org/officeDocument/2006/relationships/image" Target="../media/image60.png"/><Relationship Id="rId45" Type="http://schemas.openxmlformats.org/officeDocument/2006/relationships/image" Target="../media/image35.png"/><Relationship Id="rId53" Type="http://schemas.openxmlformats.org/officeDocument/2006/relationships/image" Target="../media/image69.png"/><Relationship Id="rId58" Type="http://schemas.openxmlformats.org/officeDocument/2006/relationships/image" Target="../media/image76.png"/><Relationship Id="rId5" Type="http://schemas.openxmlformats.org/officeDocument/2006/relationships/image" Target="../media/image44.png"/><Relationship Id="rId15" Type="http://schemas.openxmlformats.org/officeDocument/2006/relationships/image" Target="../media/image52.png"/><Relationship Id="rId23" Type="http://schemas.openxmlformats.org/officeDocument/2006/relationships/image" Target="../media/image58.png"/><Relationship Id="rId36" Type="http://schemas.openxmlformats.org/officeDocument/2006/relationships/image" Target="../media/image65.png"/><Relationship Id="rId49" Type="http://schemas.openxmlformats.org/officeDocument/2006/relationships/image" Target="../media/image71.png"/><Relationship Id="rId57" Type="http://schemas.openxmlformats.org/officeDocument/2006/relationships/image" Target="../media/image75.png"/><Relationship Id="rId10" Type="http://schemas.openxmlformats.org/officeDocument/2006/relationships/image" Target="../media/image50.png"/><Relationship Id="rId19" Type="http://schemas.openxmlformats.org/officeDocument/2006/relationships/image" Target="../media/image54.png"/><Relationship Id="rId31" Type="http://schemas.openxmlformats.org/officeDocument/2006/relationships/image" Target="../media/image62.png"/><Relationship Id="rId44" Type="http://schemas.openxmlformats.org/officeDocument/2006/relationships/image" Target="../media/image66.png"/><Relationship Id="rId52" Type="http://schemas.openxmlformats.org/officeDocument/2006/relationships/image" Target="../media/image67.png"/><Relationship Id="rId4" Type="http://schemas.openxmlformats.org/officeDocument/2006/relationships/image" Target="../media/image42.png"/><Relationship Id="rId14" Type="http://schemas.openxmlformats.org/officeDocument/2006/relationships/image" Target="../media/image51.png"/><Relationship Id="rId22" Type="http://schemas.openxmlformats.org/officeDocument/2006/relationships/image" Target="../media/image57.png"/><Relationship Id="rId35" Type="http://schemas.openxmlformats.org/officeDocument/2006/relationships/image" Target="../media/image64.png"/><Relationship Id="rId43" Type="http://schemas.openxmlformats.org/officeDocument/2006/relationships/image" Target="../media/image70.png"/><Relationship Id="rId56" Type="http://schemas.openxmlformats.org/officeDocument/2006/relationships/image" Target="../media/image74.png"/><Relationship Id="rId8" Type="http://schemas.openxmlformats.org/officeDocument/2006/relationships/image" Target="../media/image47.png"/><Relationship Id="rId51" Type="http://schemas.openxmlformats.org/officeDocument/2006/relationships/image" Target="../media/image39.png"/><Relationship Id="rId3" Type="http://schemas.openxmlformats.org/officeDocument/2006/relationships/image" Target="../media/image43.png"/><Relationship Id="rId17" Type="http://schemas.openxmlformats.org/officeDocument/2006/relationships/image" Target="../media/image49.png"/><Relationship Id="rId38" Type="http://schemas.openxmlformats.org/officeDocument/2006/relationships/image" Target="../media/image61.png"/></Relationships>
</file>

<file path=ppt/slides/_rels/slide4.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78.png"/><Relationship Id="rId26" Type="http://schemas.openxmlformats.org/officeDocument/2006/relationships/image" Target="../media/image80.png"/><Relationship Id="rId39" Type="http://schemas.openxmlformats.org/officeDocument/2006/relationships/image" Target="../media/image31.png"/><Relationship Id="rId21" Type="http://schemas.openxmlformats.org/officeDocument/2006/relationships/image" Target="../media/image18.png"/><Relationship Id="rId34" Type="http://schemas.openxmlformats.org/officeDocument/2006/relationships/image" Target="../media/image81.png"/><Relationship Id="rId42" Type="http://schemas.openxmlformats.org/officeDocument/2006/relationships/image" Target="../media/image32.png"/><Relationship Id="rId50" Type="http://schemas.openxmlformats.org/officeDocument/2006/relationships/image" Target="../media/image89.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30.png"/><Relationship Id="rId20" Type="http://schemas.openxmlformats.org/officeDocument/2006/relationships/image" Target="../media/image79.png"/><Relationship Id="rId41"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1.png"/><Relationship Id="rId37" Type="http://schemas.openxmlformats.org/officeDocument/2006/relationships/image" Target="../media/image83.png"/><Relationship Id="rId40" Type="http://schemas.openxmlformats.org/officeDocument/2006/relationships/image" Target="../media/image84.png"/><Relationship Id="rId45" Type="http://schemas.openxmlformats.org/officeDocument/2006/relationships/image" Target="../media/image35.png"/><Relationship Id="rId5" Type="http://schemas.openxmlformats.org/officeDocument/2006/relationships/image" Target="../media/image4.png"/><Relationship Id="rId23" Type="http://schemas.openxmlformats.org/officeDocument/2006/relationships/image" Target="../media/image20.png"/><Relationship Id="rId36" Type="http://schemas.openxmlformats.org/officeDocument/2006/relationships/image" Target="../media/image82.png"/><Relationship Id="rId49" Type="http://schemas.openxmlformats.org/officeDocument/2006/relationships/image" Target="../media/image39.png"/><Relationship Id="rId10" Type="http://schemas.openxmlformats.org/officeDocument/2006/relationships/image" Target="../media/image9.png"/><Relationship Id="rId19" Type="http://schemas.openxmlformats.org/officeDocument/2006/relationships/image" Target="../media/image16.png"/><Relationship Id="rId44" Type="http://schemas.openxmlformats.org/officeDocument/2006/relationships/image" Target="../media/image87.png"/><Relationship Id="rId52" Type="http://schemas.openxmlformats.org/officeDocument/2006/relationships/image" Target="../media/image38.png"/><Relationship Id="rId4" Type="http://schemas.openxmlformats.org/officeDocument/2006/relationships/image" Target="../media/image3.png"/><Relationship Id="rId9" Type="http://schemas.openxmlformats.org/officeDocument/2006/relationships/image" Target="../media/image40.png"/><Relationship Id="rId14" Type="http://schemas.openxmlformats.org/officeDocument/2006/relationships/image" Target="../media/image77.png"/><Relationship Id="rId22" Type="http://schemas.openxmlformats.org/officeDocument/2006/relationships/image" Target="../media/image19.png"/><Relationship Id="rId35" Type="http://schemas.openxmlformats.org/officeDocument/2006/relationships/image" Target="../media/image28.png"/><Relationship Id="rId43" Type="http://schemas.openxmlformats.org/officeDocument/2006/relationships/image" Target="../media/image86.png"/><Relationship Id="rId8" Type="http://schemas.openxmlformats.org/officeDocument/2006/relationships/image" Target="../media/image7.png"/><Relationship Id="rId51" Type="http://schemas.openxmlformats.org/officeDocument/2006/relationships/image" Target="../media/image36.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5.png"/><Relationship Id="rId25" Type="http://schemas.openxmlformats.org/officeDocument/2006/relationships/image" Target="../media/image22.png"/><Relationship Id="rId33" Type="http://schemas.openxmlformats.org/officeDocument/2006/relationships/image" Target="../media/image26.png"/><Relationship Id="rId46" Type="http://schemas.openxmlformats.org/officeDocument/2006/relationships/image" Target="../media/image8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4326DD3-1977-6648-A09F-6DF066A4D37D}"/>
              </a:ext>
            </a:extLst>
          </p:cNvPr>
          <p:cNvSpPr txBox="1"/>
          <p:nvPr/>
        </p:nvSpPr>
        <p:spPr>
          <a:xfrm>
            <a:off x="2015412" y="1184988"/>
            <a:ext cx="184731" cy="369332"/>
          </a:xfrm>
          <a:prstGeom prst="rect">
            <a:avLst/>
          </a:prstGeom>
          <a:noFill/>
        </p:spPr>
        <p:txBody>
          <a:bodyPr wrap="none" rtlCol="0">
            <a:spAutoFit/>
          </a:bodyPr>
          <a:lstStyle/>
          <a:p>
            <a:endParaRPr kumimoji="1" lang="ja-JP" altLang="en-US"/>
          </a:p>
        </p:txBody>
      </p:sp>
      <p:sp>
        <p:nvSpPr>
          <p:cNvPr id="6" name="テキスト ボックス 5">
            <a:extLst>
              <a:ext uri="{FF2B5EF4-FFF2-40B4-BE49-F238E27FC236}">
                <a16:creationId xmlns:a16="http://schemas.microsoft.com/office/drawing/2014/main" id="{8A4CB0D9-EE47-F642-88BD-99A9F0171786}"/>
              </a:ext>
            </a:extLst>
          </p:cNvPr>
          <p:cNvSpPr txBox="1"/>
          <p:nvPr/>
        </p:nvSpPr>
        <p:spPr>
          <a:xfrm>
            <a:off x="363893" y="456843"/>
            <a:ext cx="8584163" cy="5016758"/>
          </a:xfrm>
          <a:prstGeom prst="rect">
            <a:avLst/>
          </a:prstGeom>
          <a:noFill/>
        </p:spPr>
        <p:txBody>
          <a:bodyPr wrap="square">
            <a:spAutoFit/>
          </a:bodyPr>
          <a:lstStyle/>
          <a:p>
            <a:pPr algn="ctr"/>
            <a:r>
              <a:rPr lang="en-US" altLang="ja-JP" sz="1600" b="1" dirty="0">
                <a:latin typeface="Times" pitchFamily="2" charset="0"/>
              </a:rPr>
              <a:t>Matrix World : The Picture of All Matrices</a:t>
            </a:r>
          </a:p>
          <a:p>
            <a:endParaRPr lang="en-US" altLang="ja-JP" sz="1600" dirty="0"/>
          </a:p>
          <a:p>
            <a:r>
              <a:rPr lang="en-US" altLang="ja-JP" sz="1600" dirty="0">
                <a:latin typeface="Times" pitchFamily="2" charset="0"/>
              </a:rPr>
              <a:t>	I am happy to tell the history of Matrix World—the creation of Kenji Hiranabe in Japan. In April 2020 his friend Satomi </a:t>
            </a:r>
            <a:r>
              <a:rPr lang="en-US" altLang="ja-JP" sz="1600" dirty="0" err="1">
                <a:latin typeface="Times" pitchFamily="2" charset="0"/>
              </a:rPr>
              <a:t>Joba</a:t>
            </a:r>
            <a:r>
              <a:rPr lang="en-US" altLang="ja-JP" sz="1600" dirty="0">
                <a:latin typeface="Times" pitchFamily="2" charset="0"/>
              </a:rPr>
              <a:t> asked if I would send him a birthday message as a surprise. He was happy (and very surprised). Kenji combines mathematics with art and with computing : three talents in one. I was the one to be surprised when he sent Matrix World in its first form—without a name, without many of the entries and ideas that you see now, but with the central idea of displaying the wonderful variety of matrices.</a:t>
            </a:r>
          </a:p>
          <a:p>
            <a:endParaRPr lang="en-US" altLang="ja-JP" sz="1600" dirty="0">
              <a:latin typeface="Times" pitchFamily="2" charset="0"/>
            </a:endParaRPr>
          </a:p>
          <a:p>
            <a:r>
              <a:rPr lang="en-US" altLang="ja-JP" sz="1600" dirty="0">
                <a:latin typeface="Times" pitchFamily="2" charset="0"/>
              </a:rPr>
              <a:t>	Since that first form, Matrix World has steadily grown. It includes every property that would fit and every factorization that would display that property. Interesting that the SVD is in the outer circle and the identity matrix is at the center—it has all the good properties : the matrix </a:t>
            </a:r>
            <a:r>
              <a:rPr lang="en-US" altLang="ja-JP" sz="1600" b="1" i="1" dirty="0">
                <a:latin typeface="Times" pitchFamily="2" charset="0"/>
              </a:rPr>
              <a:t>I</a:t>
            </a:r>
            <a:r>
              <a:rPr lang="en-US" altLang="ja-JP" sz="1600" dirty="0">
                <a:latin typeface="Times" pitchFamily="2" charset="0"/>
              </a:rPr>
              <a:t> is diagonal, positive definite symmetric, orthogonal, projection, normal, invertible, and square.</a:t>
            </a:r>
          </a:p>
          <a:p>
            <a:endParaRPr lang="en-US" altLang="ja-JP" sz="1600" dirty="0">
              <a:latin typeface="Times" pitchFamily="2" charset="0"/>
            </a:endParaRPr>
          </a:p>
          <a:p>
            <a:r>
              <a:rPr lang="en-US" altLang="ja-JP" sz="1600" dirty="0">
                <a:latin typeface="Times" pitchFamily="2" charset="0"/>
              </a:rPr>
              <a:t>	Lek-Heng Lim has pointed out the usefulness of matrices </a:t>
            </a:r>
            <a:r>
              <a:rPr lang="en-US" altLang="ja-JP" sz="1600" b="1" i="1" dirty="0">
                <a:latin typeface="Times" pitchFamily="2" charset="0"/>
              </a:rPr>
              <a:t>M</a:t>
            </a:r>
            <a:r>
              <a:rPr lang="en-US" altLang="ja-JP" sz="1600" dirty="0">
                <a:latin typeface="Times" pitchFamily="2" charset="0"/>
              </a:rPr>
              <a:t> that are </a:t>
            </a:r>
            <a:r>
              <a:rPr lang="en-US" altLang="ja-JP" sz="1600" b="1" dirty="0">
                <a:latin typeface="Times" pitchFamily="2" charset="0"/>
              </a:rPr>
              <a:t>symmetric and orthogona</a:t>
            </a:r>
            <a:r>
              <a:rPr lang="en-US" altLang="ja-JP" sz="1600" dirty="0">
                <a:latin typeface="Times" pitchFamily="2" charset="0"/>
              </a:rPr>
              <a:t>l—kings and also queens. Their eigenvalues are 1 and −1. They have the form </a:t>
            </a:r>
            <a:r>
              <a:rPr lang="en-US" altLang="ja-JP" sz="1600" b="1" i="1" dirty="0">
                <a:latin typeface="Times" pitchFamily="2" charset="0"/>
              </a:rPr>
              <a:t>M = I − 2P</a:t>
            </a:r>
            <a:r>
              <a:rPr lang="en-US" altLang="ja-JP" sz="1600" dirty="0">
                <a:latin typeface="Times" pitchFamily="2" charset="0"/>
              </a:rPr>
              <a:t> (</a:t>
            </a:r>
            <a:r>
              <a:rPr lang="en-US" altLang="ja-JP" sz="1600" b="1" i="1" dirty="0">
                <a:latin typeface="Times" pitchFamily="2" charset="0"/>
              </a:rPr>
              <a:t>P</a:t>
            </a:r>
            <a:r>
              <a:rPr lang="en-US" altLang="ja-JP" sz="1600" dirty="0">
                <a:latin typeface="Times" pitchFamily="2" charset="0"/>
              </a:rPr>
              <a:t> = symmetric projection matrix). There is a neat match between all those matrices M and all subspaces of </a:t>
            </a:r>
            <a:r>
              <a:rPr lang="en-US" altLang="ja-JP" sz="1600" b="1" dirty="0">
                <a:latin typeface="Times" pitchFamily="2" charset="0"/>
              </a:rPr>
              <a:t>R</a:t>
            </a:r>
            <a:r>
              <a:rPr lang="en-US" altLang="ja-JP" sz="1600" b="1" i="1" baseline="30000" dirty="0">
                <a:latin typeface="Times" pitchFamily="2" charset="0"/>
              </a:rPr>
              <a:t>n</a:t>
            </a:r>
            <a:r>
              <a:rPr lang="en-US" altLang="ja-JP" sz="1600" dirty="0">
                <a:latin typeface="Times" pitchFamily="2" charset="0"/>
              </a:rPr>
              <a:t> . You may see something interesting (or something missing) in Matrix World. We hope you will ! Thank you to Kenji. </a:t>
            </a:r>
          </a:p>
          <a:p>
            <a:pPr algn="r"/>
            <a:r>
              <a:rPr lang="en-US" altLang="ja-JP" sz="1600" dirty="0">
                <a:latin typeface="Times" pitchFamily="2" charset="0"/>
              </a:rPr>
              <a:t>Gilbert Strang</a:t>
            </a:r>
            <a:endParaRPr lang="ja-JP" altLang="en-US" sz="1600">
              <a:latin typeface="Times" pitchFamily="2" charset="0"/>
            </a:endParaRPr>
          </a:p>
        </p:txBody>
      </p:sp>
    </p:spTree>
    <p:extLst>
      <p:ext uri="{BB962C8B-B14F-4D97-AF65-F5344CB8AC3E}">
        <p14:creationId xmlns:p14="http://schemas.microsoft.com/office/powerpoint/2010/main" val="213160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388225" y="2519988"/>
            <a:ext cx="709285"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3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26198" y="3243466"/>
            <a:ext cx="2346803" cy="561675"/>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888385"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Symmetric</a:t>
            </a:r>
            <a:endParaRPr lang="ja-JP" altLang="en-US" sz="1049"/>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073799" y="2883542"/>
            <a:ext cx="9252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Orthogonal</a:t>
            </a:r>
            <a:endParaRPr lang="ja-JP" altLang="en-US" sz="1049"/>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76533" y="2473282"/>
            <a:ext cx="1016306" cy="400110"/>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00" dirty="0"/>
              <a:t>Positive</a:t>
            </a:r>
            <a:br>
              <a:rPr lang="en-US" altLang="ja-JP" sz="1000" dirty="0"/>
            </a:br>
            <a:r>
              <a:rPr lang="en-US" altLang="ja-JP" sz="1000" dirty="0"/>
              <a:t>Semidefinite</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7649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Diagonal</a:t>
            </a:r>
            <a:endParaRPr lang="ja-JP" altLang="en-US" sz="1049"/>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7"/>
            <a:ext cx="5306064" cy="2652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663964"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Normal</a:t>
            </a:r>
            <a:endParaRPr lang="ja-JP" altLang="en-US" sz="1049"/>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4"/>
                <a:stretch>
                  <a:fillRect l="-15385" r="-15385" b="-5556"/>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732013" y="3759739"/>
            <a:ext cx="758117" cy="415242"/>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Positive</a:t>
            </a:r>
          </a:p>
          <a:p>
            <a:r>
              <a:rPr lang="en-US" altLang="ja-JP" sz="1049" dirty="0"/>
              <a:t>Definite</a:t>
            </a:r>
            <a:endParaRPr lang="ja-JP" altLang="en-US" sz="1049"/>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5"/>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7"/>
                <a:stretch>
                  <a:fillRect l="-5882" t="-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182539" y="4136632"/>
                <a:ext cx="599208"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182539" y="4136632"/>
                <a:ext cx="599208" cy="126958"/>
              </a:xfrm>
              <a:prstGeom prst="rect">
                <a:avLst/>
              </a:prstGeom>
              <a:blipFill>
                <a:blip r:embed="rId8"/>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292957"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rPr>
                        <m:t>𝑑𝑖𝑎𝑔𝑜𝑛𝑎𝑙𝑖𝑧𝑎𝑏𝑙𝑒</m:t>
                      </m:r>
                      <m:r>
                        <a:rPr lang="en-US" altLang="ja-JP" sz="825" b="0" i="1">
                          <a:latin typeface="Cambria Math" panose="02040503050406030204" pitchFamily="18" charset="0"/>
                        </a:rPr>
                        <m:t> </m:t>
                      </m:r>
                      <m:r>
                        <a:rPr lang="en-US" altLang="ja-JP" sz="825" b="0" i="1">
                          <a:latin typeface="Cambria Math" panose="02040503050406030204" pitchFamily="18" charset="0"/>
                        </a:rPr>
                        <m:t>𝑏𝑦</m:t>
                      </m:r>
                      <m:r>
                        <a:rPr lang="en-US" altLang="ja-JP" sz="825" b="0" i="1">
                          <a:latin typeface="Cambria Math" panose="02040503050406030204" pitchFamily="18" charset="0"/>
                        </a:rPr>
                        <m:t> </m:t>
                      </m:r>
                      <m:r>
                        <a:rPr lang="en-US" altLang="ja-JP" sz="825" b="0" i="1">
                          <a:latin typeface="Cambria Math" panose="02040503050406030204" pitchFamily="18" charset="0"/>
                        </a:rPr>
                        <m:t>𝑜𝑟𝑡h𝑜𝑔𝑜𝑛𝑎𝑙</m:t>
                      </m:r>
                      <m:r>
                        <a:rPr lang="en-US" altLang="ja-JP" sz="825" b="0" i="1">
                          <a:latin typeface="Cambria Math" panose="02040503050406030204" pitchFamily="18" charset="0"/>
                        </a:rPr>
                        <m:t> </m:t>
                      </m:r>
                      <m:r>
                        <a:rPr lang="en-US" altLang="ja-JP" sz="825" b="0" i="1">
                          <a:latin typeface="Cambria Math" panose="02040503050406030204" pitchFamily="18" charset="0"/>
                        </a:rPr>
                        <m:t>𝑚𝑎𝑡𝑟𝑖𝑥</m:t>
                      </m:r>
                    </m:oMath>
                  </m:oMathPara>
                </a14:m>
                <a:endParaRPr lang="en-US" altLang="ja-JP" sz="825"/>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292957" y="2297179"/>
                <a:ext cx="1574784" cy="256224"/>
              </a:xfrm>
              <a:prstGeom prst="rect">
                <a:avLst/>
              </a:prstGeom>
              <a:blipFill>
                <a:blip r:embed="rId9"/>
                <a:stretch>
                  <a:fillRect l="-3200" r="-14400"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0"/>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643566"/>
            <a:ext cx="1168952" cy="253787"/>
          </a:xfrm>
          <a:prstGeom prst="rect">
            <a:avLst/>
          </a:prstGeom>
          <a:solidFill>
            <a:schemeClr val="bg1"/>
          </a:solidFill>
        </p:spPr>
        <p:txBody>
          <a:bodyPr wrap="square" rtlCol="0">
            <a:spAutoFit/>
          </a:bodyPr>
          <a:lstStyle/>
          <a:p>
            <a:r>
              <a:rPr lang="en-US" altLang="ja-JP" sz="1049" dirty="0">
                <a:latin typeface="Arial Rounded MT Bold" panose="020F0704030504030204" pitchFamily="34" charset="0"/>
              </a:rPr>
              <a:t>Diagonalizable</a:t>
            </a:r>
            <a:endParaRPr lang="ja-JP" altLang="en-US" sz="1049">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1"/>
                <a:stretch>
                  <a:fillRect l="-1754"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2"/>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3"/>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792677"/>
            <a:ext cx="6769162" cy="4360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685578" y="776355"/>
                <a:ext cx="1633210" cy="253787"/>
              </a:xfrm>
              <a:prstGeom prst="rect">
                <a:avLst/>
              </a:prstGeom>
              <a:noFill/>
            </p:spPr>
            <p:txBody>
              <a:bodyPr wrap="square" rtlCol="0">
                <a:spAutoFit/>
              </a:bodyPr>
              <a:lstStyle/>
              <a:p>
                <a:r>
                  <a:rPr lang="en-US" altLang="ja-JP" sz="1049" dirty="0">
                    <a:latin typeface="Arial Rounded MT Bold" panose="020F0704030504030204" pitchFamily="34" charset="0"/>
                  </a:rPr>
                  <a:t>Square Matrix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685578" y="776355"/>
                <a:ext cx="1633210" cy="253787"/>
              </a:xfrm>
              <a:prstGeom prst="rect">
                <a:avLst/>
              </a:prstGeom>
              <a:blipFill>
                <a:blip r:embed="rId14"/>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1</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219979"/>
            <a:ext cx="7317595" cy="519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219358"/>
                <a:ext cx="1134066" cy="253787"/>
              </a:xfrm>
              <a:prstGeom prst="rect">
                <a:avLst/>
              </a:prstGeom>
              <a:noFill/>
            </p:spPr>
            <p:txBody>
              <a:bodyPr wrap="square" rtlCol="0">
                <a:spAutoFit/>
              </a:bodyPr>
              <a:lstStyle/>
              <a:p>
                <a:r>
                  <a:rPr lang="en-US" altLang="ja-JP" sz="1049" dirty="0">
                    <a:latin typeface="Arial Rounded MT Bold" panose="020F0704030504030204" pitchFamily="34" charset="0"/>
                  </a:rPr>
                  <a:t>Matrix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219358"/>
                <a:ext cx="1134066" cy="253787"/>
              </a:xfrm>
              <a:prstGeom prst="rect">
                <a:avLst/>
              </a:prstGeom>
              <a:blipFill>
                <a:blip r:embed="rId18"/>
                <a:stretch>
                  <a:fillRect b="-9524"/>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954783"/>
            <a:ext cx="811359" cy="230961"/>
          </a:xfrm>
          <a:prstGeom prst="rect">
            <a:avLst/>
          </a:prstGeom>
          <a:noFill/>
        </p:spPr>
        <p:txBody>
          <a:bodyPr wrap="square" rtlCol="0">
            <a:spAutoFit/>
          </a:bodyPr>
          <a:lstStyle/>
          <a:p>
            <a:r>
              <a:rPr lang="en-US" altLang="ja-JP" sz="901" dirty="0">
                <a:latin typeface="Arial Rounded MT Bold" panose="020F0704030504030204" pitchFamily="34" charset="0"/>
              </a:rPr>
              <a:t>Invertible</a:t>
            </a:r>
            <a:endParaRPr lang="ja-JP" altLang="en-US" sz="901">
              <a:latin typeface="Arial Rounded MT Bold" panose="020F0704030504030204" pitchFamily="34" charset="0"/>
            </a:endParaRP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953162"/>
            <a:ext cx="659155" cy="230961"/>
          </a:xfrm>
          <a:prstGeom prst="rect">
            <a:avLst/>
          </a:prstGeom>
          <a:noFill/>
        </p:spPr>
        <p:txBody>
          <a:bodyPr wrap="none" rtlCol="0">
            <a:spAutoFit/>
          </a:bodyPr>
          <a:lstStyle/>
          <a:p>
            <a:r>
              <a:rPr lang="en-US" altLang="ja-JP" sz="901" dirty="0">
                <a:latin typeface="Arial Rounded MT Bold" panose="020F0704030504030204" pitchFamily="34" charset="0"/>
              </a:rPr>
              <a:t>Singular</a:t>
            </a:r>
            <a:endParaRPr lang="ja-JP" altLang="en-US" sz="901">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31502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315028"/>
                <a:ext cx="599208" cy="161454"/>
              </a:xfrm>
              <a:prstGeom prst="rect">
                <a:avLst/>
              </a:prstGeom>
              <a:blipFill>
                <a:blip r:embed="rId19"/>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151621"/>
                <a:ext cx="1629204"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𝑎𝑡</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𝑜𝑛𝑒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xmlns="">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151621"/>
                <a:ext cx="1629204" cy="126958"/>
              </a:xfrm>
              <a:prstGeom prst="rect">
                <a:avLst/>
              </a:prstGeom>
              <a:blipFill>
                <a:blip r:embed="rId20"/>
                <a:stretch>
                  <a:fillRect t="-18182"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46414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464149"/>
                <a:ext cx="599208" cy="1614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45619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456191"/>
                <a:ext cx="599208" cy="164469"/>
              </a:xfrm>
              <a:prstGeom prst="rect">
                <a:avLst/>
              </a:prstGeom>
              <a:blipFill>
                <a:blip r:embed="rId22"/>
                <a:stretch>
                  <a:fillRect l="-6250" t="-7692" r="-4167"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058659"/>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87450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874500"/>
                <a:ext cx="737681" cy="211725"/>
              </a:xfrm>
              <a:prstGeom prst="rect">
                <a:avLst/>
              </a:prstGeom>
              <a:blipFill>
                <a:blip r:embed="rId23"/>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81894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152152"/>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152152"/>
                <a:ext cx="1093116" cy="253916"/>
              </a:xfrm>
              <a:prstGeom prst="rect">
                <a:avLst/>
              </a:prstGeom>
              <a:blipFill>
                <a:blip r:embed="rId24"/>
                <a:stretch>
                  <a:fillRect l="-4598" t="-14286"/>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644160" y="2912731"/>
            <a:ext cx="116027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Projection</a:t>
            </a:r>
            <a:endParaRPr lang="ja-JP" altLang="en-US" sz="1049"/>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31888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318882"/>
                <a:ext cx="599208" cy="161454"/>
              </a:xfrm>
              <a:prstGeom prst="rect">
                <a:avLst/>
              </a:prstGeom>
              <a:blipFill>
                <a:blip r:embed="rId25"/>
                <a:stretch>
                  <a:fillRect b="-2857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6" y="1493841"/>
                <a:ext cx="66825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h𝑎𝑠</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𝑧𝑒𝑟𝑜</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𝑟𝑜𝑤</m:t>
                    </m:r>
                  </m:oMath>
                </a14:m>
                <a:r>
                  <a:rPr lang="en-US" altLang="ja-JP" sz="825" dirty="0"/>
                  <a:t> </a:t>
                </a:r>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6" y="1493841"/>
                <a:ext cx="668256" cy="126958"/>
              </a:xfrm>
              <a:prstGeom prst="rect">
                <a:avLst/>
              </a:prstGeom>
              <a:blipFill>
                <a:blip r:embed="rId26"/>
                <a:stretch>
                  <a:fillRect l="-5660" r="-2264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3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𝑎𝑟𝑒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𝑟𝑒𝑎𝑙</m:t>
                      </m:r>
                    </m:oMath>
                  </m:oMathPara>
                </a14:m>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34"/>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35"/>
                <a:stretch>
                  <a:fillRect l="-6250" t="-7143" r="-4167"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72698" y="3101557"/>
                <a:ext cx="120902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72698" y="3101557"/>
                <a:ext cx="1209028" cy="129266"/>
              </a:xfrm>
              <a:prstGeom prst="rect">
                <a:avLst/>
              </a:prstGeom>
              <a:blipFill>
                <a:blip r:embed="rId36"/>
                <a:stretch>
                  <a:fillRect t="-9091" b="-36364"/>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396448"/>
            <a:ext cx="158637" cy="3161"/>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7" y="1395756"/>
            <a:ext cx="9653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𝐷𝑖𝑎𝑔𝑜𝑛𝑎𝑙𝑖𝑧𝑒</m:t>
                      </m:r>
                    </m:oMath>
                  </m:oMathPara>
                </a14:m>
                <a:endParaRPr lang="ja-JP" altLang="en-US" sz="825"/>
              </a:p>
            </p:txBody>
          </p:sp>
        </mc:Choice>
        <mc:Fallback xmlns="">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8"/>
                <a:stretch>
                  <a:fillRect l="-3846" r="-1923" b="-45455"/>
                </a:stretch>
              </a:blipFill>
            </p:spPr>
            <p:txBody>
              <a:bodyPr/>
              <a:lstStyle/>
              <a:p>
                <a:r>
                  <a:rPr lang="ja-JP"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9"/>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64029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𝑟𝑜𝑤</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𝑐𝑜𝑙𝑢𝑚𝑛</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640298"/>
                <a:ext cx="1404308" cy="126958"/>
              </a:xfrm>
              <a:prstGeom prst="rect">
                <a:avLst/>
              </a:prstGeom>
              <a:blipFill>
                <a:blip r:embed="rId40"/>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64800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en-US" altLang="ja-JP" sz="825" i="1">
                          <a:latin typeface="Cambria Math" panose="02040503050406030204" pitchFamily="18" charset="0"/>
                        </a:rPr>
                        <m:t>𝑜𝑟𝑡h𝑜𝑛𝑜𝑟𝑚𝑎𝑙</m:t>
                      </m:r>
                      <m:r>
                        <a:rPr lang="en-US" altLang="ja-JP" sz="825" i="1">
                          <a:latin typeface="Cambria Math" panose="02040503050406030204" pitchFamily="18" charset="0"/>
                        </a:rPr>
                        <m:t> </m:t>
                      </m:r>
                      <m:r>
                        <a:rPr lang="en-US" altLang="ja-JP" sz="825" i="1">
                          <a:latin typeface="Cambria Math" panose="02040503050406030204" pitchFamily="18" charset="0"/>
                        </a:rPr>
                        <m:t>𝑏𝑎𝑠𝑖𝑠</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648004"/>
                <a:ext cx="1238371" cy="126958"/>
              </a:xfrm>
              <a:prstGeom prst="rect">
                <a:avLst/>
              </a:prstGeom>
              <a:blipFill>
                <a:blip r:embed="rId41"/>
                <a:stretch>
                  <a:fillRect l="-4082" r="-14286"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42"/>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306466" y="1553604"/>
            <a:ext cx="395970" cy="371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73885"/>
                <a:ext cx="1059290" cy="10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701" i="1">
                          <a:latin typeface="Cambria Math" panose="02040503050406030204" pitchFamily="18" charset="0"/>
                          <a:ea typeface="Cambria Math" panose="02040503050406030204" pitchFamily="18" charset="0"/>
                        </a:rPr>
                        <m:t>𝑝𝑠𝑒𝑢𝑑𝑜𝑖𝑛𝑣𝑒𝑟𝑠𝑒</m:t>
                      </m:r>
                      <m:r>
                        <a:rPr lang="en-US" altLang="ja-JP" sz="701" b="0"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𝑓𝑜𝑟</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𝑎𝑙𝑙</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𝐴</m:t>
                      </m:r>
                    </m:oMath>
                  </m:oMathPara>
                </a14:m>
                <a:endParaRPr lang="ja-JP" altLang="en-US" sz="701"/>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73885"/>
                <a:ext cx="1059290" cy="107850"/>
              </a:xfrm>
              <a:prstGeom prst="rect">
                <a:avLst/>
              </a:prstGeom>
              <a:blipFill>
                <a:blip r:embed="rId45"/>
                <a:stretch>
                  <a:fillRect t="-11111" b="-44444"/>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70543" y="1464194"/>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64639"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2988854" y="3071135"/>
            <a:ext cx="990977"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Permutation</a:t>
            </a:r>
            <a:endParaRPr lang="ja-JP" altLang="en-US" sz="1049"/>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4709" y="3292668"/>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ea typeface="Cambria Math" panose="02040503050406030204" pitchFamily="18" charset="0"/>
                        </a:rPr>
                        <m:t>𝑝𝑒𝑟𝑚𝑢𝑡𝑎𝑡𝑖𝑜𝑛</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m:t>
                      </m:r>
                      <m:r>
                        <a:rPr lang="en-US" altLang="ja-JP" sz="825" b="1" i="1" smtClean="0">
                          <a:latin typeface="Cambria Math" panose="02040503050406030204" pitchFamily="18" charset="0"/>
                          <a:ea typeface="Cambria Math" panose="02040503050406030204" pitchFamily="18" charset="0"/>
                        </a:rPr>
                        <m:t>𝑰</m:t>
                      </m:r>
                    </m:oMath>
                  </m:oMathPara>
                </a14:m>
                <a:endParaRPr lang="en-US" altLang="ja-JP" sz="825" b="1"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en-US" altLang="ja-JP" sz="825"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a:latin typeface="Cambria Math" panose="02040503050406030204" pitchFamily="18" charset="0"/>
                  <a:ea typeface="Cambria Math" panose="02040503050406030204" pitchFamily="18" charset="0"/>
                </a:endParaRPr>
              </a:p>
            </p:txBody>
          </p:sp>
        </mc:Choice>
        <mc:Fallback xmlns="">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4709" y="3292668"/>
                <a:ext cx="1054256" cy="253916"/>
              </a:xfrm>
              <a:prstGeom prst="rect">
                <a:avLst/>
              </a:prstGeom>
              <a:blipFill>
                <a:blip r:embed="rId46"/>
                <a:stretch>
                  <a:fillRect t="-4762" b="-1904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47534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31932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005051" y="283578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1037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Matrix Factorization</a:t>
            </a:r>
            <a:endParaRPr lang="ja-JP" altLang="en-US" sz="1049"/>
          </a:p>
        </p:txBody>
      </p:sp>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Appearing section</a:t>
            </a: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4562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518074" y="606029"/>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 </a:t>
            </a:r>
          </a:p>
          <a:p>
            <a:pPr algn="ctr"/>
            <a:r>
              <a:rPr lang="en-US" altLang="ja-JP" sz="1000" i="1" dirty="0">
                <a:latin typeface="Arial Rounded MT Bold" panose="020F0704030504030204" pitchFamily="34" charset="0"/>
              </a:rPr>
              <a:t>for Everyone</a:t>
            </a:r>
            <a:endParaRPr lang="ja-JP" altLang="en-US" sz="1000" i="1">
              <a:latin typeface="Arial Rounded MT Bold" panose="020F0704030504030204" pitchFamily="34" charset="0"/>
            </a:endParaRPr>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8"/>
            <a:ext cx="5842339" cy="31382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33555"/>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en-US" altLang="ja-JP" sz="825" b="0" i="1">
                          <a:latin typeface="Cambria Math" panose="02040503050406030204" pitchFamily="18" charset="0"/>
                          <a:ea typeface="Cambria Math" panose="02040503050406030204" pitchFamily="18" charset="0"/>
                        </a:rPr>
                        <m:t>𝐽𝑜𝑟𝑑𝑎𝑛</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𝑓𝑜𝑟𝑚</m:t>
                      </m:r>
                    </m:oMath>
                  </m:oMathPara>
                </a14:m>
                <a:endParaRPr lang="ja-JP" altLang="en-US" sz="825"/>
              </a:p>
            </p:txBody>
          </p:sp>
        </mc:Choice>
        <mc:Fallback xmlns="">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33555"/>
                <a:ext cx="919376" cy="126958"/>
              </a:xfrm>
              <a:prstGeom prst="rect">
                <a:avLst/>
              </a:prstGeom>
              <a:blipFill>
                <a:blip r:embed="rId48"/>
                <a:stretch>
                  <a:fillRect t="-10000" b="-50000"/>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9"/>
                <a:stretch>
                  <a:fillRect b="-11111"/>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50D1CBAB-ECBE-0077-2B26-89C9C02B657C}"/>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(v1.4.7, Oct.25,2022)</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11334" y="1332969"/>
                <a:ext cx="769102"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𝑇𝑟𝑖𝑎𝑛𝑔𝑢𝑙𝑎𝑟𝑖𝑧𝑒</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11334" y="1332969"/>
                <a:ext cx="769102" cy="126958"/>
              </a:xfrm>
              <a:prstGeom prst="rect">
                <a:avLst/>
              </a:prstGeom>
              <a:blipFill>
                <a:blip r:embed="rId50"/>
                <a:stretch>
                  <a:fillRect t="-10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6603D4F-4366-DD97-101D-D23618363163}"/>
                  </a:ext>
                </a:extLst>
              </p:cNvPr>
              <p:cNvSpPr txBox="1"/>
              <p:nvPr/>
            </p:nvSpPr>
            <p:spPr>
              <a:xfrm>
                <a:off x="5624713" y="3522644"/>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3" name="テキスト ボックス 42">
                <a:extLst>
                  <a:ext uri="{FF2B5EF4-FFF2-40B4-BE49-F238E27FC236}">
                    <a16:creationId xmlns:a16="http://schemas.microsoft.com/office/drawing/2014/main" id="{46603D4F-4366-DD97-101D-D23618363163}"/>
                  </a:ext>
                </a:extLst>
              </p:cNvPr>
              <p:cNvSpPr txBox="1">
                <a:spLocks noRot="1" noChangeAspect="1" noMove="1" noResize="1" noEditPoints="1" noAdjustHandles="1" noChangeArrowheads="1" noChangeShapeType="1" noTextEdit="1"/>
              </p:cNvSpPr>
              <p:nvPr/>
            </p:nvSpPr>
            <p:spPr>
              <a:xfrm>
                <a:off x="5624713" y="3522644"/>
                <a:ext cx="576295" cy="221792"/>
              </a:xfrm>
              <a:prstGeom prst="rect">
                <a:avLst/>
              </a:prstGeom>
              <a:blipFill>
                <a:blip r:embed="rId51"/>
                <a:stretch>
                  <a:fillRect l="-2174"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B970422-5A65-B1F5-7F16-BD7298D55F1F}"/>
                  </a:ext>
                </a:extLst>
              </p:cNvPr>
              <p:cNvSpPr txBox="1"/>
              <p:nvPr/>
            </p:nvSpPr>
            <p:spPr>
              <a:xfrm>
                <a:off x="4768567" y="3529243"/>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4" name="テキスト ボックス 43">
                <a:extLst>
                  <a:ext uri="{FF2B5EF4-FFF2-40B4-BE49-F238E27FC236}">
                    <a16:creationId xmlns:a16="http://schemas.microsoft.com/office/drawing/2014/main" id="{CB970422-5A65-B1F5-7F16-BD7298D55F1F}"/>
                  </a:ext>
                </a:extLst>
              </p:cNvPr>
              <p:cNvSpPr txBox="1">
                <a:spLocks noRot="1" noChangeAspect="1" noMove="1" noResize="1" noEditPoints="1" noAdjustHandles="1" noChangeArrowheads="1" noChangeShapeType="1" noTextEdit="1"/>
              </p:cNvSpPr>
              <p:nvPr/>
            </p:nvSpPr>
            <p:spPr>
              <a:xfrm>
                <a:off x="4768567" y="3529243"/>
                <a:ext cx="801864" cy="227948"/>
              </a:xfrm>
              <a:prstGeom prst="rect">
                <a:avLst/>
              </a:prstGeom>
              <a:blipFill>
                <a:blip r:embed="rId52"/>
                <a:stretch>
                  <a:fillRect b="-157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296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stCxn id="37" idx="0"/>
            <a:endCxn id="36" idx="4"/>
          </p:cNvCxnSpPr>
          <p:nvPr/>
        </p:nvCxnSpPr>
        <p:spPr>
          <a:xfrm flipH="1">
            <a:off x="4373169" y="865616"/>
            <a:ext cx="52425" cy="443756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16F840E6-02B9-4CFE-A7D6-51F805912AF6}"/>
              </a:ext>
            </a:extLst>
          </p:cNvPr>
          <p:cNvSpPr/>
          <p:nvPr/>
        </p:nvSpPr>
        <p:spPr>
          <a:xfrm rot="4721341">
            <a:off x="4366564" y="2502230"/>
            <a:ext cx="745504"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678136" y="2509291"/>
            <a:ext cx="1922043" cy="1852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673802" y="2261844"/>
            <a:ext cx="2980762" cy="22867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30556" y="2856469"/>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767975" y="2296687"/>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494821" y="28925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直交</a:t>
            </a:r>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386141" y="3533342"/>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73845"/>
            <a:ext cx="5399138" cy="26613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820540" y="2118755"/>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正規</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250426" y="353988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250426" y="3539888"/>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670297" y="288000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670297" y="2880004"/>
                <a:ext cx="599208" cy="211725"/>
              </a:xfrm>
              <a:prstGeom prst="rect">
                <a:avLst/>
              </a:prstGeom>
              <a:blipFill>
                <a:blip r:embed="rId3"/>
                <a:stretch>
                  <a:fillRect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829860" y="3856310"/>
            <a:ext cx="59920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正定値</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29727" y="3197507"/>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29727" y="3197507"/>
                <a:ext cx="599208" cy="129266"/>
              </a:xfrm>
              <a:prstGeom prst="rect">
                <a:avLst/>
              </a:prstGeom>
              <a:blipFill>
                <a:blip r:embed="rId4"/>
                <a:stretch>
                  <a:fillRect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28325" y="3341226"/>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28325" y="3341226"/>
                <a:ext cx="910325" cy="126958"/>
              </a:xfrm>
              <a:prstGeom prst="rect">
                <a:avLst/>
              </a:prstGeom>
              <a:blipFill>
                <a:blip r:embed="rId5"/>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203801" y="4086997"/>
                <a:ext cx="45646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203801" y="4086997"/>
                <a:ext cx="456461" cy="126958"/>
              </a:xfrm>
              <a:prstGeom prst="rect">
                <a:avLst/>
              </a:prstGeom>
              <a:blipFill>
                <a:blip r:embed="rId6"/>
                <a:stretch>
                  <a:fillRect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912786" y="2313490"/>
                <a:ext cx="1183639"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a:p>
              <a:p>
                <a:r>
                  <a:rPr lang="ja-JP" altLang="en-US" sz="825"/>
                  <a:t>直交行列で対角化可能</a:t>
                </a:r>
              </a:p>
            </p:txBody>
          </p:sp>
        </mc:Choice>
        <mc:Fallback xmlns="">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912786" y="2313490"/>
                <a:ext cx="1183639" cy="256224"/>
              </a:xfrm>
              <a:prstGeom prst="rect">
                <a:avLst/>
              </a:prstGeom>
              <a:blipFill>
                <a:blip r:embed="rId7"/>
                <a:stretch>
                  <a:fillRect l="-5319" t="-4762" b="-238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140403" y="260966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140403" y="2609660"/>
                <a:ext cx="599208" cy="164469"/>
              </a:xfrm>
              <a:prstGeom prst="rect">
                <a:avLst/>
              </a:prstGeom>
              <a:blipFill>
                <a:blip r:embed="rId8"/>
                <a:stretch>
                  <a:fillRect l="-8333" t="-7143" r="-4167" b="-28571"/>
                </a:stretch>
              </a:blipFill>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747F2193-208F-AD44-9916-42A5EFDE58F0}"/>
              </a:ext>
            </a:extLst>
          </p:cNvPr>
          <p:cNvSpPr/>
          <p:nvPr/>
        </p:nvSpPr>
        <p:spPr>
          <a:xfrm>
            <a:off x="1175314" y="1711724"/>
            <a:ext cx="5981227" cy="31571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302924" y="1890764"/>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302924" y="1890764"/>
                <a:ext cx="774007" cy="161454"/>
              </a:xfrm>
              <a:prstGeom prst="rect">
                <a:avLst/>
              </a:prstGeom>
              <a:blipFill>
                <a:blip r:embed="rId10"/>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346741" y="203992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346741" y="2039929"/>
                <a:ext cx="599208" cy="211725"/>
              </a:xfrm>
              <a:prstGeom prst="rect">
                <a:avLst/>
              </a:prstGeom>
              <a:blipFill>
                <a:blip r:embed="rId13"/>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452898" y="205008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452898" y="2050089"/>
                <a:ext cx="599208" cy="211725"/>
              </a:xfrm>
              <a:prstGeom prst="rect">
                <a:avLst/>
              </a:prstGeom>
              <a:blipFill>
                <a:blip r:embed="rId14"/>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876996"/>
            <a:ext cx="6873107" cy="4426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753678" y="17721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753678" y="1772183"/>
                <a:ext cx="599208" cy="211725"/>
              </a:xfrm>
              <a:prstGeom prst="rect">
                <a:avLst/>
              </a:prstGeom>
              <a:blipFill>
                <a:blip r:embed="rId15"/>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691852" y="303958"/>
            <a:ext cx="7378259" cy="5182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4026854" y="339109"/>
                <a:ext cx="1134066"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4026854" y="339109"/>
                <a:ext cx="1134066" cy="253787"/>
              </a:xfrm>
              <a:prstGeom prst="rect">
                <a:avLst/>
              </a:prstGeom>
              <a:blipFill>
                <a:blip r:embed="rId16"/>
                <a:stretch>
                  <a:fillRect b="-14286"/>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553900" y="1037391"/>
            <a:ext cx="954922" cy="230961"/>
          </a:xfrm>
          <a:prstGeom prst="rect">
            <a:avLst/>
          </a:prstGeom>
          <a:noFill/>
        </p:spPr>
        <p:txBody>
          <a:bodyPr wrap="square" rtlCol="0">
            <a:spAutoFit/>
          </a:bodyPr>
          <a:lstStyle/>
          <a:p>
            <a:r>
              <a:rPr lang="ja-JP" altLang="en-US" sz="901">
                <a:latin typeface="Arial Rounded MT Bold" panose="020F0704030504030204" pitchFamily="34" charset="0"/>
              </a:rPr>
              <a:t>可逆（正則）</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521670" y="1054589"/>
            <a:ext cx="992579" cy="230961"/>
          </a:xfrm>
          <a:prstGeom prst="rect">
            <a:avLst/>
          </a:prstGeom>
          <a:noFill/>
        </p:spPr>
        <p:txBody>
          <a:bodyPr wrap="none" rtlCol="0">
            <a:spAutoFit/>
          </a:bodyPr>
          <a:lstStyle/>
          <a:p>
            <a:r>
              <a:rPr lang="ja-JP" altLang="en-US" sz="901">
                <a:latin typeface="Arial Rounded MT Bold" panose="020F0704030504030204" pitchFamily="34" charset="0"/>
              </a:rPr>
              <a:t>非可逆（特異）</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840872" y="1393990"/>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840872" y="1393990"/>
                <a:ext cx="599208" cy="161454"/>
              </a:xfrm>
              <a:prstGeom prst="rect">
                <a:avLst/>
              </a:prstGeom>
              <a:blipFill>
                <a:blip r:embed="rId17"/>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558356"/>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558356"/>
                <a:ext cx="599208" cy="161454"/>
              </a:xfrm>
              <a:prstGeom prst="rect">
                <a:avLst/>
              </a:prstGeom>
              <a:blipFill>
                <a:blip r:embed="rId18"/>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723248" y="525357"/>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723248" y="525357"/>
                <a:ext cx="599208" cy="164469"/>
              </a:xfrm>
              <a:prstGeom prst="rect">
                <a:avLst/>
              </a:prstGeom>
              <a:blipFill>
                <a:blip r:embed="rId19"/>
                <a:stretch>
                  <a:fillRect l="-8333" t="-7143" r="-2083" b="-7143"/>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266667" y="1150260"/>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09293" y="977585"/>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09293" y="977585"/>
                <a:ext cx="737681" cy="211725"/>
              </a:xfrm>
              <a:prstGeom prst="rect">
                <a:avLst/>
              </a:prstGeom>
              <a:blipFill>
                <a:blip r:embed="rId20"/>
                <a:stretch>
                  <a:fillRect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4070939" y="385631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40DCD359-ED21-2849-8C58-0246128AD0E1}"/>
                  </a:ext>
                </a:extLst>
              </p:cNvPr>
              <p:cNvSpPr txBox="1"/>
              <p:nvPr/>
            </p:nvSpPr>
            <p:spPr>
              <a:xfrm>
                <a:off x="4457064" y="1237299"/>
                <a:ext cx="973084"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oMath>
                </a14:m>
                <a:r>
                  <a:rPr lang="en-US" altLang="ja-JP" sz="825" dirty="0"/>
                  <a:t> 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68" name="テキスト ボックス 67">
                <a:extLst>
                  <a:ext uri="{FF2B5EF4-FFF2-40B4-BE49-F238E27FC236}">
                    <a16:creationId xmlns:a16="http://schemas.microsoft.com/office/drawing/2014/main" id="{40DCD359-ED21-2849-8C58-0246128AD0E1}"/>
                  </a:ext>
                </a:extLst>
              </p:cNvPr>
              <p:cNvSpPr txBox="1">
                <a:spLocks noRot="1" noChangeAspect="1" noMove="1" noResize="1" noEditPoints="1" noAdjustHandles="1" noChangeArrowheads="1" noChangeShapeType="1" noTextEdit="1"/>
              </p:cNvSpPr>
              <p:nvPr/>
            </p:nvSpPr>
            <p:spPr>
              <a:xfrm>
                <a:off x="4457064" y="1237299"/>
                <a:ext cx="973084" cy="126958"/>
              </a:xfrm>
              <a:prstGeom prst="rect">
                <a:avLst/>
              </a:prstGeom>
              <a:blipFill>
                <a:blip r:embed="rId21"/>
                <a:stretch>
                  <a:fillRect l="-3846" t="-27273"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443313" y="1233122"/>
                <a:ext cx="1068010" cy="126958"/>
              </a:xfrm>
              <a:prstGeom prst="rect">
                <a:avLst/>
              </a:prstGeom>
              <a:noFill/>
            </p:spPr>
            <p:txBody>
              <a:bodyPr wrap="square" lIns="0" tIns="0" rIns="0" bIns="0" rtlCol="0">
                <a:spAutoFit/>
              </a:bodyPr>
              <a:lstStyle/>
              <a:p>
                <a14:m>
                  <m:oMath xmlns:m="http://schemas.openxmlformats.org/officeDocument/2006/math">
                    <m:func>
                      <m:funcPr>
                        <m:ctrlPr>
                          <a:rPr lang="en-US" altLang="ja-JP" sz="825" i="1">
                            <a:latin typeface="Cambria Math" panose="02040503050406030204" pitchFamily="18" charset="0"/>
                          </a:rPr>
                        </m:ctrlPr>
                      </m:funcPr>
                      <m:fName>
                        <m:r>
                          <m:rPr>
                            <m:sty m:val="p"/>
                          </m:rPr>
                          <a:rPr lang="en-US" altLang="ja-JP" sz="825">
                            <a:latin typeface="Cambria Math" panose="02040503050406030204" pitchFamily="18" charset="0"/>
                          </a:rPr>
                          <m:t>det</m:t>
                        </m:r>
                      </m:fName>
                      <m:e>
                        <m:d>
                          <m:dPr>
                            <m:ctrlPr>
                              <a:rPr lang="en-US" altLang="ja-JP" sz="825" i="1">
                                <a:latin typeface="Cambria Math" panose="02040503050406030204" pitchFamily="18" charset="0"/>
                              </a:rPr>
                            </m:ctrlPr>
                          </m:dPr>
                          <m:e>
                            <m:r>
                              <a:rPr lang="en-US" altLang="ja-JP" sz="825" i="1">
                                <a:latin typeface="Cambria Math" panose="02040503050406030204" pitchFamily="18" charset="0"/>
                              </a:rPr>
                              <m:t>𝐴</m:t>
                            </m:r>
                          </m:e>
                        </m:d>
                      </m:e>
                    </m:func>
                    <m:r>
                      <a:rPr lang="en-US" altLang="ja-JP" sz="825" i="1">
                        <a:latin typeface="Cambria Math" panose="02040503050406030204" pitchFamily="18" charset="0"/>
                      </a:rPr>
                      <m:t>≠ </m:t>
                    </m:r>
                  </m:oMath>
                </a14:m>
                <a:r>
                  <a:rPr lang="en-US" altLang="ja-JP" sz="825" dirty="0"/>
                  <a:t>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443313" y="1233122"/>
                <a:ext cx="1068010" cy="126958"/>
              </a:xfrm>
              <a:prstGeom prst="rect">
                <a:avLst/>
              </a:prstGeom>
              <a:blipFill>
                <a:blip r:embed="rId22"/>
                <a:stretch>
                  <a:fillRect l="-4706" t="-16667" b="-41667"/>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896836" y="2868669"/>
            <a:ext cx="474964"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射影</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2792442" y="1397843"/>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2792442" y="1397843"/>
                <a:ext cx="599208" cy="161454"/>
              </a:xfrm>
              <a:prstGeom prst="rect">
                <a:avLst/>
              </a:prstGeom>
              <a:blipFill>
                <a:blip r:embed="rId23"/>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97521" y="1581435"/>
                <a:ext cx="920627"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はゼロ行を持つ</m:t>
                      </m:r>
                    </m:oMath>
                  </m:oMathPara>
                </a14:m>
                <a:endParaRPr lang="ja-JP" altLang="en-US" sz="825"/>
              </a:p>
            </p:txBody>
          </p:sp>
        </mc:Choice>
        <mc:Fallback xmlns="">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97521" y="1581435"/>
                <a:ext cx="920627" cy="126958"/>
              </a:xfrm>
              <a:prstGeom prst="rect">
                <a:avLst/>
              </a:prstGeom>
              <a:blipFill>
                <a:blip r:embed="rId24"/>
                <a:stretch>
                  <a:fillRect t="-9091"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59183" y="1889087"/>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59183" y="1889087"/>
                <a:ext cx="774007" cy="161454"/>
              </a:xfrm>
              <a:prstGeom prst="rect">
                <a:avLst/>
              </a:prstGeom>
              <a:blipFill>
                <a:blip r:embed="rId31"/>
                <a:stretch>
                  <a:fillRect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5092520" y="2495625"/>
                <a:ext cx="921711" cy="253916"/>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a:rPr lang="en-US" altLang="ja-JP" sz="825" i="1">
                            <a:latin typeface="Cambria Math" panose="02040503050406030204" pitchFamily="18" charset="0"/>
                          </a:rPr>
                          <m:t>𝑇</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ℝ</m:t>
                    </m:r>
                  </m:oMath>
                </a14:m>
                <a:endParaRPr lang="ja-JP" altLang="en-US" sz="825"/>
              </a:p>
              <a:p>
                <a:endParaRPr lang="ja-JP" altLang="en-US" sz="825"/>
              </a:p>
            </p:txBody>
          </p:sp>
        </mc:Choice>
        <mc:Fallback xmlns="">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5092520" y="2495625"/>
                <a:ext cx="921711" cy="253916"/>
              </a:xfrm>
              <a:prstGeom prst="rect">
                <a:avLst/>
              </a:prstGeom>
              <a:blipFill>
                <a:blip r:embed="rId32"/>
                <a:stretch>
                  <a:fillRect l="-4054" t="-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54971" y="2628816"/>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54971" y="2628816"/>
                <a:ext cx="599208" cy="164469"/>
              </a:xfrm>
              <a:prstGeom prst="rect">
                <a:avLst/>
              </a:prstGeom>
              <a:blipFill>
                <a:blip r:embed="rId35"/>
                <a:stretch>
                  <a:fillRect l="-6250" r="-4167" b="-28571"/>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391650" y="1475410"/>
            <a:ext cx="748207" cy="3160"/>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54203" y="1474717"/>
            <a:ext cx="28666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530" y="1905220"/>
            <a:ext cx="352118" cy="126458"/>
          </a:xfrm>
          <a:prstGeom prst="rect">
            <a:avLst/>
          </a:prstGeom>
          <a:noFill/>
        </p:spPr>
        <p:txBody>
          <a:bodyPr wrap="square" lIns="0" tIns="0" rIns="0" bIns="0" rtlCol="0">
            <a:spAutoFit/>
          </a:bodyPr>
          <a:lstStyle/>
          <a:p>
            <a:r>
              <a:rPr lang="ja-JP" altLang="en-US" sz="825"/>
              <a:t>対角化</a:t>
            </a:r>
          </a:p>
        </p:txBody>
      </p:sp>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flipV="1">
            <a:off x="5076931" y="1968449"/>
            <a:ext cx="171599" cy="3042"/>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600648" y="1968449"/>
            <a:ext cx="658535" cy="1365"/>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5181444" y="4942810"/>
                <a:ext cx="892992"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5181444" y="4942810"/>
                <a:ext cx="892992" cy="164469"/>
              </a:xfrm>
              <a:prstGeom prst="rect">
                <a:avLst/>
              </a:prstGeom>
              <a:blipFill>
                <a:blip r:embed="rId36"/>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92526" y="5025045"/>
            <a:ext cx="988918" cy="10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774949" y="764064"/>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行</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latin typeface="Meiryo" panose="020B0604030504040204" pitchFamily="34" charset="-128"/>
                  <a:ea typeface="Meiryo" panose="020B0604030504040204" pitchFamily="34" charset="-128"/>
                </a:endParaRPr>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774949" y="764064"/>
                <a:ext cx="1404308" cy="126958"/>
              </a:xfrm>
              <a:prstGeom prst="rect">
                <a:avLst/>
              </a:prstGeom>
              <a:blipFill>
                <a:blip r:embed="rId37"/>
                <a:stretch>
                  <a:fillRect t="-18182" b="-181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26270" y="725541"/>
                <a:ext cx="1238371" cy="127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 </m:t>
                      </m:r>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ja-JP" altLang="en-US" sz="825" i="1">
                          <a:latin typeface="Cambria Math" panose="02040503050406030204" pitchFamily="18" charset="0"/>
                        </a:rPr>
                        <m:t>単位直交基底</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26270" y="725541"/>
                <a:ext cx="1238371" cy="127471"/>
              </a:xfrm>
              <a:prstGeom prst="rect">
                <a:avLst/>
              </a:prstGeom>
              <a:blipFill>
                <a:blip r:embed="rId38"/>
                <a:stretch>
                  <a:fillRect t="-18182"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163236" y="4953457"/>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163236" y="4953457"/>
                <a:ext cx="1029290" cy="164469"/>
              </a:xfrm>
              <a:prstGeom prst="rect">
                <a:avLst/>
              </a:prstGeom>
              <a:blipFill>
                <a:blip r:embed="rId41"/>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418246" y="1630188"/>
            <a:ext cx="379275" cy="1472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361629" y="4812672"/>
                <a:ext cx="1302064" cy="120289"/>
              </a:xfrm>
              <a:prstGeom prst="rect">
                <a:avLst/>
              </a:prstGeom>
              <a:solidFill>
                <a:schemeClr val="bg1"/>
              </a:solidFill>
            </p:spPr>
            <p:txBody>
              <a:bodyPr wrap="square" lIns="0" tIns="0" rIns="0" bIns="0" rtlCol="0">
                <a:spAutoFit/>
              </a:bodyPr>
              <a:lstStyle/>
              <a:p>
                <a:r>
                  <a:rPr lang="ja-JP" altLang="en-US" sz="701">
                    <a:ea typeface="Cambria Math" panose="02040503050406030204" pitchFamily="18" charset="0"/>
                  </a:rPr>
                  <a:t>すべての</a:t>
                </a:r>
                <a14:m>
                  <m:oMath xmlns:m="http://schemas.openxmlformats.org/officeDocument/2006/math">
                    <m:r>
                      <a:rPr lang="en-US" altLang="ja-JP" sz="800" b="0" i="1" smtClean="0">
                        <a:latin typeface="Cambria Math" panose="02040503050406030204" pitchFamily="18" charset="0"/>
                      </a:rPr>
                      <m:t>𝐴</m:t>
                    </m:r>
                  </m:oMath>
                </a14:m>
                <a:r>
                  <a:rPr lang="ja-JP" altLang="en-US" sz="701">
                    <a:ea typeface="Cambria Math" panose="02040503050406030204" pitchFamily="18" charset="0"/>
                  </a:rPr>
                  <a:t>に対する</a:t>
                </a:r>
                <a14:m>
                  <m:oMath xmlns:m="http://schemas.openxmlformats.org/officeDocument/2006/math">
                    <m:r>
                      <a:rPr lang="ja-JP" altLang="en-US" sz="701" i="1">
                        <a:latin typeface="Cambria Math" panose="02040503050406030204" pitchFamily="18" charset="0"/>
                        <a:ea typeface="Cambria Math" panose="02040503050406030204" pitchFamily="18" charset="0"/>
                      </a:rPr>
                      <m:t>擬似逆行列</m:t>
                    </m:r>
                  </m:oMath>
                </a14:m>
                <a:endParaRPr lang="en-US" altLang="ja-JP" sz="701" i="1" dirty="0">
                  <a:latin typeface="Cambria Math" panose="02040503050406030204" pitchFamily="18" charset="0"/>
                  <a:ea typeface="Cambria Math" panose="02040503050406030204" pitchFamily="18" charset="0"/>
                </a:endParaRPr>
              </a:p>
            </p:txBody>
          </p:sp>
        </mc:Choice>
        <mc:Fallback xmlns="">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361629" y="4812672"/>
                <a:ext cx="1302064" cy="120289"/>
              </a:xfrm>
              <a:prstGeom prst="rect">
                <a:avLst/>
              </a:prstGeom>
              <a:blipFill>
                <a:blip r:embed="rId43"/>
                <a:stretch>
                  <a:fillRect l="-3883" t="-9091" b="-36364"/>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50143B49-D0A9-0545-9D0E-D984E3E057B5}"/>
              </a:ext>
            </a:extLst>
          </p:cNvPr>
          <p:cNvSpPr txBox="1"/>
          <p:nvPr/>
        </p:nvSpPr>
        <p:spPr>
          <a:xfrm rot="10800000" flipV="1">
            <a:off x="2384064" y="1571149"/>
            <a:ext cx="1316155" cy="126958"/>
          </a:xfrm>
          <a:prstGeom prst="rect">
            <a:avLst/>
          </a:prstGeom>
          <a:noFill/>
        </p:spPr>
        <p:txBody>
          <a:bodyPr wrap="square" lIns="0" tIns="0" rIns="0" bIns="0" rtlCol="0">
            <a:spAutoFit/>
          </a:bodyPr>
          <a:lstStyle/>
          <a:p>
            <a:r>
              <a:rPr lang="ja-JP" altLang="en-US" sz="825" i="1" dirty="0">
                <a:latin typeface="Times New Roman" panose="02020603050405020304" pitchFamily="18" charset="0"/>
                <a:cs typeface="Times New Roman" panose="02020603050405020304" pitchFamily="18" charset="0"/>
              </a:rPr>
              <a:t>グラム・シュミット法</a:t>
            </a:r>
            <a:endParaRPr lang="ja-JP" altLang="en-US" sz="825" i="1">
              <a:latin typeface="Times New Roman" panose="02020603050405020304" pitchFamily="18" charset="0"/>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E6BDCA52-A21C-F545-B7AA-902914986243}"/>
              </a:ext>
            </a:extLst>
          </p:cNvPr>
          <p:cNvSpPr txBox="1"/>
          <p:nvPr/>
        </p:nvSpPr>
        <p:spPr>
          <a:xfrm>
            <a:off x="94284" y="4965650"/>
            <a:ext cx="2135521" cy="576696"/>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(v1.4.6, Oct.16,2022)</a:t>
            </a:r>
          </a:p>
        </p:txBody>
      </p:sp>
      <p:sp>
        <p:nvSpPr>
          <p:cNvPr id="89" name="円/楕円 88">
            <a:extLst>
              <a:ext uri="{FF2B5EF4-FFF2-40B4-BE49-F238E27FC236}">
                <a16:creationId xmlns:a16="http://schemas.microsoft.com/office/drawing/2014/main" id="{46F0E462-4BFF-4E49-8866-57D679CCD4DF}"/>
              </a:ext>
            </a:extLst>
          </p:cNvPr>
          <p:cNvSpPr/>
          <p:nvPr/>
        </p:nvSpPr>
        <p:spPr>
          <a:xfrm rot="16200000">
            <a:off x="3318038" y="2676912"/>
            <a:ext cx="566065" cy="1374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0" name="正方形/長方形 89">
            <a:extLst>
              <a:ext uri="{FF2B5EF4-FFF2-40B4-BE49-F238E27FC236}">
                <a16:creationId xmlns:a16="http://schemas.microsoft.com/office/drawing/2014/main" id="{0430819A-880A-454F-862D-E2DA36FCEBA7}"/>
              </a:ext>
            </a:extLst>
          </p:cNvPr>
          <p:cNvSpPr/>
          <p:nvPr/>
        </p:nvSpPr>
        <p:spPr>
          <a:xfrm>
            <a:off x="3618658" y="3282954"/>
            <a:ext cx="205376" cy="28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86477BA-93E1-9D4B-ACFB-02028F032B8C}"/>
                  </a:ext>
                </a:extLst>
              </p:cNvPr>
              <p:cNvSpPr txBox="1"/>
              <p:nvPr/>
            </p:nvSpPr>
            <p:spPr>
              <a:xfrm>
                <a:off x="3211488" y="3317458"/>
                <a:ext cx="661306" cy="253916"/>
              </a:xfrm>
              <a:prstGeom prst="rect">
                <a:avLst/>
              </a:prstGeom>
              <a:noFill/>
            </p:spPr>
            <p:txBody>
              <a:bodyPr wrap="square" lIns="0" tIns="0" rIns="0" bIns="0" rtlCol="0">
                <a:spAutoFit/>
              </a:bodyPr>
              <a:lstStyle/>
              <a:p>
                <a:r>
                  <a:rPr lang="en-US" altLang="ja-JP" sz="825" b="1" i="1">
                    <a:latin typeface="Cambria Math" panose="02040503050406030204" pitchFamily="18" charset="0"/>
                    <a:ea typeface="Cambria Math" panose="02040503050406030204" pitchFamily="18" charset="0"/>
                  </a:rPr>
                  <a:t>I </a:t>
                </a:r>
                <a:r>
                  <a:rPr lang="ja-JP" altLang="en-US" sz="825">
                    <a:latin typeface="Cambria Math" panose="02040503050406030204" pitchFamily="18" charset="0"/>
                    <a:ea typeface="Cambria Math" panose="02040503050406030204" pitchFamily="18" charset="0"/>
                  </a:rPr>
                  <a:t>の並び替え</a:t>
                </a:r>
                <a:endParaRPr lang="en-US" altLang="ja-JP" sz="825">
                  <a:latin typeface="Cambria Math" panose="02040503050406030204" pitchFamily="18" charset="0"/>
                  <a:ea typeface="Cambria Math" panose="02040503050406030204" pitchFamily="18" charset="0"/>
                </a:endParaRPr>
              </a:p>
              <a:p>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en-US" altLang="ja-JP" sz="825" i="1">
                        <a:latin typeface="Cambria Math" panose="02040503050406030204" pitchFamily="18" charset="0"/>
                        <a:ea typeface="Cambria Math" panose="02040503050406030204" pitchFamily="18" charset="0"/>
                      </a:rPr>
                      <m:t>1</m:t>
                    </m:r>
                  </m:oMath>
                </a14:m>
                <a:r>
                  <a:rPr lang="ja-JP" altLang="en-US" sz="825"/>
                  <a:t>の根</a:t>
                </a:r>
                <a:endParaRPr lang="en-US" altLang="ja-JP" sz="825">
                  <a:ea typeface="Cambria Math" panose="02040503050406030204" pitchFamily="18" charset="0"/>
                </a:endParaRPr>
              </a:p>
            </p:txBody>
          </p:sp>
        </mc:Choice>
        <mc:Fallback xmlns="">
          <p:sp>
            <p:nvSpPr>
              <p:cNvPr id="94" name="テキスト ボックス 93">
                <a:extLst>
                  <a:ext uri="{FF2B5EF4-FFF2-40B4-BE49-F238E27FC236}">
                    <a16:creationId xmlns:a16="http://schemas.microsoft.com/office/drawing/2014/main" id="{286477BA-93E1-9D4B-ACFB-02028F032B8C}"/>
                  </a:ext>
                </a:extLst>
              </p:cNvPr>
              <p:cNvSpPr txBox="1">
                <a:spLocks noRot="1" noChangeAspect="1" noMove="1" noResize="1" noEditPoints="1" noAdjustHandles="1" noChangeArrowheads="1" noChangeShapeType="1" noTextEdit="1"/>
              </p:cNvSpPr>
              <p:nvPr/>
            </p:nvSpPr>
            <p:spPr>
              <a:xfrm>
                <a:off x="3211488" y="3317458"/>
                <a:ext cx="661306" cy="253916"/>
              </a:xfrm>
              <a:prstGeom prst="rect">
                <a:avLst/>
              </a:prstGeom>
              <a:blipFill>
                <a:blip r:embed="rId44"/>
                <a:stretch>
                  <a:fillRect l="-9434" t="-19048" b="-23810"/>
                </a:stretch>
              </a:blipFill>
            </p:spPr>
            <p:txBody>
              <a:bodyPr/>
              <a:lstStyle/>
              <a:p>
                <a:r>
                  <a:rPr lang="ja-JP" altLang="en-US">
                    <a:noFill/>
                  </a:rPr>
                  <a:t> </a:t>
                </a:r>
              </a:p>
            </p:txBody>
          </p:sp>
        </mc:Fallback>
      </mc:AlternateContent>
      <p:sp>
        <p:nvSpPr>
          <p:cNvPr id="117" name="テキスト ボックス 116">
            <a:extLst>
              <a:ext uri="{FF2B5EF4-FFF2-40B4-BE49-F238E27FC236}">
                <a16:creationId xmlns:a16="http://schemas.microsoft.com/office/drawing/2014/main" id="{3626B5C8-6982-EA4C-A637-A46EEA3905B6}"/>
              </a:ext>
            </a:extLst>
          </p:cNvPr>
          <p:cNvSpPr txBox="1"/>
          <p:nvPr/>
        </p:nvSpPr>
        <p:spPr>
          <a:xfrm>
            <a:off x="3264480" y="3094879"/>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置換</a:t>
            </a:r>
          </a:p>
        </p:txBody>
      </p:sp>
      <p:sp>
        <p:nvSpPr>
          <p:cNvPr id="95" name="テキスト ボックス 94">
            <a:extLst>
              <a:ext uri="{FF2B5EF4-FFF2-40B4-BE49-F238E27FC236}">
                <a16:creationId xmlns:a16="http://schemas.microsoft.com/office/drawing/2014/main" id="{D4BF2248-8BB5-D54D-8530-4467A0BCDC31}"/>
              </a:ext>
            </a:extLst>
          </p:cNvPr>
          <p:cNvSpPr txBox="1"/>
          <p:nvPr/>
        </p:nvSpPr>
        <p:spPr>
          <a:xfrm>
            <a:off x="6620019" y="303958"/>
            <a:ext cx="1337682"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ja-JP" altLang="en-US" sz="1049"/>
              <a:t>行列の積分解</a:t>
            </a:r>
          </a:p>
        </p:txBody>
      </p:sp>
      <p:sp>
        <p:nvSpPr>
          <p:cNvPr id="93" name="テキスト ボックス 92">
            <a:extLst>
              <a:ext uri="{FF2B5EF4-FFF2-40B4-BE49-F238E27FC236}">
                <a16:creationId xmlns:a16="http://schemas.microsoft.com/office/drawing/2014/main" id="{2723B559-8143-2A43-8A74-AB4EE2067AA2}"/>
              </a:ext>
            </a:extLst>
          </p:cNvPr>
          <p:cNvSpPr txBox="1"/>
          <p:nvPr/>
        </p:nvSpPr>
        <p:spPr>
          <a:xfrm>
            <a:off x="3661130" y="30892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8" name="テキスト ボックス 97">
            <a:extLst>
              <a:ext uri="{FF2B5EF4-FFF2-40B4-BE49-F238E27FC236}">
                <a16:creationId xmlns:a16="http://schemas.microsoft.com/office/drawing/2014/main" id="{7559C861-ABBC-9849-82BB-F62B5F6DB5AB}"/>
              </a:ext>
            </a:extLst>
          </p:cNvPr>
          <p:cNvSpPr txBox="1"/>
          <p:nvPr/>
        </p:nvSpPr>
        <p:spPr>
          <a:xfrm>
            <a:off x="6592995" y="517575"/>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rPr>
              <a:t>解説の節番号</a:t>
            </a:r>
            <a:endParaRPr kumimoji="1" lang="en-US" altLang="ja-JP" sz="1050" dirty="0">
              <a:solidFill>
                <a:schemeClr val="bg1"/>
              </a:solidFill>
            </a:endParaRPr>
          </a:p>
        </p:txBody>
      </p:sp>
      <p:sp>
        <p:nvSpPr>
          <p:cNvPr id="99" name="テキスト ボックス 98">
            <a:extLst>
              <a:ext uri="{FF2B5EF4-FFF2-40B4-BE49-F238E27FC236}">
                <a16:creationId xmlns:a16="http://schemas.microsoft.com/office/drawing/2014/main" id="{FBB10063-7C34-944A-9FDA-FD836498F064}"/>
              </a:ext>
            </a:extLst>
          </p:cNvPr>
          <p:cNvSpPr txBox="1"/>
          <p:nvPr/>
        </p:nvSpPr>
        <p:spPr>
          <a:xfrm>
            <a:off x="6574051" y="690008"/>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1" name="テキスト ボックス 100">
            <a:extLst>
              <a:ext uri="{FF2B5EF4-FFF2-40B4-BE49-F238E27FC236}">
                <a16:creationId xmlns:a16="http://schemas.microsoft.com/office/drawing/2014/main" id="{25775942-0D9F-344F-922B-DB068D432A52}"/>
              </a:ext>
            </a:extLst>
          </p:cNvPr>
          <p:cNvSpPr txBox="1"/>
          <p:nvPr/>
        </p:nvSpPr>
        <p:spPr>
          <a:xfrm>
            <a:off x="3050804" y="56301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AA5B466A-A7AD-344C-A5D5-0EEAED6F66E7}"/>
              </a:ext>
            </a:extLst>
          </p:cNvPr>
          <p:cNvSpPr txBox="1"/>
          <p:nvPr/>
        </p:nvSpPr>
        <p:spPr>
          <a:xfrm>
            <a:off x="5439608" y="139174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104" name="テキスト ボックス 103">
            <a:extLst>
              <a:ext uri="{FF2B5EF4-FFF2-40B4-BE49-F238E27FC236}">
                <a16:creationId xmlns:a16="http://schemas.microsoft.com/office/drawing/2014/main" id="{53AC08BD-6E3E-8F40-84D4-D00C8D45706A}"/>
              </a:ext>
            </a:extLst>
          </p:cNvPr>
          <p:cNvSpPr txBox="1"/>
          <p:nvPr/>
        </p:nvSpPr>
        <p:spPr>
          <a:xfrm>
            <a:off x="5202314" y="231264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3D4A2103-DE4F-EB4C-87CD-A4BAB31F8334}"/>
              </a:ext>
            </a:extLst>
          </p:cNvPr>
          <p:cNvSpPr txBox="1"/>
          <p:nvPr/>
        </p:nvSpPr>
        <p:spPr>
          <a:xfrm>
            <a:off x="2484268" y="13934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088A54CD-B102-BB45-976F-C9F62A466B4E}"/>
              </a:ext>
            </a:extLst>
          </p:cNvPr>
          <p:cNvSpPr txBox="1"/>
          <p:nvPr/>
        </p:nvSpPr>
        <p:spPr>
          <a:xfrm>
            <a:off x="2901988" y="291931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8" name="テキスト ボックス 107">
            <a:extLst>
              <a:ext uri="{FF2B5EF4-FFF2-40B4-BE49-F238E27FC236}">
                <a16:creationId xmlns:a16="http://schemas.microsoft.com/office/drawing/2014/main" id="{250D3932-9B13-8143-858B-53B59D8C1960}"/>
              </a:ext>
            </a:extLst>
          </p:cNvPr>
          <p:cNvSpPr txBox="1"/>
          <p:nvPr/>
        </p:nvSpPr>
        <p:spPr>
          <a:xfrm>
            <a:off x="4025401" y="188575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9" name="テキスト ボックス 108">
            <a:extLst>
              <a:ext uri="{FF2B5EF4-FFF2-40B4-BE49-F238E27FC236}">
                <a16:creationId xmlns:a16="http://schemas.microsoft.com/office/drawing/2014/main" id="{FB3D1293-26C8-1347-837C-AED84F6E61AE}"/>
              </a:ext>
            </a:extLst>
          </p:cNvPr>
          <p:cNvSpPr txBox="1"/>
          <p:nvPr/>
        </p:nvSpPr>
        <p:spPr>
          <a:xfrm>
            <a:off x="4360659" y="389666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4" name="テキスト ボックス 113">
            <a:extLst>
              <a:ext uri="{FF2B5EF4-FFF2-40B4-BE49-F238E27FC236}">
                <a16:creationId xmlns:a16="http://schemas.microsoft.com/office/drawing/2014/main" id="{68C211EB-B55F-9A47-AEDB-540DDA73B3CB}"/>
              </a:ext>
            </a:extLst>
          </p:cNvPr>
          <p:cNvSpPr txBox="1"/>
          <p:nvPr/>
        </p:nvSpPr>
        <p:spPr>
          <a:xfrm>
            <a:off x="5947861" y="262855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5" name="テキスト ボックス 114">
            <a:extLst>
              <a:ext uri="{FF2B5EF4-FFF2-40B4-BE49-F238E27FC236}">
                <a16:creationId xmlns:a16="http://schemas.microsoft.com/office/drawing/2014/main" id="{0C47A795-E31F-DE49-9122-882EBA88B83D}"/>
              </a:ext>
            </a:extLst>
          </p:cNvPr>
          <p:cNvSpPr txBox="1"/>
          <p:nvPr/>
        </p:nvSpPr>
        <p:spPr>
          <a:xfrm>
            <a:off x="5327833" y="52866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16" name="テキスト ボックス 115">
            <a:extLst>
              <a:ext uri="{FF2B5EF4-FFF2-40B4-BE49-F238E27FC236}">
                <a16:creationId xmlns:a16="http://schemas.microsoft.com/office/drawing/2014/main" id="{F5532FC1-900B-6349-A562-BC527818353B}"/>
              </a:ext>
            </a:extLst>
          </p:cNvPr>
          <p:cNvSpPr txBox="1"/>
          <p:nvPr/>
        </p:nvSpPr>
        <p:spPr>
          <a:xfrm>
            <a:off x="6011508" y="4940870"/>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119" name="テキスト ボックス 118">
            <a:extLst>
              <a:ext uri="{FF2B5EF4-FFF2-40B4-BE49-F238E27FC236}">
                <a16:creationId xmlns:a16="http://schemas.microsoft.com/office/drawing/2014/main" id="{0EC84F15-F6F7-5C41-A4BF-880D4551A38B}"/>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a:t>
            </a:r>
          </a:p>
          <a:p>
            <a:pPr algn="ctr"/>
            <a:r>
              <a:rPr lang="en-US" altLang="ja-JP" sz="1000" i="1" dirty="0">
                <a:latin typeface="Arial Rounded MT Bold" panose="020F0704030504030204" pitchFamily="34" charset="0"/>
              </a:rPr>
              <a:t>for Everyone</a:t>
            </a:r>
            <a:endParaRPr lang="ja-JP" altLang="en-US" sz="1000" i="1">
              <a:latin typeface="Arial Rounded MT Bold" panose="020F0704030504030204" pitchFamily="34" charset="0"/>
            </a:endParaRPr>
          </a:p>
        </p:txBody>
      </p:sp>
      <p:sp>
        <p:nvSpPr>
          <p:cNvPr id="120" name="テキスト ボックス 119">
            <a:extLst>
              <a:ext uri="{FF2B5EF4-FFF2-40B4-BE49-F238E27FC236}">
                <a16:creationId xmlns:a16="http://schemas.microsoft.com/office/drawing/2014/main" id="{66B9250D-E15E-BE41-BC6E-EB4BD3956999}"/>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p:pic>
        <p:nvPicPr>
          <p:cNvPr id="2" name="Picture 2" descr="クリエイティブ・コモンズ・ライセンス">
            <a:extLst>
              <a:ext uri="{FF2B5EF4-FFF2-40B4-BE49-F238E27FC236}">
                <a16:creationId xmlns:a16="http://schemas.microsoft.com/office/drawing/2014/main" id="{0A992872-7C4D-7652-0A37-C3100B909729}"/>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70F98A8-0248-6255-ABC2-C360D067ABDB}"/>
                  </a:ext>
                </a:extLst>
              </p:cNvPr>
              <p:cNvSpPr txBox="1"/>
              <p:nvPr/>
            </p:nvSpPr>
            <p:spPr>
              <a:xfrm>
                <a:off x="6723746" y="2312647"/>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1</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38" name="テキスト ボックス 37">
                <a:extLst>
                  <a:ext uri="{FF2B5EF4-FFF2-40B4-BE49-F238E27FC236}">
                    <a16:creationId xmlns:a16="http://schemas.microsoft.com/office/drawing/2014/main" id="{A70F98A8-0248-6255-ABC2-C360D067ABDB}"/>
                  </a:ext>
                </a:extLst>
              </p:cNvPr>
              <p:cNvSpPr txBox="1">
                <a:spLocks noRot="1" noChangeAspect="1" noMove="1" noResize="1" noEditPoints="1" noAdjustHandles="1" noChangeArrowheads="1" noChangeShapeType="1" noTextEdit="1"/>
              </p:cNvSpPr>
              <p:nvPr/>
            </p:nvSpPr>
            <p:spPr>
              <a:xfrm>
                <a:off x="6723746" y="2312647"/>
                <a:ext cx="801864" cy="210892"/>
              </a:xfrm>
              <a:prstGeom prst="rect">
                <a:avLst/>
              </a:prstGeom>
              <a:blipFill>
                <a:blip r:embed="rId49"/>
                <a:stretch>
                  <a:fillRect b="-16667"/>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85656A95-0D9F-3474-3295-B9EB063C897B}"/>
              </a:ext>
            </a:extLst>
          </p:cNvPr>
          <p:cNvSpPr txBox="1"/>
          <p:nvPr/>
        </p:nvSpPr>
        <p:spPr>
          <a:xfrm>
            <a:off x="7020352" y="18958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C66C57F-CAB4-9C1E-F193-4C235D35A5AB}"/>
                  </a:ext>
                </a:extLst>
              </p:cNvPr>
              <p:cNvSpPr txBox="1"/>
              <p:nvPr/>
            </p:nvSpPr>
            <p:spPr>
              <a:xfrm>
                <a:off x="6253822" y="2080210"/>
                <a:ext cx="1213050"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ジョルダン標準形</m:t>
                      </m:r>
                    </m:oMath>
                  </m:oMathPara>
                </a14:m>
                <a:endParaRPr lang="ja-JP" altLang="en-US" sz="825"/>
              </a:p>
            </p:txBody>
          </p:sp>
        </mc:Choice>
        <mc:Fallback xmlns="">
          <p:sp>
            <p:nvSpPr>
              <p:cNvPr id="41" name="テキスト ボックス 40">
                <a:extLst>
                  <a:ext uri="{FF2B5EF4-FFF2-40B4-BE49-F238E27FC236}">
                    <a16:creationId xmlns:a16="http://schemas.microsoft.com/office/drawing/2014/main" id="{4C66C57F-CAB4-9C1E-F193-4C235D35A5AB}"/>
                  </a:ext>
                </a:extLst>
              </p:cNvPr>
              <p:cNvSpPr txBox="1">
                <a:spLocks noRot="1" noChangeAspect="1" noMove="1" noResize="1" noEditPoints="1" noAdjustHandles="1" noChangeArrowheads="1" noChangeShapeType="1" noTextEdit="1"/>
              </p:cNvSpPr>
              <p:nvPr/>
            </p:nvSpPr>
            <p:spPr>
              <a:xfrm>
                <a:off x="6253822" y="2080210"/>
                <a:ext cx="1213050" cy="126958"/>
              </a:xfrm>
              <a:prstGeom prst="rect">
                <a:avLst/>
              </a:prstGeom>
              <a:blipFill>
                <a:blip r:embed="rId50"/>
                <a:stretch>
                  <a:fillRect t="-9091"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B0011A74-7508-0AF7-168B-0D99AC54C2B0}"/>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47" name="テキスト ボックス 46">
                <a:extLst>
                  <a:ext uri="{FF2B5EF4-FFF2-40B4-BE49-F238E27FC236}">
                    <a16:creationId xmlns:a16="http://schemas.microsoft.com/office/drawing/2014/main" id="{B0011A74-7508-0AF7-168B-0D99AC54C2B0}"/>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51"/>
                <a:stretch>
                  <a:fillRect b="-11111"/>
                </a:stretch>
              </a:blipFill>
            </p:spPr>
            <p:txBody>
              <a:bodyPr/>
              <a:lstStyle/>
              <a:p>
                <a:r>
                  <a:rPr lang="ja-JP" altLang="en-US">
                    <a:noFill/>
                  </a:rPr>
                  <a:t> </a:t>
                </a:r>
              </a:p>
            </p:txBody>
          </p:sp>
        </mc:Fallback>
      </mc:AlternateContent>
      <p:sp>
        <p:nvSpPr>
          <p:cNvPr id="105" name="テキスト ボックス 104">
            <a:extLst>
              <a:ext uri="{FF2B5EF4-FFF2-40B4-BE49-F238E27FC236}">
                <a16:creationId xmlns:a16="http://schemas.microsoft.com/office/drawing/2014/main" id="{7ABDA6B0-6D1B-3A44-8443-B3104B339CFA}"/>
              </a:ext>
            </a:extLst>
          </p:cNvPr>
          <p:cNvSpPr txBox="1"/>
          <p:nvPr/>
        </p:nvSpPr>
        <p:spPr>
          <a:xfrm>
            <a:off x="4635861" y="289763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305356" y="3119034"/>
                <a:ext cx="1141081" cy="129266"/>
              </a:xfrm>
              <a:prstGeom prst="rect">
                <a:avLst/>
              </a:prstGeom>
              <a:solidFill>
                <a:schemeClr val="bg1"/>
              </a:solidFill>
            </p:spPr>
            <p:txBody>
              <a:bodyPr wrap="square" lIns="0" tIns="0" rIns="0" bIns="0" rtlCol="0">
                <a:spAutoFit/>
              </a:bodyPr>
              <a:lstStyle/>
              <a:p>
                <a14:m>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a14:m>
                <a:endParaRPr lang="ja-JP" altLang="en-US" sz="825"/>
              </a:p>
            </p:txBody>
          </p:sp>
        </mc:Choice>
        <mc:Fallback xmlns="">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305356" y="3119034"/>
                <a:ext cx="1141081" cy="129266"/>
              </a:xfrm>
              <a:prstGeom prst="rect">
                <a:avLst/>
              </a:prstGeom>
              <a:blipFill>
                <a:blip r:embed="rId52"/>
                <a:stretch>
                  <a:fillRect l="-2198" t="-27273" b="-45455"/>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F17D560-9EF3-88E4-E050-6A8565C23FAA}"/>
              </a:ext>
            </a:extLst>
          </p:cNvPr>
          <p:cNvSpPr txBox="1"/>
          <p:nvPr/>
        </p:nvSpPr>
        <p:spPr>
          <a:xfrm>
            <a:off x="3596369"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704119"/>
            <a:ext cx="1168952"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対角化可能</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856403" y="865616"/>
                <a:ext cx="1138381"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正方行列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856403" y="865616"/>
                <a:ext cx="1138381" cy="253787"/>
              </a:xfrm>
              <a:prstGeom prst="rect">
                <a:avLst/>
              </a:prstGeom>
              <a:blipFill>
                <a:blip r:embed="rId53"/>
                <a:stretch>
                  <a:fillRect b="-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EE1372F-96EB-F45E-EA0E-606C75285042}"/>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7" name="テキスト ボックス 6">
                <a:extLst>
                  <a:ext uri="{FF2B5EF4-FFF2-40B4-BE49-F238E27FC236}">
                    <a16:creationId xmlns:a16="http://schemas.microsoft.com/office/drawing/2014/main" id="{AEE1372F-96EB-F45E-EA0E-606C75285042}"/>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54"/>
                <a:stretch>
                  <a:fillRect l="-15385" r="-15385" b="-5556"/>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4C51E32-D4E4-BC8F-1605-813ACE40B4C9}"/>
              </a:ext>
            </a:extLst>
          </p:cNvPr>
          <p:cNvSpPr txBox="1"/>
          <p:nvPr/>
        </p:nvSpPr>
        <p:spPr>
          <a:xfrm>
            <a:off x="4502655"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22" name="角丸四角形 21">
            <a:extLst>
              <a:ext uri="{FF2B5EF4-FFF2-40B4-BE49-F238E27FC236}">
                <a16:creationId xmlns:a16="http://schemas.microsoft.com/office/drawing/2014/main" id="{0A2BFBE9-7277-0A78-F118-6822F1D657DB}"/>
              </a:ext>
            </a:extLst>
          </p:cNvPr>
          <p:cNvSpPr/>
          <p:nvPr/>
        </p:nvSpPr>
        <p:spPr>
          <a:xfrm>
            <a:off x="4026198" y="3243466"/>
            <a:ext cx="2421471" cy="548761"/>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4139857" y="1411931"/>
                <a:ext cx="414346"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三角化</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4139857" y="1411931"/>
                <a:ext cx="414346" cy="126958"/>
              </a:xfrm>
              <a:prstGeom prst="rect">
                <a:avLst/>
              </a:prstGeom>
              <a:blipFill>
                <a:blip r:embed="rId55"/>
                <a:stretch>
                  <a:fillRect t="-20000" r="-2941" b="-4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5C0573DC-E36D-E246-B42D-E2EDF8AE0E8B}"/>
              </a:ext>
            </a:extLst>
          </p:cNvPr>
          <p:cNvSpPr txBox="1"/>
          <p:nvPr/>
        </p:nvSpPr>
        <p:spPr>
          <a:xfrm>
            <a:off x="4203802" y="2566526"/>
            <a:ext cx="704127" cy="246221"/>
          </a:xfrm>
          <a:prstGeom prst="rect">
            <a:avLst/>
          </a:prstGeom>
          <a:solidFill>
            <a:schemeClr val="bg1"/>
          </a:solid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00" b="1">
                <a:latin typeface="Meiryo" panose="020B0604030504040204" pitchFamily="34" charset="-128"/>
                <a:ea typeface="Meiryo" panose="020B0604030504040204" pitchFamily="34" charset="-128"/>
              </a:rPr>
              <a:t>半正定値</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4147788" y="2752908"/>
                <a:ext cx="719325" cy="1384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r>
                        <a:rPr lang="en-US" altLang="ja-JP" sz="900" i="1">
                          <a:latin typeface="Cambria Math" panose="02040503050406030204" pitchFamily="18" charset="0"/>
                          <a:ea typeface="Cambria Math" panose="02040503050406030204" pitchFamily="18" charset="0"/>
                        </a:rPr>
                        <m:t>∀</m:t>
                      </m:r>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m:oMathPara>
                </a14:m>
                <a:endParaRPr lang="ja-JP" altLang="en-US" sz="900"/>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4147788" y="2752908"/>
                <a:ext cx="719325" cy="138499"/>
              </a:xfrm>
              <a:prstGeom prst="rect">
                <a:avLst/>
              </a:prstGeom>
              <a:blipFill>
                <a:blip r:embed="rId56"/>
                <a:stretch>
                  <a:fillRect t="-8333" b="-33333"/>
                </a:stretch>
              </a:blipFill>
            </p:spPr>
            <p:txBody>
              <a:bodyPr/>
              <a:lstStyle/>
              <a:p>
                <a:r>
                  <a:rPr lang="ja-JP" altLang="en-US">
                    <a:noFill/>
                  </a:rPr>
                  <a:t> </a:t>
                </a:r>
              </a:p>
            </p:txBody>
          </p:sp>
        </mc:Fallback>
      </mc:AlternateContent>
      <p:sp>
        <p:nvSpPr>
          <p:cNvPr id="112" name="テキスト ボックス 111">
            <a:extLst>
              <a:ext uri="{FF2B5EF4-FFF2-40B4-BE49-F238E27FC236}">
                <a16:creationId xmlns:a16="http://schemas.microsoft.com/office/drawing/2014/main" id="{6A718F46-5A30-1341-A8C7-DC8D165F3FBF}"/>
              </a:ext>
            </a:extLst>
          </p:cNvPr>
          <p:cNvSpPr txBox="1"/>
          <p:nvPr/>
        </p:nvSpPr>
        <p:spPr>
          <a:xfrm>
            <a:off x="3977414" y="256709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8BB3F3F-B61D-D4E8-7ED0-B85C991BDA7B}"/>
                  </a:ext>
                </a:extLst>
              </p:cNvPr>
              <p:cNvSpPr txBox="1"/>
              <p:nvPr/>
            </p:nvSpPr>
            <p:spPr>
              <a:xfrm>
                <a:off x="5610588" y="3540630"/>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5" name="テキスト ボックス 44">
                <a:extLst>
                  <a:ext uri="{FF2B5EF4-FFF2-40B4-BE49-F238E27FC236}">
                    <a16:creationId xmlns:a16="http://schemas.microsoft.com/office/drawing/2014/main" id="{F8BB3F3F-B61D-D4E8-7ED0-B85C991BDA7B}"/>
                  </a:ext>
                </a:extLst>
              </p:cNvPr>
              <p:cNvSpPr txBox="1">
                <a:spLocks noRot="1" noChangeAspect="1" noMove="1" noResize="1" noEditPoints="1" noAdjustHandles="1" noChangeArrowheads="1" noChangeShapeType="1" noTextEdit="1"/>
              </p:cNvSpPr>
              <p:nvPr/>
            </p:nvSpPr>
            <p:spPr>
              <a:xfrm>
                <a:off x="5610588" y="3540630"/>
                <a:ext cx="576295" cy="221792"/>
              </a:xfrm>
              <a:prstGeom prst="rect">
                <a:avLst/>
              </a:prstGeom>
              <a:blipFill>
                <a:blip r:embed="rId57"/>
                <a:stretch>
                  <a:fillRect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9444630D-63AB-D31E-FD7F-D3ED31095B4A}"/>
                  </a:ext>
                </a:extLst>
              </p:cNvPr>
              <p:cNvSpPr txBox="1"/>
              <p:nvPr/>
            </p:nvSpPr>
            <p:spPr>
              <a:xfrm>
                <a:off x="4761233" y="3545712"/>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6" name="テキスト ボックス 45">
                <a:extLst>
                  <a:ext uri="{FF2B5EF4-FFF2-40B4-BE49-F238E27FC236}">
                    <a16:creationId xmlns:a16="http://schemas.microsoft.com/office/drawing/2014/main" id="{9444630D-63AB-D31E-FD7F-D3ED31095B4A}"/>
                  </a:ext>
                </a:extLst>
              </p:cNvPr>
              <p:cNvSpPr txBox="1">
                <a:spLocks noRot="1" noChangeAspect="1" noMove="1" noResize="1" noEditPoints="1" noAdjustHandles="1" noChangeArrowheads="1" noChangeShapeType="1" noTextEdit="1"/>
              </p:cNvSpPr>
              <p:nvPr/>
            </p:nvSpPr>
            <p:spPr>
              <a:xfrm>
                <a:off x="4761233" y="3545712"/>
                <a:ext cx="801864" cy="227948"/>
              </a:xfrm>
              <a:prstGeom prst="rect">
                <a:avLst/>
              </a:prstGeom>
              <a:blipFill>
                <a:blip r:embed="rId58"/>
                <a:stretch>
                  <a:fillRect b="-105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8369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388225" y="2519988"/>
            <a:ext cx="709285" cy="1458877"/>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302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26198" y="3243466"/>
            <a:ext cx="2346803" cy="561675"/>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对称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460339" y="28277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正交</a:t>
            </a:r>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69713" y="2536500"/>
            <a:ext cx="1016306" cy="246221"/>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zh-CN" altLang="en-US" sz="1000" dirty="0"/>
              <a:t>半正定</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对角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7"/>
            <a:ext cx="5306064" cy="2652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正规</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080997" y="3284845"/>
                <a:ext cx="15132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400" b="1" i="1">
                          <a:latin typeface="Cambria Math" panose="02040503050406030204" pitchFamily="18" charset="0"/>
                        </a:rPr>
                        <m:t>𝑰</m:t>
                      </m:r>
                    </m:oMath>
                  </m:oMathPara>
                </a14:m>
                <a:endParaRPr lang="ja-JP" altLang="en-US" sz="140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080997" y="3284845"/>
                <a:ext cx="151326" cy="215444"/>
              </a:xfrm>
              <a:prstGeom prst="rect">
                <a:avLst/>
              </a:prstGeom>
              <a:blipFill>
                <a:blip r:embed="rId4"/>
                <a:stretch>
                  <a:fillRect l="-15385" r="-15385" b="-5556"/>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858239" y="3810548"/>
            <a:ext cx="457550"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正定</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5"/>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endParaRPr lang="ja-JP" altLang="en-US" sz="825"/>
              </a:p>
            </p:txBody>
          </p:sp>
        </mc:Choice>
        <mc:Fallback xmlns="">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7"/>
                <a:stretch>
                  <a:fillRect l="-5882" t="-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182539" y="4136632"/>
                <a:ext cx="599208"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xmlns="">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182539" y="4136632"/>
                <a:ext cx="599208" cy="126958"/>
              </a:xfrm>
              <a:prstGeom prst="rect">
                <a:avLst/>
              </a:prstGeom>
              <a:blipFill>
                <a:blip r:embed="rId8"/>
                <a:stretch>
                  <a:fillRect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292957"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ja-JP" altLang="en-US" sz="825" i="1" dirty="0">
                          <a:latin typeface="DengXian" panose="02010600030101010101" pitchFamily="2" charset="-122"/>
                          <a:ea typeface="DengXian" panose="02010600030101010101" pitchFamily="2" charset="-122"/>
                          <a:cs typeface="Times New Roman" panose="02020603050405020304" pitchFamily="18" charset="0"/>
                        </a:rPr>
                        <m:t>可通过正交矩阵对角化</m:t>
                      </m:r>
                    </m:oMath>
                  </m:oMathPara>
                </a14:m>
                <a:endParaRPr lang="en-US" altLang="ja-JP" sz="825" i="1" dirty="0">
                  <a:latin typeface="DengXian" panose="02010600030101010101" pitchFamily="2" charset="-122"/>
                  <a:ea typeface="DengXian" panose="02010600030101010101" pitchFamily="2" charset="-122"/>
                  <a:cs typeface="Times New Roman" panose="02020603050405020304" pitchFamily="18" charset="0"/>
                </a:endParaRPr>
              </a:p>
            </p:txBody>
          </p:sp>
        </mc:Choice>
        <mc:Fallback>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292957" y="2297179"/>
                <a:ext cx="1574784" cy="256224"/>
              </a:xfrm>
              <a:prstGeom prst="rect">
                <a:avLst/>
              </a:prstGeom>
              <a:blipFill>
                <a:blip r:embed="rId9"/>
                <a:stretch>
                  <a:fillRect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𝑄</m:t>
                          </m:r>
                          <m:r>
                            <m:rPr>
                              <m:sty m:val="p"/>
                            </m:rPr>
                            <a:rPr lang="el-GR" altLang="ja-JP">
                              <a:latin typeface="Cambria Math" panose="02040503050406030204" pitchFamily="18" charset="0"/>
                            </a:rPr>
                            <m:t>Λ</m:t>
                          </m:r>
                          <m:r>
                            <a:rPr lang="en-US" altLang="ja-JP">
                              <a:latin typeface="Cambria Math" panose="02040503050406030204" pitchFamily="18" charset="0"/>
                            </a:rPr>
                            <m:t>𝑄</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0"/>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906715" y="1643566"/>
            <a:ext cx="795721" cy="253787"/>
          </a:xfrm>
          <a:prstGeom prst="rect">
            <a:avLst/>
          </a:prstGeom>
          <a:solidFill>
            <a:schemeClr val="bg1"/>
          </a:solidFill>
        </p:spPr>
        <p:txBody>
          <a:bodyPr wrap="square" rtlCol="0">
            <a:spAutoFit/>
          </a:bodyPr>
          <a:lstStyle/>
          <a:p>
            <a:r>
              <a:rPr lang="ja-JP" altLang="en-US" sz="1049">
                <a:latin typeface="DengXian" panose="02010600030101010101" pitchFamily="2" charset="-122"/>
                <a:ea typeface="DengXian" panose="02010600030101010101" pitchFamily="2" charset="-122"/>
              </a:rPr>
              <a:t>可对角化</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m:t>
                          </m:r>
                          <m:r>
                            <m:rPr>
                              <m:sty m:val="p"/>
                            </m:rPr>
                            <a:rPr lang="el-GR" altLang="ja-JP">
                              <a:latin typeface="Cambria Math" panose="02040503050406030204" pitchFamily="18" charset="0"/>
                            </a:rPr>
                            <m:t>Λ</m:t>
                          </m:r>
                          <m:r>
                            <a:rPr lang="en-US" altLang="ja-JP">
                              <a:latin typeface="Cambria Math" panose="02040503050406030204" pitchFamily="18" charset="0"/>
                            </a:rPr>
                            <m:t>𝑋</m:t>
                          </m:r>
                        </m:e>
                        <m:sup>
                          <m:r>
                            <a:rPr lang="en-US" altLang="ja-JP">
                              <a:latin typeface="Cambria Math" panose="02040503050406030204" pitchFamily="18" charset="0"/>
                            </a:rPr>
                            <m:t>−1</m:t>
                          </m:r>
                        </m:sup>
                      </m:sSup>
                    </m:oMath>
                  </m:oMathPara>
                </a14:m>
                <a:endParaRPr lang="ja-JP" altLang="en-US"/>
              </a:p>
            </p:txBody>
          </p:sp>
        </mc:Choice>
        <mc:Fallback xmlns="">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1"/>
                <a:stretch>
                  <a:fillRect l="-1754" t="-7143"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2"/>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xmlns="">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3"/>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792677"/>
            <a:ext cx="6769162" cy="4360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446233" y="782737"/>
                <a:ext cx="1633210" cy="253787"/>
              </a:xfrm>
              <a:prstGeom prst="rect">
                <a:avLst/>
              </a:prstGeom>
              <a:noFill/>
            </p:spPr>
            <p:txBody>
              <a:bodyPr wrap="square" rtlCol="0">
                <a:spAutoFit/>
              </a:bodyPr>
              <a:lstStyle/>
              <a:p>
                <a:pPr algn="ctr"/>
                <a:r>
                  <a:rPr lang="ja-JP" altLang="en-US" sz="1049">
                    <a:latin typeface="DengXian" panose="02010600030101010101" pitchFamily="2" charset="-122"/>
                    <a:ea typeface="DengXian" panose="02010600030101010101" pitchFamily="2" charset="-122"/>
                  </a:rPr>
                  <a:t>方阵</a:t>
                </a:r>
                <a:r>
                  <a:rPr lang="zh-CN" altLang="en-US" sz="1049" dirty="0">
                    <a:latin typeface="Arial Rounded MT Bold" panose="020F0704030504030204" pitchFamily="34" charset="0"/>
                  </a:rPr>
                  <a:t>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446233" y="782737"/>
                <a:ext cx="1633210" cy="253787"/>
              </a:xfrm>
              <a:prstGeom prst="rect">
                <a:avLst/>
              </a:prstGeom>
              <a:blipFill>
                <a:blip r:embed="rId14"/>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1</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xmlns="">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219979"/>
            <a:ext cx="7317595" cy="51910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219358"/>
                <a:ext cx="1134066" cy="253787"/>
              </a:xfrm>
              <a:prstGeom prst="rect">
                <a:avLst/>
              </a:prstGeom>
              <a:noFill/>
            </p:spPr>
            <p:txBody>
              <a:bodyPr wrap="square" rtlCol="0">
                <a:spAutoFit/>
              </a:bodyPr>
              <a:lstStyle/>
              <a:p>
                <a:r>
                  <a:rPr lang="ja-JP" altLang="en-US" sz="1049">
                    <a:latin typeface="DengXian" panose="02010600030101010101" pitchFamily="2" charset="-122"/>
                    <a:ea typeface="DengXian" panose="02010600030101010101" pitchFamily="2" charset="-122"/>
                  </a:rPr>
                  <a:t>矩阵</a:t>
                </a:r>
                <a:r>
                  <a:rPr lang="en-US" altLang="ja-JP" sz="1049" dirty="0">
                    <a:latin typeface="Arial Rounded MT Bold" panose="020F0704030504030204" pitchFamily="34" charset="0"/>
                  </a:rPr>
                  <a:t>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219358"/>
                <a:ext cx="1134066" cy="253787"/>
              </a:xfrm>
              <a:prstGeom prst="rect">
                <a:avLst/>
              </a:prstGeom>
              <a:blipFill>
                <a:blip r:embed="rId18"/>
                <a:stretch>
                  <a:fillRect b="-14286"/>
                </a:stretch>
              </a:blipFill>
            </p:spPr>
            <p:txBody>
              <a:bodyPr/>
              <a:lstStyle/>
              <a:p>
                <a:r>
                  <a:rPr lang="zh-CN"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954783"/>
            <a:ext cx="811359" cy="230961"/>
          </a:xfrm>
          <a:prstGeom prst="rect">
            <a:avLst/>
          </a:prstGeom>
          <a:noFill/>
        </p:spPr>
        <p:txBody>
          <a:bodyPr wrap="square" rtlCol="0">
            <a:spAutoFit/>
          </a:bodyPr>
          <a:lstStyle/>
          <a:p>
            <a:r>
              <a:rPr lang="ja-JP" altLang="en-US" sz="901">
                <a:latin typeface="DengXian" panose="02010600030101010101" pitchFamily="2" charset="-122"/>
                <a:ea typeface="DengXian" panose="02010600030101010101" pitchFamily="2" charset="-122"/>
              </a:rPr>
              <a:t>可逆</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953162"/>
            <a:ext cx="412292" cy="230961"/>
          </a:xfrm>
          <a:prstGeom prst="rect">
            <a:avLst/>
          </a:prstGeom>
          <a:noFill/>
        </p:spPr>
        <p:txBody>
          <a:bodyPr wrap="none" rtlCol="0">
            <a:spAutoFit/>
          </a:bodyPr>
          <a:lstStyle/>
          <a:p>
            <a:r>
              <a:rPr lang="ja-JP" altLang="en-US" sz="901">
                <a:latin typeface="DengXian" panose="02010600030101010101" pitchFamily="2" charset="-122"/>
                <a:ea typeface="DengXian" panose="02010600030101010101" pitchFamily="2" charset="-122"/>
              </a:rPr>
              <a:t>奇异</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31502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xmlns="">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315028"/>
                <a:ext cx="599208" cy="161454"/>
              </a:xfrm>
              <a:prstGeom prst="rect">
                <a:avLst/>
              </a:prstGeom>
              <a:blipFill>
                <a:blip r:embed="rId19"/>
                <a:stretch>
                  <a:fillRect b="-71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154167"/>
                <a:ext cx="117427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154167"/>
                <a:ext cx="1174278" cy="126958"/>
              </a:xfrm>
              <a:prstGeom prst="rect">
                <a:avLst/>
              </a:prstGeom>
              <a:blipFill>
                <a:blip r:embed="rId20"/>
                <a:stretch>
                  <a:fillRect t="-18182" b="-4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46414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464149"/>
                <a:ext cx="599208" cy="161454"/>
              </a:xfrm>
              <a:prstGeom prst="rect">
                <a:avLst/>
              </a:prstGeom>
              <a:blipFill>
                <a:blip r:embed="rId21"/>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45619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456191"/>
                <a:ext cx="599208" cy="164469"/>
              </a:xfrm>
              <a:prstGeom prst="rect">
                <a:avLst/>
              </a:prstGeom>
              <a:blipFill>
                <a:blip r:embed="rId22"/>
                <a:stretch>
                  <a:fillRect l="-6250" t="-7692" r="-4167"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058659"/>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874500"/>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874500"/>
                <a:ext cx="737681" cy="211725"/>
              </a:xfrm>
              <a:prstGeom prst="rect">
                <a:avLst/>
              </a:prstGeom>
              <a:blipFill>
                <a:blip r:embed="rId23"/>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81894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152152"/>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xmlns="">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152152"/>
                <a:ext cx="1093116" cy="253916"/>
              </a:xfrm>
              <a:prstGeom prst="rect">
                <a:avLst/>
              </a:prstGeom>
              <a:blipFill>
                <a:blip r:embed="rId24"/>
                <a:stretch>
                  <a:fillRect l="-4598" t="-14286"/>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884381" y="2945291"/>
            <a:ext cx="540878"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a:t>投影</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31888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318882"/>
                <a:ext cx="599208" cy="161454"/>
              </a:xfrm>
              <a:prstGeom prst="rect">
                <a:avLst/>
              </a:prstGeom>
              <a:blipFill>
                <a:blip r:embed="rId25"/>
                <a:stretch>
                  <a:fillRect b="-2857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198510" y="648513"/>
            <a:ext cx="1888586" cy="415498"/>
          </a:xfrm>
          <a:prstGeom prst="rect">
            <a:avLst/>
          </a:prstGeom>
          <a:noFill/>
        </p:spPr>
        <p:txBody>
          <a:bodyPr wrap="square" rtlCol="0">
            <a:spAutoFit/>
          </a:bodyPr>
          <a:lstStyle/>
          <a:p>
            <a:r>
              <a:rPr lang="ja-JP" altLang="en-US" sz="2100">
                <a:latin typeface="DengXian" panose="02010600030101010101" pitchFamily="2" charset="-122"/>
                <a:ea typeface="DengXian" panose="02010600030101010101" pitchFamily="2" charset="-122"/>
              </a:rPr>
              <a:t>矩阵世界</a:t>
            </a:r>
            <a:endParaRPr lang="en-US" altLang="ja-JP" sz="2100" dirty="0">
              <a:latin typeface="DengXian" panose="02010600030101010101" pitchFamily="2" charset="-122"/>
              <a:ea typeface="DengXian" panose="02010600030101010101" pitchFamily="2" charset="-122"/>
            </a:endParaRPr>
          </a:p>
        </p:txBody>
      </p:sp>
      <mc:AlternateContent xmlns:mc="http://schemas.openxmlformats.org/markup-compatibility/2006">
        <mc:Choice xmlns:a14="http://schemas.microsoft.com/office/drawing/2010/main"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6" y="1493841"/>
                <a:ext cx="668256" cy="12695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有一个</m:t>
                      </m:r>
                      <m:r>
                        <a:rPr lang="zh-CN" altLang="en-US" sz="825" i="1">
                          <a:latin typeface="Cambria Math" panose="02040503050406030204" pitchFamily="18" charset="0"/>
                          <a:ea typeface="Cambria Math" panose="02040503050406030204" pitchFamily="18" charset="0"/>
                        </a:rPr>
                        <m:t>零行</m:t>
                      </m:r>
                    </m:oMath>
                  </m:oMathPara>
                </a14:m>
                <a:endParaRPr lang="ja-JP" altLang="en-US" sz="825">
                  <a:latin typeface="DengXian" panose="02010600030101010101" pitchFamily="2" charset="-122"/>
                  <a:ea typeface="DengXian" panose="02010600030101010101" pitchFamily="2" charset="-122"/>
                </a:endParaRPr>
              </a:p>
            </p:txBody>
          </p:sp>
        </mc:Choice>
        <mc:Fallback>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6" y="1493841"/>
                <a:ext cx="668256" cy="126958"/>
              </a:xfrm>
              <a:prstGeom prst="rect">
                <a:avLst/>
              </a:prstGeom>
              <a:blipFill>
                <a:blip r:embed="rId26"/>
                <a:stretch>
                  <a:fillRect l="-3774" t="-9091" r="-5660" b="-363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a:latin typeface="Cambria Math" panose="02040503050406030204" pitchFamily="18" charset="0"/>
                        </a:rPr>
                        <m:t>𝐴</m:t>
                      </m:r>
                      <m:r>
                        <a:rPr lang="en-US" altLang="ja-JP">
                          <a:latin typeface="Cambria Math" panose="02040503050406030204" pitchFamily="18" charset="0"/>
                        </a:rPr>
                        <m:t>=</m:t>
                      </m:r>
                      <m:sSup>
                        <m:sSupPr>
                          <m:ctrlPr>
                            <a:rPr lang="en-US" altLang="ja-JP" i="1">
                              <a:latin typeface="Cambria Math" panose="02040503050406030204" pitchFamily="18" charset="0"/>
                            </a:rPr>
                          </m:ctrlPr>
                        </m:sSupPr>
                        <m:e>
                          <m:r>
                            <a:rPr lang="en-US" altLang="ja-JP">
                              <a:latin typeface="Cambria Math" panose="02040503050406030204" pitchFamily="18" charset="0"/>
                            </a:rPr>
                            <m:t>𝑋𝐽𝑋</m:t>
                          </m:r>
                        </m:e>
                        <m:sup>
                          <m:r>
                            <a:rPr lang="en-US" altLang="ja-JP">
                              <a:latin typeface="Cambria Math" panose="02040503050406030204" pitchFamily="18" charset="0"/>
                            </a:rPr>
                            <m:t>−1</m:t>
                          </m:r>
                        </m:sup>
                      </m:sSup>
                    </m:oMath>
                  </m:oMathPara>
                </a14:m>
                <a:endParaRPr lang="ja-JP" altLang="en-US"/>
              </a:p>
            </p:txBody>
          </p:sp>
        </mc:Choice>
        <mc:Fallback xmlns="">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33"/>
                <a:stretch>
                  <a:fillRect b="-2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DengXian" panose="02010600030101010101" pitchFamily="2" charset="-122"/>
                          <a:ea typeface="DengXian" panose="02010600030101010101" pitchFamily="2" charset="-122"/>
                          <a:cs typeface="Times New Roman" panose="02020603050405020304" pitchFamily="18" charset="0"/>
                        </a:rPr>
                        <m:t>𝑆</m:t>
                      </m:r>
                      <m:r>
                        <a:rPr lang="en-US" altLang="ja-JP" sz="825" i="1">
                          <a:latin typeface="DengXian" panose="02010600030101010101" pitchFamily="2" charset="-122"/>
                          <a:ea typeface="DengXian" panose="02010600030101010101" pitchFamily="2" charset="-122"/>
                          <a:cs typeface="Times New Roman" panose="02020603050405020304" pitchFamily="18" charset="0"/>
                        </a:rPr>
                        <m:t>=</m:t>
                      </m:r>
                      <m:sSup>
                        <m:sSupPr>
                          <m:ctrlPr>
                            <a:rPr lang="en-US" altLang="ja-JP" sz="825" i="1">
                              <a:latin typeface="DengXian" panose="02010600030101010101" pitchFamily="2" charset="-122"/>
                              <a:ea typeface="DengXian" panose="02010600030101010101" pitchFamily="2" charset="-122"/>
                              <a:cs typeface="Times New Roman" panose="02020603050405020304" pitchFamily="18" charset="0"/>
                            </a:rPr>
                          </m:ctrlPr>
                        </m:sSupPr>
                        <m:e>
                          <m:r>
                            <a:rPr lang="en-US" altLang="ja-JP" sz="825" i="1">
                              <a:latin typeface="DengXian" panose="02010600030101010101" pitchFamily="2" charset="-122"/>
                              <a:ea typeface="DengXian" panose="02010600030101010101" pitchFamily="2" charset="-122"/>
                              <a:cs typeface="Times New Roman" panose="02020603050405020304" pitchFamily="18" charset="0"/>
                            </a:rPr>
                            <m:t>𝑆</m:t>
                          </m:r>
                        </m:e>
                        <m:sup>
                          <m:r>
                            <m:rPr>
                              <m:sty m:val="p"/>
                            </m:rPr>
                            <a:rPr lang="en-US" altLang="ja-JP" sz="825" i="1">
                              <a:latin typeface="DengXian" panose="02010600030101010101" pitchFamily="2" charset="-122"/>
                              <a:ea typeface="DengXian" panose="02010600030101010101" pitchFamily="2" charset="-122"/>
                              <a:cs typeface="Times New Roman" panose="02020603050405020304" pitchFamily="18" charset="0"/>
                            </a:rPr>
                            <m:t>T</m:t>
                          </m:r>
                        </m:sup>
                      </m:sSup>
                      <m:r>
                        <a:rPr lang="en-US" altLang="ja-JP" sz="825" i="1">
                          <a:latin typeface="DengXian" panose="02010600030101010101" pitchFamily="2" charset="-122"/>
                          <a:ea typeface="DengXian" panose="02010600030101010101" pitchFamily="2" charset="-122"/>
                          <a:cs typeface="Times New Roman" panose="02020603050405020304" pitchFamily="18" charset="0"/>
                        </a:rPr>
                        <m:t>,</m:t>
                      </m:r>
                      <m:r>
                        <a:rPr lang="ja-JP" altLang="en-US" sz="825" i="1">
                          <a:latin typeface="DengXian" panose="02010600030101010101" pitchFamily="2" charset="-122"/>
                          <a:ea typeface="DengXian" panose="02010600030101010101" pitchFamily="2" charset="-122"/>
                          <a:cs typeface="Times New Roman" panose="02020603050405020304" pitchFamily="18" charset="0"/>
                        </a:rPr>
                        <m:t>所有</m:t>
                      </m:r>
                      <m:r>
                        <a:rPr lang="en-US" altLang="ja-JP" sz="825" i="1">
                          <a:latin typeface="DengXian" panose="02010600030101010101" pitchFamily="2" charset="-122"/>
                          <a:ea typeface="DengXian" panose="02010600030101010101" pitchFamily="2" charset="-122"/>
                          <a:cs typeface="Times New Roman" panose="02020603050405020304" pitchFamily="18" charset="0"/>
                        </a:rPr>
                        <m:t>𝜆</m:t>
                      </m:r>
                      <m:r>
                        <a:rPr lang="ja-JP" altLang="en-US" sz="825" i="1">
                          <a:latin typeface="DengXian" panose="02010600030101010101" pitchFamily="2" charset="-122"/>
                          <a:ea typeface="DengXian" panose="02010600030101010101" pitchFamily="2" charset="-122"/>
                          <a:cs typeface="Times New Roman" panose="02020603050405020304" pitchFamily="18" charset="0"/>
                        </a:rPr>
                        <m:t>都是实数</m:t>
                      </m:r>
                    </m:oMath>
                  </m:oMathPara>
                </a14:m>
                <a:endParaRPr lang="ja-JP" altLang="en-US" sz="825" i="1">
                  <a:latin typeface="DengXian" panose="02010600030101010101" pitchFamily="2" charset="-122"/>
                  <a:ea typeface="DengXian" panose="02010600030101010101" pitchFamily="2" charset="-122"/>
                  <a:cs typeface="Times New Roman" panose="02020603050405020304" pitchFamily="18" charset="0"/>
                </a:endParaRPr>
              </a:p>
            </p:txBody>
          </p:sp>
        </mc:Choice>
        <mc:Fallback>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34"/>
                <a:stretch>
                  <a:fillRect t="-18182"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35"/>
                <a:stretch>
                  <a:fillRect l="-6250" t="-7143" r="-4167" b="-2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79048" y="3114257"/>
                <a:ext cx="120902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79048" y="3114257"/>
                <a:ext cx="1209028" cy="129266"/>
              </a:xfrm>
              <a:prstGeom prst="rect">
                <a:avLst/>
              </a:prstGeom>
              <a:blipFill>
                <a:blip r:embed="rId36"/>
                <a:stretch>
                  <a:fillRect t="-9091" b="-36364"/>
                </a:stretch>
              </a:blipFill>
            </p:spPr>
            <p:txBody>
              <a:bodyPr/>
              <a:lstStyle/>
              <a:p>
                <a:r>
                  <a:rPr lang="zh-CN"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396833"/>
            <a:ext cx="236049" cy="277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5" y="1395755"/>
            <a:ext cx="96540" cy="1078"/>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30">
                          <a:latin typeface="DengXian" panose="02010600030101010101" pitchFamily="2" charset="-122"/>
                          <a:ea typeface="DengXian" panose="02010600030101010101" pitchFamily="2" charset="-122"/>
                        </a:rPr>
                        <m:t>对角化</m:t>
                      </m:r>
                    </m:oMath>
                  </m:oMathPara>
                </a14:m>
                <a:endParaRPr lang="ja-JP" altLang="en-US" sz="830">
                  <a:latin typeface="DengXian" panose="02010600030101010101" pitchFamily="2" charset="-122"/>
                  <a:ea typeface="DengXian" panose="02010600030101010101" pitchFamily="2" charset="-122"/>
                </a:endParaRPr>
              </a:p>
            </p:txBody>
          </p:sp>
        </mc:Choice>
        <mc:Fallback>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7"/>
                <a:stretch>
                  <a:fillRect t="-9091" b="-36364"/>
                </a:stretch>
              </a:blipFill>
            </p:spPr>
            <p:txBody>
              <a:bodyPr/>
              <a:lstStyle/>
              <a:p>
                <a:r>
                  <a:rPr lang="zh-CN"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9"/>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64029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825" i="1">
                          <a:latin typeface="Cambria Math" panose="02040503050406030204" pitchFamily="18" charset="0"/>
                          <a:ea typeface="Cambria Math" panose="02040503050406030204" pitchFamily="18" charset="0"/>
                        </a:rPr>
                        <m:t>行秩</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列秩</m:t>
                      </m:r>
                    </m:oMath>
                  </m:oMathPara>
                </a14:m>
                <a:endParaRPr lang="ja-JP" altLang="en-US" sz="825">
                  <a:latin typeface="DengXian" panose="02010600030101010101" pitchFamily="2" charset="-122"/>
                  <a:ea typeface="DengXian" panose="02010600030101010101" pitchFamily="2" charset="-122"/>
                </a:endParaRPr>
              </a:p>
            </p:txBody>
          </p:sp>
        </mc:Choice>
        <mc:Fallback>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640298"/>
                <a:ext cx="1404308" cy="126958"/>
              </a:xfrm>
              <a:prstGeom prst="rect">
                <a:avLst/>
              </a:prstGeom>
              <a:blipFill>
                <a:blip r:embed="rId40"/>
                <a:stretch>
                  <a:fillRect t="-18182" b="-272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64800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𝑆𝑉𝐷</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单位</m:t>
                      </m:r>
                      <m:r>
                        <a:rPr lang="ja-JP" altLang="en-US" sz="825" i="1">
                          <a:latin typeface="Cambria Math" panose="02040503050406030204" pitchFamily="18" charset="0"/>
                          <a:ea typeface="Cambria Math" panose="02040503050406030204" pitchFamily="18" charset="0"/>
                        </a:rPr>
                        <m:t>正交</m:t>
                      </m:r>
                      <m:r>
                        <a:rPr lang="ja-JP" altLang="en-US" sz="825" i="1">
                          <a:latin typeface="Cambria Math" panose="02040503050406030204" pitchFamily="18" charset="0"/>
                          <a:ea typeface="Cambria Math" panose="02040503050406030204" pitchFamily="18" charset="0"/>
                        </a:rPr>
                        <m:t>基底</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𝑉</m:t>
                      </m:r>
                    </m:oMath>
                  </m:oMathPara>
                </a14:m>
                <a:endParaRPr lang="ja-JP" altLang="en-US" sz="825" i="1">
                  <a:latin typeface="DengXian" panose="02010600030101010101" pitchFamily="2" charset="-122"/>
                  <a:ea typeface="DengXian" panose="02010600030101010101" pitchFamily="2" charset="-122"/>
                </a:endParaRPr>
              </a:p>
            </p:txBody>
          </p:sp>
        </mc:Choice>
        <mc:Fallback>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648004"/>
                <a:ext cx="1238371" cy="126958"/>
              </a:xfrm>
              <a:prstGeom prst="rect">
                <a:avLst/>
              </a:prstGeom>
              <a:blipFill>
                <a:blip r:embed="rId41"/>
                <a:stretch>
                  <a:fillRect t="-9091" b="-4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xmlns="">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42"/>
                <a:stretch>
                  <a:fillRect t="-7143"/>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a:stCxn id="77" idx="3"/>
          </p:cNvCxnSpPr>
          <p:nvPr/>
        </p:nvCxnSpPr>
        <p:spPr>
          <a:xfrm flipH="1" flipV="1">
            <a:off x="4306466" y="1553604"/>
            <a:ext cx="395970" cy="3716"/>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73885"/>
                <a:ext cx="1059290" cy="10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701" i="1">
                          <a:latin typeface="Cambria Math" panose="02040503050406030204" pitchFamily="18" charset="0"/>
                          <a:ea typeface="Cambria Math" panose="02040503050406030204" pitchFamily="18" charset="0"/>
                        </a:rPr>
                        <m:t>所有</m:t>
                      </m:r>
                      <m:r>
                        <a:rPr lang="en-US" altLang="ja-JP" sz="701" i="1">
                          <a:latin typeface="Cambria Math" panose="02040503050406030204" pitchFamily="18" charset="0"/>
                          <a:ea typeface="Cambria Math" panose="02040503050406030204" pitchFamily="18" charset="0"/>
                        </a:rPr>
                        <m:t>𝐴</m:t>
                      </m:r>
                      <m:r>
                        <a:rPr lang="ja-JP" altLang="en-US" sz="701" i="1">
                          <a:latin typeface="Cambria Math" panose="02040503050406030204" pitchFamily="18" charset="0"/>
                          <a:ea typeface="Cambria Math" panose="02040503050406030204" pitchFamily="18" charset="0"/>
                        </a:rPr>
                        <m:t>的</m:t>
                      </m:r>
                      <m:r>
                        <a:rPr lang="zh-CN" altLang="en-US" sz="701" i="1">
                          <a:latin typeface="Cambria Math" panose="02040503050406030204" pitchFamily="18" charset="0"/>
                          <a:ea typeface="Cambria Math" panose="02040503050406030204" pitchFamily="18" charset="0"/>
                        </a:rPr>
                        <m:t>伪逆</m:t>
                      </m:r>
                    </m:oMath>
                  </m:oMathPara>
                </a14:m>
                <a:endParaRPr lang="ja-JP" altLang="en-US" sz="701">
                  <a:latin typeface="DengXian" panose="02010600030101010101" pitchFamily="2" charset="-122"/>
                  <a:ea typeface="DengXian" panose="02010600030101010101" pitchFamily="2" charset="-122"/>
                </a:endParaRPr>
              </a:p>
            </p:txBody>
          </p:sp>
        </mc:Choice>
        <mc:Fallback>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73885"/>
                <a:ext cx="1059290" cy="107850"/>
              </a:xfrm>
              <a:prstGeom prst="rect">
                <a:avLst/>
              </a:prstGeom>
              <a:blipFill>
                <a:blip r:embed="rId43"/>
                <a:stretch>
                  <a:fillRect t="-11111" b="-33333"/>
                </a:stretch>
              </a:blipFill>
            </p:spPr>
            <p:txBody>
              <a:bodyPr/>
              <a:lstStyle/>
              <a:p>
                <a:r>
                  <a:rPr lang="zh-CN"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49522" y="1485214"/>
            <a:ext cx="742147" cy="126958"/>
          </a:xfrm>
          <a:prstGeom prst="rect">
            <a:avLst/>
          </a:prstGeom>
          <a:noFill/>
        </p:spPr>
        <p:txBody>
          <a:bodyPr wrap="square" lIns="0" tIns="0" rIns="0" bIns="0" rtlCol="0">
            <a:spAutoFit/>
          </a:bodyPr>
          <a:lstStyle/>
          <a:p>
            <a:r>
              <a:rPr lang="ja-JP" altLang="en-US" sz="825">
                <a:latin typeface="DengXian" panose="02010600030101010101" pitchFamily="2" charset="-122"/>
                <a:ea typeface="DengXian" panose="02010600030101010101" pitchFamily="2" charset="-122"/>
                <a:cs typeface="Times New Roman" panose="02020603050405020304" pitchFamily="18" charset="0"/>
              </a:rPr>
              <a:t>格拉姆</a:t>
            </a:r>
            <a:r>
              <a:rPr lang="en-US" altLang="zh-CN" sz="825" dirty="0">
                <a:latin typeface="DengXian" panose="02010600030101010101" pitchFamily="2" charset="-122"/>
                <a:ea typeface="DengXian" panose="02010600030101010101" pitchFamily="2" charset="-122"/>
                <a:cs typeface="Times New Roman" panose="02020603050405020304" pitchFamily="18" charset="0"/>
              </a:rPr>
              <a:t>-</a:t>
            </a:r>
            <a:r>
              <a:rPr lang="zh-CN" altLang="en-US" sz="825" dirty="0">
                <a:latin typeface="DengXian" panose="02010600030101010101" pitchFamily="2" charset="-122"/>
                <a:ea typeface="DengXian" panose="02010600030101010101" pitchFamily="2" charset="-122"/>
                <a:cs typeface="Times New Roman" panose="02020603050405020304" pitchFamily="18" charset="0"/>
              </a:rPr>
              <a:t>施密特</a:t>
            </a:r>
            <a:endParaRPr lang="ja-JP" altLang="en-US" sz="825">
              <a:latin typeface="DengXian" panose="02010600030101010101" pitchFamily="2" charset="-122"/>
              <a:ea typeface="DengXian" panose="02010600030101010101" pitchFamily="2" charset="-122"/>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64639" y="3298515"/>
            <a:ext cx="151326" cy="215444"/>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sz="1400" dirty="0"/>
              <a:t>O</a:t>
            </a:r>
            <a:endParaRPr lang="ja-JP" altLang="en-US" sz="1400"/>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3255874" y="3130611"/>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a:latin typeface="DengXian" panose="02010600030101010101" pitchFamily="2" charset="-122"/>
                <a:ea typeface="DengXian" panose="02010600030101010101" pitchFamily="2" charset="-122"/>
              </a:rPr>
              <a:t>置换</a:t>
            </a:r>
          </a:p>
        </p:txBody>
      </p:sp>
      <mc:AlternateContent xmlns:mc="http://schemas.openxmlformats.org/markup-compatibility/2006">
        <mc:Choice xmlns:a14="http://schemas.microsoft.com/office/drawing/2010/main"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2938" y="3346245"/>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1" i="1" smtClean="0">
                          <a:latin typeface="Cambria Math" panose="02040503050406030204" pitchFamily="18" charset="0"/>
                          <a:ea typeface="Cambria Math" panose="02040503050406030204" pitchFamily="18" charset="0"/>
                        </a:rPr>
                        <m:t>𝑰</m:t>
                      </m:r>
                      <m:r>
                        <a:rPr lang="ja-JP" altLang="en-US" sz="825" b="1" i="1">
                          <a:latin typeface="Cambria Math" panose="02040503050406030204" pitchFamily="18" charset="0"/>
                          <a:ea typeface="Cambria Math" panose="02040503050406030204" pitchFamily="18" charset="0"/>
                        </a:rPr>
                        <m:t>的</m:t>
                      </m:r>
                      <m:r>
                        <a:rPr lang="ja-JP" altLang="en-US" sz="825" b="1" i="1" smtClean="0">
                          <a:latin typeface="Cambria Math" panose="02040503050406030204" pitchFamily="18" charset="0"/>
                          <a:ea typeface="Cambria Math" panose="02040503050406030204" pitchFamily="18" charset="0"/>
                        </a:rPr>
                        <m:t>置换</m:t>
                      </m:r>
                    </m:oMath>
                  </m:oMathPara>
                </a14:m>
                <a:endParaRPr lang="en-US" altLang="ja-JP" sz="825" b="1" i="1" dirty="0">
                  <a:latin typeface="DengXian" panose="02010600030101010101" pitchFamily="2" charset="-122"/>
                  <a:ea typeface="DengXian" panose="02010600030101010101" pitchFamily="2" charset="-122"/>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zh-CN" altLang="en-US" sz="825" b="0"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dirty="0">
                  <a:latin typeface="Cambria Math" panose="02040503050406030204" pitchFamily="18" charset="0"/>
                  <a:ea typeface="Cambria Math" panose="02040503050406030204" pitchFamily="18" charset="0"/>
                </a:endParaRPr>
              </a:p>
            </p:txBody>
          </p:sp>
        </mc:Choice>
        <mc:Fallback>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2938" y="3346245"/>
                <a:ext cx="1054256" cy="253916"/>
              </a:xfrm>
              <a:prstGeom prst="rect">
                <a:avLst/>
              </a:prstGeom>
              <a:blipFill>
                <a:blip r:embed="rId44"/>
                <a:stretch>
                  <a:fillRect t="-4762" b="-19048"/>
                </a:stretch>
              </a:blipFill>
            </p:spPr>
            <p:txBody>
              <a:bodyPr/>
              <a:lstStyle/>
              <a:p>
                <a:r>
                  <a:rPr lang="zh-CN" altLang="en-US">
                    <a:noFill/>
                  </a:rPr>
                  <a:t> </a:t>
                </a:r>
              </a:p>
            </p:txBody>
          </p:sp>
        </mc:Fallback>
      </mc:AlternateContent>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47534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31932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5005051" y="283578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1037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ja-JP" altLang="en-US" sz="1049">
                <a:latin typeface="DengXian" panose="02010600030101010101" pitchFamily="2" charset="-122"/>
                <a:ea typeface="DengXian" panose="02010600030101010101" pitchFamily="2" charset="-122"/>
              </a:rPr>
              <a:t>矩阵分解</a:t>
            </a:r>
          </a:p>
        </p:txBody>
      </p:sp>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latin typeface="DengXian" panose="02010600030101010101" pitchFamily="2" charset="-122"/>
                <a:ea typeface="DengXian" panose="02010600030101010101" pitchFamily="2" charset="-122"/>
              </a:rPr>
              <a:t>对应章节</a:t>
            </a:r>
            <a:endParaRPr kumimoji="1" lang="en-US" altLang="ja-JP" sz="1050" dirty="0">
              <a:solidFill>
                <a:schemeClr val="bg1"/>
              </a:solidFill>
              <a:latin typeface="DengXian" panose="02010600030101010101" pitchFamily="2" charset="-122"/>
              <a:ea typeface="DengXian" panose="02010600030101010101" pitchFamily="2" charset="-122"/>
            </a:endParaRP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45623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496808" y="606029"/>
            <a:ext cx="1463862" cy="200055"/>
          </a:xfrm>
          <a:prstGeom prst="rect">
            <a:avLst/>
          </a:prstGeom>
          <a:noFill/>
        </p:spPr>
        <p:txBody>
          <a:bodyPr wrap="none" rtlCol="0">
            <a:spAutoFit/>
          </a:bodyPr>
          <a:lstStyle/>
          <a:p>
            <a:r>
              <a:rPr kumimoji="1" lang="en-US" altLang="ja-JP" sz="700" dirty="0"/>
              <a:t>(</a:t>
            </a:r>
            <a:r>
              <a:rPr kumimoji="1" lang="ja-JP" altLang="en-US" sz="700"/>
              <a:t>在</a:t>
            </a:r>
            <a:r>
              <a:rPr kumimoji="1" lang="zh-CN" altLang="en-US" sz="700" dirty="0"/>
              <a:t> </a:t>
            </a:r>
            <a:r>
              <a:rPr kumimoji="1" lang="en-US" altLang="ja-JP" sz="700" dirty="0"/>
              <a:t>Linear Algebra for Everyone</a:t>
            </a:r>
            <a:r>
              <a:rPr kumimoji="1" lang="zh-CN" altLang="en-US" sz="700" dirty="0"/>
              <a:t> 中</a:t>
            </a:r>
            <a:r>
              <a:rPr kumimoji="1" lang="en-US" altLang="ja-JP" sz="700" dirty="0"/>
              <a:t>)</a:t>
            </a:r>
            <a:endParaRPr kumimoji="1" lang="ja-JP" altLang="en-US" sz="700"/>
          </a:p>
        </p:txBody>
      </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3575" y="164541"/>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Linear Algebra </a:t>
            </a:r>
          </a:p>
          <a:p>
            <a:pPr algn="ctr"/>
            <a:r>
              <a:rPr lang="en-US" altLang="ja-JP" sz="1000" i="1" dirty="0">
                <a:latin typeface="Arial Rounded MT Bold" panose="020F0704030504030204" pitchFamily="34" charset="0"/>
              </a:rPr>
              <a:t>for Everyone</a:t>
            </a:r>
          </a:p>
          <a:p>
            <a:pPr algn="ctr"/>
            <a:r>
              <a:rPr lang="zh-CN" altLang="en-US" sz="1000" dirty="0">
                <a:latin typeface="Arial Rounded MT Bold" panose="020F0704030504030204" pitchFamily="34" charset="0"/>
              </a:rPr>
              <a:t>中的</a:t>
            </a:r>
            <a:endParaRPr lang="ja-JP" altLang="en-US" sz="1000">
              <a:latin typeface="Arial Rounded MT Bold" panose="020F0704030504030204" pitchFamily="34" charset="0"/>
            </a:endParaRPr>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8"/>
            <a:ext cx="5842339" cy="31382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52605"/>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约旦</m:t>
                      </m:r>
                      <m:r>
                        <a:rPr lang="ja-JP" altLang="en-US" sz="825" i="1">
                          <a:latin typeface="Cambria Math" panose="02040503050406030204" pitchFamily="18" charset="0"/>
                          <a:ea typeface="Cambria Math" panose="02040503050406030204" pitchFamily="18" charset="0"/>
                        </a:rPr>
                        <m:t>型</m:t>
                      </m:r>
                    </m:oMath>
                  </m:oMathPara>
                </a14:m>
                <a:endParaRPr lang="ja-JP" altLang="en-US" sz="825">
                  <a:latin typeface="DengXian" panose="02010600030101010101" pitchFamily="2" charset="-122"/>
                  <a:ea typeface="DengXian" panose="02010600030101010101" pitchFamily="2" charset="-122"/>
                </a:endParaRPr>
              </a:p>
            </p:txBody>
          </p:sp>
        </mc:Choice>
        <mc:Fallback>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52605"/>
                <a:ext cx="919376" cy="126958"/>
              </a:xfrm>
              <a:prstGeom prst="rect">
                <a:avLst/>
              </a:prstGeom>
              <a:blipFill>
                <a:blip r:embed="rId46"/>
                <a:stretch>
                  <a:fillRect t="-9091" b="-36364"/>
                </a:stretch>
              </a:blipFill>
            </p:spPr>
            <p:txBody>
              <a:bodyPr/>
              <a:lstStyle/>
              <a:p>
                <a:r>
                  <a:rPr lang="zh-CN" altLang="en-US">
                    <a:noFill/>
                  </a:rPr>
                  <a:t> </a:t>
                </a:r>
              </a:p>
            </p:txBody>
          </p:sp>
        </mc:Fallback>
      </mc:AlternateContent>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xmlns="">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9"/>
                <a:stretch>
                  <a:fillRect b="-11111"/>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50D1CBAB-ECBE-0077-2B26-89C9C02B657C}"/>
              </a:ext>
            </a:extLst>
          </p:cNvPr>
          <p:cNvSpPr txBox="1"/>
          <p:nvPr/>
        </p:nvSpPr>
        <p:spPr>
          <a:xfrm>
            <a:off x="94284" y="4965650"/>
            <a:ext cx="2135521" cy="738151"/>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(v1.4.7, Oct.25,2022)</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Translator</a:t>
            </a:r>
            <a:r>
              <a:rPr lang="en-US" altLang="zh-CN" sz="1049" i="1" dirty="0">
                <a:solidFill>
                  <a:schemeClr val="bg2">
                    <a:lumMod val="50000"/>
                  </a:schemeClr>
                </a:solidFill>
                <a:latin typeface="Times New Roman" panose="02020603050405020304" pitchFamily="18" charset="0"/>
                <a:cs typeface="Times New Roman" panose="02020603050405020304" pitchFamily="18" charset="0"/>
              </a:rPr>
              <a:t>:</a:t>
            </a:r>
            <a:r>
              <a:rPr lang="zh-CN" altLang="en-US" sz="1049" i="1" dirty="0">
                <a:solidFill>
                  <a:schemeClr val="bg2">
                    <a:lumMod val="50000"/>
                  </a:schemeClr>
                </a:solidFill>
                <a:latin typeface="Times New Roman" panose="02020603050405020304" pitchFamily="18" charset="0"/>
                <a:cs typeface="Times New Roman" panose="02020603050405020304" pitchFamily="18" charset="0"/>
              </a:rPr>
              <a:t> </a:t>
            </a:r>
            <a:r>
              <a:rPr lang="en-US" altLang="zh-CN" sz="1049" i="1" dirty="0" err="1">
                <a:solidFill>
                  <a:schemeClr val="bg2">
                    <a:lumMod val="50000"/>
                  </a:schemeClr>
                </a:solidFill>
                <a:latin typeface="Times New Roman" panose="02020603050405020304" pitchFamily="18" charset="0"/>
                <a:cs typeface="Times New Roman" panose="02020603050405020304" pitchFamily="18" charset="0"/>
              </a:rPr>
              <a:t>Kefang</a:t>
            </a:r>
            <a:r>
              <a:rPr lang="zh-CN" altLang="en-US" sz="1049" i="1" dirty="0">
                <a:solidFill>
                  <a:schemeClr val="bg2">
                    <a:lumMod val="50000"/>
                  </a:schemeClr>
                </a:solidFill>
                <a:latin typeface="Times New Roman" panose="02020603050405020304" pitchFamily="18" charset="0"/>
                <a:cs typeface="Times New Roman" panose="02020603050405020304" pitchFamily="18" charset="0"/>
              </a:rPr>
              <a:t> </a:t>
            </a:r>
            <a:r>
              <a:rPr lang="en-US" altLang="zh-CN" sz="1049" i="1" dirty="0">
                <a:solidFill>
                  <a:schemeClr val="bg2">
                    <a:lumMod val="50000"/>
                  </a:schemeClr>
                </a:solidFill>
                <a:latin typeface="Times New Roman" panose="02020603050405020304" pitchFamily="18" charset="0"/>
                <a:cs typeface="Times New Roman" panose="02020603050405020304" pitchFamily="18" charset="0"/>
              </a:rPr>
              <a:t>Liu</a:t>
            </a:r>
            <a:endParaRPr lang="en-US" altLang="ja-JP" sz="1049" i="1" dirty="0">
              <a:solidFill>
                <a:schemeClr val="bg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88746" y="1332969"/>
                <a:ext cx="691689" cy="12772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30">
                          <a:latin typeface="DengXian" panose="02010600030101010101" pitchFamily="2" charset="-122"/>
                          <a:ea typeface="DengXian" panose="02010600030101010101" pitchFamily="2" charset="-122"/>
                        </a:rPr>
                        <m:t>三角化</m:t>
                      </m:r>
                    </m:oMath>
                  </m:oMathPara>
                </a14:m>
                <a:endParaRPr lang="ja-JP" altLang="en-US" sz="830">
                  <a:latin typeface="DengXian" panose="02010600030101010101" pitchFamily="2" charset="-122"/>
                  <a:ea typeface="DengXian" panose="02010600030101010101" pitchFamily="2" charset="-122"/>
                </a:endParaRPr>
              </a:p>
            </p:txBody>
          </p:sp>
        </mc:Choice>
        <mc:Fallback>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88746" y="1332969"/>
                <a:ext cx="691689" cy="127727"/>
              </a:xfrm>
              <a:prstGeom prst="rect">
                <a:avLst/>
              </a:prstGeom>
              <a:blipFill>
                <a:blip r:embed="rId50"/>
                <a:stretch>
                  <a:fillRect t="-18182"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6603D4F-4366-DD97-101D-D23618363163}"/>
                  </a:ext>
                </a:extLst>
              </p:cNvPr>
              <p:cNvSpPr txBox="1"/>
              <p:nvPr/>
            </p:nvSpPr>
            <p:spPr>
              <a:xfrm>
                <a:off x="5624713" y="3522644"/>
                <a:ext cx="576295" cy="2217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Λ</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ea typeface="Cambria Math" panose="02040503050406030204" pitchFamily="18" charset="0"/>
                                  </a:rPr>
                                  <m:t>𝜆</m:t>
                                </m:r>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r>
                                  <m:rPr>
                                    <m:brk m:alnAt="7"/>
                                  </m:rPr>
                                  <a:rPr lang="en-US" altLang="ja-JP" sz="825" i="1">
                                    <a:latin typeface="Cambria Math" panose="02040503050406030204" pitchFamily="18" charset="0"/>
                                    <a:ea typeface="Cambria Math" panose="02040503050406030204" pitchFamily="18" charset="0"/>
                                  </a:rPr>
                                  <m:t>𝜆</m:t>
                                </m:r>
                              </m:e>
                            </m:mr>
                          </m:m>
                        </m:e>
                      </m:d>
                    </m:oMath>
                  </m:oMathPara>
                </a14:m>
                <a:endParaRPr lang="ja-JP" altLang="en-US" sz="825"/>
              </a:p>
            </p:txBody>
          </p:sp>
        </mc:Choice>
        <mc:Fallback xmlns="">
          <p:sp>
            <p:nvSpPr>
              <p:cNvPr id="43" name="テキスト ボックス 42">
                <a:extLst>
                  <a:ext uri="{FF2B5EF4-FFF2-40B4-BE49-F238E27FC236}">
                    <a16:creationId xmlns:a16="http://schemas.microsoft.com/office/drawing/2014/main" id="{46603D4F-4366-DD97-101D-D23618363163}"/>
                  </a:ext>
                </a:extLst>
              </p:cNvPr>
              <p:cNvSpPr txBox="1">
                <a:spLocks noRot="1" noChangeAspect="1" noMove="1" noResize="1" noEditPoints="1" noAdjustHandles="1" noChangeArrowheads="1" noChangeShapeType="1" noTextEdit="1"/>
              </p:cNvSpPr>
              <p:nvPr/>
            </p:nvSpPr>
            <p:spPr>
              <a:xfrm>
                <a:off x="5624713" y="3522644"/>
                <a:ext cx="576295" cy="221792"/>
              </a:xfrm>
              <a:prstGeom prst="rect">
                <a:avLst/>
              </a:prstGeom>
              <a:blipFill>
                <a:blip r:embed="rId51"/>
                <a:stretch>
                  <a:fillRect l="-2174"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B970422-5A65-B1F5-7F16-BD7298D55F1F}"/>
                  </a:ext>
                </a:extLst>
              </p:cNvPr>
              <p:cNvSpPr txBox="1"/>
              <p:nvPr/>
            </p:nvSpPr>
            <p:spPr>
              <a:xfrm>
                <a:off x="4768567" y="3529243"/>
                <a:ext cx="801864" cy="227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825" i="1" smtClean="0">
                          <a:latin typeface="Cambria Math" panose="02040503050406030204" pitchFamily="18" charset="0"/>
                          <a:ea typeface="Cambria Math" panose="02040503050406030204" pitchFamily="18" charset="0"/>
                        </a:rPr>
                        <m:t>Σ</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b="0" i="1">
                                        <a:latin typeface="Cambria Math" panose="02040503050406030204" pitchFamily="18" charset="0"/>
                                        <a:ea typeface="Cambria Math" panose="02040503050406030204" pitchFamily="18" charset="0"/>
                                      </a:rPr>
                                      <m:t>2</m:t>
                                    </m:r>
                                  </m:sup>
                                </m:sSup>
                              </m:e>
                              <m:e>
                                <m:r>
                                  <a:rPr lang="en-US" altLang="ja-JP" sz="825" b="0" i="1">
                                    <a:latin typeface="Cambria Math" panose="02040503050406030204" pitchFamily="18" charset="0"/>
                                  </a:rPr>
                                  <m:t>0</m:t>
                                </m:r>
                              </m:e>
                            </m:mr>
                            <m:mr>
                              <m:e>
                                <m:r>
                                  <a:rPr lang="en-US" altLang="ja-JP" sz="825" b="0" i="1" smtClean="0">
                                    <a:latin typeface="Cambria Math" panose="02040503050406030204" pitchFamily="18" charset="0"/>
                                  </a:rPr>
                                  <m:t>0</m:t>
                                </m:r>
                              </m:e>
                              <m:e>
                                <m:sSup>
                                  <m:sSupPr>
                                    <m:ctrlPr>
                                      <a:rPr lang="en-US" altLang="ja-JP" sz="825" i="1">
                                        <a:latin typeface="Cambria Math" panose="02040503050406030204" pitchFamily="18" charset="0"/>
                                        <a:ea typeface="Cambria Math" panose="02040503050406030204" pitchFamily="18" charset="0"/>
                                      </a:rPr>
                                    </m:ctrlPr>
                                  </m:sSupPr>
                                  <m:e>
                                    <m:r>
                                      <a:rPr lang="en-US" altLang="ja-JP" sz="825" i="1">
                                        <a:latin typeface="Cambria Math" panose="02040503050406030204" pitchFamily="18" charset="0"/>
                                        <a:ea typeface="Cambria Math" panose="02040503050406030204" pitchFamily="18" charset="0"/>
                                      </a:rPr>
                                      <m:t>𝜎</m:t>
                                    </m:r>
                                  </m:e>
                                  <m:sup>
                                    <m:r>
                                      <a:rPr lang="en-US" altLang="ja-JP" sz="825" i="1">
                                        <a:latin typeface="Cambria Math" panose="02040503050406030204" pitchFamily="18" charset="0"/>
                                        <a:ea typeface="Cambria Math" panose="02040503050406030204" pitchFamily="18" charset="0"/>
                                      </a:rPr>
                                      <m:t>2</m:t>
                                    </m:r>
                                  </m:sup>
                                </m:sSup>
                              </m:e>
                            </m:mr>
                          </m:m>
                        </m:e>
                      </m:d>
                    </m:oMath>
                  </m:oMathPara>
                </a14:m>
                <a:endParaRPr lang="ja-JP" altLang="en-US" sz="825"/>
              </a:p>
            </p:txBody>
          </p:sp>
        </mc:Choice>
        <mc:Fallback xmlns="">
          <p:sp>
            <p:nvSpPr>
              <p:cNvPr id="44" name="テキスト ボックス 43">
                <a:extLst>
                  <a:ext uri="{FF2B5EF4-FFF2-40B4-BE49-F238E27FC236}">
                    <a16:creationId xmlns:a16="http://schemas.microsoft.com/office/drawing/2014/main" id="{CB970422-5A65-B1F5-7F16-BD7298D55F1F}"/>
                  </a:ext>
                </a:extLst>
              </p:cNvPr>
              <p:cNvSpPr txBox="1">
                <a:spLocks noRot="1" noChangeAspect="1" noMove="1" noResize="1" noEditPoints="1" noAdjustHandles="1" noChangeArrowheads="1" noChangeShapeType="1" noTextEdit="1"/>
              </p:cNvSpPr>
              <p:nvPr/>
            </p:nvSpPr>
            <p:spPr>
              <a:xfrm>
                <a:off x="4768567" y="3529243"/>
                <a:ext cx="801864" cy="227948"/>
              </a:xfrm>
              <a:prstGeom prst="rect">
                <a:avLst/>
              </a:prstGeom>
              <a:blipFill>
                <a:blip r:embed="rId52"/>
                <a:stretch>
                  <a:fillRect b="-157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3773365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12684</TotalTime>
  <Words>1079</Words>
  <Application>Microsoft Macintosh PowerPoint</Application>
  <PresentationFormat>全屏显示(16:10)</PresentationFormat>
  <Paragraphs>250</Paragraphs>
  <Slides>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DengXian</vt:lpstr>
      <vt:lpstr>Meiryo</vt:lpstr>
      <vt:lpstr>Arial</vt:lpstr>
      <vt:lpstr>Arial Rounded MT Bold</vt:lpstr>
      <vt:lpstr>Calibri</vt:lpstr>
      <vt:lpstr>Calibri Light</vt:lpstr>
      <vt:lpstr>Cambria Math</vt:lpstr>
      <vt:lpstr>Times</vt:lpstr>
      <vt:lpstr>Times New Roman</vt:lpstr>
      <vt:lpstr>Office テーマ</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平鍋健児</dc:creator>
  <cp:lastModifiedBy>l k</cp:lastModifiedBy>
  <cp:revision>191</cp:revision>
  <cp:lastPrinted>2022-09-21T21:29:36Z</cp:lastPrinted>
  <dcterms:created xsi:type="dcterms:W3CDTF">2020-09-23T08:55:37Z</dcterms:created>
  <dcterms:modified xsi:type="dcterms:W3CDTF">2022-11-08T14:27:12Z</dcterms:modified>
</cp:coreProperties>
</file>