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58" r:id="rId3"/>
    <p:sldId id="259" r:id="rId4"/>
    <p:sldId id="329" r:id="rId5"/>
    <p:sldId id="281" r:id="rId6"/>
    <p:sldId id="260" r:id="rId7"/>
    <p:sldId id="280" r:id="rId8"/>
    <p:sldId id="261" r:id="rId9"/>
    <p:sldId id="262" r:id="rId10"/>
    <p:sldId id="263" r:id="rId11"/>
    <p:sldId id="267" r:id="rId12"/>
    <p:sldId id="335" r:id="rId13"/>
    <p:sldId id="264" r:id="rId14"/>
    <p:sldId id="337" r:id="rId15"/>
    <p:sldId id="338" r:id="rId16"/>
    <p:sldId id="265" r:id="rId17"/>
    <p:sldId id="266" r:id="rId18"/>
    <p:sldId id="268" r:id="rId19"/>
    <p:sldId id="282" r:id="rId20"/>
    <p:sldId id="292" r:id="rId21"/>
    <p:sldId id="294" r:id="rId22"/>
    <p:sldId id="295" r:id="rId23"/>
    <p:sldId id="269" r:id="rId24"/>
    <p:sldId id="339" r:id="rId25"/>
    <p:sldId id="340" r:id="rId26"/>
    <p:sldId id="270" r:id="rId27"/>
    <p:sldId id="296" r:id="rId28"/>
    <p:sldId id="297" r:id="rId29"/>
    <p:sldId id="271" r:id="rId30"/>
    <p:sldId id="298" r:id="rId31"/>
    <p:sldId id="272" r:id="rId32"/>
    <p:sldId id="300" r:id="rId33"/>
    <p:sldId id="299" r:id="rId34"/>
    <p:sldId id="302" r:id="rId35"/>
    <p:sldId id="303" r:id="rId36"/>
    <p:sldId id="305" r:id="rId37"/>
    <p:sldId id="306" r:id="rId38"/>
    <p:sldId id="304" r:id="rId39"/>
    <p:sldId id="307" r:id="rId40"/>
    <p:sldId id="312" r:id="rId41"/>
    <p:sldId id="313" r:id="rId42"/>
    <p:sldId id="314" r:id="rId43"/>
    <p:sldId id="311" r:id="rId44"/>
    <p:sldId id="308" r:id="rId45"/>
    <p:sldId id="309" r:id="rId46"/>
    <p:sldId id="310" r:id="rId47"/>
    <p:sldId id="274" r:id="rId48"/>
    <p:sldId id="341" r:id="rId49"/>
    <p:sldId id="316" r:id="rId50"/>
    <p:sldId id="315" r:id="rId51"/>
    <p:sldId id="317" r:id="rId52"/>
    <p:sldId id="342" r:id="rId53"/>
    <p:sldId id="318" r:id="rId54"/>
    <p:sldId id="319" r:id="rId55"/>
    <p:sldId id="321" r:id="rId56"/>
    <p:sldId id="343" r:id="rId57"/>
    <p:sldId id="344" r:id="rId58"/>
    <p:sldId id="345" r:id="rId59"/>
    <p:sldId id="346" r:id="rId60"/>
    <p:sldId id="351" r:id="rId61"/>
    <p:sldId id="352" r:id="rId62"/>
    <p:sldId id="353" r:id="rId63"/>
    <p:sldId id="354" r:id="rId64"/>
    <p:sldId id="355" r:id="rId65"/>
    <p:sldId id="356" r:id="rId66"/>
    <p:sldId id="278" r:id="rId67"/>
    <p:sldId id="323" r:id="rId68"/>
    <p:sldId id="327" r:id="rId69"/>
    <p:sldId id="325" r:id="rId70"/>
    <p:sldId id="328" r:id="rId71"/>
    <p:sldId id="347" r:id="rId7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sorterViewPr>
    <p:cViewPr>
      <p:scale>
        <a:sx n="100" d="100"/>
        <a:sy n="100" d="100"/>
      </p:scale>
      <p:origin x="0" y="476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8F75FD-E5E4-4888-A7C1-B161EB3D98C8}" type="datetimeFigureOut">
              <a:rPr lang="zh-CN" altLang="en-US" smtClean="0"/>
              <a:pPr/>
              <a:t>2018/10/7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6D8D58-E8C6-4834-A2E2-A5FA7F784089}" type="slidenum">
              <a:rPr lang="zh-CN" altLang="en-US" smtClean="0"/>
              <a:pPr/>
              <a:t>‹#›</a:t>
            </a:fld>
            <a:endParaRPr lang="zh-CN" altLang="en-US"/>
          </a:p>
        </p:txBody>
      </p:sp>
    </p:spTree>
    <p:extLst>
      <p:ext uri="{BB962C8B-B14F-4D97-AF65-F5344CB8AC3E}">
        <p14:creationId xmlns:p14="http://schemas.microsoft.com/office/powerpoint/2010/main" val="23381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6EA8CA3-DAE2-4845-B80E-F554E226CE76}" type="datetime1">
              <a:rPr lang="zh-CN" altLang="en-US" smtClean="0"/>
              <a:pPr/>
              <a:t>2018/10/7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36F0E7-E2AB-44A8-AFB5-1E658C5A8727}" type="slidenum">
              <a:rPr lang="zh-CN" altLang="en-US" smtClean="0"/>
              <a:pPr/>
              <a:t>‹#›</a:t>
            </a:fld>
            <a:endParaRPr lang="zh-CN" altLang="en-US"/>
          </a:p>
        </p:txBody>
      </p:sp>
    </p:spTree>
    <p:extLst>
      <p:ext uri="{BB962C8B-B14F-4D97-AF65-F5344CB8AC3E}">
        <p14:creationId xmlns:p14="http://schemas.microsoft.com/office/powerpoint/2010/main" val="688741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A327F22-5E17-4649-A68E-36106508B2EE}" type="datetime1">
              <a:rPr lang="zh-CN" altLang="en-US" smtClean="0"/>
              <a:pPr/>
              <a:t>2018/10/7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36F0E7-E2AB-44A8-AFB5-1E658C5A8727}" type="slidenum">
              <a:rPr lang="zh-CN" altLang="en-US" smtClean="0"/>
              <a:pPr/>
              <a:t>‹#›</a:t>
            </a:fld>
            <a:endParaRPr lang="zh-CN" altLang="en-US"/>
          </a:p>
        </p:txBody>
      </p:sp>
    </p:spTree>
    <p:extLst>
      <p:ext uri="{BB962C8B-B14F-4D97-AF65-F5344CB8AC3E}">
        <p14:creationId xmlns:p14="http://schemas.microsoft.com/office/powerpoint/2010/main" val="79380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AA6E033-8197-4A9C-BA8B-889502D6C855}" type="datetime1">
              <a:rPr lang="zh-CN" altLang="en-US" smtClean="0"/>
              <a:pPr/>
              <a:t>2018/10/7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36F0E7-E2AB-44A8-AFB5-1E658C5A8727}" type="slidenum">
              <a:rPr lang="zh-CN" altLang="en-US" smtClean="0"/>
              <a:pPr/>
              <a:t>‹#›</a:t>
            </a:fld>
            <a:endParaRPr lang="zh-CN" altLang="en-US"/>
          </a:p>
        </p:txBody>
      </p:sp>
    </p:spTree>
    <p:extLst>
      <p:ext uri="{BB962C8B-B14F-4D97-AF65-F5344CB8AC3E}">
        <p14:creationId xmlns:p14="http://schemas.microsoft.com/office/powerpoint/2010/main" val="1276027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9A5791-6811-44F5-8BFC-3B0770343A4E}" type="datetime1">
              <a:rPr lang="zh-CN" altLang="en-US" smtClean="0"/>
              <a:pPr/>
              <a:t>2018/10/7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36F0E7-E2AB-44A8-AFB5-1E658C5A8727}" type="slidenum">
              <a:rPr lang="zh-CN" altLang="en-US" smtClean="0"/>
              <a:pPr/>
              <a:t>‹#›</a:t>
            </a:fld>
            <a:endParaRPr lang="zh-CN" altLang="en-US"/>
          </a:p>
        </p:txBody>
      </p:sp>
    </p:spTree>
    <p:extLst>
      <p:ext uri="{BB962C8B-B14F-4D97-AF65-F5344CB8AC3E}">
        <p14:creationId xmlns:p14="http://schemas.microsoft.com/office/powerpoint/2010/main" val="3877308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64481CC-5A6A-4637-BF7D-A953413578FE}" type="datetime1">
              <a:rPr lang="zh-CN" altLang="en-US" smtClean="0"/>
              <a:pPr/>
              <a:t>2018/10/7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36F0E7-E2AB-44A8-AFB5-1E658C5A8727}" type="slidenum">
              <a:rPr lang="zh-CN" altLang="en-US" smtClean="0"/>
              <a:pPr/>
              <a:t>‹#›</a:t>
            </a:fld>
            <a:endParaRPr lang="zh-CN" altLang="en-US"/>
          </a:p>
        </p:txBody>
      </p:sp>
    </p:spTree>
    <p:extLst>
      <p:ext uri="{BB962C8B-B14F-4D97-AF65-F5344CB8AC3E}">
        <p14:creationId xmlns:p14="http://schemas.microsoft.com/office/powerpoint/2010/main" val="1351896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87105DE-16E4-4D43-A956-D8631BAA57E0}" type="datetime1">
              <a:rPr lang="zh-CN" altLang="en-US" smtClean="0"/>
              <a:pPr/>
              <a:t>2018/10/7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36F0E7-E2AB-44A8-AFB5-1E658C5A8727}" type="slidenum">
              <a:rPr lang="zh-CN" altLang="en-US" smtClean="0"/>
              <a:pPr/>
              <a:t>‹#›</a:t>
            </a:fld>
            <a:endParaRPr lang="zh-CN" altLang="en-US"/>
          </a:p>
        </p:txBody>
      </p:sp>
    </p:spTree>
    <p:extLst>
      <p:ext uri="{BB962C8B-B14F-4D97-AF65-F5344CB8AC3E}">
        <p14:creationId xmlns:p14="http://schemas.microsoft.com/office/powerpoint/2010/main" val="186651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A2C0DD8-992A-4064-8A6C-C31C89D63000}" type="datetime1">
              <a:rPr lang="zh-CN" altLang="en-US" smtClean="0"/>
              <a:pPr/>
              <a:t>2018/10/7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D36F0E7-E2AB-44A8-AFB5-1E658C5A8727}" type="slidenum">
              <a:rPr lang="zh-CN" altLang="en-US" smtClean="0"/>
              <a:pPr/>
              <a:t>‹#›</a:t>
            </a:fld>
            <a:endParaRPr lang="zh-CN" altLang="en-US"/>
          </a:p>
        </p:txBody>
      </p:sp>
    </p:spTree>
    <p:extLst>
      <p:ext uri="{BB962C8B-B14F-4D97-AF65-F5344CB8AC3E}">
        <p14:creationId xmlns:p14="http://schemas.microsoft.com/office/powerpoint/2010/main" val="3429702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FCF9994-EB9E-4934-AC67-9378AF080A6C}" type="datetime1">
              <a:rPr lang="zh-CN" altLang="en-US" smtClean="0"/>
              <a:pPr/>
              <a:t>2018/10/7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D36F0E7-E2AB-44A8-AFB5-1E658C5A8727}" type="slidenum">
              <a:rPr lang="zh-CN" altLang="en-US" smtClean="0"/>
              <a:pPr/>
              <a:t>‹#›</a:t>
            </a:fld>
            <a:endParaRPr lang="zh-CN" altLang="en-US"/>
          </a:p>
        </p:txBody>
      </p:sp>
    </p:spTree>
    <p:extLst>
      <p:ext uri="{BB962C8B-B14F-4D97-AF65-F5344CB8AC3E}">
        <p14:creationId xmlns:p14="http://schemas.microsoft.com/office/powerpoint/2010/main" val="3997392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59BD544-E726-43FF-8E6B-97836EB87EBB}" type="datetime1">
              <a:rPr lang="zh-CN" altLang="en-US" smtClean="0"/>
              <a:pPr/>
              <a:t>2018/10/7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a:t>
            </a:fld>
            <a:endParaRPr lang="zh-CN" altLang="en-US"/>
          </a:p>
        </p:txBody>
      </p:sp>
    </p:spTree>
    <p:extLst>
      <p:ext uri="{BB962C8B-B14F-4D97-AF65-F5344CB8AC3E}">
        <p14:creationId xmlns:p14="http://schemas.microsoft.com/office/powerpoint/2010/main" val="1768842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10E9B7A-C347-4943-BF0F-61360F4F8A8E}" type="datetime1">
              <a:rPr lang="zh-CN" altLang="en-US" smtClean="0"/>
              <a:pPr/>
              <a:t>2018/10/7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36F0E7-E2AB-44A8-AFB5-1E658C5A8727}" type="slidenum">
              <a:rPr lang="zh-CN" altLang="en-US" smtClean="0"/>
              <a:pPr/>
              <a:t>‹#›</a:t>
            </a:fld>
            <a:endParaRPr lang="zh-CN" altLang="en-US"/>
          </a:p>
        </p:txBody>
      </p:sp>
    </p:spTree>
    <p:extLst>
      <p:ext uri="{BB962C8B-B14F-4D97-AF65-F5344CB8AC3E}">
        <p14:creationId xmlns:p14="http://schemas.microsoft.com/office/powerpoint/2010/main" val="2990942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5E17CD1-2310-4D02-8CAE-1958E8CA8CA3}" type="datetime1">
              <a:rPr lang="zh-CN" altLang="en-US" smtClean="0"/>
              <a:pPr/>
              <a:t>2018/10/7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36F0E7-E2AB-44A8-AFB5-1E658C5A8727}" type="slidenum">
              <a:rPr lang="zh-CN" altLang="en-US" smtClean="0"/>
              <a:pPr/>
              <a:t>‹#›</a:t>
            </a:fld>
            <a:endParaRPr lang="zh-CN" altLang="en-US"/>
          </a:p>
        </p:txBody>
      </p:sp>
    </p:spTree>
    <p:extLst>
      <p:ext uri="{BB962C8B-B14F-4D97-AF65-F5344CB8AC3E}">
        <p14:creationId xmlns:p14="http://schemas.microsoft.com/office/powerpoint/2010/main" val="2410459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1A5D85-97CE-4844-A9E3-2303591956F9}" type="datetime1">
              <a:rPr lang="zh-CN" altLang="en-US" smtClean="0"/>
              <a:pPr/>
              <a:t>2018/10/7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36F0E7-E2AB-44A8-AFB5-1E658C5A8727}" type="slidenum">
              <a:rPr lang="zh-CN" altLang="en-US" smtClean="0"/>
              <a:pPr/>
              <a:t>‹#›</a:t>
            </a:fld>
            <a:endParaRPr lang="zh-CN" altLang="en-US"/>
          </a:p>
        </p:txBody>
      </p:sp>
    </p:spTree>
    <p:extLst>
      <p:ext uri="{BB962C8B-B14F-4D97-AF65-F5344CB8AC3E}">
        <p14:creationId xmlns:p14="http://schemas.microsoft.com/office/powerpoint/2010/main" val="2432166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7.bin"/><Relationship Id="rId4" Type="http://schemas.openxmlformats.org/officeDocument/2006/relationships/image" Target="../media/image18.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2.wmf"/></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5.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6.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3.png"/><Relationship Id="rId5" Type="http://schemas.openxmlformats.org/officeDocument/2006/relationships/image" Target="../media/image27.wmf"/><Relationship Id="rId4" Type="http://schemas.openxmlformats.org/officeDocument/2006/relationships/oleObject" Target="../embeddings/oleObject12.bin"/></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8.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计算机组成原理</a:t>
            </a:r>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1</a:t>
            </a:fld>
            <a:endParaRPr lang="zh-CN" altLang="en-US"/>
          </a:p>
        </p:txBody>
      </p:sp>
    </p:spTree>
    <p:extLst>
      <p:ext uri="{BB962C8B-B14F-4D97-AF65-F5344CB8AC3E}">
        <p14:creationId xmlns:p14="http://schemas.microsoft.com/office/powerpoint/2010/main" val="1907450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23528" y="206754"/>
            <a:ext cx="5241237" cy="584775"/>
          </a:xfrm>
          <a:prstGeom prst="rect">
            <a:avLst/>
          </a:prstGeom>
          <a:noFill/>
        </p:spPr>
        <p:txBody>
          <a:bodyPr wrap="square" rtlCol="0">
            <a:spAutoFit/>
          </a:bodyPr>
          <a:lstStyle/>
          <a:p>
            <a:r>
              <a:rPr lang="en-US" altLang="zh-CN" sz="3200" dirty="0"/>
              <a:t>1.3.1 </a:t>
            </a:r>
            <a:r>
              <a:rPr lang="zh-CN" altLang="en-US" sz="3200" dirty="0"/>
              <a:t>剖析鼠标</a:t>
            </a:r>
          </a:p>
        </p:txBody>
      </p:sp>
      <p:sp>
        <p:nvSpPr>
          <p:cNvPr id="13" name="TextBox 12"/>
          <p:cNvSpPr txBox="1"/>
          <p:nvPr/>
        </p:nvSpPr>
        <p:spPr>
          <a:xfrm>
            <a:off x="539552" y="980728"/>
            <a:ext cx="7776864" cy="1569660"/>
          </a:xfrm>
          <a:prstGeom prst="rect">
            <a:avLst/>
          </a:prstGeom>
          <a:noFill/>
        </p:spPr>
        <p:txBody>
          <a:bodyPr wrap="square" rtlCol="0">
            <a:spAutoFit/>
          </a:bodyPr>
          <a:lstStyle/>
          <a:p>
            <a:r>
              <a:rPr lang="zh-CN" altLang="en-US" sz="2400" dirty="0">
                <a:solidFill>
                  <a:srgbClr val="FF0000"/>
                </a:solidFill>
              </a:rPr>
              <a:t>电动机械式</a:t>
            </a:r>
            <a:r>
              <a:rPr lang="zh-CN" altLang="en-US" sz="2400" dirty="0"/>
              <a:t>：一个球滚</a:t>
            </a:r>
            <a:r>
              <a:rPr lang="en-US" altLang="zh-CN" sz="2400" dirty="0"/>
              <a:t>         </a:t>
            </a:r>
            <a:r>
              <a:rPr lang="zh-CN" altLang="en-US" sz="2400" dirty="0"/>
              <a:t>产生</a:t>
            </a:r>
            <a:r>
              <a:rPr lang="en-US" altLang="zh-CN" sz="2400" dirty="0"/>
              <a:t>x</a:t>
            </a:r>
            <a:r>
              <a:rPr lang="zh-CN" altLang="en-US" sz="2400" dirty="0"/>
              <a:t>，</a:t>
            </a:r>
            <a:r>
              <a:rPr lang="en-US" altLang="zh-CN" sz="2400" dirty="0"/>
              <a:t>y</a:t>
            </a:r>
            <a:r>
              <a:rPr lang="zh-CN" altLang="en-US" sz="2400" dirty="0"/>
              <a:t>计数增量。</a:t>
            </a:r>
            <a:endParaRPr lang="en-US" altLang="zh-CN" sz="2400" dirty="0"/>
          </a:p>
          <a:p>
            <a:endParaRPr lang="en-US" altLang="zh-CN" sz="2400" dirty="0"/>
          </a:p>
          <a:p>
            <a:r>
              <a:rPr lang="zh-CN" altLang="en-US" sz="2400" dirty="0">
                <a:solidFill>
                  <a:srgbClr val="FF0000"/>
                </a:solidFill>
              </a:rPr>
              <a:t>光电式</a:t>
            </a:r>
            <a:r>
              <a:rPr lang="zh-CN" altLang="en-US" sz="2400" dirty="0"/>
              <a:t>：</a:t>
            </a:r>
            <a:r>
              <a:rPr lang="en-US" altLang="zh-CN" sz="2400" dirty="0"/>
              <a:t>LED</a:t>
            </a:r>
            <a:r>
              <a:rPr lang="zh-CN" altLang="en-US" sz="2400" dirty="0"/>
              <a:t>光源，极小黑白照相机，每秒</a:t>
            </a:r>
            <a:r>
              <a:rPr lang="en-US" altLang="zh-CN" sz="2400" dirty="0"/>
              <a:t>1500</a:t>
            </a:r>
            <a:r>
              <a:rPr lang="zh-CN" altLang="en-US" sz="2400" dirty="0"/>
              <a:t>次采样，光处理器进行照片对比，判定移动方向和距离。</a:t>
            </a:r>
          </a:p>
        </p:txBody>
      </p:sp>
      <p:sp>
        <p:nvSpPr>
          <p:cNvPr id="15" name="灯片编号占位符 14"/>
          <p:cNvSpPr>
            <a:spLocks noGrp="1"/>
          </p:cNvSpPr>
          <p:nvPr>
            <p:ph type="sldNum" sz="quarter" idx="12"/>
          </p:nvPr>
        </p:nvSpPr>
        <p:spPr/>
        <p:txBody>
          <a:bodyPr/>
          <a:lstStyle/>
          <a:p>
            <a:fld id="{BD36F0E7-E2AB-44A8-AFB5-1E658C5A8727}" type="slidenum">
              <a:rPr lang="zh-CN" altLang="en-US" smtClean="0"/>
              <a:pPr/>
              <a:t>10</a:t>
            </a:fld>
            <a:endParaRPr lang="zh-CN" altLang="en-US"/>
          </a:p>
        </p:txBody>
      </p:sp>
      <p:pic>
        <p:nvPicPr>
          <p:cNvPr id="16" name="Picture 8" descr="optical-mo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996952"/>
            <a:ext cx="2328862" cy="1709737"/>
          </a:xfrm>
          <a:prstGeom prst="rect">
            <a:avLst/>
          </a:prstGeom>
          <a:noFill/>
          <a:extLst>
            <a:ext uri="{909E8E84-426E-40dd-AFC4-6F175D3DCCD1}">
              <a14:hiddenFill xmlns="" xmlns:a14="http://schemas.microsoft.com/office/drawing/2010/main">
                <a:solidFill>
                  <a:srgbClr val="FFFFFF"/>
                </a:solidFill>
              </a14:hiddenFill>
            </a:ext>
          </a:extLst>
        </p:spPr>
      </p:pic>
      <p:pic>
        <p:nvPicPr>
          <p:cNvPr id="17" name="Picture 7" descr="optical-mouse-explod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8776" y="3723232"/>
            <a:ext cx="3173412" cy="196691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80234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23528" y="332656"/>
            <a:ext cx="8640960" cy="4893647"/>
          </a:xfrm>
          <a:prstGeom prst="rect">
            <a:avLst/>
          </a:prstGeom>
          <a:noFill/>
        </p:spPr>
        <p:txBody>
          <a:bodyPr wrap="square" rtlCol="0">
            <a:spAutoFit/>
          </a:bodyPr>
          <a:lstStyle/>
          <a:p>
            <a:r>
              <a:rPr lang="en-US" altLang="zh-CN" sz="3200" dirty="0"/>
              <a:t>1.3.2 </a:t>
            </a:r>
            <a:r>
              <a:rPr lang="zh-CN" altLang="en-US" sz="3200" dirty="0"/>
              <a:t>显示器</a:t>
            </a:r>
            <a:endParaRPr lang="en-US" altLang="zh-CN" sz="3200" dirty="0"/>
          </a:p>
          <a:p>
            <a:r>
              <a:rPr lang="en-US" altLang="zh-CN" sz="2800" dirty="0"/>
              <a:t>1</a:t>
            </a:r>
            <a:r>
              <a:rPr lang="zh-CN" altLang="en-US" sz="2800" dirty="0"/>
              <a:t>）液晶显示器（</a:t>
            </a:r>
            <a:r>
              <a:rPr lang="en-US" altLang="zh-CN" sz="2800" dirty="0">
                <a:solidFill>
                  <a:srgbClr val="FF0000"/>
                </a:solidFill>
              </a:rPr>
              <a:t>LCD</a:t>
            </a:r>
            <a:r>
              <a:rPr lang="zh-CN" altLang="en-US" sz="2800" dirty="0"/>
              <a:t>：</a:t>
            </a:r>
            <a:r>
              <a:rPr lang="en-US" altLang="zh-CN" sz="2800" dirty="0"/>
              <a:t>liquid crystal display</a:t>
            </a:r>
            <a:r>
              <a:rPr lang="zh-CN" altLang="en-US" sz="2800" dirty="0"/>
              <a:t>）</a:t>
            </a:r>
            <a:endParaRPr lang="en-US" altLang="zh-CN" sz="2800" dirty="0"/>
          </a:p>
          <a:p>
            <a:endParaRPr lang="en-US" altLang="zh-CN" sz="2800" dirty="0"/>
          </a:p>
          <a:p>
            <a:r>
              <a:rPr lang="en-US" altLang="zh-CN" sz="2800" dirty="0"/>
              <a:t>       </a:t>
            </a:r>
            <a:r>
              <a:rPr lang="zh-CN" altLang="en-US" sz="2800" dirty="0"/>
              <a:t>原理：不施加电压</a:t>
            </a:r>
            <a:r>
              <a:rPr lang="en-US" altLang="zh-CN" sz="2800" dirty="0"/>
              <a:t>——</a:t>
            </a:r>
            <a:r>
              <a:rPr lang="zh-CN" altLang="en-US" sz="2800" dirty="0"/>
              <a:t>光线透过</a:t>
            </a:r>
            <a:r>
              <a:rPr lang="en-US" altLang="zh-CN" sz="2800" dirty="0"/>
              <a:t>——</a:t>
            </a:r>
            <a:r>
              <a:rPr lang="zh-CN" altLang="en-US" sz="2800" dirty="0"/>
              <a:t>白色；施加电压</a:t>
            </a:r>
            <a:r>
              <a:rPr lang="en-US" altLang="zh-CN" sz="2800" dirty="0"/>
              <a:t>——</a:t>
            </a:r>
            <a:r>
              <a:rPr lang="zh-CN" altLang="en-US" sz="2800" dirty="0"/>
              <a:t>黑色。</a:t>
            </a:r>
            <a:endParaRPr lang="en-US" altLang="zh-CN" sz="2800" dirty="0"/>
          </a:p>
          <a:p>
            <a:endParaRPr lang="en-US" altLang="zh-CN" sz="2800" dirty="0"/>
          </a:p>
          <a:p>
            <a:r>
              <a:rPr lang="en-US" altLang="zh-CN" sz="2800" dirty="0"/>
              <a:t>      </a:t>
            </a:r>
            <a:r>
              <a:rPr lang="zh-CN" altLang="en-US" sz="2800" dirty="0"/>
              <a:t>动态矩阵显示：每个像素（</a:t>
            </a:r>
            <a:r>
              <a:rPr lang="en-US" altLang="zh-CN" sz="2800" dirty="0"/>
              <a:t>pixel</a:t>
            </a:r>
            <a:r>
              <a:rPr lang="zh-CN" altLang="en-US" sz="2800" dirty="0"/>
              <a:t>）由一个三极管控制电流从而控制光线是否通过。</a:t>
            </a:r>
            <a:endParaRPr lang="en-US" altLang="zh-CN" sz="2800" dirty="0"/>
          </a:p>
          <a:p>
            <a:endParaRPr lang="en-US" altLang="zh-CN" sz="2800" dirty="0"/>
          </a:p>
          <a:p>
            <a:r>
              <a:rPr lang="en-US" altLang="zh-CN" sz="2800" dirty="0"/>
              <a:t>      </a:t>
            </a:r>
            <a:r>
              <a:rPr lang="zh-CN" altLang="en-US" sz="2800" dirty="0"/>
              <a:t>彩色：还有一个红、绿、蓝屏决定三种颜色分量的强度，每个点需要三个三极管控制</a:t>
            </a:r>
            <a:r>
              <a:rPr lang="zh-CN" altLang="en-US" dirty="0"/>
              <a:t>。</a:t>
            </a:r>
            <a:endParaRPr lang="en-US" altLang="zh-CN" dirty="0"/>
          </a:p>
        </p:txBody>
      </p:sp>
      <p:sp>
        <p:nvSpPr>
          <p:cNvPr id="15" name="灯片编号占位符 14"/>
          <p:cNvSpPr>
            <a:spLocks noGrp="1"/>
          </p:cNvSpPr>
          <p:nvPr>
            <p:ph type="sldNum" sz="quarter" idx="12"/>
          </p:nvPr>
        </p:nvSpPr>
        <p:spPr/>
        <p:txBody>
          <a:bodyPr/>
          <a:lstStyle/>
          <a:p>
            <a:fld id="{BD36F0E7-E2AB-44A8-AFB5-1E658C5A8727}" type="slidenum">
              <a:rPr lang="zh-CN" altLang="en-US" smtClean="0"/>
              <a:pPr/>
              <a:t>11</a:t>
            </a:fld>
            <a:endParaRPr lang="zh-CN" altLang="en-US"/>
          </a:p>
        </p:txBody>
      </p:sp>
    </p:spTree>
    <p:extLst>
      <p:ext uri="{BB962C8B-B14F-4D97-AF65-F5344CB8AC3E}">
        <p14:creationId xmlns:p14="http://schemas.microsoft.com/office/powerpoint/2010/main" val="1267910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23528" y="332656"/>
            <a:ext cx="8640960" cy="3539430"/>
          </a:xfrm>
          <a:prstGeom prst="rect">
            <a:avLst/>
          </a:prstGeom>
          <a:noFill/>
        </p:spPr>
        <p:txBody>
          <a:bodyPr wrap="square" rtlCol="0">
            <a:spAutoFit/>
          </a:bodyPr>
          <a:lstStyle/>
          <a:p>
            <a:r>
              <a:rPr lang="en-US" altLang="zh-CN" sz="3200" dirty="0"/>
              <a:t>1.3.2 </a:t>
            </a:r>
            <a:r>
              <a:rPr lang="zh-CN" altLang="en-US" sz="3200" dirty="0"/>
              <a:t>显示器</a:t>
            </a:r>
            <a:endParaRPr lang="en-US" altLang="zh-CN" sz="3200" dirty="0"/>
          </a:p>
          <a:p>
            <a:r>
              <a:rPr lang="en-US" altLang="zh-CN" sz="2400" dirty="0"/>
              <a:t>2</a:t>
            </a:r>
            <a:r>
              <a:rPr lang="zh-CN" altLang="en-US" sz="2400" dirty="0"/>
              <a:t>）图像的像素矩阵由位图（</a:t>
            </a:r>
            <a:r>
              <a:rPr lang="en-US" altLang="zh-CN" sz="2400" dirty="0"/>
              <a:t>bit map</a:t>
            </a:r>
            <a:r>
              <a:rPr lang="zh-CN" altLang="en-US" sz="2400" dirty="0"/>
              <a:t>）表示</a:t>
            </a:r>
            <a:endParaRPr lang="en-US" altLang="zh-CN" sz="2400" dirty="0"/>
          </a:p>
          <a:p>
            <a:r>
              <a:rPr lang="en-US" altLang="zh-CN" sz="2400" dirty="0"/>
              <a:t>       </a:t>
            </a:r>
            <a:r>
              <a:rPr lang="zh-CN" altLang="en-US" sz="2400" dirty="0"/>
              <a:t>分辨率：</a:t>
            </a:r>
            <a:r>
              <a:rPr lang="en-US" altLang="zh-CN" sz="2400" dirty="0"/>
              <a:t>640</a:t>
            </a:r>
            <a:r>
              <a:rPr lang="zh-CN" altLang="en-US" sz="2400" dirty="0"/>
              <a:t>*</a:t>
            </a:r>
            <a:r>
              <a:rPr lang="en-US" altLang="zh-CN" sz="2400" dirty="0"/>
              <a:t>480</a:t>
            </a:r>
            <a:r>
              <a:rPr lang="zh-CN" altLang="en-US" sz="2400" dirty="0"/>
              <a:t>像素，即</a:t>
            </a:r>
            <a:r>
              <a:rPr lang="en-US" altLang="zh-CN" sz="2400" dirty="0"/>
              <a:t>x</a:t>
            </a:r>
            <a:r>
              <a:rPr lang="zh-CN" altLang="en-US" sz="2400" dirty="0"/>
              <a:t>，</a:t>
            </a:r>
            <a:r>
              <a:rPr lang="en-US" altLang="zh-CN" sz="2400" dirty="0"/>
              <a:t>y</a:t>
            </a:r>
            <a:r>
              <a:rPr lang="zh-CN" altLang="en-US" sz="2400" dirty="0"/>
              <a:t>轴上点（像素）个数。</a:t>
            </a:r>
            <a:endParaRPr lang="en-US" altLang="zh-CN" sz="2400" dirty="0"/>
          </a:p>
          <a:p>
            <a:r>
              <a:rPr lang="en-US" altLang="zh-CN" sz="2400" dirty="0"/>
              <a:t>       </a:t>
            </a:r>
            <a:r>
              <a:rPr lang="zh-CN" altLang="en-US" sz="2400" dirty="0"/>
              <a:t>彩色显示器每色可用</a:t>
            </a:r>
            <a:r>
              <a:rPr lang="en-US" altLang="zh-CN" sz="2400" dirty="0"/>
              <a:t>8</a:t>
            </a:r>
            <a:r>
              <a:rPr lang="zh-CN" altLang="en-US" sz="2400" dirty="0"/>
              <a:t>位二进制数表示，每像素</a:t>
            </a:r>
            <a:r>
              <a:rPr lang="en-US" altLang="zh-CN" sz="2400" dirty="0"/>
              <a:t>RGB</a:t>
            </a:r>
            <a:r>
              <a:rPr lang="zh-CN" altLang="en-US" sz="2400" dirty="0"/>
              <a:t>三色，所以每像素</a:t>
            </a:r>
            <a:r>
              <a:rPr lang="en-US" altLang="zh-CN" sz="2400" dirty="0"/>
              <a:t>3</a:t>
            </a:r>
            <a:r>
              <a:rPr lang="zh-CN" altLang="en-US" sz="2400" dirty="0"/>
              <a:t>*</a:t>
            </a:r>
            <a:r>
              <a:rPr lang="en-US" altLang="zh-CN" sz="2400" dirty="0"/>
              <a:t>8=24</a:t>
            </a:r>
            <a:r>
              <a:rPr lang="zh-CN" altLang="en-US" sz="2400" dirty="0"/>
              <a:t>位表示。图像保存在帧缓冲中，一幅图像为一帧。</a:t>
            </a:r>
            <a:endParaRPr lang="en-US" altLang="zh-CN" sz="2400" dirty="0"/>
          </a:p>
          <a:p>
            <a:endParaRPr lang="en-US" altLang="zh-CN" sz="2400" dirty="0"/>
          </a:p>
          <a:p>
            <a:r>
              <a:rPr lang="zh-CN" altLang="en-US" sz="2400" dirty="0"/>
              <a:t>例：分辨率为</a:t>
            </a:r>
            <a:r>
              <a:rPr lang="en-US" altLang="zh-CN" sz="2400" dirty="0"/>
              <a:t>1024</a:t>
            </a:r>
            <a:r>
              <a:rPr lang="zh-CN" altLang="en-US" sz="2400" dirty="0"/>
              <a:t>*</a:t>
            </a:r>
            <a:r>
              <a:rPr lang="en-US" altLang="zh-CN" sz="2400" dirty="0"/>
              <a:t>1024</a:t>
            </a:r>
            <a:r>
              <a:rPr lang="zh-CN" altLang="en-US" sz="2400" dirty="0"/>
              <a:t>，</a:t>
            </a:r>
            <a:r>
              <a:rPr lang="en-US" altLang="zh-CN" sz="2400" dirty="0"/>
              <a:t>256</a:t>
            </a:r>
            <a:r>
              <a:rPr lang="zh-CN" altLang="en-US" sz="2400" dirty="0"/>
              <a:t>（</a:t>
            </a:r>
            <a:r>
              <a:rPr lang="en-US" altLang="zh-CN" sz="2400" dirty="0"/>
              <a:t>2</a:t>
            </a:r>
            <a:r>
              <a:rPr lang="en-US" altLang="zh-CN" sz="2400" baseline="30000" dirty="0"/>
              <a:t>8</a:t>
            </a:r>
            <a:r>
              <a:rPr lang="zh-CN" altLang="en-US" sz="2400" dirty="0"/>
              <a:t>）级灰度的黑白图像，显存（帧缓冲）容量</a:t>
            </a:r>
            <a:r>
              <a:rPr lang="en-US" altLang="zh-CN" sz="2400" dirty="0"/>
              <a:t>=1024</a:t>
            </a:r>
            <a:r>
              <a:rPr lang="zh-CN" altLang="en-US" sz="2400" dirty="0"/>
              <a:t>*</a:t>
            </a:r>
            <a:r>
              <a:rPr lang="en-US" altLang="zh-CN" sz="2400" dirty="0"/>
              <a:t>1024</a:t>
            </a:r>
            <a:r>
              <a:rPr lang="zh-CN" altLang="en-US" sz="2400" dirty="0"/>
              <a:t>*</a:t>
            </a:r>
            <a:r>
              <a:rPr lang="en-US" altLang="zh-CN" sz="2400" dirty="0"/>
              <a:t>8=1MB</a:t>
            </a:r>
          </a:p>
        </p:txBody>
      </p:sp>
      <p:sp>
        <p:nvSpPr>
          <p:cNvPr id="15" name="灯片编号占位符 14"/>
          <p:cNvSpPr>
            <a:spLocks noGrp="1"/>
          </p:cNvSpPr>
          <p:nvPr>
            <p:ph type="sldNum" sz="quarter" idx="12"/>
          </p:nvPr>
        </p:nvSpPr>
        <p:spPr/>
        <p:txBody>
          <a:bodyPr/>
          <a:lstStyle/>
          <a:p>
            <a:fld id="{BD36F0E7-E2AB-44A8-AFB5-1E658C5A8727}" type="slidenum">
              <a:rPr lang="zh-CN" altLang="en-US" smtClean="0"/>
              <a:pPr/>
              <a:t>12</a:t>
            </a:fld>
            <a:endParaRPr lang="zh-CN" altLang="en-US"/>
          </a:p>
        </p:txBody>
      </p:sp>
      <p:pic>
        <p:nvPicPr>
          <p:cNvPr id="6" name="Picture 6" descr="f01-06-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122" y="3848100"/>
            <a:ext cx="6248400" cy="30099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8014727" y="4060388"/>
            <a:ext cx="936104" cy="2585323"/>
          </a:xfrm>
          <a:prstGeom prst="rect">
            <a:avLst/>
          </a:prstGeom>
          <a:solidFill>
            <a:schemeClr val="tx2">
              <a:lumMod val="20000"/>
              <a:lumOff val="80000"/>
            </a:schemeClr>
          </a:solidFill>
        </p:spPr>
        <p:txBody>
          <a:bodyPr wrap="square" rtlCol="0">
            <a:spAutoFit/>
          </a:bodyPr>
          <a:lstStyle/>
          <a:p>
            <a:r>
              <a:rPr lang="en-US" altLang="zh-CN" dirty="0"/>
              <a:t>CRT</a:t>
            </a:r>
            <a:r>
              <a:rPr lang="zh-CN" altLang="en-US" dirty="0"/>
              <a:t>阴极射线管黑白显示器，</a:t>
            </a:r>
            <a:endParaRPr lang="en-US" altLang="zh-CN" dirty="0"/>
          </a:p>
          <a:p>
            <a:r>
              <a:rPr lang="en-US" altLang="zh-CN" dirty="0"/>
              <a:t>4</a:t>
            </a:r>
            <a:r>
              <a:rPr lang="zh-CN" altLang="en-US" dirty="0"/>
              <a:t>位一个像素，所以，</a:t>
            </a:r>
            <a:r>
              <a:rPr lang="en-US" altLang="zh-CN" dirty="0"/>
              <a:t>(x1,y1)</a:t>
            </a:r>
            <a:r>
              <a:rPr lang="zh-CN" altLang="en-US" dirty="0"/>
              <a:t>亮</a:t>
            </a:r>
          </a:p>
        </p:txBody>
      </p:sp>
    </p:spTree>
    <p:extLst>
      <p:ext uri="{BB962C8B-B14F-4D97-AF65-F5344CB8AC3E}">
        <p14:creationId xmlns:p14="http://schemas.microsoft.com/office/powerpoint/2010/main" val="1274568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76673"/>
            <a:ext cx="8229600" cy="648072"/>
          </a:xfrm>
        </p:spPr>
        <p:txBody>
          <a:bodyPr/>
          <a:lstStyle/>
          <a:p>
            <a:pPr marL="0" indent="0">
              <a:buNone/>
            </a:pPr>
            <a:r>
              <a:rPr lang="en-US" altLang="zh-CN" dirty="0"/>
              <a:t>1.3.3 </a:t>
            </a:r>
            <a:r>
              <a:rPr lang="zh-CN" altLang="en-US" dirty="0"/>
              <a:t>打开机箱</a:t>
            </a:r>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13</a:t>
            </a:fld>
            <a:endParaRPr lang="zh-CN" altLang="en-US"/>
          </a:p>
        </p:txBody>
      </p:sp>
      <p:sp>
        <p:nvSpPr>
          <p:cNvPr id="5" name="TextBox 4"/>
          <p:cNvSpPr txBox="1"/>
          <p:nvPr/>
        </p:nvSpPr>
        <p:spPr>
          <a:xfrm>
            <a:off x="351699" y="2676633"/>
            <a:ext cx="1296144" cy="369332"/>
          </a:xfrm>
          <a:prstGeom prst="rect">
            <a:avLst/>
          </a:prstGeom>
          <a:noFill/>
        </p:spPr>
        <p:txBody>
          <a:bodyPr wrap="square" rtlCol="0">
            <a:spAutoFit/>
          </a:bodyPr>
          <a:lstStyle/>
          <a:p>
            <a:r>
              <a:rPr lang="zh-CN" altLang="en-US" dirty="0"/>
              <a:t>主板</a:t>
            </a:r>
          </a:p>
        </p:txBody>
      </p:sp>
      <p:sp>
        <p:nvSpPr>
          <p:cNvPr id="6" name="左大括号 5"/>
          <p:cNvSpPr/>
          <p:nvPr/>
        </p:nvSpPr>
        <p:spPr>
          <a:xfrm>
            <a:off x="1003635" y="1429502"/>
            <a:ext cx="236871" cy="28635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1331640" y="1196752"/>
            <a:ext cx="1512168" cy="369332"/>
          </a:xfrm>
          <a:prstGeom prst="rect">
            <a:avLst/>
          </a:prstGeom>
          <a:noFill/>
        </p:spPr>
        <p:txBody>
          <a:bodyPr wrap="square" rtlCol="0">
            <a:spAutoFit/>
          </a:bodyPr>
          <a:lstStyle/>
          <a:p>
            <a:r>
              <a:rPr lang="zh-CN" altLang="en-US" dirty="0"/>
              <a:t>处理器：</a:t>
            </a:r>
            <a:r>
              <a:rPr lang="en-US" altLang="zh-CN" dirty="0"/>
              <a:t>CPU</a:t>
            </a:r>
            <a:endParaRPr lang="zh-CN" altLang="en-US" dirty="0"/>
          </a:p>
        </p:txBody>
      </p:sp>
      <p:sp>
        <p:nvSpPr>
          <p:cNvPr id="8" name="左大括号 7"/>
          <p:cNvSpPr/>
          <p:nvPr/>
        </p:nvSpPr>
        <p:spPr>
          <a:xfrm>
            <a:off x="2843808" y="1045324"/>
            <a:ext cx="144016" cy="7200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3131840" y="917554"/>
            <a:ext cx="1224136" cy="369332"/>
          </a:xfrm>
          <a:prstGeom prst="rect">
            <a:avLst/>
          </a:prstGeom>
          <a:noFill/>
        </p:spPr>
        <p:txBody>
          <a:bodyPr wrap="square" rtlCol="0">
            <a:spAutoFit/>
          </a:bodyPr>
          <a:lstStyle/>
          <a:p>
            <a:r>
              <a:rPr lang="zh-CN" altLang="en-US" dirty="0"/>
              <a:t>数据通路</a:t>
            </a:r>
          </a:p>
        </p:txBody>
      </p:sp>
      <p:sp>
        <p:nvSpPr>
          <p:cNvPr id="10" name="TextBox 9"/>
          <p:cNvSpPr txBox="1"/>
          <p:nvPr/>
        </p:nvSpPr>
        <p:spPr>
          <a:xfrm>
            <a:off x="3131840" y="1580738"/>
            <a:ext cx="1512168" cy="369332"/>
          </a:xfrm>
          <a:prstGeom prst="rect">
            <a:avLst/>
          </a:prstGeom>
          <a:noFill/>
        </p:spPr>
        <p:txBody>
          <a:bodyPr wrap="square" rtlCol="0">
            <a:spAutoFit/>
          </a:bodyPr>
          <a:lstStyle/>
          <a:p>
            <a:r>
              <a:rPr lang="zh-CN" altLang="en-US" dirty="0"/>
              <a:t>控制器</a:t>
            </a:r>
          </a:p>
        </p:txBody>
      </p:sp>
      <p:sp>
        <p:nvSpPr>
          <p:cNvPr id="11" name="TextBox 10"/>
          <p:cNvSpPr txBox="1"/>
          <p:nvPr/>
        </p:nvSpPr>
        <p:spPr>
          <a:xfrm>
            <a:off x="1240507" y="2168860"/>
            <a:ext cx="7740352" cy="646331"/>
          </a:xfrm>
          <a:prstGeom prst="rect">
            <a:avLst/>
          </a:prstGeom>
          <a:noFill/>
        </p:spPr>
        <p:txBody>
          <a:bodyPr wrap="square" rtlCol="0">
            <a:spAutoFit/>
          </a:bodyPr>
          <a:lstStyle/>
          <a:p>
            <a:r>
              <a:rPr lang="en-US" altLang="zh-CN" dirty="0"/>
              <a:t>Cache</a:t>
            </a:r>
            <a:r>
              <a:rPr lang="zh-CN" altLang="en-US" dirty="0"/>
              <a:t>：小而快，是内存与</a:t>
            </a:r>
            <a:r>
              <a:rPr lang="en-US" altLang="zh-CN" dirty="0"/>
              <a:t>CPU</a:t>
            </a:r>
            <a:r>
              <a:rPr lang="zh-CN" altLang="en-US" dirty="0"/>
              <a:t>之间的缓冲。由</a:t>
            </a:r>
            <a:r>
              <a:rPr lang="en-US" altLang="zh-CN" dirty="0"/>
              <a:t>SRAM</a:t>
            </a:r>
            <a:r>
              <a:rPr lang="zh-CN" altLang="en-US" dirty="0"/>
              <a:t>构成，静态随机存储芯片，无需刷新，功耗大，贵。</a:t>
            </a:r>
          </a:p>
        </p:txBody>
      </p:sp>
      <p:sp>
        <p:nvSpPr>
          <p:cNvPr id="12" name="TextBox 11"/>
          <p:cNvSpPr txBox="1"/>
          <p:nvPr/>
        </p:nvSpPr>
        <p:spPr>
          <a:xfrm>
            <a:off x="1331640" y="3140968"/>
            <a:ext cx="7649219" cy="646331"/>
          </a:xfrm>
          <a:prstGeom prst="rect">
            <a:avLst/>
          </a:prstGeom>
          <a:noFill/>
        </p:spPr>
        <p:txBody>
          <a:bodyPr wrap="square" rtlCol="0">
            <a:spAutoFit/>
          </a:bodyPr>
          <a:lstStyle/>
          <a:p>
            <a:r>
              <a:rPr lang="zh-CN" altLang="en-US" dirty="0"/>
              <a:t>内存：存放正在运行的程序</a:t>
            </a:r>
            <a:r>
              <a:rPr lang="en-US" altLang="zh-CN" dirty="0"/>
              <a:t>/</a:t>
            </a:r>
            <a:r>
              <a:rPr lang="zh-CN" altLang="en-US" dirty="0"/>
              <a:t>数据。由</a:t>
            </a:r>
            <a:r>
              <a:rPr lang="en-US" altLang="zh-CN" dirty="0"/>
              <a:t>DRAM</a:t>
            </a:r>
            <a:r>
              <a:rPr lang="zh-CN" altLang="en-US" dirty="0"/>
              <a:t>构成，动态芯片需不断刷新，掉电信息丢失。</a:t>
            </a:r>
          </a:p>
        </p:txBody>
      </p:sp>
      <p:sp>
        <p:nvSpPr>
          <p:cNvPr id="13" name="线形标注 1 12"/>
          <p:cNvSpPr/>
          <p:nvPr/>
        </p:nvSpPr>
        <p:spPr>
          <a:xfrm>
            <a:off x="6300192" y="4149080"/>
            <a:ext cx="2680667" cy="1075474"/>
          </a:xfrm>
          <a:prstGeom prst="borderCallout1">
            <a:avLst>
              <a:gd name="adj1" fmla="val 18750"/>
              <a:gd name="adj2" fmla="val -8333"/>
              <a:gd name="adj3" fmla="val -63240"/>
              <a:gd name="adj4" fmla="val -34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r>
              <a:rPr lang="en-US" altLang="zh-CN" dirty="0"/>
              <a:t>Static</a:t>
            </a:r>
          </a:p>
          <a:p>
            <a:r>
              <a:rPr lang="en-US" altLang="zh-CN" dirty="0"/>
              <a:t>Dynamic Radom Access Memory:</a:t>
            </a:r>
            <a:r>
              <a:rPr lang="zh-CN" altLang="en-US" dirty="0"/>
              <a:t>依地址访问</a:t>
            </a:r>
            <a:endParaRPr lang="en-US" altLang="zh-CN" dirty="0"/>
          </a:p>
          <a:p>
            <a:pPr algn="ctr"/>
            <a:endParaRPr lang="zh-CN" altLang="en-US" dirty="0"/>
          </a:p>
        </p:txBody>
      </p:sp>
      <p:sp>
        <p:nvSpPr>
          <p:cNvPr id="14" name="TextBox 13"/>
          <p:cNvSpPr txBox="1"/>
          <p:nvPr/>
        </p:nvSpPr>
        <p:spPr>
          <a:xfrm>
            <a:off x="1331640" y="4149080"/>
            <a:ext cx="4248472" cy="369332"/>
          </a:xfrm>
          <a:prstGeom prst="rect">
            <a:avLst/>
          </a:prstGeom>
          <a:noFill/>
        </p:spPr>
        <p:txBody>
          <a:bodyPr wrap="square" rtlCol="0">
            <a:spAutoFit/>
          </a:bodyPr>
          <a:lstStyle/>
          <a:p>
            <a:r>
              <a:rPr lang="en-US" altLang="zh-CN" dirty="0"/>
              <a:t>I/O</a:t>
            </a:r>
            <a:r>
              <a:rPr lang="zh-CN" altLang="en-US" dirty="0"/>
              <a:t>接口</a:t>
            </a:r>
          </a:p>
        </p:txBody>
      </p:sp>
    </p:spTree>
    <p:extLst>
      <p:ext uri="{BB962C8B-B14F-4D97-AF65-F5344CB8AC3E}">
        <p14:creationId xmlns:p14="http://schemas.microsoft.com/office/powerpoint/2010/main" val="2181604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指令集体系结构（体系结构）</a:t>
            </a:r>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14</a:t>
            </a:fld>
            <a:endParaRPr lang="zh-CN" altLang="en-US"/>
          </a:p>
        </p:txBody>
      </p:sp>
      <p:sp>
        <p:nvSpPr>
          <p:cNvPr id="5" name="内容占位符 4"/>
          <p:cNvSpPr>
            <a:spLocks noGrp="1"/>
          </p:cNvSpPr>
          <p:nvPr>
            <p:ph idx="1"/>
          </p:nvPr>
        </p:nvSpPr>
        <p:spPr>
          <a:xfrm>
            <a:off x="457200" y="1600200"/>
            <a:ext cx="8229600" cy="4007251"/>
          </a:xfrm>
          <a:prstGeom prst="rect">
            <a:avLst/>
          </a:prstGeom>
        </p:spPr>
        <p:txBody>
          <a:bodyPr wrap="square">
            <a:spAutoFit/>
          </a:bodyPr>
          <a:lstStyle/>
          <a:p>
            <a:r>
              <a:rPr lang="en-US" altLang="zh-CN" sz="2400" dirty="0"/>
              <a:t>ISA (Instruction Set Architecture) </a:t>
            </a:r>
            <a:r>
              <a:rPr lang="zh-CN" altLang="en-US" sz="2400" dirty="0"/>
              <a:t>：是硬件和底层软件之间的抽象接口，包含正确编写机器语言程序所需的所有信息：指令、寄存器、存储访问、</a:t>
            </a:r>
            <a:r>
              <a:rPr lang="en-US" altLang="zh-CN" sz="2400" dirty="0"/>
              <a:t>I/O</a:t>
            </a:r>
            <a:r>
              <a:rPr lang="zh-CN" altLang="en-US" sz="2400" dirty="0"/>
              <a:t>等。</a:t>
            </a:r>
            <a:endParaRPr lang="en-US" altLang="zh-CN" sz="2400" dirty="0"/>
          </a:p>
          <a:p>
            <a:endParaRPr lang="en-US" altLang="zh-CN" sz="2400" dirty="0">
              <a:solidFill>
                <a:srgbClr val="FF0000"/>
              </a:solidFill>
            </a:endParaRPr>
          </a:p>
          <a:p>
            <a:pPr marL="0" indent="0">
              <a:buNone/>
            </a:pPr>
            <a:r>
              <a:rPr lang="zh-CN" altLang="en-US" sz="2400" dirty="0">
                <a:solidFill>
                  <a:srgbClr val="FF0000"/>
                </a:solidFill>
              </a:rPr>
              <a:t>      百度上对</a:t>
            </a:r>
            <a:r>
              <a:rPr lang="en-US" altLang="zh-CN" sz="2400" dirty="0">
                <a:solidFill>
                  <a:srgbClr val="FF0000"/>
                </a:solidFill>
              </a:rPr>
              <a:t>ISA</a:t>
            </a:r>
            <a:r>
              <a:rPr lang="zh-CN" altLang="en-US" sz="2400" dirty="0">
                <a:solidFill>
                  <a:srgbClr val="FF0000"/>
                </a:solidFill>
              </a:rPr>
              <a:t>的解释：指令集</a:t>
            </a:r>
            <a:r>
              <a:rPr lang="zh-CN" altLang="en-US" sz="2400" dirty="0"/>
              <a:t>（架构）是与程序设计有关的计算机架构的一部分，包括本地数据类型、指令、寄存器、地址模式、内存架构、中断和意外处理和外部 </a:t>
            </a:r>
            <a:r>
              <a:rPr lang="en-US" altLang="zh-CN" sz="2400" dirty="0"/>
              <a:t>I/O </a:t>
            </a:r>
            <a:r>
              <a:rPr lang="zh-CN" altLang="en-US" sz="2400" dirty="0"/>
              <a:t>。一个 </a:t>
            </a:r>
            <a:r>
              <a:rPr lang="en-US" altLang="zh-CN" sz="2400" dirty="0"/>
              <a:t>ISA </a:t>
            </a:r>
            <a:r>
              <a:rPr lang="zh-CN" altLang="en-US" sz="2400" dirty="0"/>
              <a:t>包括一系列 </a:t>
            </a:r>
            <a:r>
              <a:rPr lang="en-US" altLang="zh-CN" sz="2400" dirty="0" err="1"/>
              <a:t>opcodes</a:t>
            </a:r>
            <a:r>
              <a:rPr lang="zh-CN" altLang="en-US" sz="2400" dirty="0"/>
              <a:t>（机器语言）的一个规格，本地命令由一个特定的 </a:t>
            </a:r>
            <a:r>
              <a:rPr lang="en-US" altLang="zh-CN" sz="2400" dirty="0"/>
              <a:t>CPU </a:t>
            </a:r>
            <a:r>
              <a:rPr lang="zh-CN" altLang="en-US" sz="2400" dirty="0"/>
              <a:t>设计来实现。</a:t>
            </a:r>
          </a:p>
          <a:p>
            <a:pPr lvl="1"/>
            <a:endParaRPr lang="en-US" altLang="zh-CN" sz="2400" dirty="0">
              <a:ea typeface="宋体" charset="-122"/>
            </a:endParaRPr>
          </a:p>
        </p:txBody>
      </p:sp>
    </p:spTree>
    <p:extLst>
      <p:ext uri="{BB962C8B-B14F-4D97-AF65-F5344CB8AC3E}">
        <p14:creationId xmlns:p14="http://schemas.microsoft.com/office/powerpoint/2010/main" val="2558253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a:t>
            </a:r>
          </a:p>
        </p:txBody>
      </p:sp>
      <p:sp>
        <p:nvSpPr>
          <p:cNvPr id="3" name="内容占位符 2"/>
          <p:cNvSpPr>
            <a:spLocks noGrp="1"/>
          </p:cNvSpPr>
          <p:nvPr>
            <p:ph idx="1"/>
          </p:nvPr>
        </p:nvSpPr>
        <p:spPr/>
        <p:txBody>
          <a:bodyPr>
            <a:normAutofit/>
          </a:bodyPr>
          <a:lstStyle/>
          <a:p>
            <a:r>
              <a:rPr lang="zh-CN" altLang="en-US" dirty="0">
                <a:ea typeface="宋体" charset="-122"/>
              </a:rPr>
              <a:t>抽象帮助计算机设计者应对复杂性</a:t>
            </a:r>
            <a:endParaRPr lang="en-US" altLang="zh-CN" dirty="0">
              <a:ea typeface="宋体" charset="-122"/>
            </a:endParaRPr>
          </a:p>
          <a:p>
            <a:pPr lvl="1"/>
            <a:r>
              <a:rPr lang="zh-CN" altLang="en-US" dirty="0">
                <a:ea typeface="宋体" charset="-122"/>
              </a:rPr>
              <a:t>隐藏低层次的细节</a:t>
            </a:r>
            <a:endParaRPr lang="en-US" altLang="zh-CN" dirty="0">
              <a:ea typeface="宋体" charset="-122"/>
            </a:endParaRPr>
          </a:p>
          <a:p>
            <a:r>
              <a:rPr lang="en-US" altLang="zh-CN" dirty="0">
                <a:ea typeface="宋体" charset="-122"/>
              </a:rPr>
              <a:t>Instruction set architecture (ISA)</a:t>
            </a:r>
          </a:p>
          <a:p>
            <a:pPr lvl="1"/>
            <a:r>
              <a:rPr lang="zh-CN" altLang="en-US" dirty="0">
                <a:ea typeface="宋体" charset="-122"/>
              </a:rPr>
              <a:t>软硬件接口</a:t>
            </a:r>
            <a:endParaRPr lang="en-US" altLang="zh-CN" dirty="0">
              <a:ea typeface="宋体" charset="-122"/>
            </a:endParaRPr>
          </a:p>
          <a:p>
            <a:r>
              <a:rPr lang="en-US" altLang="zh-CN" dirty="0">
                <a:ea typeface="宋体" charset="-122"/>
              </a:rPr>
              <a:t>Application binary interface(ABI)</a:t>
            </a:r>
          </a:p>
          <a:p>
            <a:pPr lvl="1"/>
            <a:r>
              <a:rPr lang="zh-CN" altLang="en-US" dirty="0">
                <a:ea typeface="宋体" charset="-122"/>
              </a:rPr>
              <a:t>提供给应用软件开发者使用的</a:t>
            </a:r>
            <a:r>
              <a:rPr lang="en-US" altLang="zh-CN" dirty="0">
                <a:ea typeface="宋体" charset="-122"/>
              </a:rPr>
              <a:t>ISA</a:t>
            </a:r>
            <a:r>
              <a:rPr lang="zh-CN" altLang="en-US" dirty="0">
                <a:ea typeface="宋体" charset="-122"/>
              </a:rPr>
              <a:t>加系统软件</a:t>
            </a:r>
            <a:endParaRPr lang="en-US" altLang="zh-CN" dirty="0">
              <a:ea typeface="宋体" charset="-122"/>
            </a:endParaRPr>
          </a:p>
          <a:p>
            <a:r>
              <a:rPr lang="zh-CN" altLang="en-US" dirty="0">
                <a:ea typeface="宋体" charset="-122"/>
              </a:rPr>
              <a:t>体系结构的实现</a:t>
            </a:r>
            <a:endParaRPr lang="en-US" altLang="zh-CN" dirty="0">
              <a:ea typeface="宋体" charset="-122"/>
            </a:endParaRPr>
          </a:p>
          <a:p>
            <a:pPr lvl="1"/>
            <a:r>
              <a:rPr lang="zh-CN" altLang="en-US" dirty="0">
                <a:ea typeface="宋体" charset="-122"/>
              </a:rPr>
              <a:t>依照体系结构的抽象</a:t>
            </a:r>
            <a:endParaRPr lang="en-US" altLang="zh-CN" dirty="0">
              <a:ea typeface="宋体" charset="-122"/>
            </a:endParaRPr>
          </a:p>
          <a:p>
            <a:pPr marL="0" indent="0">
              <a:buNone/>
            </a:pPr>
            <a:endParaRPr lang="zh-CN" altLang="en-US" dirty="0"/>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15</a:t>
            </a:fld>
            <a:endParaRPr lang="zh-CN" altLang="en-US"/>
          </a:p>
        </p:txBody>
      </p:sp>
    </p:spTree>
    <p:extLst>
      <p:ext uri="{BB962C8B-B14F-4D97-AF65-F5344CB8AC3E}">
        <p14:creationId xmlns:p14="http://schemas.microsoft.com/office/powerpoint/2010/main" val="734093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548681"/>
            <a:ext cx="8229600" cy="720079"/>
          </a:xfrm>
        </p:spPr>
        <p:txBody>
          <a:bodyPr>
            <a:normAutofit/>
          </a:bodyPr>
          <a:lstStyle/>
          <a:p>
            <a:pPr marL="0" indent="0">
              <a:buNone/>
            </a:pPr>
            <a:r>
              <a:rPr lang="zh-CN" altLang="en-US" dirty="0"/>
              <a:t>计算机体系结构分类：</a:t>
            </a:r>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16</a:t>
            </a:fld>
            <a:endParaRPr lang="zh-CN" altLang="en-US"/>
          </a:p>
        </p:txBody>
      </p:sp>
      <p:sp>
        <p:nvSpPr>
          <p:cNvPr id="5" name="左大括号 4"/>
          <p:cNvSpPr/>
          <p:nvPr/>
        </p:nvSpPr>
        <p:spPr>
          <a:xfrm>
            <a:off x="1619672" y="1871704"/>
            <a:ext cx="360040" cy="31414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1979712" y="1674589"/>
            <a:ext cx="1800200" cy="461665"/>
          </a:xfrm>
          <a:prstGeom prst="rect">
            <a:avLst/>
          </a:prstGeom>
          <a:noFill/>
        </p:spPr>
        <p:txBody>
          <a:bodyPr wrap="square" rtlCol="0">
            <a:spAutoFit/>
          </a:bodyPr>
          <a:lstStyle/>
          <a:p>
            <a:r>
              <a:rPr lang="zh-CN" altLang="en-US" sz="2400" dirty="0"/>
              <a:t>弗林分类法</a:t>
            </a:r>
          </a:p>
        </p:txBody>
      </p:sp>
      <p:sp>
        <p:nvSpPr>
          <p:cNvPr id="7" name="TextBox 6"/>
          <p:cNvSpPr txBox="1"/>
          <p:nvPr/>
        </p:nvSpPr>
        <p:spPr>
          <a:xfrm>
            <a:off x="1979712" y="3211607"/>
            <a:ext cx="1800200" cy="461665"/>
          </a:xfrm>
          <a:prstGeom prst="rect">
            <a:avLst/>
          </a:prstGeom>
          <a:noFill/>
        </p:spPr>
        <p:txBody>
          <a:bodyPr wrap="square" rtlCol="0">
            <a:spAutoFit/>
          </a:bodyPr>
          <a:lstStyle/>
          <a:p>
            <a:r>
              <a:rPr lang="zh-CN" altLang="en-US" sz="2400" dirty="0"/>
              <a:t>冯氏分类法</a:t>
            </a:r>
          </a:p>
        </p:txBody>
      </p:sp>
      <p:sp>
        <p:nvSpPr>
          <p:cNvPr id="8" name="TextBox 7"/>
          <p:cNvSpPr txBox="1"/>
          <p:nvPr/>
        </p:nvSpPr>
        <p:spPr>
          <a:xfrm>
            <a:off x="1979712" y="4782343"/>
            <a:ext cx="2448272" cy="461665"/>
          </a:xfrm>
          <a:prstGeom prst="rect">
            <a:avLst/>
          </a:prstGeom>
          <a:noFill/>
        </p:spPr>
        <p:txBody>
          <a:bodyPr wrap="square" rtlCol="0">
            <a:spAutoFit/>
          </a:bodyPr>
          <a:lstStyle/>
          <a:p>
            <a:r>
              <a:rPr lang="zh-CN" altLang="en-US" sz="2400" dirty="0"/>
              <a:t>海德勒分类法</a:t>
            </a:r>
          </a:p>
        </p:txBody>
      </p:sp>
      <p:sp>
        <p:nvSpPr>
          <p:cNvPr id="2" name="左大括号 1"/>
          <p:cNvSpPr/>
          <p:nvPr/>
        </p:nvSpPr>
        <p:spPr>
          <a:xfrm>
            <a:off x="3779912" y="1412776"/>
            <a:ext cx="288032" cy="9361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4283968" y="1268760"/>
            <a:ext cx="3816424" cy="1200329"/>
          </a:xfrm>
          <a:prstGeom prst="rect">
            <a:avLst/>
          </a:prstGeom>
          <a:noFill/>
        </p:spPr>
        <p:txBody>
          <a:bodyPr wrap="square" rtlCol="0">
            <a:spAutoFit/>
          </a:bodyPr>
          <a:lstStyle/>
          <a:p>
            <a:r>
              <a:rPr lang="zh-CN" altLang="en-US" dirty="0"/>
              <a:t>单指令流单数据流（</a:t>
            </a:r>
            <a:r>
              <a:rPr lang="en-US" altLang="zh-CN" dirty="0"/>
              <a:t>SISD</a:t>
            </a:r>
            <a:r>
              <a:rPr lang="zh-CN" altLang="en-US" dirty="0"/>
              <a:t>）</a:t>
            </a:r>
            <a:endParaRPr lang="en-US" altLang="zh-CN" dirty="0"/>
          </a:p>
          <a:p>
            <a:r>
              <a:rPr lang="zh-CN" altLang="en-US" dirty="0"/>
              <a:t>单指令流多数据流（</a:t>
            </a:r>
            <a:r>
              <a:rPr lang="en-US" altLang="zh-CN" dirty="0"/>
              <a:t>SIMD</a:t>
            </a:r>
            <a:r>
              <a:rPr lang="zh-CN" altLang="en-US" dirty="0"/>
              <a:t>）</a:t>
            </a:r>
            <a:endParaRPr lang="en-US" altLang="zh-CN" dirty="0"/>
          </a:p>
          <a:p>
            <a:r>
              <a:rPr lang="zh-CN" altLang="en-US" dirty="0"/>
              <a:t>多指令流单数据流（</a:t>
            </a:r>
            <a:r>
              <a:rPr lang="en-US" altLang="zh-CN" dirty="0"/>
              <a:t>MISD</a:t>
            </a:r>
            <a:r>
              <a:rPr lang="zh-CN" altLang="en-US" dirty="0"/>
              <a:t>）</a:t>
            </a:r>
            <a:endParaRPr lang="en-US" altLang="zh-CN" dirty="0"/>
          </a:p>
          <a:p>
            <a:r>
              <a:rPr lang="zh-CN" altLang="en-US" dirty="0"/>
              <a:t>多指令流多数据流（</a:t>
            </a:r>
            <a:r>
              <a:rPr lang="en-US" altLang="zh-CN" dirty="0"/>
              <a:t>MIMD</a:t>
            </a:r>
            <a:r>
              <a:rPr lang="zh-CN" altLang="en-US" dirty="0"/>
              <a:t>）</a:t>
            </a:r>
          </a:p>
        </p:txBody>
      </p:sp>
      <p:sp>
        <p:nvSpPr>
          <p:cNvPr id="11" name="左大括号 10"/>
          <p:cNvSpPr/>
          <p:nvPr/>
        </p:nvSpPr>
        <p:spPr>
          <a:xfrm>
            <a:off x="3923928" y="2852936"/>
            <a:ext cx="144016" cy="12961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4283968" y="2852936"/>
            <a:ext cx="3528392" cy="1200329"/>
          </a:xfrm>
          <a:prstGeom prst="rect">
            <a:avLst/>
          </a:prstGeom>
          <a:noFill/>
        </p:spPr>
        <p:txBody>
          <a:bodyPr wrap="square" rtlCol="0">
            <a:spAutoFit/>
          </a:bodyPr>
          <a:lstStyle/>
          <a:p>
            <a:r>
              <a:rPr lang="zh-CN" altLang="en-US" dirty="0"/>
              <a:t>字串位串（</a:t>
            </a:r>
            <a:r>
              <a:rPr lang="en-US" altLang="zh-CN" dirty="0"/>
              <a:t>WSBS</a:t>
            </a:r>
            <a:r>
              <a:rPr lang="zh-CN" altLang="en-US" dirty="0"/>
              <a:t>）</a:t>
            </a:r>
            <a:endParaRPr lang="en-US" altLang="zh-CN" dirty="0"/>
          </a:p>
          <a:p>
            <a:r>
              <a:rPr lang="zh-CN" altLang="en-US" dirty="0"/>
              <a:t>字串位并（</a:t>
            </a:r>
            <a:r>
              <a:rPr lang="en-US" altLang="zh-CN" dirty="0"/>
              <a:t>WSBP</a:t>
            </a:r>
            <a:r>
              <a:rPr lang="zh-CN" altLang="en-US" dirty="0"/>
              <a:t>）</a:t>
            </a:r>
            <a:endParaRPr lang="en-US" altLang="zh-CN" dirty="0"/>
          </a:p>
          <a:p>
            <a:r>
              <a:rPr lang="zh-CN" altLang="en-US" dirty="0"/>
              <a:t>字并位串（</a:t>
            </a:r>
            <a:r>
              <a:rPr lang="en-US" altLang="zh-CN" dirty="0"/>
              <a:t>WPBS</a:t>
            </a:r>
            <a:r>
              <a:rPr lang="zh-CN" altLang="en-US" dirty="0"/>
              <a:t>）</a:t>
            </a:r>
            <a:endParaRPr lang="en-US" altLang="zh-CN" dirty="0"/>
          </a:p>
          <a:p>
            <a:r>
              <a:rPr lang="zh-CN" altLang="en-US" dirty="0"/>
              <a:t>字并位并（</a:t>
            </a:r>
            <a:r>
              <a:rPr lang="en-US" altLang="zh-CN" dirty="0"/>
              <a:t>WPBP</a:t>
            </a:r>
            <a:r>
              <a:rPr lang="zh-CN" altLang="en-US" dirty="0"/>
              <a:t>）</a:t>
            </a:r>
          </a:p>
        </p:txBody>
      </p:sp>
      <p:sp>
        <p:nvSpPr>
          <p:cNvPr id="13" name="TextBox 12"/>
          <p:cNvSpPr txBox="1"/>
          <p:nvPr/>
        </p:nvSpPr>
        <p:spPr>
          <a:xfrm>
            <a:off x="4283968" y="4653136"/>
            <a:ext cx="3816424" cy="1477328"/>
          </a:xfrm>
          <a:prstGeom prst="rect">
            <a:avLst/>
          </a:prstGeom>
          <a:noFill/>
        </p:spPr>
        <p:txBody>
          <a:bodyPr wrap="square" rtlCol="0">
            <a:spAutoFit/>
          </a:bodyPr>
          <a:lstStyle/>
          <a:p>
            <a:r>
              <a:rPr lang="zh-CN" altLang="en-US" dirty="0"/>
              <a:t>将计算机分为</a:t>
            </a:r>
            <a:r>
              <a:rPr lang="en-US" altLang="zh-CN" dirty="0"/>
              <a:t>3</a:t>
            </a:r>
            <a:r>
              <a:rPr lang="zh-CN" altLang="en-US" dirty="0"/>
              <a:t>个层次：程序控制部件的个数、算术逻辑部件的个数、每个算术逻辑部件包含的基本逻辑线路个数。（计算机并行和流水线处理的程度）</a:t>
            </a:r>
          </a:p>
        </p:txBody>
      </p:sp>
    </p:spTree>
    <p:extLst>
      <p:ext uri="{BB962C8B-B14F-4D97-AF65-F5344CB8AC3E}">
        <p14:creationId xmlns:p14="http://schemas.microsoft.com/office/powerpoint/2010/main" val="2352260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76673"/>
            <a:ext cx="8229600" cy="720080"/>
          </a:xfrm>
        </p:spPr>
        <p:txBody>
          <a:bodyPr/>
          <a:lstStyle/>
          <a:p>
            <a:pPr marL="0" indent="0">
              <a:buNone/>
            </a:pPr>
            <a:r>
              <a:rPr lang="en-US" altLang="zh-CN" dirty="0"/>
              <a:t>1.3.4 </a:t>
            </a:r>
            <a:r>
              <a:rPr lang="zh-CN" altLang="en-US" dirty="0"/>
              <a:t>数据的安全存储（内存外存）</a:t>
            </a:r>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17</a:t>
            </a:fld>
            <a:endParaRPr lang="zh-CN" altLang="en-US"/>
          </a:p>
        </p:txBody>
      </p:sp>
      <p:sp>
        <p:nvSpPr>
          <p:cNvPr id="5" name="TextBox 4"/>
          <p:cNvSpPr txBox="1"/>
          <p:nvPr/>
        </p:nvSpPr>
        <p:spPr>
          <a:xfrm>
            <a:off x="899592" y="1268760"/>
            <a:ext cx="7488832" cy="646331"/>
          </a:xfrm>
          <a:prstGeom prst="rect">
            <a:avLst/>
          </a:prstGeom>
          <a:noFill/>
        </p:spPr>
        <p:txBody>
          <a:bodyPr wrap="square" rtlCol="0">
            <a:spAutoFit/>
          </a:bodyPr>
          <a:lstStyle/>
          <a:p>
            <a:r>
              <a:rPr lang="zh-CN" altLang="en-US" dirty="0"/>
              <a:t>本节内容如：内存芯片，字位扩展构成内存将在微机原理课上详细讲解，外校考研的同学注意，大多数学校这部分是要考的</a:t>
            </a:r>
          </a:p>
        </p:txBody>
      </p:sp>
      <p:sp>
        <p:nvSpPr>
          <p:cNvPr id="6" name="TextBox 5"/>
          <p:cNvSpPr txBox="1"/>
          <p:nvPr/>
        </p:nvSpPr>
        <p:spPr>
          <a:xfrm>
            <a:off x="539552" y="2275664"/>
            <a:ext cx="2051720" cy="461665"/>
          </a:xfrm>
          <a:prstGeom prst="rect">
            <a:avLst/>
          </a:prstGeom>
          <a:noFill/>
        </p:spPr>
        <p:txBody>
          <a:bodyPr wrap="square" rtlCol="0">
            <a:spAutoFit/>
          </a:bodyPr>
          <a:lstStyle/>
          <a:p>
            <a:r>
              <a:rPr lang="en-US" altLang="zh-CN" sz="2400" dirty="0"/>
              <a:t>1</a:t>
            </a:r>
            <a:r>
              <a:rPr lang="zh-CN" altLang="en-US" sz="2400" dirty="0"/>
              <a:t>）存储器</a:t>
            </a:r>
          </a:p>
        </p:txBody>
      </p:sp>
      <p:sp>
        <p:nvSpPr>
          <p:cNvPr id="7" name="左大括号 6"/>
          <p:cNvSpPr/>
          <p:nvPr/>
        </p:nvSpPr>
        <p:spPr>
          <a:xfrm>
            <a:off x="2123728" y="2060848"/>
            <a:ext cx="144016" cy="115677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2435987" y="2060848"/>
            <a:ext cx="4512277" cy="369332"/>
          </a:xfrm>
          <a:prstGeom prst="rect">
            <a:avLst/>
          </a:prstGeom>
          <a:noFill/>
        </p:spPr>
        <p:txBody>
          <a:bodyPr wrap="square" rtlCol="0">
            <a:spAutoFit/>
          </a:bodyPr>
          <a:lstStyle/>
          <a:p>
            <a:r>
              <a:rPr lang="zh-CN" altLang="en-US" dirty="0"/>
              <a:t>内存：</a:t>
            </a:r>
            <a:r>
              <a:rPr lang="en-US" altLang="zh-CN" dirty="0"/>
              <a:t>DRAM  </a:t>
            </a:r>
            <a:r>
              <a:rPr lang="zh-CN" altLang="en-US" dirty="0">
                <a:solidFill>
                  <a:srgbClr val="FF0000"/>
                </a:solidFill>
              </a:rPr>
              <a:t>易失</a:t>
            </a:r>
            <a:r>
              <a:rPr lang="zh-CN" altLang="en-US" dirty="0"/>
              <a:t>存储芯片</a:t>
            </a:r>
          </a:p>
        </p:txBody>
      </p:sp>
      <p:sp>
        <p:nvSpPr>
          <p:cNvPr id="9" name="TextBox 8"/>
          <p:cNvSpPr txBox="1"/>
          <p:nvPr/>
        </p:nvSpPr>
        <p:spPr>
          <a:xfrm>
            <a:off x="2435987" y="2848290"/>
            <a:ext cx="2256138" cy="369332"/>
          </a:xfrm>
          <a:prstGeom prst="rect">
            <a:avLst/>
          </a:prstGeom>
          <a:noFill/>
        </p:spPr>
        <p:txBody>
          <a:bodyPr wrap="square" rtlCol="0">
            <a:spAutoFit/>
          </a:bodyPr>
          <a:lstStyle/>
          <a:p>
            <a:r>
              <a:rPr lang="zh-CN" altLang="en-US" dirty="0"/>
              <a:t>外存（二级存储）</a:t>
            </a:r>
          </a:p>
        </p:txBody>
      </p:sp>
      <p:sp>
        <p:nvSpPr>
          <p:cNvPr id="10" name="左大括号 9"/>
          <p:cNvSpPr/>
          <p:nvPr/>
        </p:nvSpPr>
        <p:spPr>
          <a:xfrm>
            <a:off x="4427984" y="2639235"/>
            <a:ext cx="216024" cy="11498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Box 10"/>
          <p:cNvSpPr txBox="1"/>
          <p:nvPr/>
        </p:nvSpPr>
        <p:spPr>
          <a:xfrm>
            <a:off x="4788024" y="2491107"/>
            <a:ext cx="2760195" cy="369332"/>
          </a:xfrm>
          <a:prstGeom prst="rect">
            <a:avLst/>
          </a:prstGeom>
          <a:noFill/>
        </p:spPr>
        <p:txBody>
          <a:bodyPr wrap="square" rtlCol="0">
            <a:spAutoFit/>
          </a:bodyPr>
          <a:lstStyle/>
          <a:p>
            <a:r>
              <a:rPr lang="zh-CN" altLang="en-US" dirty="0"/>
              <a:t>磁盘</a:t>
            </a:r>
          </a:p>
        </p:txBody>
      </p:sp>
      <p:sp>
        <p:nvSpPr>
          <p:cNvPr id="12" name="TextBox 11"/>
          <p:cNvSpPr txBox="1"/>
          <p:nvPr/>
        </p:nvSpPr>
        <p:spPr>
          <a:xfrm>
            <a:off x="4788024" y="3429000"/>
            <a:ext cx="2592288" cy="646331"/>
          </a:xfrm>
          <a:prstGeom prst="rect">
            <a:avLst/>
          </a:prstGeom>
          <a:noFill/>
        </p:spPr>
        <p:txBody>
          <a:bodyPr wrap="square" rtlCol="0">
            <a:spAutoFit/>
          </a:bodyPr>
          <a:lstStyle/>
          <a:p>
            <a:r>
              <a:rPr lang="zh-CN" altLang="en-US" dirty="0"/>
              <a:t>闪存：</a:t>
            </a:r>
            <a:r>
              <a:rPr lang="en-US" altLang="zh-CN" dirty="0"/>
              <a:t>U</a:t>
            </a:r>
            <a:r>
              <a:rPr lang="zh-CN" altLang="en-US" dirty="0"/>
              <a:t>盘，</a:t>
            </a:r>
            <a:r>
              <a:rPr lang="en-US" altLang="zh-CN" dirty="0"/>
              <a:t>SD</a:t>
            </a:r>
            <a:r>
              <a:rPr lang="zh-CN" altLang="en-US" dirty="0"/>
              <a:t>卡，固态盘（</a:t>
            </a:r>
            <a:r>
              <a:rPr lang="en-US" altLang="zh-CN" dirty="0"/>
              <a:t>SSD</a:t>
            </a:r>
            <a:r>
              <a:rPr lang="zh-CN" altLang="en-US" dirty="0"/>
              <a:t>）等</a:t>
            </a:r>
          </a:p>
        </p:txBody>
      </p:sp>
      <p:sp>
        <p:nvSpPr>
          <p:cNvPr id="13" name="TextBox 12"/>
          <p:cNvSpPr txBox="1"/>
          <p:nvPr/>
        </p:nvSpPr>
        <p:spPr>
          <a:xfrm>
            <a:off x="5652120" y="2848290"/>
            <a:ext cx="1512168" cy="369332"/>
          </a:xfrm>
          <a:prstGeom prst="rect">
            <a:avLst/>
          </a:prstGeom>
          <a:noFill/>
        </p:spPr>
        <p:txBody>
          <a:bodyPr wrap="square" rtlCol="0">
            <a:spAutoFit/>
          </a:bodyPr>
          <a:lstStyle/>
          <a:p>
            <a:r>
              <a:rPr lang="zh-CN" altLang="en-US" dirty="0">
                <a:solidFill>
                  <a:srgbClr val="FF0000"/>
                </a:solidFill>
              </a:rPr>
              <a:t>非易失</a:t>
            </a:r>
          </a:p>
        </p:txBody>
      </p:sp>
      <p:sp>
        <p:nvSpPr>
          <p:cNvPr id="14" name="TextBox 13"/>
          <p:cNvSpPr txBox="1"/>
          <p:nvPr/>
        </p:nvSpPr>
        <p:spPr>
          <a:xfrm>
            <a:off x="1295636" y="4864514"/>
            <a:ext cx="1944216" cy="369332"/>
          </a:xfrm>
          <a:prstGeom prst="rect">
            <a:avLst/>
          </a:prstGeom>
          <a:noFill/>
        </p:spPr>
        <p:txBody>
          <a:bodyPr wrap="square" rtlCol="0">
            <a:spAutoFit/>
          </a:bodyPr>
          <a:lstStyle/>
          <a:p>
            <a:r>
              <a:rPr lang="zh-CN" altLang="en-US" dirty="0"/>
              <a:t>半导体存储芯片</a:t>
            </a:r>
          </a:p>
        </p:txBody>
      </p:sp>
      <p:sp>
        <p:nvSpPr>
          <p:cNvPr id="15" name="左大括号 14"/>
          <p:cNvSpPr/>
          <p:nvPr/>
        </p:nvSpPr>
        <p:spPr>
          <a:xfrm>
            <a:off x="3239852" y="4293096"/>
            <a:ext cx="324204" cy="15121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TextBox 15"/>
          <p:cNvSpPr txBox="1"/>
          <p:nvPr/>
        </p:nvSpPr>
        <p:spPr>
          <a:xfrm>
            <a:off x="3707903" y="4289963"/>
            <a:ext cx="4680521" cy="369332"/>
          </a:xfrm>
          <a:prstGeom prst="rect">
            <a:avLst/>
          </a:prstGeom>
          <a:noFill/>
        </p:spPr>
        <p:txBody>
          <a:bodyPr wrap="square" rtlCol="0">
            <a:spAutoFit/>
          </a:bodyPr>
          <a:lstStyle/>
          <a:p>
            <a:r>
              <a:rPr lang="en-US" altLang="zh-CN" dirty="0"/>
              <a:t>ROM</a:t>
            </a:r>
            <a:r>
              <a:rPr lang="zh-CN" altLang="en-US" dirty="0"/>
              <a:t>：只读，构成控制存储器，非易失</a:t>
            </a:r>
          </a:p>
        </p:txBody>
      </p:sp>
      <p:sp>
        <p:nvSpPr>
          <p:cNvPr id="17" name="TextBox 16"/>
          <p:cNvSpPr txBox="1"/>
          <p:nvPr/>
        </p:nvSpPr>
        <p:spPr>
          <a:xfrm>
            <a:off x="3707903" y="4864514"/>
            <a:ext cx="2460217" cy="369332"/>
          </a:xfrm>
          <a:prstGeom prst="rect">
            <a:avLst/>
          </a:prstGeom>
          <a:noFill/>
        </p:spPr>
        <p:txBody>
          <a:bodyPr wrap="square" rtlCol="0">
            <a:spAutoFit/>
          </a:bodyPr>
          <a:lstStyle/>
          <a:p>
            <a:r>
              <a:rPr lang="en-US" altLang="zh-CN" dirty="0"/>
              <a:t>RAM</a:t>
            </a:r>
            <a:r>
              <a:rPr lang="zh-CN" altLang="en-US" dirty="0"/>
              <a:t>：</a:t>
            </a:r>
            <a:r>
              <a:rPr lang="en-US" altLang="zh-CN" dirty="0"/>
              <a:t>SRAM</a:t>
            </a:r>
            <a:r>
              <a:rPr lang="zh-CN" altLang="en-US" dirty="0"/>
              <a:t>、</a:t>
            </a:r>
            <a:r>
              <a:rPr lang="en-US" altLang="zh-CN" dirty="0"/>
              <a:t>DRAM</a:t>
            </a:r>
            <a:endParaRPr lang="zh-CN" altLang="en-US" dirty="0"/>
          </a:p>
        </p:txBody>
      </p:sp>
      <p:sp>
        <p:nvSpPr>
          <p:cNvPr id="18" name="TextBox 17"/>
          <p:cNvSpPr txBox="1"/>
          <p:nvPr/>
        </p:nvSpPr>
        <p:spPr>
          <a:xfrm>
            <a:off x="3747288" y="5454053"/>
            <a:ext cx="4425111" cy="369332"/>
          </a:xfrm>
          <a:prstGeom prst="rect">
            <a:avLst/>
          </a:prstGeom>
          <a:noFill/>
        </p:spPr>
        <p:txBody>
          <a:bodyPr wrap="square" rtlCol="0">
            <a:spAutoFit/>
          </a:bodyPr>
          <a:lstStyle/>
          <a:p>
            <a:r>
              <a:rPr lang="zh-CN" altLang="en-US" dirty="0"/>
              <a:t>闪存：读写</a:t>
            </a:r>
            <a:r>
              <a:rPr lang="en-US" altLang="zh-CN" dirty="0"/>
              <a:t>100000~1000000</a:t>
            </a:r>
            <a:r>
              <a:rPr lang="zh-CN" altLang="en-US" dirty="0"/>
              <a:t>后老化</a:t>
            </a:r>
          </a:p>
        </p:txBody>
      </p:sp>
    </p:spTree>
    <p:extLst>
      <p:ext uri="{BB962C8B-B14F-4D97-AF65-F5344CB8AC3E}">
        <p14:creationId xmlns:p14="http://schemas.microsoft.com/office/powerpoint/2010/main" val="2262823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620689"/>
            <a:ext cx="8229600" cy="648071"/>
          </a:xfrm>
        </p:spPr>
        <p:txBody>
          <a:bodyPr>
            <a:normAutofit/>
          </a:bodyPr>
          <a:lstStyle/>
          <a:p>
            <a:pPr marL="0" indent="0">
              <a:buNone/>
            </a:pPr>
            <a:r>
              <a:rPr lang="en-US" altLang="zh-CN" dirty="0"/>
              <a:t>2</a:t>
            </a:r>
            <a:r>
              <a:rPr lang="zh-CN" altLang="en-US" dirty="0"/>
              <a:t>）硬盘（磁表面存储器）</a:t>
            </a:r>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18</a:t>
            </a:fld>
            <a:endParaRPr lang="zh-CN" altLang="en-US"/>
          </a:p>
        </p:txBody>
      </p:sp>
      <p:pic>
        <p:nvPicPr>
          <p:cNvPr id="5" name="Picture 9" descr="hard-disk-dri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2348880"/>
            <a:ext cx="4537075" cy="2557462"/>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 Box 2"/>
          <p:cNvSpPr txBox="1">
            <a:spLocks noChangeArrowheads="1"/>
          </p:cNvSpPr>
          <p:nvPr/>
        </p:nvSpPr>
        <p:spPr bwMode="auto">
          <a:xfrm>
            <a:off x="935630" y="1370513"/>
            <a:ext cx="7620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dirty="0">
                <a:latin typeface="宋体" charset="-122"/>
              </a:rPr>
              <a:t>硬盘存储器的基本结构</a:t>
            </a:r>
          </a:p>
        </p:txBody>
      </p:sp>
      <p:graphicFrame>
        <p:nvGraphicFramePr>
          <p:cNvPr id="10" name="对象 9"/>
          <p:cNvGraphicFramePr>
            <a:graphicFrameLocks noChangeAspect="1"/>
          </p:cNvGraphicFramePr>
          <p:nvPr>
            <p:extLst>
              <p:ext uri="{D42A27DB-BD31-4B8C-83A1-F6EECF244321}">
                <p14:modId xmlns:p14="http://schemas.microsoft.com/office/powerpoint/2010/main" val="1431583412"/>
              </p:ext>
            </p:extLst>
          </p:nvPr>
        </p:nvGraphicFramePr>
        <p:xfrm>
          <a:off x="548875" y="2204865"/>
          <a:ext cx="3807101" cy="3205534"/>
        </p:xfrm>
        <a:graphic>
          <a:graphicData uri="http://schemas.openxmlformats.org/presentationml/2006/ole">
            <mc:AlternateContent xmlns:mc="http://schemas.openxmlformats.org/markup-compatibility/2006">
              <mc:Choice xmlns:v="urn:schemas-microsoft-com:vml" Requires="v">
                <p:oleObj spid="_x0000_s2421" name="CorelDRAW" r:id="rId4" imgW="4438650" imgH="2867025" progId="">
                  <p:embed/>
                </p:oleObj>
              </mc:Choice>
              <mc:Fallback>
                <p:oleObj name="CorelDRAW" r:id="rId4" imgW="4438650" imgH="2867025" progId="">
                  <p:embed/>
                  <p:pic>
                    <p:nvPicPr>
                      <p:cNvPr id="0" name="Picture 3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875" y="2204865"/>
                        <a:ext cx="3807101" cy="32055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1115616" y="5661248"/>
            <a:ext cx="6696744" cy="369332"/>
          </a:xfrm>
          <a:prstGeom prst="rect">
            <a:avLst/>
          </a:prstGeom>
          <a:noFill/>
        </p:spPr>
        <p:txBody>
          <a:bodyPr wrap="square" rtlCol="0">
            <a:spAutoFit/>
          </a:bodyPr>
          <a:lstStyle/>
          <a:p>
            <a:r>
              <a:rPr lang="zh-CN" altLang="en-US" dirty="0"/>
              <a:t>非易失，机械装置速度慢，便宜，容量大</a:t>
            </a:r>
          </a:p>
        </p:txBody>
      </p:sp>
    </p:spTree>
    <p:extLst>
      <p:ext uri="{BB962C8B-B14F-4D97-AF65-F5344CB8AC3E}">
        <p14:creationId xmlns:p14="http://schemas.microsoft.com/office/powerpoint/2010/main" val="1922396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D36F0E7-E2AB-44A8-AFB5-1E658C5A8727}" type="slidenum">
              <a:rPr lang="zh-CN" altLang="en-US" smtClean="0"/>
              <a:pPr/>
              <a:t>19</a:t>
            </a:fld>
            <a:endParaRPr lang="zh-CN" altLang="en-US"/>
          </a:p>
        </p:txBody>
      </p:sp>
      <p:sp>
        <p:nvSpPr>
          <p:cNvPr id="7" name="TextBox 6"/>
          <p:cNvSpPr txBox="1"/>
          <p:nvPr/>
        </p:nvSpPr>
        <p:spPr>
          <a:xfrm>
            <a:off x="683568" y="3203476"/>
            <a:ext cx="5976664" cy="461665"/>
          </a:xfrm>
          <a:prstGeom prst="rect">
            <a:avLst/>
          </a:prstGeom>
          <a:noFill/>
        </p:spPr>
        <p:txBody>
          <a:bodyPr wrap="square" rtlCol="0">
            <a:spAutoFit/>
          </a:bodyPr>
          <a:lstStyle/>
          <a:p>
            <a:r>
              <a:rPr lang="en-US" altLang="zh-CN" sz="2400" dirty="0"/>
              <a:t>4</a:t>
            </a:r>
            <a:r>
              <a:rPr lang="zh-CN" altLang="en-US" sz="2400" dirty="0"/>
              <a:t>）光盘</a:t>
            </a:r>
          </a:p>
        </p:txBody>
      </p:sp>
      <p:pic>
        <p:nvPicPr>
          <p:cNvPr id="8" name="Picture 12" descr="dvd-dri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4653136"/>
            <a:ext cx="2454275" cy="1450975"/>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Box 8"/>
          <p:cNvSpPr txBox="1"/>
          <p:nvPr/>
        </p:nvSpPr>
        <p:spPr>
          <a:xfrm>
            <a:off x="539552" y="404664"/>
            <a:ext cx="7992888" cy="830997"/>
          </a:xfrm>
          <a:prstGeom prst="rect">
            <a:avLst/>
          </a:prstGeom>
          <a:noFill/>
        </p:spPr>
        <p:txBody>
          <a:bodyPr wrap="square" rtlCol="0">
            <a:spAutoFit/>
          </a:bodyPr>
          <a:lstStyle/>
          <a:p>
            <a:r>
              <a:rPr lang="en-US" altLang="zh-CN" sz="2400" dirty="0"/>
              <a:t>3</a:t>
            </a:r>
            <a:r>
              <a:rPr lang="zh-CN" altLang="en-US" sz="2400" dirty="0"/>
              <a:t>）闪存：</a:t>
            </a:r>
            <a:r>
              <a:rPr lang="en-US" altLang="zh-CN" sz="2400" dirty="0"/>
              <a:t>DRAM</a:t>
            </a:r>
            <a:r>
              <a:rPr lang="zh-CN" altLang="en-US" sz="2400" dirty="0"/>
              <a:t>的挑战者，半导体存储器，非易失，具有硬盘相似的带宽，但比硬盘快</a:t>
            </a:r>
            <a:r>
              <a:rPr lang="en-US" altLang="zh-CN" sz="2400" dirty="0"/>
              <a:t>100-1000</a:t>
            </a:r>
            <a:r>
              <a:rPr lang="zh-CN" altLang="en-US" sz="2400" dirty="0"/>
              <a:t>倍</a:t>
            </a:r>
          </a:p>
        </p:txBody>
      </p:sp>
      <p:pic>
        <p:nvPicPr>
          <p:cNvPr id="10" name="Picture 10" descr="flash-memory-explod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7637" y="1412776"/>
            <a:ext cx="1828800" cy="13716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7984" y="1412776"/>
            <a:ext cx="2095500" cy="1790700"/>
          </a:xfrm>
          <a:prstGeom prst="rect">
            <a:avLst/>
          </a:prstGeom>
        </p:spPr>
      </p:pic>
    </p:spTree>
    <p:extLst>
      <p:ext uri="{BB962C8B-B14F-4D97-AF65-F5344CB8AC3E}">
        <p14:creationId xmlns:p14="http://schemas.microsoft.com/office/powerpoint/2010/main" val="329374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计算机概要与设计</a:t>
            </a:r>
          </a:p>
        </p:txBody>
      </p:sp>
      <p:sp>
        <p:nvSpPr>
          <p:cNvPr id="3" name="内容占位符 2"/>
          <p:cNvSpPr>
            <a:spLocks noGrp="1"/>
          </p:cNvSpPr>
          <p:nvPr>
            <p:ph idx="1"/>
          </p:nvPr>
        </p:nvSpPr>
        <p:spPr/>
        <p:txBody>
          <a:bodyPr/>
          <a:lstStyle/>
          <a:p>
            <a:pPr marL="0" indent="0">
              <a:buNone/>
            </a:pPr>
            <a:r>
              <a:rPr lang="en-US" altLang="zh-CN" dirty="0"/>
              <a:t>1.1 </a:t>
            </a:r>
            <a:r>
              <a:rPr lang="zh-CN" altLang="en-US" dirty="0"/>
              <a:t>引言</a:t>
            </a:r>
            <a:endParaRPr lang="en-US" altLang="zh-CN" dirty="0"/>
          </a:p>
          <a:p>
            <a:pPr marL="0" indent="0">
              <a:buNone/>
            </a:pPr>
            <a:r>
              <a:rPr lang="zh-CN" altLang="en-US" dirty="0"/>
              <a:t>摩尔定律</a:t>
            </a:r>
          </a:p>
        </p:txBody>
      </p:sp>
      <p:sp>
        <p:nvSpPr>
          <p:cNvPr id="4" name="横卷形 3"/>
          <p:cNvSpPr/>
          <p:nvPr/>
        </p:nvSpPr>
        <p:spPr>
          <a:xfrm>
            <a:off x="1475656" y="2924944"/>
            <a:ext cx="6840760" cy="273630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是由</a:t>
            </a:r>
            <a:r>
              <a:rPr lang="en-US" altLang="zh-CN" dirty="0"/>
              <a:t>Intel</a:t>
            </a:r>
            <a:r>
              <a:rPr lang="zh-CN" altLang="en-US" dirty="0"/>
              <a:t>创始人之一戈登</a:t>
            </a:r>
            <a:r>
              <a:rPr lang="en-US" altLang="zh-CN" dirty="0"/>
              <a:t>·</a:t>
            </a:r>
            <a:r>
              <a:rPr lang="zh-CN" altLang="en-US" dirty="0"/>
              <a:t>摩尔（</a:t>
            </a:r>
            <a:r>
              <a:rPr lang="en-US" altLang="zh-CN" dirty="0"/>
              <a:t>Gordon Moore</a:t>
            </a:r>
            <a:r>
              <a:rPr lang="zh-CN" altLang="en-US" dirty="0"/>
              <a:t>）提出来的。其内容为：当价格不变时，集成电路上可容纳的晶体管数目，约每隔</a:t>
            </a:r>
            <a:r>
              <a:rPr lang="en-US" altLang="zh-CN" dirty="0"/>
              <a:t>18</a:t>
            </a:r>
            <a:r>
              <a:rPr lang="zh-CN" altLang="en-US" dirty="0"/>
              <a:t>个月便会增加一倍，性能也将提升一倍。换言之，每一美元所能买到的电脑性能，将每隔</a:t>
            </a:r>
            <a:r>
              <a:rPr lang="en-US" altLang="zh-CN" dirty="0"/>
              <a:t>18</a:t>
            </a:r>
            <a:r>
              <a:rPr lang="zh-CN" altLang="en-US" dirty="0"/>
              <a:t>个月翻两倍以上。这一定律揭示了信息技术进步的速度。 </a:t>
            </a:r>
          </a:p>
        </p:txBody>
      </p:sp>
      <p:sp>
        <p:nvSpPr>
          <p:cNvPr id="5" name="灯片编号占位符 4"/>
          <p:cNvSpPr>
            <a:spLocks noGrp="1"/>
          </p:cNvSpPr>
          <p:nvPr>
            <p:ph type="sldNum" sz="quarter" idx="12"/>
          </p:nvPr>
        </p:nvSpPr>
        <p:spPr/>
        <p:txBody>
          <a:bodyPr/>
          <a:lstStyle/>
          <a:p>
            <a:fld id="{BD36F0E7-E2AB-44A8-AFB5-1E658C5A8727}" type="slidenum">
              <a:rPr lang="zh-CN" altLang="en-US" smtClean="0"/>
              <a:pPr/>
              <a:t>2</a:t>
            </a:fld>
            <a:endParaRPr lang="zh-CN" altLang="en-US"/>
          </a:p>
        </p:txBody>
      </p:sp>
    </p:spTree>
    <p:extLst>
      <p:ext uri="{BB962C8B-B14F-4D97-AF65-F5344CB8AC3E}">
        <p14:creationId xmlns:p14="http://schemas.microsoft.com/office/powerpoint/2010/main" val="3011546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D36F0E7-E2AB-44A8-AFB5-1E658C5A8727}" type="slidenum">
              <a:rPr lang="zh-CN" altLang="en-US" smtClean="0"/>
              <a:pPr/>
              <a:t>20</a:t>
            </a:fld>
            <a:endParaRPr lang="zh-CN" altLang="en-US"/>
          </a:p>
        </p:txBody>
      </p:sp>
      <p:sp>
        <p:nvSpPr>
          <p:cNvPr id="12" name="Text Box 2"/>
          <p:cNvSpPr txBox="1">
            <a:spLocks noChangeArrowheads="1"/>
          </p:cNvSpPr>
          <p:nvPr/>
        </p:nvSpPr>
        <p:spPr bwMode="auto">
          <a:xfrm>
            <a:off x="467544" y="304800"/>
            <a:ext cx="8143056" cy="31085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zh-CN" altLang="en-US" sz="2800" dirty="0">
                <a:latin typeface="宋体" charset="-122"/>
              </a:rPr>
              <a:t>光盘的存取原理</a:t>
            </a:r>
          </a:p>
          <a:p>
            <a:pPr algn="just">
              <a:spcBef>
                <a:spcPct val="50000"/>
              </a:spcBef>
            </a:pPr>
            <a:r>
              <a:rPr lang="zh-CN" altLang="en-US" sz="2800" dirty="0">
                <a:latin typeface="宋体" charset="-122"/>
                <a:cs typeface="Times New Roman" pitchFamily="18" charset="0"/>
              </a:rPr>
              <a:t>1．只读型和只写一次型</a:t>
            </a:r>
          </a:p>
          <a:p>
            <a:pPr algn="just">
              <a:spcBef>
                <a:spcPct val="50000"/>
              </a:spcBef>
            </a:pPr>
            <a:r>
              <a:rPr lang="zh-CN" altLang="en-US" sz="2800" dirty="0">
                <a:latin typeface="宋体" charset="-122"/>
                <a:cs typeface="Times New Roman" pitchFamily="18" charset="0"/>
              </a:rPr>
              <a:t>2．读/写型</a:t>
            </a:r>
          </a:p>
          <a:p>
            <a:pPr algn="just">
              <a:spcBef>
                <a:spcPct val="50000"/>
              </a:spcBef>
            </a:pPr>
            <a:r>
              <a:rPr lang="zh-CN" altLang="en-US" sz="2800" dirty="0">
                <a:latin typeface="宋体" charset="-122"/>
                <a:cs typeface="Times New Roman" pitchFamily="18" charset="0"/>
              </a:rPr>
              <a:t>(1) 磁光型</a:t>
            </a:r>
          </a:p>
          <a:p>
            <a:pPr algn="just">
              <a:spcBef>
                <a:spcPct val="50000"/>
              </a:spcBef>
            </a:pPr>
            <a:r>
              <a:rPr lang="zh-CN" altLang="en-US" sz="2800" dirty="0">
                <a:latin typeface="宋体" charset="-122"/>
                <a:cs typeface="Times New Roman" pitchFamily="18" charset="0"/>
              </a:rPr>
              <a:t>(2) 相变型</a:t>
            </a:r>
          </a:p>
        </p:txBody>
      </p:sp>
      <p:sp>
        <p:nvSpPr>
          <p:cNvPr id="13" name="AutoShape 3"/>
          <p:cNvSpPr>
            <a:spLocks noChangeArrowheads="1"/>
          </p:cNvSpPr>
          <p:nvPr/>
        </p:nvSpPr>
        <p:spPr bwMode="auto">
          <a:xfrm>
            <a:off x="3986921" y="2348880"/>
            <a:ext cx="4614664" cy="2843425"/>
          </a:xfrm>
          <a:prstGeom prst="wedgeRoundRectCallout">
            <a:avLst>
              <a:gd name="adj1" fmla="val -63392"/>
              <a:gd name="adj2" fmla="val -85961"/>
              <a:gd name="adj3" fmla="val 1666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zh-CN" altLang="en-US" sz="1600" dirty="0">
                <a:latin typeface="宋体" charset="-122"/>
              </a:rPr>
              <a:t> 写入时，将激光束聚焦成直径为小于1</a:t>
            </a:r>
            <a:r>
              <a:rPr lang="en-US" altLang="zh-CN" sz="1600" dirty="0" err="1">
                <a:latin typeface="宋体" charset="-122"/>
              </a:rPr>
              <a:t>μm</a:t>
            </a:r>
            <a:r>
              <a:rPr lang="zh-CN" altLang="en-US" sz="1600" dirty="0">
                <a:latin typeface="宋体" charset="-122"/>
              </a:rPr>
              <a:t>的微小光点，以其热作用，融化盘表面上的光存储介质薄膜，</a:t>
            </a:r>
            <a:r>
              <a:rPr lang="zh-CN" altLang="en-US" sz="1600" dirty="0">
                <a:solidFill>
                  <a:schemeClr val="bg1"/>
                </a:solidFill>
                <a:latin typeface="宋体" charset="-122"/>
              </a:rPr>
              <a:t>在薄膜上形成凹坑</a:t>
            </a:r>
            <a:r>
              <a:rPr lang="zh-CN" altLang="en-US" sz="1600" dirty="0">
                <a:latin typeface="宋体" charset="-122"/>
              </a:rPr>
              <a:t>。有凹坑的位置表示记录了“1”，没有凹坑的位置表示“0”。</a:t>
            </a:r>
          </a:p>
          <a:p>
            <a:r>
              <a:rPr lang="zh-CN" altLang="en-US" sz="1600" dirty="0">
                <a:latin typeface="宋体" charset="-122"/>
              </a:rPr>
              <a:t>   读出时，在读出光束的照射下，在有凹坑处和无凹坑处反射的光强度是不同的。利用这种差别，可以读出二进制信息。</a:t>
            </a:r>
          </a:p>
          <a:p>
            <a:r>
              <a:rPr lang="zh-CN" altLang="en-US" sz="1600" dirty="0">
                <a:latin typeface="宋体" charset="-122"/>
              </a:rPr>
              <a:t>   由于读出光束的功率只有写入光束功率</a:t>
            </a:r>
            <a:r>
              <a:rPr lang="zh-CN" altLang="en-US" sz="1600" dirty="0"/>
              <a:t>1/10</a:t>
            </a:r>
            <a:r>
              <a:rPr lang="zh-CN" altLang="en-US" sz="1600" dirty="0">
                <a:latin typeface="宋体" charset="-122"/>
              </a:rPr>
              <a:t>，因此不会融出新的凹坑。</a:t>
            </a:r>
            <a:r>
              <a:rPr lang="zh-CN" altLang="en-US" sz="1600" dirty="0"/>
              <a:t> </a:t>
            </a:r>
          </a:p>
        </p:txBody>
      </p:sp>
    </p:spTree>
    <p:extLst>
      <p:ext uri="{BB962C8B-B14F-4D97-AF65-F5344CB8AC3E}">
        <p14:creationId xmlns:p14="http://schemas.microsoft.com/office/powerpoint/2010/main" val="17361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D36F0E7-E2AB-44A8-AFB5-1E658C5A8727}" type="slidenum">
              <a:rPr lang="zh-CN" altLang="en-US" smtClean="0"/>
              <a:pPr/>
              <a:t>21</a:t>
            </a:fld>
            <a:endParaRPr lang="zh-CN" altLang="en-US"/>
          </a:p>
        </p:txBody>
      </p:sp>
      <p:sp>
        <p:nvSpPr>
          <p:cNvPr id="12" name="Text Box 2"/>
          <p:cNvSpPr txBox="1">
            <a:spLocks noChangeArrowheads="1"/>
          </p:cNvSpPr>
          <p:nvPr/>
        </p:nvSpPr>
        <p:spPr bwMode="auto">
          <a:xfrm>
            <a:off x="467544" y="304800"/>
            <a:ext cx="8143056" cy="31085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zh-CN" altLang="en-US" sz="2800" dirty="0">
                <a:latin typeface="宋体" charset="-122"/>
              </a:rPr>
              <a:t>光盘的存取原理</a:t>
            </a:r>
          </a:p>
          <a:p>
            <a:pPr algn="just">
              <a:spcBef>
                <a:spcPct val="50000"/>
              </a:spcBef>
            </a:pPr>
            <a:r>
              <a:rPr lang="zh-CN" altLang="en-US" sz="2800" dirty="0">
                <a:latin typeface="宋体" charset="-122"/>
                <a:cs typeface="Times New Roman" pitchFamily="18" charset="0"/>
              </a:rPr>
              <a:t>1．只读型和只写一次型</a:t>
            </a:r>
          </a:p>
          <a:p>
            <a:pPr algn="just">
              <a:spcBef>
                <a:spcPct val="50000"/>
              </a:spcBef>
            </a:pPr>
            <a:r>
              <a:rPr lang="zh-CN" altLang="en-US" sz="2800" dirty="0">
                <a:latin typeface="宋体" charset="-122"/>
                <a:cs typeface="Times New Roman" pitchFamily="18" charset="0"/>
              </a:rPr>
              <a:t>2．读/写型</a:t>
            </a:r>
          </a:p>
          <a:p>
            <a:pPr algn="just">
              <a:spcBef>
                <a:spcPct val="50000"/>
              </a:spcBef>
            </a:pPr>
            <a:r>
              <a:rPr lang="zh-CN" altLang="en-US" sz="2800" dirty="0">
                <a:latin typeface="宋体" charset="-122"/>
                <a:cs typeface="Times New Roman" pitchFamily="18" charset="0"/>
              </a:rPr>
              <a:t>(1) 磁光型</a:t>
            </a:r>
          </a:p>
          <a:p>
            <a:pPr algn="just">
              <a:spcBef>
                <a:spcPct val="50000"/>
              </a:spcBef>
            </a:pPr>
            <a:r>
              <a:rPr lang="zh-CN" altLang="en-US" sz="2800" dirty="0">
                <a:latin typeface="宋体" charset="-122"/>
                <a:cs typeface="Times New Roman" pitchFamily="18" charset="0"/>
              </a:rPr>
              <a:t>(2) 相变型</a:t>
            </a:r>
          </a:p>
        </p:txBody>
      </p:sp>
      <p:sp>
        <p:nvSpPr>
          <p:cNvPr id="5" name="AutoShape 3"/>
          <p:cNvSpPr>
            <a:spLocks noChangeArrowheads="1"/>
          </p:cNvSpPr>
          <p:nvPr/>
        </p:nvSpPr>
        <p:spPr bwMode="auto">
          <a:xfrm>
            <a:off x="4267200" y="1371600"/>
            <a:ext cx="3276600" cy="3352800"/>
          </a:xfrm>
          <a:prstGeom prst="wedgeRoundRectCallout">
            <a:avLst>
              <a:gd name="adj1" fmla="val -107913"/>
              <a:gd name="adj2" fmla="val -17366"/>
              <a:gd name="adj3" fmla="val 1666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just"/>
            <a:r>
              <a:rPr lang="zh-CN" altLang="en-US" sz="1600">
                <a:solidFill>
                  <a:schemeClr val="bg1"/>
                </a:solidFill>
                <a:latin typeface="宋体" charset="-122"/>
                <a:cs typeface="Times New Roman" pitchFamily="18" charset="0"/>
              </a:rPr>
              <a:t>磁畴，初始时，全部磁畴转向同一方向。</a:t>
            </a:r>
          </a:p>
          <a:p>
            <a:pPr algn="just"/>
            <a:r>
              <a:rPr lang="zh-CN" altLang="en-US" sz="1600">
                <a:solidFill>
                  <a:schemeClr val="bg1"/>
                </a:solidFill>
                <a:latin typeface="宋体" charset="-122"/>
                <a:cs typeface="Times New Roman" pitchFamily="18" charset="0"/>
              </a:rPr>
              <a:t>当数据写入时，利用凸透镜进行聚集，当此点的温度上升到约300℃时，磁畴随外磁场的作用而改变其原磁化方向。</a:t>
            </a:r>
          </a:p>
          <a:p>
            <a:pPr algn="just"/>
            <a:r>
              <a:rPr lang="zh-CN" altLang="en-US" sz="1600">
                <a:solidFill>
                  <a:schemeClr val="bg1"/>
                </a:solidFill>
                <a:latin typeface="宋体" charset="-122"/>
                <a:cs typeface="Times New Roman" pitchFamily="18" charset="0"/>
              </a:rPr>
              <a:t>数据的读取是利用低功率的激光探测盘片表面，</a:t>
            </a:r>
          </a:p>
          <a:p>
            <a:r>
              <a:rPr lang="zh-CN" altLang="en-US" sz="1600">
                <a:solidFill>
                  <a:schemeClr val="bg1"/>
                </a:solidFill>
                <a:latin typeface="宋体" charset="-122"/>
              </a:rPr>
              <a:t>要进行数据重写时，需经过</a:t>
            </a:r>
            <a:r>
              <a:rPr lang="zh-CN" altLang="en-US" sz="1600">
                <a:solidFill>
                  <a:schemeClr val="bg1"/>
                </a:solidFill>
                <a:latin typeface="Courier New"/>
              </a:rPr>
              <a:t>“</a:t>
            </a:r>
            <a:r>
              <a:rPr lang="zh-CN" altLang="en-US" sz="1600">
                <a:solidFill>
                  <a:schemeClr val="bg1"/>
                </a:solidFill>
                <a:latin typeface="宋体" charset="-122"/>
              </a:rPr>
              <a:t>擦</a:t>
            </a:r>
            <a:r>
              <a:rPr lang="zh-CN" altLang="en-US" sz="1600">
                <a:solidFill>
                  <a:schemeClr val="bg1"/>
                </a:solidFill>
                <a:latin typeface="Courier New"/>
              </a:rPr>
              <a:t>”</a:t>
            </a:r>
            <a:r>
              <a:rPr lang="zh-CN" altLang="en-US" sz="1600">
                <a:solidFill>
                  <a:schemeClr val="bg1"/>
                </a:solidFill>
                <a:latin typeface="宋体" charset="-122"/>
              </a:rPr>
              <a:t>和</a:t>
            </a:r>
            <a:r>
              <a:rPr lang="zh-CN" altLang="en-US" sz="1600">
                <a:solidFill>
                  <a:schemeClr val="bg1"/>
                </a:solidFill>
                <a:latin typeface="Courier New"/>
              </a:rPr>
              <a:t>“</a:t>
            </a:r>
            <a:r>
              <a:rPr lang="zh-CN" altLang="en-US" sz="1600">
                <a:solidFill>
                  <a:schemeClr val="bg1"/>
                </a:solidFill>
                <a:latin typeface="宋体" charset="-122"/>
              </a:rPr>
              <a:t>写</a:t>
            </a:r>
            <a:r>
              <a:rPr lang="zh-CN" altLang="en-US" sz="1600">
                <a:solidFill>
                  <a:schemeClr val="bg1"/>
                </a:solidFill>
                <a:latin typeface="Courier New"/>
              </a:rPr>
              <a:t>”</a:t>
            </a:r>
            <a:r>
              <a:rPr lang="zh-CN" altLang="en-US" sz="1600">
                <a:solidFill>
                  <a:schemeClr val="bg1"/>
                </a:solidFill>
                <a:latin typeface="宋体" charset="-122"/>
              </a:rPr>
              <a:t>两步：先利用中功率激光照射拟擦除的位置，使磁畴翻转恢复到原来的方向</a:t>
            </a:r>
          </a:p>
        </p:txBody>
      </p:sp>
    </p:spTree>
    <p:extLst>
      <p:ext uri="{BB962C8B-B14F-4D97-AF65-F5344CB8AC3E}">
        <p14:creationId xmlns:p14="http://schemas.microsoft.com/office/powerpoint/2010/main" val="4146365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D36F0E7-E2AB-44A8-AFB5-1E658C5A8727}" type="slidenum">
              <a:rPr lang="zh-CN" altLang="en-US" smtClean="0"/>
              <a:pPr/>
              <a:t>22</a:t>
            </a:fld>
            <a:endParaRPr lang="zh-CN" altLang="en-US"/>
          </a:p>
        </p:txBody>
      </p:sp>
      <p:sp>
        <p:nvSpPr>
          <p:cNvPr id="12" name="Text Box 2"/>
          <p:cNvSpPr txBox="1">
            <a:spLocks noChangeArrowheads="1"/>
          </p:cNvSpPr>
          <p:nvPr/>
        </p:nvSpPr>
        <p:spPr bwMode="auto">
          <a:xfrm>
            <a:off x="467544" y="304800"/>
            <a:ext cx="8143056" cy="31085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zh-CN" altLang="en-US" sz="2800" dirty="0">
                <a:latin typeface="宋体" charset="-122"/>
              </a:rPr>
              <a:t>光盘的存取原理</a:t>
            </a:r>
          </a:p>
          <a:p>
            <a:pPr algn="just">
              <a:spcBef>
                <a:spcPct val="50000"/>
              </a:spcBef>
            </a:pPr>
            <a:r>
              <a:rPr lang="zh-CN" altLang="en-US" sz="2800" dirty="0">
                <a:latin typeface="宋体" charset="-122"/>
                <a:cs typeface="Times New Roman" pitchFamily="18" charset="0"/>
              </a:rPr>
              <a:t>1．只读型和只写一次型</a:t>
            </a:r>
          </a:p>
          <a:p>
            <a:pPr algn="just">
              <a:spcBef>
                <a:spcPct val="50000"/>
              </a:spcBef>
            </a:pPr>
            <a:r>
              <a:rPr lang="zh-CN" altLang="en-US" sz="2800" dirty="0">
                <a:latin typeface="宋体" charset="-122"/>
                <a:cs typeface="Times New Roman" pitchFamily="18" charset="0"/>
              </a:rPr>
              <a:t>2．读/写型</a:t>
            </a:r>
          </a:p>
          <a:p>
            <a:pPr algn="just">
              <a:spcBef>
                <a:spcPct val="50000"/>
              </a:spcBef>
            </a:pPr>
            <a:r>
              <a:rPr lang="zh-CN" altLang="en-US" sz="2800" dirty="0">
                <a:latin typeface="宋体" charset="-122"/>
                <a:cs typeface="Times New Roman" pitchFamily="18" charset="0"/>
              </a:rPr>
              <a:t>(1) 磁光型</a:t>
            </a:r>
          </a:p>
          <a:p>
            <a:pPr algn="just">
              <a:spcBef>
                <a:spcPct val="50000"/>
              </a:spcBef>
            </a:pPr>
            <a:r>
              <a:rPr lang="zh-CN" altLang="en-US" sz="2800" dirty="0">
                <a:latin typeface="宋体" charset="-122"/>
                <a:cs typeface="Times New Roman" pitchFamily="18" charset="0"/>
              </a:rPr>
              <a:t>(2) 相变型</a:t>
            </a:r>
          </a:p>
        </p:txBody>
      </p:sp>
      <p:sp>
        <p:nvSpPr>
          <p:cNvPr id="6" name="AutoShape 3"/>
          <p:cNvSpPr>
            <a:spLocks noChangeArrowheads="1"/>
          </p:cNvSpPr>
          <p:nvPr/>
        </p:nvSpPr>
        <p:spPr bwMode="auto">
          <a:xfrm>
            <a:off x="4267200" y="1822785"/>
            <a:ext cx="3810000" cy="533400"/>
          </a:xfrm>
          <a:prstGeom prst="wedgeRoundRectCallout">
            <a:avLst>
              <a:gd name="adj1" fmla="val -98422"/>
              <a:gd name="adj2" fmla="val 192136"/>
              <a:gd name="adj3" fmla="val 1666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just"/>
            <a:r>
              <a:rPr lang="zh-CN" altLang="en-US" sz="1600">
                <a:solidFill>
                  <a:schemeClr val="bg1"/>
                </a:solidFill>
                <a:latin typeface="宋体" charset="-122"/>
                <a:cs typeface="Times New Roman" pitchFamily="18" charset="0"/>
              </a:rPr>
              <a:t>存储介质的晶态、非晶态可逆转换</a:t>
            </a:r>
          </a:p>
        </p:txBody>
      </p:sp>
    </p:spTree>
    <p:extLst>
      <p:ext uri="{BB962C8B-B14F-4D97-AF65-F5344CB8AC3E}">
        <p14:creationId xmlns:p14="http://schemas.microsoft.com/office/powerpoint/2010/main" val="2306901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548680"/>
            <a:ext cx="8229600" cy="4525963"/>
          </a:xfrm>
        </p:spPr>
        <p:txBody>
          <a:bodyPr/>
          <a:lstStyle/>
          <a:p>
            <a:pPr marL="0" indent="0">
              <a:buNone/>
            </a:pPr>
            <a:r>
              <a:rPr lang="en-US" altLang="zh-CN" dirty="0"/>
              <a:t>1.3.5  </a:t>
            </a:r>
            <a:r>
              <a:rPr lang="zh-CN" altLang="en-US" dirty="0"/>
              <a:t>与其他计算机的通讯（路由，</a:t>
            </a:r>
            <a:r>
              <a:rPr lang="en-US" altLang="zh-CN" dirty="0"/>
              <a:t>harbor</a:t>
            </a:r>
            <a:r>
              <a:rPr lang="zh-CN" altLang="en-US" dirty="0"/>
              <a:t>）</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23</a:t>
            </a:fld>
            <a:endParaRPr lang="zh-CN" altLang="en-US"/>
          </a:p>
        </p:txBody>
      </p:sp>
      <p:pic>
        <p:nvPicPr>
          <p:cNvPr id="5" name="Picture 8" descr="wireless-ro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340768"/>
            <a:ext cx="2524125" cy="2592388"/>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6" descr="ethernet-cabl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024" y="1778124"/>
            <a:ext cx="2289175" cy="17176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7452320" y="1628800"/>
            <a:ext cx="1296144" cy="646331"/>
          </a:xfrm>
          <a:prstGeom prst="rect">
            <a:avLst/>
          </a:prstGeom>
          <a:noFill/>
        </p:spPr>
        <p:txBody>
          <a:bodyPr wrap="square" rtlCol="0">
            <a:spAutoFit/>
          </a:bodyPr>
          <a:lstStyle/>
          <a:p>
            <a:r>
              <a:rPr lang="zh-CN" altLang="en-US" dirty="0"/>
              <a:t>局域网</a:t>
            </a:r>
            <a:endParaRPr lang="en-US" altLang="zh-CN" dirty="0"/>
          </a:p>
          <a:p>
            <a:r>
              <a:rPr lang="zh-CN" altLang="en-US" dirty="0"/>
              <a:t>广域网</a:t>
            </a:r>
          </a:p>
        </p:txBody>
      </p:sp>
    </p:spTree>
    <p:extLst>
      <p:ext uri="{BB962C8B-B14F-4D97-AF65-F5344CB8AC3E}">
        <p14:creationId xmlns:p14="http://schemas.microsoft.com/office/powerpoint/2010/main" val="1246636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1.3.6 </a:t>
            </a:r>
            <a:r>
              <a:rPr lang="zh-CN" altLang="en-US" dirty="0"/>
              <a:t>处理器和存储器制造技术</a:t>
            </a:r>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24</a:t>
            </a:fld>
            <a:endParaRPr lang="zh-CN" altLang="en-US"/>
          </a:p>
        </p:txBody>
      </p:sp>
      <p:sp>
        <p:nvSpPr>
          <p:cNvPr id="5" name="Rectangle 3"/>
          <p:cNvSpPr txBox="1">
            <a:spLocks noChangeArrowheads="1"/>
          </p:cNvSpPr>
          <p:nvPr/>
        </p:nvSpPr>
        <p:spPr>
          <a:xfrm>
            <a:off x="684213" y="1125538"/>
            <a:ext cx="3816350" cy="18589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dirty="0"/>
              <a:t>容量越来越大</a:t>
            </a:r>
            <a:endParaRPr lang="en-US" altLang="zh-CN" sz="2400" dirty="0"/>
          </a:p>
          <a:p>
            <a:r>
              <a:rPr lang="zh-CN" altLang="en-US" sz="2400" dirty="0"/>
              <a:t>性能越来越好</a:t>
            </a:r>
            <a:endParaRPr lang="en-US" altLang="zh-CN" sz="2400" dirty="0"/>
          </a:p>
          <a:p>
            <a:r>
              <a:rPr lang="zh-CN" altLang="en-US" sz="2400" dirty="0"/>
              <a:t>价钱越来越便宜</a:t>
            </a:r>
            <a:endParaRPr lang="en-AU" sz="2400" dirty="0"/>
          </a:p>
        </p:txBody>
      </p:sp>
      <p:graphicFrame>
        <p:nvGraphicFramePr>
          <p:cNvPr id="6" name="Group 88"/>
          <p:cNvGraphicFramePr>
            <a:graphicFrameLocks noGrp="1"/>
          </p:cNvGraphicFramePr>
          <p:nvPr/>
        </p:nvGraphicFramePr>
        <p:xfrm>
          <a:off x="755650" y="3933825"/>
          <a:ext cx="7920038" cy="2194560"/>
        </p:xfrm>
        <a:graphic>
          <a:graphicData uri="http://schemas.openxmlformats.org/drawingml/2006/table">
            <a:tbl>
              <a:tblPr/>
              <a:tblGrid>
                <a:gridCol w="865188">
                  <a:extLst>
                    <a:ext uri="{9D8B030D-6E8A-4147-A177-3AD203B41FA5}">
                      <a16:colId xmlns:a16="http://schemas.microsoft.com/office/drawing/2014/main" val="20000"/>
                    </a:ext>
                  </a:extLst>
                </a:gridCol>
                <a:gridCol w="3527425">
                  <a:extLst>
                    <a:ext uri="{9D8B030D-6E8A-4147-A177-3AD203B41FA5}">
                      <a16:colId xmlns:a16="http://schemas.microsoft.com/office/drawing/2014/main" val="20001"/>
                    </a:ext>
                  </a:extLst>
                </a:gridCol>
                <a:gridCol w="2736850">
                  <a:extLst>
                    <a:ext uri="{9D8B030D-6E8A-4147-A177-3AD203B41FA5}">
                      <a16:colId xmlns:a16="http://schemas.microsoft.com/office/drawing/2014/main" val="20002"/>
                    </a:ext>
                  </a:extLst>
                </a:gridCol>
                <a:gridCol w="790575">
                  <a:extLst>
                    <a:ext uri="{9D8B030D-6E8A-4147-A177-3AD203B41FA5}">
                      <a16:colId xmlns:a16="http://schemas.microsoft.com/office/drawing/2014/main" val="20003"/>
                    </a:ext>
                  </a:extLst>
                </a:gridCol>
              </a:tblGrid>
              <a:tr h="3159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Year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Technology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Relative performance/cost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127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1951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Vacuum tube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800" b="0" i="0" u="none" strike="noStrike" cap="none" normalizeH="0" baseline="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1965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Transistor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35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800" b="0" i="0" u="none" strike="noStrike" cap="none" normalizeH="0" baseline="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3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1975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Integrated circuit (IC)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900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800" b="0" i="0" u="none" strike="noStrike" cap="none" normalizeH="0" baseline="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1995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Very large scale IC (VLSI)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2,400,000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800" b="0" i="0" u="none" strike="noStrike" cap="none" normalizeH="0" baseline="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2005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Ultra large scale 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6,200,000,000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800" b="0" i="0" u="none" strike="noStrike" cap="none" normalizeH="0" baseline="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7" name="Picture 90" descr="f01-12-P3744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4732" y="1341438"/>
            <a:ext cx="5388443" cy="2015554"/>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 Box 89"/>
          <p:cNvSpPr txBox="1">
            <a:spLocks noChangeArrowheads="1"/>
          </p:cNvSpPr>
          <p:nvPr/>
        </p:nvSpPr>
        <p:spPr bwMode="auto">
          <a:xfrm>
            <a:off x="4763850" y="3375025"/>
            <a:ext cx="1417637" cy="314325"/>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AU" sz="1400" dirty="0"/>
              <a:t>DRAM capacity</a:t>
            </a:r>
          </a:p>
        </p:txBody>
      </p:sp>
    </p:spTree>
    <p:extLst>
      <p:ext uri="{BB962C8B-B14F-4D97-AF65-F5344CB8AC3E}">
        <p14:creationId xmlns:p14="http://schemas.microsoft.com/office/powerpoint/2010/main" val="1425746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作业一</a:t>
            </a:r>
          </a:p>
        </p:txBody>
      </p:sp>
      <p:sp>
        <p:nvSpPr>
          <p:cNvPr id="3" name="内容占位符 2"/>
          <p:cNvSpPr>
            <a:spLocks noGrp="1"/>
          </p:cNvSpPr>
          <p:nvPr>
            <p:ph idx="1"/>
          </p:nvPr>
        </p:nvSpPr>
        <p:spPr/>
        <p:txBody>
          <a:bodyPr/>
          <a:lstStyle/>
          <a:p>
            <a:r>
              <a:rPr lang="en-US" altLang="zh-CN" dirty="0"/>
              <a:t>1.1</a:t>
            </a:r>
          </a:p>
          <a:p>
            <a:r>
              <a:rPr lang="en-US" altLang="zh-CN" dirty="0"/>
              <a:t>1.2</a:t>
            </a:r>
            <a:endParaRPr lang="zh-CN" altLang="en-US" dirty="0"/>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25</a:t>
            </a:fld>
            <a:endParaRPr lang="zh-CN" altLang="en-US"/>
          </a:p>
        </p:txBody>
      </p:sp>
    </p:spTree>
    <p:extLst>
      <p:ext uri="{BB962C8B-B14F-4D97-AF65-F5344CB8AC3E}">
        <p14:creationId xmlns:p14="http://schemas.microsoft.com/office/powerpoint/2010/main" val="513698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性能</a:t>
            </a:r>
          </a:p>
        </p:txBody>
      </p:sp>
      <p:sp>
        <p:nvSpPr>
          <p:cNvPr id="3" name="内容占位符 2"/>
          <p:cNvSpPr>
            <a:spLocks noGrp="1"/>
          </p:cNvSpPr>
          <p:nvPr>
            <p:ph idx="1"/>
          </p:nvPr>
        </p:nvSpPr>
        <p:spPr>
          <a:xfrm>
            <a:off x="457200" y="1600200"/>
            <a:ext cx="8229600" cy="4781128"/>
          </a:xfrm>
        </p:spPr>
        <p:txBody>
          <a:bodyPr>
            <a:normAutofit fontScale="92500" lnSpcReduction="20000"/>
          </a:bodyPr>
          <a:lstStyle/>
          <a:p>
            <a:pPr marL="0" indent="0">
              <a:buNone/>
            </a:pPr>
            <a:r>
              <a:rPr lang="en-US" altLang="zh-CN" dirty="0"/>
              <a:t>1.4.1 </a:t>
            </a:r>
            <a:r>
              <a:rPr lang="zh-CN" altLang="en-US" dirty="0"/>
              <a:t>性能的定义</a:t>
            </a:r>
            <a:endParaRPr lang="en-US" altLang="zh-CN" dirty="0"/>
          </a:p>
          <a:p>
            <a:pPr marL="0" indent="0">
              <a:buNone/>
            </a:pPr>
            <a:r>
              <a:rPr lang="en-US" altLang="zh-CN" dirty="0"/>
              <a:t>1</a:t>
            </a:r>
            <a:r>
              <a:rPr lang="zh-CN" altLang="en-US" dirty="0"/>
              <a:t>）响应时间：</a:t>
            </a:r>
            <a:r>
              <a:rPr lang="zh-CN" altLang="en-US" sz="2400" dirty="0"/>
              <a:t>也叫执行时间，计算机完成某任务所需的总时间。包括硬盘访问、内存访问、</a:t>
            </a:r>
            <a:r>
              <a:rPr lang="en-US" altLang="zh-CN" sz="2400" dirty="0"/>
              <a:t>I/O</a:t>
            </a:r>
            <a:r>
              <a:rPr lang="zh-CN" altLang="en-US" sz="2400" dirty="0"/>
              <a:t>、操作系统开销和</a:t>
            </a:r>
            <a:r>
              <a:rPr lang="en-US" altLang="zh-CN" sz="2400" dirty="0"/>
              <a:t>CPU</a:t>
            </a:r>
            <a:r>
              <a:rPr lang="zh-CN" altLang="en-US" sz="2400" dirty="0"/>
              <a:t>执行时间等。</a:t>
            </a:r>
            <a:endParaRPr lang="en-US" altLang="zh-CN" sz="2400" dirty="0"/>
          </a:p>
          <a:p>
            <a:pPr marL="0" indent="0">
              <a:buNone/>
            </a:pPr>
            <a:r>
              <a:rPr lang="en-US" altLang="zh-CN" dirty="0"/>
              <a:t>2</a:t>
            </a:r>
            <a:r>
              <a:rPr lang="zh-CN" altLang="en-US" dirty="0"/>
              <a:t>）吞吐率：</a:t>
            </a:r>
            <a:r>
              <a:rPr lang="zh-CN" altLang="en-US" sz="2400" dirty="0"/>
              <a:t>也叫带宽，单位时间内完成的任务数量。</a:t>
            </a:r>
            <a:endParaRPr lang="en-US" altLang="zh-CN" sz="2400" dirty="0"/>
          </a:p>
          <a:p>
            <a:pPr marL="0" indent="0">
              <a:buNone/>
            </a:pPr>
            <a:endParaRPr lang="en-US" altLang="zh-CN" sz="2400" dirty="0"/>
          </a:p>
          <a:p>
            <a:pPr marL="0" indent="0">
              <a:buNone/>
            </a:pPr>
            <a:endParaRPr lang="en-US" altLang="zh-CN" sz="2400" dirty="0"/>
          </a:p>
          <a:p>
            <a:pPr marL="0" indent="0">
              <a:buNone/>
            </a:pPr>
            <a:r>
              <a:rPr lang="zh-CN" altLang="en-US" dirty="0"/>
              <a:t>例：下面两种改进计算机系统的方式能否增加吞吐率或减少响应时间？</a:t>
            </a:r>
            <a:endParaRPr lang="en-US" altLang="zh-CN" dirty="0"/>
          </a:p>
          <a:p>
            <a:r>
              <a:rPr lang="zh-CN" altLang="en-US" dirty="0"/>
              <a:t>方式</a:t>
            </a:r>
            <a:r>
              <a:rPr lang="en-US" altLang="zh-CN" dirty="0"/>
              <a:t>1</a:t>
            </a:r>
            <a:r>
              <a:rPr lang="zh-CN" altLang="en-US" dirty="0"/>
              <a:t>：将计算机中的处理器更换为更高速的型号</a:t>
            </a:r>
            <a:endParaRPr lang="en-US" altLang="zh-CN" dirty="0"/>
          </a:p>
          <a:p>
            <a:r>
              <a:rPr lang="zh-CN" altLang="en-US" dirty="0"/>
              <a:t>方式</a:t>
            </a:r>
            <a:r>
              <a:rPr lang="en-US" altLang="zh-CN" dirty="0"/>
              <a:t>2 </a:t>
            </a:r>
            <a:r>
              <a:rPr lang="zh-CN" altLang="en-US" dirty="0"/>
              <a:t>：增加多处理器来分别处理独立的任务</a:t>
            </a:r>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26</a:t>
            </a:fld>
            <a:endParaRPr lang="zh-CN" altLang="en-US"/>
          </a:p>
        </p:txBody>
      </p:sp>
      <p:sp>
        <p:nvSpPr>
          <p:cNvPr id="5" name="TextBox 4"/>
          <p:cNvSpPr txBox="1"/>
          <p:nvPr/>
        </p:nvSpPr>
        <p:spPr>
          <a:xfrm>
            <a:off x="2459810" y="3654316"/>
            <a:ext cx="4392488" cy="369332"/>
          </a:xfrm>
          <a:prstGeom prst="rect">
            <a:avLst/>
          </a:prstGeom>
          <a:solidFill>
            <a:schemeClr val="tx2">
              <a:lumMod val="20000"/>
              <a:lumOff val="80000"/>
            </a:schemeClr>
          </a:solidFill>
        </p:spPr>
        <p:txBody>
          <a:bodyPr wrap="square" rtlCol="0">
            <a:spAutoFit/>
          </a:bodyPr>
          <a:lstStyle/>
          <a:p>
            <a:r>
              <a:rPr lang="zh-CN" altLang="en-US" dirty="0"/>
              <a:t>一台计算机的性能比另一台好意味着什么？</a:t>
            </a:r>
          </a:p>
        </p:txBody>
      </p:sp>
    </p:spTree>
    <p:extLst>
      <p:ext uri="{BB962C8B-B14F-4D97-AF65-F5344CB8AC3E}">
        <p14:creationId xmlns:p14="http://schemas.microsoft.com/office/powerpoint/2010/main" val="1023939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性能</a:t>
            </a:r>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a:t>方式</a:t>
            </a:r>
            <a:r>
              <a:rPr lang="en-US" altLang="zh-CN" dirty="0"/>
              <a:t>1</a:t>
            </a:r>
            <a:r>
              <a:rPr lang="zh-CN" altLang="en-US" dirty="0"/>
              <a:t>同时改进，因为降低响应时间几乎都可以增加吞吐率。</a:t>
            </a:r>
            <a:endParaRPr lang="en-US" altLang="zh-CN" dirty="0"/>
          </a:p>
          <a:p>
            <a:pPr marL="0" indent="0">
              <a:buNone/>
            </a:pPr>
            <a:r>
              <a:rPr lang="zh-CN" altLang="en-US" dirty="0"/>
              <a:t>方式</a:t>
            </a:r>
            <a:r>
              <a:rPr lang="en-US" altLang="zh-CN" dirty="0"/>
              <a:t>2</a:t>
            </a:r>
            <a:r>
              <a:rPr lang="zh-CN" altLang="en-US" dirty="0"/>
              <a:t>不会使某一个任务完成更快，只增加吞吐率，但任务数多于处理器数时减少排队等待时间，所以同时改进了响应时间。</a:t>
            </a:r>
            <a:endParaRPr lang="en-US" altLang="zh-CN" dirty="0"/>
          </a:p>
          <a:p>
            <a:pPr marL="0" indent="0">
              <a:buNone/>
            </a:pPr>
            <a:r>
              <a:rPr lang="zh-CN" altLang="en-US" dirty="0">
                <a:solidFill>
                  <a:srgbClr val="FF0000"/>
                </a:solidFill>
              </a:rPr>
              <a:t>本书前面几章讨论性能时，主要考虑响应时间</a:t>
            </a:r>
            <a:endParaRPr lang="en-US" altLang="zh-CN" dirty="0">
              <a:solidFill>
                <a:srgbClr val="FF0000"/>
              </a:solidFill>
            </a:endParaRPr>
          </a:p>
          <a:p>
            <a:pPr marL="0" indent="0">
              <a:buNone/>
            </a:pPr>
            <a:r>
              <a:rPr lang="en-US" altLang="zh-CN" dirty="0"/>
              <a:t>3</a:t>
            </a:r>
            <a:r>
              <a:rPr lang="zh-CN" altLang="en-US" dirty="0"/>
              <a:t>）性能</a:t>
            </a:r>
            <a:r>
              <a:rPr lang="en-US" altLang="zh-CN" dirty="0"/>
              <a:t>= 1/</a:t>
            </a:r>
            <a:r>
              <a:rPr lang="zh-CN" altLang="en-US" dirty="0"/>
              <a:t>执行时间</a:t>
            </a:r>
            <a:endParaRPr lang="en-US" altLang="zh-CN" dirty="0"/>
          </a:p>
          <a:p>
            <a:pPr marL="0" indent="0">
              <a:buNone/>
            </a:pPr>
            <a:r>
              <a:rPr lang="en-US" altLang="zh-CN" dirty="0"/>
              <a:t>       x</a:t>
            </a:r>
            <a:r>
              <a:rPr lang="zh-CN" altLang="en-US" dirty="0"/>
              <a:t>是</a:t>
            </a:r>
            <a:r>
              <a:rPr lang="en-US" altLang="zh-CN" dirty="0"/>
              <a:t>y</a:t>
            </a:r>
            <a:r>
              <a:rPr lang="zh-CN" altLang="en-US" dirty="0"/>
              <a:t>的</a:t>
            </a:r>
            <a:r>
              <a:rPr lang="en-US" altLang="zh-CN" dirty="0"/>
              <a:t>n</a:t>
            </a:r>
            <a:r>
              <a:rPr lang="zh-CN" altLang="en-US" dirty="0"/>
              <a:t>倍快：性能</a:t>
            </a:r>
            <a:r>
              <a:rPr lang="en-US" altLang="zh-CN" dirty="0"/>
              <a:t>x/</a:t>
            </a:r>
            <a:r>
              <a:rPr lang="zh-CN" altLang="en-US" dirty="0"/>
              <a:t>性能</a:t>
            </a:r>
            <a:r>
              <a:rPr lang="en-US" altLang="zh-CN" dirty="0"/>
              <a:t>y=n</a:t>
            </a:r>
          </a:p>
          <a:p>
            <a:pPr marL="0" indent="0">
              <a:buNone/>
            </a:pPr>
            <a:r>
              <a:rPr lang="en-US" altLang="zh-CN" dirty="0"/>
              <a:t>      </a:t>
            </a:r>
            <a:r>
              <a:rPr lang="zh-CN" altLang="en-US" dirty="0"/>
              <a:t>性能改善，执行时间下降</a:t>
            </a:r>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27</a:t>
            </a:fld>
            <a:endParaRPr lang="zh-CN" altLang="en-US"/>
          </a:p>
        </p:txBody>
      </p:sp>
    </p:spTree>
    <p:extLst>
      <p:ext uri="{BB962C8B-B14F-4D97-AF65-F5344CB8AC3E}">
        <p14:creationId xmlns:p14="http://schemas.microsoft.com/office/powerpoint/2010/main" val="282478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性能</a:t>
            </a:r>
          </a:p>
        </p:txBody>
      </p:sp>
      <p:sp>
        <p:nvSpPr>
          <p:cNvPr id="3" name="内容占位符 2"/>
          <p:cNvSpPr>
            <a:spLocks noGrp="1"/>
          </p:cNvSpPr>
          <p:nvPr>
            <p:ph idx="1"/>
          </p:nvPr>
        </p:nvSpPr>
        <p:spPr/>
        <p:txBody>
          <a:bodyPr/>
          <a:lstStyle/>
          <a:p>
            <a:pPr marL="0" indent="0">
              <a:buNone/>
            </a:pPr>
            <a:r>
              <a:rPr lang="zh-CN" altLang="en-US" dirty="0"/>
              <a:t>例：如果计算机</a:t>
            </a:r>
            <a:r>
              <a:rPr lang="en-US" altLang="zh-CN" dirty="0"/>
              <a:t>A</a:t>
            </a:r>
            <a:r>
              <a:rPr lang="zh-CN" altLang="en-US" dirty="0"/>
              <a:t>运行一个程序只需要</a:t>
            </a:r>
            <a:r>
              <a:rPr lang="en-US" altLang="zh-CN" dirty="0"/>
              <a:t>10</a:t>
            </a:r>
            <a:r>
              <a:rPr lang="zh-CN" altLang="en-US" dirty="0"/>
              <a:t>秒，而计算机</a:t>
            </a:r>
            <a:r>
              <a:rPr lang="en-US" altLang="zh-CN" dirty="0"/>
              <a:t>B</a:t>
            </a:r>
            <a:r>
              <a:rPr lang="zh-CN" altLang="en-US" dirty="0"/>
              <a:t>运行同样的程序需要</a:t>
            </a:r>
            <a:r>
              <a:rPr lang="en-US" altLang="zh-CN" dirty="0"/>
              <a:t>15</a:t>
            </a:r>
            <a:r>
              <a:rPr lang="zh-CN" altLang="en-US" dirty="0"/>
              <a:t>秒，那么计算机</a:t>
            </a:r>
            <a:r>
              <a:rPr lang="en-US" altLang="zh-CN" dirty="0"/>
              <a:t>A</a:t>
            </a:r>
            <a:r>
              <a:rPr lang="zh-CN" altLang="en-US" dirty="0"/>
              <a:t>比计算机</a:t>
            </a:r>
            <a:r>
              <a:rPr lang="en-US" altLang="zh-CN" dirty="0"/>
              <a:t>B</a:t>
            </a:r>
            <a:r>
              <a:rPr lang="zh-CN" altLang="en-US" dirty="0"/>
              <a:t>快多少？</a:t>
            </a:r>
            <a:endParaRPr lang="en-US" altLang="zh-CN" dirty="0"/>
          </a:p>
          <a:p>
            <a:pPr marL="0" indent="0">
              <a:buNone/>
            </a:pPr>
            <a:r>
              <a:rPr lang="zh-CN" altLang="en-US" dirty="0"/>
              <a:t>性能</a:t>
            </a:r>
            <a:r>
              <a:rPr lang="en-US" altLang="zh-CN" dirty="0"/>
              <a:t>A/</a:t>
            </a:r>
            <a:r>
              <a:rPr lang="zh-CN" altLang="en-US" dirty="0"/>
              <a:t>性能</a:t>
            </a:r>
            <a:r>
              <a:rPr lang="en-US" altLang="zh-CN" dirty="0"/>
              <a:t>B = </a:t>
            </a:r>
            <a:r>
              <a:rPr lang="zh-CN" altLang="en-US" dirty="0"/>
              <a:t>执行时间</a:t>
            </a:r>
            <a:r>
              <a:rPr lang="en-US" altLang="zh-CN" dirty="0"/>
              <a:t>B/</a:t>
            </a:r>
            <a:r>
              <a:rPr lang="zh-CN" altLang="en-US" dirty="0"/>
              <a:t>执行时间</a:t>
            </a:r>
            <a:r>
              <a:rPr lang="en-US" altLang="zh-CN" dirty="0"/>
              <a:t>A = 1.5</a:t>
            </a:r>
          </a:p>
          <a:p>
            <a:pPr marL="0" indent="0">
              <a:buNone/>
            </a:pPr>
            <a:endParaRPr lang="en-US" altLang="zh-CN" dirty="0"/>
          </a:p>
          <a:p>
            <a:pPr marL="0" indent="0">
              <a:buNone/>
            </a:pPr>
            <a:r>
              <a:rPr lang="zh-CN" altLang="en-US" dirty="0"/>
              <a:t>术语：增加</a:t>
            </a:r>
            <a:r>
              <a:rPr lang="en-US" altLang="zh-CN" dirty="0"/>
              <a:t>/</a:t>
            </a:r>
            <a:r>
              <a:rPr lang="zh-CN" altLang="en-US" dirty="0"/>
              <a:t>改善性能     降低执行时间</a:t>
            </a:r>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28</a:t>
            </a:fld>
            <a:endParaRPr lang="zh-CN" altLang="en-US"/>
          </a:p>
        </p:txBody>
      </p:sp>
      <p:sp>
        <p:nvSpPr>
          <p:cNvPr id="5" name="TextBox 4"/>
          <p:cNvSpPr txBox="1"/>
          <p:nvPr/>
        </p:nvSpPr>
        <p:spPr>
          <a:xfrm>
            <a:off x="1691680" y="5229200"/>
            <a:ext cx="4104456" cy="369332"/>
          </a:xfrm>
          <a:prstGeom prst="rect">
            <a:avLst/>
          </a:prstGeom>
          <a:solidFill>
            <a:schemeClr val="tx2">
              <a:lumMod val="20000"/>
              <a:lumOff val="80000"/>
            </a:schemeClr>
          </a:solidFill>
        </p:spPr>
        <p:txBody>
          <a:bodyPr wrap="square" rtlCol="0">
            <a:spAutoFit/>
          </a:bodyPr>
          <a:lstStyle/>
          <a:p>
            <a:r>
              <a:rPr lang="zh-CN" altLang="en-US" dirty="0"/>
              <a:t>上面公式中的“执行时间”是指什么？</a:t>
            </a:r>
            <a:endParaRPr lang="en-US" altLang="zh-CN" dirty="0"/>
          </a:p>
        </p:txBody>
      </p:sp>
      <p:cxnSp>
        <p:nvCxnSpPr>
          <p:cNvPr id="7" name="肘形连接符 6"/>
          <p:cNvCxnSpPr/>
          <p:nvPr/>
        </p:nvCxnSpPr>
        <p:spPr>
          <a:xfrm>
            <a:off x="3779912" y="5598532"/>
            <a:ext cx="648072" cy="62156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0" y="6014379"/>
            <a:ext cx="1224136" cy="369332"/>
          </a:xfrm>
          <a:prstGeom prst="rect">
            <a:avLst/>
          </a:prstGeom>
          <a:solidFill>
            <a:schemeClr val="tx2">
              <a:lumMod val="20000"/>
              <a:lumOff val="80000"/>
            </a:schemeClr>
          </a:solidFill>
          <a:ln>
            <a:solidFill>
              <a:schemeClr val="accent1"/>
            </a:solidFill>
          </a:ln>
        </p:spPr>
        <p:txBody>
          <a:bodyPr wrap="square" rtlCol="0">
            <a:spAutoFit/>
          </a:bodyPr>
          <a:lstStyle/>
          <a:p>
            <a:r>
              <a:rPr lang="zh-CN" altLang="en-US" dirty="0"/>
              <a:t>响应时间？</a:t>
            </a:r>
          </a:p>
        </p:txBody>
      </p:sp>
    </p:spTree>
    <p:extLst>
      <p:ext uri="{BB962C8B-B14F-4D97-AF65-F5344CB8AC3E}">
        <p14:creationId xmlns:p14="http://schemas.microsoft.com/office/powerpoint/2010/main" val="3374200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88641"/>
            <a:ext cx="8229600" cy="576064"/>
          </a:xfrm>
        </p:spPr>
        <p:txBody>
          <a:bodyPr>
            <a:normAutofit lnSpcReduction="10000"/>
          </a:bodyPr>
          <a:lstStyle/>
          <a:p>
            <a:pPr marL="0" indent="0">
              <a:buNone/>
            </a:pPr>
            <a:r>
              <a:rPr lang="en-US" altLang="zh-CN" dirty="0"/>
              <a:t>1.4.2</a:t>
            </a:r>
            <a:r>
              <a:rPr lang="zh-CN" altLang="en-US" dirty="0"/>
              <a:t>  性能的测量</a:t>
            </a:r>
            <a:endParaRPr lang="en-US" altLang="zh-CN" dirty="0"/>
          </a:p>
          <a:p>
            <a:pPr marL="0" indent="0">
              <a:buNone/>
            </a:pPr>
            <a:endParaRPr lang="en-US" altLang="zh-CN" dirty="0"/>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29</a:t>
            </a:fld>
            <a:endParaRPr lang="zh-CN" altLang="en-US"/>
          </a:p>
        </p:txBody>
      </p:sp>
      <p:sp>
        <p:nvSpPr>
          <p:cNvPr id="5" name="TextBox 4"/>
          <p:cNvSpPr txBox="1"/>
          <p:nvPr/>
        </p:nvSpPr>
        <p:spPr>
          <a:xfrm>
            <a:off x="107504" y="1180202"/>
            <a:ext cx="7704856" cy="830997"/>
          </a:xfrm>
          <a:prstGeom prst="rect">
            <a:avLst/>
          </a:prstGeom>
          <a:noFill/>
        </p:spPr>
        <p:txBody>
          <a:bodyPr wrap="square" rtlCol="0">
            <a:spAutoFit/>
          </a:bodyPr>
          <a:lstStyle/>
          <a:p>
            <a:r>
              <a:rPr lang="en-US" altLang="zh-CN" sz="2400" dirty="0"/>
              <a:t>1</a:t>
            </a:r>
            <a:r>
              <a:rPr lang="zh-CN" altLang="en-US" sz="2400" dirty="0"/>
              <a:t>）响应时间</a:t>
            </a:r>
            <a:endParaRPr lang="en-US" altLang="zh-CN" sz="2400" dirty="0"/>
          </a:p>
          <a:p>
            <a:r>
              <a:rPr lang="en-US" altLang="zh-CN" sz="2400" dirty="0"/>
              <a:t>       </a:t>
            </a:r>
            <a:r>
              <a:rPr lang="zh-CN" altLang="en-US" sz="1400" dirty="0">
                <a:solidFill>
                  <a:srgbClr val="FF0000"/>
                </a:solidFill>
              </a:rPr>
              <a:t>用户感知的时间</a:t>
            </a:r>
          </a:p>
        </p:txBody>
      </p:sp>
      <p:sp>
        <p:nvSpPr>
          <p:cNvPr id="6" name="TextBox 5"/>
          <p:cNvSpPr txBox="1"/>
          <p:nvPr/>
        </p:nvSpPr>
        <p:spPr>
          <a:xfrm>
            <a:off x="2102047" y="908720"/>
            <a:ext cx="5690164" cy="1200329"/>
          </a:xfrm>
          <a:prstGeom prst="rect">
            <a:avLst/>
          </a:prstGeom>
          <a:noFill/>
        </p:spPr>
        <p:txBody>
          <a:bodyPr wrap="square" rtlCol="0">
            <a:spAutoFit/>
          </a:bodyPr>
          <a:lstStyle/>
          <a:p>
            <a:r>
              <a:rPr lang="en-US" altLang="zh-CN" dirty="0" err="1"/>
              <a:t>cpu</a:t>
            </a:r>
            <a:r>
              <a:rPr lang="zh-CN" altLang="en-US" dirty="0"/>
              <a:t>（执行）时间</a:t>
            </a:r>
            <a:endParaRPr lang="en-US" altLang="zh-CN" dirty="0"/>
          </a:p>
          <a:p>
            <a:r>
              <a:rPr lang="en-US" altLang="zh-CN" dirty="0"/>
              <a:t>  </a:t>
            </a:r>
            <a:r>
              <a:rPr lang="zh-CN" altLang="en-US" sz="1400" dirty="0">
                <a:solidFill>
                  <a:srgbClr val="FF0000"/>
                </a:solidFill>
              </a:rPr>
              <a:t>运行自己的程序的时间</a:t>
            </a:r>
            <a:endParaRPr lang="en-US" altLang="zh-CN" sz="1400" dirty="0">
              <a:solidFill>
                <a:srgbClr val="FF0000"/>
              </a:solidFill>
            </a:endParaRPr>
          </a:p>
          <a:p>
            <a:endParaRPr lang="en-US" altLang="zh-CN" dirty="0"/>
          </a:p>
          <a:p>
            <a:r>
              <a:rPr lang="zh-CN" altLang="en-US" dirty="0"/>
              <a:t>等待</a:t>
            </a:r>
            <a:r>
              <a:rPr lang="en-US" altLang="zh-CN" dirty="0"/>
              <a:t>I/O</a:t>
            </a:r>
            <a:r>
              <a:rPr lang="zh-CN" altLang="en-US" dirty="0"/>
              <a:t>等或多任务时其他程序运行的时间</a:t>
            </a:r>
          </a:p>
        </p:txBody>
      </p:sp>
      <p:sp>
        <p:nvSpPr>
          <p:cNvPr id="8" name="TextBox 7"/>
          <p:cNvSpPr txBox="1"/>
          <p:nvPr/>
        </p:nvSpPr>
        <p:spPr>
          <a:xfrm>
            <a:off x="4211960" y="620688"/>
            <a:ext cx="4320480" cy="923330"/>
          </a:xfrm>
          <a:prstGeom prst="rect">
            <a:avLst/>
          </a:prstGeom>
          <a:noFill/>
        </p:spPr>
        <p:txBody>
          <a:bodyPr wrap="square" rtlCol="0">
            <a:spAutoFit/>
          </a:bodyPr>
          <a:lstStyle/>
          <a:p>
            <a:r>
              <a:rPr lang="zh-CN" altLang="en-US" dirty="0"/>
              <a:t>用户</a:t>
            </a:r>
            <a:r>
              <a:rPr lang="en-US" altLang="zh-CN" dirty="0" err="1"/>
              <a:t>cpu</a:t>
            </a:r>
            <a:r>
              <a:rPr lang="zh-CN" altLang="en-US" dirty="0"/>
              <a:t>时间：程序本身花费的时间</a:t>
            </a:r>
            <a:endParaRPr lang="en-US" altLang="zh-CN" dirty="0"/>
          </a:p>
          <a:p>
            <a:endParaRPr lang="en-US" altLang="zh-CN" dirty="0"/>
          </a:p>
          <a:p>
            <a:r>
              <a:rPr lang="zh-CN" altLang="en-US" dirty="0"/>
              <a:t>系统</a:t>
            </a:r>
            <a:r>
              <a:rPr lang="en-US" altLang="zh-CN" dirty="0" err="1"/>
              <a:t>cpu</a:t>
            </a:r>
            <a:r>
              <a:rPr lang="zh-CN" altLang="en-US" dirty="0"/>
              <a:t>时间：操作系统时间</a:t>
            </a:r>
          </a:p>
        </p:txBody>
      </p:sp>
      <p:sp>
        <p:nvSpPr>
          <p:cNvPr id="9" name="左大括号 8"/>
          <p:cNvSpPr/>
          <p:nvPr/>
        </p:nvSpPr>
        <p:spPr>
          <a:xfrm>
            <a:off x="4067944" y="764704"/>
            <a:ext cx="144016" cy="5133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右大括号 9"/>
          <p:cNvSpPr/>
          <p:nvPr/>
        </p:nvSpPr>
        <p:spPr>
          <a:xfrm>
            <a:off x="7920372" y="764704"/>
            <a:ext cx="216024" cy="5133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Box 10"/>
          <p:cNvSpPr txBox="1"/>
          <p:nvPr/>
        </p:nvSpPr>
        <p:spPr>
          <a:xfrm>
            <a:off x="8244408" y="764704"/>
            <a:ext cx="648072" cy="646331"/>
          </a:xfrm>
          <a:prstGeom prst="rect">
            <a:avLst/>
          </a:prstGeom>
          <a:noFill/>
        </p:spPr>
        <p:txBody>
          <a:bodyPr wrap="square" rtlCol="0">
            <a:spAutoFit/>
          </a:bodyPr>
          <a:lstStyle/>
          <a:p>
            <a:r>
              <a:rPr lang="zh-CN" altLang="en-US" dirty="0"/>
              <a:t>难以区别</a:t>
            </a:r>
          </a:p>
        </p:txBody>
      </p:sp>
      <p:sp>
        <p:nvSpPr>
          <p:cNvPr id="12" name="左大括号 11"/>
          <p:cNvSpPr/>
          <p:nvPr/>
        </p:nvSpPr>
        <p:spPr>
          <a:xfrm>
            <a:off x="1979712" y="1180202"/>
            <a:ext cx="142484" cy="73663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TextBox 12"/>
          <p:cNvSpPr txBox="1"/>
          <p:nvPr/>
        </p:nvSpPr>
        <p:spPr>
          <a:xfrm>
            <a:off x="107504" y="2564904"/>
            <a:ext cx="7056784" cy="461665"/>
          </a:xfrm>
          <a:prstGeom prst="rect">
            <a:avLst/>
          </a:prstGeom>
          <a:noFill/>
        </p:spPr>
        <p:txBody>
          <a:bodyPr wrap="square" rtlCol="0">
            <a:spAutoFit/>
          </a:bodyPr>
          <a:lstStyle/>
          <a:p>
            <a:r>
              <a:rPr lang="en-US" altLang="zh-CN" sz="2400" dirty="0"/>
              <a:t>2</a:t>
            </a:r>
            <a:r>
              <a:rPr lang="zh-CN" altLang="en-US" sz="2400" dirty="0"/>
              <a:t>）</a:t>
            </a:r>
          </a:p>
        </p:txBody>
      </p:sp>
      <p:sp>
        <p:nvSpPr>
          <p:cNvPr id="14" name="TextBox 13"/>
          <p:cNvSpPr txBox="1"/>
          <p:nvPr/>
        </p:nvSpPr>
        <p:spPr>
          <a:xfrm>
            <a:off x="1259632" y="2564904"/>
            <a:ext cx="4968552" cy="923330"/>
          </a:xfrm>
          <a:prstGeom prst="rect">
            <a:avLst/>
          </a:prstGeom>
          <a:noFill/>
        </p:spPr>
        <p:txBody>
          <a:bodyPr wrap="square" rtlCol="0">
            <a:spAutoFit/>
          </a:bodyPr>
          <a:lstStyle/>
          <a:p>
            <a:r>
              <a:rPr lang="zh-CN" altLang="en-US" dirty="0"/>
              <a:t>系统性能：空载系统响应时间</a:t>
            </a:r>
            <a:endParaRPr lang="en-US" altLang="zh-CN" dirty="0"/>
          </a:p>
          <a:p>
            <a:endParaRPr lang="en-US" altLang="zh-CN" dirty="0"/>
          </a:p>
          <a:p>
            <a:r>
              <a:rPr lang="en-US" altLang="zh-CN" dirty="0" err="1">
                <a:solidFill>
                  <a:srgbClr val="FF0000"/>
                </a:solidFill>
              </a:rPr>
              <a:t>cpu</a:t>
            </a:r>
            <a:r>
              <a:rPr lang="zh-CN" altLang="en-US" dirty="0">
                <a:solidFill>
                  <a:srgbClr val="FF0000"/>
                </a:solidFill>
              </a:rPr>
              <a:t>性能</a:t>
            </a:r>
            <a:r>
              <a:rPr lang="zh-CN" altLang="en-US" dirty="0"/>
              <a:t>：用户</a:t>
            </a:r>
            <a:r>
              <a:rPr lang="en-US" altLang="zh-CN" dirty="0" err="1"/>
              <a:t>cpu</a:t>
            </a:r>
            <a:r>
              <a:rPr lang="zh-CN" altLang="en-US" dirty="0"/>
              <a:t>时间（重点研究）</a:t>
            </a:r>
          </a:p>
        </p:txBody>
      </p:sp>
      <p:sp>
        <p:nvSpPr>
          <p:cNvPr id="15" name="左大括号 14"/>
          <p:cNvSpPr/>
          <p:nvPr/>
        </p:nvSpPr>
        <p:spPr>
          <a:xfrm>
            <a:off x="1115616" y="2702533"/>
            <a:ext cx="144016" cy="6480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9" name="直接连接符 18"/>
          <p:cNvCxnSpPr/>
          <p:nvPr/>
        </p:nvCxnSpPr>
        <p:spPr>
          <a:xfrm flipV="1">
            <a:off x="4355976" y="1508884"/>
            <a:ext cx="591153" cy="1193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4947129" y="908720"/>
            <a:ext cx="632983" cy="2304256"/>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56951" y="3761950"/>
            <a:ext cx="8521736" cy="2492990"/>
          </a:xfrm>
          <a:prstGeom prst="rect">
            <a:avLst/>
          </a:prstGeom>
          <a:noFill/>
        </p:spPr>
        <p:txBody>
          <a:bodyPr wrap="square" rtlCol="0">
            <a:spAutoFit/>
          </a:bodyPr>
          <a:lstStyle/>
          <a:p>
            <a:r>
              <a:rPr lang="zh-CN" altLang="en-US" sz="2400" dirty="0">
                <a:solidFill>
                  <a:srgbClr val="CC0099"/>
                </a:solidFill>
              </a:rPr>
              <a:t>         为了度量</a:t>
            </a:r>
            <a:r>
              <a:rPr lang="zh-CN" altLang="en-US" sz="2400" dirty="0">
                <a:solidFill>
                  <a:srgbClr val="FF0000"/>
                </a:solidFill>
              </a:rPr>
              <a:t>计算机完成基本功能</a:t>
            </a:r>
            <a:r>
              <a:rPr lang="zh-CN" altLang="en-US" sz="2400" dirty="0">
                <a:solidFill>
                  <a:srgbClr val="CC0099"/>
                </a:solidFill>
              </a:rPr>
              <a:t>的速度，我们需要将</a:t>
            </a:r>
            <a:r>
              <a:rPr lang="en-US" altLang="zh-CN" sz="2400" dirty="0" err="1">
                <a:solidFill>
                  <a:srgbClr val="CC0099"/>
                </a:solidFill>
              </a:rPr>
              <a:t>cpu</a:t>
            </a:r>
            <a:r>
              <a:rPr lang="zh-CN" altLang="en-US" sz="2400" dirty="0">
                <a:solidFill>
                  <a:srgbClr val="CC0099"/>
                </a:solidFill>
              </a:rPr>
              <a:t>性能与下面两个量建立关联：</a:t>
            </a:r>
            <a:endParaRPr lang="en-US" altLang="zh-CN" sz="2400" dirty="0">
              <a:solidFill>
                <a:srgbClr val="CC0099"/>
              </a:solidFill>
            </a:endParaRPr>
          </a:p>
          <a:p>
            <a:endParaRPr lang="en-US" altLang="zh-CN" sz="2400" dirty="0"/>
          </a:p>
          <a:p>
            <a:r>
              <a:rPr lang="en-US" altLang="zh-CN" sz="2400" dirty="0"/>
              <a:t>3</a:t>
            </a:r>
            <a:r>
              <a:rPr lang="zh-CN" altLang="en-US" sz="2400" dirty="0"/>
              <a:t>）时钟周期：</a:t>
            </a:r>
            <a:r>
              <a:rPr lang="zh-CN" altLang="en-US" dirty="0"/>
              <a:t>计算机一个时钟周期的时间，通常是处理器时钟，常数。</a:t>
            </a:r>
            <a:endParaRPr lang="en-US" altLang="zh-CN" dirty="0"/>
          </a:p>
          <a:p>
            <a:endParaRPr lang="en-US" altLang="zh-CN" dirty="0"/>
          </a:p>
          <a:p>
            <a:endParaRPr lang="en-US" altLang="zh-CN" dirty="0"/>
          </a:p>
          <a:p>
            <a:r>
              <a:rPr lang="en-US" altLang="zh-CN" dirty="0"/>
              <a:t>        </a:t>
            </a:r>
            <a:r>
              <a:rPr lang="zh-CN" altLang="en-US" sz="2400" dirty="0"/>
              <a:t>时钟频率 </a:t>
            </a:r>
            <a:r>
              <a:rPr lang="en-US" altLang="zh-CN" sz="2400" dirty="0"/>
              <a:t>= 1/</a:t>
            </a:r>
            <a:r>
              <a:rPr lang="zh-CN" altLang="en-US" sz="2400" dirty="0"/>
              <a:t>时钟周期</a:t>
            </a:r>
            <a:endParaRPr lang="zh-CN" altLang="en-US" dirty="0"/>
          </a:p>
        </p:txBody>
      </p:sp>
    </p:spTree>
    <p:extLst>
      <p:ext uri="{BB962C8B-B14F-4D97-AF65-F5344CB8AC3E}">
        <p14:creationId xmlns:p14="http://schemas.microsoft.com/office/powerpoint/2010/main" val="26561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5"/>
            <a:ext cx="8229600" cy="720080"/>
          </a:xfrm>
        </p:spPr>
        <p:txBody>
          <a:bodyPr/>
          <a:lstStyle/>
          <a:p>
            <a:pPr marL="0" indent="0">
              <a:buNone/>
            </a:pPr>
            <a:r>
              <a:rPr lang="en-US" altLang="zh-CN" dirty="0"/>
              <a:t>1.1.1 </a:t>
            </a:r>
            <a:r>
              <a:rPr lang="zh-CN" altLang="en-US" dirty="0"/>
              <a:t>计算应用的分类及其特性：</a:t>
            </a:r>
            <a:endParaRPr lang="en-US" altLang="zh-CN" dirty="0"/>
          </a:p>
          <a:p>
            <a:pPr marL="0" indent="0">
              <a:buNone/>
            </a:pPr>
            <a:endParaRPr lang="zh-CN" altLang="en-US" dirty="0"/>
          </a:p>
        </p:txBody>
      </p:sp>
      <p:sp>
        <p:nvSpPr>
          <p:cNvPr id="4" name="左大括号 3"/>
          <p:cNvSpPr/>
          <p:nvPr/>
        </p:nvSpPr>
        <p:spPr>
          <a:xfrm>
            <a:off x="771915" y="1402162"/>
            <a:ext cx="364841" cy="3971053"/>
          </a:xfrm>
          <a:prstGeom prst="leftBrace">
            <a:avLst>
              <a:gd name="adj1" fmla="val 6005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1112932" y="1171330"/>
            <a:ext cx="7131476" cy="830997"/>
          </a:xfrm>
          <a:prstGeom prst="rect">
            <a:avLst/>
          </a:prstGeom>
          <a:noFill/>
        </p:spPr>
        <p:txBody>
          <a:bodyPr wrap="square" rtlCol="0">
            <a:spAutoFit/>
          </a:bodyPr>
          <a:lstStyle/>
          <a:p>
            <a:r>
              <a:rPr lang="zh-CN" altLang="en-US" sz="2400" dirty="0">
                <a:solidFill>
                  <a:srgbClr val="FF0000"/>
                </a:solidFill>
              </a:rPr>
              <a:t>桌面计算机</a:t>
            </a:r>
            <a:r>
              <a:rPr lang="zh-CN" altLang="en-US" sz="2400" dirty="0"/>
              <a:t>：用于个人使用的计算机，通常带有图形显示器、鼠标、键盘等。</a:t>
            </a:r>
          </a:p>
        </p:txBody>
      </p:sp>
      <p:sp>
        <p:nvSpPr>
          <p:cNvPr id="6" name="TextBox 5"/>
          <p:cNvSpPr txBox="1"/>
          <p:nvPr/>
        </p:nvSpPr>
        <p:spPr>
          <a:xfrm>
            <a:off x="1136756" y="2961771"/>
            <a:ext cx="7251668" cy="830997"/>
          </a:xfrm>
          <a:prstGeom prst="rect">
            <a:avLst/>
          </a:prstGeom>
          <a:noFill/>
        </p:spPr>
        <p:txBody>
          <a:bodyPr wrap="square" rtlCol="0">
            <a:spAutoFit/>
          </a:bodyPr>
          <a:lstStyle/>
          <a:p>
            <a:r>
              <a:rPr lang="zh-CN" altLang="en-US" sz="2400" dirty="0">
                <a:solidFill>
                  <a:srgbClr val="FF0000"/>
                </a:solidFill>
              </a:rPr>
              <a:t>服务器</a:t>
            </a:r>
            <a:r>
              <a:rPr lang="zh-CN" altLang="en-US" sz="2400" dirty="0"/>
              <a:t>：为多用户运行大型程序的计算机。借助网络访问、制造技术和桌面计算机差不多，价格差异大。</a:t>
            </a:r>
          </a:p>
        </p:txBody>
      </p:sp>
      <p:sp>
        <p:nvSpPr>
          <p:cNvPr id="7" name="TextBox 6"/>
          <p:cNvSpPr txBox="1"/>
          <p:nvPr/>
        </p:nvSpPr>
        <p:spPr>
          <a:xfrm>
            <a:off x="1200019" y="5157192"/>
            <a:ext cx="7217434" cy="830997"/>
          </a:xfrm>
          <a:prstGeom prst="rect">
            <a:avLst/>
          </a:prstGeom>
          <a:noFill/>
        </p:spPr>
        <p:txBody>
          <a:bodyPr wrap="square" rtlCol="0">
            <a:spAutoFit/>
          </a:bodyPr>
          <a:lstStyle/>
          <a:p>
            <a:r>
              <a:rPr lang="zh-CN" altLang="en-US" sz="2400" dirty="0">
                <a:solidFill>
                  <a:srgbClr val="FF0000"/>
                </a:solidFill>
              </a:rPr>
              <a:t>嵌入式计算机</a:t>
            </a:r>
            <a:r>
              <a:rPr lang="zh-CN" altLang="en-US" sz="2400" dirty="0"/>
              <a:t>：嵌入到其他设备中的计算机，运行一个或一组应用程序。往往需要严格控制成本和功耗。</a:t>
            </a:r>
          </a:p>
        </p:txBody>
      </p:sp>
      <p:sp>
        <p:nvSpPr>
          <p:cNvPr id="9" name="灯片编号占位符 8"/>
          <p:cNvSpPr>
            <a:spLocks noGrp="1"/>
          </p:cNvSpPr>
          <p:nvPr>
            <p:ph type="sldNum" sz="quarter" idx="12"/>
          </p:nvPr>
        </p:nvSpPr>
        <p:spPr/>
        <p:txBody>
          <a:bodyPr/>
          <a:lstStyle/>
          <a:p>
            <a:fld id="{BD36F0E7-E2AB-44A8-AFB5-1E658C5A8727}" type="slidenum">
              <a:rPr lang="zh-CN" altLang="en-US" smtClean="0"/>
              <a:pPr/>
              <a:t>3</a:t>
            </a:fld>
            <a:endParaRPr lang="zh-CN" altLang="en-US"/>
          </a:p>
        </p:txBody>
      </p:sp>
      <p:sp>
        <p:nvSpPr>
          <p:cNvPr id="2" name="TextBox 1"/>
          <p:cNvSpPr txBox="1"/>
          <p:nvPr/>
        </p:nvSpPr>
        <p:spPr>
          <a:xfrm>
            <a:off x="5436096" y="4090144"/>
            <a:ext cx="1198702" cy="369332"/>
          </a:xfrm>
          <a:prstGeom prst="rect">
            <a:avLst/>
          </a:prstGeom>
          <a:solidFill>
            <a:schemeClr val="tx2">
              <a:lumMod val="20000"/>
              <a:lumOff val="80000"/>
            </a:schemeClr>
          </a:solidFill>
        </p:spPr>
        <p:txBody>
          <a:bodyPr wrap="square" rtlCol="0">
            <a:spAutoFit/>
          </a:bodyPr>
          <a:lstStyle/>
          <a:p>
            <a:r>
              <a:rPr lang="zh-CN" altLang="en-US" dirty="0"/>
              <a:t>数据中心</a:t>
            </a:r>
          </a:p>
        </p:txBody>
      </p:sp>
    </p:spTree>
    <p:extLst>
      <p:ext uri="{BB962C8B-B14F-4D97-AF65-F5344CB8AC3E}">
        <p14:creationId xmlns:p14="http://schemas.microsoft.com/office/powerpoint/2010/main" val="2686274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D36F0E7-E2AB-44A8-AFB5-1E658C5A8727}" type="slidenum">
              <a:rPr lang="zh-CN" altLang="en-US" smtClean="0"/>
              <a:pPr/>
              <a:t>30</a:t>
            </a:fld>
            <a:endParaRPr lang="zh-CN" altLang="en-US"/>
          </a:p>
        </p:txBody>
      </p:sp>
      <p:sp>
        <p:nvSpPr>
          <p:cNvPr id="33" name="Line 3"/>
          <p:cNvSpPr>
            <a:spLocks noChangeShapeType="1"/>
          </p:cNvSpPr>
          <p:nvPr/>
        </p:nvSpPr>
        <p:spPr bwMode="auto">
          <a:xfrm>
            <a:off x="2474772" y="615479"/>
            <a:ext cx="0" cy="1655763"/>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4"/>
          <p:cNvSpPr>
            <a:spLocks noChangeShapeType="1"/>
          </p:cNvSpPr>
          <p:nvPr/>
        </p:nvSpPr>
        <p:spPr bwMode="auto">
          <a:xfrm>
            <a:off x="4203559" y="615479"/>
            <a:ext cx="0" cy="1655763"/>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5"/>
          <p:cNvSpPr>
            <a:spLocks noChangeShapeType="1"/>
          </p:cNvSpPr>
          <p:nvPr/>
        </p:nvSpPr>
        <p:spPr bwMode="auto">
          <a:xfrm>
            <a:off x="5930759" y="615479"/>
            <a:ext cx="0" cy="1655763"/>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6"/>
          <p:cNvSpPr>
            <a:spLocks noChangeShapeType="1"/>
          </p:cNvSpPr>
          <p:nvPr/>
        </p:nvSpPr>
        <p:spPr bwMode="auto">
          <a:xfrm>
            <a:off x="7659547" y="615479"/>
            <a:ext cx="0" cy="1655763"/>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10"/>
          <p:cNvSpPr>
            <a:spLocks noChangeShapeType="1"/>
          </p:cNvSpPr>
          <p:nvPr/>
        </p:nvSpPr>
        <p:spPr bwMode="auto">
          <a:xfrm>
            <a:off x="2474772" y="759942"/>
            <a:ext cx="86360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11"/>
          <p:cNvSpPr>
            <a:spLocks noChangeShapeType="1"/>
          </p:cNvSpPr>
          <p:nvPr/>
        </p:nvSpPr>
        <p:spPr bwMode="auto">
          <a:xfrm>
            <a:off x="2474772" y="759942"/>
            <a:ext cx="0" cy="287337"/>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13"/>
          <p:cNvSpPr>
            <a:spLocks noChangeShapeType="1"/>
          </p:cNvSpPr>
          <p:nvPr/>
        </p:nvSpPr>
        <p:spPr bwMode="auto">
          <a:xfrm>
            <a:off x="3338372" y="1047279"/>
            <a:ext cx="86360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14"/>
          <p:cNvSpPr>
            <a:spLocks noChangeShapeType="1"/>
          </p:cNvSpPr>
          <p:nvPr/>
        </p:nvSpPr>
        <p:spPr bwMode="auto">
          <a:xfrm>
            <a:off x="2187434" y="1047279"/>
            <a:ext cx="287338"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15"/>
          <p:cNvSpPr>
            <a:spLocks noChangeShapeType="1"/>
          </p:cNvSpPr>
          <p:nvPr/>
        </p:nvSpPr>
        <p:spPr bwMode="auto">
          <a:xfrm>
            <a:off x="4203559" y="759942"/>
            <a:ext cx="86360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16"/>
          <p:cNvSpPr>
            <a:spLocks noChangeShapeType="1"/>
          </p:cNvSpPr>
          <p:nvPr/>
        </p:nvSpPr>
        <p:spPr bwMode="auto">
          <a:xfrm>
            <a:off x="4203559" y="759942"/>
            <a:ext cx="0" cy="287337"/>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17"/>
          <p:cNvSpPr>
            <a:spLocks noChangeShapeType="1"/>
          </p:cNvSpPr>
          <p:nvPr/>
        </p:nvSpPr>
        <p:spPr bwMode="auto">
          <a:xfrm>
            <a:off x="5067159" y="759942"/>
            <a:ext cx="0" cy="287337"/>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18"/>
          <p:cNvSpPr>
            <a:spLocks noChangeShapeType="1"/>
          </p:cNvSpPr>
          <p:nvPr/>
        </p:nvSpPr>
        <p:spPr bwMode="auto">
          <a:xfrm>
            <a:off x="5067159" y="1047279"/>
            <a:ext cx="86360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19"/>
          <p:cNvSpPr>
            <a:spLocks noChangeShapeType="1"/>
          </p:cNvSpPr>
          <p:nvPr/>
        </p:nvSpPr>
        <p:spPr bwMode="auto">
          <a:xfrm>
            <a:off x="5930759" y="759942"/>
            <a:ext cx="86360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20"/>
          <p:cNvSpPr>
            <a:spLocks noChangeShapeType="1"/>
          </p:cNvSpPr>
          <p:nvPr/>
        </p:nvSpPr>
        <p:spPr bwMode="auto">
          <a:xfrm>
            <a:off x="5930759" y="759942"/>
            <a:ext cx="0" cy="287337"/>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22"/>
          <p:cNvSpPr>
            <a:spLocks noChangeShapeType="1"/>
          </p:cNvSpPr>
          <p:nvPr/>
        </p:nvSpPr>
        <p:spPr bwMode="auto">
          <a:xfrm>
            <a:off x="6794359" y="1047279"/>
            <a:ext cx="86360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23"/>
          <p:cNvSpPr>
            <a:spLocks noChangeShapeType="1"/>
          </p:cNvSpPr>
          <p:nvPr/>
        </p:nvSpPr>
        <p:spPr bwMode="auto">
          <a:xfrm>
            <a:off x="7659547" y="759942"/>
            <a:ext cx="0" cy="287337"/>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24"/>
          <p:cNvSpPr>
            <a:spLocks noChangeShapeType="1"/>
          </p:cNvSpPr>
          <p:nvPr/>
        </p:nvSpPr>
        <p:spPr bwMode="auto">
          <a:xfrm>
            <a:off x="7659547" y="759942"/>
            <a:ext cx="287337"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Freeform 25"/>
          <p:cNvSpPr>
            <a:spLocks/>
          </p:cNvSpPr>
          <p:nvPr/>
        </p:nvSpPr>
        <p:spPr bwMode="auto">
          <a:xfrm>
            <a:off x="4059097" y="1839442"/>
            <a:ext cx="288925" cy="287337"/>
          </a:xfrm>
          <a:custGeom>
            <a:avLst/>
            <a:gdLst>
              <a:gd name="T0" fmla="*/ 0 w 182"/>
              <a:gd name="T1" fmla="*/ 91 h 181"/>
              <a:gd name="T2" fmla="*/ 46 w 182"/>
              <a:gd name="T3" fmla="*/ 0 h 181"/>
              <a:gd name="T4" fmla="*/ 136 w 182"/>
              <a:gd name="T5" fmla="*/ 0 h 181"/>
              <a:gd name="T6" fmla="*/ 182 w 182"/>
              <a:gd name="T7" fmla="*/ 91 h 181"/>
              <a:gd name="T8" fmla="*/ 136 w 182"/>
              <a:gd name="T9" fmla="*/ 181 h 181"/>
              <a:gd name="T10" fmla="*/ 46 w 182"/>
              <a:gd name="T11" fmla="*/ 181 h 181"/>
              <a:gd name="T12" fmla="*/ 0 w 182"/>
              <a:gd name="T13" fmla="*/ 91 h 181"/>
            </a:gdLst>
            <a:ahLst/>
            <a:cxnLst>
              <a:cxn ang="0">
                <a:pos x="T0" y="T1"/>
              </a:cxn>
              <a:cxn ang="0">
                <a:pos x="T2" y="T3"/>
              </a:cxn>
              <a:cxn ang="0">
                <a:pos x="T4" y="T5"/>
              </a:cxn>
              <a:cxn ang="0">
                <a:pos x="T6" y="T7"/>
              </a:cxn>
              <a:cxn ang="0">
                <a:pos x="T8" y="T9"/>
              </a:cxn>
              <a:cxn ang="0">
                <a:pos x="T10" y="T11"/>
              </a:cxn>
              <a:cxn ang="0">
                <a:pos x="T12" y="T13"/>
              </a:cxn>
            </a:cxnLst>
            <a:rect l="0" t="0" r="r" b="b"/>
            <a:pathLst>
              <a:path w="182" h="181">
                <a:moveTo>
                  <a:pt x="0" y="91"/>
                </a:moveTo>
                <a:lnTo>
                  <a:pt x="46" y="0"/>
                </a:lnTo>
                <a:lnTo>
                  <a:pt x="136" y="0"/>
                </a:lnTo>
                <a:lnTo>
                  <a:pt x="182" y="91"/>
                </a:lnTo>
                <a:lnTo>
                  <a:pt x="136" y="181"/>
                </a:lnTo>
                <a:lnTo>
                  <a:pt x="46" y="181"/>
                </a:lnTo>
                <a:lnTo>
                  <a:pt x="0" y="91"/>
                </a:lnTo>
                <a:close/>
              </a:path>
            </a:pathLst>
          </a:cu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Freeform 26"/>
          <p:cNvSpPr>
            <a:spLocks/>
          </p:cNvSpPr>
          <p:nvPr/>
        </p:nvSpPr>
        <p:spPr bwMode="auto">
          <a:xfrm>
            <a:off x="5787884" y="1839442"/>
            <a:ext cx="288925" cy="287337"/>
          </a:xfrm>
          <a:custGeom>
            <a:avLst/>
            <a:gdLst>
              <a:gd name="T0" fmla="*/ 0 w 182"/>
              <a:gd name="T1" fmla="*/ 91 h 181"/>
              <a:gd name="T2" fmla="*/ 46 w 182"/>
              <a:gd name="T3" fmla="*/ 0 h 181"/>
              <a:gd name="T4" fmla="*/ 136 w 182"/>
              <a:gd name="T5" fmla="*/ 0 h 181"/>
              <a:gd name="T6" fmla="*/ 182 w 182"/>
              <a:gd name="T7" fmla="*/ 91 h 181"/>
              <a:gd name="T8" fmla="*/ 136 w 182"/>
              <a:gd name="T9" fmla="*/ 181 h 181"/>
              <a:gd name="T10" fmla="*/ 46 w 182"/>
              <a:gd name="T11" fmla="*/ 181 h 181"/>
              <a:gd name="T12" fmla="*/ 0 w 182"/>
              <a:gd name="T13" fmla="*/ 91 h 181"/>
            </a:gdLst>
            <a:ahLst/>
            <a:cxnLst>
              <a:cxn ang="0">
                <a:pos x="T0" y="T1"/>
              </a:cxn>
              <a:cxn ang="0">
                <a:pos x="T2" y="T3"/>
              </a:cxn>
              <a:cxn ang="0">
                <a:pos x="T4" y="T5"/>
              </a:cxn>
              <a:cxn ang="0">
                <a:pos x="T6" y="T7"/>
              </a:cxn>
              <a:cxn ang="0">
                <a:pos x="T8" y="T9"/>
              </a:cxn>
              <a:cxn ang="0">
                <a:pos x="T10" y="T11"/>
              </a:cxn>
              <a:cxn ang="0">
                <a:pos x="T12" y="T13"/>
              </a:cxn>
            </a:cxnLst>
            <a:rect l="0" t="0" r="r" b="b"/>
            <a:pathLst>
              <a:path w="182" h="181">
                <a:moveTo>
                  <a:pt x="0" y="91"/>
                </a:moveTo>
                <a:lnTo>
                  <a:pt x="46" y="0"/>
                </a:lnTo>
                <a:lnTo>
                  <a:pt x="136" y="0"/>
                </a:lnTo>
                <a:lnTo>
                  <a:pt x="182" y="91"/>
                </a:lnTo>
                <a:lnTo>
                  <a:pt x="136" y="181"/>
                </a:lnTo>
                <a:lnTo>
                  <a:pt x="46" y="181"/>
                </a:lnTo>
                <a:lnTo>
                  <a:pt x="0" y="91"/>
                </a:lnTo>
                <a:close/>
              </a:path>
            </a:pathLst>
          </a:cu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Freeform 27"/>
          <p:cNvSpPr>
            <a:spLocks/>
          </p:cNvSpPr>
          <p:nvPr/>
        </p:nvSpPr>
        <p:spPr bwMode="auto">
          <a:xfrm>
            <a:off x="7515084" y="1839442"/>
            <a:ext cx="288925" cy="287337"/>
          </a:xfrm>
          <a:custGeom>
            <a:avLst/>
            <a:gdLst>
              <a:gd name="T0" fmla="*/ 0 w 182"/>
              <a:gd name="T1" fmla="*/ 91 h 181"/>
              <a:gd name="T2" fmla="*/ 46 w 182"/>
              <a:gd name="T3" fmla="*/ 0 h 181"/>
              <a:gd name="T4" fmla="*/ 136 w 182"/>
              <a:gd name="T5" fmla="*/ 0 h 181"/>
              <a:gd name="T6" fmla="*/ 182 w 182"/>
              <a:gd name="T7" fmla="*/ 91 h 181"/>
              <a:gd name="T8" fmla="*/ 136 w 182"/>
              <a:gd name="T9" fmla="*/ 181 h 181"/>
              <a:gd name="T10" fmla="*/ 46 w 182"/>
              <a:gd name="T11" fmla="*/ 181 h 181"/>
              <a:gd name="T12" fmla="*/ 0 w 182"/>
              <a:gd name="T13" fmla="*/ 91 h 181"/>
            </a:gdLst>
            <a:ahLst/>
            <a:cxnLst>
              <a:cxn ang="0">
                <a:pos x="T0" y="T1"/>
              </a:cxn>
              <a:cxn ang="0">
                <a:pos x="T2" y="T3"/>
              </a:cxn>
              <a:cxn ang="0">
                <a:pos x="T4" y="T5"/>
              </a:cxn>
              <a:cxn ang="0">
                <a:pos x="T6" y="T7"/>
              </a:cxn>
              <a:cxn ang="0">
                <a:pos x="T8" y="T9"/>
              </a:cxn>
              <a:cxn ang="0">
                <a:pos x="T10" y="T11"/>
              </a:cxn>
              <a:cxn ang="0">
                <a:pos x="T12" y="T13"/>
              </a:cxn>
            </a:cxnLst>
            <a:rect l="0" t="0" r="r" b="b"/>
            <a:pathLst>
              <a:path w="182" h="181">
                <a:moveTo>
                  <a:pt x="0" y="91"/>
                </a:moveTo>
                <a:lnTo>
                  <a:pt x="46" y="0"/>
                </a:lnTo>
                <a:lnTo>
                  <a:pt x="136" y="0"/>
                </a:lnTo>
                <a:lnTo>
                  <a:pt x="182" y="91"/>
                </a:lnTo>
                <a:lnTo>
                  <a:pt x="136" y="181"/>
                </a:lnTo>
                <a:lnTo>
                  <a:pt x="46" y="181"/>
                </a:lnTo>
                <a:lnTo>
                  <a:pt x="0" y="91"/>
                </a:lnTo>
                <a:close/>
              </a:path>
            </a:pathLst>
          </a:cu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28"/>
          <p:cNvSpPr>
            <a:spLocks noChangeShapeType="1"/>
          </p:cNvSpPr>
          <p:nvPr/>
        </p:nvSpPr>
        <p:spPr bwMode="auto">
          <a:xfrm>
            <a:off x="2187434" y="2271242"/>
            <a:ext cx="5903913"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29"/>
          <p:cNvSpPr>
            <a:spLocks noChangeShapeType="1"/>
          </p:cNvSpPr>
          <p:nvPr/>
        </p:nvSpPr>
        <p:spPr bwMode="auto">
          <a:xfrm flipV="1">
            <a:off x="2187434" y="615479"/>
            <a:ext cx="0" cy="16557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30"/>
          <p:cNvSpPr txBox="1">
            <a:spLocks noChangeArrowheads="1"/>
          </p:cNvSpPr>
          <p:nvPr/>
        </p:nvSpPr>
        <p:spPr bwMode="auto">
          <a:xfrm>
            <a:off x="531672" y="764704"/>
            <a:ext cx="14478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dirty="0">
                <a:ea typeface="宋体" charset="-122"/>
              </a:rPr>
              <a:t>Clock (cycles)</a:t>
            </a:r>
            <a:endParaRPr lang="en-AU" sz="1600" dirty="0"/>
          </a:p>
        </p:txBody>
      </p:sp>
      <p:sp>
        <p:nvSpPr>
          <p:cNvPr id="56" name="Text Box 31"/>
          <p:cNvSpPr txBox="1">
            <a:spLocks noChangeArrowheads="1"/>
          </p:cNvSpPr>
          <p:nvPr/>
        </p:nvSpPr>
        <p:spPr bwMode="auto">
          <a:xfrm>
            <a:off x="531672" y="1196504"/>
            <a:ext cx="1685925"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ea typeface="宋体" charset="-122"/>
              </a:rPr>
              <a:t>Data transfer</a:t>
            </a:r>
            <a:br>
              <a:rPr lang="en-US" altLang="zh-CN" sz="1600">
                <a:ea typeface="宋体" charset="-122"/>
              </a:rPr>
            </a:br>
            <a:r>
              <a:rPr lang="en-US" altLang="zh-CN" sz="1600">
                <a:ea typeface="宋体" charset="-122"/>
              </a:rPr>
              <a:t>and computation</a:t>
            </a:r>
            <a:endParaRPr lang="en-AU" sz="1600"/>
          </a:p>
        </p:txBody>
      </p:sp>
      <p:sp>
        <p:nvSpPr>
          <p:cNvPr id="57" name="Text Box 32"/>
          <p:cNvSpPr txBox="1">
            <a:spLocks noChangeArrowheads="1"/>
          </p:cNvSpPr>
          <p:nvPr/>
        </p:nvSpPr>
        <p:spPr bwMode="auto">
          <a:xfrm>
            <a:off x="531672" y="1844204"/>
            <a:ext cx="133667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ea typeface="宋体" charset="-122"/>
              </a:rPr>
              <a:t>Update state</a:t>
            </a:r>
            <a:endParaRPr lang="en-AU" sz="1600"/>
          </a:p>
        </p:txBody>
      </p:sp>
      <p:sp>
        <p:nvSpPr>
          <p:cNvPr id="58" name="Freeform 36"/>
          <p:cNvSpPr>
            <a:spLocks/>
          </p:cNvSpPr>
          <p:nvPr/>
        </p:nvSpPr>
        <p:spPr bwMode="auto">
          <a:xfrm>
            <a:off x="4203559" y="1334617"/>
            <a:ext cx="1727200" cy="287337"/>
          </a:xfrm>
          <a:custGeom>
            <a:avLst/>
            <a:gdLst>
              <a:gd name="T0" fmla="*/ 0 w 1088"/>
              <a:gd name="T1" fmla="*/ 90 h 181"/>
              <a:gd name="T2" fmla="*/ 45 w 1088"/>
              <a:gd name="T3" fmla="*/ 0 h 181"/>
              <a:gd name="T4" fmla="*/ 1043 w 1088"/>
              <a:gd name="T5" fmla="*/ 0 h 181"/>
              <a:gd name="T6" fmla="*/ 1088 w 1088"/>
              <a:gd name="T7" fmla="*/ 90 h 181"/>
              <a:gd name="T8" fmla="*/ 1043 w 1088"/>
              <a:gd name="T9" fmla="*/ 181 h 181"/>
              <a:gd name="T10" fmla="*/ 45 w 1088"/>
              <a:gd name="T11" fmla="*/ 181 h 181"/>
              <a:gd name="T12" fmla="*/ 0 w 1088"/>
              <a:gd name="T13" fmla="*/ 90 h 181"/>
            </a:gdLst>
            <a:ahLst/>
            <a:cxnLst>
              <a:cxn ang="0">
                <a:pos x="T0" y="T1"/>
              </a:cxn>
              <a:cxn ang="0">
                <a:pos x="T2" y="T3"/>
              </a:cxn>
              <a:cxn ang="0">
                <a:pos x="T4" y="T5"/>
              </a:cxn>
              <a:cxn ang="0">
                <a:pos x="T6" y="T7"/>
              </a:cxn>
              <a:cxn ang="0">
                <a:pos x="T8" y="T9"/>
              </a:cxn>
              <a:cxn ang="0">
                <a:pos x="T10" y="T11"/>
              </a:cxn>
              <a:cxn ang="0">
                <a:pos x="T12" y="T13"/>
              </a:cxn>
            </a:cxnLst>
            <a:rect l="0" t="0" r="r" b="b"/>
            <a:pathLst>
              <a:path w="1088" h="181">
                <a:moveTo>
                  <a:pt x="0" y="90"/>
                </a:moveTo>
                <a:lnTo>
                  <a:pt x="45" y="0"/>
                </a:lnTo>
                <a:lnTo>
                  <a:pt x="1043" y="0"/>
                </a:lnTo>
                <a:lnTo>
                  <a:pt x="1088" y="90"/>
                </a:lnTo>
                <a:lnTo>
                  <a:pt x="1043" y="181"/>
                </a:lnTo>
                <a:lnTo>
                  <a:pt x="45" y="181"/>
                </a:lnTo>
                <a:lnTo>
                  <a:pt x="0" y="90"/>
                </a:lnTo>
                <a:close/>
              </a:path>
            </a:pathLst>
          </a:cu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Freeform 37"/>
          <p:cNvSpPr>
            <a:spLocks/>
          </p:cNvSpPr>
          <p:nvPr/>
        </p:nvSpPr>
        <p:spPr bwMode="auto">
          <a:xfrm>
            <a:off x="2474772" y="1334617"/>
            <a:ext cx="1727200" cy="287337"/>
          </a:xfrm>
          <a:custGeom>
            <a:avLst/>
            <a:gdLst>
              <a:gd name="T0" fmla="*/ 0 w 1088"/>
              <a:gd name="T1" fmla="*/ 90 h 181"/>
              <a:gd name="T2" fmla="*/ 45 w 1088"/>
              <a:gd name="T3" fmla="*/ 0 h 181"/>
              <a:gd name="T4" fmla="*/ 1043 w 1088"/>
              <a:gd name="T5" fmla="*/ 0 h 181"/>
              <a:gd name="T6" fmla="*/ 1088 w 1088"/>
              <a:gd name="T7" fmla="*/ 90 h 181"/>
              <a:gd name="T8" fmla="*/ 1043 w 1088"/>
              <a:gd name="T9" fmla="*/ 181 h 181"/>
              <a:gd name="T10" fmla="*/ 45 w 1088"/>
              <a:gd name="T11" fmla="*/ 181 h 181"/>
              <a:gd name="T12" fmla="*/ 0 w 1088"/>
              <a:gd name="T13" fmla="*/ 90 h 181"/>
            </a:gdLst>
            <a:ahLst/>
            <a:cxnLst>
              <a:cxn ang="0">
                <a:pos x="T0" y="T1"/>
              </a:cxn>
              <a:cxn ang="0">
                <a:pos x="T2" y="T3"/>
              </a:cxn>
              <a:cxn ang="0">
                <a:pos x="T4" y="T5"/>
              </a:cxn>
              <a:cxn ang="0">
                <a:pos x="T6" y="T7"/>
              </a:cxn>
              <a:cxn ang="0">
                <a:pos x="T8" y="T9"/>
              </a:cxn>
              <a:cxn ang="0">
                <a:pos x="T10" y="T11"/>
              </a:cxn>
              <a:cxn ang="0">
                <a:pos x="T12" y="T13"/>
              </a:cxn>
            </a:cxnLst>
            <a:rect l="0" t="0" r="r" b="b"/>
            <a:pathLst>
              <a:path w="1088" h="181">
                <a:moveTo>
                  <a:pt x="0" y="90"/>
                </a:moveTo>
                <a:lnTo>
                  <a:pt x="45" y="0"/>
                </a:lnTo>
                <a:lnTo>
                  <a:pt x="1043" y="0"/>
                </a:lnTo>
                <a:lnTo>
                  <a:pt x="1088" y="90"/>
                </a:lnTo>
                <a:lnTo>
                  <a:pt x="1043" y="181"/>
                </a:lnTo>
                <a:lnTo>
                  <a:pt x="45" y="181"/>
                </a:lnTo>
                <a:lnTo>
                  <a:pt x="0" y="90"/>
                </a:lnTo>
                <a:close/>
              </a:path>
            </a:pathLst>
          </a:cu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Freeform 38"/>
          <p:cNvSpPr>
            <a:spLocks/>
          </p:cNvSpPr>
          <p:nvPr/>
        </p:nvSpPr>
        <p:spPr bwMode="auto">
          <a:xfrm>
            <a:off x="5930759" y="1334617"/>
            <a:ext cx="1727200" cy="287337"/>
          </a:xfrm>
          <a:custGeom>
            <a:avLst/>
            <a:gdLst>
              <a:gd name="T0" fmla="*/ 0 w 1088"/>
              <a:gd name="T1" fmla="*/ 90 h 181"/>
              <a:gd name="T2" fmla="*/ 45 w 1088"/>
              <a:gd name="T3" fmla="*/ 0 h 181"/>
              <a:gd name="T4" fmla="*/ 1043 w 1088"/>
              <a:gd name="T5" fmla="*/ 0 h 181"/>
              <a:gd name="T6" fmla="*/ 1088 w 1088"/>
              <a:gd name="T7" fmla="*/ 90 h 181"/>
              <a:gd name="T8" fmla="*/ 1043 w 1088"/>
              <a:gd name="T9" fmla="*/ 181 h 181"/>
              <a:gd name="T10" fmla="*/ 45 w 1088"/>
              <a:gd name="T11" fmla="*/ 181 h 181"/>
              <a:gd name="T12" fmla="*/ 0 w 1088"/>
              <a:gd name="T13" fmla="*/ 90 h 181"/>
            </a:gdLst>
            <a:ahLst/>
            <a:cxnLst>
              <a:cxn ang="0">
                <a:pos x="T0" y="T1"/>
              </a:cxn>
              <a:cxn ang="0">
                <a:pos x="T2" y="T3"/>
              </a:cxn>
              <a:cxn ang="0">
                <a:pos x="T4" y="T5"/>
              </a:cxn>
              <a:cxn ang="0">
                <a:pos x="T6" y="T7"/>
              </a:cxn>
              <a:cxn ang="0">
                <a:pos x="T8" y="T9"/>
              </a:cxn>
              <a:cxn ang="0">
                <a:pos x="T10" y="T11"/>
              </a:cxn>
              <a:cxn ang="0">
                <a:pos x="T12" y="T13"/>
              </a:cxn>
            </a:cxnLst>
            <a:rect l="0" t="0" r="r" b="b"/>
            <a:pathLst>
              <a:path w="1088" h="181">
                <a:moveTo>
                  <a:pt x="0" y="90"/>
                </a:moveTo>
                <a:lnTo>
                  <a:pt x="45" y="0"/>
                </a:lnTo>
                <a:lnTo>
                  <a:pt x="1043" y="0"/>
                </a:lnTo>
                <a:lnTo>
                  <a:pt x="1088" y="90"/>
                </a:lnTo>
                <a:lnTo>
                  <a:pt x="1043" y="181"/>
                </a:lnTo>
                <a:lnTo>
                  <a:pt x="45" y="181"/>
                </a:lnTo>
                <a:lnTo>
                  <a:pt x="0" y="90"/>
                </a:lnTo>
                <a:close/>
              </a:path>
            </a:pathLst>
          </a:cu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62" name="直接连接符 61"/>
          <p:cNvCxnSpPr>
            <a:stCxn id="37" idx="1"/>
            <a:endCxn id="39" idx="0"/>
          </p:cNvCxnSpPr>
          <p:nvPr/>
        </p:nvCxnSpPr>
        <p:spPr>
          <a:xfrm>
            <a:off x="3338372" y="759943"/>
            <a:ext cx="0" cy="287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a:endCxn id="47" idx="0"/>
          </p:cNvCxnSpPr>
          <p:nvPr/>
        </p:nvCxnSpPr>
        <p:spPr>
          <a:xfrm>
            <a:off x="6794359" y="759942"/>
            <a:ext cx="0" cy="287337"/>
          </a:xfrm>
          <a:prstGeom prst="line">
            <a:avLst/>
          </a:prstGeom>
        </p:spPr>
        <p:style>
          <a:lnRef idx="1">
            <a:schemeClr val="accent1"/>
          </a:lnRef>
          <a:fillRef idx="0">
            <a:schemeClr val="accent1"/>
          </a:fillRef>
          <a:effectRef idx="0">
            <a:schemeClr val="accent1"/>
          </a:effectRef>
          <a:fontRef idx="minor">
            <a:schemeClr val="tx1"/>
          </a:fontRef>
        </p:style>
      </p:cxnSp>
      <p:sp>
        <p:nvSpPr>
          <p:cNvPr id="65" name="Line 2"/>
          <p:cNvSpPr>
            <a:spLocks noChangeShapeType="1"/>
          </p:cNvSpPr>
          <p:nvPr/>
        </p:nvSpPr>
        <p:spPr bwMode="auto">
          <a:xfrm>
            <a:off x="2437759" y="615479"/>
            <a:ext cx="1728787" cy="0"/>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Text Box 34"/>
          <p:cNvSpPr txBox="1">
            <a:spLocks noChangeArrowheads="1"/>
          </p:cNvSpPr>
          <p:nvPr/>
        </p:nvSpPr>
        <p:spPr bwMode="auto">
          <a:xfrm>
            <a:off x="2646513" y="278929"/>
            <a:ext cx="131127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dirty="0">
                <a:ea typeface="宋体" charset="-122"/>
              </a:rPr>
              <a:t>Clock period</a:t>
            </a:r>
            <a:endParaRPr lang="en-AU" sz="1600" dirty="0"/>
          </a:p>
        </p:txBody>
      </p:sp>
      <p:sp>
        <p:nvSpPr>
          <p:cNvPr id="67" name="Rectangle 35"/>
          <p:cNvSpPr>
            <a:spLocks noChangeArrowheads="1"/>
          </p:cNvSpPr>
          <p:nvPr/>
        </p:nvSpPr>
        <p:spPr bwMode="auto">
          <a:xfrm>
            <a:off x="810387" y="2708920"/>
            <a:ext cx="7772400" cy="19446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Clr>
                <a:schemeClr val="folHlink"/>
              </a:buClr>
              <a:buSzPct val="60000"/>
              <a:buFont typeface="Wingdings" pitchFamily="2" charset="2"/>
              <a:buChar char="n"/>
            </a:pPr>
            <a:r>
              <a:rPr lang="zh-CN" altLang="en-US" sz="2800" dirty="0">
                <a:ea typeface="宋体" charset="-122"/>
              </a:rPr>
              <a:t>时钟周期</a:t>
            </a:r>
            <a:endParaRPr lang="en-US" altLang="zh-CN" sz="2800" dirty="0">
              <a:ea typeface="宋体" charset="-122"/>
            </a:endParaRPr>
          </a:p>
          <a:p>
            <a:pPr marL="742950" lvl="1" indent="-285750" eaLnBrk="1" hangingPunct="1">
              <a:spcBef>
                <a:spcPct val="20000"/>
              </a:spcBef>
              <a:buClr>
                <a:schemeClr val="hlink"/>
              </a:buClr>
              <a:buSzPct val="55000"/>
              <a:buFont typeface="Wingdings" pitchFamily="2" charset="2"/>
              <a:buChar char="n"/>
            </a:pPr>
            <a:r>
              <a:rPr lang="en-US" altLang="zh-CN" sz="2400" dirty="0">
                <a:ea typeface="宋体" charset="-122"/>
              </a:rPr>
              <a:t> 250ps = 0.25ns = 250×10</a:t>
            </a:r>
            <a:r>
              <a:rPr lang="en-US" altLang="zh-CN" sz="2400" baseline="30000" dirty="0">
                <a:ea typeface="宋体" charset="-122"/>
              </a:rPr>
              <a:t>–12</a:t>
            </a:r>
            <a:r>
              <a:rPr lang="en-US" altLang="zh-CN" sz="2400" dirty="0">
                <a:ea typeface="宋体" charset="-122"/>
              </a:rPr>
              <a:t>s</a:t>
            </a:r>
          </a:p>
          <a:p>
            <a:pPr marL="342900" indent="-342900" eaLnBrk="1" hangingPunct="1">
              <a:spcBef>
                <a:spcPct val="20000"/>
              </a:spcBef>
              <a:buClr>
                <a:schemeClr val="folHlink"/>
              </a:buClr>
              <a:buSzPct val="60000"/>
              <a:buFont typeface="Wingdings" pitchFamily="2" charset="2"/>
              <a:buChar char="n"/>
            </a:pPr>
            <a:r>
              <a:rPr lang="zh-CN" altLang="en-US" sz="2800" dirty="0">
                <a:ea typeface="宋体" charset="-122"/>
              </a:rPr>
              <a:t>时钟频率</a:t>
            </a:r>
            <a:endParaRPr lang="en-US" altLang="zh-CN" sz="2800" dirty="0">
              <a:ea typeface="宋体" charset="-122"/>
            </a:endParaRPr>
          </a:p>
          <a:p>
            <a:pPr marL="742950" lvl="1" indent="-285750" eaLnBrk="1" hangingPunct="1">
              <a:spcBef>
                <a:spcPct val="20000"/>
              </a:spcBef>
              <a:buClr>
                <a:schemeClr val="hlink"/>
              </a:buClr>
              <a:buSzPct val="55000"/>
              <a:buFont typeface="Wingdings" pitchFamily="2" charset="2"/>
              <a:buChar char="n"/>
            </a:pPr>
            <a:r>
              <a:rPr lang="en-US" altLang="zh-CN" sz="2400" dirty="0">
                <a:ea typeface="宋体" charset="-122"/>
              </a:rPr>
              <a:t>4.0GHz = 4000MHz = 4.0×10</a:t>
            </a:r>
            <a:r>
              <a:rPr lang="en-US" altLang="zh-CN" sz="2400" baseline="30000" dirty="0">
                <a:ea typeface="宋体" charset="-122"/>
              </a:rPr>
              <a:t>9</a:t>
            </a:r>
            <a:r>
              <a:rPr lang="en-US" altLang="zh-CN" sz="2400" dirty="0">
                <a:ea typeface="宋体" charset="-122"/>
              </a:rPr>
              <a:t>Hz</a:t>
            </a:r>
            <a:endParaRPr lang="en-AU" sz="2400" dirty="0"/>
          </a:p>
        </p:txBody>
      </p:sp>
      <p:sp>
        <p:nvSpPr>
          <p:cNvPr id="68" name="矩形 67"/>
          <p:cNvSpPr/>
          <p:nvPr/>
        </p:nvSpPr>
        <p:spPr>
          <a:xfrm>
            <a:off x="3770172" y="4869160"/>
            <a:ext cx="4823222" cy="1200329"/>
          </a:xfrm>
          <a:prstGeom prst="rect">
            <a:avLst/>
          </a:prstGeom>
        </p:spPr>
        <p:txBody>
          <a:bodyPr wrap="square">
            <a:spAutoFit/>
          </a:bodyPr>
          <a:lstStyle/>
          <a:p>
            <a:r>
              <a:rPr lang="zh-CN" altLang="en-US" dirty="0"/>
              <a:t>注：</a:t>
            </a:r>
            <a:r>
              <a:rPr lang="en-US" altLang="zh-CN" dirty="0"/>
              <a:t>1Hz = 1/</a:t>
            </a:r>
            <a:r>
              <a:rPr lang="zh-CN" altLang="en-US" dirty="0"/>
              <a:t>秒    一秒内完成的周期性变化次数</a:t>
            </a:r>
            <a:endParaRPr lang="en-US" altLang="zh-CN" dirty="0"/>
          </a:p>
          <a:p>
            <a:r>
              <a:rPr lang="en-US" altLang="zh-CN" dirty="0"/>
              <a:t>         1KHz = 1000 Hz</a:t>
            </a:r>
          </a:p>
          <a:p>
            <a:r>
              <a:rPr lang="en-US" altLang="zh-CN" dirty="0"/>
              <a:t>         1MHz = 1000 000 Hz</a:t>
            </a:r>
          </a:p>
          <a:p>
            <a:r>
              <a:rPr lang="en-US" altLang="zh-CN" dirty="0"/>
              <a:t>         1GHz = 1000 000 000 Hz</a:t>
            </a:r>
          </a:p>
        </p:txBody>
      </p:sp>
      <p:sp>
        <p:nvSpPr>
          <p:cNvPr id="2" name="TextBox 1"/>
          <p:cNvSpPr txBox="1"/>
          <p:nvPr/>
        </p:nvSpPr>
        <p:spPr>
          <a:xfrm>
            <a:off x="810387" y="4869160"/>
            <a:ext cx="2959785" cy="1200329"/>
          </a:xfrm>
          <a:prstGeom prst="rect">
            <a:avLst/>
          </a:prstGeom>
          <a:noFill/>
        </p:spPr>
        <p:txBody>
          <a:bodyPr wrap="square" rtlCol="0">
            <a:spAutoFit/>
          </a:bodyPr>
          <a:lstStyle/>
          <a:p>
            <a:r>
              <a:rPr lang="zh-CN" altLang="en-US" dirty="0"/>
              <a:t>注：</a:t>
            </a:r>
            <a:r>
              <a:rPr lang="en-US" altLang="zh-CN" dirty="0"/>
              <a:t>1s = 1000ms</a:t>
            </a:r>
          </a:p>
          <a:p>
            <a:r>
              <a:rPr lang="en-US" altLang="zh-CN" dirty="0"/>
              <a:t>         1ms = 1000us</a:t>
            </a:r>
            <a:r>
              <a:rPr lang="zh-CN" altLang="en-US" dirty="0"/>
              <a:t>（微秒）</a:t>
            </a:r>
            <a:endParaRPr lang="en-US" altLang="zh-CN" dirty="0"/>
          </a:p>
          <a:p>
            <a:r>
              <a:rPr lang="en-US" altLang="zh-CN" dirty="0"/>
              <a:t>         1us = 1000ns</a:t>
            </a:r>
            <a:r>
              <a:rPr lang="zh-CN" altLang="en-US" dirty="0"/>
              <a:t>（纳秒）</a:t>
            </a:r>
            <a:endParaRPr lang="en-US" altLang="zh-CN" dirty="0"/>
          </a:p>
          <a:p>
            <a:r>
              <a:rPr lang="en-US" altLang="zh-CN" dirty="0"/>
              <a:t>         1ns = 1000ps</a:t>
            </a:r>
            <a:r>
              <a:rPr lang="zh-CN" altLang="en-US" dirty="0"/>
              <a:t>（皮秒）</a:t>
            </a:r>
            <a:endParaRPr lang="en-US" altLang="zh-CN" dirty="0"/>
          </a:p>
        </p:txBody>
      </p:sp>
    </p:spTree>
    <p:extLst>
      <p:ext uri="{BB962C8B-B14F-4D97-AF65-F5344CB8AC3E}">
        <p14:creationId xmlns:p14="http://schemas.microsoft.com/office/powerpoint/2010/main" val="841579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76673"/>
            <a:ext cx="8229600" cy="648072"/>
          </a:xfrm>
        </p:spPr>
        <p:txBody>
          <a:bodyPr/>
          <a:lstStyle/>
          <a:p>
            <a:pPr marL="0" indent="0">
              <a:buNone/>
            </a:pPr>
            <a:r>
              <a:rPr lang="en-US" altLang="zh-CN" dirty="0"/>
              <a:t>1.4.3</a:t>
            </a:r>
            <a:r>
              <a:rPr lang="zh-CN" altLang="en-US" dirty="0"/>
              <a:t> </a:t>
            </a:r>
            <a:r>
              <a:rPr lang="en-US" altLang="zh-CN" dirty="0" err="1"/>
              <a:t>cpu</a:t>
            </a:r>
            <a:r>
              <a:rPr lang="zh-CN" altLang="en-US" dirty="0"/>
              <a:t>性能及其因素</a:t>
            </a:r>
            <a:endParaRPr lang="en-US" altLang="zh-CN" dirty="0"/>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31</a:t>
            </a:fld>
            <a:endParaRPr lang="zh-CN" altLang="en-US"/>
          </a:p>
        </p:txBody>
      </p:sp>
      <mc:AlternateContent xmlns:mc="http://schemas.openxmlformats.org/markup-compatibility/2006" xmlns:a14="http://schemas.microsoft.com/office/drawing/2010/main">
        <mc:Choice Requires="a14">
          <p:sp>
            <p:nvSpPr>
              <p:cNvPr id="5" name="TextBox 4"/>
              <p:cNvSpPr txBox="1"/>
              <p:nvPr/>
            </p:nvSpPr>
            <p:spPr>
              <a:xfrm>
                <a:off x="683568" y="1196752"/>
                <a:ext cx="8136904" cy="3539430"/>
              </a:xfrm>
              <a:prstGeom prst="rect">
                <a:avLst/>
              </a:prstGeom>
              <a:noFill/>
            </p:spPr>
            <p:txBody>
              <a:bodyPr wrap="square" rtlCol="0">
                <a:spAutoFit/>
              </a:bodyPr>
              <a:lstStyle/>
              <a:p>
                <a:r>
                  <a:rPr lang="zh-CN" altLang="en-US" sz="2800" dirty="0">
                    <a:solidFill>
                      <a:srgbClr val="FF0000"/>
                    </a:solidFill>
                  </a:rPr>
                  <a:t>一个程序的</a:t>
                </a:r>
                <a:r>
                  <a:rPr lang="en-US" altLang="zh-CN" sz="2800" dirty="0" err="1"/>
                  <a:t>cpu</a:t>
                </a:r>
                <a:r>
                  <a:rPr lang="zh-CN" altLang="en-US" sz="2800" dirty="0"/>
                  <a:t>执行时间 </a:t>
                </a:r>
                <a:endParaRPr lang="en-US" altLang="zh-CN" sz="2800" dirty="0"/>
              </a:p>
              <a:p>
                <a:r>
                  <a:rPr lang="en-US" altLang="zh-CN" sz="2800" dirty="0"/>
                  <a:t>     =  </a:t>
                </a:r>
                <a:r>
                  <a:rPr lang="zh-CN" altLang="en-US" sz="2800" dirty="0">
                    <a:solidFill>
                      <a:srgbClr val="FF0000"/>
                    </a:solidFill>
                  </a:rPr>
                  <a:t>一个程序的</a:t>
                </a:r>
                <a:r>
                  <a:rPr lang="en-US" altLang="zh-CN" sz="2800" dirty="0" err="1"/>
                  <a:t>cpu</a:t>
                </a:r>
                <a:r>
                  <a:rPr lang="zh-CN" altLang="en-US" sz="2800" dirty="0"/>
                  <a:t>时钟周期数</a:t>
                </a:r>
                <a14:m>
                  <m:oMath xmlns:m="http://schemas.openxmlformats.org/officeDocument/2006/math">
                    <m:r>
                      <a:rPr lang="en-US" altLang="zh-CN" sz="2800" i="1" smtClean="0">
                        <a:latin typeface="Cambria Math"/>
                        <a:ea typeface="Cambria Math"/>
                      </a:rPr>
                      <m:t>×</m:t>
                    </m:r>
                  </m:oMath>
                </a14:m>
                <a:r>
                  <a:rPr lang="zh-CN" altLang="en-US" sz="2800" dirty="0"/>
                  <a:t>时钟周期时间</a:t>
                </a:r>
                <a:endParaRPr lang="en-US" altLang="zh-CN" sz="2800" dirty="0"/>
              </a:p>
              <a:p>
                <a:r>
                  <a:rPr lang="en-US" altLang="zh-CN" sz="2800" dirty="0"/>
                  <a:t>     =  </a:t>
                </a:r>
                <a:r>
                  <a:rPr lang="zh-CN" altLang="en-US" sz="2800" dirty="0">
                    <a:solidFill>
                      <a:srgbClr val="FF0000"/>
                    </a:solidFill>
                  </a:rPr>
                  <a:t>一个程序的</a:t>
                </a:r>
                <a:r>
                  <a:rPr lang="en-US" altLang="zh-CN" sz="2800" dirty="0" err="1"/>
                  <a:t>cpu</a:t>
                </a:r>
                <a:r>
                  <a:rPr lang="zh-CN" altLang="en-US" sz="2800" dirty="0"/>
                  <a:t>时钟周期数</a:t>
                </a:r>
                <a:r>
                  <a:rPr lang="en-US" altLang="zh-CN" sz="2800" dirty="0"/>
                  <a:t>/</a:t>
                </a:r>
                <a:r>
                  <a:rPr lang="zh-CN" altLang="en-US" sz="2800" dirty="0"/>
                  <a:t>时钟频率</a:t>
                </a:r>
                <a:endParaRPr lang="en-US" altLang="zh-CN" sz="2800" dirty="0"/>
              </a:p>
              <a:p>
                <a:endParaRPr lang="en-US" altLang="zh-CN" sz="2800" dirty="0"/>
              </a:p>
              <a:p>
                <a:r>
                  <a:rPr lang="zh-CN" altLang="en-US" sz="2800" dirty="0"/>
                  <a:t>直观上，硬件设计者减少一个程序的</a:t>
                </a:r>
                <a:r>
                  <a:rPr lang="en-US" altLang="zh-CN" sz="2800" dirty="0" err="1"/>
                  <a:t>cpu</a:t>
                </a:r>
                <a:r>
                  <a:rPr lang="zh-CN" altLang="en-US" sz="2800" dirty="0"/>
                  <a:t>时钟周期数（提高时钟频率）或时钟周期时间都可改进性能，但许多技术在减少前者的同时会增加后者，所以需权衡利弊。</a:t>
                </a:r>
                <a:endParaRPr lang="en-US" altLang="zh-CN"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683568" y="1196752"/>
                <a:ext cx="8136904" cy="3539430"/>
              </a:xfrm>
              <a:prstGeom prst="rect">
                <a:avLst/>
              </a:prstGeom>
              <a:blipFill rotWithShape="1">
                <a:blip r:embed="rId2"/>
                <a:stretch>
                  <a:fillRect l="-1498" t="-2410" r="-4345" b="-3098"/>
                </a:stretch>
              </a:blipFill>
            </p:spPr>
            <p:txBody>
              <a:bodyPr/>
              <a:lstStyle/>
              <a:p>
                <a:r>
                  <a:rPr lang="zh-CN" altLang="en-US">
                    <a:noFill/>
                  </a:rPr>
                  <a:t> </a:t>
                </a:r>
              </a:p>
            </p:txBody>
          </p:sp>
        </mc:Fallback>
      </mc:AlternateContent>
      <p:sp>
        <p:nvSpPr>
          <p:cNvPr id="2" name="TextBox 1"/>
          <p:cNvSpPr txBox="1"/>
          <p:nvPr/>
        </p:nvSpPr>
        <p:spPr>
          <a:xfrm>
            <a:off x="4332796" y="4880198"/>
            <a:ext cx="3888432" cy="1754326"/>
          </a:xfrm>
          <a:prstGeom prst="rect">
            <a:avLst/>
          </a:prstGeom>
          <a:solidFill>
            <a:schemeClr val="tx2">
              <a:lumMod val="20000"/>
              <a:lumOff val="80000"/>
            </a:schemeClr>
          </a:solidFill>
        </p:spPr>
        <p:txBody>
          <a:bodyPr wrap="square" rtlCol="0">
            <a:spAutoFit/>
          </a:bodyPr>
          <a:lstStyle/>
          <a:p>
            <a:r>
              <a:rPr lang="en-US" altLang="zh-CN" dirty="0"/>
              <a:t>Clock cycles:</a:t>
            </a:r>
            <a:r>
              <a:rPr lang="zh-CN" altLang="en-US" dirty="0"/>
              <a:t>时钟周期数</a:t>
            </a:r>
            <a:endParaRPr lang="en-US" altLang="zh-CN" dirty="0"/>
          </a:p>
          <a:p>
            <a:r>
              <a:rPr lang="en-US" altLang="zh-CN" dirty="0"/>
              <a:t>Clock cycle time:</a:t>
            </a:r>
            <a:r>
              <a:rPr lang="zh-CN" altLang="en-US" dirty="0"/>
              <a:t>时钟周期时间</a:t>
            </a:r>
            <a:endParaRPr lang="en-US" altLang="zh-CN" dirty="0"/>
          </a:p>
          <a:p>
            <a:r>
              <a:rPr lang="en-US" altLang="zh-CN" dirty="0" err="1"/>
              <a:t>Cpu</a:t>
            </a:r>
            <a:r>
              <a:rPr lang="en-US" altLang="zh-CN" dirty="0"/>
              <a:t> time</a:t>
            </a:r>
            <a:r>
              <a:rPr lang="zh-CN" altLang="en-US" dirty="0"/>
              <a:t>：</a:t>
            </a:r>
            <a:r>
              <a:rPr lang="en-US" altLang="zh-CN" dirty="0" err="1"/>
              <a:t>cpu</a:t>
            </a:r>
            <a:r>
              <a:rPr lang="zh-CN" altLang="en-US" dirty="0"/>
              <a:t>时间</a:t>
            </a:r>
            <a:endParaRPr lang="en-US" altLang="zh-CN" dirty="0"/>
          </a:p>
          <a:p>
            <a:r>
              <a:rPr lang="en-US" altLang="zh-CN" dirty="0"/>
              <a:t>Instruction count</a:t>
            </a:r>
            <a:r>
              <a:rPr lang="zh-CN" altLang="en-US" dirty="0"/>
              <a:t>：指令数</a:t>
            </a:r>
            <a:endParaRPr lang="en-US" altLang="zh-CN" dirty="0"/>
          </a:p>
          <a:p>
            <a:r>
              <a:rPr lang="en-US" altLang="zh-CN" dirty="0"/>
              <a:t>Clock rate</a:t>
            </a:r>
            <a:r>
              <a:rPr lang="zh-CN" altLang="en-US" dirty="0"/>
              <a:t>：时钟频率</a:t>
            </a:r>
            <a:endParaRPr lang="en-US" altLang="zh-CN" dirty="0"/>
          </a:p>
          <a:p>
            <a:r>
              <a:rPr lang="en-US" altLang="zh-CN" dirty="0" err="1"/>
              <a:t>Cpu</a:t>
            </a:r>
            <a:r>
              <a:rPr lang="en-US" altLang="zh-CN" dirty="0"/>
              <a:t> execution time</a:t>
            </a:r>
            <a:r>
              <a:rPr lang="zh-CN" altLang="en-US" dirty="0"/>
              <a:t>：</a:t>
            </a:r>
            <a:r>
              <a:rPr lang="en-US" altLang="zh-CN" dirty="0" err="1"/>
              <a:t>cpu</a:t>
            </a:r>
            <a:r>
              <a:rPr lang="zh-CN" altLang="en-US" dirty="0"/>
              <a:t>执行时间</a:t>
            </a:r>
          </a:p>
        </p:txBody>
      </p:sp>
      <p:sp>
        <p:nvSpPr>
          <p:cNvPr id="6" name="TextBox 5"/>
          <p:cNvSpPr txBox="1"/>
          <p:nvPr/>
        </p:nvSpPr>
        <p:spPr>
          <a:xfrm>
            <a:off x="323528" y="4905367"/>
            <a:ext cx="3888432" cy="646331"/>
          </a:xfrm>
          <a:prstGeom prst="rect">
            <a:avLst/>
          </a:prstGeom>
          <a:solidFill>
            <a:schemeClr val="tx2">
              <a:lumMod val="20000"/>
              <a:lumOff val="80000"/>
            </a:schemeClr>
          </a:solidFill>
        </p:spPr>
        <p:txBody>
          <a:bodyPr wrap="square" rtlCol="0">
            <a:spAutoFit/>
          </a:bodyPr>
          <a:lstStyle/>
          <a:p>
            <a:r>
              <a:rPr lang="en-US" altLang="zh-CN" dirty="0"/>
              <a:t>Performance:</a:t>
            </a:r>
            <a:r>
              <a:rPr lang="zh-CN" altLang="en-US" dirty="0"/>
              <a:t> 性能</a:t>
            </a:r>
            <a:endParaRPr lang="en-US" altLang="zh-CN" dirty="0"/>
          </a:p>
          <a:p>
            <a:r>
              <a:rPr lang="en-US" altLang="zh-CN" dirty="0"/>
              <a:t>Execution time</a:t>
            </a:r>
            <a:r>
              <a:rPr lang="zh-CN" altLang="en-US" dirty="0"/>
              <a:t>：执行时间</a:t>
            </a:r>
            <a:endParaRPr lang="en-US" altLang="zh-CN" dirty="0"/>
          </a:p>
        </p:txBody>
      </p:sp>
    </p:spTree>
    <p:extLst>
      <p:ext uri="{BB962C8B-B14F-4D97-AF65-F5344CB8AC3E}">
        <p14:creationId xmlns:p14="http://schemas.microsoft.com/office/powerpoint/2010/main" val="3486528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D36F0E7-E2AB-44A8-AFB5-1E658C5A8727}" type="slidenum">
              <a:rPr lang="zh-CN" altLang="en-US" smtClean="0"/>
              <a:pPr/>
              <a:t>32</a:t>
            </a:fld>
            <a:endParaRPr lang="zh-CN" altLang="en-US"/>
          </a:p>
        </p:txBody>
      </p:sp>
      <p:sp>
        <p:nvSpPr>
          <p:cNvPr id="5" name="Rectangle 3"/>
          <p:cNvSpPr>
            <a:spLocks noGrp="1" noChangeArrowheads="1"/>
          </p:cNvSpPr>
          <p:nvPr>
            <p:ph idx="1"/>
          </p:nvPr>
        </p:nvSpPr>
        <p:spPr>
          <a:xfrm>
            <a:off x="468313" y="404813"/>
            <a:ext cx="8229600" cy="2232099"/>
          </a:xfrm>
        </p:spPr>
        <p:txBody>
          <a:bodyPr>
            <a:normAutofit/>
          </a:bodyPr>
          <a:lstStyle/>
          <a:p>
            <a:r>
              <a:rPr lang="zh-CN" altLang="en-US" sz="2400" dirty="0">
                <a:ea typeface="宋体" charset="-122"/>
              </a:rPr>
              <a:t>计算机</a:t>
            </a:r>
            <a:r>
              <a:rPr lang="en-US" altLang="zh-CN" sz="2400" dirty="0">
                <a:ea typeface="宋体" charset="-122"/>
              </a:rPr>
              <a:t> A: 2GHz </a:t>
            </a:r>
            <a:r>
              <a:rPr lang="zh-CN" altLang="en-US" sz="2400" dirty="0">
                <a:ea typeface="宋体" charset="-122"/>
              </a:rPr>
              <a:t>时钟频率</a:t>
            </a:r>
            <a:r>
              <a:rPr lang="en-US" altLang="zh-CN" sz="2400" dirty="0">
                <a:ea typeface="宋体" charset="-122"/>
              </a:rPr>
              <a:t>, 10s CPU</a:t>
            </a:r>
            <a:r>
              <a:rPr lang="zh-CN" altLang="en-US" sz="2400" dirty="0">
                <a:ea typeface="宋体" charset="-122"/>
              </a:rPr>
              <a:t>时间</a:t>
            </a:r>
            <a:endParaRPr lang="en-US" altLang="zh-CN" sz="2400" dirty="0">
              <a:ea typeface="宋体" charset="-122"/>
            </a:endParaRPr>
          </a:p>
          <a:p>
            <a:r>
              <a:rPr lang="zh-CN" altLang="en-US" sz="2400" dirty="0">
                <a:ea typeface="宋体" charset="-122"/>
              </a:rPr>
              <a:t>设计计算机</a:t>
            </a:r>
            <a:r>
              <a:rPr lang="en-US" altLang="zh-CN" sz="2400" dirty="0">
                <a:ea typeface="宋体" charset="-122"/>
              </a:rPr>
              <a:t> B</a:t>
            </a:r>
          </a:p>
          <a:p>
            <a:pPr lvl="1"/>
            <a:r>
              <a:rPr lang="en-US" altLang="zh-CN" sz="2000" dirty="0">
                <a:ea typeface="宋体" charset="-122"/>
              </a:rPr>
              <a:t> </a:t>
            </a:r>
            <a:r>
              <a:rPr lang="zh-CN" altLang="en-US" sz="2000" dirty="0">
                <a:ea typeface="宋体" charset="-122"/>
              </a:rPr>
              <a:t>目标</a:t>
            </a:r>
            <a:r>
              <a:rPr lang="en-US" altLang="zh-CN" sz="2000" dirty="0">
                <a:ea typeface="宋体" charset="-122"/>
              </a:rPr>
              <a:t>6s CPU</a:t>
            </a:r>
            <a:r>
              <a:rPr lang="zh-CN" altLang="en-US" sz="2000" dirty="0">
                <a:ea typeface="宋体" charset="-122"/>
              </a:rPr>
              <a:t>时间</a:t>
            </a:r>
            <a:endParaRPr lang="en-US" altLang="zh-CN" sz="2000" dirty="0">
              <a:ea typeface="宋体" charset="-122"/>
            </a:endParaRPr>
          </a:p>
          <a:p>
            <a:pPr lvl="1"/>
            <a:r>
              <a:rPr lang="zh-CN" altLang="en-US" sz="2000" dirty="0">
                <a:ea typeface="宋体" charset="-122"/>
              </a:rPr>
              <a:t>提高时钟频率，但会导致相当于</a:t>
            </a:r>
            <a:r>
              <a:rPr lang="en-US" altLang="zh-CN" sz="2000" dirty="0">
                <a:ea typeface="宋体" charset="-122"/>
              </a:rPr>
              <a:t>1.2 × A</a:t>
            </a:r>
            <a:r>
              <a:rPr lang="zh-CN" altLang="en-US" sz="2000" dirty="0">
                <a:ea typeface="宋体" charset="-122"/>
              </a:rPr>
              <a:t>时钟周期数</a:t>
            </a:r>
            <a:endParaRPr lang="en-US" altLang="zh-CN" sz="2000" dirty="0">
              <a:ea typeface="宋体" charset="-122"/>
            </a:endParaRPr>
          </a:p>
          <a:p>
            <a:r>
              <a:rPr lang="en-US" altLang="zh-CN" sz="2400" dirty="0">
                <a:ea typeface="宋体" charset="-122"/>
              </a:rPr>
              <a:t>B</a:t>
            </a:r>
            <a:r>
              <a:rPr lang="zh-CN" altLang="en-US" sz="2400" dirty="0">
                <a:ea typeface="宋体" charset="-122"/>
              </a:rPr>
              <a:t>的时钟频率需为多少才可达到目的</a:t>
            </a:r>
            <a:r>
              <a:rPr lang="en-US" altLang="zh-CN" sz="2400" dirty="0">
                <a:ea typeface="宋体" charset="-122"/>
              </a:rPr>
              <a:t>?</a:t>
            </a:r>
          </a:p>
        </p:txBody>
      </p:sp>
      <p:graphicFrame>
        <p:nvGraphicFramePr>
          <p:cNvPr id="6" name="对象 5"/>
          <p:cNvGraphicFramePr>
            <a:graphicFrameLocks noChangeAspect="1"/>
          </p:cNvGraphicFramePr>
          <p:nvPr>
            <p:extLst>
              <p:ext uri="{D42A27DB-BD31-4B8C-83A1-F6EECF244321}">
                <p14:modId xmlns:p14="http://schemas.microsoft.com/office/powerpoint/2010/main" val="443300979"/>
              </p:ext>
            </p:extLst>
          </p:nvPr>
        </p:nvGraphicFramePr>
        <p:xfrm>
          <a:off x="658813" y="2738438"/>
          <a:ext cx="7186612" cy="2743200"/>
        </p:xfrm>
        <a:graphic>
          <a:graphicData uri="http://schemas.openxmlformats.org/presentationml/2006/ole">
            <mc:AlternateContent xmlns:mc="http://schemas.openxmlformats.org/markup-compatibility/2006">
              <mc:Choice xmlns:v="urn:schemas-microsoft-com:vml" Requires="v">
                <p:oleObj spid="_x0000_s6482" name="公式" r:id="rId3" imgW="3593880" imgH="1371600" progId="Equation.3">
                  <p:embed/>
                </p:oleObj>
              </mc:Choice>
              <mc:Fallback>
                <p:oleObj name="公式" r:id="rId3" imgW="3593880" imgH="1371600" progId="Equation.3">
                  <p:embed/>
                  <p:pic>
                    <p:nvPicPr>
                      <p:cNvPr id="0" name="Picture 3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3" y="2738438"/>
                        <a:ext cx="7186612" cy="27432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598311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D36F0E7-E2AB-44A8-AFB5-1E658C5A8727}" type="slidenum">
              <a:rPr lang="zh-CN" altLang="en-US" smtClean="0"/>
              <a:pPr/>
              <a:t>33</a:t>
            </a:fld>
            <a:endParaRPr lang="zh-CN" altLang="en-US"/>
          </a:p>
        </p:txBody>
      </p:sp>
      <p:sp>
        <p:nvSpPr>
          <p:cNvPr id="6" name="内容占位符 2"/>
          <p:cNvSpPr txBox="1">
            <a:spLocks/>
          </p:cNvSpPr>
          <p:nvPr/>
        </p:nvSpPr>
        <p:spPr>
          <a:xfrm>
            <a:off x="374848" y="476672"/>
            <a:ext cx="8517632" cy="6048672"/>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dirty="0"/>
              <a:t>1.4.4 </a:t>
            </a:r>
            <a:r>
              <a:rPr lang="zh-CN" altLang="en-US" dirty="0"/>
              <a:t>指令的性能</a:t>
            </a:r>
            <a:endParaRPr lang="en-US" altLang="zh-CN" dirty="0"/>
          </a:p>
          <a:p>
            <a:pPr marL="0" indent="0">
              <a:buFont typeface="Arial" pitchFamily="34" charset="0"/>
              <a:buNone/>
            </a:pPr>
            <a:r>
              <a:rPr lang="zh-CN" altLang="en-US" sz="2800" dirty="0"/>
              <a:t>高级语言程序           若干计算机指令（汇编</a:t>
            </a:r>
            <a:r>
              <a:rPr lang="en-US" altLang="zh-CN" sz="2800" dirty="0"/>
              <a:t>/</a:t>
            </a:r>
            <a:r>
              <a:rPr lang="zh-CN" altLang="en-US" sz="2800" dirty="0"/>
              <a:t>机器语言）。</a:t>
            </a:r>
            <a:endParaRPr lang="en-US" altLang="zh-CN" sz="2800" dirty="0"/>
          </a:p>
          <a:p>
            <a:pPr marL="0" indent="0">
              <a:buFont typeface="Arial" pitchFamily="34" charset="0"/>
              <a:buNone/>
            </a:pPr>
            <a:r>
              <a:rPr lang="zh-CN" altLang="en-US" sz="2800" dirty="0"/>
              <a:t>上述公式没有涉及程序所需</a:t>
            </a:r>
            <a:r>
              <a:rPr lang="zh-CN" altLang="en-US" sz="2800" dirty="0">
                <a:solidFill>
                  <a:srgbClr val="FF0000"/>
                </a:solidFill>
              </a:rPr>
              <a:t>指令数与性能</a:t>
            </a:r>
            <a:r>
              <a:rPr lang="zh-CN" altLang="en-US" sz="2800" dirty="0"/>
              <a:t>的关系</a:t>
            </a:r>
            <a:endParaRPr lang="en-US" altLang="zh-CN" sz="2800" dirty="0"/>
          </a:p>
          <a:p>
            <a:pPr marL="0" indent="0">
              <a:buFont typeface="Arial" pitchFamily="34" charset="0"/>
              <a:buNone/>
            </a:pPr>
            <a:endParaRPr lang="en-US" altLang="zh-CN" sz="2800" dirty="0"/>
          </a:p>
          <a:p>
            <a:pPr marL="0" indent="0">
              <a:buFont typeface="Arial" pitchFamily="34" charset="0"/>
              <a:buNone/>
            </a:pPr>
            <a:endParaRPr lang="en-US" altLang="zh-CN" dirty="0"/>
          </a:p>
          <a:p>
            <a:pPr marL="0" indent="0">
              <a:buFont typeface="Arial" pitchFamily="34" charset="0"/>
              <a:buNone/>
            </a:pPr>
            <a:endParaRPr lang="en-US" altLang="zh-CN" dirty="0"/>
          </a:p>
          <a:p>
            <a:pPr marL="0" indent="0">
              <a:buFont typeface="Arial" pitchFamily="34" charset="0"/>
              <a:buNone/>
            </a:pPr>
            <a:endParaRPr lang="en-US" altLang="zh-CN" dirty="0"/>
          </a:p>
          <a:p>
            <a:pPr marL="0" indent="0">
              <a:buFont typeface="Arial" pitchFamily="34" charset="0"/>
              <a:buNone/>
            </a:pPr>
            <a:endParaRPr lang="en-US" altLang="zh-CN" dirty="0"/>
          </a:p>
          <a:p>
            <a:pPr marL="0" indent="0">
              <a:buFont typeface="Arial" pitchFamily="34" charset="0"/>
              <a:buNone/>
            </a:pPr>
            <a:r>
              <a:rPr lang="en-US" altLang="zh-CN" sz="2400" dirty="0">
                <a:solidFill>
                  <a:srgbClr val="FF0000"/>
                </a:solidFill>
              </a:rPr>
              <a:t>CPI</a:t>
            </a:r>
            <a:r>
              <a:rPr lang="en-US" altLang="zh-CN" sz="2400" dirty="0"/>
              <a:t> </a:t>
            </a:r>
            <a:r>
              <a:rPr lang="zh-CN" altLang="en-US" sz="2400" dirty="0"/>
              <a:t>：</a:t>
            </a:r>
            <a:r>
              <a:rPr lang="en-US" altLang="zh-CN" sz="2400" dirty="0"/>
              <a:t>clock cycles per instruction</a:t>
            </a:r>
          </a:p>
          <a:p>
            <a:pPr marL="0" indent="0">
              <a:buFont typeface="Arial" pitchFamily="34" charset="0"/>
              <a:buNone/>
            </a:pPr>
            <a:r>
              <a:rPr lang="zh-CN" altLang="en-US" sz="2400" dirty="0"/>
              <a:t>一个程序或程序片段的全部指令所用时钟周期数的平均值。</a:t>
            </a:r>
            <a:endParaRPr lang="en-US" altLang="zh-CN" sz="2400" dirty="0"/>
          </a:p>
          <a:p>
            <a:pPr marL="0" indent="0">
              <a:buFont typeface="Arial" pitchFamily="34" charset="0"/>
              <a:buNone/>
            </a:pPr>
            <a:r>
              <a:rPr lang="zh-CN" altLang="en-US" sz="2400" dirty="0">
                <a:solidFill>
                  <a:srgbClr val="FF0000"/>
                </a:solidFill>
              </a:rPr>
              <a:t>指令数</a:t>
            </a:r>
            <a:r>
              <a:rPr lang="zh-CN" altLang="en-US" sz="2400" dirty="0"/>
              <a:t>：执行某程序所需的总指令数。</a:t>
            </a:r>
            <a:endParaRPr lang="en-US" altLang="zh-CN" sz="2400" dirty="0"/>
          </a:p>
          <a:p>
            <a:pPr marL="0" indent="0">
              <a:buFont typeface="Arial" pitchFamily="34" charset="0"/>
              <a:buNone/>
            </a:pPr>
            <a:endParaRPr lang="en-US" altLang="zh-CN" sz="2400" dirty="0"/>
          </a:p>
          <a:p>
            <a:pPr marL="0" indent="0">
              <a:buNone/>
            </a:pPr>
            <a:r>
              <a:rPr lang="en-US" altLang="zh-CN" sz="2400" dirty="0"/>
              <a:t>CPI</a:t>
            </a:r>
            <a:r>
              <a:rPr lang="zh-CN" altLang="en-US" sz="2400" dirty="0"/>
              <a:t>提供了比较</a:t>
            </a:r>
            <a:r>
              <a:rPr lang="zh-CN" altLang="en-US" sz="2400" dirty="0">
                <a:solidFill>
                  <a:srgbClr val="FF0000"/>
                </a:solidFill>
              </a:rPr>
              <a:t>相同指令集</a:t>
            </a:r>
            <a:r>
              <a:rPr lang="zh-CN" altLang="en-US" sz="2400" dirty="0"/>
              <a:t>的</a:t>
            </a:r>
            <a:r>
              <a:rPr lang="zh-CN" altLang="en-US" sz="2400" dirty="0">
                <a:solidFill>
                  <a:srgbClr val="FF0000"/>
                </a:solidFill>
              </a:rPr>
              <a:t>不同实现方式</a:t>
            </a:r>
            <a:r>
              <a:rPr lang="zh-CN" altLang="en-US" sz="2400" dirty="0"/>
              <a:t>的方法，因为一个程序执行的指令数是一样的。</a:t>
            </a:r>
            <a:endParaRPr lang="en-US" altLang="zh-CN" sz="2400" dirty="0"/>
          </a:p>
          <a:p>
            <a:pPr marL="0" indent="0">
              <a:buNone/>
            </a:pPr>
            <a:r>
              <a:rPr lang="en-US" altLang="zh-CN" sz="2400" dirty="0"/>
              <a:t>CPI</a:t>
            </a:r>
            <a:r>
              <a:rPr lang="zh-CN" altLang="en-US" sz="2400" dirty="0"/>
              <a:t>对于不同应用程序是不同的，对于相同指令集的不同实现方式也是不同的。</a:t>
            </a:r>
            <a:endParaRPr lang="en-US" altLang="zh-CN" sz="2400" dirty="0"/>
          </a:p>
        </p:txBody>
      </p:sp>
      <p:cxnSp>
        <p:nvCxnSpPr>
          <p:cNvPr id="8" name="直接箭头连接符 7"/>
          <p:cNvCxnSpPr/>
          <p:nvPr/>
        </p:nvCxnSpPr>
        <p:spPr>
          <a:xfrm>
            <a:off x="2555776" y="1052736"/>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9" name="对象 8"/>
          <p:cNvGraphicFramePr>
            <a:graphicFrameLocks noChangeAspect="1"/>
          </p:cNvGraphicFramePr>
          <p:nvPr>
            <p:extLst>
              <p:ext uri="{D42A27DB-BD31-4B8C-83A1-F6EECF244321}">
                <p14:modId xmlns:p14="http://schemas.microsoft.com/office/powerpoint/2010/main" val="1479018836"/>
              </p:ext>
            </p:extLst>
          </p:nvPr>
        </p:nvGraphicFramePr>
        <p:xfrm>
          <a:off x="1015751" y="2002598"/>
          <a:ext cx="7235825" cy="1897062"/>
        </p:xfrm>
        <a:graphic>
          <a:graphicData uri="http://schemas.openxmlformats.org/presentationml/2006/ole">
            <mc:AlternateContent xmlns:mc="http://schemas.openxmlformats.org/markup-compatibility/2006">
              <mc:Choice xmlns:v="urn:schemas-microsoft-com:vml" Requires="v">
                <p:oleObj spid="_x0000_s7498" name="公式" r:id="rId3" imgW="3288960" imgH="863280" progId="Equation.3">
                  <p:embed/>
                </p:oleObj>
              </mc:Choice>
              <mc:Fallback>
                <p:oleObj name="公式" r:id="rId3" imgW="3288960" imgH="863280" progId="Equation.3">
                  <p:embed/>
                  <p:pic>
                    <p:nvPicPr>
                      <p:cNvPr id="0" name="Picture 3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5751" y="2002598"/>
                        <a:ext cx="7235825" cy="1897062"/>
                      </a:xfrm>
                      <a:prstGeom prst="rect">
                        <a:avLst/>
                      </a:prstGeom>
                      <a:solidFill>
                        <a:schemeClr val="bg1"/>
                      </a:solidFill>
                    </p:spPr>
                  </p:pic>
                </p:oleObj>
              </mc:Fallback>
            </mc:AlternateContent>
          </a:graphicData>
        </a:graphic>
      </p:graphicFrame>
      <p:sp>
        <p:nvSpPr>
          <p:cNvPr id="10" name="线形标注 1 9"/>
          <p:cNvSpPr/>
          <p:nvPr/>
        </p:nvSpPr>
        <p:spPr>
          <a:xfrm>
            <a:off x="6918942" y="1683555"/>
            <a:ext cx="1800200" cy="648072"/>
          </a:xfrm>
          <a:prstGeom prst="borderCallout1">
            <a:avLst>
              <a:gd name="adj1" fmla="val 18750"/>
              <a:gd name="adj2" fmla="val -8333"/>
              <a:gd name="adj3" fmla="val 69308"/>
              <a:gd name="adj4" fmla="val -1645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某一个程序（代码序列）</a:t>
            </a:r>
          </a:p>
        </p:txBody>
      </p:sp>
      <p:cxnSp>
        <p:nvCxnSpPr>
          <p:cNvPr id="12" name="直接连接符 11"/>
          <p:cNvCxnSpPr/>
          <p:nvPr/>
        </p:nvCxnSpPr>
        <p:spPr>
          <a:xfrm flipV="1">
            <a:off x="2352441" y="1755090"/>
            <a:ext cx="4507182"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5995527" y="1827571"/>
            <a:ext cx="864096" cy="43110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7043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1"/>
            <a:ext cx="8229600" cy="576858"/>
          </a:xfrm>
        </p:spPr>
        <p:txBody>
          <a:bodyPr>
            <a:normAutofit lnSpcReduction="10000"/>
          </a:bodyPr>
          <a:lstStyle/>
          <a:p>
            <a:pPr marL="0" indent="0">
              <a:buNone/>
            </a:pPr>
            <a:r>
              <a:rPr lang="zh-CN" altLang="en-US" dirty="0"/>
              <a:t>例</a:t>
            </a:r>
            <a:r>
              <a:rPr lang="en-US" altLang="zh-CN" dirty="0"/>
              <a:t>1</a:t>
            </a:r>
            <a:r>
              <a:rPr lang="zh-CN" altLang="en-US" dirty="0"/>
              <a:t>：</a:t>
            </a:r>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34</a:t>
            </a:fld>
            <a:endParaRPr lang="zh-CN" altLang="en-US"/>
          </a:p>
        </p:txBody>
      </p:sp>
      <p:sp>
        <p:nvSpPr>
          <p:cNvPr id="5" name="Rectangle 3"/>
          <p:cNvSpPr txBox="1">
            <a:spLocks noChangeArrowheads="1"/>
          </p:cNvSpPr>
          <p:nvPr/>
        </p:nvSpPr>
        <p:spPr>
          <a:xfrm>
            <a:off x="684213" y="1125538"/>
            <a:ext cx="8270875" cy="20161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zh-CN" altLang="en-US" sz="2800" dirty="0">
                <a:ea typeface="宋体" charset="-122"/>
              </a:rPr>
              <a:t>计算机</a:t>
            </a:r>
            <a:r>
              <a:rPr lang="en-US" altLang="zh-CN" sz="2800" dirty="0">
                <a:ea typeface="宋体" charset="-122"/>
              </a:rPr>
              <a:t> A: </a:t>
            </a:r>
            <a:r>
              <a:rPr lang="zh-CN" altLang="en-US" sz="2800" dirty="0">
                <a:ea typeface="宋体" charset="-122"/>
              </a:rPr>
              <a:t>时钟周期</a:t>
            </a:r>
            <a:r>
              <a:rPr lang="en-US" altLang="zh-CN" sz="2800" dirty="0">
                <a:ea typeface="宋体" charset="-122"/>
              </a:rPr>
              <a:t> = 250ps, </a:t>
            </a:r>
            <a:r>
              <a:rPr lang="zh-CN" altLang="en-US" sz="2800" dirty="0">
                <a:ea typeface="宋体" charset="-122"/>
              </a:rPr>
              <a:t>某程序的</a:t>
            </a:r>
            <a:r>
              <a:rPr lang="en-US" altLang="zh-CN" sz="2800" dirty="0">
                <a:ea typeface="宋体" charset="-122"/>
              </a:rPr>
              <a:t>CPI = 2.0</a:t>
            </a:r>
          </a:p>
          <a:p>
            <a:pPr>
              <a:lnSpc>
                <a:spcPct val="90000"/>
              </a:lnSpc>
            </a:pPr>
            <a:r>
              <a:rPr lang="zh-CN" altLang="en-US" sz="2800" dirty="0">
                <a:ea typeface="宋体" charset="-122"/>
              </a:rPr>
              <a:t>计算机</a:t>
            </a:r>
            <a:r>
              <a:rPr lang="en-US" altLang="zh-CN" sz="2800" dirty="0">
                <a:ea typeface="宋体" charset="-122"/>
              </a:rPr>
              <a:t> B: </a:t>
            </a:r>
            <a:r>
              <a:rPr lang="zh-CN" altLang="en-US" sz="2800" dirty="0">
                <a:ea typeface="宋体" charset="-122"/>
              </a:rPr>
              <a:t>时钟周期</a:t>
            </a:r>
            <a:r>
              <a:rPr lang="en-US" altLang="zh-CN" sz="2800" dirty="0">
                <a:ea typeface="宋体" charset="-122"/>
              </a:rPr>
              <a:t> = 500ps, </a:t>
            </a:r>
            <a:r>
              <a:rPr lang="zh-CN" altLang="en-US" sz="2800" dirty="0">
                <a:ea typeface="宋体" charset="-122"/>
              </a:rPr>
              <a:t>同样程序的</a:t>
            </a:r>
            <a:r>
              <a:rPr lang="en-US" altLang="zh-CN" sz="2800" dirty="0">
                <a:ea typeface="宋体" charset="-122"/>
              </a:rPr>
              <a:t>CPI = 1.2</a:t>
            </a:r>
          </a:p>
          <a:p>
            <a:pPr>
              <a:lnSpc>
                <a:spcPct val="90000"/>
              </a:lnSpc>
            </a:pPr>
            <a:r>
              <a:rPr lang="zh-CN" altLang="en-US" sz="2800" dirty="0">
                <a:ea typeface="宋体" charset="-122"/>
              </a:rPr>
              <a:t>相同的</a:t>
            </a:r>
            <a:r>
              <a:rPr lang="en-US" altLang="zh-CN" sz="2800" dirty="0">
                <a:ea typeface="宋体" charset="-122"/>
              </a:rPr>
              <a:t>ISA</a:t>
            </a:r>
          </a:p>
          <a:p>
            <a:pPr>
              <a:lnSpc>
                <a:spcPct val="90000"/>
              </a:lnSpc>
            </a:pPr>
            <a:r>
              <a:rPr lang="zh-CN" altLang="en-US" sz="2800" dirty="0">
                <a:ea typeface="宋体" charset="-122"/>
              </a:rPr>
              <a:t>那一个快，快多少</a:t>
            </a:r>
            <a:r>
              <a:rPr lang="en-US" altLang="zh-CN" sz="2800" dirty="0">
                <a:ea typeface="宋体" charset="-122"/>
              </a:rPr>
              <a:t>?</a:t>
            </a:r>
            <a:endParaRPr lang="en-AU" sz="2800" dirty="0"/>
          </a:p>
        </p:txBody>
      </p:sp>
    </p:spTree>
    <p:extLst>
      <p:ext uri="{BB962C8B-B14F-4D97-AF65-F5344CB8AC3E}">
        <p14:creationId xmlns:p14="http://schemas.microsoft.com/office/powerpoint/2010/main" val="26751313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D36F0E7-E2AB-44A8-AFB5-1E658C5A8727}" type="slidenum">
              <a:rPr lang="zh-CN" altLang="en-US" smtClean="0"/>
              <a:pPr/>
              <a:t>35</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99189405"/>
              </p:ext>
            </p:extLst>
          </p:nvPr>
        </p:nvGraphicFramePr>
        <p:xfrm>
          <a:off x="899592" y="764704"/>
          <a:ext cx="7537993" cy="3985939"/>
        </p:xfrm>
        <a:graphic>
          <a:graphicData uri="http://schemas.openxmlformats.org/presentationml/2006/ole">
            <mc:AlternateContent xmlns:mc="http://schemas.openxmlformats.org/markup-compatibility/2006">
              <mc:Choice xmlns:v="urn:schemas-microsoft-com:vml" Requires="v">
                <p:oleObj spid="_x0000_s8513" name="公式" r:id="rId3" imgW="2882880" imgH="1523880" progId="Equation.3">
                  <p:embed/>
                </p:oleObj>
              </mc:Choice>
              <mc:Fallback>
                <p:oleObj name="公式" r:id="rId3" imgW="2882880" imgH="1523880" progId="Equation.3">
                  <p:embed/>
                  <p:pic>
                    <p:nvPicPr>
                      <p:cNvPr id="0" name="Picture 3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764704"/>
                        <a:ext cx="7537993" cy="3985939"/>
                      </a:xfrm>
                      <a:prstGeom prst="rect">
                        <a:avLst/>
                      </a:prstGeom>
                      <a:solidFill>
                        <a:schemeClr val="bg1"/>
                      </a:solidFill>
                    </p:spPr>
                  </p:pic>
                </p:oleObj>
              </mc:Fallback>
            </mc:AlternateContent>
          </a:graphicData>
        </a:graphic>
      </p:graphicFrame>
      <p:sp>
        <p:nvSpPr>
          <p:cNvPr id="6" name="线形标注 1 5"/>
          <p:cNvSpPr/>
          <p:nvPr/>
        </p:nvSpPr>
        <p:spPr>
          <a:xfrm>
            <a:off x="7812360" y="3646962"/>
            <a:ext cx="1080120" cy="862158"/>
          </a:xfrm>
          <a:prstGeom prst="borderCallout1">
            <a:avLst>
              <a:gd name="adj1" fmla="val 18750"/>
              <a:gd name="adj2" fmla="val -8333"/>
              <a:gd name="adj3" fmla="val -196264"/>
              <a:gd name="adj4" fmla="val -205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对于该程序</a:t>
            </a:r>
            <a:r>
              <a:rPr lang="en-US" altLang="zh-CN" dirty="0"/>
              <a:t>A</a:t>
            </a:r>
            <a:r>
              <a:rPr lang="zh-CN" altLang="en-US" dirty="0"/>
              <a:t>快</a:t>
            </a:r>
          </a:p>
        </p:txBody>
      </p:sp>
      <p:sp>
        <p:nvSpPr>
          <p:cNvPr id="7" name="线形标注 1 6"/>
          <p:cNvSpPr/>
          <p:nvPr/>
        </p:nvSpPr>
        <p:spPr>
          <a:xfrm>
            <a:off x="7308304" y="4831928"/>
            <a:ext cx="1008112" cy="504056"/>
          </a:xfrm>
          <a:prstGeom prst="borderCallout1">
            <a:avLst>
              <a:gd name="adj1" fmla="val 18750"/>
              <a:gd name="adj2" fmla="val -8333"/>
              <a:gd name="adj3" fmla="val -114980"/>
              <a:gd name="adj4" fmla="val -9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1.2</a:t>
            </a:r>
            <a:r>
              <a:rPr lang="zh-CN" altLang="en-US" dirty="0"/>
              <a:t>倍</a:t>
            </a:r>
          </a:p>
        </p:txBody>
      </p:sp>
    </p:spTree>
    <p:extLst>
      <p:ext uri="{BB962C8B-B14F-4D97-AF65-F5344CB8AC3E}">
        <p14:creationId xmlns:p14="http://schemas.microsoft.com/office/powerpoint/2010/main" val="3967467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1.4.5 </a:t>
            </a:r>
            <a:r>
              <a:rPr lang="zh-CN" altLang="en-US" dirty="0"/>
              <a:t>经典的</a:t>
            </a:r>
            <a:r>
              <a:rPr lang="en-US" altLang="zh-CN" dirty="0"/>
              <a:t>CPU</a:t>
            </a:r>
            <a:r>
              <a:rPr lang="zh-CN" altLang="en-US" dirty="0"/>
              <a:t>性能公式</a:t>
            </a:r>
            <a:r>
              <a:rPr lang="en-US" altLang="zh-CN" sz="2400" dirty="0"/>
              <a:t>(</a:t>
            </a:r>
            <a:r>
              <a:rPr lang="zh-CN" altLang="en-US" sz="2400" dirty="0"/>
              <a:t>见本</a:t>
            </a:r>
            <a:r>
              <a:rPr lang="en-US" altLang="zh-CN" sz="2400" dirty="0" err="1"/>
              <a:t>ppt</a:t>
            </a:r>
            <a:r>
              <a:rPr lang="zh-CN" altLang="en-US" sz="2400" dirty="0"/>
              <a:t>的</a:t>
            </a:r>
            <a:r>
              <a:rPr lang="en-US" altLang="zh-CN" sz="2400"/>
              <a:t>P41)</a:t>
            </a:r>
            <a:endParaRPr lang="zh-CN" altLang="en-US" sz="2400" dirty="0"/>
          </a:p>
        </p:txBody>
      </p:sp>
      <p:sp>
        <p:nvSpPr>
          <p:cNvPr id="3" name="内容占位符 2"/>
          <p:cNvSpPr>
            <a:spLocks noGrp="1"/>
          </p:cNvSpPr>
          <p:nvPr>
            <p:ph idx="1"/>
          </p:nvPr>
        </p:nvSpPr>
        <p:spPr>
          <a:xfrm>
            <a:off x="457200" y="1600200"/>
            <a:ext cx="8229600" cy="2332856"/>
          </a:xfrm>
        </p:spPr>
        <p:txBody>
          <a:bodyPr>
            <a:normAutofit fontScale="92500"/>
          </a:bodyPr>
          <a:lstStyle/>
          <a:p>
            <a:r>
              <a:rPr lang="zh-CN" altLang="en-US" dirty="0"/>
              <a:t>每类指令的</a:t>
            </a:r>
            <a:r>
              <a:rPr lang="en-US" altLang="zh-CN" dirty="0"/>
              <a:t>CPI</a:t>
            </a:r>
            <a:r>
              <a:rPr lang="zh-CN" altLang="en-US" dirty="0"/>
              <a:t>：计算机的所有指令可以分为不同的类别，同类指令运行所需的时钟周期数相同，硬件设计者可以给出每类指令的</a:t>
            </a:r>
            <a:r>
              <a:rPr lang="en-US" altLang="zh-CN" dirty="0"/>
              <a:t>CPI</a:t>
            </a:r>
            <a:r>
              <a:rPr lang="zh-CN" altLang="en-US" dirty="0"/>
              <a:t>。</a:t>
            </a:r>
            <a:endParaRPr lang="en-US" altLang="zh-CN" dirty="0"/>
          </a:p>
          <a:p>
            <a:r>
              <a:rPr lang="zh-CN" altLang="en-US" dirty="0"/>
              <a:t>例如：</a:t>
            </a:r>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36</a:t>
            </a:fld>
            <a:endParaRPr lang="zh-CN" altLang="en-US"/>
          </a:p>
        </p:txBody>
      </p:sp>
      <p:graphicFrame>
        <p:nvGraphicFramePr>
          <p:cNvPr id="5" name="Group 49"/>
          <p:cNvGraphicFramePr>
            <a:graphicFrameLocks/>
          </p:cNvGraphicFramePr>
          <p:nvPr>
            <p:extLst>
              <p:ext uri="{D42A27DB-BD31-4B8C-83A1-F6EECF244321}">
                <p14:modId xmlns:p14="http://schemas.microsoft.com/office/powerpoint/2010/main" val="2197727323"/>
              </p:ext>
            </p:extLst>
          </p:nvPr>
        </p:nvGraphicFramePr>
        <p:xfrm>
          <a:off x="2051720" y="4149080"/>
          <a:ext cx="4800600" cy="1179576"/>
        </p:xfrm>
        <a:graphic>
          <a:graphicData uri="http://schemas.openxmlformats.org/drawingml/2006/table">
            <a:tbl>
              <a:tblPr/>
              <a:tblGrid>
                <a:gridCol w="1000125">
                  <a:extLst>
                    <a:ext uri="{9D8B030D-6E8A-4147-A177-3AD203B41FA5}">
                      <a16:colId xmlns:a16="http://schemas.microsoft.com/office/drawing/2014/main" val="20000"/>
                    </a:ext>
                  </a:extLst>
                </a:gridCol>
                <a:gridCol w="1266825">
                  <a:extLst>
                    <a:ext uri="{9D8B030D-6E8A-4147-A177-3AD203B41FA5}">
                      <a16:colId xmlns:a16="http://schemas.microsoft.com/office/drawing/2014/main" val="20001"/>
                    </a:ext>
                  </a:extLst>
                </a:gridCol>
                <a:gridCol w="1266825">
                  <a:extLst>
                    <a:ext uri="{9D8B030D-6E8A-4147-A177-3AD203B41FA5}">
                      <a16:colId xmlns:a16="http://schemas.microsoft.com/office/drawing/2014/main" val="20002"/>
                    </a:ext>
                  </a:extLst>
                </a:gridCol>
                <a:gridCol w="1266825">
                  <a:extLst>
                    <a:ext uri="{9D8B030D-6E8A-4147-A177-3AD203B41FA5}">
                      <a16:colId xmlns:a16="http://schemas.microsoft.com/office/drawing/2014/main" val="20003"/>
                    </a:ext>
                  </a:extLst>
                </a:gridCol>
              </a:tblGrid>
              <a:tr h="381000">
                <a:tc rowSpan="2">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200" b="0"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200" b="0" i="0" u="none" strike="noStrike" cap="none" normalizeH="0" baseline="0">
                          <a:ln>
                            <a:noFill/>
                          </a:ln>
                          <a:solidFill>
                            <a:schemeClr val="tx1"/>
                          </a:solidFill>
                          <a:effectLst/>
                          <a:latin typeface="Arial" pitchFamily="34" charset="0"/>
                        </a:rPr>
                        <a:t>CPI for this instruction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93688">
                <a:tc vMerge="1">
                  <a:txBody>
                    <a:bodyPr/>
                    <a:lstStyle/>
                    <a:p>
                      <a:endParaRPr lang="en-US"/>
                    </a:p>
                  </a:txBody>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200" b="0" i="0" u="none" strike="noStrike" cap="none" normalizeH="0" baseline="0">
                          <a:ln>
                            <a:noFill/>
                          </a:ln>
                          <a:solidFill>
                            <a:schemeClr val="tx1"/>
                          </a:solidFill>
                          <a:effectLst/>
                          <a:latin typeface="Arial"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200" b="0" i="0" u="none" strike="noStrike" cap="none" normalizeH="0" baseline="0">
                          <a:ln>
                            <a:noFill/>
                          </a:ln>
                          <a:solidFill>
                            <a:schemeClr val="tx1"/>
                          </a:solidFill>
                          <a:effectLst/>
                          <a:latin typeface="Arial"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200" b="0" i="0" u="none" strike="noStrike" cap="none" normalizeH="0" baseline="0">
                          <a:ln>
                            <a:noFill/>
                          </a:ln>
                          <a:solidFill>
                            <a:schemeClr val="tx1"/>
                          </a:solidFill>
                          <a:effectLst/>
                          <a:latin typeface="Arial" pitchFamily="34"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200" b="0" i="0" u="none" strike="noStrike" cap="none" normalizeH="0" baseline="0">
                          <a:ln>
                            <a:noFill/>
                          </a:ln>
                          <a:solidFill>
                            <a:schemeClr val="tx1"/>
                          </a:solidFill>
                          <a:effectLst/>
                          <a:latin typeface="Arial" pitchFamily="34" charset="0"/>
                        </a:rPr>
                        <a:t>CPI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2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2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200" b="0" i="0" u="none" strike="noStrike" cap="none" normalizeH="0" baseline="0" dirty="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5440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7"/>
            <a:ext cx="8229600" cy="1080120"/>
          </a:xfrm>
        </p:spPr>
        <p:txBody>
          <a:bodyPr/>
          <a:lstStyle/>
          <a:p>
            <a:r>
              <a:rPr lang="zh-CN" altLang="en-US" dirty="0">
                <a:solidFill>
                  <a:srgbClr val="FF0000"/>
                </a:solidFill>
              </a:rPr>
              <a:t>某个代码序列的时钟周期数</a:t>
            </a:r>
            <a:r>
              <a:rPr lang="zh-CN" altLang="en-US" dirty="0"/>
              <a:t>也可有下述公式计算：</a:t>
            </a:r>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37</a:t>
            </a:fld>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2074140013"/>
              </p:ext>
            </p:extLst>
          </p:nvPr>
        </p:nvGraphicFramePr>
        <p:xfrm>
          <a:off x="1109663" y="1614488"/>
          <a:ext cx="7015162" cy="977900"/>
        </p:xfrm>
        <a:graphic>
          <a:graphicData uri="http://schemas.openxmlformats.org/presentationml/2006/ole">
            <mc:AlternateContent xmlns:mc="http://schemas.openxmlformats.org/markup-compatibility/2006">
              <mc:Choice xmlns:v="urn:schemas-microsoft-com:vml" Requires="v">
                <p:oleObj spid="_x0000_s9821" name="公式" r:id="rId3" imgW="3187440" imgH="444240" progId="Equation.3">
                  <p:embed/>
                </p:oleObj>
              </mc:Choice>
              <mc:Fallback>
                <p:oleObj name="公式" r:id="rId3" imgW="3187440" imgH="444240" progId="Equation.3">
                  <p:embed/>
                  <p:pic>
                    <p:nvPicPr>
                      <p:cNvPr id="0" name="Picture 6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9663" y="1614488"/>
                        <a:ext cx="7015162" cy="977900"/>
                      </a:xfrm>
                      <a:prstGeom prst="rect">
                        <a:avLst/>
                      </a:prstGeom>
                      <a:solidFill>
                        <a:schemeClr val="bg1"/>
                      </a:solidFill>
                    </p:spPr>
                  </p:pic>
                </p:oleObj>
              </mc:Fallback>
            </mc:AlternateContent>
          </a:graphicData>
        </a:graphic>
      </p:graphicFrame>
      <p:sp>
        <p:nvSpPr>
          <p:cNvPr id="6" name="线形标注 1 5"/>
          <p:cNvSpPr/>
          <p:nvPr/>
        </p:nvSpPr>
        <p:spPr>
          <a:xfrm>
            <a:off x="6804248" y="2708920"/>
            <a:ext cx="1800200" cy="612068"/>
          </a:xfrm>
          <a:prstGeom prst="borderCallout1">
            <a:avLst>
              <a:gd name="adj1" fmla="val 18750"/>
              <a:gd name="adj2" fmla="val -8333"/>
              <a:gd name="adj3" fmla="val -74837"/>
              <a:gd name="adj4" fmla="val -1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该代码序列中</a:t>
            </a:r>
          </a:p>
        </p:txBody>
      </p:sp>
      <p:sp>
        <p:nvSpPr>
          <p:cNvPr id="7" name="线形标注 1 6"/>
          <p:cNvSpPr/>
          <p:nvPr/>
        </p:nvSpPr>
        <p:spPr>
          <a:xfrm>
            <a:off x="4860032" y="2658886"/>
            <a:ext cx="1728192" cy="612068"/>
          </a:xfrm>
          <a:prstGeom prst="borderCallout1">
            <a:avLst>
              <a:gd name="adj1" fmla="val 18750"/>
              <a:gd name="adj2" fmla="val -8333"/>
              <a:gd name="adj3" fmla="val -70094"/>
              <a:gd name="adj4" fmla="val -20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第</a:t>
            </a:r>
            <a:r>
              <a:rPr lang="en-US" altLang="zh-CN" dirty="0" err="1"/>
              <a:t>i</a:t>
            </a:r>
            <a:r>
              <a:rPr lang="zh-CN" altLang="en-US" dirty="0"/>
              <a:t>类指令的</a:t>
            </a:r>
            <a:r>
              <a:rPr lang="en-US" altLang="zh-CN" dirty="0"/>
              <a:t>CPI</a:t>
            </a:r>
            <a:endParaRPr lang="zh-CN" altLang="en-US" dirty="0"/>
          </a:p>
        </p:txBody>
      </p:sp>
      <p:cxnSp>
        <p:nvCxnSpPr>
          <p:cNvPr id="9" name="直接连接符 8"/>
          <p:cNvCxnSpPr/>
          <p:nvPr/>
        </p:nvCxnSpPr>
        <p:spPr>
          <a:xfrm flipH="1">
            <a:off x="2915816" y="836712"/>
            <a:ext cx="288032" cy="1008112"/>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2117" y="3505654"/>
            <a:ext cx="8208912" cy="584775"/>
          </a:xfrm>
          <a:prstGeom prst="rect">
            <a:avLst/>
          </a:prstGeom>
          <a:noFill/>
        </p:spPr>
        <p:txBody>
          <a:bodyPr wrap="square" rtlCol="0">
            <a:spAutoFit/>
          </a:bodyPr>
          <a:lstStyle/>
          <a:p>
            <a:pPr marL="285750" indent="-285750">
              <a:buFont typeface="Arial" pitchFamily="34" charset="0"/>
              <a:buChar char="•"/>
            </a:pPr>
            <a:r>
              <a:rPr lang="zh-CN" altLang="en-US" sz="3200" dirty="0"/>
              <a:t>某个代码序列的</a:t>
            </a:r>
            <a:r>
              <a:rPr lang="en-US" altLang="zh-CN" sz="3200" dirty="0"/>
              <a:t>CPI</a:t>
            </a:r>
            <a:r>
              <a:rPr lang="zh-CN" altLang="en-US" sz="3200" dirty="0"/>
              <a:t>则可如下计算：</a:t>
            </a:r>
          </a:p>
        </p:txBody>
      </p:sp>
      <p:graphicFrame>
        <p:nvGraphicFramePr>
          <p:cNvPr id="11" name="对象 10"/>
          <p:cNvGraphicFramePr>
            <a:graphicFrameLocks noChangeAspect="1"/>
          </p:cNvGraphicFramePr>
          <p:nvPr>
            <p:extLst>
              <p:ext uri="{D42A27DB-BD31-4B8C-83A1-F6EECF244321}">
                <p14:modId xmlns:p14="http://schemas.microsoft.com/office/powerpoint/2010/main" val="2730946461"/>
              </p:ext>
            </p:extLst>
          </p:nvPr>
        </p:nvGraphicFramePr>
        <p:xfrm>
          <a:off x="755650" y="4408488"/>
          <a:ext cx="7797800" cy="1006475"/>
        </p:xfrm>
        <a:graphic>
          <a:graphicData uri="http://schemas.openxmlformats.org/presentationml/2006/ole">
            <mc:AlternateContent xmlns:mc="http://schemas.openxmlformats.org/markup-compatibility/2006">
              <mc:Choice xmlns:v="urn:schemas-microsoft-com:vml" Requires="v">
                <p:oleObj spid="_x0000_s9822" name="公式" r:id="rId5" imgW="3543120" imgH="457200" progId="Equation.3">
                  <p:embed/>
                </p:oleObj>
              </mc:Choice>
              <mc:Fallback>
                <p:oleObj name="公式" r:id="rId5" imgW="3543120" imgH="457200" progId="Equation.3">
                  <p:embed/>
                  <p:pic>
                    <p:nvPicPr>
                      <p:cNvPr id="0" name="Picture 6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408488"/>
                        <a:ext cx="7797800" cy="1006475"/>
                      </a:xfrm>
                      <a:prstGeom prst="rect">
                        <a:avLst/>
                      </a:prstGeom>
                      <a:solidFill>
                        <a:schemeClr val="bg1"/>
                      </a:solidFill>
                    </p:spPr>
                  </p:pic>
                </p:oleObj>
              </mc:Fallback>
            </mc:AlternateContent>
          </a:graphicData>
        </a:graphic>
      </p:graphicFrame>
      <p:sp>
        <p:nvSpPr>
          <p:cNvPr id="12" name="线形标注 1 11"/>
          <p:cNvSpPr/>
          <p:nvPr/>
        </p:nvSpPr>
        <p:spPr>
          <a:xfrm>
            <a:off x="5148064" y="980728"/>
            <a:ext cx="1656184" cy="576064"/>
          </a:xfrm>
          <a:prstGeom prst="borderCallout1">
            <a:avLst>
              <a:gd name="adj1" fmla="val 18750"/>
              <a:gd name="adj2" fmla="val -8333"/>
              <a:gd name="adj3" fmla="val 121067"/>
              <a:gd name="adj4" fmla="val -54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该程序涉及的总类别数</a:t>
            </a:r>
          </a:p>
        </p:txBody>
      </p:sp>
      <p:cxnSp>
        <p:nvCxnSpPr>
          <p:cNvPr id="14" name="直接连接符 13"/>
          <p:cNvCxnSpPr/>
          <p:nvPr/>
        </p:nvCxnSpPr>
        <p:spPr>
          <a:xfrm>
            <a:off x="2699792" y="2276872"/>
            <a:ext cx="360040" cy="2160240"/>
          </a:xfrm>
          <a:prstGeom prst="line">
            <a:avLst/>
          </a:prstGeom>
        </p:spPr>
        <p:style>
          <a:lnRef idx="1">
            <a:schemeClr val="accent1"/>
          </a:lnRef>
          <a:fillRef idx="0">
            <a:schemeClr val="accent1"/>
          </a:fillRef>
          <a:effectRef idx="0">
            <a:schemeClr val="accent1"/>
          </a:effectRef>
          <a:fontRef idx="minor">
            <a:schemeClr val="tx1"/>
          </a:fontRef>
        </p:style>
      </p:cxnSp>
      <p:sp>
        <p:nvSpPr>
          <p:cNvPr id="15" name="线形标注 1 14"/>
          <p:cNvSpPr/>
          <p:nvPr/>
        </p:nvSpPr>
        <p:spPr>
          <a:xfrm>
            <a:off x="3950489" y="5661248"/>
            <a:ext cx="1512168" cy="864096"/>
          </a:xfrm>
          <a:prstGeom prst="borderCallout1">
            <a:avLst>
              <a:gd name="adj1" fmla="val 18750"/>
              <a:gd name="adj2" fmla="val -8333"/>
              <a:gd name="adj3" fmla="val -38674"/>
              <a:gd name="adj4" fmla="val -613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该代码序列的总指令数</a:t>
            </a:r>
          </a:p>
        </p:txBody>
      </p:sp>
      <p:sp>
        <p:nvSpPr>
          <p:cNvPr id="16" name="AutoShape 7"/>
          <p:cNvSpPr>
            <a:spLocks/>
          </p:cNvSpPr>
          <p:nvPr/>
        </p:nvSpPr>
        <p:spPr bwMode="auto">
          <a:xfrm rot="5400000">
            <a:off x="7308106" y="4653806"/>
            <a:ext cx="215900" cy="1655664"/>
          </a:xfrm>
          <a:prstGeom prst="rightBrace">
            <a:avLst>
              <a:gd name="adj1" fmla="val 91728"/>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Text Box 8"/>
          <p:cNvSpPr txBox="1">
            <a:spLocks noChangeArrowheads="1"/>
          </p:cNvSpPr>
          <p:nvPr/>
        </p:nvSpPr>
        <p:spPr bwMode="auto">
          <a:xfrm>
            <a:off x="5976156" y="5649913"/>
            <a:ext cx="3142089" cy="923330"/>
          </a:xfrm>
          <a:prstGeom prst="rect">
            <a:avLst/>
          </a:prstGeom>
          <a:solidFill>
            <a:schemeClr val="accent2"/>
          </a:solidFill>
          <a:ln w="9525">
            <a:solidFill>
              <a:schemeClr val="tx1"/>
            </a:solidFill>
            <a:miter lim="800000"/>
            <a:headEnd/>
            <a:tailEnd/>
          </a:ln>
          <a:effectLst/>
        </p:spPr>
        <p:txBody>
          <a:bodyPr wrap="square">
            <a:spAutoFit/>
          </a:bodyPr>
          <a:lstStyle/>
          <a:p>
            <a:r>
              <a:rPr lang="en-US" altLang="zh-CN" dirty="0">
                <a:ea typeface="宋体" charset="-122"/>
              </a:rPr>
              <a:t>Relative frequency</a:t>
            </a:r>
          </a:p>
          <a:p>
            <a:r>
              <a:rPr lang="zh-CN" altLang="en-US" dirty="0">
                <a:ea typeface="宋体" charset="-122"/>
              </a:rPr>
              <a:t>第</a:t>
            </a:r>
            <a:r>
              <a:rPr lang="en-US" altLang="zh-CN" dirty="0" err="1">
                <a:ea typeface="宋体" charset="-122"/>
              </a:rPr>
              <a:t>i</a:t>
            </a:r>
            <a:r>
              <a:rPr lang="zh-CN" altLang="en-US" dirty="0">
                <a:ea typeface="宋体" charset="-122"/>
              </a:rPr>
              <a:t>类指令占该指令序列总指令的百分比</a:t>
            </a:r>
            <a:endParaRPr lang="en-AU" dirty="0"/>
          </a:p>
        </p:txBody>
      </p:sp>
    </p:spTree>
    <p:extLst>
      <p:ext uri="{BB962C8B-B14F-4D97-AF65-F5344CB8AC3E}">
        <p14:creationId xmlns:p14="http://schemas.microsoft.com/office/powerpoint/2010/main" val="1499831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04665"/>
            <a:ext cx="8229600" cy="576064"/>
          </a:xfrm>
        </p:spPr>
        <p:txBody>
          <a:bodyPr>
            <a:normAutofit lnSpcReduction="10000"/>
          </a:bodyPr>
          <a:lstStyle/>
          <a:p>
            <a:pPr marL="0" indent="0">
              <a:buNone/>
            </a:pPr>
            <a:r>
              <a:rPr lang="zh-CN" altLang="en-US" dirty="0"/>
              <a:t>例</a:t>
            </a:r>
            <a:r>
              <a:rPr lang="en-US" altLang="zh-CN" dirty="0"/>
              <a:t>2</a:t>
            </a:r>
            <a:r>
              <a:rPr lang="zh-CN" altLang="en-US" dirty="0"/>
              <a:t>：</a:t>
            </a:r>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38</a:t>
            </a:fld>
            <a:endParaRPr lang="zh-CN" altLang="en-US"/>
          </a:p>
        </p:txBody>
      </p:sp>
      <p:sp>
        <p:nvSpPr>
          <p:cNvPr id="5" name="Rectangle 3"/>
          <p:cNvSpPr txBox="1">
            <a:spLocks noChangeArrowheads="1"/>
          </p:cNvSpPr>
          <p:nvPr/>
        </p:nvSpPr>
        <p:spPr>
          <a:xfrm>
            <a:off x="467544" y="980728"/>
            <a:ext cx="8270875" cy="9969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zh-CN" altLang="en-US" sz="2800" dirty="0">
                <a:ea typeface="宋体" charset="-122"/>
              </a:rPr>
              <a:t>编译器有两种编译方案，在两个代码序列中选择。硬件设计者给出如下数据：</a:t>
            </a:r>
            <a:endParaRPr lang="en-AU" sz="2800" dirty="0"/>
          </a:p>
        </p:txBody>
      </p:sp>
      <p:graphicFrame>
        <p:nvGraphicFramePr>
          <p:cNvPr id="6" name="Group 40"/>
          <p:cNvGraphicFramePr>
            <a:graphicFrameLocks noGrp="1"/>
          </p:cNvGraphicFramePr>
          <p:nvPr>
            <p:extLst>
              <p:ext uri="{D42A27DB-BD31-4B8C-83A1-F6EECF244321}">
                <p14:modId xmlns:p14="http://schemas.microsoft.com/office/powerpoint/2010/main" val="1016844817"/>
              </p:ext>
            </p:extLst>
          </p:nvPr>
        </p:nvGraphicFramePr>
        <p:xfrm>
          <a:off x="1302568" y="1977678"/>
          <a:ext cx="6600825" cy="1591945"/>
        </p:xfrm>
        <a:graphic>
          <a:graphicData uri="http://schemas.openxmlformats.org/drawingml/2006/table">
            <a:tbl>
              <a:tblPr/>
              <a:tblGrid>
                <a:gridCol w="2520950">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gridCol w="1343025">
                  <a:extLst>
                    <a:ext uri="{9D8B030D-6E8A-4147-A177-3AD203B41FA5}">
                      <a16:colId xmlns:a16="http://schemas.microsoft.com/office/drawing/2014/main" val="20003"/>
                    </a:ext>
                  </a:extLst>
                </a:gridCol>
              </a:tblGrid>
              <a:tr h="3937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Class</a:t>
                      </a:r>
                      <a:endParaRPr kumimoji="0" lang="en-AU"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A</a:t>
                      </a:r>
                      <a:endParaRPr kumimoji="0" lang="en-AU"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B</a:t>
                      </a:r>
                      <a:endParaRPr kumimoji="0" lang="en-AU"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C</a:t>
                      </a:r>
                      <a:endParaRPr kumimoji="0" lang="en-AU"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52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CPI for class</a:t>
                      </a:r>
                      <a:endParaRPr kumimoji="0" lang="en-AU"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1</a:t>
                      </a:r>
                      <a:endParaRPr kumimoji="0" lang="en-AU"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2</a:t>
                      </a:r>
                      <a:endParaRPr kumimoji="0" lang="en-AU"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3</a:t>
                      </a:r>
                      <a:endParaRPr kumimoji="0" lang="en-AU"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21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IC in sequence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2</a:t>
                      </a:r>
                      <a:endParaRPr kumimoji="0" lang="en-AU"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1</a:t>
                      </a:r>
                      <a:endParaRPr kumimoji="0" lang="en-AU"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2</a:t>
                      </a:r>
                      <a:endParaRPr kumimoji="0" lang="en-AU"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IC in sequence 2</a:t>
                      </a:r>
                      <a:endParaRPr kumimoji="0" lang="en-AU"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4</a:t>
                      </a:r>
                      <a:endParaRPr kumimoji="0" lang="en-AU"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1</a:t>
                      </a:r>
                      <a:endParaRPr kumimoji="0" lang="en-AU"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charset="-122"/>
                        </a:rPr>
                        <a:t>1</a:t>
                      </a:r>
                      <a:endParaRPr kumimoji="0" lang="en-AU" sz="20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线形标注 1 1"/>
          <p:cNvSpPr/>
          <p:nvPr/>
        </p:nvSpPr>
        <p:spPr>
          <a:xfrm>
            <a:off x="251520" y="3717032"/>
            <a:ext cx="1440160" cy="576064"/>
          </a:xfrm>
          <a:prstGeom prst="borderCallout1">
            <a:avLst>
              <a:gd name="adj1" fmla="val 21270"/>
              <a:gd name="adj2" fmla="val 108575"/>
              <a:gd name="adj3" fmla="val -34322"/>
              <a:gd name="adj4" fmla="val 785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Instruction count</a:t>
            </a:r>
            <a:endParaRPr lang="zh-CN" altLang="en-US" dirty="0"/>
          </a:p>
        </p:txBody>
      </p:sp>
      <p:sp>
        <p:nvSpPr>
          <p:cNvPr id="7" name="TextBox 6"/>
          <p:cNvSpPr txBox="1"/>
          <p:nvPr/>
        </p:nvSpPr>
        <p:spPr>
          <a:xfrm>
            <a:off x="971600" y="4653136"/>
            <a:ext cx="7488832" cy="1384995"/>
          </a:xfrm>
          <a:prstGeom prst="rect">
            <a:avLst/>
          </a:prstGeom>
          <a:noFill/>
        </p:spPr>
        <p:txBody>
          <a:bodyPr wrap="square" rtlCol="0">
            <a:spAutoFit/>
          </a:bodyPr>
          <a:lstStyle/>
          <a:p>
            <a:r>
              <a:rPr lang="zh-CN" altLang="en-US" sz="2800" dirty="0"/>
              <a:t>求：哪个代码序列执行的指令数多？</a:t>
            </a:r>
            <a:endParaRPr lang="en-US" altLang="zh-CN" sz="2800" dirty="0"/>
          </a:p>
          <a:p>
            <a:r>
              <a:rPr lang="zh-CN" altLang="en-US" sz="2800" dirty="0"/>
              <a:t>哪个方案快？</a:t>
            </a:r>
            <a:endParaRPr lang="en-US" altLang="zh-CN" sz="2800" dirty="0"/>
          </a:p>
          <a:p>
            <a:r>
              <a:rPr lang="zh-CN" altLang="en-US" sz="2800" dirty="0"/>
              <a:t>每个代码序列的</a:t>
            </a:r>
            <a:r>
              <a:rPr lang="en-US" altLang="zh-CN" sz="2800" dirty="0"/>
              <a:t>CPI</a:t>
            </a:r>
            <a:r>
              <a:rPr lang="zh-CN" altLang="en-US" sz="2800" dirty="0"/>
              <a:t>？</a:t>
            </a:r>
          </a:p>
        </p:txBody>
      </p:sp>
    </p:spTree>
    <p:extLst>
      <p:ext uri="{BB962C8B-B14F-4D97-AF65-F5344CB8AC3E}">
        <p14:creationId xmlns:p14="http://schemas.microsoft.com/office/powerpoint/2010/main" val="1157888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D36F0E7-E2AB-44A8-AFB5-1E658C5A8727}" type="slidenum">
              <a:rPr lang="zh-CN" altLang="en-US" smtClean="0"/>
              <a:pPr/>
              <a:t>39</a:t>
            </a:fld>
            <a:endParaRPr lang="zh-CN" altLang="en-US"/>
          </a:p>
        </p:txBody>
      </p:sp>
      <p:sp>
        <p:nvSpPr>
          <p:cNvPr id="5" name="Rectangle 31"/>
          <p:cNvSpPr>
            <a:spLocks noChangeArrowheads="1"/>
          </p:cNvSpPr>
          <p:nvPr/>
        </p:nvSpPr>
        <p:spPr bwMode="auto">
          <a:xfrm>
            <a:off x="539750" y="764704"/>
            <a:ext cx="3887788" cy="2089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Clr>
                <a:schemeClr val="folHlink"/>
              </a:buClr>
              <a:buSzPct val="60000"/>
              <a:buFont typeface="Wingdings" pitchFamily="2" charset="2"/>
              <a:buChar char="n"/>
            </a:pPr>
            <a:r>
              <a:rPr lang="zh-CN" altLang="en-US" sz="2800" dirty="0">
                <a:ea typeface="宋体" charset="-122"/>
              </a:rPr>
              <a:t>序列</a:t>
            </a:r>
            <a:r>
              <a:rPr lang="en-US" altLang="zh-CN" sz="2800" dirty="0">
                <a:ea typeface="宋体" charset="-122"/>
              </a:rPr>
              <a:t>1: IC = 5</a:t>
            </a:r>
          </a:p>
          <a:p>
            <a:pPr marL="742950" lvl="1" indent="-285750" eaLnBrk="1" hangingPunct="1">
              <a:spcBef>
                <a:spcPct val="20000"/>
              </a:spcBef>
              <a:buClr>
                <a:schemeClr val="hlink"/>
              </a:buClr>
              <a:buSzPct val="55000"/>
              <a:buFont typeface="Wingdings" pitchFamily="2" charset="2"/>
              <a:buChar char="n"/>
            </a:pPr>
            <a:r>
              <a:rPr lang="en-US" altLang="zh-CN" sz="2400" dirty="0" err="1">
                <a:ea typeface="宋体" charset="-122"/>
              </a:rPr>
              <a:t>Cpu</a:t>
            </a:r>
            <a:r>
              <a:rPr lang="zh-CN" altLang="en-US" sz="2400" dirty="0">
                <a:ea typeface="宋体" charset="-122"/>
              </a:rPr>
              <a:t>时钟周期数</a:t>
            </a:r>
            <a:br>
              <a:rPr lang="en-US" altLang="zh-CN" sz="2400" dirty="0">
                <a:ea typeface="宋体" charset="-122"/>
              </a:rPr>
            </a:br>
            <a:r>
              <a:rPr lang="en-US" altLang="zh-CN" sz="2400" dirty="0">
                <a:ea typeface="宋体" charset="-122"/>
              </a:rPr>
              <a:t>= 2×1 + 1×2 + 2×3</a:t>
            </a:r>
            <a:br>
              <a:rPr lang="en-US" altLang="zh-CN" sz="2400" dirty="0">
                <a:ea typeface="宋体" charset="-122"/>
              </a:rPr>
            </a:br>
            <a:r>
              <a:rPr lang="en-US" altLang="zh-CN" sz="2400" dirty="0">
                <a:ea typeface="宋体" charset="-122"/>
              </a:rPr>
              <a:t>= 10</a:t>
            </a:r>
          </a:p>
          <a:p>
            <a:pPr marL="742950" lvl="1" indent="-285750" eaLnBrk="1" hangingPunct="1">
              <a:spcBef>
                <a:spcPct val="20000"/>
              </a:spcBef>
              <a:buClr>
                <a:schemeClr val="hlink"/>
              </a:buClr>
              <a:buSzPct val="55000"/>
              <a:buFont typeface="Wingdings" pitchFamily="2" charset="2"/>
              <a:buChar char="n"/>
            </a:pPr>
            <a:r>
              <a:rPr lang="zh-CN" altLang="en-US" sz="2400" dirty="0">
                <a:ea typeface="宋体" charset="-122"/>
              </a:rPr>
              <a:t>平均</a:t>
            </a:r>
            <a:r>
              <a:rPr lang="en-US" altLang="zh-CN" sz="2400" dirty="0">
                <a:ea typeface="宋体" charset="-122"/>
              </a:rPr>
              <a:t>CPI = 10/5 = 2.0</a:t>
            </a:r>
          </a:p>
        </p:txBody>
      </p:sp>
      <p:sp>
        <p:nvSpPr>
          <p:cNvPr id="6" name="Rectangle 32"/>
          <p:cNvSpPr>
            <a:spLocks noChangeArrowheads="1"/>
          </p:cNvSpPr>
          <p:nvPr/>
        </p:nvSpPr>
        <p:spPr bwMode="auto">
          <a:xfrm>
            <a:off x="4787900" y="764704"/>
            <a:ext cx="3887788" cy="2089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Clr>
                <a:schemeClr val="folHlink"/>
              </a:buClr>
              <a:buSzPct val="60000"/>
              <a:buFont typeface="Wingdings" pitchFamily="2" charset="2"/>
              <a:buChar char="n"/>
            </a:pPr>
            <a:r>
              <a:rPr lang="zh-CN" altLang="en-US" sz="2800" dirty="0">
                <a:ea typeface="宋体" charset="-122"/>
              </a:rPr>
              <a:t>序列</a:t>
            </a:r>
            <a:r>
              <a:rPr lang="en-US" altLang="zh-CN" sz="2800" dirty="0">
                <a:ea typeface="宋体" charset="-122"/>
              </a:rPr>
              <a:t>2: IC = 6</a:t>
            </a:r>
          </a:p>
          <a:p>
            <a:pPr marL="742950" lvl="1" indent="-285750" eaLnBrk="1" hangingPunct="1">
              <a:spcBef>
                <a:spcPct val="20000"/>
              </a:spcBef>
              <a:buClr>
                <a:schemeClr val="hlink"/>
              </a:buClr>
              <a:buSzPct val="55000"/>
              <a:buFont typeface="Wingdings" pitchFamily="2" charset="2"/>
              <a:buChar char="n"/>
            </a:pPr>
            <a:r>
              <a:rPr lang="en-US" altLang="zh-CN" sz="2400" dirty="0" err="1">
                <a:ea typeface="宋体" charset="-122"/>
              </a:rPr>
              <a:t>Cpu</a:t>
            </a:r>
            <a:r>
              <a:rPr lang="zh-CN" altLang="en-US" sz="2400" dirty="0">
                <a:ea typeface="宋体" charset="-122"/>
              </a:rPr>
              <a:t>时钟周期数</a:t>
            </a:r>
            <a:br>
              <a:rPr lang="en-US" altLang="zh-CN" sz="2400" dirty="0">
                <a:ea typeface="宋体" charset="-122"/>
              </a:rPr>
            </a:br>
            <a:r>
              <a:rPr lang="en-US" altLang="zh-CN" sz="2400" dirty="0">
                <a:ea typeface="宋体" charset="-122"/>
              </a:rPr>
              <a:t>= 4×1 + 1×2 + 1×3</a:t>
            </a:r>
            <a:br>
              <a:rPr lang="en-US" altLang="zh-CN" sz="2400" dirty="0">
                <a:ea typeface="宋体" charset="-122"/>
              </a:rPr>
            </a:br>
            <a:r>
              <a:rPr lang="en-US" altLang="zh-CN" sz="2400" dirty="0">
                <a:ea typeface="宋体" charset="-122"/>
              </a:rPr>
              <a:t>= 9</a:t>
            </a:r>
          </a:p>
          <a:p>
            <a:pPr marL="742950" lvl="1" indent="-285750" eaLnBrk="1" hangingPunct="1">
              <a:spcBef>
                <a:spcPct val="20000"/>
              </a:spcBef>
              <a:buClr>
                <a:schemeClr val="hlink"/>
              </a:buClr>
              <a:buSzPct val="55000"/>
              <a:buFont typeface="Wingdings" pitchFamily="2" charset="2"/>
              <a:buChar char="n"/>
            </a:pPr>
            <a:r>
              <a:rPr lang="zh-CN" altLang="en-US" sz="2400" dirty="0">
                <a:ea typeface="宋体" charset="-122"/>
              </a:rPr>
              <a:t>平均</a:t>
            </a:r>
            <a:r>
              <a:rPr lang="en-US" altLang="zh-CN" sz="2400" dirty="0">
                <a:ea typeface="宋体" charset="-122"/>
              </a:rPr>
              <a:t>CPI = 9/6 = 1.5</a:t>
            </a:r>
          </a:p>
        </p:txBody>
      </p:sp>
      <p:sp>
        <p:nvSpPr>
          <p:cNvPr id="7" name="TextBox 6"/>
          <p:cNvSpPr txBox="1"/>
          <p:nvPr/>
        </p:nvSpPr>
        <p:spPr>
          <a:xfrm>
            <a:off x="546646" y="3054151"/>
            <a:ext cx="7488634" cy="461665"/>
          </a:xfrm>
          <a:prstGeom prst="rect">
            <a:avLst/>
          </a:prstGeom>
          <a:noFill/>
        </p:spPr>
        <p:txBody>
          <a:bodyPr wrap="square" rtlCol="0">
            <a:spAutoFit/>
          </a:bodyPr>
          <a:lstStyle/>
          <a:p>
            <a:r>
              <a:rPr lang="zh-CN" altLang="en-US" sz="2400" dirty="0"/>
              <a:t>所以，代码序列</a:t>
            </a:r>
            <a:r>
              <a:rPr lang="en-US" altLang="zh-CN" sz="2400" dirty="0"/>
              <a:t>2</a:t>
            </a:r>
            <a:r>
              <a:rPr lang="zh-CN" altLang="en-US" sz="2400" dirty="0"/>
              <a:t>快</a:t>
            </a:r>
          </a:p>
        </p:txBody>
      </p:sp>
      <p:sp>
        <p:nvSpPr>
          <p:cNvPr id="8" name="Rectangle 3"/>
          <p:cNvSpPr txBox="1">
            <a:spLocks noChangeArrowheads="1"/>
          </p:cNvSpPr>
          <p:nvPr/>
        </p:nvSpPr>
        <p:spPr>
          <a:xfrm>
            <a:off x="1047154" y="3717032"/>
            <a:ext cx="7197253" cy="2664296"/>
          </a:xfrm>
          <a:prstGeom prst="rect">
            <a:avLst/>
          </a:prstGeom>
          <a:solidFill>
            <a:schemeClr val="accent5">
              <a:lumMod val="20000"/>
              <a:lumOff val="80000"/>
            </a:schemeClr>
          </a:solidFill>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3300" dirty="0">
                <a:ea typeface="宋体" charset="-122"/>
              </a:rPr>
              <a:t>小结：</a:t>
            </a:r>
            <a:endParaRPr lang="en-US" altLang="zh-CN" sz="3300" dirty="0">
              <a:ea typeface="宋体" charset="-122"/>
            </a:endParaRPr>
          </a:p>
          <a:p>
            <a:pPr marL="0" indent="0">
              <a:buNone/>
            </a:pPr>
            <a:r>
              <a:rPr lang="zh-CN" altLang="en-US" sz="3300" dirty="0">
                <a:ea typeface="宋体" charset="-122"/>
              </a:rPr>
              <a:t>一个</a:t>
            </a:r>
            <a:r>
              <a:rPr lang="zh-CN" altLang="en-US" dirty="0">
                <a:ea typeface="宋体" charset="-122"/>
              </a:rPr>
              <a:t>程序</a:t>
            </a:r>
            <a:r>
              <a:rPr lang="zh-CN" altLang="en-US" sz="3300" dirty="0">
                <a:ea typeface="宋体" charset="-122"/>
              </a:rPr>
              <a:t>对应的指令数：</a:t>
            </a:r>
            <a:endParaRPr lang="en-US" altLang="zh-CN" sz="3300" dirty="0">
              <a:ea typeface="宋体" charset="-122"/>
            </a:endParaRPr>
          </a:p>
          <a:p>
            <a:pPr lvl="1"/>
            <a:r>
              <a:rPr lang="zh-CN" altLang="en-US" sz="2400" dirty="0">
                <a:ea typeface="宋体" charset="-122"/>
              </a:rPr>
              <a:t>由程序本身，</a:t>
            </a:r>
            <a:r>
              <a:rPr lang="en-US" altLang="zh-CN" sz="2400" dirty="0">
                <a:ea typeface="宋体" charset="-122"/>
              </a:rPr>
              <a:t>ISA</a:t>
            </a:r>
            <a:r>
              <a:rPr lang="zh-CN" altLang="en-US" sz="2400" dirty="0">
                <a:ea typeface="宋体" charset="-122"/>
              </a:rPr>
              <a:t>和编译程序决定</a:t>
            </a:r>
            <a:endParaRPr lang="en-US" altLang="zh-CN" sz="2400" dirty="0">
              <a:ea typeface="宋体" charset="-122"/>
            </a:endParaRPr>
          </a:p>
          <a:p>
            <a:pPr marL="0" indent="0">
              <a:buNone/>
            </a:pPr>
            <a:r>
              <a:rPr lang="en-US" altLang="zh-CN" sz="2400" dirty="0">
                <a:ea typeface="宋体" charset="-122"/>
              </a:rPr>
              <a:t>     </a:t>
            </a:r>
          </a:p>
          <a:p>
            <a:pPr marL="0" indent="0">
              <a:buNone/>
            </a:pPr>
            <a:r>
              <a:rPr lang="zh-CN" altLang="en-US" dirty="0">
                <a:ea typeface="宋体" charset="-122"/>
              </a:rPr>
              <a:t>一个程序平均</a:t>
            </a:r>
            <a:r>
              <a:rPr lang="en-US" altLang="zh-CN" dirty="0">
                <a:ea typeface="宋体" charset="-122"/>
              </a:rPr>
              <a:t>CPI </a:t>
            </a:r>
          </a:p>
          <a:p>
            <a:pPr lvl="1"/>
            <a:r>
              <a:rPr lang="zh-CN" altLang="en-US" sz="2400" dirty="0">
                <a:ea typeface="宋体" charset="-122"/>
              </a:rPr>
              <a:t>由</a:t>
            </a:r>
            <a:r>
              <a:rPr lang="en-US" altLang="zh-CN" sz="2400" dirty="0">
                <a:ea typeface="宋体" charset="-122"/>
              </a:rPr>
              <a:t>CPU</a:t>
            </a:r>
            <a:r>
              <a:rPr lang="zh-CN" altLang="en-US" sz="2400" dirty="0">
                <a:ea typeface="宋体" charset="-122"/>
              </a:rPr>
              <a:t>硬件决定</a:t>
            </a:r>
            <a:endParaRPr lang="en-US" altLang="zh-CN" sz="2400" dirty="0">
              <a:ea typeface="宋体" charset="-122"/>
            </a:endParaRPr>
          </a:p>
          <a:p>
            <a:pPr lvl="1"/>
            <a:r>
              <a:rPr lang="zh-CN" altLang="en-US" sz="2400" dirty="0">
                <a:ea typeface="宋体" charset="-122"/>
              </a:rPr>
              <a:t>若不同类指令有不同的</a:t>
            </a:r>
            <a:r>
              <a:rPr lang="en-US" altLang="zh-CN" sz="2400" dirty="0">
                <a:ea typeface="宋体" charset="-122"/>
              </a:rPr>
              <a:t>CPI</a:t>
            </a:r>
            <a:r>
              <a:rPr lang="zh-CN" altLang="en-US" sz="2400" dirty="0">
                <a:ea typeface="宋体" charset="-122"/>
              </a:rPr>
              <a:t>，平均</a:t>
            </a:r>
            <a:r>
              <a:rPr lang="en-US" altLang="zh-CN" sz="2400" dirty="0">
                <a:ea typeface="宋体" charset="-122"/>
              </a:rPr>
              <a:t>CPI</a:t>
            </a:r>
            <a:r>
              <a:rPr lang="zh-CN" altLang="en-US" sz="2400" dirty="0">
                <a:ea typeface="宋体" charset="-122"/>
              </a:rPr>
              <a:t>由指令组合决定</a:t>
            </a:r>
            <a:endParaRPr lang="en-AU" sz="2400" dirty="0"/>
          </a:p>
        </p:txBody>
      </p:sp>
    </p:spTree>
    <p:extLst>
      <p:ext uri="{BB962C8B-B14F-4D97-AF65-F5344CB8AC3E}">
        <p14:creationId xmlns:p14="http://schemas.microsoft.com/office/powerpoint/2010/main" val="655042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5"/>
            <a:ext cx="8229600" cy="720080"/>
          </a:xfrm>
        </p:spPr>
        <p:txBody>
          <a:bodyPr/>
          <a:lstStyle/>
          <a:p>
            <a:pPr marL="0" indent="0">
              <a:buNone/>
            </a:pPr>
            <a:r>
              <a:rPr lang="en-US" altLang="zh-CN" dirty="0"/>
              <a:t>1.1.1 </a:t>
            </a:r>
            <a:r>
              <a:rPr lang="zh-CN" altLang="en-US" dirty="0"/>
              <a:t>计算应用的分类及其特性：</a:t>
            </a:r>
            <a:endParaRPr lang="en-US" altLang="zh-CN" dirty="0"/>
          </a:p>
          <a:p>
            <a:pPr marL="0" indent="0">
              <a:buNone/>
            </a:pPr>
            <a:endParaRPr lang="zh-CN" altLang="en-US" dirty="0"/>
          </a:p>
        </p:txBody>
      </p:sp>
      <p:sp>
        <p:nvSpPr>
          <p:cNvPr id="8" name="Content Placeholder 2"/>
          <p:cNvSpPr txBox="1">
            <a:spLocks/>
          </p:cNvSpPr>
          <p:nvPr/>
        </p:nvSpPr>
        <p:spPr>
          <a:xfrm>
            <a:off x="528553" y="1052736"/>
            <a:ext cx="8064896" cy="5184576"/>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r>
              <a:rPr lang="en-US" dirty="0">
                <a:solidFill>
                  <a:srgbClr val="FF0000"/>
                </a:solidFill>
              </a:rPr>
              <a:t>K</a:t>
            </a:r>
            <a:r>
              <a:rPr lang="en-US" dirty="0"/>
              <a:t>ilobyte – 2</a:t>
            </a:r>
            <a:r>
              <a:rPr lang="en-US" baseline="30000" dirty="0"/>
              <a:t>10</a:t>
            </a:r>
            <a:r>
              <a:rPr lang="en-US" dirty="0"/>
              <a:t> </a:t>
            </a:r>
            <a:r>
              <a:rPr lang="zh-CN" altLang="en-US" dirty="0"/>
              <a:t>＝</a:t>
            </a:r>
            <a:r>
              <a:rPr lang="en-US" dirty="0"/>
              <a:t> 1,024 bytes</a:t>
            </a:r>
          </a:p>
          <a:p>
            <a:pPr marL="457200" lvl="1" indent="0">
              <a:buNone/>
            </a:pPr>
            <a:r>
              <a:rPr lang="en-US" dirty="0">
                <a:solidFill>
                  <a:srgbClr val="FF0000"/>
                </a:solidFill>
              </a:rPr>
              <a:t>M</a:t>
            </a:r>
            <a:r>
              <a:rPr lang="en-US" dirty="0"/>
              <a:t>egabyte– 2</a:t>
            </a:r>
            <a:r>
              <a:rPr lang="en-US" baseline="30000" dirty="0"/>
              <a:t>20</a:t>
            </a:r>
            <a:r>
              <a:rPr lang="en-US" dirty="0"/>
              <a:t> </a:t>
            </a:r>
            <a:r>
              <a:rPr lang="zh-CN" altLang="en-US" dirty="0"/>
              <a:t>＝</a:t>
            </a:r>
            <a:r>
              <a:rPr lang="en-US" dirty="0"/>
              <a:t> 1,048,576 bytes</a:t>
            </a:r>
          </a:p>
          <a:p>
            <a:pPr lvl="2"/>
            <a:r>
              <a:rPr lang="en-US" dirty="0">
                <a:solidFill>
                  <a:srgbClr val="FF0000"/>
                </a:solidFill>
              </a:rPr>
              <a:t>sometimes “rounded” to 10</a:t>
            </a:r>
            <a:r>
              <a:rPr lang="en-US" baseline="30000" dirty="0">
                <a:solidFill>
                  <a:srgbClr val="FF0000"/>
                </a:solidFill>
              </a:rPr>
              <a:t>6</a:t>
            </a:r>
            <a:r>
              <a:rPr lang="en-US" dirty="0">
                <a:solidFill>
                  <a:srgbClr val="FF0000"/>
                </a:solidFill>
              </a:rPr>
              <a:t> or 1,000,000 bytes</a:t>
            </a:r>
          </a:p>
          <a:p>
            <a:pPr marL="457200" lvl="1" indent="0">
              <a:buNone/>
            </a:pPr>
            <a:r>
              <a:rPr lang="en-US" dirty="0">
                <a:solidFill>
                  <a:srgbClr val="FF0000"/>
                </a:solidFill>
              </a:rPr>
              <a:t>G</a:t>
            </a:r>
            <a:r>
              <a:rPr lang="en-US" dirty="0"/>
              <a:t>igabyte – 2</a:t>
            </a:r>
            <a:r>
              <a:rPr lang="en-US" baseline="30000" dirty="0"/>
              <a:t>30</a:t>
            </a:r>
            <a:r>
              <a:rPr lang="en-US" dirty="0"/>
              <a:t> </a:t>
            </a:r>
            <a:r>
              <a:rPr lang="zh-CN" altLang="en-US" dirty="0"/>
              <a:t>＝</a:t>
            </a:r>
            <a:r>
              <a:rPr lang="en-US" altLang="zh-CN" dirty="0"/>
              <a:t> </a:t>
            </a:r>
            <a:r>
              <a:rPr lang="en-US" dirty="0"/>
              <a:t>1,073,741,824 bytes</a:t>
            </a:r>
          </a:p>
          <a:p>
            <a:pPr lvl="2"/>
            <a:r>
              <a:rPr lang="en-US" dirty="0"/>
              <a:t>sometimes rounded to 10</a:t>
            </a:r>
            <a:r>
              <a:rPr lang="en-US" baseline="30000" dirty="0"/>
              <a:t>9</a:t>
            </a:r>
            <a:r>
              <a:rPr lang="en-US" dirty="0"/>
              <a:t> or 1,000,000,000 bytes</a:t>
            </a:r>
          </a:p>
          <a:p>
            <a:pPr marL="457200" lvl="1" indent="0">
              <a:buNone/>
            </a:pPr>
            <a:r>
              <a:rPr lang="en-US" dirty="0">
                <a:solidFill>
                  <a:srgbClr val="FF0000"/>
                </a:solidFill>
              </a:rPr>
              <a:t>T</a:t>
            </a:r>
            <a:r>
              <a:rPr lang="en-US" dirty="0"/>
              <a:t>erabyte – 2</a:t>
            </a:r>
            <a:r>
              <a:rPr lang="en-US" baseline="30000" dirty="0"/>
              <a:t>40</a:t>
            </a:r>
            <a:r>
              <a:rPr lang="en-US" dirty="0"/>
              <a:t> </a:t>
            </a:r>
            <a:r>
              <a:rPr lang="zh-CN" altLang="en-US" dirty="0"/>
              <a:t>＝</a:t>
            </a:r>
            <a:r>
              <a:rPr lang="en-US" dirty="0"/>
              <a:t> 1,099,511,627,776 bytes</a:t>
            </a:r>
          </a:p>
          <a:p>
            <a:pPr lvl="2"/>
            <a:r>
              <a:rPr lang="en-US" dirty="0"/>
              <a:t>sometimes rounded to 10</a:t>
            </a:r>
            <a:r>
              <a:rPr lang="en-US" baseline="30000" dirty="0"/>
              <a:t>12</a:t>
            </a:r>
            <a:r>
              <a:rPr lang="en-US" dirty="0"/>
              <a:t> or 1,000,000,000,000 bytes</a:t>
            </a:r>
          </a:p>
          <a:p>
            <a:pPr marL="457200" lvl="1" indent="0">
              <a:buNone/>
            </a:pPr>
            <a:r>
              <a:rPr lang="en-US" dirty="0">
                <a:solidFill>
                  <a:srgbClr val="FF0000"/>
                </a:solidFill>
              </a:rPr>
              <a:t>P</a:t>
            </a:r>
            <a:r>
              <a:rPr lang="en-US" dirty="0"/>
              <a:t>etabyte – 2</a:t>
            </a:r>
            <a:r>
              <a:rPr lang="en-US" baseline="30000" dirty="0"/>
              <a:t>50</a:t>
            </a:r>
            <a:r>
              <a:rPr lang="en-US" dirty="0"/>
              <a:t> </a:t>
            </a:r>
            <a:r>
              <a:rPr lang="zh-CN" altLang="en-US" dirty="0"/>
              <a:t>＝</a:t>
            </a:r>
            <a:r>
              <a:rPr lang="en-US" dirty="0"/>
              <a:t> 1024 terabytes</a:t>
            </a:r>
          </a:p>
          <a:p>
            <a:pPr lvl="2"/>
            <a:r>
              <a:rPr lang="en-US" dirty="0"/>
              <a:t>sometimes rounded to 10</a:t>
            </a:r>
            <a:r>
              <a:rPr lang="en-US" baseline="30000" dirty="0"/>
              <a:t>15</a:t>
            </a:r>
            <a:r>
              <a:rPr lang="en-US" dirty="0"/>
              <a:t> or 1,000,000,000,000,000 bytes</a:t>
            </a:r>
          </a:p>
          <a:p>
            <a:pPr marL="457200" lvl="1" indent="0">
              <a:buNone/>
            </a:pPr>
            <a:r>
              <a:rPr lang="en-US" dirty="0">
                <a:solidFill>
                  <a:srgbClr val="FF0000"/>
                </a:solidFill>
              </a:rPr>
              <a:t>E</a:t>
            </a:r>
            <a:r>
              <a:rPr lang="en-US" dirty="0"/>
              <a:t>xabyte – 2</a:t>
            </a:r>
            <a:r>
              <a:rPr lang="en-US" baseline="30000" dirty="0"/>
              <a:t>60</a:t>
            </a:r>
            <a:r>
              <a:rPr lang="en-US" dirty="0"/>
              <a:t> </a:t>
            </a:r>
            <a:r>
              <a:rPr lang="zh-CN" altLang="en-US" dirty="0"/>
              <a:t>＝</a:t>
            </a:r>
            <a:r>
              <a:rPr lang="en-US" dirty="0"/>
              <a:t> 1024 petabytes</a:t>
            </a:r>
          </a:p>
          <a:p>
            <a:pPr lvl="2"/>
            <a:r>
              <a:rPr lang="en-US" dirty="0"/>
              <a:t>Sometimes rounded to 10</a:t>
            </a:r>
            <a:r>
              <a:rPr lang="en-US" baseline="30000" dirty="0"/>
              <a:t>18</a:t>
            </a:r>
            <a:r>
              <a:rPr lang="en-US" dirty="0"/>
              <a:t> or 1,000,000,000,000,000,000 bytes</a:t>
            </a:r>
          </a:p>
        </p:txBody>
      </p:sp>
      <p:sp>
        <p:nvSpPr>
          <p:cNvPr id="9" name="灯片编号占位符 8"/>
          <p:cNvSpPr>
            <a:spLocks noGrp="1"/>
          </p:cNvSpPr>
          <p:nvPr>
            <p:ph type="sldNum" sz="quarter" idx="12"/>
          </p:nvPr>
        </p:nvSpPr>
        <p:spPr/>
        <p:txBody>
          <a:bodyPr/>
          <a:lstStyle/>
          <a:p>
            <a:fld id="{BD36F0E7-E2AB-44A8-AFB5-1E658C5A8727}" type="slidenum">
              <a:rPr lang="zh-CN" altLang="en-US" smtClean="0"/>
              <a:pPr/>
              <a:t>4</a:t>
            </a:fld>
            <a:endParaRPr lang="zh-CN" altLang="en-US" dirty="0"/>
          </a:p>
        </p:txBody>
      </p:sp>
    </p:spTree>
    <p:extLst>
      <p:ext uri="{BB962C8B-B14F-4D97-AF65-F5344CB8AC3E}">
        <p14:creationId xmlns:p14="http://schemas.microsoft.com/office/powerpoint/2010/main" val="3066015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332656"/>
            <a:ext cx="8229600" cy="1152127"/>
          </a:xfrm>
        </p:spPr>
        <p:txBody>
          <a:bodyPr>
            <a:normAutofit/>
          </a:bodyPr>
          <a:lstStyle/>
          <a:p>
            <a:pPr marL="0" indent="0">
              <a:buNone/>
            </a:pPr>
            <a:r>
              <a:rPr lang="zh-CN" altLang="en-US" dirty="0"/>
              <a:t>例</a:t>
            </a:r>
            <a:r>
              <a:rPr lang="en-US" altLang="zh-CN" dirty="0"/>
              <a:t>3</a:t>
            </a:r>
            <a:r>
              <a:rPr lang="zh-CN" altLang="en-US" dirty="0"/>
              <a:t>：一个程序由如下几类指令组成，其所占百分比和该类指令的</a:t>
            </a:r>
            <a:r>
              <a:rPr lang="en-US" altLang="zh-CN" dirty="0"/>
              <a:t>CPI</a:t>
            </a:r>
            <a:r>
              <a:rPr lang="zh-CN" altLang="en-US" dirty="0"/>
              <a:t>如下：</a:t>
            </a:r>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40</a:t>
            </a:fld>
            <a:endParaRPr lang="zh-CN" altLang="en-US"/>
          </a:p>
        </p:txBody>
      </p:sp>
      <p:graphicFrame>
        <p:nvGraphicFramePr>
          <p:cNvPr id="5" name="Group 4"/>
          <p:cNvGraphicFramePr>
            <a:graphicFrameLocks/>
          </p:cNvGraphicFramePr>
          <p:nvPr>
            <p:extLst>
              <p:ext uri="{D42A27DB-BD31-4B8C-83A1-F6EECF244321}">
                <p14:modId xmlns:p14="http://schemas.microsoft.com/office/powerpoint/2010/main" val="173409545"/>
              </p:ext>
            </p:extLst>
          </p:nvPr>
        </p:nvGraphicFramePr>
        <p:xfrm>
          <a:off x="1979712" y="1700808"/>
          <a:ext cx="4800600" cy="2873376"/>
        </p:xfrm>
        <a:graphic>
          <a:graphicData uri="http://schemas.openxmlformats.org/drawingml/2006/table">
            <a:tbl>
              <a:tblPr/>
              <a:tblGrid>
                <a:gridCol w="1416050">
                  <a:extLst>
                    <a:ext uri="{9D8B030D-6E8A-4147-A177-3AD203B41FA5}">
                      <a16:colId xmlns:a16="http://schemas.microsoft.com/office/drawing/2014/main" val="20000"/>
                    </a:ext>
                  </a:extLst>
                </a:gridCol>
                <a:gridCol w="94615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778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rPr>
                        <a:t>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Freq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CPI</a:t>
                      </a:r>
                      <a:r>
                        <a:rPr kumimoji="0" lang="en-US" sz="2000" b="0" i="0" u="none" strike="noStrike" cap="none" normalizeH="0" baseline="-25000">
                          <a:ln>
                            <a:noFill/>
                          </a:ln>
                          <a:solidFill>
                            <a:schemeClr val="tx1"/>
                          </a:solidFill>
                          <a:effectLst/>
                          <a:latin typeface="Arial" pitchFamily="34"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Freq x CPI</a:t>
                      </a:r>
                      <a:r>
                        <a:rPr kumimoji="0" lang="en-US" sz="2000" b="0" i="0" u="none" strike="noStrike" cap="none" normalizeH="0" baseline="-25000">
                          <a:ln>
                            <a:noFill/>
                          </a:ln>
                          <a:solidFill>
                            <a:schemeClr val="tx1"/>
                          </a:solidFill>
                          <a:effectLst/>
                          <a:latin typeface="Arial" pitchFamily="34" charset="0"/>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9425">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ALU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7838">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Load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9425">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Store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9425">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Branch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9425">
                <a:tc gridSpan="3">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zh-CN" altLang="en-US" sz="2000" b="0" i="0" u="none" strike="noStrike" cap="none" normalizeH="0" baseline="0" dirty="0">
                          <a:ln>
                            <a:noFill/>
                          </a:ln>
                          <a:solidFill>
                            <a:schemeClr val="tx1"/>
                          </a:solidFill>
                          <a:effectLst/>
                          <a:latin typeface="Arial" pitchFamily="34" charset="0"/>
                        </a:rPr>
                        <a:t>该程序的</a:t>
                      </a:r>
                      <a:r>
                        <a:rPr kumimoji="0" lang="en-US" altLang="zh-CN" sz="2000" b="0" i="0" u="none" strike="noStrike" cap="none" normalizeH="0" baseline="0" dirty="0">
                          <a:ln>
                            <a:noFill/>
                          </a:ln>
                          <a:solidFill>
                            <a:schemeClr val="tx1"/>
                          </a:solidFill>
                          <a:effectLst/>
                          <a:latin typeface="Arial" pitchFamily="34" charset="0"/>
                        </a:rPr>
                        <a:t>CPI</a:t>
                      </a:r>
                      <a:endParaRPr kumimoji="0" lang="en-US" sz="2000" b="0"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800" b="0" i="0" u="none" strike="noStrike" cap="none" normalizeH="0" baseline="0" dirty="0">
                          <a:ln>
                            <a:noFill/>
                          </a:ln>
                          <a:solidFill>
                            <a:schemeClr val="tx1"/>
                          </a:solidFill>
                          <a:effectLst/>
                          <a:latin typeface="Arial" pitchFamily="34" charset="0"/>
                          <a:sym typeface="Symbol"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TextBox 5"/>
          <p:cNvSpPr txBox="1"/>
          <p:nvPr/>
        </p:nvSpPr>
        <p:spPr>
          <a:xfrm>
            <a:off x="683568" y="4725144"/>
            <a:ext cx="8280920" cy="1754326"/>
          </a:xfrm>
          <a:prstGeom prst="rect">
            <a:avLst/>
          </a:prstGeom>
          <a:noFill/>
        </p:spPr>
        <p:txBody>
          <a:bodyPr wrap="square" rtlCol="0">
            <a:spAutoFit/>
          </a:bodyPr>
          <a:lstStyle/>
          <a:p>
            <a:pPr>
              <a:spcBef>
                <a:spcPct val="100000"/>
              </a:spcBef>
            </a:pPr>
            <a:r>
              <a:rPr lang="zh-CN" altLang="en-US" dirty="0"/>
              <a:t>求：</a:t>
            </a:r>
            <a:r>
              <a:rPr lang="en-US" altLang="zh-CN" dirty="0"/>
              <a:t>1</a:t>
            </a:r>
            <a:r>
              <a:rPr lang="zh-CN" altLang="en-US" dirty="0"/>
              <a:t>）若机器采用更快的</a:t>
            </a:r>
            <a:r>
              <a:rPr lang="en-US" altLang="zh-CN" dirty="0"/>
              <a:t>Cache</a:t>
            </a:r>
            <a:r>
              <a:rPr lang="zh-CN" altLang="en-US" dirty="0"/>
              <a:t>使</a:t>
            </a:r>
            <a:r>
              <a:rPr lang="en-US" altLang="zh-CN" dirty="0"/>
              <a:t>Load</a:t>
            </a:r>
            <a:r>
              <a:rPr lang="zh-CN" altLang="en-US" dirty="0"/>
              <a:t>操作减少到</a:t>
            </a:r>
            <a:r>
              <a:rPr lang="en-US" altLang="zh-CN" dirty="0"/>
              <a:t>2</a:t>
            </a:r>
            <a:r>
              <a:rPr lang="zh-CN" altLang="en-US" dirty="0"/>
              <a:t>个时钟周期，机器间快多少？</a:t>
            </a:r>
            <a:endParaRPr lang="en-US" altLang="zh-CN" dirty="0"/>
          </a:p>
          <a:p>
            <a:pPr>
              <a:spcBef>
                <a:spcPct val="100000"/>
              </a:spcBef>
            </a:pPr>
            <a:r>
              <a:rPr lang="en-US" altLang="zh-CN" dirty="0"/>
              <a:t>2</a:t>
            </a:r>
            <a:r>
              <a:rPr lang="zh-CN" altLang="en-US" dirty="0"/>
              <a:t>）若采用预测方法使</a:t>
            </a:r>
            <a:r>
              <a:rPr lang="en-US" altLang="zh-CN" dirty="0"/>
              <a:t>branch</a:t>
            </a:r>
            <a:r>
              <a:rPr lang="zh-CN" altLang="en-US" dirty="0"/>
              <a:t>指令减少</a:t>
            </a:r>
            <a:r>
              <a:rPr lang="en-US" altLang="zh-CN" dirty="0"/>
              <a:t>1</a:t>
            </a:r>
            <a:r>
              <a:rPr lang="zh-CN" altLang="en-US" dirty="0"/>
              <a:t>个时钟周期，会快多少？</a:t>
            </a:r>
            <a:endParaRPr lang="en-US" altLang="zh-CN" dirty="0"/>
          </a:p>
          <a:p>
            <a:pPr>
              <a:spcBef>
                <a:spcPct val="100000"/>
              </a:spcBef>
            </a:pPr>
            <a:r>
              <a:rPr lang="en-US" altLang="zh-CN" dirty="0"/>
              <a:t>3</a:t>
            </a:r>
            <a:r>
              <a:rPr lang="zh-CN" altLang="en-US" dirty="0"/>
              <a:t>）若同时采用两个运算器，会快多少？</a:t>
            </a:r>
            <a:endParaRPr lang="en-US" altLang="zh-CN" dirty="0"/>
          </a:p>
          <a:p>
            <a:endParaRPr lang="zh-CN" altLang="en-US" dirty="0"/>
          </a:p>
        </p:txBody>
      </p:sp>
    </p:spTree>
    <p:extLst>
      <p:ext uri="{BB962C8B-B14F-4D97-AF65-F5344CB8AC3E}">
        <p14:creationId xmlns:p14="http://schemas.microsoft.com/office/powerpoint/2010/main" val="6422783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332656"/>
            <a:ext cx="8229600" cy="1152127"/>
          </a:xfrm>
        </p:spPr>
        <p:txBody>
          <a:bodyPr>
            <a:normAutofit/>
          </a:bodyPr>
          <a:lstStyle/>
          <a:p>
            <a:pPr marL="0" indent="0">
              <a:buNone/>
            </a:pPr>
            <a:r>
              <a:rPr lang="zh-CN" altLang="en-US" dirty="0"/>
              <a:t>例</a:t>
            </a:r>
            <a:r>
              <a:rPr lang="en-US" altLang="zh-CN" dirty="0"/>
              <a:t>3</a:t>
            </a:r>
            <a:r>
              <a:rPr lang="zh-CN" altLang="en-US" dirty="0"/>
              <a:t>：一个程序由如下几类指令组成，其所占百分比和该类指令的</a:t>
            </a:r>
            <a:r>
              <a:rPr lang="en-US" altLang="zh-CN" dirty="0"/>
              <a:t>CPI</a:t>
            </a:r>
            <a:r>
              <a:rPr lang="zh-CN" altLang="en-US" dirty="0"/>
              <a:t>如下：</a:t>
            </a:r>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41</a:t>
            </a:fld>
            <a:endParaRPr lang="zh-CN" altLang="en-US"/>
          </a:p>
        </p:txBody>
      </p:sp>
      <p:graphicFrame>
        <p:nvGraphicFramePr>
          <p:cNvPr id="5" name="Group 4"/>
          <p:cNvGraphicFramePr>
            <a:graphicFrameLocks/>
          </p:cNvGraphicFramePr>
          <p:nvPr>
            <p:extLst>
              <p:ext uri="{D42A27DB-BD31-4B8C-83A1-F6EECF244321}">
                <p14:modId xmlns:p14="http://schemas.microsoft.com/office/powerpoint/2010/main" val="2193361953"/>
              </p:ext>
            </p:extLst>
          </p:nvPr>
        </p:nvGraphicFramePr>
        <p:xfrm>
          <a:off x="1979712" y="1700808"/>
          <a:ext cx="4800600" cy="2873376"/>
        </p:xfrm>
        <a:graphic>
          <a:graphicData uri="http://schemas.openxmlformats.org/drawingml/2006/table">
            <a:tbl>
              <a:tblPr/>
              <a:tblGrid>
                <a:gridCol w="1416050">
                  <a:extLst>
                    <a:ext uri="{9D8B030D-6E8A-4147-A177-3AD203B41FA5}">
                      <a16:colId xmlns:a16="http://schemas.microsoft.com/office/drawing/2014/main" val="20000"/>
                    </a:ext>
                  </a:extLst>
                </a:gridCol>
                <a:gridCol w="94615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778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rPr>
                        <a:t>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Freq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CPI</a:t>
                      </a:r>
                      <a:r>
                        <a:rPr kumimoji="0" lang="en-US" sz="2000" b="0" i="0" u="none" strike="noStrike" cap="none" normalizeH="0" baseline="-25000">
                          <a:ln>
                            <a:noFill/>
                          </a:ln>
                          <a:solidFill>
                            <a:schemeClr val="tx1"/>
                          </a:solidFill>
                          <a:effectLst/>
                          <a:latin typeface="Arial" pitchFamily="34"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Freq x CPI</a:t>
                      </a:r>
                      <a:r>
                        <a:rPr kumimoji="0" lang="en-US" sz="2000" b="0" i="0" u="none" strike="noStrike" cap="none" normalizeH="0" baseline="-25000">
                          <a:ln>
                            <a:noFill/>
                          </a:ln>
                          <a:solidFill>
                            <a:schemeClr val="tx1"/>
                          </a:solidFill>
                          <a:effectLst/>
                          <a:latin typeface="Arial" pitchFamily="34" charset="0"/>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9425">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ALU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7838">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Load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9425">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Store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9425">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Branch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9425">
                <a:tc gridSpan="3">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zh-CN" altLang="en-US" sz="2000" b="0" i="0" u="none" strike="noStrike" cap="none" normalizeH="0" baseline="0" dirty="0">
                          <a:ln>
                            <a:noFill/>
                          </a:ln>
                          <a:solidFill>
                            <a:schemeClr val="tx1"/>
                          </a:solidFill>
                          <a:effectLst/>
                          <a:latin typeface="Arial" pitchFamily="34" charset="0"/>
                        </a:rPr>
                        <a:t>该程序的</a:t>
                      </a:r>
                      <a:r>
                        <a:rPr kumimoji="0" lang="en-US" altLang="zh-CN" sz="2000" b="0" i="0" u="none" strike="noStrike" cap="none" normalizeH="0" baseline="0" dirty="0">
                          <a:ln>
                            <a:noFill/>
                          </a:ln>
                          <a:solidFill>
                            <a:schemeClr val="tx1"/>
                          </a:solidFill>
                          <a:effectLst/>
                          <a:latin typeface="Arial" pitchFamily="34" charset="0"/>
                        </a:rPr>
                        <a:t>CPI</a:t>
                      </a:r>
                      <a:endParaRPr kumimoji="0" lang="en-US" sz="2000" b="0"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800" b="0" i="0" u="none" strike="noStrike" cap="none" normalizeH="0" baseline="0" dirty="0">
                          <a:ln>
                            <a:noFill/>
                          </a:ln>
                          <a:solidFill>
                            <a:schemeClr val="tx1"/>
                          </a:solidFill>
                          <a:effectLst/>
                          <a:latin typeface="Arial" pitchFamily="34" charset="0"/>
                          <a:sym typeface="Symbol"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 name="Text Box 39"/>
          <p:cNvSpPr txBox="1">
            <a:spLocks noChangeArrowheads="1"/>
          </p:cNvSpPr>
          <p:nvPr/>
        </p:nvSpPr>
        <p:spPr bwMode="auto">
          <a:xfrm>
            <a:off x="5894773" y="2132855"/>
            <a:ext cx="501650" cy="2016125"/>
          </a:xfrm>
          <a:prstGeom prst="rect">
            <a:avLst/>
          </a:prstGeom>
          <a:noFill/>
          <a:ln w="12700">
            <a:noFill/>
            <a:miter lim="800000"/>
            <a:headEnd/>
            <a:tailEnd/>
          </a:ln>
        </p:spPr>
        <p:txBody>
          <a:bodyPr wrap="none">
            <a:spAutoFit/>
          </a:bodyPr>
          <a:lstStyle/>
          <a:p>
            <a:pPr algn="r">
              <a:lnSpc>
                <a:spcPct val="175000"/>
              </a:lnSpc>
            </a:pPr>
            <a:r>
              <a:rPr lang="en-US" dirty="0"/>
              <a:t>.5</a:t>
            </a:r>
          </a:p>
          <a:p>
            <a:pPr algn="r">
              <a:lnSpc>
                <a:spcPct val="175000"/>
              </a:lnSpc>
            </a:pPr>
            <a:r>
              <a:rPr lang="en-US" dirty="0"/>
              <a:t>1.0</a:t>
            </a:r>
          </a:p>
          <a:p>
            <a:pPr algn="r">
              <a:lnSpc>
                <a:spcPct val="175000"/>
              </a:lnSpc>
            </a:pPr>
            <a:r>
              <a:rPr lang="en-US" dirty="0"/>
              <a:t>.3</a:t>
            </a:r>
          </a:p>
          <a:p>
            <a:pPr algn="r">
              <a:lnSpc>
                <a:spcPct val="175000"/>
              </a:lnSpc>
            </a:pPr>
            <a:r>
              <a:rPr lang="en-US" dirty="0"/>
              <a:t>.4</a:t>
            </a:r>
          </a:p>
        </p:txBody>
      </p:sp>
      <p:sp>
        <p:nvSpPr>
          <p:cNvPr id="8" name="Text Box 43"/>
          <p:cNvSpPr txBox="1">
            <a:spLocks noChangeArrowheads="1"/>
          </p:cNvSpPr>
          <p:nvPr/>
        </p:nvSpPr>
        <p:spPr bwMode="auto">
          <a:xfrm>
            <a:off x="6822331" y="2132855"/>
            <a:ext cx="412292" cy="2031325"/>
          </a:xfrm>
          <a:prstGeom prst="rect">
            <a:avLst/>
          </a:prstGeom>
          <a:noFill/>
          <a:ln w="12700">
            <a:noFill/>
            <a:miter lim="800000"/>
            <a:headEnd/>
            <a:tailEnd/>
          </a:ln>
        </p:spPr>
        <p:txBody>
          <a:bodyPr wrap="none">
            <a:spAutoFit/>
          </a:bodyPr>
          <a:lstStyle/>
          <a:p>
            <a:pPr algn="r">
              <a:lnSpc>
                <a:spcPct val="175000"/>
              </a:lnSpc>
            </a:pPr>
            <a:r>
              <a:rPr lang="en-US" dirty="0"/>
              <a:t>.5</a:t>
            </a:r>
          </a:p>
          <a:p>
            <a:pPr algn="r">
              <a:lnSpc>
                <a:spcPct val="175000"/>
              </a:lnSpc>
            </a:pPr>
            <a:r>
              <a:rPr lang="en-US" dirty="0"/>
              <a:t> </a:t>
            </a:r>
            <a:r>
              <a:rPr lang="en-US" dirty="0">
                <a:solidFill>
                  <a:srgbClr val="FF0000"/>
                </a:solidFill>
              </a:rPr>
              <a:t>.4</a:t>
            </a:r>
          </a:p>
          <a:p>
            <a:pPr algn="r">
              <a:lnSpc>
                <a:spcPct val="175000"/>
              </a:lnSpc>
            </a:pPr>
            <a:r>
              <a:rPr lang="en-US" dirty="0"/>
              <a:t>.3</a:t>
            </a:r>
          </a:p>
          <a:p>
            <a:pPr algn="r">
              <a:lnSpc>
                <a:spcPct val="175000"/>
              </a:lnSpc>
            </a:pPr>
            <a:r>
              <a:rPr lang="en-US" dirty="0"/>
              <a:t>.4</a:t>
            </a:r>
          </a:p>
        </p:txBody>
      </p:sp>
      <p:sp>
        <p:nvSpPr>
          <p:cNvPr id="9" name="Text Box 44"/>
          <p:cNvSpPr txBox="1">
            <a:spLocks noChangeArrowheads="1"/>
          </p:cNvSpPr>
          <p:nvPr/>
        </p:nvSpPr>
        <p:spPr bwMode="auto">
          <a:xfrm>
            <a:off x="7456711" y="2132855"/>
            <a:ext cx="476412" cy="2031325"/>
          </a:xfrm>
          <a:prstGeom prst="rect">
            <a:avLst/>
          </a:prstGeom>
          <a:noFill/>
          <a:ln w="12700">
            <a:noFill/>
            <a:miter lim="800000"/>
            <a:headEnd/>
            <a:tailEnd/>
          </a:ln>
        </p:spPr>
        <p:txBody>
          <a:bodyPr wrap="none">
            <a:spAutoFit/>
          </a:bodyPr>
          <a:lstStyle/>
          <a:p>
            <a:pPr algn="r">
              <a:lnSpc>
                <a:spcPct val="175000"/>
              </a:lnSpc>
            </a:pPr>
            <a:r>
              <a:rPr lang="en-US" dirty="0"/>
              <a:t>.5</a:t>
            </a:r>
          </a:p>
          <a:p>
            <a:pPr algn="r">
              <a:lnSpc>
                <a:spcPct val="175000"/>
              </a:lnSpc>
            </a:pPr>
            <a:r>
              <a:rPr lang="en-US" dirty="0"/>
              <a:t>1.0</a:t>
            </a:r>
          </a:p>
          <a:p>
            <a:pPr algn="r">
              <a:lnSpc>
                <a:spcPct val="175000"/>
              </a:lnSpc>
            </a:pPr>
            <a:r>
              <a:rPr lang="en-US" dirty="0"/>
              <a:t>.3</a:t>
            </a:r>
          </a:p>
          <a:p>
            <a:pPr algn="r">
              <a:lnSpc>
                <a:spcPct val="175000"/>
              </a:lnSpc>
            </a:pPr>
            <a:r>
              <a:rPr lang="en-US" dirty="0">
                <a:solidFill>
                  <a:srgbClr val="FF0000"/>
                </a:solidFill>
              </a:rPr>
              <a:t>.2</a:t>
            </a:r>
          </a:p>
        </p:txBody>
      </p:sp>
      <p:sp>
        <p:nvSpPr>
          <p:cNvPr id="10" name="Text Box 47"/>
          <p:cNvSpPr txBox="1">
            <a:spLocks noChangeArrowheads="1"/>
          </p:cNvSpPr>
          <p:nvPr/>
        </p:nvSpPr>
        <p:spPr bwMode="auto">
          <a:xfrm>
            <a:off x="8282211" y="2132855"/>
            <a:ext cx="476412" cy="2031325"/>
          </a:xfrm>
          <a:prstGeom prst="rect">
            <a:avLst/>
          </a:prstGeom>
          <a:noFill/>
          <a:ln w="12700">
            <a:noFill/>
            <a:miter lim="800000"/>
            <a:headEnd/>
            <a:tailEnd/>
          </a:ln>
        </p:spPr>
        <p:txBody>
          <a:bodyPr wrap="none">
            <a:spAutoFit/>
          </a:bodyPr>
          <a:lstStyle/>
          <a:p>
            <a:pPr algn="r">
              <a:lnSpc>
                <a:spcPct val="175000"/>
              </a:lnSpc>
            </a:pPr>
            <a:r>
              <a:rPr lang="en-US" dirty="0">
                <a:solidFill>
                  <a:srgbClr val="FF0000"/>
                </a:solidFill>
              </a:rPr>
              <a:t>.25</a:t>
            </a:r>
          </a:p>
          <a:p>
            <a:pPr algn="r">
              <a:lnSpc>
                <a:spcPct val="175000"/>
              </a:lnSpc>
            </a:pPr>
            <a:r>
              <a:rPr lang="en-US" dirty="0"/>
              <a:t>1.0</a:t>
            </a:r>
          </a:p>
          <a:p>
            <a:pPr algn="r">
              <a:lnSpc>
                <a:spcPct val="175000"/>
              </a:lnSpc>
            </a:pPr>
            <a:r>
              <a:rPr lang="en-US" dirty="0"/>
              <a:t>.3</a:t>
            </a:r>
          </a:p>
          <a:p>
            <a:pPr algn="r">
              <a:lnSpc>
                <a:spcPct val="175000"/>
              </a:lnSpc>
            </a:pPr>
            <a:r>
              <a:rPr lang="en-US" dirty="0"/>
              <a:t>.4</a:t>
            </a:r>
          </a:p>
        </p:txBody>
      </p:sp>
      <p:sp>
        <p:nvSpPr>
          <p:cNvPr id="11" name="Text Box 40"/>
          <p:cNvSpPr txBox="1">
            <a:spLocks noChangeArrowheads="1"/>
          </p:cNvSpPr>
          <p:nvPr/>
        </p:nvSpPr>
        <p:spPr bwMode="auto">
          <a:xfrm>
            <a:off x="5942029" y="4005064"/>
            <a:ext cx="501650" cy="573088"/>
          </a:xfrm>
          <a:prstGeom prst="rect">
            <a:avLst/>
          </a:prstGeom>
          <a:noFill/>
          <a:ln w="12700">
            <a:noFill/>
            <a:miter lim="800000"/>
            <a:headEnd/>
            <a:tailEnd/>
          </a:ln>
        </p:spPr>
        <p:txBody>
          <a:bodyPr wrap="none">
            <a:spAutoFit/>
          </a:bodyPr>
          <a:lstStyle/>
          <a:p>
            <a:pPr algn="r">
              <a:lnSpc>
                <a:spcPct val="175000"/>
              </a:lnSpc>
            </a:pPr>
            <a:r>
              <a:rPr lang="en-US" dirty="0"/>
              <a:t>2.2</a:t>
            </a:r>
          </a:p>
        </p:txBody>
      </p:sp>
      <p:sp>
        <p:nvSpPr>
          <p:cNvPr id="12" name="Text Box 42"/>
          <p:cNvSpPr txBox="1">
            <a:spLocks noChangeArrowheads="1"/>
          </p:cNvSpPr>
          <p:nvPr/>
        </p:nvSpPr>
        <p:spPr bwMode="auto">
          <a:xfrm>
            <a:off x="6748479" y="4005064"/>
            <a:ext cx="501650" cy="573088"/>
          </a:xfrm>
          <a:prstGeom prst="rect">
            <a:avLst/>
          </a:prstGeom>
          <a:noFill/>
          <a:ln w="12700">
            <a:noFill/>
            <a:miter lim="800000"/>
            <a:headEnd/>
            <a:tailEnd/>
          </a:ln>
        </p:spPr>
        <p:txBody>
          <a:bodyPr wrap="none">
            <a:spAutoFit/>
          </a:bodyPr>
          <a:lstStyle/>
          <a:p>
            <a:pPr algn="r">
              <a:lnSpc>
                <a:spcPct val="175000"/>
              </a:lnSpc>
            </a:pPr>
            <a:r>
              <a:rPr lang="en-US" dirty="0"/>
              <a:t>1.6</a:t>
            </a:r>
          </a:p>
        </p:txBody>
      </p:sp>
      <p:sp>
        <p:nvSpPr>
          <p:cNvPr id="13" name="Text Box 45"/>
          <p:cNvSpPr txBox="1">
            <a:spLocks noChangeArrowheads="1"/>
          </p:cNvSpPr>
          <p:nvPr/>
        </p:nvSpPr>
        <p:spPr bwMode="auto">
          <a:xfrm>
            <a:off x="7434279" y="4005064"/>
            <a:ext cx="501650" cy="573088"/>
          </a:xfrm>
          <a:prstGeom prst="rect">
            <a:avLst/>
          </a:prstGeom>
          <a:noFill/>
          <a:ln w="12700">
            <a:noFill/>
            <a:miter lim="800000"/>
            <a:headEnd/>
            <a:tailEnd/>
          </a:ln>
        </p:spPr>
        <p:txBody>
          <a:bodyPr wrap="none">
            <a:spAutoFit/>
          </a:bodyPr>
          <a:lstStyle/>
          <a:p>
            <a:pPr algn="r">
              <a:lnSpc>
                <a:spcPct val="175000"/>
              </a:lnSpc>
            </a:pPr>
            <a:r>
              <a:rPr lang="en-US"/>
              <a:t>2.0</a:t>
            </a:r>
          </a:p>
        </p:txBody>
      </p:sp>
      <p:sp>
        <p:nvSpPr>
          <p:cNvPr id="14" name="Text Box 48"/>
          <p:cNvSpPr txBox="1">
            <a:spLocks noChangeArrowheads="1"/>
          </p:cNvSpPr>
          <p:nvPr/>
        </p:nvSpPr>
        <p:spPr bwMode="auto">
          <a:xfrm>
            <a:off x="8145479" y="4005064"/>
            <a:ext cx="628650" cy="573088"/>
          </a:xfrm>
          <a:prstGeom prst="rect">
            <a:avLst/>
          </a:prstGeom>
          <a:noFill/>
          <a:ln w="12700">
            <a:noFill/>
            <a:miter lim="800000"/>
            <a:headEnd/>
            <a:tailEnd/>
          </a:ln>
        </p:spPr>
        <p:txBody>
          <a:bodyPr wrap="none">
            <a:spAutoFit/>
          </a:bodyPr>
          <a:lstStyle/>
          <a:p>
            <a:pPr algn="r">
              <a:lnSpc>
                <a:spcPct val="175000"/>
              </a:lnSpc>
            </a:pPr>
            <a:r>
              <a:rPr lang="en-US"/>
              <a:t>1.95</a:t>
            </a:r>
          </a:p>
        </p:txBody>
      </p:sp>
      <p:sp>
        <p:nvSpPr>
          <p:cNvPr id="15" name="TextBox 14"/>
          <p:cNvSpPr txBox="1"/>
          <p:nvPr/>
        </p:nvSpPr>
        <p:spPr>
          <a:xfrm>
            <a:off x="683568" y="4725144"/>
            <a:ext cx="8208912" cy="1754326"/>
          </a:xfrm>
          <a:prstGeom prst="rect">
            <a:avLst/>
          </a:prstGeom>
          <a:noFill/>
        </p:spPr>
        <p:txBody>
          <a:bodyPr wrap="square" rtlCol="0">
            <a:spAutoFit/>
          </a:bodyPr>
          <a:lstStyle/>
          <a:p>
            <a:pPr>
              <a:spcBef>
                <a:spcPct val="100000"/>
              </a:spcBef>
            </a:pPr>
            <a:r>
              <a:rPr lang="zh-CN" altLang="en-US" dirty="0"/>
              <a:t>求：</a:t>
            </a:r>
            <a:r>
              <a:rPr lang="en-US" altLang="zh-CN" dirty="0"/>
              <a:t>1</a:t>
            </a:r>
            <a:r>
              <a:rPr lang="zh-CN" altLang="en-US" dirty="0"/>
              <a:t>）若机器采用更快的</a:t>
            </a:r>
            <a:r>
              <a:rPr lang="en-US" altLang="zh-CN" dirty="0"/>
              <a:t>Cache</a:t>
            </a:r>
            <a:r>
              <a:rPr lang="zh-CN" altLang="en-US" dirty="0"/>
              <a:t>使</a:t>
            </a:r>
            <a:r>
              <a:rPr lang="en-US" altLang="zh-CN" dirty="0"/>
              <a:t>Load</a:t>
            </a:r>
            <a:r>
              <a:rPr lang="zh-CN" altLang="en-US" dirty="0"/>
              <a:t>操作减少到</a:t>
            </a:r>
            <a:r>
              <a:rPr lang="en-US" altLang="zh-CN" dirty="0"/>
              <a:t>2</a:t>
            </a:r>
            <a:r>
              <a:rPr lang="zh-CN" altLang="en-US" dirty="0"/>
              <a:t>个时钟周期，机器间快多少？</a:t>
            </a:r>
            <a:endParaRPr lang="en-US" altLang="zh-CN" dirty="0"/>
          </a:p>
          <a:p>
            <a:pPr>
              <a:spcBef>
                <a:spcPct val="100000"/>
              </a:spcBef>
            </a:pPr>
            <a:r>
              <a:rPr lang="en-US" altLang="zh-CN" dirty="0"/>
              <a:t>2</a:t>
            </a:r>
            <a:r>
              <a:rPr lang="zh-CN" altLang="en-US" dirty="0"/>
              <a:t>）若采用预测方法使</a:t>
            </a:r>
            <a:r>
              <a:rPr lang="en-US" altLang="zh-CN" dirty="0"/>
              <a:t>branch</a:t>
            </a:r>
            <a:r>
              <a:rPr lang="zh-CN" altLang="en-US" dirty="0"/>
              <a:t>指令减少</a:t>
            </a:r>
            <a:r>
              <a:rPr lang="en-US" altLang="zh-CN" dirty="0"/>
              <a:t>1</a:t>
            </a:r>
            <a:r>
              <a:rPr lang="zh-CN" altLang="en-US" dirty="0"/>
              <a:t>个时钟周期，会快多少？</a:t>
            </a:r>
            <a:endParaRPr lang="en-US" altLang="zh-CN" dirty="0"/>
          </a:p>
          <a:p>
            <a:pPr>
              <a:spcBef>
                <a:spcPct val="100000"/>
              </a:spcBef>
            </a:pPr>
            <a:r>
              <a:rPr lang="en-US" altLang="zh-CN" dirty="0"/>
              <a:t>3</a:t>
            </a:r>
            <a:r>
              <a:rPr lang="zh-CN" altLang="en-US" dirty="0"/>
              <a:t>）若同时采用两个运算器，会快多少？</a:t>
            </a:r>
            <a:endParaRPr lang="en-US" altLang="zh-CN" dirty="0"/>
          </a:p>
          <a:p>
            <a:endParaRPr lang="zh-CN" altLang="en-US" dirty="0"/>
          </a:p>
        </p:txBody>
      </p:sp>
    </p:spTree>
    <p:extLst>
      <p:ext uri="{BB962C8B-B14F-4D97-AF65-F5344CB8AC3E}">
        <p14:creationId xmlns:p14="http://schemas.microsoft.com/office/powerpoint/2010/main" val="143781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D36F0E7-E2AB-44A8-AFB5-1E658C5A8727}" type="slidenum">
              <a:rPr lang="zh-CN" altLang="en-US" smtClean="0"/>
              <a:pPr/>
              <a:t>42</a:t>
            </a:fld>
            <a:endParaRPr lang="zh-CN" altLang="en-US"/>
          </a:p>
        </p:txBody>
      </p:sp>
      <p:sp>
        <p:nvSpPr>
          <p:cNvPr id="5" name="Text Box 41"/>
          <p:cNvSpPr txBox="1">
            <a:spLocks noChangeArrowheads="1"/>
          </p:cNvSpPr>
          <p:nvPr/>
        </p:nvSpPr>
        <p:spPr bwMode="auto">
          <a:xfrm>
            <a:off x="971600" y="1412776"/>
            <a:ext cx="5348387" cy="577081"/>
          </a:xfrm>
          <a:prstGeom prst="rect">
            <a:avLst/>
          </a:prstGeom>
          <a:noFill/>
          <a:ln w="12700">
            <a:noFill/>
            <a:miter lim="800000"/>
            <a:headEnd/>
            <a:tailEnd/>
          </a:ln>
        </p:spPr>
        <p:txBody>
          <a:bodyPr wrap="none">
            <a:spAutoFit/>
          </a:bodyPr>
          <a:lstStyle/>
          <a:p>
            <a:pPr>
              <a:lnSpc>
                <a:spcPct val="175000"/>
              </a:lnSpc>
            </a:pPr>
            <a:r>
              <a:rPr lang="en-US" dirty="0"/>
              <a:t>CPU time new = 1.6 x IC x CC   </a:t>
            </a:r>
            <a:r>
              <a:rPr lang="zh-CN" altLang="en-US" dirty="0"/>
              <a:t>所以</a:t>
            </a:r>
            <a:r>
              <a:rPr lang="en-US" dirty="0"/>
              <a:t>  2.2/1.6  </a:t>
            </a:r>
            <a:r>
              <a:rPr lang="zh-CN" altLang="en-US" dirty="0"/>
              <a:t>快</a:t>
            </a:r>
            <a:r>
              <a:rPr lang="en-US" dirty="0"/>
              <a:t> 37.5% </a:t>
            </a:r>
          </a:p>
        </p:txBody>
      </p:sp>
      <p:sp>
        <p:nvSpPr>
          <p:cNvPr id="6" name="Text Box 46"/>
          <p:cNvSpPr txBox="1">
            <a:spLocks noChangeArrowheads="1"/>
          </p:cNvSpPr>
          <p:nvPr/>
        </p:nvSpPr>
        <p:spPr bwMode="auto">
          <a:xfrm>
            <a:off x="1066850" y="2996952"/>
            <a:ext cx="5156027" cy="577081"/>
          </a:xfrm>
          <a:prstGeom prst="rect">
            <a:avLst/>
          </a:prstGeom>
          <a:noFill/>
          <a:ln w="12700">
            <a:noFill/>
            <a:miter lim="800000"/>
            <a:headEnd/>
            <a:tailEnd/>
          </a:ln>
        </p:spPr>
        <p:txBody>
          <a:bodyPr wrap="none">
            <a:spAutoFit/>
          </a:bodyPr>
          <a:lstStyle/>
          <a:p>
            <a:pPr>
              <a:lnSpc>
                <a:spcPct val="175000"/>
              </a:lnSpc>
            </a:pPr>
            <a:r>
              <a:rPr lang="en-US" dirty="0"/>
              <a:t>CPU time new = 2.0 x IC x CC   </a:t>
            </a:r>
            <a:r>
              <a:rPr lang="zh-CN" altLang="en-US" dirty="0"/>
              <a:t>所以</a:t>
            </a:r>
            <a:r>
              <a:rPr lang="en-US" dirty="0"/>
              <a:t>   2.2/2.0  </a:t>
            </a:r>
            <a:r>
              <a:rPr lang="zh-CN" altLang="en-US" dirty="0"/>
              <a:t>快</a:t>
            </a:r>
            <a:r>
              <a:rPr lang="en-US" dirty="0"/>
              <a:t> 10% </a:t>
            </a:r>
          </a:p>
        </p:txBody>
      </p:sp>
      <p:sp>
        <p:nvSpPr>
          <p:cNvPr id="7" name="Text Box 49"/>
          <p:cNvSpPr txBox="1">
            <a:spLocks noChangeArrowheads="1"/>
          </p:cNvSpPr>
          <p:nvPr/>
        </p:nvSpPr>
        <p:spPr bwMode="auto">
          <a:xfrm>
            <a:off x="1066850" y="4653136"/>
            <a:ext cx="5635325" cy="577081"/>
          </a:xfrm>
          <a:prstGeom prst="rect">
            <a:avLst/>
          </a:prstGeom>
          <a:noFill/>
          <a:ln w="12700">
            <a:noFill/>
            <a:miter lim="800000"/>
            <a:headEnd/>
            <a:tailEnd/>
          </a:ln>
        </p:spPr>
        <p:txBody>
          <a:bodyPr wrap="none">
            <a:spAutoFit/>
          </a:bodyPr>
          <a:lstStyle/>
          <a:p>
            <a:pPr>
              <a:lnSpc>
                <a:spcPct val="175000"/>
              </a:lnSpc>
            </a:pPr>
            <a:r>
              <a:rPr lang="en-US" dirty="0"/>
              <a:t>CPU time new = 1.95 x IC x CC   </a:t>
            </a:r>
            <a:r>
              <a:rPr lang="zh-CN" altLang="en-US" dirty="0"/>
              <a:t>所以</a:t>
            </a:r>
            <a:r>
              <a:rPr lang="en-US" dirty="0"/>
              <a:t>   2.2/1.95  </a:t>
            </a:r>
            <a:r>
              <a:rPr lang="zh-CN" altLang="en-US" dirty="0"/>
              <a:t>快</a:t>
            </a:r>
            <a:r>
              <a:rPr lang="en-US" dirty="0"/>
              <a:t> 12.8% </a:t>
            </a:r>
          </a:p>
        </p:txBody>
      </p:sp>
      <p:sp>
        <p:nvSpPr>
          <p:cNvPr id="8" name="TextBox 7"/>
          <p:cNvSpPr txBox="1"/>
          <p:nvPr/>
        </p:nvSpPr>
        <p:spPr>
          <a:xfrm>
            <a:off x="611560" y="682818"/>
            <a:ext cx="8352928" cy="3970318"/>
          </a:xfrm>
          <a:prstGeom prst="rect">
            <a:avLst/>
          </a:prstGeom>
          <a:noFill/>
        </p:spPr>
        <p:txBody>
          <a:bodyPr wrap="square" rtlCol="0">
            <a:spAutoFit/>
          </a:bodyPr>
          <a:lstStyle/>
          <a:p>
            <a:pPr>
              <a:spcBef>
                <a:spcPct val="100000"/>
              </a:spcBef>
            </a:pPr>
            <a:r>
              <a:rPr lang="zh-CN" altLang="en-US" dirty="0"/>
              <a:t>求：</a:t>
            </a:r>
            <a:r>
              <a:rPr lang="en-US" altLang="zh-CN" dirty="0"/>
              <a:t>1</a:t>
            </a:r>
            <a:r>
              <a:rPr lang="zh-CN" altLang="en-US" dirty="0"/>
              <a:t>）若机器采用更快的</a:t>
            </a:r>
            <a:r>
              <a:rPr lang="en-US" altLang="zh-CN" dirty="0"/>
              <a:t>Cache</a:t>
            </a:r>
            <a:r>
              <a:rPr lang="zh-CN" altLang="en-US" dirty="0"/>
              <a:t>使</a:t>
            </a:r>
            <a:r>
              <a:rPr lang="en-US" altLang="zh-CN" dirty="0"/>
              <a:t>Load</a:t>
            </a:r>
            <a:r>
              <a:rPr lang="zh-CN" altLang="en-US" dirty="0"/>
              <a:t>操作减少为</a:t>
            </a:r>
            <a:r>
              <a:rPr lang="en-US" altLang="zh-CN" dirty="0"/>
              <a:t>2</a:t>
            </a:r>
            <a:r>
              <a:rPr lang="zh-CN" altLang="en-US" dirty="0"/>
              <a:t>个时钟周期，机器间快多少？</a:t>
            </a:r>
            <a:endParaRPr lang="en-US" altLang="zh-CN" dirty="0"/>
          </a:p>
          <a:p>
            <a:pPr>
              <a:spcBef>
                <a:spcPct val="100000"/>
              </a:spcBef>
            </a:pPr>
            <a:endParaRPr lang="en-US" altLang="zh-CN" dirty="0"/>
          </a:p>
          <a:p>
            <a:pPr>
              <a:spcBef>
                <a:spcPct val="100000"/>
              </a:spcBef>
            </a:pPr>
            <a:endParaRPr lang="en-US" altLang="zh-CN" dirty="0"/>
          </a:p>
          <a:p>
            <a:pPr>
              <a:spcBef>
                <a:spcPct val="100000"/>
              </a:spcBef>
            </a:pPr>
            <a:r>
              <a:rPr lang="en-US" altLang="zh-CN" dirty="0"/>
              <a:t>2</a:t>
            </a:r>
            <a:r>
              <a:rPr lang="zh-CN" altLang="en-US" dirty="0"/>
              <a:t>）若采用预测方法使</a:t>
            </a:r>
            <a:r>
              <a:rPr lang="en-US" altLang="zh-CN" dirty="0"/>
              <a:t>branch</a:t>
            </a:r>
            <a:r>
              <a:rPr lang="zh-CN" altLang="en-US" dirty="0"/>
              <a:t>指令减少</a:t>
            </a:r>
            <a:r>
              <a:rPr lang="en-US" altLang="zh-CN" dirty="0"/>
              <a:t>1</a:t>
            </a:r>
            <a:r>
              <a:rPr lang="zh-CN" altLang="en-US" dirty="0"/>
              <a:t>个时钟周期，会快多少？</a:t>
            </a:r>
            <a:endParaRPr lang="en-US" altLang="zh-CN" dirty="0"/>
          </a:p>
          <a:p>
            <a:pPr>
              <a:spcBef>
                <a:spcPct val="100000"/>
              </a:spcBef>
            </a:pPr>
            <a:endParaRPr lang="en-US" altLang="zh-CN" dirty="0"/>
          </a:p>
          <a:p>
            <a:pPr>
              <a:spcBef>
                <a:spcPct val="100000"/>
              </a:spcBef>
            </a:pPr>
            <a:endParaRPr lang="en-US" altLang="zh-CN" dirty="0"/>
          </a:p>
          <a:p>
            <a:pPr>
              <a:spcBef>
                <a:spcPct val="100000"/>
              </a:spcBef>
            </a:pPr>
            <a:r>
              <a:rPr lang="en-US" altLang="zh-CN" dirty="0"/>
              <a:t>3</a:t>
            </a:r>
            <a:r>
              <a:rPr lang="zh-CN" altLang="en-US" dirty="0"/>
              <a:t>）若同时采用两个运算器，会快多少？</a:t>
            </a:r>
            <a:endParaRPr lang="en-US" altLang="zh-CN" dirty="0"/>
          </a:p>
          <a:p>
            <a:endParaRPr lang="zh-CN" altLang="en-US" dirty="0"/>
          </a:p>
        </p:txBody>
      </p:sp>
    </p:spTree>
    <p:extLst>
      <p:ext uri="{BB962C8B-B14F-4D97-AF65-F5344CB8AC3E}">
        <p14:creationId xmlns:p14="http://schemas.microsoft.com/office/powerpoint/2010/main" val="196249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404664"/>
            <a:ext cx="8784976" cy="5904656"/>
          </a:xfrm>
        </p:spPr>
        <p:txBody>
          <a:bodyPr>
            <a:normAutofit/>
          </a:bodyPr>
          <a:lstStyle/>
          <a:p>
            <a:pPr marL="0" indent="0">
              <a:buNone/>
            </a:pPr>
            <a:r>
              <a:rPr lang="zh-CN" altLang="en-US" dirty="0"/>
              <a:t>例</a:t>
            </a:r>
            <a:r>
              <a:rPr lang="en-US" altLang="zh-CN" dirty="0"/>
              <a:t>3</a:t>
            </a:r>
            <a:r>
              <a:rPr lang="zh-CN" altLang="en-US" dirty="0"/>
              <a:t>：某</a:t>
            </a:r>
            <a:r>
              <a:rPr lang="en-US" altLang="zh-CN" dirty="0"/>
              <a:t>java</a:t>
            </a:r>
            <a:r>
              <a:rPr lang="zh-CN" altLang="en-US" dirty="0"/>
              <a:t>程序在桌面处理器上运行需</a:t>
            </a:r>
            <a:r>
              <a:rPr lang="en-US" altLang="zh-CN" dirty="0"/>
              <a:t>15</a:t>
            </a:r>
            <a:r>
              <a:rPr lang="zh-CN" altLang="en-US" dirty="0"/>
              <a:t>秒。一个新版本</a:t>
            </a:r>
            <a:r>
              <a:rPr lang="en-US" altLang="zh-CN" dirty="0"/>
              <a:t>java</a:t>
            </a:r>
            <a:r>
              <a:rPr lang="zh-CN" altLang="en-US" dirty="0"/>
              <a:t>编译程序，编译产生的指令数量是旧版本的</a:t>
            </a:r>
            <a:r>
              <a:rPr lang="en-US" altLang="zh-CN" dirty="0"/>
              <a:t>0.6</a:t>
            </a:r>
            <a:r>
              <a:rPr lang="zh-CN" altLang="en-US" dirty="0"/>
              <a:t>倍，但</a:t>
            </a:r>
            <a:r>
              <a:rPr lang="en-US" altLang="zh-CN" dirty="0"/>
              <a:t>CPI</a:t>
            </a:r>
            <a:r>
              <a:rPr lang="zh-CN" altLang="en-US" dirty="0"/>
              <a:t>增加为原来的</a:t>
            </a:r>
            <a:r>
              <a:rPr lang="en-US" altLang="zh-CN" dirty="0"/>
              <a:t>1.1</a:t>
            </a:r>
            <a:r>
              <a:rPr lang="zh-CN" altLang="en-US" dirty="0"/>
              <a:t>倍，求该程序在新版本编译程序中的运行速度。</a:t>
            </a:r>
            <a:endParaRPr lang="en-US" altLang="zh-CN" dirty="0"/>
          </a:p>
          <a:p>
            <a:pPr marL="0" indent="0">
              <a:buNone/>
            </a:pPr>
            <a:endParaRPr lang="en-US" altLang="zh-CN" dirty="0"/>
          </a:p>
          <a:p>
            <a:pPr marL="0" indent="0">
              <a:buNone/>
            </a:pPr>
            <a:r>
              <a:rPr lang="en-US" altLang="zh-CN" sz="2800" dirty="0"/>
              <a:t>15 = </a:t>
            </a:r>
            <a:r>
              <a:rPr lang="zh-CN" altLang="en-US" sz="2800" dirty="0"/>
              <a:t>指令数</a:t>
            </a:r>
            <a:r>
              <a:rPr lang="zh-CN" altLang="en-US" sz="2800" baseline="-25000" dirty="0"/>
              <a:t>旧</a:t>
            </a:r>
            <a:r>
              <a:rPr lang="zh-CN" altLang="en-US" sz="2800" dirty="0"/>
              <a:t> * </a:t>
            </a:r>
            <a:r>
              <a:rPr lang="en-US" altLang="zh-CN" sz="2800" dirty="0"/>
              <a:t>CPI</a:t>
            </a:r>
            <a:r>
              <a:rPr lang="zh-CN" altLang="en-US" sz="2800" baseline="-25000" dirty="0"/>
              <a:t>旧</a:t>
            </a:r>
            <a:r>
              <a:rPr lang="zh-CN" altLang="en-US" sz="2800" dirty="0"/>
              <a:t> * 时钟周期时间</a:t>
            </a:r>
            <a:endParaRPr lang="en-US" altLang="zh-CN" sz="2800" dirty="0"/>
          </a:p>
          <a:p>
            <a:pPr marL="0" indent="0">
              <a:buNone/>
            </a:pPr>
            <a:r>
              <a:rPr lang="zh-CN" altLang="en-US" sz="2800" dirty="0"/>
              <a:t>新</a:t>
            </a:r>
            <a:r>
              <a:rPr lang="en-US" altLang="zh-CN" sz="2800" dirty="0" err="1"/>
              <a:t>cpu</a:t>
            </a:r>
            <a:r>
              <a:rPr lang="zh-CN" altLang="en-US" sz="2800" dirty="0"/>
              <a:t>时间 </a:t>
            </a:r>
            <a:r>
              <a:rPr lang="en-US" altLang="zh-CN" sz="2800" dirty="0"/>
              <a:t>= 0.6</a:t>
            </a:r>
            <a:r>
              <a:rPr lang="zh-CN" altLang="en-US" sz="2800" dirty="0"/>
              <a:t>指令数</a:t>
            </a:r>
            <a:r>
              <a:rPr lang="zh-CN" altLang="en-US" sz="2800" baseline="-25000" dirty="0"/>
              <a:t>旧</a:t>
            </a:r>
            <a:r>
              <a:rPr lang="zh-CN" altLang="en-US" sz="2800" dirty="0"/>
              <a:t> * </a:t>
            </a:r>
            <a:r>
              <a:rPr lang="en-US" altLang="zh-CN" sz="2800" dirty="0"/>
              <a:t>1.1CPI</a:t>
            </a:r>
            <a:r>
              <a:rPr lang="zh-CN" altLang="en-US" sz="2800" baseline="-25000" dirty="0"/>
              <a:t>旧</a:t>
            </a:r>
            <a:r>
              <a:rPr lang="zh-CN" altLang="en-US" sz="2800" dirty="0"/>
              <a:t> * 时钟周期时间</a:t>
            </a:r>
            <a:endParaRPr lang="en-US" altLang="zh-CN" sz="2800" dirty="0"/>
          </a:p>
          <a:p>
            <a:pPr marL="0" indent="0">
              <a:buNone/>
            </a:pPr>
            <a:r>
              <a:rPr lang="en-US" altLang="zh-CN" sz="2800" dirty="0"/>
              <a:t>                     = 0.6 </a:t>
            </a:r>
            <a:r>
              <a:rPr lang="zh-CN" altLang="en-US" sz="2800" dirty="0"/>
              <a:t>* </a:t>
            </a:r>
            <a:r>
              <a:rPr lang="en-US" altLang="zh-CN" sz="2800" dirty="0"/>
              <a:t>1.1 </a:t>
            </a:r>
            <a:r>
              <a:rPr lang="zh-CN" altLang="en-US" sz="2800" dirty="0"/>
              <a:t>* </a:t>
            </a:r>
            <a:r>
              <a:rPr lang="en-US" altLang="zh-CN" sz="2800" dirty="0"/>
              <a:t>(</a:t>
            </a:r>
            <a:r>
              <a:rPr lang="zh-CN" altLang="en-US" sz="2800" dirty="0"/>
              <a:t>指令数</a:t>
            </a:r>
            <a:r>
              <a:rPr lang="zh-CN" altLang="en-US" sz="2800" baseline="-25000" dirty="0"/>
              <a:t>旧</a:t>
            </a:r>
            <a:r>
              <a:rPr lang="zh-CN" altLang="en-US" sz="2800" dirty="0"/>
              <a:t> * </a:t>
            </a:r>
            <a:r>
              <a:rPr lang="en-US" altLang="zh-CN" sz="2800" dirty="0"/>
              <a:t>CPI</a:t>
            </a:r>
            <a:r>
              <a:rPr lang="zh-CN" altLang="en-US" sz="2800" baseline="-25000" dirty="0"/>
              <a:t>旧</a:t>
            </a:r>
            <a:r>
              <a:rPr lang="zh-CN" altLang="en-US" sz="2800" dirty="0"/>
              <a:t> * 时钟周期时间</a:t>
            </a:r>
            <a:r>
              <a:rPr lang="en-US" altLang="zh-CN" sz="2800" dirty="0"/>
              <a:t>)</a:t>
            </a:r>
          </a:p>
          <a:p>
            <a:pPr marL="0" indent="0">
              <a:buNone/>
            </a:pPr>
            <a:r>
              <a:rPr lang="en-US" altLang="zh-CN" sz="2800" dirty="0"/>
              <a:t>                     = 0.6 * 1.1 * 15</a:t>
            </a:r>
          </a:p>
          <a:p>
            <a:pPr marL="0" indent="0">
              <a:buNone/>
            </a:pPr>
            <a:r>
              <a:rPr lang="en-US" altLang="zh-CN" sz="2800" dirty="0"/>
              <a:t>                     =9.9</a:t>
            </a:r>
            <a:endParaRPr lang="zh-CN" altLang="en-US" sz="2800" dirty="0"/>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43</a:t>
            </a:fld>
            <a:endParaRPr lang="zh-CN" altLang="en-US"/>
          </a:p>
        </p:txBody>
      </p:sp>
    </p:spTree>
    <p:extLst>
      <p:ext uri="{BB962C8B-B14F-4D97-AF65-F5344CB8AC3E}">
        <p14:creationId xmlns:p14="http://schemas.microsoft.com/office/powerpoint/2010/main" val="25342155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性能测试指标及其</a:t>
            </a:r>
            <a:r>
              <a:rPr lang="zh-CN" altLang="en-US" dirty="0">
                <a:solidFill>
                  <a:srgbClr val="FF0000"/>
                </a:solidFill>
              </a:rPr>
              <a:t>单位</a:t>
            </a:r>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44</a:t>
            </a:fld>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248071928"/>
              </p:ext>
            </p:extLst>
          </p:nvPr>
        </p:nvGraphicFramePr>
        <p:xfrm>
          <a:off x="683568" y="1412776"/>
          <a:ext cx="7848600" cy="920750"/>
        </p:xfrm>
        <a:graphic>
          <a:graphicData uri="http://schemas.openxmlformats.org/presentationml/2006/ole">
            <mc:AlternateContent xmlns:mc="http://schemas.openxmlformats.org/markup-compatibility/2006">
              <mc:Choice xmlns:v="urn:schemas-microsoft-com:vml" Requires="v">
                <p:oleObj spid="_x0000_s10534" name="Equation" r:id="rId3" imgW="3568700" imgH="419100" progId="Equation.3">
                  <p:embed/>
                </p:oleObj>
              </mc:Choice>
              <mc:Fallback>
                <p:oleObj name="Equation" r:id="rId3" imgW="3568700" imgH="419100" progId="Equation.3">
                  <p:embed/>
                  <p:pic>
                    <p:nvPicPr>
                      <p:cNvPr id="0" name="Picture 2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412776"/>
                        <a:ext cx="7848600" cy="920750"/>
                      </a:xfrm>
                      <a:prstGeom prst="rect">
                        <a:avLst/>
                      </a:prstGeom>
                      <a:solidFill>
                        <a:schemeClr val="bg1"/>
                      </a:solidFill>
                    </p:spPr>
                  </p:pic>
                </p:oleObj>
              </mc:Fallback>
            </mc:AlternateContent>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164993451"/>
              </p:ext>
            </p:extLst>
          </p:nvPr>
        </p:nvGraphicFramePr>
        <p:xfrm>
          <a:off x="1403648" y="2688591"/>
          <a:ext cx="7128792" cy="2016225"/>
        </p:xfrm>
        <a:graphic>
          <a:graphicData uri="http://schemas.openxmlformats.org/drawingml/2006/table">
            <a:tbl>
              <a:tblPr firstRow="1" bandRow="1">
                <a:tableStyleId>{5C22544A-7EE6-4342-B048-85BDC9FD1C3A}</a:tableStyleId>
              </a:tblPr>
              <a:tblGrid>
                <a:gridCol w="3564396">
                  <a:extLst>
                    <a:ext uri="{9D8B030D-6E8A-4147-A177-3AD203B41FA5}">
                      <a16:colId xmlns:a16="http://schemas.microsoft.com/office/drawing/2014/main" val="20000"/>
                    </a:ext>
                  </a:extLst>
                </a:gridCol>
                <a:gridCol w="3564396">
                  <a:extLst>
                    <a:ext uri="{9D8B030D-6E8A-4147-A177-3AD203B41FA5}">
                      <a16:colId xmlns:a16="http://schemas.microsoft.com/office/drawing/2014/main" val="20001"/>
                    </a:ext>
                  </a:extLst>
                </a:gridCol>
              </a:tblGrid>
              <a:tr h="403245">
                <a:tc>
                  <a:txBody>
                    <a:bodyPr/>
                    <a:lstStyle/>
                    <a:p>
                      <a:r>
                        <a:rPr lang="zh-CN" altLang="en-US" dirty="0"/>
                        <a:t>性能指标</a:t>
                      </a:r>
                    </a:p>
                  </a:txBody>
                  <a:tcPr/>
                </a:tc>
                <a:tc>
                  <a:txBody>
                    <a:bodyPr/>
                    <a:lstStyle/>
                    <a:p>
                      <a:r>
                        <a:rPr lang="zh-CN" altLang="en-US" dirty="0"/>
                        <a:t>测量单位</a:t>
                      </a:r>
                    </a:p>
                  </a:txBody>
                  <a:tcPr/>
                </a:tc>
                <a:extLst>
                  <a:ext uri="{0D108BD9-81ED-4DB2-BD59-A6C34878D82A}">
                    <a16:rowId xmlns:a16="http://schemas.microsoft.com/office/drawing/2014/main" val="10000"/>
                  </a:ext>
                </a:extLst>
              </a:tr>
              <a:tr h="403245">
                <a:tc>
                  <a:txBody>
                    <a:bodyPr/>
                    <a:lstStyle/>
                    <a:p>
                      <a:r>
                        <a:rPr lang="zh-CN" altLang="en-US" dirty="0"/>
                        <a:t>程序的</a:t>
                      </a:r>
                      <a:r>
                        <a:rPr lang="en-US" altLang="zh-CN" dirty="0"/>
                        <a:t>CPU</a:t>
                      </a:r>
                      <a:r>
                        <a:rPr lang="zh-CN" altLang="en-US" dirty="0"/>
                        <a:t>执行时间</a:t>
                      </a:r>
                    </a:p>
                  </a:txBody>
                  <a:tcPr/>
                </a:tc>
                <a:tc>
                  <a:txBody>
                    <a:bodyPr/>
                    <a:lstStyle/>
                    <a:p>
                      <a:r>
                        <a:rPr lang="zh-CN" altLang="en-US" dirty="0"/>
                        <a:t>程序执行的秒数</a:t>
                      </a:r>
                    </a:p>
                  </a:txBody>
                  <a:tcPr/>
                </a:tc>
                <a:extLst>
                  <a:ext uri="{0D108BD9-81ED-4DB2-BD59-A6C34878D82A}">
                    <a16:rowId xmlns:a16="http://schemas.microsoft.com/office/drawing/2014/main" val="10001"/>
                  </a:ext>
                </a:extLst>
              </a:tr>
              <a:tr h="403245">
                <a:tc>
                  <a:txBody>
                    <a:bodyPr/>
                    <a:lstStyle/>
                    <a:p>
                      <a:r>
                        <a:rPr lang="zh-CN" altLang="en-US" dirty="0"/>
                        <a:t>指令数</a:t>
                      </a:r>
                    </a:p>
                  </a:txBody>
                  <a:tcPr/>
                </a:tc>
                <a:tc>
                  <a:txBody>
                    <a:bodyPr/>
                    <a:lstStyle/>
                    <a:p>
                      <a:r>
                        <a:rPr lang="zh-CN" altLang="en-US" dirty="0"/>
                        <a:t>程序执行的指令数</a:t>
                      </a:r>
                    </a:p>
                  </a:txBody>
                  <a:tcPr/>
                </a:tc>
                <a:extLst>
                  <a:ext uri="{0D108BD9-81ED-4DB2-BD59-A6C34878D82A}">
                    <a16:rowId xmlns:a16="http://schemas.microsoft.com/office/drawing/2014/main" val="10002"/>
                  </a:ext>
                </a:extLst>
              </a:tr>
              <a:tr h="403245">
                <a:tc>
                  <a:txBody>
                    <a:bodyPr/>
                    <a:lstStyle/>
                    <a:p>
                      <a:r>
                        <a:rPr lang="en-US" altLang="zh-CN" dirty="0"/>
                        <a:t>CPI</a:t>
                      </a:r>
                      <a:endParaRPr lang="zh-CN" altLang="en-US" dirty="0"/>
                    </a:p>
                  </a:txBody>
                  <a:tcPr/>
                </a:tc>
                <a:tc>
                  <a:txBody>
                    <a:bodyPr/>
                    <a:lstStyle/>
                    <a:p>
                      <a:r>
                        <a:rPr lang="zh-CN" altLang="en-US" dirty="0"/>
                        <a:t>每条指令的平均时钟周期数</a:t>
                      </a:r>
                    </a:p>
                  </a:txBody>
                  <a:tcPr/>
                </a:tc>
                <a:extLst>
                  <a:ext uri="{0D108BD9-81ED-4DB2-BD59-A6C34878D82A}">
                    <a16:rowId xmlns:a16="http://schemas.microsoft.com/office/drawing/2014/main" val="10003"/>
                  </a:ext>
                </a:extLst>
              </a:tr>
              <a:tr h="403245">
                <a:tc>
                  <a:txBody>
                    <a:bodyPr/>
                    <a:lstStyle/>
                    <a:p>
                      <a:r>
                        <a:rPr lang="zh-CN" altLang="en-US" dirty="0"/>
                        <a:t>时钟周期时间</a:t>
                      </a:r>
                    </a:p>
                  </a:txBody>
                  <a:tcPr/>
                </a:tc>
                <a:tc>
                  <a:txBody>
                    <a:bodyPr/>
                    <a:lstStyle/>
                    <a:p>
                      <a:r>
                        <a:rPr lang="zh-CN" altLang="en-US" dirty="0"/>
                        <a:t>每时钟周期的秒数</a:t>
                      </a:r>
                    </a:p>
                  </a:txBody>
                  <a:tcPr/>
                </a:tc>
                <a:extLst>
                  <a:ext uri="{0D108BD9-81ED-4DB2-BD59-A6C34878D82A}">
                    <a16:rowId xmlns:a16="http://schemas.microsoft.com/office/drawing/2014/main" val="10004"/>
                  </a:ext>
                </a:extLst>
              </a:tr>
            </a:tbl>
          </a:graphicData>
        </a:graphic>
      </p:graphicFrame>
      <p:cxnSp>
        <p:nvCxnSpPr>
          <p:cNvPr id="8" name="直接连接符 7"/>
          <p:cNvCxnSpPr/>
          <p:nvPr/>
        </p:nvCxnSpPr>
        <p:spPr>
          <a:xfrm flipH="1" flipV="1">
            <a:off x="1475656" y="2132856"/>
            <a:ext cx="1008112" cy="1224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3995936" y="2132856"/>
            <a:ext cx="1800200"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flipV="1">
            <a:off x="5796136" y="2132856"/>
            <a:ext cx="720080" cy="1944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660232" y="2348880"/>
            <a:ext cx="936104" cy="2232248"/>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99592" y="4941168"/>
            <a:ext cx="7704856" cy="1754326"/>
          </a:xfrm>
          <a:prstGeom prst="rect">
            <a:avLst/>
          </a:prstGeom>
          <a:noFill/>
        </p:spPr>
        <p:txBody>
          <a:bodyPr wrap="square" rtlCol="0">
            <a:spAutoFit/>
          </a:bodyPr>
          <a:lstStyle/>
          <a:p>
            <a:r>
              <a:rPr lang="zh-CN" altLang="en-US" dirty="0"/>
              <a:t>每类指令的</a:t>
            </a:r>
            <a:r>
              <a:rPr lang="en-US" altLang="zh-CN" dirty="0"/>
              <a:t>CPI</a:t>
            </a:r>
            <a:r>
              <a:rPr lang="zh-CN" altLang="en-US" dirty="0"/>
              <a:t>：</a:t>
            </a:r>
            <a:r>
              <a:rPr lang="en-US" altLang="zh-CN" dirty="0"/>
              <a:t>clock cycles/instruction class</a:t>
            </a:r>
          </a:p>
          <a:p>
            <a:endParaRPr lang="en-US" altLang="zh-CN" dirty="0"/>
          </a:p>
          <a:p>
            <a:r>
              <a:rPr lang="zh-CN" altLang="en-US" dirty="0"/>
              <a:t>上述公式是单位间关系，实际上就是性能公式：</a:t>
            </a:r>
            <a:endParaRPr lang="en-US" altLang="zh-CN" dirty="0"/>
          </a:p>
          <a:p>
            <a:r>
              <a:rPr lang="zh-CN" altLang="en-US" dirty="0"/>
              <a:t>一个程序的</a:t>
            </a:r>
            <a:r>
              <a:rPr lang="en-US" altLang="zh-CN" dirty="0" err="1"/>
              <a:t>cpu</a:t>
            </a:r>
            <a:r>
              <a:rPr lang="zh-CN" altLang="en-US" dirty="0"/>
              <a:t>执行时间 </a:t>
            </a:r>
            <a:r>
              <a:rPr lang="en-US" altLang="zh-CN" dirty="0"/>
              <a:t> =  </a:t>
            </a:r>
            <a:r>
              <a:rPr lang="zh-CN" altLang="en-US" dirty="0"/>
              <a:t>一个程序的</a:t>
            </a:r>
            <a:r>
              <a:rPr lang="en-US" altLang="zh-CN" dirty="0" err="1"/>
              <a:t>cpu</a:t>
            </a:r>
            <a:r>
              <a:rPr lang="zh-CN" altLang="en-US" dirty="0"/>
              <a:t>时钟周期数*时钟周期时间</a:t>
            </a:r>
            <a:endParaRPr lang="en-US" altLang="zh-CN" dirty="0"/>
          </a:p>
          <a:p>
            <a:endParaRPr lang="en-US" altLang="zh-CN" dirty="0"/>
          </a:p>
          <a:p>
            <a:r>
              <a:rPr lang="zh-CN" altLang="en-US" dirty="0"/>
              <a:t>即：</a:t>
            </a:r>
            <a:r>
              <a:rPr lang="zh-CN" altLang="en-US" dirty="0">
                <a:solidFill>
                  <a:srgbClr val="00B050"/>
                </a:solidFill>
              </a:rPr>
              <a:t>程序的</a:t>
            </a:r>
            <a:r>
              <a:rPr lang="en-US" altLang="zh-CN" dirty="0" err="1">
                <a:solidFill>
                  <a:srgbClr val="00B050"/>
                </a:solidFill>
              </a:rPr>
              <a:t>cpu</a:t>
            </a:r>
            <a:r>
              <a:rPr lang="zh-CN" altLang="en-US" dirty="0">
                <a:solidFill>
                  <a:srgbClr val="00B050"/>
                </a:solidFill>
              </a:rPr>
              <a:t>执行时间 </a:t>
            </a:r>
            <a:r>
              <a:rPr lang="en-US" altLang="zh-CN" dirty="0"/>
              <a:t>= </a:t>
            </a:r>
            <a:r>
              <a:rPr lang="zh-CN" altLang="en-US" dirty="0">
                <a:solidFill>
                  <a:srgbClr val="FF0000"/>
                </a:solidFill>
              </a:rPr>
              <a:t>程序执行的指令数</a:t>
            </a:r>
            <a:r>
              <a:rPr lang="zh-CN" altLang="en-US" dirty="0"/>
              <a:t>*</a:t>
            </a:r>
            <a:r>
              <a:rPr lang="en-US" altLang="zh-CN" dirty="0">
                <a:solidFill>
                  <a:srgbClr val="FF0000"/>
                </a:solidFill>
              </a:rPr>
              <a:t>CPI</a:t>
            </a:r>
            <a:r>
              <a:rPr lang="zh-CN" altLang="en-US" dirty="0"/>
              <a:t>*</a:t>
            </a:r>
            <a:r>
              <a:rPr lang="zh-CN" altLang="en-US" dirty="0">
                <a:solidFill>
                  <a:srgbClr val="00B050"/>
                </a:solidFill>
              </a:rPr>
              <a:t>时钟周期的秒数</a:t>
            </a:r>
          </a:p>
        </p:txBody>
      </p:sp>
      <p:sp>
        <p:nvSpPr>
          <p:cNvPr id="3" name="线形标注 1 2"/>
          <p:cNvSpPr/>
          <p:nvPr/>
        </p:nvSpPr>
        <p:spPr>
          <a:xfrm>
            <a:off x="6791852" y="5129201"/>
            <a:ext cx="2028620" cy="432048"/>
          </a:xfrm>
          <a:prstGeom prst="borderCallout1">
            <a:avLst>
              <a:gd name="adj1" fmla="val 18750"/>
              <a:gd name="adj2" fmla="val -8333"/>
              <a:gd name="adj3" fmla="val 300627"/>
              <a:gd name="adj4" fmla="val -472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也称</a:t>
            </a:r>
            <a:r>
              <a:rPr lang="en-US" altLang="zh-CN" dirty="0"/>
              <a:t>average CPI</a:t>
            </a:r>
            <a:endParaRPr lang="zh-CN" altLang="en-US" dirty="0"/>
          </a:p>
        </p:txBody>
      </p:sp>
    </p:spTree>
    <p:extLst>
      <p:ext uri="{BB962C8B-B14F-4D97-AF65-F5344CB8AC3E}">
        <p14:creationId xmlns:p14="http://schemas.microsoft.com/office/powerpoint/2010/main" val="3298929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00B050"/>
                </a:solidFill>
              </a:rPr>
              <a:t>程序的</a:t>
            </a:r>
            <a:r>
              <a:rPr lang="en-US" altLang="zh-CN" dirty="0" err="1">
                <a:solidFill>
                  <a:srgbClr val="00B050"/>
                </a:solidFill>
              </a:rPr>
              <a:t>cpu</a:t>
            </a:r>
            <a:r>
              <a:rPr lang="zh-CN" altLang="en-US" dirty="0">
                <a:solidFill>
                  <a:srgbClr val="00B050"/>
                </a:solidFill>
              </a:rPr>
              <a:t>执行时间 </a:t>
            </a:r>
            <a:endParaRPr lang="en-US" altLang="zh-CN" dirty="0">
              <a:solidFill>
                <a:srgbClr val="00B050"/>
              </a:solidFill>
            </a:endParaRPr>
          </a:p>
          <a:p>
            <a:pPr marL="0" indent="0">
              <a:buNone/>
            </a:pPr>
            <a:r>
              <a:rPr lang="en-US" altLang="zh-CN" dirty="0"/>
              <a:t>      = </a:t>
            </a:r>
            <a:r>
              <a:rPr lang="zh-CN" altLang="en-US" dirty="0">
                <a:solidFill>
                  <a:srgbClr val="FF0000"/>
                </a:solidFill>
              </a:rPr>
              <a:t>程序执行的指令数</a:t>
            </a:r>
            <a:r>
              <a:rPr lang="zh-CN" altLang="en-US" dirty="0"/>
              <a:t>*</a:t>
            </a:r>
            <a:r>
              <a:rPr lang="en-US" altLang="zh-CN" dirty="0">
                <a:solidFill>
                  <a:srgbClr val="FF0000"/>
                </a:solidFill>
              </a:rPr>
              <a:t>CPI</a:t>
            </a:r>
            <a:r>
              <a:rPr lang="zh-CN" altLang="en-US" dirty="0"/>
              <a:t>*</a:t>
            </a:r>
            <a:r>
              <a:rPr lang="zh-CN" altLang="en-US" dirty="0">
                <a:solidFill>
                  <a:srgbClr val="00B050"/>
                </a:solidFill>
              </a:rPr>
              <a:t>时钟周期的秒数</a:t>
            </a:r>
          </a:p>
          <a:p>
            <a:r>
              <a:rPr lang="zh-CN" altLang="en-US" dirty="0"/>
              <a:t>公式中，绿色部分可测或硬件设计者方便给出，红色部分难测。</a:t>
            </a:r>
            <a:endParaRPr lang="en-US" altLang="zh-CN" dirty="0"/>
          </a:p>
          <a:p>
            <a:r>
              <a:rPr lang="zh-CN" altLang="en-US" dirty="0"/>
              <a:t>性能评价时必须三个因素同时考虑</a:t>
            </a:r>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45</a:t>
            </a:fld>
            <a:endParaRPr lang="zh-CN" altLang="en-US"/>
          </a:p>
        </p:txBody>
      </p:sp>
    </p:spTree>
    <p:extLst>
      <p:ext uri="{BB962C8B-B14F-4D97-AF65-F5344CB8AC3E}">
        <p14:creationId xmlns:p14="http://schemas.microsoft.com/office/powerpoint/2010/main" val="3028720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理解程序性能</a:t>
            </a:r>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46</a:t>
            </a:fld>
            <a:endParaRPr lang="zh-CN" altLang="en-US"/>
          </a:p>
        </p:txBody>
      </p:sp>
      <p:graphicFrame>
        <p:nvGraphicFramePr>
          <p:cNvPr id="5" name="Group 4"/>
          <p:cNvGraphicFramePr>
            <a:graphicFrameLocks/>
          </p:cNvGraphicFramePr>
          <p:nvPr>
            <p:extLst>
              <p:ext uri="{D42A27DB-BD31-4B8C-83A1-F6EECF244321}">
                <p14:modId xmlns:p14="http://schemas.microsoft.com/office/powerpoint/2010/main" val="2052754604"/>
              </p:ext>
            </p:extLst>
          </p:nvPr>
        </p:nvGraphicFramePr>
        <p:xfrm>
          <a:off x="1447800" y="1600200"/>
          <a:ext cx="6477000" cy="3389315"/>
        </p:xfrm>
        <a:graphic>
          <a:graphicData uri="http://schemas.openxmlformats.org/drawingml/2006/table">
            <a:tbl>
              <a:tblPr/>
              <a:tblGrid>
                <a:gridCol w="1981200">
                  <a:extLst>
                    <a:ext uri="{9D8B030D-6E8A-4147-A177-3AD203B41FA5}">
                      <a16:colId xmlns:a16="http://schemas.microsoft.com/office/drawing/2014/main" val="20000"/>
                    </a:ext>
                  </a:extLst>
                </a:gridCol>
                <a:gridCol w="1498600">
                  <a:extLst>
                    <a:ext uri="{9D8B030D-6E8A-4147-A177-3AD203B41FA5}">
                      <a16:colId xmlns:a16="http://schemas.microsoft.com/office/drawing/2014/main" val="20001"/>
                    </a:ext>
                  </a:extLst>
                </a:gridCol>
                <a:gridCol w="1498600">
                  <a:extLst>
                    <a:ext uri="{9D8B030D-6E8A-4147-A177-3AD203B41FA5}">
                      <a16:colId xmlns:a16="http://schemas.microsoft.com/office/drawing/2014/main" val="20002"/>
                    </a:ext>
                  </a:extLst>
                </a:gridCol>
                <a:gridCol w="1498600">
                  <a:extLst>
                    <a:ext uri="{9D8B030D-6E8A-4147-A177-3AD203B41FA5}">
                      <a16:colId xmlns:a16="http://schemas.microsoft.com/office/drawing/2014/main" val="20003"/>
                    </a:ext>
                  </a:extLst>
                </a:gridCol>
              </a:tblGrid>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zh-CN" altLang="en-US" sz="2000" b="0" i="0" u="none" strike="noStrike" cap="none" normalizeH="0" baseline="0" dirty="0">
                          <a:ln>
                            <a:noFill/>
                          </a:ln>
                          <a:solidFill>
                            <a:schemeClr val="tx1"/>
                          </a:solidFill>
                          <a:effectLst/>
                          <a:latin typeface="Arial" pitchFamily="34" charset="0"/>
                        </a:rPr>
                        <a:t>指令数</a:t>
                      </a:r>
                      <a:endParaRPr kumimoji="0" lang="en-US" sz="20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rPr>
                        <a:t>CPI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itchFamily="34" charset="0"/>
                        </a:rPr>
                        <a:t>CPU</a:t>
                      </a:r>
                      <a:r>
                        <a:rPr kumimoji="0" lang="zh-CN" altLang="en-US" sz="2000" b="0" i="0" u="none" strike="noStrike" cap="none" normalizeH="0" baseline="0" dirty="0">
                          <a:ln>
                            <a:noFill/>
                          </a:ln>
                          <a:solidFill>
                            <a:schemeClr val="tx1"/>
                          </a:solidFill>
                          <a:effectLst/>
                          <a:latin typeface="Arial" pitchFamily="34" charset="0"/>
                        </a:rPr>
                        <a:t>时钟频率</a:t>
                      </a:r>
                      <a:endParaRPr kumimoji="0" lang="en-US" sz="20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zh-CN" altLang="en-US" sz="2000" b="0" i="0" u="none" strike="noStrike" cap="none" normalizeH="0" baseline="0" dirty="0">
                          <a:ln>
                            <a:noFill/>
                          </a:ln>
                          <a:solidFill>
                            <a:schemeClr val="tx1"/>
                          </a:solidFill>
                          <a:effectLst/>
                          <a:latin typeface="Arial" pitchFamily="34" charset="0"/>
                        </a:rPr>
                        <a:t>算法</a:t>
                      </a:r>
                      <a:endParaRPr kumimoji="0" lang="en-US" sz="2000" b="0"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zh-CN" altLang="en-US" sz="2000" b="0" i="0" u="none" strike="noStrike" cap="none" normalizeH="0" baseline="0" dirty="0">
                          <a:ln>
                            <a:noFill/>
                          </a:ln>
                          <a:solidFill>
                            <a:schemeClr val="tx1"/>
                          </a:solidFill>
                          <a:effectLst/>
                          <a:latin typeface="Arial" pitchFamily="34" charset="0"/>
                        </a:rPr>
                        <a:t>编程语言</a:t>
                      </a:r>
                      <a:endParaRPr kumimoji="0" lang="en-US" sz="2000" b="0"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zh-CN" altLang="en-US" sz="2000" b="0" i="0" u="none" strike="noStrike" cap="none" normalizeH="0" baseline="0" dirty="0">
                          <a:ln>
                            <a:noFill/>
                          </a:ln>
                          <a:solidFill>
                            <a:schemeClr val="tx1"/>
                          </a:solidFill>
                          <a:effectLst/>
                          <a:latin typeface="Arial" pitchFamily="34" charset="0"/>
                        </a:rPr>
                        <a:t>编译程序</a:t>
                      </a:r>
                      <a:endParaRPr kumimoji="0" lang="en-US" sz="2000" b="0"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ISA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54"/>
          <p:cNvSpPr txBox="1">
            <a:spLocks noChangeArrowheads="1"/>
          </p:cNvSpPr>
          <p:nvPr/>
        </p:nvSpPr>
        <p:spPr bwMode="auto">
          <a:xfrm>
            <a:off x="3962400" y="2422525"/>
            <a:ext cx="381000" cy="396875"/>
          </a:xfrm>
          <a:prstGeom prst="rect">
            <a:avLst/>
          </a:prstGeom>
          <a:noFill/>
          <a:ln w="12700">
            <a:noFill/>
            <a:miter lim="800000"/>
            <a:headEnd/>
            <a:tailEnd/>
          </a:ln>
        </p:spPr>
        <p:txBody>
          <a:bodyPr>
            <a:spAutoFit/>
          </a:bodyPr>
          <a:lstStyle/>
          <a:p>
            <a:pPr>
              <a:spcBef>
                <a:spcPct val="50000"/>
              </a:spcBef>
            </a:pPr>
            <a:r>
              <a:rPr lang="en-US" sz="2000" b="1" dirty="0"/>
              <a:t>X</a:t>
            </a:r>
            <a:endParaRPr lang="en-US" sz="2000" dirty="0">
              <a:latin typeface="Times New Roman" pitchFamily="18" charset="0"/>
            </a:endParaRPr>
          </a:p>
        </p:txBody>
      </p:sp>
      <p:sp>
        <p:nvSpPr>
          <p:cNvPr id="7" name="Text Box 54"/>
          <p:cNvSpPr txBox="1">
            <a:spLocks noChangeArrowheads="1"/>
          </p:cNvSpPr>
          <p:nvPr/>
        </p:nvSpPr>
        <p:spPr bwMode="auto">
          <a:xfrm>
            <a:off x="3962400" y="3140968"/>
            <a:ext cx="381000" cy="396875"/>
          </a:xfrm>
          <a:prstGeom prst="rect">
            <a:avLst/>
          </a:prstGeom>
          <a:noFill/>
          <a:ln w="12700">
            <a:noFill/>
            <a:miter lim="800000"/>
            <a:headEnd/>
            <a:tailEnd/>
          </a:ln>
        </p:spPr>
        <p:txBody>
          <a:bodyPr>
            <a:spAutoFit/>
          </a:bodyPr>
          <a:lstStyle/>
          <a:p>
            <a:pPr>
              <a:spcBef>
                <a:spcPct val="50000"/>
              </a:spcBef>
            </a:pPr>
            <a:r>
              <a:rPr lang="en-US" sz="2000" b="1" dirty="0"/>
              <a:t>X</a:t>
            </a:r>
            <a:endParaRPr lang="en-US" sz="2000" dirty="0">
              <a:latin typeface="Times New Roman" pitchFamily="18" charset="0"/>
            </a:endParaRPr>
          </a:p>
        </p:txBody>
      </p:sp>
      <p:sp>
        <p:nvSpPr>
          <p:cNvPr id="8" name="Text Box 54"/>
          <p:cNvSpPr txBox="1">
            <a:spLocks noChangeArrowheads="1"/>
          </p:cNvSpPr>
          <p:nvPr/>
        </p:nvSpPr>
        <p:spPr bwMode="auto">
          <a:xfrm>
            <a:off x="3962400" y="3861048"/>
            <a:ext cx="381000" cy="396875"/>
          </a:xfrm>
          <a:prstGeom prst="rect">
            <a:avLst/>
          </a:prstGeom>
          <a:noFill/>
          <a:ln w="12700">
            <a:noFill/>
            <a:miter lim="800000"/>
            <a:headEnd/>
            <a:tailEnd/>
          </a:ln>
        </p:spPr>
        <p:txBody>
          <a:bodyPr>
            <a:spAutoFit/>
          </a:bodyPr>
          <a:lstStyle/>
          <a:p>
            <a:pPr>
              <a:spcBef>
                <a:spcPct val="50000"/>
              </a:spcBef>
            </a:pPr>
            <a:r>
              <a:rPr lang="en-US" sz="2000" b="1" dirty="0"/>
              <a:t>X</a:t>
            </a:r>
            <a:endParaRPr lang="en-US" sz="2000" dirty="0">
              <a:latin typeface="Times New Roman" pitchFamily="18" charset="0"/>
            </a:endParaRPr>
          </a:p>
        </p:txBody>
      </p:sp>
      <p:sp>
        <p:nvSpPr>
          <p:cNvPr id="9" name="Text Box 54"/>
          <p:cNvSpPr txBox="1">
            <a:spLocks noChangeArrowheads="1"/>
          </p:cNvSpPr>
          <p:nvPr/>
        </p:nvSpPr>
        <p:spPr bwMode="auto">
          <a:xfrm>
            <a:off x="3962400" y="4509120"/>
            <a:ext cx="381000" cy="396875"/>
          </a:xfrm>
          <a:prstGeom prst="rect">
            <a:avLst/>
          </a:prstGeom>
          <a:noFill/>
          <a:ln w="12700">
            <a:noFill/>
            <a:miter lim="800000"/>
            <a:headEnd/>
            <a:tailEnd/>
          </a:ln>
        </p:spPr>
        <p:txBody>
          <a:bodyPr>
            <a:spAutoFit/>
          </a:bodyPr>
          <a:lstStyle/>
          <a:p>
            <a:pPr>
              <a:spcBef>
                <a:spcPct val="50000"/>
              </a:spcBef>
            </a:pPr>
            <a:r>
              <a:rPr lang="en-US" sz="2000" b="1" dirty="0"/>
              <a:t>X</a:t>
            </a:r>
            <a:endParaRPr lang="en-US" sz="2000" dirty="0">
              <a:latin typeface="Times New Roman" pitchFamily="18" charset="0"/>
            </a:endParaRPr>
          </a:p>
        </p:txBody>
      </p:sp>
      <p:sp>
        <p:nvSpPr>
          <p:cNvPr id="10" name="Text Box 54"/>
          <p:cNvSpPr txBox="1">
            <a:spLocks noChangeArrowheads="1"/>
          </p:cNvSpPr>
          <p:nvPr/>
        </p:nvSpPr>
        <p:spPr bwMode="auto">
          <a:xfrm>
            <a:off x="5364088" y="3140967"/>
            <a:ext cx="381000" cy="396875"/>
          </a:xfrm>
          <a:prstGeom prst="rect">
            <a:avLst/>
          </a:prstGeom>
          <a:noFill/>
          <a:ln w="12700">
            <a:noFill/>
            <a:miter lim="800000"/>
            <a:headEnd/>
            <a:tailEnd/>
          </a:ln>
        </p:spPr>
        <p:txBody>
          <a:bodyPr>
            <a:spAutoFit/>
          </a:bodyPr>
          <a:lstStyle/>
          <a:p>
            <a:pPr>
              <a:spcBef>
                <a:spcPct val="50000"/>
              </a:spcBef>
            </a:pPr>
            <a:r>
              <a:rPr lang="en-US" sz="2000" b="1" dirty="0"/>
              <a:t>X</a:t>
            </a:r>
            <a:endParaRPr lang="en-US" sz="2000" dirty="0">
              <a:latin typeface="Times New Roman" pitchFamily="18" charset="0"/>
            </a:endParaRPr>
          </a:p>
        </p:txBody>
      </p:sp>
      <p:sp>
        <p:nvSpPr>
          <p:cNvPr id="11" name="Text Box 54"/>
          <p:cNvSpPr txBox="1">
            <a:spLocks noChangeArrowheads="1"/>
          </p:cNvSpPr>
          <p:nvPr/>
        </p:nvSpPr>
        <p:spPr bwMode="auto">
          <a:xfrm>
            <a:off x="5364088" y="2422525"/>
            <a:ext cx="381000" cy="396875"/>
          </a:xfrm>
          <a:prstGeom prst="rect">
            <a:avLst/>
          </a:prstGeom>
          <a:noFill/>
          <a:ln w="12700">
            <a:noFill/>
            <a:miter lim="800000"/>
            <a:headEnd/>
            <a:tailEnd/>
          </a:ln>
        </p:spPr>
        <p:txBody>
          <a:bodyPr>
            <a:spAutoFit/>
          </a:bodyPr>
          <a:lstStyle/>
          <a:p>
            <a:pPr>
              <a:spcBef>
                <a:spcPct val="50000"/>
              </a:spcBef>
            </a:pPr>
            <a:r>
              <a:rPr lang="en-US" sz="2000" b="1" dirty="0"/>
              <a:t>X</a:t>
            </a:r>
            <a:endParaRPr lang="en-US" sz="2000" dirty="0">
              <a:latin typeface="Times New Roman" pitchFamily="18" charset="0"/>
            </a:endParaRPr>
          </a:p>
        </p:txBody>
      </p:sp>
      <p:sp>
        <p:nvSpPr>
          <p:cNvPr id="12" name="Text Box 54"/>
          <p:cNvSpPr txBox="1">
            <a:spLocks noChangeArrowheads="1"/>
          </p:cNvSpPr>
          <p:nvPr/>
        </p:nvSpPr>
        <p:spPr bwMode="auto">
          <a:xfrm>
            <a:off x="5364088" y="3861047"/>
            <a:ext cx="381000" cy="396875"/>
          </a:xfrm>
          <a:prstGeom prst="rect">
            <a:avLst/>
          </a:prstGeom>
          <a:noFill/>
          <a:ln w="12700">
            <a:noFill/>
            <a:miter lim="800000"/>
            <a:headEnd/>
            <a:tailEnd/>
          </a:ln>
        </p:spPr>
        <p:txBody>
          <a:bodyPr>
            <a:spAutoFit/>
          </a:bodyPr>
          <a:lstStyle/>
          <a:p>
            <a:pPr>
              <a:spcBef>
                <a:spcPct val="50000"/>
              </a:spcBef>
            </a:pPr>
            <a:r>
              <a:rPr lang="en-US" sz="2000" b="1" dirty="0"/>
              <a:t>X</a:t>
            </a:r>
            <a:endParaRPr lang="en-US" sz="2000" dirty="0">
              <a:latin typeface="Times New Roman" pitchFamily="18" charset="0"/>
            </a:endParaRPr>
          </a:p>
        </p:txBody>
      </p:sp>
      <p:sp>
        <p:nvSpPr>
          <p:cNvPr id="13" name="Text Box 54"/>
          <p:cNvSpPr txBox="1">
            <a:spLocks noChangeArrowheads="1"/>
          </p:cNvSpPr>
          <p:nvPr/>
        </p:nvSpPr>
        <p:spPr bwMode="auto">
          <a:xfrm>
            <a:off x="5364088" y="4493245"/>
            <a:ext cx="381000" cy="396875"/>
          </a:xfrm>
          <a:prstGeom prst="rect">
            <a:avLst/>
          </a:prstGeom>
          <a:noFill/>
          <a:ln w="12700">
            <a:noFill/>
            <a:miter lim="800000"/>
            <a:headEnd/>
            <a:tailEnd/>
          </a:ln>
        </p:spPr>
        <p:txBody>
          <a:bodyPr>
            <a:spAutoFit/>
          </a:bodyPr>
          <a:lstStyle/>
          <a:p>
            <a:pPr>
              <a:spcBef>
                <a:spcPct val="50000"/>
              </a:spcBef>
            </a:pPr>
            <a:r>
              <a:rPr lang="en-US" sz="2000" b="1" dirty="0"/>
              <a:t>X</a:t>
            </a:r>
            <a:endParaRPr lang="en-US" sz="2000" dirty="0">
              <a:latin typeface="Times New Roman" pitchFamily="18" charset="0"/>
            </a:endParaRPr>
          </a:p>
        </p:txBody>
      </p:sp>
      <p:sp>
        <p:nvSpPr>
          <p:cNvPr id="15" name="Text Box 54"/>
          <p:cNvSpPr txBox="1">
            <a:spLocks noChangeArrowheads="1"/>
          </p:cNvSpPr>
          <p:nvPr/>
        </p:nvSpPr>
        <p:spPr bwMode="auto">
          <a:xfrm>
            <a:off x="6948264" y="4488421"/>
            <a:ext cx="381000" cy="396875"/>
          </a:xfrm>
          <a:prstGeom prst="rect">
            <a:avLst/>
          </a:prstGeom>
          <a:noFill/>
          <a:ln w="12700">
            <a:noFill/>
            <a:miter lim="800000"/>
            <a:headEnd/>
            <a:tailEnd/>
          </a:ln>
        </p:spPr>
        <p:txBody>
          <a:bodyPr>
            <a:spAutoFit/>
          </a:bodyPr>
          <a:lstStyle/>
          <a:p>
            <a:pPr>
              <a:spcBef>
                <a:spcPct val="50000"/>
              </a:spcBef>
            </a:pPr>
            <a:r>
              <a:rPr lang="en-US" sz="2000" b="1" dirty="0"/>
              <a:t>X</a:t>
            </a:r>
            <a:endParaRPr lang="en-US" sz="2000" dirty="0">
              <a:latin typeface="Times New Roman" pitchFamily="18" charset="0"/>
            </a:endParaRPr>
          </a:p>
        </p:txBody>
      </p:sp>
    </p:spTree>
    <p:extLst>
      <p:ext uri="{BB962C8B-B14F-4D97-AF65-F5344CB8AC3E}">
        <p14:creationId xmlns:p14="http://schemas.microsoft.com/office/powerpoint/2010/main" val="199500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3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iterate type="wd">
                                    <p:tmPct val="100000"/>
                                  </p:iterate>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3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iterate type="wd">
                                    <p:tmPct val="100000"/>
                                  </p:iterate>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3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iterate type="wd">
                                    <p:tmPct val="100000"/>
                                  </p:iterate>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3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3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iterate type="wd">
                                    <p:tmPct val="100000"/>
                                  </p:iterate>
                                  <p:childTnLst>
                                    <p:set>
                                      <p:cBhvr>
                                        <p:cTn id="30" dur="1" fill="hold">
                                          <p:stCondLst>
                                            <p:cond delay="0"/>
                                          </p:stCondLst>
                                        </p:cTn>
                                        <p:tgtEl>
                                          <p:spTgt spid="10">
                                            <p:txEl>
                                              <p:pRg st="0" end="0"/>
                                            </p:txEl>
                                          </p:spTgt>
                                        </p:tgtEl>
                                        <p:attrNameLst>
                                          <p:attrName>style.visibility</p:attrName>
                                        </p:attrNameLst>
                                      </p:cBhvr>
                                      <p:to>
                                        <p:strVal val="visible"/>
                                      </p:to>
                                    </p:set>
                                    <p:anim calcmode="lin" valueType="num">
                                      <p:cBhvr additive="base">
                                        <p:cTn id="31" dur="3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2" dur="300" fill="hold"/>
                                        <p:tgtEl>
                                          <p:spTgt spid="1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iterate type="wd">
                                    <p:tmPct val="100000"/>
                                  </p:iterate>
                                  <p:childTnLst>
                                    <p:set>
                                      <p:cBhvr>
                                        <p:cTn id="36" dur="1" fill="hold">
                                          <p:stCondLst>
                                            <p:cond delay="0"/>
                                          </p:stCondLst>
                                        </p:cTn>
                                        <p:tgtEl>
                                          <p:spTgt spid="11">
                                            <p:txEl>
                                              <p:pRg st="0" end="0"/>
                                            </p:txEl>
                                          </p:spTgt>
                                        </p:tgtEl>
                                        <p:attrNameLst>
                                          <p:attrName>style.visibility</p:attrName>
                                        </p:attrNameLst>
                                      </p:cBhvr>
                                      <p:to>
                                        <p:strVal val="visible"/>
                                      </p:to>
                                    </p:set>
                                    <p:anim calcmode="lin" valueType="num">
                                      <p:cBhvr additive="base">
                                        <p:cTn id="37" dur="3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8" dur="3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iterate type="wd">
                                    <p:tmPct val="100000"/>
                                  </p:iterate>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3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44" dur="300" fill="hold"/>
                                        <p:tgtEl>
                                          <p:spTgt spid="1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iterate type="wd">
                                    <p:tmPct val="100000"/>
                                  </p:iterate>
                                  <p:childTnLst>
                                    <p:set>
                                      <p:cBhvr>
                                        <p:cTn id="48" dur="1" fill="hold">
                                          <p:stCondLst>
                                            <p:cond delay="0"/>
                                          </p:stCondLst>
                                        </p:cTn>
                                        <p:tgtEl>
                                          <p:spTgt spid="13">
                                            <p:txEl>
                                              <p:pRg st="0" end="0"/>
                                            </p:txEl>
                                          </p:spTgt>
                                        </p:tgtEl>
                                        <p:attrNameLst>
                                          <p:attrName>style.visibility</p:attrName>
                                        </p:attrNameLst>
                                      </p:cBhvr>
                                      <p:to>
                                        <p:strVal val="visible"/>
                                      </p:to>
                                    </p:set>
                                    <p:anim calcmode="lin" valueType="num">
                                      <p:cBhvr additive="base">
                                        <p:cTn id="49" dur="3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50" dur="300" fill="hold"/>
                                        <p:tgtEl>
                                          <p:spTgt spid="1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iterate type="wd">
                                    <p:tmPct val="100000"/>
                                  </p:iterate>
                                  <p:childTnLst>
                                    <p:set>
                                      <p:cBhvr>
                                        <p:cTn id="54" dur="1" fill="hold">
                                          <p:stCondLst>
                                            <p:cond delay="0"/>
                                          </p:stCondLst>
                                        </p:cTn>
                                        <p:tgtEl>
                                          <p:spTgt spid="15">
                                            <p:txEl>
                                              <p:pRg st="0" end="0"/>
                                            </p:txEl>
                                          </p:spTgt>
                                        </p:tgtEl>
                                        <p:attrNameLst>
                                          <p:attrName>style.visibility</p:attrName>
                                        </p:attrNameLst>
                                      </p:cBhvr>
                                      <p:to>
                                        <p:strVal val="visible"/>
                                      </p:to>
                                    </p:set>
                                    <p:anim calcmode="lin" valueType="num">
                                      <p:cBhvr additive="base">
                                        <p:cTn id="55" dur="3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56" dur="3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build="p" autoUpdateAnimBg="0"/>
      <p:bldP spid="8" grpId="0" build="p" autoUpdateAnimBg="0"/>
      <p:bldP spid="9" grpId="0" build="p" autoUpdateAnimBg="0"/>
      <p:bldP spid="10" grpId="0" build="p" autoUpdateAnimBg="0"/>
      <p:bldP spid="11" grpId="0" build="p" autoUpdateAnimBg="0"/>
      <p:bldP spid="12" grpId="0" build="p" autoUpdateAnimBg="0"/>
      <p:bldP spid="13" grpId="0" build="p" autoUpdateAnimBg="0"/>
      <p:bldP spid="15"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60649"/>
            <a:ext cx="8229600" cy="1800199"/>
          </a:xfrm>
        </p:spPr>
        <p:txBody>
          <a:bodyPr/>
          <a:lstStyle/>
          <a:p>
            <a:pPr marL="0" indent="0">
              <a:buNone/>
            </a:pPr>
            <a:r>
              <a:rPr lang="en-US" altLang="zh-CN" dirty="0"/>
              <a:t>2</a:t>
            </a:r>
            <a:r>
              <a:rPr lang="zh-CN" altLang="en-US" dirty="0"/>
              <a:t>）有些处理器在每个时钟周期可对多条指令取指并执行，所以，</a:t>
            </a:r>
            <a:r>
              <a:rPr lang="en-US" altLang="zh-CN" dirty="0"/>
              <a:t>CPI</a:t>
            </a:r>
            <a:r>
              <a:rPr lang="zh-CN" altLang="en-US" dirty="0"/>
              <a:t>最小值不等于</a:t>
            </a:r>
            <a:r>
              <a:rPr lang="en-US" altLang="zh-CN" dirty="0"/>
              <a:t>1.0</a:t>
            </a:r>
          </a:p>
          <a:p>
            <a:pPr marL="0" indent="0">
              <a:buNone/>
            </a:pPr>
            <a:r>
              <a:rPr lang="en-US" altLang="zh-CN" dirty="0"/>
              <a:t>    IPC = 1/CPI       instruction per clock cycle</a:t>
            </a:r>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47</a:t>
            </a:fld>
            <a:endParaRPr lang="zh-CN" altLang="en-US"/>
          </a:p>
        </p:txBody>
      </p:sp>
    </p:spTree>
    <p:extLst>
      <p:ext uri="{BB962C8B-B14F-4D97-AF65-F5344CB8AC3E}">
        <p14:creationId xmlns:p14="http://schemas.microsoft.com/office/powerpoint/2010/main" val="23747702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作业二</a:t>
            </a:r>
          </a:p>
        </p:txBody>
      </p:sp>
      <p:sp>
        <p:nvSpPr>
          <p:cNvPr id="3" name="内容占位符 2"/>
          <p:cNvSpPr>
            <a:spLocks noGrp="1"/>
          </p:cNvSpPr>
          <p:nvPr>
            <p:ph idx="1"/>
          </p:nvPr>
        </p:nvSpPr>
        <p:spPr/>
        <p:txBody>
          <a:bodyPr/>
          <a:lstStyle/>
          <a:p>
            <a:r>
              <a:rPr lang="en-US" altLang="zh-CN" dirty="0"/>
              <a:t>1.3    </a:t>
            </a:r>
          </a:p>
          <a:p>
            <a:r>
              <a:rPr lang="en-US" altLang="zh-CN" dirty="0"/>
              <a:t>1.4</a:t>
            </a:r>
          </a:p>
          <a:p>
            <a:r>
              <a:rPr lang="en-US" altLang="zh-CN" dirty="0"/>
              <a:t>1.5</a:t>
            </a:r>
            <a:r>
              <a:rPr lang="zh-CN" altLang="en-US" dirty="0"/>
              <a:t>＊</a:t>
            </a:r>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48</a:t>
            </a:fld>
            <a:endParaRPr lang="zh-CN" altLang="en-US"/>
          </a:p>
        </p:txBody>
      </p:sp>
    </p:spTree>
    <p:extLst>
      <p:ext uri="{BB962C8B-B14F-4D97-AF65-F5344CB8AC3E}">
        <p14:creationId xmlns:p14="http://schemas.microsoft.com/office/powerpoint/2010/main" val="36423293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1.5 </a:t>
            </a:r>
            <a:r>
              <a:rPr lang="zh-CN" altLang="en-US" dirty="0"/>
              <a:t>功耗墙</a:t>
            </a:r>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49</a:t>
            </a:fld>
            <a:endParaRPr lang="zh-CN" altLang="en-US"/>
          </a:p>
        </p:txBody>
      </p:sp>
      <p:sp>
        <p:nvSpPr>
          <p:cNvPr id="8" name="内容占位符 7"/>
          <p:cNvSpPr>
            <a:spLocks noGrp="1"/>
          </p:cNvSpPr>
          <p:nvPr>
            <p:ph idx="1"/>
          </p:nvPr>
        </p:nvSpPr>
        <p:spPr>
          <a:xfrm>
            <a:off x="467544" y="1556793"/>
            <a:ext cx="8229600" cy="576064"/>
          </a:xfrm>
        </p:spPr>
        <p:txBody>
          <a:bodyPr>
            <a:normAutofit lnSpcReduction="10000"/>
          </a:bodyPr>
          <a:lstStyle/>
          <a:p>
            <a:r>
              <a:rPr lang="en-US" altLang="zh-CN" dirty="0"/>
              <a:t>25</a:t>
            </a:r>
            <a:r>
              <a:rPr lang="zh-CN" altLang="en-US" dirty="0"/>
              <a:t>年间</a:t>
            </a:r>
            <a:r>
              <a:rPr lang="en-US" altLang="zh-CN" dirty="0"/>
              <a:t>Intel</a:t>
            </a:r>
            <a:r>
              <a:rPr lang="zh-CN" altLang="en-US" dirty="0"/>
              <a:t>微处理器时钟频率与功耗：</a:t>
            </a:r>
          </a:p>
        </p:txBody>
      </p:sp>
      <p:pic>
        <p:nvPicPr>
          <p:cNvPr id="10" name="Picture 10" descr="f01-15-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780928"/>
            <a:ext cx="6222375" cy="3024336"/>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extBox 10"/>
          <p:cNvSpPr txBox="1"/>
          <p:nvPr/>
        </p:nvSpPr>
        <p:spPr>
          <a:xfrm>
            <a:off x="7308304" y="2996952"/>
            <a:ext cx="1368152" cy="1200329"/>
          </a:xfrm>
          <a:prstGeom prst="rect">
            <a:avLst/>
          </a:prstGeom>
          <a:noFill/>
        </p:spPr>
        <p:txBody>
          <a:bodyPr wrap="square" rtlCol="0">
            <a:spAutoFit/>
          </a:bodyPr>
          <a:lstStyle/>
          <a:p>
            <a:r>
              <a:rPr lang="zh-CN" altLang="en-US" dirty="0"/>
              <a:t>功耗太大，已无法冷却</a:t>
            </a:r>
            <a:endParaRPr lang="en-US" altLang="zh-CN" dirty="0"/>
          </a:p>
          <a:p>
            <a:endParaRPr lang="en-US" altLang="zh-CN" dirty="0"/>
          </a:p>
          <a:p>
            <a:r>
              <a:rPr lang="en-US" altLang="zh-CN" dirty="0"/>
              <a:t>P22</a:t>
            </a:r>
          </a:p>
        </p:txBody>
      </p:sp>
    </p:spTree>
    <p:extLst>
      <p:ext uri="{BB962C8B-B14F-4D97-AF65-F5344CB8AC3E}">
        <p14:creationId xmlns:p14="http://schemas.microsoft.com/office/powerpoint/2010/main" val="2551197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D36F0E7-E2AB-44A8-AFB5-1E658C5A8727}" type="slidenum">
              <a:rPr lang="zh-CN" altLang="en-US" smtClean="0"/>
              <a:pPr/>
              <a:t>5</a:t>
            </a:fld>
            <a:endParaRPr lang="zh-CN" altLang="en-US"/>
          </a:p>
        </p:txBody>
      </p:sp>
      <p:graphicFrame>
        <p:nvGraphicFramePr>
          <p:cNvPr id="5" name="对象 4"/>
          <p:cNvGraphicFramePr>
            <a:graphicFrameLocks noGrp="1"/>
          </p:cNvGraphicFramePr>
          <p:nvPr>
            <p:extLst>
              <p:ext uri="{D42A27DB-BD31-4B8C-83A1-F6EECF244321}">
                <p14:modId xmlns:p14="http://schemas.microsoft.com/office/powerpoint/2010/main" val="1305919704"/>
              </p:ext>
            </p:extLst>
          </p:nvPr>
        </p:nvGraphicFramePr>
        <p:xfrm>
          <a:off x="1259632" y="908720"/>
          <a:ext cx="6402387" cy="4495800"/>
        </p:xfrm>
        <a:graphic>
          <a:graphicData uri="http://schemas.openxmlformats.org/presentationml/2006/ole">
            <mc:AlternateContent xmlns:mc="http://schemas.openxmlformats.org/markup-compatibility/2006">
              <mc:Choice xmlns:v="urn:schemas-microsoft-com:vml" Requires="v">
                <p:oleObj spid="_x0000_s1416" r:id="rId3" imgW="6401355" imgH="4493141" progId="Excel.Sheet.8">
                  <p:embed/>
                </p:oleObj>
              </mc:Choice>
              <mc:Fallback>
                <p:oleObj r:id="rId3" imgW="6401355" imgH="4493141" progId="Excel.Sheet.8">
                  <p:embed/>
                  <p:pic>
                    <p:nvPicPr>
                      <p:cNvPr id="0" name="Picture 391"/>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908720"/>
                        <a:ext cx="6402387"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1907704" y="5445224"/>
            <a:ext cx="5184576" cy="369332"/>
          </a:xfrm>
          <a:prstGeom prst="rect">
            <a:avLst/>
          </a:prstGeom>
          <a:noFill/>
        </p:spPr>
        <p:txBody>
          <a:bodyPr wrap="square" rtlCol="0">
            <a:spAutoFit/>
          </a:bodyPr>
          <a:lstStyle/>
          <a:p>
            <a:r>
              <a:rPr lang="zh-CN" altLang="en-US" dirty="0"/>
              <a:t>近几年三类计算机的需求统计</a:t>
            </a:r>
          </a:p>
        </p:txBody>
      </p:sp>
    </p:spTree>
    <p:extLst>
      <p:ext uri="{BB962C8B-B14F-4D97-AF65-F5344CB8AC3E}">
        <p14:creationId xmlns:p14="http://schemas.microsoft.com/office/powerpoint/2010/main" val="18303338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1.5 </a:t>
            </a:r>
            <a:r>
              <a:rPr lang="zh-CN" altLang="en-US" dirty="0"/>
              <a:t>功耗墙</a:t>
            </a:r>
          </a:p>
        </p:txBody>
      </p:sp>
      <p:sp>
        <p:nvSpPr>
          <p:cNvPr id="3" name="内容占位符 2"/>
          <p:cNvSpPr>
            <a:spLocks noGrp="1"/>
          </p:cNvSpPr>
          <p:nvPr>
            <p:ph idx="1"/>
          </p:nvPr>
        </p:nvSpPr>
        <p:spPr>
          <a:xfrm>
            <a:off x="683568" y="2814779"/>
            <a:ext cx="8229600" cy="676672"/>
          </a:xfrm>
        </p:spPr>
        <p:txBody>
          <a:bodyPr>
            <a:normAutofit/>
          </a:bodyPr>
          <a:lstStyle/>
          <a:p>
            <a:pPr marL="0" indent="0">
              <a:buNone/>
            </a:pPr>
            <a:r>
              <a:rPr lang="zh-CN" altLang="en-US" dirty="0"/>
              <a:t>（动态）功耗 </a:t>
            </a:r>
            <a:r>
              <a:rPr lang="en-US" altLang="zh-CN" dirty="0"/>
              <a:t>= </a:t>
            </a:r>
            <a:r>
              <a:rPr lang="zh-CN" altLang="en-US" dirty="0"/>
              <a:t>负载电容 * 电压</a:t>
            </a:r>
            <a:r>
              <a:rPr lang="en-US" altLang="zh-CN" baseline="30000" dirty="0"/>
              <a:t>2</a:t>
            </a:r>
            <a:r>
              <a:rPr lang="en-US" altLang="zh-CN" dirty="0"/>
              <a:t> </a:t>
            </a:r>
            <a:r>
              <a:rPr lang="zh-CN" altLang="en-US" dirty="0"/>
              <a:t>* 开关频率</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50</a:t>
            </a:fld>
            <a:endParaRPr lang="zh-CN" altLang="en-US" dirty="0"/>
          </a:p>
        </p:txBody>
      </p:sp>
      <p:sp>
        <p:nvSpPr>
          <p:cNvPr id="5" name="线形标注 1 4"/>
          <p:cNvSpPr/>
          <p:nvPr/>
        </p:nvSpPr>
        <p:spPr>
          <a:xfrm>
            <a:off x="3275856" y="4457244"/>
            <a:ext cx="2315604" cy="792088"/>
          </a:xfrm>
          <a:prstGeom prst="borderCallout1">
            <a:avLst>
              <a:gd name="adj1" fmla="val 18750"/>
              <a:gd name="adj2" fmla="val -8333"/>
              <a:gd name="adj3" fmla="val -141976"/>
              <a:gd name="adj4" fmla="val 267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连接到输出上的晶体管数量和工艺的函数</a:t>
            </a:r>
          </a:p>
        </p:txBody>
      </p:sp>
      <p:sp>
        <p:nvSpPr>
          <p:cNvPr id="6" name="线形标注 1 5"/>
          <p:cNvSpPr/>
          <p:nvPr/>
        </p:nvSpPr>
        <p:spPr>
          <a:xfrm>
            <a:off x="6876256" y="3868202"/>
            <a:ext cx="1665199" cy="1653958"/>
          </a:xfrm>
          <a:prstGeom prst="borderCallout1">
            <a:avLst>
              <a:gd name="adj1" fmla="val 18750"/>
              <a:gd name="adj2" fmla="val -8333"/>
              <a:gd name="adj3" fmla="val -39046"/>
              <a:gd name="adj4" fmla="val -520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可通过降低电压减小功耗。一直这样处理的，但。。。</a:t>
            </a:r>
            <a:endParaRPr lang="en-US" altLang="zh-CN" dirty="0"/>
          </a:p>
          <a:p>
            <a:pPr algn="ctr"/>
            <a:r>
              <a:rPr lang="en-US" altLang="zh-CN" dirty="0"/>
              <a:t>20</a:t>
            </a:r>
            <a:r>
              <a:rPr lang="zh-CN" altLang="en-US" dirty="0"/>
              <a:t>年来，电压从</a:t>
            </a:r>
            <a:r>
              <a:rPr lang="en-US" altLang="zh-CN" dirty="0"/>
              <a:t>5V</a:t>
            </a:r>
            <a:r>
              <a:rPr lang="zh-CN" altLang="en-US" dirty="0"/>
              <a:t>降到</a:t>
            </a:r>
            <a:r>
              <a:rPr lang="en-US" altLang="zh-CN" dirty="0"/>
              <a:t>1V</a:t>
            </a:r>
            <a:endParaRPr lang="zh-CN" altLang="en-US" dirty="0"/>
          </a:p>
        </p:txBody>
      </p:sp>
      <p:sp>
        <p:nvSpPr>
          <p:cNvPr id="7" name="线形标注 1 6"/>
          <p:cNvSpPr/>
          <p:nvPr/>
        </p:nvSpPr>
        <p:spPr>
          <a:xfrm>
            <a:off x="7355791" y="1896602"/>
            <a:ext cx="1800200" cy="576064"/>
          </a:xfrm>
          <a:prstGeom prst="borderCallout1">
            <a:avLst>
              <a:gd name="adj1" fmla="val 18750"/>
              <a:gd name="adj2" fmla="val -8333"/>
              <a:gd name="adj3" fmla="val 175489"/>
              <a:gd name="adj4" fmla="val -149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时钟频率的函数</a:t>
            </a:r>
          </a:p>
        </p:txBody>
      </p:sp>
      <p:sp>
        <p:nvSpPr>
          <p:cNvPr id="9" name="TextBox 8"/>
          <p:cNvSpPr txBox="1"/>
          <p:nvPr/>
        </p:nvSpPr>
        <p:spPr>
          <a:xfrm>
            <a:off x="683568" y="1581678"/>
            <a:ext cx="6898680" cy="584775"/>
          </a:xfrm>
          <a:prstGeom prst="rect">
            <a:avLst/>
          </a:prstGeom>
          <a:noFill/>
        </p:spPr>
        <p:txBody>
          <a:bodyPr wrap="square" rtlCol="0">
            <a:spAutoFit/>
          </a:bodyPr>
          <a:lstStyle/>
          <a:p>
            <a:r>
              <a:rPr lang="en-US" altLang="zh-CN" sz="3200" dirty="0"/>
              <a:t>CMOS</a:t>
            </a:r>
            <a:r>
              <a:rPr lang="zh-CN" altLang="en-US" sz="3200" dirty="0"/>
              <a:t>集成电路的动态功耗计算：</a:t>
            </a:r>
          </a:p>
        </p:txBody>
      </p:sp>
      <p:sp>
        <p:nvSpPr>
          <p:cNvPr id="11" name="TextBox 10"/>
          <p:cNvSpPr txBox="1"/>
          <p:nvPr/>
        </p:nvSpPr>
        <p:spPr>
          <a:xfrm>
            <a:off x="1259632" y="5522160"/>
            <a:ext cx="4968552" cy="923330"/>
          </a:xfrm>
          <a:prstGeom prst="rect">
            <a:avLst/>
          </a:prstGeom>
          <a:noFill/>
        </p:spPr>
        <p:txBody>
          <a:bodyPr wrap="square" rtlCol="0">
            <a:spAutoFit/>
          </a:bodyPr>
          <a:lstStyle/>
          <a:p>
            <a:r>
              <a:rPr lang="zh-CN" altLang="en-US" dirty="0"/>
              <a:t>电压继续下降会使晶体管泄漏电流过大（静态功耗），目前</a:t>
            </a:r>
            <a:r>
              <a:rPr lang="en-US" altLang="zh-CN" dirty="0"/>
              <a:t>40%</a:t>
            </a:r>
            <a:r>
              <a:rPr lang="zh-CN" altLang="en-US" dirty="0"/>
              <a:t>的功耗是由于泄漏造成，所以，难以通过降低电压来降低功耗。</a:t>
            </a:r>
          </a:p>
        </p:txBody>
      </p:sp>
    </p:spTree>
    <p:extLst>
      <p:ext uri="{BB962C8B-B14F-4D97-AF65-F5344CB8AC3E}">
        <p14:creationId xmlns:p14="http://schemas.microsoft.com/office/powerpoint/2010/main" val="11475608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548680"/>
            <a:ext cx="8229600" cy="4525963"/>
          </a:xfrm>
        </p:spPr>
        <p:txBody>
          <a:bodyPr/>
          <a:lstStyle/>
          <a:p>
            <a:r>
              <a:rPr lang="zh-CN" altLang="en-US" dirty="0"/>
              <a:t>功耗墙：</a:t>
            </a:r>
            <a:endParaRPr lang="en-US" altLang="zh-CN" dirty="0"/>
          </a:p>
          <a:p>
            <a:pPr marL="0" indent="0">
              <a:buNone/>
            </a:pPr>
            <a:r>
              <a:rPr lang="zh-CN" altLang="en-US" dirty="0"/>
              <a:t>    我们无法进一步降低电压</a:t>
            </a:r>
            <a:endParaRPr lang="en-US" altLang="zh-CN" dirty="0"/>
          </a:p>
          <a:p>
            <a:pPr marL="0" indent="0">
              <a:buNone/>
            </a:pPr>
            <a:r>
              <a:rPr lang="zh-CN" altLang="en-US" dirty="0"/>
              <a:t>    我们无法散热</a:t>
            </a:r>
            <a:endParaRPr lang="en-US" altLang="zh-CN" dirty="0"/>
          </a:p>
          <a:p>
            <a:r>
              <a:rPr lang="zh-CN" altLang="en-US" dirty="0"/>
              <a:t>提高计算机性能可采取的办法？</a:t>
            </a:r>
            <a:endParaRPr lang="en-US" altLang="zh-CN" dirty="0"/>
          </a:p>
          <a:p>
            <a:pPr marL="0" indent="0">
              <a:buNone/>
            </a:pPr>
            <a:r>
              <a:rPr lang="en-US" altLang="zh-CN" dirty="0"/>
              <a:t>     —— </a:t>
            </a:r>
            <a:r>
              <a:rPr lang="zh-CN" altLang="en-US" dirty="0"/>
              <a:t>多处理器（多核）</a:t>
            </a:r>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51</a:t>
            </a:fld>
            <a:endParaRPr lang="zh-CN" altLang="en-US"/>
          </a:p>
        </p:txBody>
      </p:sp>
      <p:sp>
        <p:nvSpPr>
          <p:cNvPr id="2" name="TextBox 1"/>
          <p:cNvSpPr txBox="1"/>
          <p:nvPr/>
        </p:nvSpPr>
        <p:spPr>
          <a:xfrm>
            <a:off x="4788024" y="4233033"/>
            <a:ext cx="3204356" cy="1200329"/>
          </a:xfrm>
          <a:prstGeom prst="rect">
            <a:avLst/>
          </a:prstGeom>
          <a:solidFill>
            <a:schemeClr val="tx2">
              <a:lumMod val="20000"/>
              <a:lumOff val="80000"/>
            </a:schemeClr>
          </a:solidFill>
        </p:spPr>
        <p:txBody>
          <a:bodyPr wrap="square" rtlCol="0">
            <a:spAutoFit/>
          </a:bodyPr>
          <a:lstStyle/>
          <a:p>
            <a:r>
              <a:rPr lang="zh-CN" altLang="en-US" dirty="0"/>
              <a:t>功耗：</a:t>
            </a:r>
            <a:r>
              <a:rPr lang="en-US" altLang="zh-CN" dirty="0"/>
              <a:t>power</a:t>
            </a:r>
          </a:p>
          <a:p>
            <a:r>
              <a:rPr lang="zh-CN" altLang="en-US" dirty="0"/>
              <a:t>负载电容：</a:t>
            </a:r>
            <a:r>
              <a:rPr lang="en-US" altLang="zh-CN" dirty="0"/>
              <a:t>capacitive load</a:t>
            </a:r>
          </a:p>
          <a:p>
            <a:r>
              <a:rPr lang="zh-CN" altLang="en-US" dirty="0"/>
              <a:t>电压：</a:t>
            </a:r>
            <a:r>
              <a:rPr lang="en-US" altLang="zh-CN" dirty="0"/>
              <a:t>Voltage</a:t>
            </a:r>
          </a:p>
          <a:p>
            <a:r>
              <a:rPr lang="zh-CN" altLang="en-US" dirty="0"/>
              <a:t>开关频率：</a:t>
            </a:r>
            <a:r>
              <a:rPr lang="en-US" altLang="zh-CN" dirty="0"/>
              <a:t>Frequency switched</a:t>
            </a:r>
            <a:endParaRPr lang="zh-CN" altLang="en-US" dirty="0"/>
          </a:p>
        </p:txBody>
      </p:sp>
    </p:spTree>
    <p:extLst>
      <p:ext uri="{BB962C8B-B14F-4D97-AF65-F5344CB8AC3E}">
        <p14:creationId xmlns:p14="http://schemas.microsoft.com/office/powerpoint/2010/main" val="42077740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D36F0E7-E2AB-44A8-AFB5-1E658C5A8727}" type="slidenum">
              <a:rPr lang="zh-CN" altLang="en-US" smtClean="0"/>
              <a:pPr/>
              <a:t>52</a:t>
            </a:fld>
            <a:endParaRPr lang="zh-CN" altLang="en-US"/>
          </a:p>
        </p:txBody>
      </p:sp>
      <p:sp>
        <p:nvSpPr>
          <p:cNvPr id="5" name="Rectangle 3"/>
          <p:cNvSpPr txBox="1">
            <a:spLocks noChangeArrowheads="1"/>
          </p:cNvSpPr>
          <p:nvPr/>
        </p:nvSpPr>
        <p:spPr>
          <a:xfrm>
            <a:off x="661517" y="548680"/>
            <a:ext cx="8270875" cy="28083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t>相对功耗</a:t>
            </a:r>
            <a:endParaRPr lang="en-AU" dirty="0"/>
          </a:p>
          <a:p>
            <a:pPr marL="0" indent="0">
              <a:buNone/>
            </a:pPr>
            <a:r>
              <a:rPr lang="en-AU" dirty="0"/>
              <a:t>    </a:t>
            </a:r>
            <a:r>
              <a:rPr lang="zh-CN" altLang="en-US" dirty="0"/>
              <a:t>假设一个新的</a:t>
            </a:r>
            <a:r>
              <a:rPr lang="en-AU" dirty="0"/>
              <a:t>CPU</a:t>
            </a:r>
            <a:r>
              <a:rPr lang="zh-CN" altLang="en-US" dirty="0"/>
              <a:t>与旧</a:t>
            </a:r>
            <a:r>
              <a:rPr lang="en-US" altLang="zh-CN" dirty="0"/>
              <a:t>CPU</a:t>
            </a:r>
            <a:r>
              <a:rPr lang="zh-CN" altLang="en-US" dirty="0"/>
              <a:t>相比：</a:t>
            </a:r>
            <a:endParaRPr lang="en-AU" dirty="0"/>
          </a:p>
          <a:p>
            <a:pPr lvl="1"/>
            <a:r>
              <a:rPr lang="en-AU" dirty="0"/>
              <a:t>85% </a:t>
            </a:r>
            <a:r>
              <a:rPr lang="zh-CN" altLang="en-US" dirty="0"/>
              <a:t>的负载电容</a:t>
            </a:r>
            <a:endParaRPr lang="en-AU" dirty="0"/>
          </a:p>
          <a:p>
            <a:pPr lvl="1"/>
            <a:r>
              <a:rPr lang="zh-CN" altLang="en-US" dirty="0"/>
              <a:t>降低</a:t>
            </a:r>
            <a:r>
              <a:rPr lang="en-AU" dirty="0"/>
              <a:t>15% </a:t>
            </a:r>
            <a:r>
              <a:rPr lang="zh-CN" altLang="en-US" dirty="0"/>
              <a:t>的电压</a:t>
            </a:r>
            <a:r>
              <a:rPr lang="en-AU" dirty="0"/>
              <a:t> </a:t>
            </a:r>
            <a:r>
              <a:rPr lang="zh-CN" altLang="en-US" dirty="0"/>
              <a:t>，降低</a:t>
            </a:r>
            <a:r>
              <a:rPr lang="en-US" altLang="zh-CN" dirty="0"/>
              <a:t>1</a:t>
            </a:r>
            <a:r>
              <a:rPr lang="en-AU" dirty="0"/>
              <a:t>5%</a:t>
            </a:r>
            <a:r>
              <a:rPr lang="zh-CN" altLang="en-US" dirty="0"/>
              <a:t>的开关频率</a:t>
            </a:r>
            <a:endParaRPr lang="en-US" altLang="zh-CN" dirty="0"/>
          </a:p>
          <a:p>
            <a:pPr marL="0" indent="0">
              <a:buNone/>
            </a:pPr>
            <a:r>
              <a:rPr lang="zh-CN" altLang="en-US" dirty="0"/>
              <a:t>求动态功耗的影响？</a:t>
            </a:r>
            <a:endParaRPr lang="en-US" altLang="zh-CN" dirty="0"/>
          </a:p>
        </p:txBody>
      </p:sp>
      <p:graphicFrame>
        <p:nvGraphicFramePr>
          <p:cNvPr id="6" name="Object 4"/>
          <p:cNvGraphicFramePr>
            <a:graphicFrameLocks noChangeAspect="1"/>
          </p:cNvGraphicFramePr>
          <p:nvPr>
            <p:extLst>
              <p:ext uri="{D42A27DB-BD31-4B8C-83A1-F6EECF244321}">
                <p14:modId xmlns:p14="http://schemas.microsoft.com/office/powerpoint/2010/main" val="1821348220"/>
              </p:ext>
            </p:extLst>
          </p:nvPr>
        </p:nvGraphicFramePr>
        <p:xfrm>
          <a:off x="661517" y="3933056"/>
          <a:ext cx="7561263" cy="939800"/>
        </p:xfrm>
        <a:graphic>
          <a:graphicData uri="http://schemas.openxmlformats.org/presentationml/2006/ole">
            <mc:AlternateContent xmlns:mc="http://schemas.openxmlformats.org/markup-compatibility/2006">
              <mc:Choice xmlns:v="urn:schemas-microsoft-com:vml" Requires="v">
                <p:oleObj spid="_x0000_s16489" name="Equation" r:id="rId3" imgW="3784600" imgH="469900" progId="Equation.3">
                  <p:embed/>
                </p:oleObj>
              </mc:Choice>
              <mc:Fallback>
                <p:oleObj name="Equation" r:id="rId3" imgW="3784600" imgH="469900" progId="Equation.3">
                  <p:embed/>
                  <p:pic>
                    <p:nvPicPr>
                      <p:cNvPr id="0" name="Picture 1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517" y="3933056"/>
                        <a:ext cx="7561263" cy="9398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361822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1.6  </a:t>
            </a:r>
            <a:r>
              <a:rPr lang="zh-CN" altLang="en-US" dirty="0"/>
              <a:t>从单处理器向多处理器转变</a:t>
            </a:r>
          </a:p>
        </p:txBody>
      </p:sp>
      <p:sp>
        <p:nvSpPr>
          <p:cNvPr id="3" name="内容占位符 2"/>
          <p:cNvSpPr>
            <a:spLocks noGrp="1"/>
          </p:cNvSpPr>
          <p:nvPr>
            <p:ph idx="1"/>
          </p:nvPr>
        </p:nvSpPr>
        <p:spPr>
          <a:xfrm>
            <a:off x="467544" y="1268760"/>
            <a:ext cx="8229600" cy="604664"/>
          </a:xfrm>
        </p:spPr>
        <p:txBody>
          <a:bodyPr/>
          <a:lstStyle/>
          <a:p>
            <a:r>
              <a:rPr lang="zh-CN" altLang="en-US" dirty="0"/>
              <a:t>桌面微处理器的程序响应时间的发展：</a:t>
            </a:r>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53</a:t>
            </a:fld>
            <a:endParaRPr lang="zh-CN" altLang="en-US" dirty="0"/>
          </a:p>
        </p:txBody>
      </p:sp>
      <p:pic>
        <p:nvPicPr>
          <p:cNvPr id="5" name="Picture 5" descr="f01-16-P3744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988" y="1916832"/>
            <a:ext cx="6831012" cy="4021137"/>
          </a:xfrm>
          <a:prstGeom prst="rect">
            <a:avLst/>
          </a:prstGeom>
          <a:noFill/>
          <a:extLst>
            <a:ext uri="{909E8E84-426E-40dd-AFC4-6F175D3DCCD1}">
              <a14:hiddenFill xmlns="" xmlns:a14="http://schemas.microsoft.com/office/drawing/2010/main">
                <a:solidFill>
                  <a:srgbClr val="FFFFFF"/>
                </a:solidFill>
              </a14:hiddenFill>
            </a:ext>
          </a:extLst>
        </p:spPr>
      </p:pic>
      <p:sp>
        <p:nvSpPr>
          <p:cNvPr id="6" name="AutoShape 7"/>
          <p:cNvSpPr>
            <a:spLocks/>
          </p:cNvSpPr>
          <p:nvPr/>
        </p:nvSpPr>
        <p:spPr bwMode="auto">
          <a:xfrm>
            <a:off x="1187624" y="5968132"/>
            <a:ext cx="5400675" cy="649287"/>
          </a:xfrm>
          <a:prstGeom prst="borderCallout1">
            <a:avLst>
              <a:gd name="adj1" fmla="val 17602"/>
              <a:gd name="adj2" fmla="val 101412"/>
              <a:gd name="adj3" fmla="val -147431"/>
              <a:gd name="adj4" fmla="val 107435"/>
            </a:avLst>
          </a:prstGeom>
          <a:solidFill>
            <a:schemeClr val="tx2">
              <a:lumMod val="20000"/>
              <a:lumOff val="80000"/>
            </a:schemeClr>
          </a:solidFill>
          <a:ln w="9525">
            <a:solidFill>
              <a:schemeClr val="tx1"/>
            </a:solidFill>
            <a:miter lim="800000"/>
            <a:headEnd/>
            <a:tailEnd type="triangle" w="med" len="med"/>
          </a:ln>
          <a:effectLst/>
          <a:extLst/>
        </p:spPr>
        <p:txBody>
          <a:bodyPr/>
          <a:lstStyle/>
          <a:p>
            <a:pPr>
              <a:spcBef>
                <a:spcPct val="50000"/>
              </a:spcBef>
            </a:pPr>
            <a:r>
              <a:rPr lang="zh-CN" altLang="en-US" sz="1600" dirty="0"/>
              <a:t>受限于功耗、指令级并行程度、存储器延迟，单核处理器性能增长缓慢，每年</a:t>
            </a:r>
            <a:r>
              <a:rPr lang="en-US" altLang="zh-CN" sz="1600" dirty="0"/>
              <a:t>20%</a:t>
            </a:r>
            <a:r>
              <a:rPr lang="zh-CN" altLang="en-US" sz="1600" dirty="0"/>
              <a:t>。         </a:t>
            </a:r>
            <a:r>
              <a:rPr lang="en-US" altLang="zh-CN" sz="1600" dirty="0"/>
              <a:t>P23</a:t>
            </a:r>
            <a:endParaRPr lang="en-AU" sz="1600" dirty="0"/>
          </a:p>
        </p:txBody>
      </p:sp>
    </p:spTree>
    <p:extLst>
      <p:ext uri="{BB962C8B-B14F-4D97-AF65-F5344CB8AC3E}">
        <p14:creationId xmlns:p14="http://schemas.microsoft.com/office/powerpoint/2010/main" val="27505404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多处理器</a:t>
            </a:r>
          </a:p>
        </p:txBody>
      </p:sp>
      <p:sp>
        <p:nvSpPr>
          <p:cNvPr id="3" name="内容占位符 2"/>
          <p:cNvSpPr>
            <a:spLocks noGrp="1"/>
          </p:cNvSpPr>
          <p:nvPr>
            <p:ph idx="1"/>
          </p:nvPr>
        </p:nvSpPr>
        <p:spPr/>
        <p:txBody>
          <a:bodyPr>
            <a:normAutofit fontScale="92500" lnSpcReduction="20000"/>
          </a:bodyPr>
          <a:lstStyle/>
          <a:p>
            <a:r>
              <a:rPr lang="zh-CN" altLang="en-US" dirty="0"/>
              <a:t>多核微处理器（</a:t>
            </a:r>
            <a:r>
              <a:rPr lang="en-AU" altLang="zh-CN" dirty="0"/>
              <a:t>Multicore microprocessors</a:t>
            </a:r>
            <a:r>
              <a:rPr lang="zh-CN" altLang="en-US" dirty="0"/>
              <a:t>）</a:t>
            </a:r>
            <a:endParaRPr lang="en-AU" altLang="zh-CN" dirty="0"/>
          </a:p>
          <a:p>
            <a:pPr lvl="1"/>
            <a:r>
              <a:rPr lang="zh-CN" altLang="en-US" dirty="0"/>
              <a:t>一个芯片上多于一个处理器（</a:t>
            </a:r>
            <a:r>
              <a:rPr lang="en-US" altLang="zh-CN" dirty="0"/>
              <a:t>2006</a:t>
            </a:r>
            <a:r>
              <a:rPr lang="zh-CN" altLang="en-US" dirty="0"/>
              <a:t>年之后，图</a:t>
            </a:r>
            <a:r>
              <a:rPr lang="en-US" altLang="zh-CN" dirty="0"/>
              <a:t>1-17</a:t>
            </a:r>
            <a:r>
              <a:rPr lang="zh-CN" altLang="en-US" dirty="0"/>
              <a:t>）</a:t>
            </a:r>
            <a:endParaRPr lang="en-AU" altLang="zh-CN" dirty="0"/>
          </a:p>
          <a:p>
            <a:r>
              <a:rPr lang="zh-CN" altLang="en-US" dirty="0"/>
              <a:t>要求程序员适应</a:t>
            </a:r>
            <a:r>
              <a:rPr lang="zh-CN" altLang="en-US" dirty="0">
                <a:solidFill>
                  <a:srgbClr val="FF0000"/>
                </a:solidFill>
              </a:rPr>
              <a:t>显式并行程序</a:t>
            </a:r>
            <a:r>
              <a:rPr lang="zh-CN" altLang="en-US" dirty="0"/>
              <a:t>开发</a:t>
            </a:r>
            <a:endParaRPr lang="en-AU" altLang="zh-CN" dirty="0"/>
          </a:p>
          <a:p>
            <a:pPr lvl="1"/>
            <a:r>
              <a:rPr lang="zh-CN" altLang="en-US" dirty="0"/>
              <a:t>与</a:t>
            </a:r>
            <a:r>
              <a:rPr lang="zh-CN" altLang="en-US" dirty="0">
                <a:solidFill>
                  <a:srgbClr val="FF0000"/>
                </a:solidFill>
              </a:rPr>
              <a:t>指令级并行</a:t>
            </a:r>
            <a:r>
              <a:rPr lang="zh-CN" altLang="en-US" dirty="0"/>
              <a:t>的区别</a:t>
            </a:r>
            <a:endParaRPr lang="en-AU" altLang="zh-CN" dirty="0"/>
          </a:p>
          <a:p>
            <a:pPr lvl="2"/>
            <a:r>
              <a:rPr lang="zh-CN" altLang="en-US" dirty="0"/>
              <a:t>多个指令同时运行，而不是流水线（指令级并行的流水线中程序员和编译认为指令是串行的，并行只是一种硬件技术）</a:t>
            </a:r>
            <a:endParaRPr lang="en-AU" altLang="zh-CN" dirty="0"/>
          </a:p>
          <a:p>
            <a:pPr lvl="2"/>
            <a:r>
              <a:rPr lang="zh-CN" altLang="en-US" dirty="0"/>
              <a:t>对程序员不是透明的</a:t>
            </a:r>
            <a:endParaRPr lang="en-AU" altLang="zh-CN" dirty="0"/>
          </a:p>
          <a:p>
            <a:pPr lvl="1"/>
            <a:r>
              <a:rPr lang="zh-CN" altLang="en-US" dirty="0"/>
              <a:t>难点</a:t>
            </a:r>
            <a:endParaRPr lang="en-AU" altLang="zh-CN" dirty="0"/>
          </a:p>
          <a:p>
            <a:pPr lvl="2"/>
            <a:r>
              <a:rPr lang="zh-CN" altLang="en-US" dirty="0"/>
              <a:t>增加编程难度</a:t>
            </a:r>
            <a:endParaRPr lang="en-US" altLang="zh-CN" dirty="0"/>
          </a:p>
          <a:p>
            <a:pPr lvl="2"/>
            <a:r>
              <a:rPr lang="zh-CN" altLang="en-US" dirty="0"/>
              <a:t>按核数量划分任务，调度，负载均衡</a:t>
            </a:r>
            <a:endParaRPr lang="en-AU" altLang="zh-CN" dirty="0"/>
          </a:p>
          <a:p>
            <a:pPr lvl="2"/>
            <a:r>
              <a:rPr lang="zh-CN" altLang="en-US" dirty="0"/>
              <a:t>通讯、同步</a:t>
            </a:r>
            <a:endParaRPr lang="en-AU"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54</a:t>
            </a:fld>
            <a:endParaRPr lang="zh-CN" altLang="en-US"/>
          </a:p>
        </p:txBody>
      </p:sp>
      <p:sp>
        <p:nvSpPr>
          <p:cNvPr id="5" name="TextBox 4"/>
          <p:cNvSpPr txBox="1"/>
          <p:nvPr/>
        </p:nvSpPr>
        <p:spPr>
          <a:xfrm>
            <a:off x="6357950" y="4286256"/>
            <a:ext cx="1928826" cy="1384995"/>
          </a:xfrm>
          <a:prstGeom prst="rect">
            <a:avLst/>
          </a:prstGeom>
          <a:noFill/>
          <a:ln>
            <a:solidFill>
              <a:schemeClr val="accent1"/>
            </a:solidFill>
          </a:ln>
        </p:spPr>
        <p:txBody>
          <a:bodyPr wrap="square" rtlCol="0">
            <a:spAutoFit/>
          </a:bodyPr>
          <a:lstStyle/>
          <a:p>
            <a:r>
              <a:rPr lang="en-US" altLang="zh-CN" sz="1400" dirty="0"/>
              <a:t>《</a:t>
            </a:r>
            <a:r>
              <a:rPr lang="zh-CN" altLang="en-US" sz="1400" dirty="0"/>
              <a:t>并行程序设计导论</a:t>
            </a:r>
            <a:r>
              <a:rPr lang="en-US" altLang="zh-CN" sz="1400" dirty="0"/>
              <a:t>》Peter S. Pacheco</a:t>
            </a:r>
          </a:p>
          <a:p>
            <a:endParaRPr lang="en-US" altLang="zh-CN" sz="1400" dirty="0"/>
          </a:p>
          <a:p>
            <a:r>
              <a:rPr lang="en-US" altLang="zh-CN" sz="1400" dirty="0"/>
              <a:t>《</a:t>
            </a:r>
            <a:r>
              <a:rPr lang="zh-CN" altLang="en-US" sz="1400" dirty="0"/>
              <a:t>多处理器编程的艺术</a:t>
            </a:r>
            <a:r>
              <a:rPr lang="en-US" altLang="zh-CN" sz="1400" dirty="0"/>
              <a:t>》Maurice </a:t>
            </a:r>
            <a:r>
              <a:rPr lang="en-US" altLang="zh-CN" sz="1400" dirty="0" err="1"/>
              <a:t>Herlihy</a:t>
            </a:r>
            <a:r>
              <a:rPr lang="en-US" altLang="zh-CN" sz="1400" dirty="0"/>
              <a:t>   </a:t>
            </a:r>
            <a:r>
              <a:rPr lang="zh-CN" altLang="en-US" sz="1400" dirty="0"/>
              <a:t>机械工业出版社</a:t>
            </a:r>
          </a:p>
        </p:txBody>
      </p:sp>
    </p:spTree>
    <p:extLst>
      <p:ext uri="{BB962C8B-B14F-4D97-AF65-F5344CB8AC3E}">
        <p14:creationId xmlns:p14="http://schemas.microsoft.com/office/powerpoint/2010/main" val="11358932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 </a:t>
            </a:r>
            <a:r>
              <a:rPr lang="zh-CN" altLang="en-US" dirty="0"/>
              <a:t> 制造及</a:t>
            </a:r>
            <a:r>
              <a:rPr lang="en-US" altLang="zh-CN" dirty="0"/>
              <a:t>AMD OpteronM4</a:t>
            </a:r>
            <a:r>
              <a:rPr lang="zh-CN" altLang="en-US" dirty="0"/>
              <a:t>基准</a:t>
            </a:r>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55</a:t>
            </a:fld>
            <a:endParaRPr lang="zh-CN" altLang="en-US"/>
          </a:p>
        </p:txBody>
      </p:sp>
      <p:pic>
        <p:nvPicPr>
          <p:cNvPr id="8" name="Picture 20" descr="f01-18-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84784"/>
            <a:ext cx="7877432" cy="424837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158520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SPEC CPU</a:t>
            </a:r>
            <a:r>
              <a:rPr lang="zh-CN" altLang="en-US" dirty="0"/>
              <a:t>基准测试程序</a:t>
            </a:r>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56</a:t>
            </a:fld>
            <a:endParaRPr lang="zh-CN" altLang="en-US"/>
          </a:p>
        </p:txBody>
      </p:sp>
      <p:sp>
        <p:nvSpPr>
          <p:cNvPr id="6" name="内容占位符 2"/>
          <p:cNvSpPr>
            <a:spLocks noGrp="1"/>
          </p:cNvSpPr>
          <p:nvPr>
            <p:ph idx="1"/>
          </p:nvPr>
        </p:nvSpPr>
        <p:spPr>
          <a:xfrm>
            <a:off x="539552" y="1196752"/>
            <a:ext cx="8229600" cy="4608512"/>
          </a:xfrm>
        </p:spPr>
        <p:txBody>
          <a:bodyPr>
            <a:normAutofit/>
          </a:bodyPr>
          <a:lstStyle/>
          <a:p>
            <a:pPr marL="0" indent="0">
              <a:buNone/>
            </a:pPr>
            <a:r>
              <a:rPr lang="en-US" altLang="zh-CN" dirty="0"/>
              <a:t>1</a:t>
            </a:r>
            <a:r>
              <a:rPr lang="zh-CN" altLang="en-US" dirty="0"/>
              <a:t>）标准（基准）程序测试法  （</a:t>
            </a:r>
            <a:r>
              <a:rPr lang="en-US" altLang="zh-CN" dirty="0"/>
              <a:t>P27</a:t>
            </a:r>
            <a:r>
              <a:rPr lang="zh-CN" altLang="en-US" dirty="0"/>
              <a:t>）</a:t>
            </a:r>
            <a:endParaRPr lang="en-US" altLang="zh-CN" dirty="0"/>
          </a:p>
          <a:p>
            <a:pPr>
              <a:lnSpc>
                <a:spcPct val="80000"/>
              </a:lnSpc>
            </a:pPr>
            <a:r>
              <a:rPr lang="zh-CN" altLang="en-US" sz="2400" dirty="0">
                <a:ea typeface="宋体" charset="-122"/>
              </a:rPr>
              <a:t>一组专门用于测试性能的程序</a:t>
            </a:r>
            <a:endParaRPr lang="en-US" altLang="zh-CN" sz="2400" dirty="0">
              <a:ea typeface="宋体" charset="-122"/>
            </a:endParaRPr>
          </a:p>
          <a:p>
            <a:pPr lvl="1">
              <a:lnSpc>
                <a:spcPct val="80000"/>
              </a:lnSpc>
            </a:pPr>
            <a:r>
              <a:rPr lang="zh-CN" altLang="en-US" sz="2400" dirty="0">
                <a:ea typeface="宋体" charset="-122"/>
              </a:rPr>
              <a:t>这些测试程序形成负载，以预测实际负载的性能</a:t>
            </a:r>
            <a:endParaRPr lang="en-US" altLang="zh-CN" sz="2400" dirty="0">
              <a:ea typeface="宋体" charset="-122"/>
            </a:endParaRPr>
          </a:p>
          <a:p>
            <a:pPr>
              <a:lnSpc>
                <a:spcPct val="80000"/>
              </a:lnSpc>
            </a:pPr>
            <a:r>
              <a:rPr lang="en-US" altLang="zh-CN" sz="2400" dirty="0">
                <a:ea typeface="宋体" charset="-122"/>
              </a:rPr>
              <a:t>System Performance Evaluation Cooperative (SPEC)</a:t>
            </a:r>
          </a:p>
          <a:p>
            <a:pPr lvl="1">
              <a:lnSpc>
                <a:spcPct val="80000"/>
              </a:lnSpc>
            </a:pPr>
            <a:r>
              <a:rPr lang="zh-CN" altLang="en-US" sz="2400" dirty="0">
                <a:ea typeface="宋体" charset="-122"/>
              </a:rPr>
              <a:t>为</a:t>
            </a:r>
            <a:r>
              <a:rPr lang="en-US" altLang="zh-CN" sz="2400" dirty="0">
                <a:ea typeface="宋体" charset="-122"/>
              </a:rPr>
              <a:t>CPU, I/O, Web, …</a:t>
            </a:r>
            <a:r>
              <a:rPr lang="zh-CN" altLang="en-US" sz="2400" dirty="0">
                <a:ea typeface="宋体" charset="-122"/>
              </a:rPr>
              <a:t>等开发了若干基准测试程序</a:t>
            </a:r>
            <a:endParaRPr lang="en-US" altLang="zh-CN" sz="2400" dirty="0">
              <a:ea typeface="宋体" charset="-122"/>
            </a:endParaRPr>
          </a:p>
          <a:p>
            <a:pPr>
              <a:lnSpc>
                <a:spcPct val="80000"/>
              </a:lnSpc>
              <a:spcBef>
                <a:spcPct val="50000"/>
              </a:spcBef>
            </a:pPr>
            <a:r>
              <a:rPr lang="en-US" altLang="zh-CN" sz="2400" dirty="0">
                <a:ea typeface="宋体" charset="-122"/>
              </a:rPr>
              <a:t>SPEC CPU2006</a:t>
            </a:r>
            <a:r>
              <a:rPr lang="zh-CN" altLang="en-US" sz="2400" dirty="0">
                <a:ea typeface="宋体" charset="-122"/>
              </a:rPr>
              <a:t>（版本）</a:t>
            </a:r>
            <a:endParaRPr lang="en-US" altLang="zh-CN" sz="2400" dirty="0">
              <a:ea typeface="宋体" charset="-122"/>
            </a:endParaRPr>
          </a:p>
          <a:p>
            <a:pPr>
              <a:lnSpc>
                <a:spcPct val="80000"/>
              </a:lnSpc>
              <a:spcBef>
                <a:spcPct val="50000"/>
              </a:spcBef>
            </a:pPr>
            <a:r>
              <a:rPr lang="zh-CN" altLang="en-US" sz="2400" dirty="0">
                <a:ea typeface="宋体" charset="-122"/>
              </a:rPr>
              <a:t>计算方法：选一种处理器为参考处理器</a:t>
            </a:r>
            <a:endParaRPr lang="en-US" altLang="zh-CN" sz="2400" dirty="0">
              <a:ea typeface="宋体" charset="-122"/>
            </a:endParaRPr>
          </a:p>
          <a:p>
            <a:pPr marL="0" indent="0">
              <a:lnSpc>
                <a:spcPct val="80000"/>
              </a:lnSpc>
              <a:spcBef>
                <a:spcPct val="50000"/>
              </a:spcBef>
              <a:buNone/>
            </a:pPr>
            <a:r>
              <a:rPr lang="en-US" altLang="zh-CN" sz="2400" dirty="0">
                <a:ea typeface="宋体" charset="-122"/>
              </a:rPr>
              <a:t>     </a:t>
            </a:r>
            <a:r>
              <a:rPr lang="en-US" altLang="zh-CN" sz="2400" dirty="0" err="1">
                <a:ea typeface="宋体" charset="-122"/>
              </a:rPr>
              <a:t>SPECratio</a:t>
            </a:r>
            <a:r>
              <a:rPr lang="en-US" altLang="zh-CN" sz="2400" dirty="0">
                <a:ea typeface="宋体" charset="-122"/>
              </a:rPr>
              <a:t> = </a:t>
            </a:r>
            <a:r>
              <a:rPr lang="zh-CN" altLang="en-US" sz="2400" dirty="0">
                <a:ea typeface="宋体" charset="-122"/>
              </a:rPr>
              <a:t>参考处理器执行时间</a:t>
            </a:r>
            <a:r>
              <a:rPr lang="en-US" altLang="zh-CN" sz="2400" dirty="0">
                <a:ea typeface="宋体" charset="-122"/>
              </a:rPr>
              <a:t>/</a:t>
            </a:r>
            <a:r>
              <a:rPr lang="zh-CN" altLang="en-US" sz="2400" dirty="0">
                <a:ea typeface="宋体" charset="-122"/>
              </a:rPr>
              <a:t>被测计算机执行时间</a:t>
            </a:r>
            <a:endParaRPr lang="en-US" altLang="zh-CN" sz="2400" dirty="0">
              <a:ea typeface="宋体" charset="-122"/>
            </a:endParaRPr>
          </a:p>
          <a:p>
            <a:pPr marL="0" indent="0">
              <a:lnSpc>
                <a:spcPct val="80000"/>
              </a:lnSpc>
              <a:spcBef>
                <a:spcPct val="50000"/>
              </a:spcBef>
              <a:buNone/>
            </a:pPr>
            <a:r>
              <a:rPr lang="en-US" altLang="zh-CN" sz="2400" dirty="0">
                <a:ea typeface="宋体" charset="-122"/>
              </a:rPr>
              <a:t>     </a:t>
            </a:r>
            <a:r>
              <a:rPr lang="zh-CN" altLang="en-US" sz="2400" dirty="0">
                <a:ea typeface="宋体" charset="-122"/>
              </a:rPr>
              <a:t>若干测试程序的</a:t>
            </a:r>
            <a:r>
              <a:rPr lang="en-US" altLang="zh-CN" sz="2400" dirty="0" err="1">
                <a:ea typeface="宋体" charset="-122"/>
              </a:rPr>
              <a:t>SPECratio</a:t>
            </a:r>
            <a:r>
              <a:rPr lang="zh-CN" altLang="en-US" sz="2400" dirty="0">
                <a:ea typeface="宋体" charset="-122"/>
              </a:rPr>
              <a:t>的几何平均值做为被测计算机测试结果：</a:t>
            </a:r>
            <a:endParaRPr lang="en-US" altLang="zh-CN" sz="2400" dirty="0">
              <a:ea typeface="宋体" charset="-122"/>
            </a:endParaRPr>
          </a:p>
          <a:p>
            <a:pPr marL="457200" lvl="1" indent="0">
              <a:lnSpc>
                <a:spcPct val="80000"/>
              </a:lnSpc>
              <a:buNone/>
            </a:pPr>
            <a:endParaRPr lang="en-US" altLang="zh-CN" sz="2000" dirty="0">
              <a:ea typeface="宋体" charset="-122"/>
            </a:endParaRPr>
          </a:p>
          <a:p>
            <a:pPr marL="0" indent="0">
              <a:buNone/>
            </a:pP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1982720900"/>
              </p:ext>
            </p:extLst>
          </p:nvPr>
        </p:nvGraphicFramePr>
        <p:xfrm>
          <a:off x="3203848" y="5373216"/>
          <a:ext cx="2514600" cy="1062037"/>
        </p:xfrm>
        <a:graphic>
          <a:graphicData uri="http://schemas.openxmlformats.org/presentationml/2006/ole">
            <mc:AlternateContent xmlns:mc="http://schemas.openxmlformats.org/markup-compatibility/2006">
              <mc:Choice xmlns:v="urn:schemas-microsoft-com:vml" Requires="v">
                <p:oleObj spid="_x0000_s17503" name="公式" r:id="rId3" imgW="1143000" imgH="482400" progId="Equation.3">
                  <p:embed/>
                </p:oleObj>
              </mc:Choice>
              <mc:Fallback>
                <p:oleObj name="公式" r:id="rId3" imgW="1143000" imgH="482400" progId="Equation.3">
                  <p:embed/>
                  <p:pic>
                    <p:nvPicPr>
                      <p:cNvPr id="0" name="Picture 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5373216"/>
                        <a:ext cx="2514600" cy="1062037"/>
                      </a:xfrm>
                      <a:prstGeom prst="rect">
                        <a:avLst/>
                      </a:prstGeom>
                      <a:solidFill>
                        <a:schemeClr val="bg1"/>
                      </a:solidFill>
                    </p:spPr>
                  </p:pic>
                </p:oleObj>
              </mc:Fallback>
            </mc:AlternateContent>
          </a:graphicData>
        </a:graphic>
      </p:graphicFrame>
      <p:sp>
        <p:nvSpPr>
          <p:cNvPr id="3" name="线形标注 1 2"/>
          <p:cNvSpPr/>
          <p:nvPr/>
        </p:nvSpPr>
        <p:spPr>
          <a:xfrm>
            <a:off x="7164288" y="3356991"/>
            <a:ext cx="1440160" cy="823967"/>
          </a:xfrm>
          <a:prstGeom prst="borderCallout1">
            <a:avLst>
              <a:gd name="adj1" fmla="val 18750"/>
              <a:gd name="adj2" fmla="val -8333"/>
              <a:gd name="adj3" fmla="val 117764"/>
              <a:gd name="adj4" fmla="val -3612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越大，性能越快</a:t>
            </a:r>
          </a:p>
        </p:txBody>
      </p:sp>
    </p:spTree>
    <p:extLst>
      <p:ext uri="{BB962C8B-B14F-4D97-AF65-F5344CB8AC3E}">
        <p14:creationId xmlns:p14="http://schemas.microsoft.com/office/powerpoint/2010/main" val="149715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SPEC CPU</a:t>
            </a:r>
            <a:r>
              <a:rPr lang="zh-CN" altLang="en-US" dirty="0"/>
              <a:t>基准测试程序</a:t>
            </a:r>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57</a:t>
            </a:fld>
            <a:endParaRPr lang="zh-CN" altLang="en-US"/>
          </a:p>
        </p:txBody>
      </p:sp>
      <p:graphicFrame>
        <p:nvGraphicFramePr>
          <p:cNvPr id="8" name="Group 326"/>
          <p:cNvGraphicFramePr>
            <a:graphicFrameLocks noGrp="1"/>
          </p:cNvGraphicFramePr>
          <p:nvPr/>
        </p:nvGraphicFramePr>
        <p:xfrm>
          <a:off x="755650" y="1412875"/>
          <a:ext cx="8054975" cy="4043365"/>
        </p:xfrm>
        <a:graphic>
          <a:graphicData uri="http://schemas.openxmlformats.org/drawingml/2006/table">
            <a:tbl>
              <a:tblPr/>
              <a:tblGrid>
                <a:gridCol w="1008063">
                  <a:extLst>
                    <a:ext uri="{9D8B030D-6E8A-4147-A177-3AD203B41FA5}">
                      <a16:colId xmlns:a16="http://schemas.microsoft.com/office/drawing/2014/main" val="20000"/>
                    </a:ext>
                  </a:extLst>
                </a:gridCol>
                <a:gridCol w="2232025">
                  <a:extLst>
                    <a:ext uri="{9D8B030D-6E8A-4147-A177-3AD203B41FA5}">
                      <a16:colId xmlns:a16="http://schemas.microsoft.com/office/drawing/2014/main" val="20001"/>
                    </a:ext>
                  </a:extLst>
                </a:gridCol>
                <a:gridCol w="671512">
                  <a:extLst>
                    <a:ext uri="{9D8B030D-6E8A-4147-A177-3AD203B41FA5}">
                      <a16:colId xmlns:a16="http://schemas.microsoft.com/office/drawing/2014/main" val="20002"/>
                    </a:ext>
                  </a:extLst>
                </a:gridCol>
                <a:gridCol w="671513">
                  <a:extLst>
                    <a:ext uri="{9D8B030D-6E8A-4147-A177-3AD203B41FA5}">
                      <a16:colId xmlns:a16="http://schemas.microsoft.com/office/drawing/2014/main" val="20003"/>
                    </a:ext>
                  </a:extLst>
                </a:gridCol>
                <a:gridCol w="671512">
                  <a:extLst>
                    <a:ext uri="{9D8B030D-6E8A-4147-A177-3AD203B41FA5}">
                      <a16:colId xmlns:a16="http://schemas.microsoft.com/office/drawing/2014/main" val="20004"/>
                    </a:ext>
                  </a:extLst>
                </a:gridCol>
                <a:gridCol w="933450">
                  <a:extLst>
                    <a:ext uri="{9D8B030D-6E8A-4147-A177-3AD203B41FA5}">
                      <a16:colId xmlns:a16="http://schemas.microsoft.com/office/drawing/2014/main" val="20005"/>
                    </a:ext>
                  </a:extLst>
                </a:gridCol>
                <a:gridCol w="933450">
                  <a:extLst>
                    <a:ext uri="{9D8B030D-6E8A-4147-A177-3AD203B41FA5}">
                      <a16:colId xmlns:a16="http://schemas.microsoft.com/office/drawing/2014/main" val="20006"/>
                    </a:ext>
                  </a:extLst>
                </a:gridCol>
                <a:gridCol w="933450">
                  <a:extLst>
                    <a:ext uri="{9D8B030D-6E8A-4147-A177-3AD203B41FA5}">
                      <a16:colId xmlns:a16="http://schemas.microsoft.com/office/drawing/2014/main" val="20007"/>
                    </a:ext>
                  </a:extLst>
                </a:gridCol>
              </a:tblGrid>
              <a:tr h="2746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dirty="0">
                          <a:ln>
                            <a:noFill/>
                          </a:ln>
                          <a:solidFill>
                            <a:schemeClr val="tx1"/>
                          </a:solidFill>
                          <a:effectLst/>
                          <a:latin typeface="Arial"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IC</a:t>
                      </a:r>
                      <a:r>
                        <a:rPr kumimoji="0" lang="en-US" altLang="zh-CN" sz="1200" b="0" i="0" u="none" strike="noStrike" cap="none" normalizeH="0" baseline="0">
                          <a:ln>
                            <a:noFill/>
                          </a:ln>
                          <a:solidFill>
                            <a:schemeClr val="tx1"/>
                          </a:solidFill>
                          <a:effectLst/>
                          <a:latin typeface="Arial" charset="0"/>
                          <a:ea typeface="宋体" charset="-122"/>
                          <a:cs typeface="Arial" charset="0"/>
                        </a:rPr>
                        <a:t>×10</a:t>
                      </a:r>
                      <a:r>
                        <a:rPr kumimoji="0" lang="en-US" altLang="zh-CN" sz="1200" b="0" i="0" u="none" strike="noStrike" cap="none" normalizeH="0" baseline="30000">
                          <a:ln>
                            <a:noFill/>
                          </a:ln>
                          <a:solidFill>
                            <a:schemeClr val="tx1"/>
                          </a:solidFill>
                          <a:effectLst/>
                          <a:latin typeface="Arial" charset="0"/>
                          <a:ea typeface="宋体" charset="-122"/>
                          <a:cs typeface="Arial" charset="0"/>
                        </a:rPr>
                        <a:t>9</a:t>
                      </a:r>
                      <a:endParaRPr kumimoji="0" lang="en-US" altLang="zh-CN" sz="1200" b="0" i="0" u="none" strike="noStrike" cap="none" normalizeH="0" baseline="0">
                        <a:ln>
                          <a:noFill/>
                        </a:ln>
                        <a:solidFill>
                          <a:schemeClr val="tx1"/>
                        </a:solidFill>
                        <a:effectLst/>
                        <a:latin typeface="Arial" charset="0"/>
                        <a:ea typeface="宋体" charset="-12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CPI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Tc (ns)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Exec 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Ref 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SPECratio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perl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Interpreted string 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2,118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0.75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0.40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637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9,777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15.3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78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bzip2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Block-sorting compression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2,389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0.85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0.40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817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9,650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11.8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6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gcc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GNU C Compiler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1,050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dirty="0">
                          <a:ln>
                            <a:noFill/>
                          </a:ln>
                          <a:solidFill>
                            <a:schemeClr val="tx1"/>
                          </a:solidFill>
                          <a:effectLst/>
                          <a:latin typeface="Arial" charset="0"/>
                        </a:rPr>
                        <a:t>1.72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0.47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8,050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6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mcf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Combinatorial optimization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336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dirty="0">
                          <a:ln>
                            <a:noFill/>
                          </a:ln>
                          <a:solidFill>
                            <a:schemeClr val="tx1"/>
                          </a:solidFill>
                          <a:effectLst/>
                          <a:latin typeface="Arial"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0.40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1,345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9,120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6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go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Go game (AI)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1,658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1.09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0.40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721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10,490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14.6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6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hmmer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Search gene sequence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2,783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0.80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0.40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890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9,330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10.5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6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sjeng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dirty="0">
                          <a:ln>
                            <a:noFill/>
                          </a:ln>
                          <a:solidFill>
                            <a:schemeClr val="tx1"/>
                          </a:solidFill>
                          <a:effectLst/>
                          <a:latin typeface="Arial" charset="0"/>
                        </a:rPr>
                        <a:t>Chess game (AI)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2,176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0.96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0.48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12,100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14.5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6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libquantum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Quantum computer simulation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1,623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1.61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0.40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1,047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20,720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19.8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6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h264avc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Video compression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3,102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0.80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0.40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993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22,130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22.3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6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omnetpp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Discrete event simulation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587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2.94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0.40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690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6,250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6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astar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Games/path finding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1,082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1.79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0.40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773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7,020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6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xalancbmk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XML parsing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1,058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2.70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0.40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1,143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6,900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a:ln>
                            <a:noFill/>
                          </a:ln>
                          <a:solidFill>
                            <a:schemeClr val="tx1"/>
                          </a:solidFill>
                          <a:effectLst/>
                          <a:latin typeface="Arial" charset="0"/>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4638">
                <a:tc gridSpan="7">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dirty="0">
                          <a:ln>
                            <a:noFill/>
                          </a:ln>
                          <a:solidFill>
                            <a:schemeClr val="tx1"/>
                          </a:solidFill>
                          <a:effectLst/>
                          <a:latin typeface="Arial" charset="0"/>
                        </a:rPr>
                        <a:t>Geometric mean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200" b="0" i="0" u="none" strike="noStrike" cap="none" normalizeH="0" baseline="0" dirty="0">
                          <a:ln>
                            <a:noFill/>
                          </a:ln>
                          <a:solidFill>
                            <a:schemeClr val="tx1"/>
                          </a:solidFill>
                          <a:effectLst/>
                          <a:latin typeface="Arial" charset="0"/>
                        </a:rPr>
                        <a:t>11.7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5" name="TextBox 4"/>
          <p:cNvSpPr txBox="1"/>
          <p:nvPr/>
        </p:nvSpPr>
        <p:spPr>
          <a:xfrm>
            <a:off x="1043608" y="5805264"/>
            <a:ext cx="4032448" cy="646331"/>
          </a:xfrm>
          <a:prstGeom prst="rect">
            <a:avLst/>
          </a:prstGeom>
          <a:noFill/>
        </p:spPr>
        <p:txBody>
          <a:bodyPr wrap="square" rtlCol="0">
            <a:spAutoFit/>
          </a:bodyPr>
          <a:lstStyle/>
          <a:p>
            <a:r>
              <a:rPr lang="en-US" altLang="zh-CN" dirty="0"/>
              <a:t>1</a:t>
            </a:r>
            <a:r>
              <a:rPr lang="zh-CN" altLang="en-US" dirty="0"/>
              <a:t>）计算方式，见教科书 </a:t>
            </a:r>
            <a:r>
              <a:rPr lang="en-US" altLang="zh-CN" dirty="0"/>
              <a:t>P28</a:t>
            </a:r>
          </a:p>
          <a:p>
            <a:r>
              <a:rPr lang="en-US" altLang="zh-CN" dirty="0"/>
              <a:t>2</a:t>
            </a:r>
            <a:r>
              <a:rPr lang="zh-CN" altLang="en-US" dirty="0"/>
              <a:t>）</a:t>
            </a:r>
            <a:r>
              <a:rPr lang="en-US" altLang="zh-CN" dirty="0"/>
              <a:t>cache</a:t>
            </a:r>
            <a:r>
              <a:rPr lang="zh-CN" altLang="en-US" dirty="0"/>
              <a:t>缺失 见</a:t>
            </a:r>
            <a:r>
              <a:rPr lang="en-US" altLang="zh-CN" dirty="0"/>
              <a:t>P339</a:t>
            </a:r>
            <a:r>
              <a:rPr lang="zh-CN" altLang="en-US" dirty="0"/>
              <a:t>，图</a:t>
            </a:r>
            <a:r>
              <a:rPr lang="en-US" altLang="zh-CN" dirty="0"/>
              <a:t>5-40</a:t>
            </a:r>
            <a:endParaRPr lang="zh-CN" altLang="en-US" dirty="0"/>
          </a:p>
        </p:txBody>
      </p:sp>
    </p:spTree>
    <p:extLst>
      <p:ext uri="{BB962C8B-B14F-4D97-AF65-F5344CB8AC3E}">
        <p14:creationId xmlns:p14="http://schemas.microsoft.com/office/powerpoint/2010/main" val="1727429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功耗基准测试程序</a:t>
            </a:r>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58</a:t>
            </a:fld>
            <a:endParaRPr lang="zh-CN" altLang="en-US"/>
          </a:p>
        </p:txBody>
      </p:sp>
      <p:sp>
        <p:nvSpPr>
          <p:cNvPr id="5" name="Rectangle 3"/>
          <p:cNvSpPr txBox="1">
            <a:spLocks noChangeArrowheads="1"/>
          </p:cNvSpPr>
          <p:nvPr/>
        </p:nvSpPr>
        <p:spPr>
          <a:xfrm>
            <a:off x="684213" y="1125538"/>
            <a:ext cx="8270875" cy="4103662"/>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SPEC</a:t>
            </a:r>
            <a:r>
              <a:rPr lang="zh-CN" altLang="en-US" dirty="0"/>
              <a:t> </a:t>
            </a:r>
            <a:r>
              <a:rPr lang="en-US" altLang="zh-CN" dirty="0"/>
              <a:t>offers a dozen different benchmark sets designed to test a wide variety of computing environments using real applications and strictly specified execution rules and reporting requirements.</a:t>
            </a:r>
            <a:r>
              <a:rPr lang="zh-CN" altLang="en-US" dirty="0"/>
              <a:t>（程序测试集</a:t>
            </a:r>
            <a:r>
              <a:rPr lang="en-US" altLang="zh-CN" dirty="0"/>
              <a:t>…</a:t>
            </a:r>
            <a:r>
              <a:rPr lang="zh-CN" altLang="en-US" dirty="0"/>
              <a:t>不同的计算环境）</a:t>
            </a:r>
            <a:endParaRPr lang="en-US" altLang="zh-CN" dirty="0"/>
          </a:p>
          <a:p>
            <a:r>
              <a:rPr lang="en-US" altLang="zh-CN" dirty="0" err="1"/>
              <a:t>SPECpower</a:t>
            </a:r>
            <a:r>
              <a:rPr lang="en-US" altLang="zh-CN" dirty="0"/>
              <a:t> </a:t>
            </a:r>
            <a:r>
              <a:rPr lang="zh-CN" altLang="en-US" dirty="0"/>
              <a:t>用于服务器在不同负载水平下的功耗测试。</a:t>
            </a:r>
            <a:r>
              <a:rPr lang="en-US" altLang="zh-CN" dirty="0"/>
              <a:t> </a:t>
            </a:r>
            <a:endParaRPr lang="en-AU" dirty="0"/>
          </a:p>
          <a:p>
            <a:pPr lvl="1"/>
            <a:r>
              <a:rPr lang="zh-CN" altLang="en-US" dirty="0"/>
              <a:t>性能</a:t>
            </a:r>
            <a:r>
              <a:rPr lang="en-AU" dirty="0"/>
              <a:t>: </a:t>
            </a:r>
            <a:r>
              <a:rPr lang="en-AU" dirty="0" err="1"/>
              <a:t>ssj_ops</a:t>
            </a:r>
            <a:r>
              <a:rPr lang="en-AU" dirty="0"/>
              <a:t>/sec</a:t>
            </a:r>
            <a:r>
              <a:rPr lang="zh-CN" altLang="en-US" dirty="0"/>
              <a:t>（吞吐率，每秒完成的操作次数。每增加</a:t>
            </a:r>
            <a:r>
              <a:rPr lang="en-US" altLang="zh-CN" dirty="0"/>
              <a:t>10%</a:t>
            </a:r>
            <a:r>
              <a:rPr lang="zh-CN" altLang="en-US" dirty="0"/>
              <a:t>的负载的性能）</a:t>
            </a:r>
            <a:endParaRPr lang="en-AU" dirty="0"/>
          </a:p>
          <a:p>
            <a:pPr lvl="1"/>
            <a:r>
              <a:rPr lang="en-US" altLang="zh-CN" dirty="0"/>
              <a:t>power</a:t>
            </a:r>
            <a:r>
              <a:rPr lang="en-AU" dirty="0"/>
              <a:t>: </a:t>
            </a:r>
            <a:r>
              <a:rPr lang="zh-CN" altLang="en-US" dirty="0"/>
              <a:t>瓦</a:t>
            </a:r>
            <a:r>
              <a:rPr lang="en-AU" dirty="0"/>
              <a:t>(Joules/sec)</a:t>
            </a:r>
          </a:p>
        </p:txBody>
      </p:sp>
      <p:graphicFrame>
        <p:nvGraphicFramePr>
          <p:cNvPr id="6" name="Object 4"/>
          <p:cNvGraphicFramePr>
            <a:graphicFrameLocks noChangeAspect="1"/>
          </p:cNvGraphicFramePr>
          <p:nvPr>
            <p:extLst>
              <p:ext uri="{D42A27DB-BD31-4B8C-83A1-F6EECF244321}">
                <p14:modId xmlns:p14="http://schemas.microsoft.com/office/powerpoint/2010/main" val="963448843"/>
              </p:ext>
            </p:extLst>
          </p:nvPr>
        </p:nvGraphicFramePr>
        <p:xfrm>
          <a:off x="1175544" y="5157192"/>
          <a:ext cx="7288212" cy="914400"/>
        </p:xfrm>
        <a:graphic>
          <a:graphicData uri="http://schemas.openxmlformats.org/presentationml/2006/ole">
            <mc:AlternateContent xmlns:mc="http://schemas.openxmlformats.org/markup-compatibility/2006">
              <mc:Choice xmlns:v="urn:schemas-microsoft-com:vml" Requires="v">
                <p:oleObj spid="_x0000_s18522" name="Equation" r:id="rId3" imgW="3644900" imgH="457200" progId="Equation.3">
                  <p:embed/>
                </p:oleObj>
              </mc:Choice>
              <mc:Fallback>
                <p:oleObj name="Equation" r:id="rId3" imgW="3644900" imgH="457200" progId="Equation.3">
                  <p:embed/>
                  <p:pic>
                    <p:nvPicPr>
                      <p:cNvPr id="0" name="Picture 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544" y="5157192"/>
                        <a:ext cx="728821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254327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D36F0E7-E2AB-44A8-AFB5-1E658C5A8727}" type="slidenum">
              <a:rPr lang="zh-CN" altLang="en-US" smtClean="0"/>
              <a:pPr/>
              <a:t>59</a:t>
            </a:fld>
            <a:endParaRPr lang="zh-CN" altLang="en-US"/>
          </a:p>
        </p:txBody>
      </p:sp>
      <p:graphicFrame>
        <p:nvGraphicFramePr>
          <p:cNvPr id="5" name="Group 232"/>
          <p:cNvGraphicFramePr>
            <a:graphicFrameLocks noGrp="1"/>
          </p:cNvGraphicFramePr>
          <p:nvPr>
            <p:extLst>
              <p:ext uri="{D42A27DB-BD31-4B8C-83A1-F6EECF244321}">
                <p14:modId xmlns:p14="http://schemas.microsoft.com/office/powerpoint/2010/main" val="924047868"/>
              </p:ext>
            </p:extLst>
          </p:nvPr>
        </p:nvGraphicFramePr>
        <p:xfrm>
          <a:off x="971600" y="836712"/>
          <a:ext cx="7343775" cy="4693920"/>
        </p:xfrm>
        <a:graphic>
          <a:graphicData uri="http://schemas.openxmlformats.org/drawingml/2006/table">
            <a:tbl>
              <a:tblPr/>
              <a:tblGrid>
                <a:gridCol w="1368425">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1871663">
                  <a:extLst>
                    <a:ext uri="{9D8B030D-6E8A-4147-A177-3AD203B41FA5}">
                      <a16:colId xmlns:a16="http://schemas.microsoft.com/office/drawing/2014/main" val="20002"/>
                    </a:ext>
                  </a:extLst>
                </a:gridCol>
                <a:gridCol w="900112">
                  <a:extLst>
                    <a:ext uri="{9D8B030D-6E8A-4147-A177-3AD203B41FA5}">
                      <a16:colId xmlns:a16="http://schemas.microsoft.com/office/drawing/2014/main" val="20003"/>
                    </a:ext>
                  </a:extLst>
                </a:gridCol>
                <a:gridCol w="1620838">
                  <a:extLst>
                    <a:ext uri="{9D8B030D-6E8A-4147-A177-3AD203B41FA5}">
                      <a16:colId xmlns:a16="http://schemas.microsoft.com/office/drawing/2014/main" val="20004"/>
                    </a:ext>
                  </a:extLst>
                </a:gridCol>
                <a:gridCol w="1150937">
                  <a:extLst>
                    <a:ext uri="{9D8B030D-6E8A-4147-A177-3AD203B41FA5}">
                      <a16:colId xmlns:a16="http://schemas.microsoft.com/office/drawing/2014/main" val="20005"/>
                    </a:ext>
                  </a:extLst>
                </a:gridCol>
              </a:tblGrid>
              <a:tr h="196850">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a:ln>
                            <a:noFill/>
                          </a:ln>
                          <a:solidFill>
                            <a:schemeClr val="tx1"/>
                          </a:solidFill>
                          <a:effectLst/>
                          <a:latin typeface="Arial" charset="0"/>
                        </a:rPr>
                        <a:t>Target Load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Performance (ssj_ops/sec)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Average Power (Watts)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19843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100%</a:t>
                      </a:r>
                    </a:p>
                  </a:txBody>
                  <a:tcPr horzOverflow="overflow">
                    <a:lnL w="28575"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231,867</a:t>
                      </a:r>
                    </a:p>
                  </a:txBody>
                  <a:tcPr horzOverflow="overflow">
                    <a:lnL w="1270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295</a:t>
                      </a:r>
                    </a:p>
                  </a:txBody>
                  <a:tcPr horzOverflow="overflow">
                    <a:lnL w="1270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685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90%</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211,282</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286</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9843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80%</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185,803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275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9685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70%</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163,427</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265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9843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60%</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140,160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256</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9685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50%</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a:ln>
                            <a:noFill/>
                          </a:ln>
                          <a:solidFill>
                            <a:schemeClr val="tx1"/>
                          </a:solidFill>
                          <a:effectLst/>
                          <a:latin typeface="Arial" charset="0"/>
                        </a:rPr>
                        <a:t>118,324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246</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9685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40%</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920,35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233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9843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30%</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70,500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222</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9685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20%</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47,126</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206</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9843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23,066</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180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9685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141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98438">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Overall sum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1,283,590</a:t>
                      </a:r>
                    </a:p>
                  </a:txBody>
                  <a:tcPr horzOverflow="overflow">
                    <a:lnL w="1270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2,605</a:t>
                      </a:r>
                    </a:p>
                  </a:txBody>
                  <a:tcPr horzOverflow="overflow">
                    <a:lnL w="1270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96850">
                <a:tc gridSpan="4">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cs typeface="Arial" charset="0"/>
                        </a:rPr>
                        <a:t>∑ssj_ops/ ∑power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493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0" i="0" u="none" strike="noStrike" cap="none" normalizeH="0" baseline="0" dirty="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928788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76672"/>
            <a:ext cx="8229600" cy="5688632"/>
          </a:xfrm>
        </p:spPr>
        <p:txBody>
          <a:bodyPr>
            <a:normAutofit/>
          </a:bodyPr>
          <a:lstStyle/>
          <a:p>
            <a:pPr marL="0" indent="0">
              <a:buNone/>
            </a:pPr>
            <a:r>
              <a:rPr lang="en-US" altLang="zh-CN" dirty="0"/>
              <a:t>1.1.2 </a:t>
            </a:r>
            <a:r>
              <a:rPr lang="zh-CN" altLang="en-US" dirty="0"/>
              <a:t>你能从本书学到什么？</a:t>
            </a:r>
            <a:endParaRPr lang="en-US" altLang="zh-CN" dirty="0"/>
          </a:p>
          <a:p>
            <a:endParaRPr lang="en-US" altLang="zh-CN" dirty="0"/>
          </a:p>
          <a:p>
            <a:r>
              <a:rPr lang="zh-CN" altLang="en-US" dirty="0">
                <a:solidFill>
                  <a:srgbClr val="FF0000"/>
                </a:solidFill>
              </a:rPr>
              <a:t>高级语言            机器语言，硬件如何执行程序。</a:t>
            </a:r>
            <a:endParaRPr lang="en-US" altLang="zh-CN" dirty="0">
              <a:solidFill>
                <a:srgbClr val="FF0000"/>
              </a:solidFill>
            </a:endParaRPr>
          </a:p>
          <a:p>
            <a:r>
              <a:rPr lang="zh-CN" altLang="en-US" dirty="0"/>
              <a:t>软件如何指导硬件完成工作</a:t>
            </a:r>
            <a:endParaRPr lang="en-US" altLang="zh-CN" dirty="0"/>
          </a:p>
          <a:p>
            <a:r>
              <a:rPr lang="zh-CN" altLang="en-US" dirty="0"/>
              <a:t>程序的性能：原始程序、将原始程序转换为计算机能识别语言的程序、硬件</a:t>
            </a:r>
            <a:endParaRPr lang="en-US" altLang="zh-CN" dirty="0"/>
          </a:p>
          <a:p>
            <a:r>
              <a:rPr lang="zh-CN" altLang="en-US" dirty="0"/>
              <a:t>现代计算机设计的基本概念</a:t>
            </a:r>
            <a:endParaRPr lang="en-US" altLang="zh-CN" dirty="0"/>
          </a:p>
          <a:p>
            <a:r>
              <a:rPr lang="zh-CN" altLang="en-US" dirty="0"/>
              <a:t>并行处理的机制*</a:t>
            </a:r>
          </a:p>
        </p:txBody>
      </p:sp>
      <p:cxnSp>
        <p:nvCxnSpPr>
          <p:cNvPr id="5" name="直接箭头连接符 4"/>
          <p:cNvCxnSpPr/>
          <p:nvPr/>
        </p:nvCxnSpPr>
        <p:spPr>
          <a:xfrm>
            <a:off x="2699792" y="1916832"/>
            <a:ext cx="6120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灯片编号占位符 5"/>
          <p:cNvSpPr>
            <a:spLocks noGrp="1"/>
          </p:cNvSpPr>
          <p:nvPr>
            <p:ph type="sldNum" sz="quarter" idx="12"/>
          </p:nvPr>
        </p:nvSpPr>
        <p:spPr/>
        <p:txBody>
          <a:bodyPr/>
          <a:lstStyle/>
          <a:p>
            <a:fld id="{BD36F0E7-E2AB-44A8-AFB5-1E658C5A8727}" type="slidenum">
              <a:rPr lang="zh-CN" altLang="en-US" smtClean="0"/>
              <a:pPr/>
              <a:t>6</a:t>
            </a:fld>
            <a:endParaRPr lang="zh-CN" altLang="en-US"/>
          </a:p>
        </p:txBody>
      </p:sp>
      <p:sp>
        <p:nvSpPr>
          <p:cNvPr id="2" name="矩形标注 1"/>
          <p:cNvSpPr/>
          <p:nvPr/>
        </p:nvSpPr>
        <p:spPr>
          <a:xfrm>
            <a:off x="6372200" y="2204864"/>
            <a:ext cx="2088232" cy="1080120"/>
          </a:xfrm>
          <a:prstGeom prst="wedgeRectCallout">
            <a:avLst>
              <a:gd name="adj1" fmla="val -118835"/>
              <a:gd name="adj2" fmla="val -539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理解软硬件两者如何影响程序性能的基础。</a:t>
            </a:r>
          </a:p>
        </p:txBody>
      </p:sp>
    </p:spTree>
    <p:extLst>
      <p:ext uri="{BB962C8B-B14F-4D97-AF65-F5344CB8AC3E}">
        <p14:creationId xmlns:p14="http://schemas.microsoft.com/office/powerpoint/2010/main" val="3426372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加速比</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0"/>
                <a:ext cx="8229600" cy="4781128"/>
              </a:xfrm>
            </p:spPr>
            <p:txBody>
              <a:bodyPr>
                <a:noAutofit/>
              </a:bodyPr>
              <a:lstStyle/>
              <a:p>
                <a:r>
                  <a:rPr lang="en-US" altLang="zh-CN" dirty="0"/>
                  <a:t>Amdahl</a:t>
                </a:r>
                <a:r>
                  <a:rPr lang="zh-CN" altLang="en-US" dirty="0"/>
                  <a:t>定律：</a:t>
                </a:r>
                <a:endParaRPr lang="en-US" altLang="zh-CN" dirty="0"/>
              </a:p>
              <a:p>
                <a:pPr marL="0" indent="0">
                  <a:buNone/>
                </a:pPr>
                <a:r>
                  <a:rPr lang="en-US" altLang="zh-CN" dirty="0"/>
                  <a:t>1</a:t>
                </a:r>
                <a:r>
                  <a:rPr lang="zh-CN" altLang="en-US" dirty="0"/>
                  <a:t>）加速比：</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𝑆</m:t>
                        </m:r>
                      </m:e>
                      <m:sub>
                        <m:r>
                          <a:rPr lang="en-US" altLang="zh-CN" b="0" i="1" smtClean="0">
                            <a:latin typeface="Cambria Math"/>
                          </a:rPr>
                          <m:t>𝑛</m:t>
                        </m:r>
                      </m:sub>
                    </m:sSub>
                    <m:r>
                      <a:rPr lang="en-US" altLang="zh-CN" b="0" i="1" smtClean="0">
                        <a:latin typeface="Cambria Math"/>
                      </a:rPr>
                      <m:t>= </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a:rPr>
                              <m:t>𝑇</m:t>
                            </m:r>
                          </m:e>
                          <m:sub>
                            <m:r>
                              <a:rPr lang="en-US" altLang="zh-CN" b="0" i="1" smtClean="0">
                                <a:latin typeface="Cambria Math"/>
                              </a:rPr>
                              <m:t>0</m:t>
                            </m:r>
                          </m:sub>
                        </m:sSub>
                      </m:num>
                      <m:den>
                        <m:sSub>
                          <m:sSubPr>
                            <m:ctrlPr>
                              <a:rPr lang="en-US" altLang="zh-CN" b="0" i="1" smtClean="0">
                                <a:latin typeface="Cambria Math" panose="02040503050406030204" pitchFamily="18" charset="0"/>
                              </a:rPr>
                            </m:ctrlPr>
                          </m:sSubPr>
                          <m:e>
                            <m:r>
                              <a:rPr lang="en-US" altLang="zh-CN" b="0" i="1" smtClean="0">
                                <a:latin typeface="Cambria Math"/>
                              </a:rPr>
                              <m:t>𝑇</m:t>
                            </m:r>
                          </m:e>
                          <m:sub>
                            <m:r>
                              <a:rPr lang="en-US" altLang="zh-CN" b="0" i="1" smtClean="0">
                                <a:latin typeface="Cambria Math"/>
                              </a:rPr>
                              <m:t>𝑖𝑚𝑝𝑟𝑜𝑣𝑒𝑑</m:t>
                            </m:r>
                          </m:sub>
                        </m:sSub>
                      </m:den>
                    </m:f>
                  </m:oMath>
                </a14:m>
                <a:endParaRPr lang="en-US" altLang="zh-CN" dirty="0"/>
              </a:p>
              <a:p>
                <a:pPr marL="0" indent="0">
                  <a:buNone/>
                </a:pPr>
                <a:endParaRPr lang="en-US" altLang="zh-CN" dirty="0"/>
              </a:p>
              <a:p>
                <a:pPr marL="0" indent="0">
                  <a:buNone/>
                </a:pPr>
                <a:r>
                  <a:rPr lang="en-US" altLang="zh-CN" dirty="0"/>
                  <a:t>2</a:t>
                </a:r>
                <a:r>
                  <a:rPr lang="zh-CN" altLang="en-US" dirty="0"/>
                  <a:t>）可改进比</a:t>
                </a:r>
                <a:r>
                  <a:rPr lang="en-US" altLang="zh-CN" dirty="0"/>
                  <a:t>Fe</a:t>
                </a:r>
                <a:r>
                  <a:rPr lang="zh-CN" altLang="en-US" dirty="0"/>
                  <a:t>：可改进部分占整体运行时间的百分数，</a:t>
                </a:r>
                <a:r>
                  <a:rPr lang="en-US" altLang="zh-CN" dirty="0"/>
                  <a:t>0&lt;Fe&lt;1</a:t>
                </a:r>
                <a:r>
                  <a:rPr lang="zh-CN" altLang="en-US" dirty="0"/>
                  <a:t>。</a:t>
                </a:r>
                <a:endParaRPr lang="en-US" altLang="zh-CN" dirty="0"/>
              </a:p>
              <a:p>
                <a:pPr marL="0" indent="0">
                  <a:buNone/>
                </a:pPr>
                <a:r>
                  <a:rPr lang="zh-CN" altLang="en-US" dirty="0"/>
                  <a:t>部件加速比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𝑆</m:t>
                        </m:r>
                      </m:e>
                      <m:sub>
                        <m:r>
                          <a:rPr lang="en-US" altLang="zh-CN" b="0" i="1" smtClean="0">
                            <a:latin typeface="Cambria Math"/>
                          </a:rPr>
                          <m:t>𝑒</m:t>
                        </m:r>
                      </m:sub>
                    </m:sSub>
                    <m:r>
                      <a:rPr lang="en-US" altLang="zh-CN" i="1" smtClean="0">
                        <a:latin typeface="Cambria Math"/>
                        <a:ea typeface="Cambria Math"/>
                      </a:rPr>
                      <m:t>=</m:t>
                    </m:r>
                    <m:f>
                      <m:fPr>
                        <m:ctrlPr>
                          <a:rPr lang="en-US" altLang="zh-CN" i="1" smtClean="0">
                            <a:latin typeface="Cambria Math" panose="02040503050406030204" pitchFamily="18" charset="0"/>
                            <a:ea typeface="Cambria Math"/>
                          </a:rPr>
                        </m:ctrlPr>
                      </m:fPr>
                      <m:num>
                        <m:sSub>
                          <m:sSubPr>
                            <m:ctrlPr>
                              <a:rPr lang="en-US" altLang="zh-CN" i="1" smtClean="0">
                                <a:latin typeface="Cambria Math" panose="02040503050406030204" pitchFamily="18" charset="0"/>
                                <a:ea typeface="Cambria Math"/>
                              </a:rPr>
                            </m:ctrlPr>
                          </m:sSubPr>
                          <m:e>
                            <m:r>
                              <a:rPr lang="en-US" altLang="zh-CN" b="0" i="1" smtClean="0">
                                <a:latin typeface="Cambria Math"/>
                                <a:ea typeface="Cambria Math"/>
                              </a:rPr>
                              <m:t>𝑇</m:t>
                            </m:r>
                          </m:e>
                          <m:sub>
                            <m:r>
                              <a:rPr lang="en-US" altLang="zh-CN" b="0" i="1" smtClean="0">
                                <a:latin typeface="Cambria Math"/>
                                <a:ea typeface="Cambria Math"/>
                              </a:rPr>
                              <m:t>0</m:t>
                            </m:r>
                          </m:sub>
                        </m:sSub>
                      </m:num>
                      <m:den>
                        <m:sSub>
                          <m:sSubPr>
                            <m:ctrlPr>
                              <a:rPr lang="en-US" altLang="zh-CN" i="1" smtClean="0">
                                <a:latin typeface="Cambria Math" panose="02040503050406030204" pitchFamily="18" charset="0"/>
                                <a:ea typeface="Cambria Math"/>
                              </a:rPr>
                            </m:ctrlPr>
                          </m:sSubPr>
                          <m:e>
                            <m:r>
                              <a:rPr lang="en-US" altLang="zh-CN" b="0" i="1" smtClean="0">
                                <a:latin typeface="Cambria Math"/>
                                <a:ea typeface="Cambria Math"/>
                              </a:rPr>
                              <m:t>𝑇</m:t>
                            </m:r>
                          </m:e>
                          <m:sub>
                            <m:r>
                              <a:rPr lang="en-US" altLang="zh-CN" b="0" i="1" smtClean="0">
                                <a:latin typeface="Cambria Math"/>
                                <a:ea typeface="Cambria Math"/>
                              </a:rPr>
                              <m:t>𝑖𝑚𝑝𝑟𝑜𝑣𝑒𝑑</m:t>
                            </m:r>
                          </m:sub>
                        </m:sSub>
                      </m:den>
                    </m:f>
                  </m:oMath>
                </a14:m>
                <a:r>
                  <a:rPr lang="en-US" altLang="zh-CN" dirty="0"/>
                  <a:t>&gt;1</a:t>
                </a:r>
                <a:r>
                  <a:rPr lang="zh-CN" altLang="en-US" dirty="0"/>
                  <a:t>，即改进量，部件改进后比改进前性能提高的倍数。</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0"/>
                <a:ext cx="8229600" cy="4781128"/>
              </a:xfrm>
              <a:blipFill rotWithShape="1">
                <a:blip r:embed="rId2"/>
                <a:stretch>
                  <a:fillRect l="-1852" t="-2296" r="-370" b="-76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BD36F0E7-E2AB-44A8-AFB5-1E658C5A8727}" type="slidenum">
              <a:rPr lang="zh-CN" altLang="en-US" smtClean="0"/>
              <a:pPr/>
              <a:t>60</a:t>
            </a:fld>
            <a:endParaRPr lang="zh-CN" altLang="en-US" dirty="0"/>
          </a:p>
        </p:txBody>
      </p:sp>
      <p:sp>
        <p:nvSpPr>
          <p:cNvPr id="5" name="线形标注 1 4"/>
          <p:cNvSpPr/>
          <p:nvPr/>
        </p:nvSpPr>
        <p:spPr>
          <a:xfrm>
            <a:off x="6516216" y="1268760"/>
            <a:ext cx="2016224" cy="648072"/>
          </a:xfrm>
          <a:prstGeom prst="borderCallout1">
            <a:avLst>
              <a:gd name="adj1" fmla="val 18750"/>
              <a:gd name="adj2" fmla="val -8333"/>
              <a:gd name="adj3" fmla="val 159532"/>
              <a:gd name="adj4" fmla="val -973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系统改造前运行程序所用的时间</a:t>
            </a:r>
            <a:endParaRPr lang="en-US" altLang="zh-CN" dirty="0"/>
          </a:p>
        </p:txBody>
      </p:sp>
      <p:sp>
        <p:nvSpPr>
          <p:cNvPr id="6" name="线形标注 1 5"/>
          <p:cNvSpPr/>
          <p:nvPr/>
        </p:nvSpPr>
        <p:spPr>
          <a:xfrm>
            <a:off x="5508104" y="3140968"/>
            <a:ext cx="3384376" cy="576064"/>
          </a:xfrm>
          <a:prstGeom prst="borderCallout1">
            <a:avLst>
              <a:gd name="adj1" fmla="val 18750"/>
              <a:gd name="adj2" fmla="val -8333"/>
              <a:gd name="adj3" fmla="val -12638"/>
              <a:gd name="adj4" fmla="val -294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系统改造后运行程序所用的时间</a:t>
            </a:r>
          </a:p>
        </p:txBody>
      </p:sp>
    </p:spTree>
    <p:extLst>
      <p:ext uri="{BB962C8B-B14F-4D97-AF65-F5344CB8AC3E}">
        <p14:creationId xmlns:p14="http://schemas.microsoft.com/office/powerpoint/2010/main" val="20333665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548680"/>
                <a:ext cx="8229600" cy="5577483"/>
              </a:xfrm>
            </p:spPr>
            <p:txBody>
              <a:bodyPr>
                <a:normAutofit fontScale="85000" lnSpcReduction="20000"/>
              </a:bodyPr>
              <a:lstStyle/>
              <a:p>
                <a:pPr marL="0" indent="0">
                  <a:buNone/>
                </a:pPr>
                <a:r>
                  <a:rPr lang="zh-CN" altLang="en-US" sz="3000" spc="-150" dirty="0"/>
                  <a:t>∴</a:t>
                </a:r>
                <a:endParaRPr lang="en-US" altLang="zh-CN" sz="3000" spc="-150" dirty="0"/>
              </a:p>
              <a:p>
                <a:pPr marL="0" indent="0">
                  <a:buNone/>
                </a:pPr>
                <a:endParaRPr lang="en-US" altLang="zh-CN" sz="4400" spc="-150" dirty="0"/>
              </a:p>
              <a:p>
                <a:pPr marL="0" indent="0">
                  <a:buNone/>
                </a:pPr>
                <a:endParaRPr lang="en-US" altLang="zh-CN" sz="3000" spc="-150" dirty="0"/>
              </a:p>
              <a:p>
                <a:pPr marL="0" indent="0">
                  <a:buNone/>
                </a:pPr>
                <a:r>
                  <a:rPr lang="zh-CN" altLang="en-US" sz="3000" spc="-150" dirty="0"/>
                  <a:t>即：</a:t>
                </a:r>
                <a:endParaRPr lang="en-US" altLang="zh-CN" sz="3000" spc="-150" dirty="0"/>
              </a:p>
              <a:p>
                <a:pPr marL="0" indent="0">
                  <a:buNone/>
                </a:pPr>
                <a:endParaRPr lang="en-US" altLang="zh-CN" sz="3000" spc="-150" dirty="0"/>
              </a:p>
              <a:p>
                <a:pPr marL="0" indent="0">
                  <a:buNone/>
                </a:pPr>
                <a:endParaRPr lang="en-US" altLang="zh-CN" sz="3000" spc="-150" dirty="0"/>
              </a:p>
              <a:p>
                <a:pPr marL="0" indent="0">
                  <a:buNone/>
                </a:pPr>
                <a:endParaRPr lang="en-US" altLang="zh-CN" sz="3000" spc="-150" dirty="0"/>
              </a:p>
              <a:p>
                <a:pPr marL="0" indent="0">
                  <a:buNone/>
                </a:pPr>
                <a:endParaRPr lang="en-US" altLang="zh-CN" sz="3000" spc="-150" dirty="0"/>
              </a:p>
              <a:p>
                <a:pPr marL="0" indent="0">
                  <a:buNone/>
                </a:pPr>
                <a:endParaRPr lang="en-US" altLang="zh-CN" sz="3000" spc="-150" dirty="0"/>
              </a:p>
              <a:p>
                <a:pPr marL="0" indent="0">
                  <a:buNone/>
                </a:pPr>
                <a:endParaRPr lang="en-US" altLang="zh-CN" sz="3000" spc="-150" dirty="0"/>
              </a:p>
              <a:p>
                <a:pPr marL="0" indent="0">
                  <a:buNone/>
                </a:pPr>
                <a:endParaRPr lang="en-US" altLang="zh-CN" sz="3000" spc="-150" dirty="0"/>
              </a:p>
              <a:p>
                <a:pPr marL="0" indent="0">
                  <a:buNone/>
                </a:pPr>
                <a:endParaRPr lang="en-US" altLang="zh-CN" sz="3000" spc="-150" dirty="0"/>
              </a:p>
              <a:p>
                <a:pPr marL="0" indent="0">
                  <a:buNone/>
                </a:pPr>
                <a:r>
                  <a:rPr lang="en-US" altLang="zh-CN" sz="3000" spc="-150" dirty="0"/>
                  <a:t>3</a:t>
                </a:r>
                <a:r>
                  <a:rPr lang="zh-CN" altLang="en-US" sz="3000" spc="-150" dirty="0"/>
                  <a:t>）多个部件同时改进时：</a:t>
                </a:r>
                <a:endParaRPr lang="en-US" altLang="zh-CN" sz="3000" spc="-15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548680"/>
                <a:ext cx="8229600" cy="5577483"/>
              </a:xfrm>
              <a:blipFill rotWithShape="1">
                <a:blip r:embed="rId3"/>
                <a:stretch>
                  <a:fillRect l="-1037" t="-2404"/>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BD36F0E7-E2AB-44A8-AFB5-1E658C5A8727}" type="slidenum">
              <a:rPr lang="zh-CN" altLang="en-US" smtClean="0"/>
              <a:pPr/>
              <a:t>61</a:t>
            </a:fld>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411440065"/>
              </p:ext>
            </p:extLst>
          </p:nvPr>
        </p:nvGraphicFramePr>
        <p:xfrm>
          <a:off x="2123728" y="2492896"/>
          <a:ext cx="4607965" cy="1008112"/>
        </p:xfrm>
        <a:graphic>
          <a:graphicData uri="http://schemas.openxmlformats.org/presentationml/2006/ole">
            <mc:AlternateContent xmlns:mc="http://schemas.openxmlformats.org/markup-compatibility/2006">
              <mc:Choice xmlns:v="urn:schemas-microsoft-com:vml" Requires="v">
                <p:oleObj spid="_x0000_s20531" name="公式" r:id="rId4" imgW="1917700" imgH="419100" progId="Equation.3">
                  <p:embed/>
                </p:oleObj>
              </mc:Choice>
              <mc:Fallback>
                <p:oleObj name="公式" r:id="rId4" imgW="1917700" imgH="419100" progId="Equation.3">
                  <p:embed/>
                  <p:pic>
                    <p:nvPicPr>
                      <p:cNvPr id="0" name="Picture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3728" y="2492896"/>
                        <a:ext cx="4607965" cy="1008112"/>
                      </a:xfrm>
                      <a:prstGeom prst="rect">
                        <a:avLst/>
                      </a:prstGeom>
                      <a:solidFill>
                        <a:schemeClr val="bg1"/>
                      </a:solidFill>
                    </p:spPr>
                  </p:pic>
                </p:oleObj>
              </mc:Fallback>
            </mc:AlternateContent>
          </a:graphicData>
        </a:graphic>
      </p:graphicFrame>
      <mc:AlternateContent xmlns:mc="http://schemas.openxmlformats.org/markup-compatibility/2006" xmlns:a14="http://schemas.microsoft.com/office/drawing/2010/main">
        <mc:Choice Requires="a14">
          <p:sp>
            <p:nvSpPr>
              <p:cNvPr id="7" name="TextBox 6"/>
              <p:cNvSpPr txBox="1"/>
              <p:nvPr/>
            </p:nvSpPr>
            <p:spPr>
              <a:xfrm>
                <a:off x="2411760" y="3770832"/>
                <a:ext cx="4104456" cy="104701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sz="3200" i="1" smtClean="0">
                              <a:latin typeface="Cambria Math" panose="02040503050406030204" pitchFamily="18" charset="0"/>
                            </a:rPr>
                          </m:ctrlPr>
                        </m:sSubPr>
                        <m:e>
                          <m:r>
                            <a:rPr lang="en-US" altLang="zh-CN" sz="3200" b="0" i="1" smtClean="0">
                              <a:latin typeface="Cambria Math"/>
                            </a:rPr>
                            <m:t>𝑆</m:t>
                          </m:r>
                        </m:e>
                        <m:sub>
                          <m:r>
                            <a:rPr lang="en-US" altLang="zh-CN" sz="3200" b="0" i="1" smtClean="0">
                              <a:latin typeface="Cambria Math"/>
                            </a:rPr>
                            <m:t>𝑛</m:t>
                          </m:r>
                        </m:sub>
                      </m:sSub>
                      <m:r>
                        <a:rPr lang="en-US" altLang="zh-CN" sz="3200" b="0" i="1" smtClean="0">
                          <a:latin typeface="Cambria Math"/>
                        </a:rPr>
                        <m:t> </m:t>
                      </m:r>
                      <m:r>
                        <a:rPr lang="en-US" altLang="zh-CN" sz="3200" b="0" i="1" smtClean="0">
                          <a:latin typeface="Cambria Math"/>
                          <a:ea typeface="Cambria Math"/>
                        </a:rPr>
                        <m:t>= </m:t>
                      </m:r>
                      <m:f>
                        <m:fPr>
                          <m:ctrlPr>
                            <a:rPr lang="en-US" altLang="zh-CN" sz="3200" b="0" i="1" smtClean="0">
                              <a:latin typeface="Cambria Math" panose="02040503050406030204" pitchFamily="18" charset="0"/>
                              <a:ea typeface="Cambria Math"/>
                            </a:rPr>
                          </m:ctrlPr>
                        </m:fPr>
                        <m:num>
                          <m:r>
                            <a:rPr lang="en-US" altLang="zh-CN" sz="3200" b="0" i="1" smtClean="0">
                              <a:latin typeface="Cambria Math"/>
                              <a:ea typeface="Cambria Math"/>
                            </a:rPr>
                            <m:t>1</m:t>
                          </m:r>
                        </m:num>
                        <m:den>
                          <m:f>
                            <m:fPr>
                              <m:ctrlPr>
                                <a:rPr lang="en-US" altLang="zh-CN" sz="3200" i="1">
                                  <a:latin typeface="Cambria Math" panose="02040503050406030204" pitchFamily="18" charset="0"/>
                                  <a:ea typeface="Cambria Math"/>
                                </a:rPr>
                              </m:ctrlPr>
                            </m:fPr>
                            <m:num>
                              <m:sSub>
                                <m:sSubPr>
                                  <m:ctrlPr>
                                    <a:rPr lang="en-US" altLang="zh-CN" sz="3200" i="1">
                                      <a:latin typeface="Cambria Math" panose="02040503050406030204" pitchFamily="18" charset="0"/>
                                      <a:ea typeface="Cambria Math"/>
                                    </a:rPr>
                                  </m:ctrlPr>
                                </m:sSubPr>
                                <m:e>
                                  <m:r>
                                    <a:rPr lang="en-US" altLang="zh-CN" sz="3200" i="1">
                                      <a:latin typeface="Cambria Math"/>
                                      <a:ea typeface="Cambria Math"/>
                                    </a:rPr>
                                    <m:t>𝐹</m:t>
                                  </m:r>
                                </m:e>
                                <m:sub>
                                  <m:r>
                                    <a:rPr lang="en-US" altLang="zh-CN" sz="3200" i="1">
                                      <a:latin typeface="Cambria Math"/>
                                      <a:ea typeface="Cambria Math"/>
                                    </a:rPr>
                                    <m:t>𝑒</m:t>
                                  </m:r>
                                </m:sub>
                              </m:sSub>
                            </m:num>
                            <m:den>
                              <m:sSub>
                                <m:sSubPr>
                                  <m:ctrlPr>
                                    <a:rPr lang="en-US" altLang="zh-CN" sz="3200" i="1">
                                      <a:latin typeface="Cambria Math" panose="02040503050406030204" pitchFamily="18" charset="0"/>
                                      <a:ea typeface="Cambria Math"/>
                                    </a:rPr>
                                  </m:ctrlPr>
                                </m:sSubPr>
                                <m:e>
                                  <m:r>
                                    <a:rPr lang="en-US" altLang="zh-CN" sz="3200" i="1">
                                      <a:latin typeface="Cambria Math"/>
                                      <a:ea typeface="Cambria Math"/>
                                    </a:rPr>
                                    <m:t>𝑆</m:t>
                                  </m:r>
                                </m:e>
                                <m:sub>
                                  <m:r>
                                    <a:rPr lang="en-US" altLang="zh-CN" sz="3200" i="1">
                                      <a:latin typeface="Cambria Math"/>
                                      <a:ea typeface="Cambria Math"/>
                                    </a:rPr>
                                    <m:t>𝑒</m:t>
                                  </m:r>
                                </m:sub>
                              </m:sSub>
                            </m:den>
                          </m:f>
                          <m:r>
                            <a:rPr lang="en-US" altLang="zh-CN" sz="3200" b="0" i="1" smtClean="0">
                              <a:latin typeface="Cambria Math"/>
                              <a:ea typeface="Cambria Math"/>
                            </a:rPr>
                            <m:t>+(1−</m:t>
                          </m:r>
                          <m:sSub>
                            <m:sSubPr>
                              <m:ctrlPr>
                                <a:rPr lang="en-US" altLang="zh-CN" sz="3200" b="0" i="1" smtClean="0">
                                  <a:latin typeface="Cambria Math" panose="02040503050406030204" pitchFamily="18" charset="0"/>
                                  <a:ea typeface="Cambria Math"/>
                                </a:rPr>
                              </m:ctrlPr>
                            </m:sSubPr>
                            <m:e>
                              <m:r>
                                <a:rPr lang="en-US" altLang="zh-CN" sz="3200" b="0" i="1" smtClean="0">
                                  <a:latin typeface="Cambria Math"/>
                                  <a:ea typeface="Cambria Math"/>
                                </a:rPr>
                                <m:t>𝐹</m:t>
                              </m:r>
                            </m:e>
                            <m:sub>
                              <m:r>
                                <a:rPr lang="en-US" altLang="zh-CN" sz="3200" b="0" i="1" smtClean="0">
                                  <a:latin typeface="Cambria Math"/>
                                  <a:ea typeface="Cambria Math"/>
                                </a:rPr>
                                <m:t>𝑒</m:t>
                              </m:r>
                            </m:sub>
                          </m:sSub>
                          <m:r>
                            <a:rPr lang="en-US" altLang="zh-CN" sz="3200" b="0" i="1" smtClean="0">
                              <a:latin typeface="Cambria Math"/>
                              <a:ea typeface="Cambria Math"/>
                            </a:rPr>
                            <m:t>)</m:t>
                          </m:r>
                        </m:den>
                      </m:f>
                    </m:oMath>
                  </m:oMathPara>
                </a14:m>
                <a:endParaRPr lang="zh-CN"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411760" y="3770832"/>
                <a:ext cx="4104456" cy="1047018"/>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707904" y="4941168"/>
                <a:ext cx="5304144" cy="13220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a:rPr>
                            <m:t>𝑆</m:t>
                          </m:r>
                        </m:e>
                        <m:sub>
                          <m:r>
                            <a:rPr lang="en-US" altLang="zh-CN" sz="2800" b="0" i="1" smtClean="0">
                              <a:latin typeface="Cambria Math"/>
                            </a:rPr>
                            <m:t>𝑛</m:t>
                          </m:r>
                        </m:sub>
                      </m:sSub>
                      <m:r>
                        <a:rPr lang="en-US" altLang="zh-CN" sz="2800" b="0" i="1" smtClean="0">
                          <a:latin typeface="Cambria Math"/>
                        </a:rPr>
                        <m:t>= </m:t>
                      </m:r>
                      <m:f>
                        <m:fPr>
                          <m:ctrlPr>
                            <a:rPr lang="en-US" altLang="zh-CN" sz="2800" b="0" i="1" smtClean="0">
                              <a:latin typeface="Cambria Math" panose="02040503050406030204" pitchFamily="18" charset="0"/>
                            </a:rPr>
                          </m:ctrlPr>
                        </m:fPr>
                        <m:num>
                          <m:r>
                            <a:rPr lang="en-US" altLang="zh-CN" sz="2800" b="0" i="1" smtClean="0">
                              <a:latin typeface="Cambria Math"/>
                            </a:rPr>
                            <m:t>1</m:t>
                          </m:r>
                        </m:num>
                        <m:den>
                          <m:nary>
                            <m:naryPr>
                              <m:chr m:val="∑"/>
                              <m:ctrlPr>
                                <a:rPr lang="en-US" altLang="zh-CN" sz="2800" i="1">
                                  <a:latin typeface="Cambria Math" panose="02040503050406030204" pitchFamily="18" charset="0"/>
                                </a:rPr>
                              </m:ctrlPr>
                            </m:naryPr>
                            <m:sub>
                              <m:r>
                                <m:rPr>
                                  <m:brk m:alnAt="23"/>
                                </m:rPr>
                                <a:rPr lang="en-US" altLang="zh-CN" sz="2800" i="1">
                                  <a:latin typeface="Cambria Math"/>
                                </a:rPr>
                                <m:t>𝑖</m:t>
                              </m:r>
                              <m:r>
                                <a:rPr lang="en-US" altLang="zh-CN" sz="2800" i="1">
                                  <a:latin typeface="Cambria Math"/>
                                </a:rPr>
                                <m:t>=1</m:t>
                              </m:r>
                            </m:sub>
                            <m:sup>
                              <m:r>
                                <a:rPr lang="en-US" altLang="zh-CN" sz="2800" i="1">
                                  <a:latin typeface="Cambria Math"/>
                                </a:rPr>
                                <m:t>𝑚</m:t>
                              </m:r>
                            </m:sup>
                            <m:e>
                              <m:f>
                                <m:fPr>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a:rPr>
                                        <m:t>𝐹</m:t>
                                      </m:r>
                                    </m:e>
                                    <m:sub>
                                      <m:r>
                                        <a:rPr lang="en-US" altLang="zh-CN" sz="2800" i="1">
                                          <a:latin typeface="Cambria Math"/>
                                        </a:rPr>
                                        <m:t>𝑒𝑖</m:t>
                                      </m:r>
                                    </m:sub>
                                  </m:sSub>
                                </m:num>
                                <m:den>
                                  <m:sSub>
                                    <m:sSubPr>
                                      <m:ctrlPr>
                                        <a:rPr lang="en-US" altLang="zh-CN" sz="2800" i="1">
                                          <a:latin typeface="Cambria Math" panose="02040503050406030204" pitchFamily="18" charset="0"/>
                                        </a:rPr>
                                      </m:ctrlPr>
                                    </m:sSubPr>
                                    <m:e>
                                      <m:r>
                                        <a:rPr lang="en-US" altLang="zh-CN" sz="2800" i="1">
                                          <a:latin typeface="Cambria Math"/>
                                        </a:rPr>
                                        <m:t>𝑆</m:t>
                                      </m:r>
                                    </m:e>
                                    <m:sub>
                                      <m:r>
                                        <a:rPr lang="en-US" altLang="zh-CN" sz="2800" i="1">
                                          <a:latin typeface="Cambria Math"/>
                                        </a:rPr>
                                        <m:t>𝑒𝑖</m:t>
                                      </m:r>
                                    </m:sub>
                                  </m:sSub>
                                </m:den>
                              </m:f>
                            </m:e>
                          </m:nary>
                          <m:r>
                            <a:rPr lang="en-US" altLang="zh-CN" sz="2800" b="0" i="1" smtClean="0">
                              <a:latin typeface="Cambria Math"/>
                            </a:rPr>
                            <m:t>+(1 − </m:t>
                          </m:r>
                          <m:nary>
                            <m:naryPr>
                              <m:chr m:val="∑"/>
                              <m:ctrlPr>
                                <a:rPr lang="en-US" altLang="zh-CN" sz="2800" b="0" i="1" smtClean="0">
                                  <a:latin typeface="Cambria Math" panose="02040503050406030204" pitchFamily="18" charset="0"/>
                                </a:rPr>
                              </m:ctrlPr>
                            </m:naryPr>
                            <m:sub>
                              <m:r>
                                <m:rPr>
                                  <m:brk m:alnAt="23"/>
                                </m:rPr>
                                <a:rPr lang="en-US" altLang="zh-CN" sz="2800" b="0" i="1" smtClean="0">
                                  <a:latin typeface="Cambria Math"/>
                                </a:rPr>
                                <m:t>𝑖</m:t>
                              </m:r>
                              <m:r>
                                <a:rPr lang="en-US" altLang="zh-CN" sz="2800" b="0" i="1" smtClean="0">
                                  <a:latin typeface="Cambria Math"/>
                                </a:rPr>
                                <m:t>=1</m:t>
                              </m:r>
                            </m:sub>
                            <m:sup>
                              <m:r>
                                <a:rPr lang="en-US" altLang="zh-CN" sz="2800" b="0" i="1" smtClean="0">
                                  <a:latin typeface="Cambria Math"/>
                                </a:rPr>
                                <m:t>𝑚</m:t>
                              </m:r>
                            </m:sup>
                            <m:e>
                              <m:sSub>
                                <m:sSubPr>
                                  <m:ctrlPr>
                                    <a:rPr lang="en-US" altLang="zh-CN" sz="2800" b="0" i="1" smtClean="0">
                                      <a:latin typeface="Cambria Math" panose="02040503050406030204" pitchFamily="18" charset="0"/>
                                    </a:rPr>
                                  </m:ctrlPr>
                                </m:sSubPr>
                                <m:e>
                                  <m:r>
                                    <a:rPr lang="en-US" altLang="zh-CN" sz="2800" b="0" i="1" smtClean="0">
                                      <a:latin typeface="Cambria Math"/>
                                    </a:rPr>
                                    <m:t>𝐹</m:t>
                                  </m:r>
                                </m:e>
                                <m:sub>
                                  <m:r>
                                    <a:rPr lang="en-US" altLang="zh-CN" sz="2800" b="0" i="1" smtClean="0">
                                      <a:latin typeface="Cambria Math"/>
                                    </a:rPr>
                                    <m:t>𝑒𝑖</m:t>
                                  </m:r>
                                </m:sub>
                              </m:sSub>
                              <m:r>
                                <a:rPr lang="en-US" altLang="zh-CN" sz="2800" b="0" i="1" smtClean="0">
                                  <a:latin typeface="Cambria Math"/>
                                </a:rPr>
                                <m:t>)</m:t>
                              </m:r>
                            </m:e>
                          </m:nary>
                          <m:r>
                            <a:rPr lang="en-US" altLang="zh-CN" sz="2800" b="0" i="1" smtClean="0">
                              <a:latin typeface="Cambria Math"/>
                            </a:rPr>
                            <m:t> </m:t>
                          </m:r>
                        </m:den>
                      </m:f>
                    </m:oMath>
                  </m:oMathPara>
                </a14:m>
                <a:endParaRPr lang="zh-CN" alt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3707904" y="4941168"/>
                <a:ext cx="5304144" cy="1322093"/>
              </a:xfrm>
              <a:prstGeom prst="rect">
                <a:avLst/>
              </a:prstGeom>
              <a:blipFill rotWithShape="1">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632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29600" cy="6192688"/>
          </a:xfrm>
        </p:spPr>
        <p:txBody>
          <a:bodyPr/>
          <a:lstStyle/>
          <a:p>
            <a:pPr marL="0" indent="0">
              <a:buNone/>
            </a:pPr>
            <a:r>
              <a:rPr lang="zh-CN" altLang="en-US" dirty="0"/>
              <a:t>例</a:t>
            </a:r>
            <a:r>
              <a:rPr lang="en-US" altLang="zh-CN" dirty="0"/>
              <a:t>1</a:t>
            </a:r>
            <a:r>
              <a:rPr lang="zh-CN" altLang="en-US" dirty="0"/>
              <a:t>：设系统中某部件改进后运行速度是原来的</a:t>
            </a:r>
            <a:r>
              <a:rPr lang="en-US" altLang="zh-CN" dirty="0"/>
              <a:t>10</a:t>
            </a:r>
            <a:r>
              <a:rPr lang="zh-CN" altLang="en-US" dirty="0"/>
              <a:t>倍，而该部件的原运行时间占整个系统运行时间的</a:t>
            </a:r>
            <a:r>
              <a:rPr lang="en-US" altLang="zh-CN" dirty="0"/>
              <a:t>40%</a:t>
            </a:r>
            <a:r>
              <a:rPr lang="zh-CN" altLang="en-US" dirty="0"/>
              <a:t>，求改进后性能提高多少？</a:t>
            </a:r>
            <a:endParaRPr lang="en-US" altLang="zh-CN" dirty="0"/>
          </a:p>
          <a:p>
            <a:pPr marL="0" indent="0">
              <a:buNone/>
            </a:pPr>
            <a:r>
              <a:rPr lang="zh-CN" altLang="en-US" dirty="0"/>
              <a:t>解：</a:t>
            </a:r>
            <a:r>
              <a:rPr lang="en-US" altLang="zh-CN" dirty="0"/>
              <a:t>Fe=40%</a:t>
            </a:r>
            <a:r>
              <a:rPr lang="zh-CN" altLang="en-US" dirty="0"/>
              <a:t>，</a:t>
            </a:r>
            <a:r>
              <a:rPr lang="en-US" altLang="zh-CN" dirty="0"/>
              <a:t>Se=10</a:t>
            </a:r>
            <a:r>
              <a:rPr lang="zh-CN" altLang="en-US" dirty="0"/>
              <a:t>，代入公式：</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可得：</a:t>
            </a:r>
            <a:r>
              <a:rPr lang="en-US" altLang="zh-CN" dirty="0" err="1"/>
              <a:t>Sn</a:t>
            </a:r>
            <a:r>
              <a:rPr lang="en-US" altLang="zh-CN" dirty="0"/>
              <a:t> = 1/(0.4/10+0.6) = 1.5625</a:t>
            </a:r>
          </a:p>
          <a:p>
            <a:pPr marL="0" indent="0">
              <a:buNone/>
            </a:pPr>
            <a:r>
              <a:rPr lang="zh-CN" altLang="en-US" dirty="0"/>
              <a:t>所以，改进后系统提升的速度是原来的</a:t>
            </a:r>
            <a:r>
              <a:rPr lang="en-US" altLang="zh-CN" dirty="0"/>
              <a:t>1.5625</a:t>
            </a:r>
            <a:r>
              <a:rPr lang="zh-CN" altLang="en-US" dirty="0"/>
              <a:t>倍。</a:t>
            </a:r>
            <a:endParaRPr lang="en-US" altLang="zh-CN" dirty="0"/>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62</a:t>
            </a:fld>
            <a:endParaRPr lang="zh-CN" altLang="en-US"/>
          </a:p>
        </p:txBody>
      </p:sp>
      <mc:AlternateContent xmlns:mc="http://schemas.openxmlformats.org/markup-compatibility/2006" xmlns:a14="http://schemas.microsoft.com/office/drawing/2010/main">
        <mc:Choice Requires="a14">
          <p:sp>
            <p:nvSpPr>
              <p:cNvPr id="5" name="TextBox 4"/>
              <p:cNvSpPr txBox="1"/>
              <p:nvPr/>
            </p:nvSpPr>
            <p:spPr>
              <a:xfrm>
                <a:off x="2402880" y="2720932"/>
                <a:ext cx="4104456" cy="104701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sz="3200" i="1" smtClean="0">
                              <a:latin typeface="Cambria Math" panose="02040503050406030204" pitchFamily="18" charset="0"/>
                            </a:rPr>
                          </m:ctrlPr>
                        </m:sSubPr>
                        <m:e>
                          <m:r>
                            <a:rPr lang="en-US" altLang="zh-CN" sz="3200" b="0" i="1" smtClean="0">
                              <a:latin typeface="Cambria Math"/>
                            </a:rPr>
                            <m:t>𝑆</m:t>
                          </m:r>
                        </m:e>
                        <m:sub>
                          <m:r>
                            <a:rPr lang="en-US" altLang="zh-CN" sz="3200" b="0" i="1" smtClean="0">
                              <a:latin typeface="Cambria Math"/>
                            </a:rPr>
                            <m:t>𝑛</m:t>
                          </m:r>
                        </m:sub>
                      </m:sSub>
                      <m:r>
                        <a:rPr lang="en-US" altLang="zh-CN" sz="3200" b="0" i="1" smtClean="0">
                          <a:latin typeface="Cambria Math"/>
                        </a:rPr>
                        <m:t> </m:t>
                      </m:r>
                      <m:r>
                        <a:rPr lang="en-US" altLang="zh-CN" sz="3200" b="0" i="1" smtClean="0">
                          <a:latin typeface="Cambria Math"/>
                          <a:ea typeface="Cambria Math"/>
                        </a:rPr>
                        <m:t>= </m:t>
                      </m:r>
                      <m:f>
                        <m:fPr>
                          <m:ctrlPr>
                            <a:rPr lang="en-US" altLang="zh-CN" sz="3200" b="0" i="1" smtClean="0">
                              <a:latin typeface="Cambria Math" panose="02040503050406030204" pitchFamily="18" charset="0"/>
                              <a:ea typeface="Cambria Math"/>
                            </a:rPr>
                          </m:ctrlPr>
                        </m:fPr>
                        <m:num>
                          <m:r>
                            <a:rPr lang="en-US" altLang="zh-CN" sz="3200" b="0" i="1" smtClean="0">
                              <a:latin typeface="Cambria Math"/>
                              <a:ea typeface="Cambria Math"/>
                            </a:rPr>
                            <m:t>1</m:t>
                          </m:r>
                        </m:num>
                        <m:den>
                          <m:f>
                            <m:fPr>
                              <m:ctrlPr>
                                <a:rPr lang="en-US" altLang="zh-CN" sz="3200" i="1">
                                  <a:latin typeface="Cambria Math" panose="02040503050406030204" pitchFamily="18" charset="0"/>
                                  <a:ea typeface="Cambria Math"/>
                                </a:rPr>
                              </m:ctrlPr>
                            </m:fPr>
                            <m:num>
                              <m:sSub>
                                <m:sSubPr>
                                  <m:ctrlPr>
                                    <a:rPr lang="en-US" altLang="zh-CN" sz="3200" i="1">
                                      <a:latin typeface="Cambria Math" panose="02040503050406030204" pitchFamily="18" charset="0"/>
                                      <a:ea typeface="Cambria Math"/>
                                    </a:rPr>
                                  </m:ctrlPr>
                                </m:sSubPr>
                                <m:e>
                                  <m:r>
                                    <a:rPr lang="en-US" altLang="zh-CN" sz="3200" i="1">
                                      <a:latin typeface="Cambria Math"/>
                                      <a:ea typeface="Cambria Math"/>
                                    </a:rPr>
                                    <m:t>𝐹</m:t>
                                  </m:r>
                                </m:e>
                                <m:sub>
                                  <m:r>
                                    <a:rPr lang="en-US" altLang="zh-CN" sz="3200" i="1">
                                      <a:latin typeface="Cambria Math"/>
                                      <a:ea typeface="Cambria Math"/>
                                    </a:rPr>
                                    <m:t>𝑒</m:t>
                                  </m:r>
                                </m:sub>
                              </m:sSub>
                            </m:num>
                            <m:den>
                              <m:sSub>
                                <m:sSubPr>
                                  <m:ctrlPr>
                                    <a:rPr lang="en-US" altLang="zh-CN" sz="3200" i="1">
                                      <a:latin typeface="Cambria Math" panose="02040503050406030204" pitchFamily="18" charset="0"/>
                                      <a:ea typeface="Cambria Math"/>
                                    </a:rPr>
                                  </m:ctrlPr>
                                </m:sSubPr>
                                <m:e>
                                  <m:r>
                                    <a:rPr lang="en-US" altLang="zh-CN" sz="3200" i="1">
                                      <a:latin typeface="Cambria Math"/>
                                      <a:ea typeface="Cambria Math"/>
                                    </a:rPr>
                                    <m:t>𝑆</m:t>
                                  </m:r>
                                </m:e>
                                <m:sub>
                                  <m:r>
                                    <a:rPr lang="en-US" altLang="zh-CN" sz="3200" i="1">
                                      <a:latin typeface="Cambria Math"/>
                                      <a:ea typeface="Cambria Math"/>
                                    </a:rPr>
                                    <m:t>𝑒</m:t>
                                  </m:r>
                                </m:sub>
                              </m:sSub>
                            </m:den>
                          </m:f>
                          <m:r>
                            <a:rPr lang="en-US" altLang="zh-CN" sz="3200" b="0" i="1" smtClean="0">
                              <a:latin typeface="Cambria Math"/>
                              <a:ea typeface="Cambria Math"/>
                            </a:rPr>
                            <m:t>+(1−</m:t>
                          </m:r>
                          <m:sSub>
                            <m:sSubPr>
                              <m:ctrlPr>
                                <a:rPr lang="en-US" altLang="zh-CN" sz="3200" b="0" i="1" smtClean="0">
                                  <a:latin typeface="Cambria Math" panose="02040503050406030204" pitchFamily="18" charset="0"/>
                                  <a:ea typeface="Cambria Math"/>
                                </a:rPr>
                              </m:ctrlPr>
                            </m:sSubPr>
                            <m:e>
                              <m:r>
                                <a:rPr lang="en-US" altLang="zh-CN" sz="3200" b="0" i="1" smtClean="0">
                                  <a:latin typeface="Cambria Math"/>
                                  <a:ea typeface="Cambria Math"/>
                                </a:rPr>
                                <m:t>𝐹</m:t>
                              </m:r>
                            </m:e>
                            <m:sub>
                              <m:r>
                                <a:rPr lang="en-US" altLang="zh-CN" sz="3200" b="0" i="1" smtClean="0">
                                  <a:latin typeface="Cambria Math"/>
                                  <a:ea typeface="Cambria Math"/>
                                </a:rPr>
                                <m:t>𝑒</m:t>
                              </m:r>
                            </m:sub>
                          </m:sSub>
                          <m:r>
                            <a:rPr lang="en-US" altLang="zh-CN" sz="3200" b="0" i="1" smtClean="0">
                              <a:latin typeface="Cambria Math"/>
                              <a:ea typeface="Cambria Math"/>
                            </a:rPr>
                            <m:t>)</m:t>
                          </m:r>
                        </m:den>
                      </m:f>
                    </m:oMath>
                  </m:oMathPara>
                </a14:m>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402880" y="2720932"/>
                <a:ext cx="4104456" cy="1047018"/>
              </a:xfrm>
              <a:prstGeom prst="rect">
                <a:avLst/>
              </a:prstGeom>
              <a:blipFill rotWithShape="1">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355436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04664"/>
            <a:ext cx="8229600" cy="4525963"/>
          </a:xfrm>
        </p:spPr>
        <p:txBody>
          <a:bodyPr>
            <a:normAutofit lnSpcReduction="10000"/>
          </a:bodyPr>
          <a:lstStyle/>
          <a:p>
            <a:pPr marL="0" indent="0">
              <a:buNone/>
            </a:pPr>
            <a:r>
              <a:rPr lang="zh-CN" altLang="en-US" dirty="0"/>
              <a:t>例</a:t>
            </a:r>
            <a:r>
              <a:rPr lang="en-US" altLang="zh-CN" dirty="0"/>
              <a:t>2</a:t>
            </a:r>
            <a:r>
              <a:rPr lang="zh-CN" altLang="en-US" dirty="0"/>
              <a:t>：设计算机系统有三个部件可改进，它们的加速比分别为</a:t>
            </a:r>
            <a:r>
              <a:rPr lang="en-US" altLang="zh-CN" dirty="0"/>
              <a:t>30</a:t>
            </a:r>
            <a:r>
              <a:rPr lang="zh-CN" altLang="en-US" dirty="0"/>
              <a:t>，</a:t>
            </a:r>
            <a:r>
              <a:rPr lang="en-US" altLang="zh-CN" dirty="0"/>
              <a:t>20</a:t>
            </a:r>
            <a:r>
              <a:rPr lang="zh-CN" altLang="en-US" dirty="0"/>
              <a:t>，</a:t>
            </a:r>
            <a:r>
              <a:rPr lang="en-US" altLang="zh-CN" dirty="0"/>
              <a:t>10</a:t>
            </a:r>
            <a:r>
              <a:rPr lang="zh-CN" altLang="en-US" dirty="0"/>
              <a:t>。</a:t>
            </a:r>
            <a:endParaRPr lang="en-US" altLang="zh-CN" dirty="0"/>
          </a:p>
          <a:p>
            <a:pPr marL="0" indent="0">
              <a:buNone/>
            </a:pPr>
            <a:r>
              <a:rPr lang="en-US" altLang="zh-CN" dirty="0"/>
              <a:t>1</a:t>
            </a:r>
            <a:r>
              <a:rPr lang="zh-CN" altLang="en-US" dirty="0"/>
              <a:t>）如果部件</a:t>
            </a:r>
            <a:r>
              <a:rPr lang="en-US" altLang="zh-CN" dirty="0"/>
              <a:t>1</a:t>
            </a:r>
            <a:r>
              <a:rPr lang="zh-CN" altLang="en-US" dirty="0"/>
              <a:t>和</a:t>
            </a:r>
            <a:r>
              <a:rPr lang="en-US" altLang="zh-CN" dirty="0"/>
              <a:t>2</a:t>
            </a:r>
            <a:r>
              <a:rPr lang="zh-CN" altLang="en-US" dirty="0"/>
              <a:t>可改进比都是</a:t>
            </a:r>
            <a:r>
              <a:rPr lang="en-US" altLang="zh-CN" dirty="0"/>
              <a:t>30%</a:t>
            </a:r>
            <a:r>
              <a:rPr lang="zh-CN" altLang="en-US" dirty="0"/>
              <a:t>，问部件</a:t>
            </a:r>
            <a:r>
              <a:rPr lang="en-US" altLang="zh-CN" dirty="0"/>
              <a:t>3</a:t>
            </a:r>
            <a:r>
              <a:rPr lang="zh-CN" altLang="en-US" dirty="0"/>
              <a:t>的可改进比为多少时，系统的加速比才可达到</a:t>
            </a:r>
            <a:r>
              <a:rPr lang="en-US" altLang="zh-CN" dirty="0"/>
              <a:t>10</a:t>
            </a:r>
            <a:r>
              <a:rPr lang="zh-CN" altLang="en-US" dirty="0"/>
              <a:t>？</a:t>
            </a:r>
            <a:endParaRPr lang="en-US" altLang="zh-CN" dirty="0"/>
          </a:p>
          <a:p>
            <a:pPr marL="0" indent="0">
              <a:buNone/>
            </a:pPr>
            <a:r>
              <a:rPr lang="en-US" altLang="zh-CN" dirty="0"/>
              <a:t>2</a:t>
            </a:r>
            <a:r>
              <a:rPr lang="zh-CN" altLang="en-US" dirty="0"/>
              <a:t>）如果三个部件的可改进比分别为</a:t>
            </a:r>
            <a:r>
              <a:rPr lang="en-US" altLang="zh-CN" dirty="0"/>
              <a:t>30%</a:t>
            </a:r>
            <a:r>
              <a:rPr lang="zh-CN" altLang="en-US" dirty="0"/>
              <a:t>，</a:t>
            </a:r>
            <a:r>
              <a:rPr lang="en-US" altLang="zh-CN" dirty="0"/>
              <a:t>30%</a:t>
            </a:r>
            <a:r>
              <a:rPr lang="zh-CN" altLang="en-US" dirty="0"/>
              <a:t>，</a:t>
            </a:r>
            <a:r>
              <a:rPr lang="en-US" altLang="zh-CN" dirty="0"/>
              <a:t>20%</a:t>
            </a:r>
            <a:r>
              <a:rPr lang="zh-CN" altLang="en-US" dirty="0"/>
              <a:t>，三个部件同时改进，那么系统中不可改进部分的执行时间在总执行时间中占的比例为多少？</a:t>
            </a:r>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63</a:t>
            </a:fld>
            <a:endParaRPr lang="zh-CN" altLang="en-US"/>
          </a:p>
        </p:txBody>
      </p:sp>
    </p:spTree>
    <p:extLst>
      <p:ext uri="{BB962C8B-B14F-4D97-AF65-F5344CB8AC3E}">
        <p14:creationId xmlns:p14="http://schemas.microsoft.com/office/powerpoint/2010/main" val="35800500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39552" y="548680"/>
                <a:ext cx="8229600" cy="5400600"/>
              </a:xfrm>
            </p:spPr>
            <p:txBody>
              <a:bodyPr>
                <a:normAutofit/>
              </a:bodyPr>
              <a:lstStyle/>
              <a:p>
                <a:pPr marL="0" indent="0">
                  <a:buNone/>
                </a:pPr>
                <a:r>
                  <a:rPr lang="zh-CN" altLang="en-US" dirty="0"/>
                  <a:t>解：</a:t>
                </a:r>
                <a:r>
                  <a:rPr lang="en-US" altLang="zh-CN" dirty="0"/>
                  <a:t>1</a:t>
                </a:r>
                <a:r>
                  <a:rPr lang="zh-CN" altLang="en-US" dirty="0"/>
                  <a:t>）</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         10 =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a:rPr>
                          <m:t>1</m:t>
                        </m:r>
                      </m:num>
                      <m:den>
                        <m:r>
                          <a:rPr lang="en-US" altLang="zh-CN" b="0" i="1" smtClean="0">
                            <a:latin typeface="Cambria Math"/>
                          </a:rPr>
                          <m:t>1−</m:t>
                        </m:r>
                        <m:d>
                          <m:dPr>
                            <m:ctrlPr>
                              <a:rPr lang="en-US" altLang="zh-CN" b="0" i="1" smtClean="0">
                                <a:latin typeface="Cambria Math" panose="02040503050406030204" pitchFamily="18" charset="0"/>
                              </a:rPr>
                            </m:ctrlPr>
                          </m:dPr>
                          <m:e>
                            <m:r>
                              <a:rPr lang="en-US" altLang="zh-CN" b="0" i="1" smtClean="0">
                                <a:latin typeface="Cambria Math"/>
                              </a:rPr>
                              <m:t>0.3+0.3+</m:t>
                            </m:r>
                            <m:r>
                              <a:rPr lang="en-US" altLang="zh-CN" b="0" i="1" smtClean="0">
                                <a:latin typeface="Cambria Math"/>
                              </a:rPr>
                              <m:t>𝐹𝑒</m:t>
                            </m:r>
                            <m:r>
                              <a:rPr lang="en-US" altLang="zh-CN" b="0" i="1" smtClean="0">
                                <a:latin typeface="Cambria Math"/>
                              </a:rPr>
                              <m:t>3</m:t>
                            </m:r>
                          </m:e>
                        </m:d>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0.3</m:t>
                            </m:r>
                          </m:num>
                          <m:den>
                            <m:r>
                              <a:rPr lang="en-US" altLang="zh-CN" b="0" i="1" smtClean="0">
                                <a:latin typeface="Cambria Math"/>
                              </a:rPr>
                              <m:t>30</m:t>
                            </m:r>
                          </m:den>
                        </m:f>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0.3</m:t>
                            </m:r>
                          </m:num>
                          <m:den>
                            <m:r>
                              <a:rPr lang="en-US" altLang="zh-CN" b="0" i="1" smtClean="0">
                                <a:latin typeface="Cambria Math"/>
                              </a:rPr>
                              <m:t>20</m:t>
                            </m:r>
                          </m:den>
                        </m:f>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𝐹𝑒</m:t>
                            </m:r>
                            <m:r>
                              <a:rPr lang="en-US" altLang="zh-CN" b="0" i="1" smtClean="0">
                                <a:latin typeface="Cambria Math"/>
                              </a:rPr>
                              <m:t>3</m:t>
                            </m:r>
                          </m:num>
                          <m:den>
                            <m:r>
                              <a:rPr lang="en-US" altLang="zh-CN" b="0" i="1" smtClean="0">
                                <a:latin typeface="Cambria Math"/>
                              </a:rPr>
                              <m:t>10</m:t>
                            </m:r>
                          </m:den>
                        </m:f>
                      </m:den>
                    </m:f>
                  </m:oMath>
                </a14:m>
                <a:endParaRPr lang="en-US" altLang="zh-CN" dirty="0"/>
              </a:p>
              <a:p>
                <a:pPr marL="0" indent="0">
                  <a:buNone/>
                </a:pPr>
                <a:endParaRPr lang="en-US" altLang="zh-CN" dirty="0"/>
              </a:p>
              <a:p>
                <a:pPr marL="0" indent="0">
                  <a:buNone/>
                </a:pPr>
                <a:r>
                  <a:rPr lang="zh-CN" altLang="en-US" dirty="0"/>
                  <a:t>得：部件</a:t>
                </a:r>
                <a:r>
                  <a:rPr lang="en-US" altLang="zh-CN" dirty="0"/>
                  <a:t>3</a:t>
                </a:r>
                <a:r>
                  <a:rPr lang="zh-CN" altLang="en-US" dirty="0"/>
                  <a:t>可改进比</a:t>
                </a:r>
                <a:r>
                  <a:rPr lang="en-US" altLang="zh-CN" dirty="0"/>
                  <a:t>Fe3=0.36</a:t>
                </a:r>
                <a:r>
                  <a:rPr lang="zh-CN" altLang="en-US" dirty="0"/>
                  <a:t>。所以部件</a:t>
                </a:r>
                <a:r>
                  <a:rPr lang="en-US" altLang="zh-CN" dirty="0"/>
                  <a:t>3</a:t>
                </a:r>
                <a:r>
                  <a:rPr lang="zh-CN" altLang="en-US" dirty="0"/>
                  <a:t>的可改进比达到</a:t>
                </a:r>
                <a:r>
                  <a:rPr lang="en-US" altLang="zh-CN" dirty="0"/>
                  <a:t>36%</a:t>
                </a:r>
                <a:r>
                  <a:rPr lang="zh-CN" altLang="en-US" dirty="0"/>
                  <a:t>，系统加速比才能达到</a:t>
                </a:r>
                <a:r>
                  <a:rPr lang="en-US" altLang="zh-CN" dirty="0"/>
                  <a:t>10</a:t>
                </a:r>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39552" y="548680"/>
                <a:ext cx="8229600" cy="5400600"/>
              </a:xfrm>
              <a:blipFill rotWithShape="1">
                <a:blip r:embed="rId2"/>
                <a:stretch>
                  <a:fillRect l="-1926" t="-2032" r="-177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BD36F0E7-E2AB-44A8-AFB5-1E658C5A8727}" type="slidenum">
              <a:rPr lang="zh-CN" altLang="en-US" smtClean="0"/>
              <a:pPr/>
              <a:t>64</a:t>
            </a:fld>
            <a:endParaRPr lang="zh-CN" altLang="en-US"/>
          </a:p>
        </p:txBody>
      </p:sp>
      <mc:AlternateContent xmlns:mc="http://schemas.openxmlformats.org/markup-compatibility/2006" xmlns:a14="http://schemas.microsoft.com/office/drawing/2010/main">
        <mc:Choice Requires="a14">
          <p:sp>
            <p:nvSpPr>
              <p:cNvPr id="6" name="TextBox 5"/>
              <p:cNvSpPr txBox="1"/>
              <p:nvPr/>
            </p:nvSpPr>
            <p:spPr>
              <a:xfrm>
                <a:off x="1485099" y="1124744"/>
                <a:ext cx="5304144" cy="13220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a:rPr>
                            <m:t>𝑆</m:t>
                          </m:r>
                        </m:e>
                        <m:sub>
                          <m:r>
                            <a:rPr lang="en-US" altLang="zh-CN" sz="2800" b="0" i="1" smtClean="0">
                              <a:latin typeface="Cambria Math"/>
                            </a:rPr>
                            <m:t>𝑛</m:t>
                          </m:r>
                        </m:sub>
                      </m:sSub>
                      <m:r>
                        <a:rPr lang="en-US" altLang="zh-CN" sz="2800" b="0" i="1" smtClean="0">
                          <a:latin typeface="Cambria Math"/>
                        </a:rPr>
                        <m:t>= </m:t>
                      </m:r>
                      <m:f>
                        <m:fPr>
                          <m:ctrlPr>
                            <a:rPr lang="en-US" altLang="zh-CN" sz="2800" b="0" i="1" smtClean="0">
                              <a:latin typeface="Cambria Math" panose="02040503050406030204" pitchFamily="18" charset="0"/>
                            </a:rPr>
                          </m:ctrlPr>
                        </m:fPr>
                        <m:num>
                          <m:r>
                            <a:rPr lang="en-US" altLang="zh-CN" sz="2800" b="0" i="1" smtClean="0">
                              <a:latin typeface="Cambria Math"/>
                            </a:rPr>
                            <m:t>1</m:t>
                          </m:r>
                        </m:num>
                        <m:den>
                          <m:nary>
                            <m:naryPr>
                              <m:chr m:val="∑"/>
                              <m:ctrlPr>
                                <a:rPr lang="en-US" altLang="zh-CN" sz="2800" i="1">
                                  <a:latin typeface="Cambria Math" panose="02040503050406030204" pitchFamily="18" charset="0"/>
                                </a:rPr>
                              </m:ctrlPr>
                            </m:naryPr>
                            <m:sub>
                              <m:r>
                                <m:rPr>
                                  <m:brk m:alnAt="23"/>
                                </m:rPr>
                                <a:rPr lang="en-US" altLang="zh-CN" sz="2800" i="1">
                                  <a:latin typeface="Cambria Math"/>
                                </a:rPr>
                                <m:t>𝑖</m:t>
                              </m:r>
                              <m:r>
                                <a:rPr lang="en-US" altLang="zh-CN" sz="2800" i="1">
                                  <a:latin typeface="Cambria Math"/>
                                </a:rPr>
                                <m:t>=1</m:t>
                              </m:r>
                            </m:sub>
                            <m:sup>
                              <m:r>
                                <a:rPr lang="en-US" altLang="zh-CN" sz="2800" i="1">
                                  <a:latin typeface="Cambria Math"/>
                                </a:rPr>
                                <m:t>𝑚</m:t>
                              </m:r>
                            </m:sup>
                            <m:e>
                              <m:f>
                                <m:fPr>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a:rPr>
                                        <m:t>𝐹</m:t>
                                      </m:r>
                                    </m:e>
                                    <m:sub>
                                      <m:r>
                                        <a:rPr lang="en-US" altLang="zh-CN" sz="2800" i="1">
                                          <a:latin typeface="Cambria Math"/>
                                        </a:rPr>
                                        <m:t>𝑒𝑖</m:t>
                                      </m:r>
                                    </m:sub>
                                  </m:sSub>
                                </m:num>
                                <m:den>
                                  <m:sSub>
                                    <m:sSubPr>
                                      <m:ctrlPr>
                                        <a:rPr lang="en-US" altLang="zh-CN" sz="2800" i="1">
                                          <a:latin typeface="Cambria Math" panose="02040503050406030204" pitchFamily="18" charset="0"/>
                                        </a:rPr>
                                      </m:ctrlPr>
                                    </m:sSubPr>
                                    <m:e>
                                      <m:r>
                                        <a:rPr lang="en-US" altLang="zh-CN" sz="2800" i="1">
                                          <a:latin typeface="Cambria Math"/>
                                        </a:rPr>
                                        <m:t>𝑆</m:t>
                                      </m:r>
                                    </m:e>
                                    <m:sub>
                                      <m:r>
                                        <a:rPr lang="en-US" altLang="zh-CN" sz="2800" i="1">
                                          <a:latin typeface="Cambria Math"/>
                                        </a:rPr>
                                        <m:t>𝑒𝑖</m:t>
                                      </m:r>
                                    </m:sub>
                                  </m:sSub>
                                </m:den>
                              </m:f>
                            </m:e>
                          </m:nary>
                          <m:r>
                            <a:rPr lang="en-US" altLang="zh-CN" sz="2800" b="0" i="1" smtClean="0">
                              <a:latin typeface="Cambria Math"/>
                            </a:rPr>
                            <m:t>+(1 − </m:t>
                          </m:r>
                          <m:nary>
                            <m:naryPr>
                              <m:chr m:val="∑"/>
                              <m:ctrlPr>
                                <a:rPr lang="en-US" altLang="zh-CN" sz="2800" b="0" i="1" smtClean="0">
                                  <a:latin typeface="Cambria Math" panose="02040503050406030204" pitchFamily="18" charset="0"/>
                                </a:rPr>
                              </m:ctrlPr>
                            </m:naryPr>
                            <m:sub>
                              <m:r>
                                <m:rPr>
                                  <m:brk m:alnAt="23"/>
                                </m:rPr>
                                <a:rPr lang="en-US" altLang="zh-CN" sz="2800" b="0" i="1" smtClean="0">
                                  <a:latin typeface="Cambria Math"/>
                                </a:rPr>
                                <m:t>𝑖</m:t>
                              </m:r>
                              <m:r>
                                <a:rPr lang="en-US" altLang="zh-CN" sz="2800" b="0" i="1" smtClean="0">
                                  <a:latin typeface="Cambria Math"/>
                                </a:rPr>
                                <m:t>=1</m:t>
                              </m:r>
                            </m:sub>
                            <m:sup>
                              <m:r>
                                <a:rPr lang="en-US" altLang="zh-CN" sz="2800" b="0" i="1" smtClean="0">
                                  <a:latin typeface="Cambria Math"/>
                                </a:rPr>
                                <m:t>𝑚</m:t>
                              </m:r>
                            </m:sup>
                            <m:e>
                              <m:sSub>
                                <m:sSubPr>
                                  <m:ctrlPr>
                                    <a:rPr lang="en-US" altLang="zh-CN" sz="2800" b="0" i="1" smtClean="0">
                                      <a:latin typeface="Cambria Math" panose="02040503050406030204" pitchFamily="18" charset="0"/>
                                    </a:rPr>
                                  </m:ctrlPr>
                                </m:sSubPr>
                                <m:e>
                                  <m:r>
                                    <a:rPr lang="en-US" altLang="zh-CN" sz="2800" b="0" i="1" smtClean="0">
                                      <a:latin typeface="Cambria Math"/>
                                    </a:rPr>
                                    <m:t>𝐹</m:t>
                                  </m:r>
                                </m:e>
                                <m:sub>
                                  <m:r>
                                    <a:rPr lang="en-US" altLang="zh-CN" sz="2800" b="0" i="1" smtClean="0">
                                      <a:latin typeface="Cambria Math"/>
                                    </a:rPr>
                                    <m:t>𝑒𝑖</m:t>
                                  </m:r>
                                </m:sub>
                              </m:sSub>
                              <m:r>
                                <a:rPr lang="en-US" altLang="zh-CN" sz="2800" b="0" i="1" smtClean="0">
                                  <a:latin typeface="Cambria Math"/>
                                </a:rPr>
                                <m:t>)</m:t>
                              </m:r>
                            </m:e>
                          </m:nary>
                          <m:r>
                            <a:rPr lang="en-US" altLang="zh-CN" sz="2800" b="0" i="1" smtClean="0">
                              <a:latin typeface="Cambria Math"/>
                            </a:rPr>
                            <m:t> </m:t>
                          </m:r>
                        </m:den>
                      </m:f>
                    </m:oMath>
                  </m:oMathPara>
                </a14:m>
                <a:endParaRPr lang="zh-CN" alt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1485099" y="1124744"/>
                <a:ext cx="5304144" cy="1322093"/>
              </a:xfrm>
              <a:prstGeom prst="rect">
                <a:avLst/>
              </a:prstGeo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85639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548680"/>
            <a:ext cx="8229600" cy="5544616"/>
          </a:xfrm>
        </p:spPr>
        <p:txBody>
          <a:bodyPr>
            <a:normAutofit/>
          </a:bodyPr>
          <a:lstStyle/>
          <a:p>
            <a:pPr marL="0" indent="0">
              <a:buNone/>
            </a:pPr>
            <a:r>
              <a:rPr lang="en-US" altLang="zh-CN" dirty="0"/>
              <a:t>2</a:t>
            </a:r>
            <a:r>
              <a:rPr lang="zh-CN" altLang="en-US" dirty="0"/>
              <a:t>）改进后系统中没有改进部分的运行时间：</a:t>
            </a:r>
            <a:endParaRPr lang="en-US" altLang="zh-CN" dirty="0"/>
          </a:p>
          <a:p>
            <a:pPr marL="0" indent="0">
              <a:buNone/>
            </a:pPr>
            <a:r>
              <a:rPr lang="en-US" altLang="zh-CN" dirty="0"/>
              <a:t>      T1=(1-Fe1-Fe2-Fe3)T0</a:t>
            </a:r>
          </a:p>
          <a:p>
            <a:pPr marL="0" indent="0">
              <a:buNone/>
            </a:pPr>
            <a:r>
              <a:rPr lang="en-US" altLang="zh-CN" dirty="0"/>
              <a:t>      </a:t>
            </a:r>
            <a:r>
              <a:rPr lang="zh-CN" altLang="en-US" dirty="0"/>
              <a:t>改进后整个系统的运行时间：</a:t>
            </a:r>
            <a:endParaRPr lang="en-US" altLang="zh-CN" dirty="0"/>
          </a:p>
          <a:p>
            <a:pPr marL="0" indent="0">
              <a:buNone/>
            </a:pPr>
            <a:r>
              <a:rPr lang="en-US" altLang="zh-CN" dirty="0"/>
              <a:t>      T2=(Fe1/Se1+ Fe2/Se2+ Fe3/Se3)T0+(1-Fe1-Fe2-Fe3)T0</a:t>
            </a:r>
          </a:p>
          <a:p>
            <a:pPr marL="0" indent="0">
              <a:buNone/>
            </a:pPr>
            <a:r>
              <a:rPr lang="en-US" altLang="zh-CN" dirty="0"/>
              <a:t>      </a:t>
            </a:r>
            <a:r>
              <a:rPr lang="zh-CN" altLang="en-US" dirty="0"/>
              <a:t>所以：</a:t>
            </a:r>
            <a:endParaRPr lang="en-US" altLang="zh-CN" dirty="0"/>
          </a:p>
          <a:p>
            <a:pPr marL="0" indent="0">
              <a:buNone/>
            </a:pPr>
            <a:r>
              <a:rPr lang="en-US" altLang="zh-CN" dirty="0"/>
              <a:t>       P = T1/T2 =0.816</a:t>
            </a:r>
          </a:p>
          <a:p>
            <a:pPr marL="0" indent="0">
              <a:buNone/>
            </a:pPr>
            <a:r>
              <a:rPr lang="en-US" altLang="zh-CN" dirty="0"/>
              <a:t>     </a:t>
            </a:r>
            <a:r>
              <a:rPr lang="zh-CN" altLang="en-US" dirty="0"/>
              <a:t>即三个部件同时改进，系统中不可改进部分的执行时间占总时间的</a:t>
            </a:r>
            <a:r>
              <a:rPr lang="en-US" altLang="zh-CN" dirty="0"/>
              <a:t>81.6%</a:t>
            </a:r>
          </a:p>
          <a:p>
            <a:pPr marL="0" indent="0">
              <a:buNone/>
            </a:pPr>
            <a:endParaRPr lang="zh-CN" altLang="en-US" dirty="0"/>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65</a:t>
            </a:fld>
            <a:endParaRPr lang="zh-CN" altLang="en-US"/>
          </a:p>
        </p:txBody>
      </p:sp>
    </p:spTree>
    <p:extLst>
      <p:ext uri="{BB962C8B-B14F-4D97-AF65-F5344CB8AC3E}">
        <p14:creationId xmlns:p14="http://schemas.microsoft.com/office/powerpoint/2010/main" val="5866358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1.8 </a:t>
            </a:r>
            <a:r>
              <a:rPr lang="zh-CN" altLang="en-US" dirty="0"/>
              <a:t>谬误与陷阱</a:t>
            </a:r>
          </a:p>
        </p:txBody>
      </p:sp>
      <p:sp>
        <p:nvSpPr>
          <p:cNvPr id="3" name="内容占位符 2"/>
          <p:cNvSpPr>
            <a:spLocks noGrp="1"/>
          </p:cNvSpPr>
          <p:nvPr>
            <p:ph idx="1"/>
          </p:nvPr>
        </p:nvSpPr>
        <p:spPr/>
        <p:txBody>
          <a:bodyPr>
            <a:normAutofit/>
          </a:bodyPr>
          <a:lstStyle/>
          <a:p>
            <a:pPr marL="0" indent="0">
              <a:buNone/>
            </a:pPr>
            <a:r>
              <a:rPr lang="en-US" altLang="zh-CN" dirty="0"/>
              <a:t>1</a:t>
            </a:r>
            <a:r>
              <a:rPr lang="zh-CN" altLang="en-US" dirty="0"/>
              <a:t>）陷阱：只在有限的上下文中才是真。</a:t>
            </a:r>
            <a:endParaRPr lang="en-US" altLang="zh-CN" dirty="0"/>
          </a:p>
          <a:p>
            <a:pPr marL="0" indent="0">
              <a:buNone/>
            </a:pPr>
            <a:r>
              <a:rPr lang="zh-CN" altLang="en-US" dirty="0"/>
              <a:t>       谬误：错</a:t>
            </a:r>
            <a:endParaRPr lang="en-US" altLang="zh-CN" dirty="0"/>
          </a:p>
          <a:p>
            <a:pPr marL="0" indent="0">
              <a:buNone/>
            </a:pPr>
            <a:r>
              <a:rPr lang="en-US" altLang="zh-CN" dirty="0"/>
              <a:t>2</a:t>
            </a:r>
            <a:r>
              <a:rPr lang="zh-CN" altLang="en-US" dirty="0"/>
              <a:t>）陷阱：改进计算机的某个方面总能期望总性能的提高与改进大小成正比</a:t>
            </a:r>
            <a:endParaRPr lang="en-US" altLang="zh-CN" dirty="0"/>
          </a:p>
          <a:p>
            <a:pPr marL="0" indent="0">
              <a:buNone/>
            </a:pPr>
            <a:r>
              <a:rPr lang="zh-CN" altLang="en-US" dirty="0"/>
              <a:t>例：一个程序在一台计算机上运行</a:t>
            </a:r>
            <a:r>
              <a:rPr lang="en-US" altLang="zh-CN" dirty="0"/>
              <a:t>100</a:t>
            </a:r>
            <a:r>
              <a:rPr lang="zh-CN" altLang="en-US" dirty="0"/>
              <a:t>秒，</a:t>
            </a:r>
            <a:r>
              <a:rPr lang="en-US" altLang="zh-CN" dirty="0"/>
              <a:t>80</a:t>
            </a:r>
            <a:r>
              <a:rPr lang="zh-CN" altLang="en-US" dirty="0"/>
              <a:t>秒用于乘法，要把该程序速度提高</a:t>
            </a:r>
            <a:r>
              <a:rPr lang="en-US" altLang="zh-CN" dirty="0"/>
              <a:t>5</a:t>
            </a:r>
            <a:r>
              <a:rPr lang="zh-CN" altLang="en-US" dirty="0"/>
              <a:t>倍，乘法的速度该提高多少？</a:t>
            </a:r>
            <a:endParaRPr lang="en-US" altLang="zh-CN" dirty="0"/>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66</a:t>
            </a:fld>
            <a:endParaRPr lang="zh-CN" altLang="en-US" dirty="0"/>
          </a:p>
        </p:txBody>
      </p:sp>
    </p:spTree>
    <p:extLst>
      <p:ext uri="{BB962C8B-B14F-4D97-AF65-F5344CB8AC3E}">
        <p14:creationId xmlns:p14="http://schemas.microsoft.com/office/powerpoint/2010/main" val="20676905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620688"/>
            <a:ext cx="8229600" cy="4525963"/>
          </a:xfrm>
        </p:spPr>
        <p:txBody>
          <a:bodyPr/>
          <a:lstStyle/>
          <a:p>
            <a:pPr marL="0" indent="0">
              <a:buNone/>
            </a:pPr>
            <a:r>
              <a:rPr lang="zh-CN" altLang="en-US" dirty="0"/>
              <a:t>改进后的执行时间 </a:t>
            </a:r>
            <a:r>
              <a:rPr lang="en-US" altLang="zh-CN" dirty="0"/>
              <a:t>= 80/n + (100-80)</a:t>
            </a:r>
          </a:p>
          <a:p>
            <a:pPr marL="0" indent="0">
              <a:buNone/>
            </a:pPr>
            <a:r>
              <a:rPr lang="en-US" altLang="zh-CN" dirty="0"/>
              <a:t>100/5 = 80/n + 20</a:t>
            </a:r>
          </a:p>
          <a:p>
            <a:pPr marL="0" indent="0">
              <a:buNone/>
            </a:pPr>
            <a:r>
              <a:rPr lang="en-US" altLang="zh-CN" dirty="0"/>
              <a:t>20 = 80/n + 20</a:t>
            </a:r>
          </a:p>
          <a:p>
            <a:pPr marL="0" indent="0">
              <a:buNone/>
            </a:pPr>
            <a:r>
              <a:rPr lang="en-US" altLang="zh-CN" dirty="0"/>
              <a:t>0 = 80/n + 0</a:t>
            </a:r>
          </a:p>
          <a:p>
            <a:pPr marL="0" indent="0">
              <a:buNone/>
            </a:pPr>
            <a:r>
              <a:rPr lang="zh-CN" altLang="en-US" dirty="0"/>
              <a:t>可见，当乘法占负载的</a:t>
            </a:r>
            <a:r>
              <a:rPr lang="en-US" altLang="zh-CN" dirty="0"/>
              <a:t>80%</a:t>
            </a:r>
            <a:r>
              <a:rPr lang="zh-CN" altLang="en-US" dirty="0"/>
              <a:t>，无论怎样改都快不了</a:t>
            </a:r>
            <a:r>
              <a:rPr lang="en-US" altLang="zh-CN" dirty="0"/>
              <a:t>5</a:t>
            </a:r>
            <a:r>
              <a:rPr lang="zh-CN" altLang="en-US" dirty="0"/>
              <a:t>倍。</a:t>
            </a:r>
            <a:endParaRPr lang="en-US" altLang="zh-CN" dirty="0"/>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67</a:t>
            </a:fld>
            <a:endParaRPr lang="zh-CN" altLang="en-US"/>
          </a:p>
        </p:txBody>
      </p:sp>
      <p:sp>
        <p:nvSpPr>
          <p:cNvPr id="2" name="矩形 1"/>
          <p:cNvSpPr/>
          <p:nvPr/>
        </p:nvSpPr>
        <p:spPr>
          <a:xfrm>
            <a:off x="5292080" y="4437112"/>
            <a:ext cx="3240360" cy="1200329"/>
          </a:xfrm>
          <a:prstGeom prst="rect">
            <a:avLst/>
          </a:prstGeom>
          <a:solidFill>
            <a:schemeClr val="accent1">
              <a:lumMod val="20000"/>
              <a:lumOff val="80000"/>
            </a:schemeClr>
          </a:solidFill>
        </p:spPr>
        <p:txBody>
          <a:bodyPr wrap="square">
            <a:spAutoFit/>
          </a:bodyPr>
          <a:lstStyle/>
          <a:p>
            <a:r>
              <a:rPr lang="en-US" altLang="zh-CN" sz="2400" spc="-150" dirty="0"/>
              <a:t>T0/5 = (0.8/Se)T0 + (1-0.8)T0</a:t>
            </a:r>
          </a:p>
          <a:p>
            <a:r>
              <a:rPr lang="en-US" altLang="zh-CN" sz="2400" spc="-150" dirty="0"/>
              <a:t>1/5 = 0.8/Se +0.2</a:t>
            </a:r>
          </a:p>
          <a:p>
            <a:r>
              <a:rPr lang="en-US" altLang="zh-CN" sz="2400" spc="-150" dirty="0"/>
              <a:t>0 = 0.8/Se + 0</a:t>
            </a:r>
          </a:p>
        </p:txBody>
      </p:sp>
    </p:spTree>
    <p:extLst>
      <p:ext uri="{BB962C8B-B14F-4D97-AF65-F5344CB8AC3E}">
        <p14:creationId xmlns:p14="http://schemas.microsoft.com/office/powerpoint/2010/main" val="10190143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76672"/>
            <a:ext cx="8229600" cy="1252735"/>
          </a:xfrm>
        </p:spPr>
        <p:txBody>
          <a:bodyPr/>
          <a:lstStyle/>
          <a:p>
            <a:pPr marL="0" indent="0">
              <a:buNone/>
            </a:pPr>
            <a:r>
              <a:rPr lang="en-US" altLang="zh-CN" dirty="0"/>
              <a:t>3</a:t>
            </a:r>
            <a:r>
              <a:rPr lang="zh-CN" altLang="en-US" dirty="0"/>
              <a:t>）谬误：低利用率的计算机功耗低</a:t>
            </a:r>
            <a:endParaRPr lang="en-US" altLang="zh-CN" dirty="0"/>
          </a:p>
          <a:p>
            <a:pPr marL="0" indent="0">
              <a:buNone/>
            </a:pPr>
            <a:r>
              <a:rPr lang="en-US" altLang="zh-CN" dirty="0"/>
              <a:t>4</a:t>
            </a:r>
            <a:r>
              <a:rPr lang="zh-CN" altLang="en-US" dirty="0"/>
              <a:t>）用性能公式的一个子集去度量性能</a:t>
            </a:r>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68</a:t>
            </a:fld>
            <a:endParaRPr lang="zh-CN" altLang="en-US"/>
          </a:p>
        </p:txBody>
      </p:sp>
      <p:sp>
        <p:nvSpPr>
          <p:cNvPr id="5" name="Rectangle 3"/>
          <p:cNvSpPr txBox="1">
            <a:spLocks noChangeArrowheads="1"/>
          </p:cNvSpPr>
          <p:nvPr/>
        </p:nvSpPr>
        <p:spPr>
          <a:xfrm>
            <a:off x="711123" y="4221088"/>
            <a:ext cx="8270875" cy="20875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ea typeface="宋体" charset="-122"/>
              </a:rPr>
              <a:t>MIPS: Millions of Instructions Per Second</a:t>
            </a:r>
          </a:p>
          <a:p>
            <a:pPr lvl="1"/>
            <a:r>
              <a:rPr lang="zh-CN" altLang="en-US" sz="2400" dirty="0">
                <a:ea typeface="宋体" charset="-122"/>
              </a:rPr>
              <a:t>无法比较不同指令集的计算机，因为指令数不同</a:t>
            </a:r>
            <a:endParaRPr lang="en-US" altLang="zh-CN" sz="2400" dirty="0">
              <a:ea typeface="宋体" charset="-122"/>
            </a:endParaRPr>
          </a:p>
          <a:p>
            <a:pPr lvl="1"/>
            <a:r>
              <a:rPr lang="zh-CN" altLang="en-US" sz="2400" dirty="0">
                <a:ea typeface="宋体" charset="-122"/>
              </a:rPr>
              <a:t>没有考虑不同的计算机体系结构</a:t>
            </a:r>
            <a:endParaRPr lang="en-US" altLang="zh-CN" sz="2400" dirty="0">
              <a:ea typeface="宋体"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62084041"/>
              </p:ext>
            </p:extLst>
          </p:nvPr>
        </p:nvGraphicFramePr>
        <p:xfrm>
          <a:off x="1475656" y="1772816"/>
          <a:ext cx="5843587" cy="2135188"/>
        </p:xfrm>
        <a:graphic>
          <a:graphicData uri="http://schemas.openxmlformats.org/presentationml/2006/ole">
            <mc:AlternateContent xmlns:mc="http://schemas.openxmlformats.org/markup-compatibility/2006">
              <mc:Choice xmlns:v="urn:schemas-microsoft-com:vml" Requires="v">
                <p:oleObj spid="_x0000_s14579" name="公式" r:id="rId3" imgW="2920680" imgH="1066680" progId="Equation.3">
                  <p:embed/>
                </p:oleObj>
              </mc:Choice>
              <mc:Fallback>
                <p:oleObj name="公式" r:id="rId3" imgW="2920680" imgH="1066680" progId="Equation.3">
                  <p:embed/>
                  <p:pic>
                    <p:nvPicPr>
                      <p:cNvPr id="0" name="Picture 2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1772816"/>
                        <a:ext cx="5843587" cy="2135188"/>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4095825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76672"/>
            <a:ext cx="8229600" cy="5832648"/>
          </a:xfrm>
        </p:spPr>
        <p:txBody>
          <a:bodyPr>
            <a:normAutofit/>
          </a:bodyPr>
          <a:lstStyle/>
          <a:p>
            <a:pPr marL="0" indent="0">
              <a:buNone/>
            </a:pPr>
            <a:r>
              <a:rPr lang="zh-CN" altLang="en-US" dirty="0"/>
              <a:t>例</a:t>
            </a:r>
            <a:r>
              <a:rPr lang="en-US" altLang="zh-CN" dirty="0"/>
              <a:t>1</a:t>
            </a:r>
            <a:r>
              <a:rPr lang="zh-CN" altLang="en-US" dirty="0"/>
              <a:t>：二个向量</a:t>
            </a:r>
            <a:r>
              <a:rPr lang="en-US" altLang="zh-CN" dirty="0"/>
              <a:t>A</a:t>
            </a:r>
            <a:r>
              <a:rPr lang="zh-CN" altLang="en-US" dirty="0"/>
              <a:t>，向量</a:t>
            </a:r>
            <a:r>
              <a:rPr lang="en-US" altLang="zh-CN" dirty="0"/>
              <a:t>B</a:t>
            </a:r>
            <a:r>
              <a:rPr lang="zh-CN" altLang="en-US" dirty="0"/>
              <a:t>各包含</a:t>
            </a:r>
            <a:r>
              <a:rPr lang="en-US" altLang="zh-CN" dirty="0"/>
              <a:t>20000</a:t>
            </a:r>
            <a:r>
              <a:rPr lang="zh-CN" altLang="en-US" dirty="0"/>
              <a:t>个数据元素，求</a:t>
            </a:r>
            <a:r>
              <a:rPr lang="en-US" altLang="zh-CN" dirty="0"/>
              <a:t>c = A+B</a:t>
            </a:r>
          </a:p>
          <a:p>
            <a:pPr marL="0" indent="0">
              <a:buNone/>
            </a:pPr>
            <a:r>
              <a:rPr lang="zh-CN" altLang="en-US" dirty="0"/>
              <a:t>标量机：用循环做</a:t>
            </a:r>
            <a:r>
              <a:rPr lang="en-US" altLang="zh-CN" dirty="0"/>
              <a:t>20000</a:t>
            </a:r>
            <a:r>
              <a:rPr lang="zh-CN" altLang="en-US" dirty="0"/>
              <a:t>次加法，用</a:t>
            </a:r>
            <a:r>
              <a:rPr lang="en-US" altLang="zh-CN" dirty="0"/>
              <a:t>1</a:t>
            </a:r>
            <a:r>
              <a:rPr lang="zh-CN" altLang="en-US" dirty="0"/>
              <a:t>秒</a:t>
            </a:r>
            <a:endParaRPr lang="en-US" altLang="zh-CN" dirty="0"/>
          </a:p>
          <a:p>
            <a:pPr marL="0" indent="0">
              <a:buNone/>
            </a:pPr>
            <a:r>
              <a:rPr lang="en-US" altLang="zh-CN" dirty="0"/>
              <a:t>       MIPS = 20000/(1</a:t>
            </a:r>
            <a:r>
              <a:rPr lang="zh-CN" altLang="en-US" dirty="0"/>
              <a:t>*</a:t>
            </a:r>
            <a:r>
              <a:rPr lang="en-US" altLang="zh-CN" dirty="0"/>
              <a:t>10</a:t>
            </a:r>
            <a:r>
              <a:rPr lang="en-US" altLang="zh-CN" baseline="30000" dirty="0"/>
              <a:t>6</a:t>
            </a:r>
            <a:r>
              <a:rPr lang="en-US" altLang="zh-CN" dirty="0"/>
              <a:t> )= 0.02</a:t>
            </a:r>
          </a:p>
          <a:p>
            <a:pPr marL="0" indent="0">
              <a:buNone/>
            </a:pPr>
            <a:r>
              <a:rPr lang="zh-CN" altLang="en-US" dirty="0"/>
              <a:t>向量机：</a:t>
            </a:r>
            <a:r>
              <a:rPr lang="en-US" altLang="zh-CN" dirty="0"/>
              <a:t>1</a:t>
            </a:r>
            <a:r>
              <a:rPr lang="zh-CN" altLang="en-US" dirty="0"/>
              <a:t>次加法，用</a:t>
            </a:r>
            <a:r>
              <a:rPr lang="en-US" altLang="zh-CN" dirty="0"/>
              <a:t>1</a:t>
            </a:r>
            <a:r>
              <a:rPr lang="zh-CN" altLang="en-US" dirty="0"/>
              <a:t>秒</a:t>
            </a:r>
            <a:endParaRPr lang="en-US" altLang="zh-CN" dirty="0"/>
          </a:p>
          <a:p>
            <a:pPr marL="0" indent="0">
              <a:buNone/>
            </a:pPr>
            <a:r>
              <a:rPr lang="en-US" altLang="zh-CN" dirty="0"/>
              <a:t>       MIPS = 1/10</a:t>
            </a:r>
            <a:r>
              <a:rPr lang="en-US" altLang="zh-CN" baseline="30000" dirty="0"/>
              <a:t>6</a:t>
            </a:r>
            <a:r>
              <a:rPr lang="en-US" altLang="zh-CN" dirty="0"/>
              <a:t> = 10</a:t>
            </a:r>
            <a:r>
              <a:rPr lang="en-US" altLang="zh-CN" baseline="30000" dirty="0"/>
              <a:t>-6</a:t>
            </a:r>
          </a:p>
          <a:p>
            <a:pPr marL="0" indent="0">
              <a:buNone/>
            </a:pPr>
            <a:r>
              <a:rPr lang="zh-CN" altLang="en-US" dirty="0"/>
              <a:t>所以，标量机的速度是向量机的</a:t>
            </a:r>
            <a:r>
              <a:rPr lang="en-US" altLang="zh-CN" dirty="0"/>
              <a:t>20000</a:t>
            </a:r>
            <a:r>
              <a:rPr lang="zh-CN" altLang="en-US" dirty="0"/>
              <a:t>倍。结果显然不对，向量机的处理速度远远高于标量机。</a:t>
            </a:r>
            <a:endParaRPr lang="en-US" altLang="zh-CN" dirty="0"/>
          </a:p>
          <a:p>
            <a:pPr marL="0" indent="0">
              <a:buNone/>
            </a:pPr>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69</a:t>
            </a:fld>
            <a:endParaRPr lang="zh-CN" altLang="en-US"/>
          </a:p>
        </p:txBody>
      </p:sp>
    </p:spTree>
    <p:extLst>
      <p:ext uri="{BB962C8B-B14F-4D97-AF65-F5344CB8AC3E}">
        <p14:creationId xmlns:p14="http://schemas.microsoft.com/office/powerpoint/2010/main" val="959006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程序性能的影响</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3317289725"/>
              </p:ext>
            </p:extLst>
          </p:nvPr>
        </p:nvGraphicFramePr>
        <p:xfrm>
          <a:off x="457200" y="1600200"/>
          <a:ext cx="8229600" cy="2661920"/>
        </p:xfrm>
        <a:graphic>
          <a:graphicData uri="http://schemas.openxmlformats.org/drawingml/2006/table">
            <a:tbl>
              <a:tblPr firstRow="1" bandRow="1">
                <a:tableStyleId>{3C2FFA5D-87B4-456A-9821-1D502468CF0F}</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zh-CN" altLang="en-US" dirty="0"/>
                        <a:t>硬件或软件部件</a:t>
                      </a:r>
                    </a:p>
                  </a:txBody>
                  <a:tcPr/>
                </a:tc>
                <a:tc>
                  <a:txBody>
                    <a:bodyPr/>
                    <a:lstStyle/>
                    <a:p>
                      <a:r>
                        <a:rPr lang="zh-CN" altLang="en-US" dirty="0"/>
                        <a:t>如何影响性能</a:t>
                      </a:r>
                    </a:p>
                  </a:txBody>
                  <a:tcPr/>
                </a:tc>
                <a:tc>
                  <a:txBody>
                    <a:bodyPr/>
                    <a:lstStyle/>
                    <a:p>
                      <a:r>
                        <a:rPr lang="zh-CN" altLang="en-US" dirty="0"/>
                        <a:t>何处介绍</a:t>
                      </a:r>
                    </a:p>
                  </a:txBody>
                  <a:tcPr/>
                </a:tc>
                <a:extLst>
                  <a:ext uri="{0D108BD9-81ED-4DB2-BD59-A6C34878D82A}">
                    <a16:rowId xmlns:a16="http://schemas.microsoft.com/office/drawing/2014/main" val="10000"/>
                  </a:ext>
                </a:extLst>
              </a:tr>
              <a:tr h="370840">
                <a:tc>
                  <a:txBody>
                    <a:bodyPr/>
                    <a:lstStyle/>
                    <a:p>
                      <a:r>
                        <a:rPr lang="zh-CN" altLang="en-US" dirty="0"/>
                        <a:t>算法</a:t>
                      </a:r>
                    </a:p>
                  </a:txBody>
                  <a:tcPr/>
                </a:tc>
                <a:tc>
                  <a:txBody>
                    <a:bodyPr/>
                    <a:lstStyle/>
                    <a:p>
                      <a:r>
                        <a:rPr lang="zh-CN" altLang="en-US" dirty="0"/>
                        <a:t>源代码的行数和</a:t>
                      </a:r>
                      <a:r>
                        <a:rPr lang="en-US" altLang="zh-CN" dirty="0"/>
                        <a:t>I/O</a:t>
                      </a:r>
                      <a:r>
                        <a:rPr lang="zh-CN" altLang="en-US" dirty="0"/>
                        <a:t>操作的数量</a:t>
                      </a:r>
                    </a:p>
                  </a:txBody>
                  <a:tcPr/>
                </a:tc>
                <a:tc>
                  <a:txBody>
                    <a:bodyPr/>
                    <a:lstStyle/>
                    <a:p>
                      <a:r>
                        <a:rPr lang="zh-CN" altLang="en-US" dirty="0"/>
                        <a:t>参见其他书</a:t>
                      </a:r>
                    </a:p>
                  </a:txBody>
                  <a:tcPr/>
                </a:tc>
                <a:extLst>
                  <a:ext uri="{0D108BD9-81ED-4DB2-BD59-A6C34878D82A}">
                    <a16:rowId xmlns:a16="http://schemas.microsoft.com/office/drawing/2014/main" val="10001"/>
                  </a:ext>
                </a:extLst>
              </a:tr>
              <a:tr h="370840">
                <a:tc>
                  <a:txBody>
                    <a:bodyPr/>
                    <a:lstStyle/>
                    <a:p>
                      <a:r>
                        <a:rPr lang="zh-CN" altLang="en-US" dirty="0"/>
                        <a:t>编程语言、编译程序、体系结构</a:t>
                      </a:r>
                    </a:p>
                  </a:txBody>
                  <a:tcPr/>
                </a:tc>
                <a:tc>
                  <a:txBody>
                    <a:bodyPr/>
                    <a:lstStyle/>
                    <a:p>
                      <a:r>
                        <a:rPr lang="zh-CN" altLang="en-US" dirty="0"/>
                        <a:t>每行源代码对应机器指令的数量</a:t>
                      </a:r>
                    </a:p>
                  </a:txBody>
                  <a:tcPr/>
                </a:tc>
                <a:tc>
                  <a:txBody>
                    <a:bodyPr/>
                    <a:lstStyle/>
                    <a:p>
                      <a:r>
                        <a:rPr lang="en-US" altLang="zh-CN" dirty="0"/>
                        <a:t>2</a:t>
                      </a:r>
                      <a:r>
                        <a:rPr lang="zh-CN" altLang="en-US" dirty="0"/>
                        <a:t>，</a:t>
                      </a:r>
                      <a:r>
                        <a:rPr lang="en-US" altLang="zh-CN" dirty="0"/>
                        <a:t>3</a:t>
                      </a:r>
                      <a:r>
                        <a:rPr lang="zh-CN" altLang="en-US" dirty="0"/>
                        <a:t>章</a:t>
                      </a:r>
                    </a:p>
                  </a:txBody>
                  <a:tcPr/>
                </a:tc>
                <a:extLst>
                  <a:ext uri="{0D108BD9-81ED-4DB2-BD59-A6C34878D82A}">
                    <a16:rowId xmlns:a16="http://schemas.microsoft.com/office/drawing/2014/main" val="10002"/>
                  </a:ext>
                </a:extLst>
              </a:tr>
              <a:tr h="370840">
                <a:tc>
                  <a:txBody>
                    <a:bodyPr/>
                    <a:lstStyle/>
                    <a:p>
                      <a:r>
                        <a:rPr lang="zh-CN" altLang="en-US" dirty="0"/>
                        <a:t>处理器和存储系统</a:t>
                      </a:r>
                    </a:p>
                  </a:txBody>
                  <a:tcPr/>
                </a:tc>
                <a:tc>
                  <a:txBody>
                    <a:bodyPr/>
                    <a:lstStyle/>
                    <a:p>
                      <a:r>
                        <a:rPr lang="zh-CN" altLang="en-US" dirty="0"/>
                        <a:t>指令执行的速度快慢</a:t>
                      </a:r>
                    </a:p>
                  </a:txBody>
                  <a:tcPr/>
                </a:tc>
                <a:tc>
                  <a:txBody>
                    <a:bodyPr/>
                    <a:lstStyle/>
                    <a:p>
                      <a:r>
                        <a:rPr lang="en-US" altLang="zh-CN" dirty="0"/>
                        <a:t>4</a:t>
                      </a:r>
                      <a:r>
                        <a:rPr lang="zh-CN" altLang="en-US" dirty="0"/>
                        <a:t>，</a:t>
                      </a:r>
                      <a:r>
                        <a:rPr lang="en-US" altLang="zh-CN" dirty="0"/>
                        <a:t>5</a:t>
                      </a:r>
                      <a:r>
                        <a:rPr lang="zh-CN" altLang="en-US" dirty="0"/>
                        <a:t>，</a:t>
                      </a:r>
                      <a:r>
                        <a:rPr lang="en-US" altLang="zh-CN" dirty="0"/>
                        <a:t>7</a:t>
                      </a:r>
                      <a:r>
                        <a:rPr lang="zh-CN" altLang="en-US" dirty="0"/>
                        <a:t>章</a:t>
                      </a:r>
                    </a:p>
                  </a:txBody>
                  <a:tcPr/>
                </a:tc>
                <a:extLst>
                  <a:ext uri="{0D108BD9-81ED-4DB2-BD59-A6C34878D82A}">
                    <a16:rowId xmlns:a16="http://schemas.microsoft.com/office/drawing/2014/main" val="10003"/>
                  </a:ext>
                </a:extLst>
              </a:tr>
              <a:tr h="370840">
                <a:tc>
                  <a:txBody>
                    <a:bodyPr/>
                    <a:lstStyle/>
                    <a:p>
                      <a:r>
                        <a:rPr lang="en-US" altLang="zh-CN" dirty="0"/>
                        <a:t>I/O</a:t>
                      </a:r>
                      <a:r>
                        <a:rPr lang="zh-CN" altLang="en-US" dirty="0"/>
                        <a:t>系统（硬件和操作系统）</a:t>
                      </a:r>
                    </a:p>
                  </a:txBody>
                  <a:tcPr/>
                </a:tc>
                <a:tc>
                  <a:txBody>
                    <a:bodyPr/>
                    <a:lstStyle/>
                    <a:p>
                      <a:r>
                        <a:rPr lang="en-US" altLang="zh-CN" dirty="0"/>
                        <a:t>I/O</a:t>
                      </a:r>
                      <a:r>
                        <a:rPr lang="zh-CN" altLang="en-US" baseline="0" dirty="0"/>
                        <a:t>执行的快慢</a:t>
                      </a:r>
                      <a:endParaRPr lang="zh-CN" altLang="en-US" dirty="0"/>
                    </a:p>
                  </a:txBody>
                  <a:tcPr/>
                </a:tc>
                <a:tc>
                  <a:txBody>
                    <a:bodyPr/>
                    <a:lstStyle/>
                    <a:p>
                      <a:r>
                        <a:rPr lang="en-US" altLang="zh-CN" dirty="0"/>
                        <a:t>6</a:t>
                      </a:r>
                      <a:r>
                        <a:rPr lang="zh-CN" altLang="en-US" dirty="0"/>
                        <a:t>章</a:t>
                      </a:r>
                    </a:p>
                  </a:txBody>
                  <a:tcPr/>
                </a:tc>
                <a:extLst>
                  <a:ext uri="{0D108BD9-81ED-4DB2-BD59-A6C34878D82A}">
                    <a16:rowId xmlns:a16="http://schemas.microsoft.com/office/drawing/2014/main" val="10004"/>
                  </a:ext>
                </a:extLst>
              </a:tr>
            </a:tbl>
          </a:graphicData>
        </a:graphic>
      </p:graphicFrame>
      <p:sp>
        <p:nvSpPr>
          <p:cNvPr id="4" name="灯片编号占位符 3"/>
          <p:cNvSpPr>
            <a:spLocks noGrp="1"/>
          </p:cNvSpPr>
          <p:nvPr>
            <p:ph type="sldNum" sz="quarter" idx="12"/>
          </p:nvPr>
        </p:nvSpPr>
        <p:spPr/>
        <p:txBody>
          <a:bodyPr/>
          <a:lstStyle/>
          <a:p>
            <a:fld id="{BD36F0E7-E2AB-44A8-AFB5-1E658C5A8727}" type="slidenum">
              <a:rPr lang="zh-CN" altLang="en-US" smtClean="0"/>
              <a:pPr/>
              <a:t>7</a:t>
            </a:fld>
            <a:endParaRPr lang="zh-CN" altLang="en-US"/>
          </a:p>
        </p:txBody>
      </p:sp>
    </p:spTree>
    <p:extLst>
      <p:ext uri="{BB962C8B-B14F-4D97-AF65-F5344CB8AC3E}">
        <p14:creationId xmlns:p14="http://schemas.microsoft.com/office/powerpoint/2010/main" val="26357997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692697"/>
            <a:ext cx="8229600" cy="576064"/>
          </a:xfrm>
        </p:spPr>
        <p:txBody>
          <a:bodyPr>
            <a:normAutofit fontScale="92500"/>
          </a:bodyPr>
          <a:lstStyle/>
          <a:p>
            <a:pPr marL="0" indent="0">
              <a:buNone/>
            </a:pPr>
            <a:r>
              <a:rPr lang="zh-CN" altLang="en-US" dirty="0"/>
              <a:t>例</a:t>
            </a:r>
            <a:r>
              <a:rPr lang="en-US" altLang="zh-CN" dirty="0"/>
              <a:t>2</a:t>
            </a:r>
            <a:r>
              <a:rPr lang="zh-CN" altLang="en-US" dirty="0"/>
              <a:t>：某程序在两台计算机上的性能测试结果为：</a:t>
            </a:r>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70</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673761458"/>
              </p:ext>
            </p:extLst>
          </p:nvPr>
        </p:nvGraphicFramePr>
        <p:xfrm>
          <a:off x="1524000" y="1397000"/>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zh-CN" altLang="en-US" dirty="0"/>
                        <a:t>测量内容</a:t>
                      </a:r>
                    </a:p>
                  </a:txBody>
                  <a:tcPr/>
                </a:tc>
                <a:tc>
                  <a:txBody>
                    <a:bodyPr/>
                    <a:lstStyle/>
                    <a:p>
                      <a:r>
                        <a:rPr lang="zh-CN" altLang="en-US" dirty="0"/>
                        <a:t>计算机</a:t>
                      </a:r>
                      <a:r>
                        <a:rPr lang="en-US" altLang="zh-CN" dirty="0"/>
                        <a:t>A</a:t>
                      </a:r>
                      <a:endParaRPr lang="zh-CN" altLang="en-US" dirty="0"/>
                    </a:p>
                  </a:txBody>
                  <a:tcPr/>
                </a:tc>
                <a:tc>
                  <a:txBody>
                    <a:bodyPr/>
                    <a:lstStyle/>
                    <a:p>
                      <a:r>
                        <a:rPr lang="zh-CN" altLang="en-US" dirty="0"/>
                        <a:t>计算机</a:t>
                      </a:r>
                      <a:r>
                        <a:rPr lang="en-US" altLang="zh-CN" dirty="0"/>
                        <a:t>B</a:t>
                      </a:r>
                      <a:endParaRPr lang="zh-CN" altLang="en-US" dirty="0"/>
                    </a:p>
                  </a:txBody>
                  <a:tcPr/>
                </a:tc>
                <a:extLst>
                  <a:ext uri="{0D108BD9-81ED-4DB2-BD59-A6C34878D82A}">
                    <a16:rowId xmlns:a16="http://schemas.microsoft.com/office/drawing/2014/main" val="10000"/>
                  </a:ext>
                </a:extLst>
              </a:tr>
              <a:tr h="370840">
                <a:tc>
                  <a:txBody>
                    <a:bodyPr/>
                    <a:lstStyle/>
                    <a:p>
                      <a:r>
                        <a:rPr lang="zh-CN" altLang="en-US" dirty="0"/>
                        <a:t>指令数</a:t>
                      </a:r>
                    </a:p>
                  </a:txBody>
                  <a:tcPr/>
                </a:tc>
                <a:tc>
                  <a:txBody>
                    <a:bodyPr/>
                    <a:lstStyle/>
                    <a:p>
                      <a:r>
                        <a:rPr lang="en-US" altLang="zh-CN" dirty="0"/>
                        <a:t>100</a:t>
                      </a:r>
                      <a:r>
                        <a:rPr lang="zh-CN" altLang="en-US" dirty="0"/>
                        <a:t>亿</a:t>
                      </a:r>
                    </a:p>
                  </a:txBody>
                  <a:tcPr/>
                </a:tc>
                <a:tc>
                  <a:txBody>
                    <a:bodyPr/>
                    <a:lstStyle/>
                    <a:p>
                      <a:r>
                        <a:rPr lang="en-US" altLang="zh-CN" dirty="0"/>
                        <a:t>80</a:t>
                      </a:r>
                      <a:r>
                        <a:rPr lang="zh-CN" altLang="en-US" dirty="0"/>
                        <a:t>亿</a:t>
                      </a:r>
                    </a:p>
                  </a:txBody>
                  <a:tcPr/>
                </a:tc>
                <a:extLst>
                  <a:ext uri="{0D108BD9-81ED-4DB2-BD59-A6C34878D82A}">
                    <a16:rowId xmlns:a16="http://schemas.microsoft.com/office/drawing/2014/main" val="10001"/>
                  </a:ext>
                </a:extLst>
              </a:tr>
              <a:tr h="370840">
                <a:tc>
                  <a:txBody>
                    <a:bodyPr/>
                    <a:lstStyle/>
                    <a:p>
                      <a:r>
                        <a:rPr lang="zh-CN" altLang="en-US" dirty="0"/>
                        <a:t>时钟频率</a:t>
                      </a:r>
                    </a:p>
                  </a:txBody>
                  <a:tcPr/>
                </a:tc>
                <a:tc>
                  <a:txBody>
                    <a:bodyPr/>
                    <a:lstStyle/>
                    <a:p>
                      <a:r>
                        <a:rPr lang="en-US" altLang="zh-CN" dirty="0"/>
                        <a:t>4GHz</a:t>
                      </a:r>
                      <a:endParaRPr lang="zh-CN" altLang="en-US" dirty="0"/>
                    </a:p>
                  </a:txBody>
                  <a:tcPr/>
                </a:tc>
                <a:tc>
                  <a:txBody>
                    <a:bodyPr/>
                    <a:lstStyle/>
                    <a:p>
                      <a:r>
                        <a:rPr lang="en-US" altLang="zh-CN" dirty="0"/>
                        <a:t>4GHz</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CPI</a:t>
                      </a:r>
                      <a:endParaRPr lang="zh-CN" altLang="en-US" dirty="0"/>
                    </a:p>
                  </a:txBody>
                  <a:tcPr/>
                </a:tc>
                <a:tc>
                  <a:txBody>
                    <a:bodyPr/>
                    <a:lstStyle/>
                    <a:p>
                      <a:r>
                        <a:rPr lang="en-US" altLang="zh-CN" dirty="0"/>
                        <a:t>1.0</a:t>
                      </a:r>
                      <a:endParaRPr lang="zh-CN" altLang="en-US" dirty="0"/>
                    </a:p>
                  </a:txBody>
                  <a:tcPr/>
                </a:tc>
                <a:tc>
                  <a:txBody>
                    <a:bodyPr/>
                    <a:lstStyle/>
                    <a:p>
                      <a:r>
                        <a:rPr lang="en-US" altLang="zh-CN" dirty="0"/>
                        <a:t>1.1</a:t>
                      </a:r>
                      <a:endParaRPr lang="zh-CN" altLang="en-US"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724857" y="3140968"/>
            <a:ext cx="8023608" cy="3539430"/>
          </a:xfrm>
          <a:prstGeom prst="rect">
            <a:avLst/>
          </a:prstGeom>
          <a:noFill/>
        </p:spPr>
        <p:txBody>
          <a:bodyPr wrap="square" rtlCol="0">
            <a:spAutoFit/>
          </a:bodyPr>
          <a:lstStyle/>
          <a:p>
            <a:r>
              <a:rPr lang="zh-CN" altLang="en-US" sz="2800" dirty="0"/>
              <a:t>那台计算机</a:t>
            </a:r>
            <a:r>
              <a:rPr lang="en-US" altLang="zh-CN" sz="2800" dirty="0"/>
              <a:t>MIPS</a:t>
            </a:r>
            <a:r>
              <a:rPr lang="zh-CN" altLang="en-US" sz="2800" dirty="0"/>
              <a:t>高？那台快？</a:t>
            </a:r>
            <a:endParaRPr lang="en-US" altLang="zh-CN" sz="2800" dirty="0"/>
          </a:p>
          <a:p>
            <a:r>
              <a:rPr lang="en-US" altLang="zh-CN" sz="2800" dirty="0"/>
              <a:t>A</a:t>
            </a:r>
            <a:r>
              <a:rPr lang="zh-CN" altLang="en-US" sz="2800" dirty="0"/>
              <a:t>：</a:t>
            </a:r>
            <a:r>
              <a:rPr lang="en-US" altLang="zh-CN" sz="2800" dirty="0"/>
              <a:t>MIPS = 4/</a:t>
            </a:r>
            <a:r>
              <a:rPr lang="zh-CN" altLang="en-US" sz="2800" dirty="0"/>
              <a:t>（</a:t>
            </a:r>
            <a:r>
              <a:rPr lang="en-US" altLang="zh-CN" sz="2800" dirty="0"/>
              <a:t>1.0</a:t>
            </a:r>
            <a:r>
              <a:rPr lang="zh-CN" altLang="en-US" sz="2800" dirty="0"/>
              <a:t>*</a:t>
            </a:r>
            <a:r>
              <a:rPr lang="en-US" altLang="zh-CN" sz="2800" dirty="0"/>
              <a:t>10</a:t>
            </a:r>
            <a:r>
              <a:rPr lang="en-US" altLang="zh-CN" sz="2800" baseline="30000" dirty="0"/>
              <a:t>6</a:t>
            </a:r>
            <a:r>
              <a:rPr lang="zh-CN" altLang="en-US" sz="2800" dirty="0"/>
              <a:t>）</a:t>
            </a:r>
            <a:r>
              <a:rPr lang="en-US" altLang="zh-CN" sz="2800" dirty="0"/>
              <a:t>= 4</a:t>
            </a:r>
            <a:r>
              <a:rPr lang="zh-CN" altLang="en-US" sz="2800" dirty="0"/>
              <a:t>*</a:t>
            </a:r>
            <a:r>
              <a:rPr lang="en-US" altLang="zh-CN" sz="2800" dirty="0"/>
              <a:t>10</a:t>
            </a:r>
            <a:r>
              <a:rPr lang="en-US" altLang="zh-CN" sz="2800" baseline="30000" dirty="0"/>
              <a:t>-6</a:t>
            </a:r>
          </a:p>
          <a:p>
            <a:r>
              <a:rPr lang="en-US" altLang="zh-CN" sz="2800" dirty="0"/>
              <a:t>B</a:t>
            </a:r>
            <a:r>
              <a:rPr lang="zh-CN" altLang="en-US" sz="2800" dirty="0"/>
              <a:t>：</a:t>
            </a:r>
            <a:r>
              <a:rPr lang="en-US" altLang="zh-CN" sz="2800" dirty="0"/>
              <a:t> MIPS = 4/</a:t>
            </a:r>
            <a:r>
              <a:rPr lang="zh-CN" altLang="en-US" sz="2800" dirty="0"/>
              <a:t>（</a:t>
            </a:r>
            <a:r>
              <a:rPr lang="en-US" altLang="zh-CN" sz="2800" dirty="0"/>
              <a:t>1.1</a:t>
            </a:r>
            <a:r>
              <a:rPr lang="zh-CN" altLang="en-US" sz="2800" dirty="0"/>
              <a:t>*</a:t>
            </a:r>
            <a:r>
              <a:rPr lang="en-US" altLang="zh-CN" sz="2800" dirty="0"/>
              <a:t>10</a:t>
            </a:r>
            <a:r>
              <a:rPr lang="en-US" altLang="zh-CN" sz="2800" baseline="30000" dirty="0"/>
              <a:t>6</a:t>
            </a:r>
            <a:r>
              <a:rPr lang="zh-CN" altLang="en-US" sz="2800" dirty="0"/>
              <a:t>）</a:t>
            </a:r>
            <a:r>
              <a:rPr lang="en-US" altLang="zh-CN" sz="2800" dirty="0"/>
              <a:t>= 3.63</a:t>
            </a:r>
            <a:r>
              <a:rPr lang="zh-CN" altLang="en-US" sz="2800" dirty="0"/>
              <a:t>*</a:t>
            </a:r>
            <a:r>
              <a:rPr lang="en-US" altLang="zh-CN" sz="2800" dirty="0"/>
              <a:t>10</a:t>
            </a:r>
            <a:r>
              <a:rPr lang="en-US" altLang="zh-CN" sz="2800" baseline="30000" dirty="0"/>
              <a:t>-6</a:t>
            </a:r>
          </a:p>
          <a:p>
            <a:r>
              <a:rPr lang="en-US" altLang="zh-CN" sz="2800" dirty="0"/>
              <a:t>A</a:t>
            </a:r>
            <a:r>
              <a:rPr lang="zh-CN" altLang="en-US" sz="2800" dirty="0"/>
              <a:t>的</a:t>
            </a:r>
            <a:r>
              <a:rPr lang="en-US" altLang="zh-CN" sz="2800" dirty="0"/>
              <a:t>MIPS</a:t>
            </a:r>
            <a:r>
              <a:rPr lang="zh-CN" altLang="en-US" sz="2800" dirty="0"/>
              <a:t>高，但</a:t>
            </a:r>
            <a:r>
              <a:rPr lang="en-US" altLang="zh-CN" sz="2800" dirty="0"/>
              <a:t>B</a:t>
            </a:r>
            <a:r>
              <a:rPr lang="zh-CN" altLang="en-US" sz="2800" dirty="0"/>
              <a:t>快</a:t>
            </a:r>
            <a:endParaRPr lang="en-US" altLang="zh-CN" sz="2800" dirty="0"/>
          </a:p>
          <a:p>
            <a:endParaRPr lang="en-US" altLang="zh-CN" sz="2800" dirty="0"/>
          </a:p>
          <a:p>
            <a:r>
              <a:rPr lang="zh-CN" altLang="en-US" sz="2800" dirty="0"/>
              <a:t>另一个比较量：</a:t>
            </a:r>
            <a:endParaRPr lang="en-US" altLang="zh-CN" sz="2800" dirty="0"/>
          </a:p>
          <a:p>
            <a:r>
              <a:rPr lang="en-US" altLang="zh-CN" sz="2800" dirty="0"/>
              <a:t>       MFLOPS = </a:t>
            </a:r>
            <a:r>
              <a:rPr lang="zh-CN" altLang="en-US" sz="2800" dirty="0"/>
              <a:t>程序中浮点运算次数</a:t>
            </a:r>
            <a:r>
              <a:rPr lang="en-US" altLang="zh-CN" sz="2800" dirty="0"/>
              <a:t>/</a:t>
            </a:r>
            <a:r>
              <a:rPr lang="zh-CN" altLang="en-US" sz="2800" dirty="0"/>
              <a:t>运行时间</a:t>
            </a:r>
            <a:endParaRPr lang="en-US" altLang="zh-CN" sz="2800" dirty="0"/>
          </a:p>
          <a:p>
            <a:r>
              <a:rPr lang="zh-CN" altLang="en-US" sz="2800" dirty="0"/>
              <a:t>也不全面</a:t>
            </a:r>
          </a:p>
        </p:txBody>
      </p:sp>
    </p:spTree>
    <p:extLst>
      <p:ext uri="{BB962C8B-B14F-4D97-AF65-F5344CB8AC3E}">
        <p14:creationId xmlns:p14="http://schemas.microsoft.com/office/powerpoint/2010/main" val="628405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作业三</a:t>
            </a:r>
          </a:p>
        </p:txBody>
      </p:sp>
      <p:sp>
        <p:nvSpPr>
          <p:cNvPr id="3" name="内容占位符 2"/>
          <p:cNvSpPr>
            <a:spLocks noGrp="1"/>
          </p:cNvSpPr>
          <p:nvPr>
            <p:ph idx="1"/>
          </p:nvPr>
        </p:nvSpPr>
        <p:spPr/>
        <p:txBody>
          <a:bodyPr/>
          <a:lstStyle/>
          <a:p>
            <a:pPr marL="0" indent="0">
              <a:buNone/>
            </a:pPr>
            <a:r>
              <a:rPr lang="en-US" altLang="zh-CN" dirty="0"/>
              <a:t>1.7</a:t>
            </a:r>
          </a:p>
          <a:p>
            <a:pPr marL="0" indent="0">
              <a:buNone/>
            </a:pPr>
            <a:r>
              <a:rPr lang="en-US" altLang="zh-CN" dirty="0"/>
              <a:t>1.12</a:t>
            </a:r>
            <a:endParaRPr lang="zh-CN" altLang="en-US" dirty="0"/>
          </a:p>
        </p:txBody>
      </p:sp>
      <p:sp>
        <p:nvSpPr>
          <p:cNvPr id="4" name="灯片编号占位符 3"/>
          <p:cNvSpPr>
            <a:spLocks noGrp="1"/>
          </p:cNvSpPr>
          <p:nvPr>
            <p:ph type="sldNum" sz="quarter" idx="12"/>
          </p:nvPr>
        </p:nvSpPr>
        <p:spPr/>
        <p:txBody>
          <a:bodyPr/>
          <a:lstStyle/>
          <a:p>
            <a:fld id="{BD36F0E7-E2AB-44A8-AFB5-1E658C5A8727}" type="slidenum">
              <a:rPr lang="zh-CN" altLang="en-US" smtClean="0"/>
              <a:pPr/>
              <a:t>71</a:t>
            </a:fld>
            <a:endParaRPr lang="zh-CN" altLang="en-US"/>
          </a:p>
        </p:txBody>
      </p:sp>
    </p:spTree>
    <p:extLst>
      <p:ext uri="{BB962C8B-B14F-4D97-AF65-F5344CB8AC3E}">
        <p14:creationId xmlns:p14="http://schemas.microsoft.com/office/powerpoint/2010/main" val="1295604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7"/>
            <a:ext cx="8229600" cy="576064"/>
          </a:xfrm>
        </p:spPr>
        <p:txBody>
          <a:bodyPr>
            <a:normAutofit lnSpcReduction="10000"/>
          </a:bodyPr>
          <a:lstStyle/>
          <a:p>
            <a:pPr marL="0" indent="0">
              <a:buNone/>
            </a:pPr>
            <a:r>
              <a:rPr lang="en-US" altLang="zh-CN" dirty="0"/>
              <a:t>1.2 </a:t>
            </a:r>
            <a:r>
              <a:rPr lang="zh-CN" altLang="en-US" dirty="0"/>
              <a:t>程序概念入门</a:t>
            </a:r>
          </a:p>
        </p:txBody>
      </p:sp>
      <p:pic>
        <p:nvPicPr>
          <p:cNvPr id="6" name="Picture 11" descr="f01-02-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573" y="908720"/>
            <a:ext cx="2400300" cy="24003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p:cNvSpPr txBox="1"/>
          <p:nvPr/>
        </p:nvSpPr>
        <p:spPr>
          <a:xfrm>
            <a:off x="3635896" y="1196752"/>
            <a:ext cx="4968552" cy="2862323"/>
          </a:xfrm>
          <a:prstGeom prst="rect">
            <a:avLst/>
          </a:prstGeom>
          <a:noFill/>
        </p:spPr>
        <p:txBody>
          <a:bodyPr wrap="square" rtlCol="0">
            <a:spAutoFit/>
          </a:bodyPr>
          <a:lstStyle/>
          <a:p>
            <a:r>
              <a:rPr lang="zh-CN" altLang="en-US" dirty="0">
                <a:solidFill>
                  <a:srgbClr val="FF0000"/>
                </a:solidFill>
              </a:rPr>
              <a:t>应用软件</a:t>
            </a:r>
            <a:r>
              <a:rPr lang="zh-CN" altLang="en-US" dirty="0"/>
              <a:t>：用高级语言编写</a:t>
            </a:r>
            <a:endParaRPr lang="en-US" altLang="zh-CN" dirty="0"/>
          </a:p>
          <a:p>
            <a:endParaRPr lang="en-US" altLang="zh-CN" dirty="0"/>
          </a:p>
          <a:p>
            <a:r>
              <a:rPr lang="zh-CN" altLang="en-US" dirty="0">
                <a:solidFill>
                  <a:srgbClr val="FF0000"/>
                </a:solidFill>
              </a:rPr>
              <a:t>系统软件</a:t>
            </a:r>
            <a:r>
              <a:rPr lang="zh-CN" altLang="en-US" dirty="0"/>
              <a:t>：操作系统</a:t>
            </a:r>
            <a:endParaRPr lang="en-US" altLang="zh-CN" dirty="0"/>
          </a:p>
          <a:p>
            <a:r>
              <a:rPr lang="en-US" altLang="zh-CN" dirty="0"/>
              <a:t>                           </a:t>
            </a:r>
            <a:r>
              <a:rPr lang="zh-CN" altLang="en-US" dirty="0"/>
              <a:t>处理</a:t>
            </a:r>
            <a:r>
              <a:rPr lang="en-US" altLang="zh-CN" dirty="0"/>
              <a:t>I/O</a:t>
            </a:r>
          </a:p>
          <a:p>
            <a:r>
              <a:rPr lang="en-US" altLang="zh-CN" dirty="0"/>
              <a:t>                           </a:t>
            </a:r>
            <a:r>
              <a:rPr lang="zh-CN" altLang="en-US" dirty="0"/>
              <a:t>分配内存</a:t>
            </a:r>
            <a:endParaRPr lang="en-US" altLang="zh-CN" dirty="0"/>
          </a:p>
          <a:p>
            <a:r>
              <a:rPr lang="en-US" altLang="zh-CN" dirty="0"/>
              <a:t>                           </a:t>
            </a:r>
            <a:r>
              <a:rPr lang="zh-CN" altLang="en-US" dirty="0"/>
              <a:t>为多个应用程序共享提供服务</a:t>
            </a:r>
            <a:endParaRPr lang="en-US" altLang="zh-CN" dirty="0"/>
          </a:p>
          <a:p>
            <a:endParaRPr lang="en-US" altLang="zh-CN" dirty="0"/>
          </a:p>
          <a:p>
            <a:r>
              <a:rPr lang="en-US" altLang="zh-CN" dirty="0"/>
              <a:t>                      </a:t>
            </a:r>
            <a:r>
              <a:rPr lang="zh-CN" altLang="en-US" dirty="0"/>
              <a:t>编译程序</a:t>
            </a:r>
            <a:endParaRPr lang="en-US" altLang="zh-CN" dirty="0"/>
          </a:p>
          <a:p>
            <a:endParaRPr lang="en-US" altLang="zh-CN" dirty="0"/>
          </a:p>
          <a:p>
            <a:r>
              <a:rPr lang="zh-CN" altLang="en-US" dirty="0">
                <a:solidFill>
                  <a:srgbClr val="FF0000"/>
                </a:solidFill>
              </a:rPr>
              <a:t>硬件</a:t>
            </a:r>
            <a:r>
              <a:rPr lang="zh-CN" altLang="en-US" dirty="0"/>
              <a:t>：处理器、主存、输入输出系统等</a:t>
            </a:r>
          </a:p>
        </p:txBody>
      </p:sp>
      <p:sp>
        <p:nvSpPr>
          <p:cNvPr id="8" name="左大括号 7"/>
          <p:cNvSpPr/>
          <p:nvPr/>
        </p:nvSpPr>
        <p:spPr>
          <a:xfrm>
            <a:off x="4716016" y="1916832"/>
            <a:ext cx="144016" cy="139218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左大括号 8"/>
          <p:cNvSpPr/>
          <p:nvPr/>
        </p:nvSpPr>
        <p:spPr>
          <a:xfrm>
            <a:off x="5004048" y="2108870"/>
            <a:ext cx="144016" cy="7440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467544" y="4293096"/>
            <a:ext cx="5400600" cy="400110"/>
          </a:xfrm>
          <a:prstGeom prst="rect">
            <a:avLst/>
          </a:prstGeom>
          <a:noFill/>
        </p:spPr>
        <p:txBody>
          <a:bodyPr wrap="square" rtlCol="0">
            <a:spAutoFit/>
          </a:bodyPr>
          <a:lstStyle/>
          <a:p>
            <a:r>
              <a:rPr lang="zh-CN" altLang="en-US" sz="2000" b="1" dirty="0"/>
              <a:t>从高级语言到硬件语言：</a:t>
            </a:r>
            <a:endParaRPr lang="en-US" altLang="zh-CN" sz="2000" b="1" dirty="0"/>
          </a:p>
        </p:txBody>
      </p:sp>
      <p:sp>
        <p:nvSpPr>
          <p:cNvPr id="11" name="TextBox 10"/>
          <p:cNvSpPr txBox="1"/>
          <p:nvPr/>
        </p:nvSpPr>
        <p:spPr>
          <a:xfrm>
            <a:off x="3779912" y="4293096"/>
            <a:ext cx="1224136" cy="369332"/>
          </a:xfrm>
          <a:prstGeom prst="rect">
            <a:avLst/>
          </a:prstGeom>
          <a:noFill/>
          <a:ln>
            <a:solidFill>
              <a:schemeClr val="accent1"/>
            </a:solidFill>
          </a:ln>
        </p:spPr>
        <p:txBody>
          <a:bodyPr wrap="square" rtlCol="0">
            <a:spAutoFit/>
          </a:bodyPr>
          <a:lstStyle/>
          <a:p>
            <a:r>
              <a:rPr lang="zh-CN" altLang="en-US" dirty="0"/>
              <a:t>高级语言</a:t>
            </a:r>
          </a:p>
        </p:txBody>
      </p:sp>
      <p:sp>
        <p:nvSpPr>
          <p:cNvPr id="12" name="TextBox 11"/>
          <p:cNvSpPr txBox="1"/>
          <p:nvPr/>
        </p:nvSpPr>
        <p:spPr>
          <a:xfrm>
            <a:off x="3779912" y="5085184"/>
            <a:ext cx="1224136" cy="369332"/>
          </a:xfrm>
          <a:prstGeom prst="rect">
            <a:avLst/>
          </a:prstGeom>
          <a:noFill/>
          <a:ln>
            <a:solidFill>
              <a:schemeClr val="accent1"/>
            </a:solidFill>
          </a:ln>
        </p:spPr>
        <p:txBody>
          <a:bodyPr wrap="square" rtlCol="0">
            <a:spAutoFit/>
          </a:bodyPr>
          <a:lstStyle/>
          <a:p>
            <a:r>
              <a:rPr lang="zh-CN" altLang="en-US" dirty="0"/>
              <a:t>汇编语言</a:t>
            </a:r>
          </a:p>
        </p:txBody>
      </p:sp>
      <p:sp>
        <p:nvSpPr>
          <p:cNvPr id="13" name="TextBox 12"/>
          <p:cNvSpPr txBox="1"/>
          <p:nvPr/>
        </p:nvSpPr>
        <p:spPr>
          <a:xfrm>
            <a:off x="3779912" y="6021288"/>
            <a:ext cx="1224136" cy="369332"/>
          </a:xfrm>
          <a:prstGeom prst="rect">
            <a:avLst/>
          </a:prstGeom>
          <a:noFill/>
          <a:ln>
            <a:solidFill>
              <a:schemeClr val="accent1"/>
            </a:solidFill>
          </a:ln>
        </p:spPr>
        <p:txBody>
          <a:bodyPr wrap="square" rtlCol="0">
            <a:spAutoFit/>
          </a:bodyPr>
          <a:lstStyle/>
          <a:p>
            <a:r>
              <a:rPr lang="zh-CN" altLang="en-US" dirty="0"/>
              <a:t>机器语言</a:t>
            </a:r>
          </a:p>
        </p:txBody>
      </p:sp>
      <p:cxnSp>
        <p:nvCxnSpPr>
          <p:cNvPr id="15" name="直接箭头连接符 14"/>
          <p:cNvCxnSpPr>
            <a:endCxn id="12" idx="0"/>
          </p:cNvCxnSpPr>
          <p:nvPr/>
        </p:nvCxnSpPr>
        <p:spPr>
          <a:xfrm>
            <a:off x="4391980" y="4662428"/>
            <a:ext cx="0" cy="4227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2" idx="2"/>
            <a:endCxn id="13" idx="0"/>
          </p:cNvCxnSpPr>
          <p:nvPr/>
        </p:nvCxnSpPr>
        <p:spPr>
          <a:xfrm>
            <a:off x="4391980" y="5454516"/>
            <a:ext cx="0" cy="5667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788024" y="4662428"/>
            <a:ext cx="1080120" cy="369332"/>
          </a:xfrm>
          <a:prstGeom prst="rect">
            <a:avLst/>
          </a:prstGeom>
          <a:noFill/>
        </p:spPr>
        <p:txBody>
          <a:bodyPr wrap="square" rtlCol="0">
            <a:spAutoFit/>
          </a:bodyPr>
          <a:lstStyle/>
          <a:p>
            <a:r>
              <a:rPr lang="zh-CN" altLang="en-US" dirty="0"/>
              <a:t>编译</a:t>
            </a:r>
          </a:p>
        </p:txBody>
      </p:sp>
      <p:sp>
        <p:nvSpPr>
          <p:cNvPr id="19" name="TextBox 18"/>
          <p:cNvSpPr txBox="1"/>
          <p:nvPr/>
        </p:nvSpPr>
        <p:spPr>
          <a:xfrm>
            <a:off x="4788024" y="5589240"/>
            <a:ext cx="1224136" cy="369332"/>
          </a:xfrm>
          <a:prstGeom prst="rect">
            <a:avLst/>
          </a:prstGeom>
          <a:noFill/>
        </p:spPr>
        <p:txBody>
          <a:bodyPr wrap="square" rtlCol="0">
            <a:spAutoFit/>
          </a:bodyPr>
          <a:lstStyle/>
          <a:p>
            <a:r>
              <a:rPr lang="zh-CN" altLang="en-US" dirty="0"/>
              <a:t>汇编</a:t>
            </a:r>
          </a:p>
        </p:txBody>
      </p:sp>
      <p:cxnSp>
        <p:nvCxnSpPr>
          <p:cNvPr id="21" name="曲线连接符 20"/>
          <p:cNvCxnSpPr/>
          <p:nvPr/>
        </p:nvCxnSpPr>
        <p:spPr>
          <a:xfrm rot="5400000">
            <a:off x="2843808" y="5269850"/>
            <a:ext cx="1728192" cy="144016"/>
          </a:xfrm>
          <a:prstGeom prst="curvedConnector3">
            <a:avLst>
              <a:gd name="adj1" fmla="val 449"/>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195736" y="5031760"/>
            <a:ext cx="1152128" cy="369332"/>
          </a:xfrm>
          <a:prstGeom prst="rect">
            <a:avLst/>
          </a:prstGeom>
          <a:noFill/>
        </p:spPr>
        <p:txBody>
          <a:bodyPr wrap="square" rtlCol="0">
            <a:spAutoFit/>
          </a:bodyPr>
          <a:lstStyle/>
          <a:p>
            <a:r>
              <a:rPr lang="zh-CN" altLang="en-US" dirty="0"/>
              <a:t>有些编译</a:t>
            </a:r>
          </a:p>
        </p:txBody>
      </p:sp>
      <p:sp>
        <p:nvSpPr>
          <p:cNvPr id="27" name="灯片编号占位符 26"/>
          <p:cNvSpPr>
            <a:spLocks noGrp="1"/>
          </p:cNvSpPr>
          <p:nvPr>
            <p:ph type="sldNum" sz="quarter" idx="12"/>
          </p:nvPr>
        </p:nvSpPr>
        <p:spPr/>
        <p:txBody>
          <a:bodyPr/>
          <a:lstStyle/>
          <a:p>
            <a:fld id="{BD36F0E7-E2AB-44A8-AFB5-1E658C5A8727}" type="slidenum">
              <a:rPr lang="zh-CN" altLang="en-US" smtClean="0"/>
              <a:pPr/>
              <a:t>8</a:t>
            </a:fld>
            <a:endParaRPr lang="zh-CN" altLang="en-US"/>
          </a:p>
        </p:txBody>
      </p:sp>
      <p:sp>
        <p:nvSpPr>
          <p:cNvPr id="2" name="TextBox 1"/>
          <p:cNvSpPr txBox="1"/>
          <p:nvPr/>
        </p:nvSpPr>
        <p:spPr>
          <a:xfrm>
            <a:off x="663903" y="3503469"/>
            <a:ext cx="2503941" cy="369332"/>
          </a:xfrm>
          <a:prstGeom prst="rect">
            <a:avLst/>
          </a:prstGeom>
          <a:noFill/>
        </p:spPr>
        <p:txBody>
          <a:bodyPr wrap="square" rtlCol="0">
            <a:spAutoFit/>
          </a:bodyPr>
          <a:lstStyle/>
          <a:p>
            <a:r>
              <a:rPr lang="zh-CN" altLang="en-US" b="1" dirty="0">
                <a:solidFill>
                  <a:srgbClr val="0070C0"/>
                </a:solidFill>
              </a:rPr>
              <a:t>简化的软硬件层次结构</a:t>
            </a:r>
          </a:p>
        </p:txBody>
      </p:sp>
    </p:spTree>
    <p:extLst>
      <p:ext uri="{BB962C8B-B14F-4D97-AF65-F5344CB8AC3E}">
        <p14:creationId xmlns:p14="http://schemas.microsoft.com/office/powerpoint/2010/main" val="1801592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04665"/>
            <a:ext cx="8229600" cy="648072"/>
          </a:xfrm>
        </p:spPr>
        <p:txBody>
          <a:bodyPr/>
          <a:lstStyle/>
          <a:p>
            <a:pPr marL="0" indent="0">
              <a:buNone/>
            </a:pPr>
            <a:r>
              <a:rPr lang="en-US" altLang="zh-CN" dirty="0"/>
              <a:t>1.3 </a:t>
            </a:r>
            <a:r>
              <a:rPr lang="zh-CN" altLang="en-US" dirty="0"/>
              <a:t>硬件概念入门：</a:t>
            </a:r>
            <a:endParaRPr lang="en-US" altLang="zh-CN" dirty="0"/>
          </a:p>
          <a:p>
            <a:pPr marL="0" indent="0">
              <a:buNone/>
            </a:pPr>
            <a:endParaRPr lang="zh-CN" altLang="en-US" dirty="0"/>
          </a:p>
        </p:txBody>
      </p:sp>
      <p:sp>
        <p:nvSpPr>
          <p:cNvPr id="4" name="TextBox 3"/>
          <p:cNvSpPr txBox="1"/>
          <p:nvPr/>
        </p:nvSpPr>
        <p:spPr>
          <a:xfrm>
            <a:off x="251519" y="1673225"/>
            <a:ext cx="2304256" cy="461665"/>
          </a:xfrm>
          <a:prstGeom prst="rect">
            <a:avLst/>
          </a:prstGeom>
          <a:noFill/>
        </p:spPr>
        <p:txBody>
          <a:bodyPr wrap="square" rtlCol="0">
            <a:spAutoFit/>
          </a:bodyPr>
          <a:lstStyle/>
          <a:p>
            <a:r>
              <a:rPr lang="zh-CN" altLang="en-US" sz="2400" dirty="0"/>
              <a:t>计算机</a:t>
            </a:r>
          </a:p>
        </p:txBody>
      </p:sp>
      <p:sp>
        <p:nvSpPr>
          <p:cNvPr id="5" name="左大括号 4"/>
          <p:cNvSpPr/>
          <p:nvPr/>
        </p:nvSpPr>
        <p:spPr>
          <a:xfrm>
            <a:off x="1403647" y="1043075"/>
            <a:ext cx="231371" cy="18368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1763688" y="980728"/>
            <a:ext cx="1224136" cy="461665"/>
          </a:xfrm>
          <a:prstGeom prst="rect">
            <a:avLst/>
          </a:prstGeom>
          <a:noFill/>
        </p:spPr>
        <p:txBody>
          <a:bodyPr wrap="square" rtlCol="0">
            <a:spAutoFit/>
          </a:bodyPr>
          <a:lstStyle/>
          <a:p>
            <a:r>
              <a:rPr lang="zh-CN" altLang="en-US" sz="2400" dirty="0"/>
              <a:t>控制器</a:t>
            </a:r>
          </a:p>
        </p:txBody>
      </p:sp>
      <p:sp>
        <p:nvSpPr>
          <p:cNvPr id="7" name="TextBox 6"/>
          <p:cNvSpPr txBox="1"/>
          <p:nvPr/>
        </p:nvSpPr>
        <p:spPr>
          <a:xfrm>
            <a:off x="1763688" y="1532322"/>
            <a:ext cx="2088232" cy="461665"/>
          </a:xfrm>
          <a:prstGeom prst="rect">
            <a:avLst/>
          </a:prstGeom>
          <a:noFill/>
        </p:spPr>
        <p:txBody>
          <a:bodyPr wrap="square" rtlCol="0">
            <a:spAutoFit/>
          </a:bodyPr>
          <a:lstStyle/>
          <a:p>
            <a:r>
              <a:rPr lang="zh-CN" altLang="en-US" sz="2400" dirty="0"/>
              <a:t>运算器</a:t>
            </a:r>
            <a:r>
              <a:rPr lang="en-US" altLang="zh-CN" sz="2400" dirty="0"/>
              <a:t>ALU</a:t>
            </a:r>
            <a:endParaRPr lang="zh-CN" altLang="en-US" sz="2400" dirty="0"/>
          </a:p>
        </p:txBody>
      </p:sp>
      <p:sp>
        <p:nvSpPr>
          <p:cNvPr id="8" name="右大括号 7"/>
          <p:cNvSpPr/>
          <p:nvPr/>
        </p:nvSpPr>
        <p:spPr>
          <a:xfrm>
            <a:off x="3610034" y="1179545"/>
            <a:ext cx="216024" cy="3976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3995936" y="1211560"/>
            <a:ext cx="2376264" cy="461665"/>
          </a:xfrm>
          <a:prstGeom prst="rect">
            <a:avLst/>
          </a:prstGeom>
          <a:noFill/>
        </p:spPr>
        <p:txBody>
          <a:bodyPr wrap="square" rtlCol="0">
            <a:spAutoFit/>
          </a:bodyPr>
          <a:lstStyle/>
          <a:p>
            <a:r>
              <a:rPr lang="zh-CN" altLang="en-US" sz="2400" dirty="0"/>
              <a:t>中央处理器</a:t>
            </a:r>
            <a:r>
              <a:rPr lang="en-US" altLang="zh-CN" sz="2400" dirty="0"/>
              <a:t>CPU</a:t>
            </a:r>
            <a:endParaRPr lang="zh-CN" altLang="en-US" sz="2400" dirty="0"/>
          </a:p>
        </p:txBody>
      </p:sp>
      <p:sp>
        <p:nvSpPr>
          <p:cNvPr id="10" name="TextBox 9"/>
          <p:cNvSpPr txBox="1"/>
          <p:nvPr/>
        </p:nvSpPr>
        <p:spPr>
          <a:xfrm>
            <a:off x="1796232" y="2060198"/>
            <a:ext cx="1224136" cy="461665"/>
          </a:xfrm>
          <a:prstGeom prst="rect">
            <a:avLst/>
          </a:prstGeom>
          <a:noFill/>
        </p:spPr>
        <p:txBody>
          <a:bodyPr wrap="square" rtlCol="0">
            <a:spAutoFit/>
          </a:bodyPr>
          <a:lstStyle/>
          <a:p>
            <a:r>
              <a:rPr lang="zh-CN" altLang="en-US" sz="2400" dirty="0"/>
              <a:t>存储器</a:t>
            </a:r>
          </a:p>
        </p:txBody>
      </p:sp>
      <p:sp>
        <p:nvSpPr>
          <p:cNvPr id="11" name="TextBox 10"/>
          <p:cNvSpPr txBox="1"/>
          <p:nvPr/>
        </p:nvSpPr>
        <p:spPr>
          <a:xfrm>
            <a:off x="1773536" y="2649103"/>
            <a:ext cx="1470395" cy="461665"/>
          </a:xfrm>
          <a:prstGeom prst="rect">
            <a:avLst/>
          </a:prstGeom>
          <a:noFill/>
        </p:spPr>
        <p:txBody>
          <a:bodyPr wrap="square" rtlCol="0">
            <a:spAutoFit/>
          </a:bodyPr>
          <a:lstStyle/>
          <a:p>
            <a:r>
              <a:rPr lang="en-US" altLang="zh-CN" sz="2400" dirty="0"/>
              <a:t>I/O</a:t>
            </a:r>
            <a:r>
              <a:rPr lang="zh-CN" altLang="en-US" sz="2400" dirty="0"/>
              <a:t>设备</a:t>
            </a:r>
          </a:p>
        </p:txBody>
      </p:sp>
      <p:sp>
        <p:nvSpPr>
          <p:cNvPr id="15" name="灯片编号占位符 14"/>
          <p:cNvSpPr>
            <a:spLocks noGrp="1"/>
          </p:cNvSpPr>
          <p:nvPr>
            <p:ph type="sldNum" sz="quarter" idx="12"/>
          </p:nvPr>
        </p:nvSpPr>
        <p:spPr/>
        <p:txBody>
          <a:bodyPr/>
          <a:lstStyle/>
          <a:p>
            <a:fld id="{BD36F0E7-E2AB-44A8-AFB5-1E658C5A8727}" type="slidenum">
              <a:rPr lang="zh-CN" altLang="en-US" smtClean="0"/>
              <a:pPr/>
              <a:t>9</a:t>
            </a:fld>
            <a:endParaRPr lang="zh-CN" altLang="en-US"/>
          </a:p>
        </p:txBody>
      </p:sp>
      <p:pic>
        <p:nvPicPr>
          <p:cNvPr id="16" name="Picture 13" descr="f01-04-P3744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5948" y="2277891"/>
            <a:ext cx="5040560" cy="4317603"/>
          </a:xfrm>
          <a:prstGeom prst="rect">
            <a:avLst/>
          </a:prstGeom>
          <a:noFill/>
          <a:extLst>
            <a:ext uri="{909E8E84-426E-40dd-AFC4-6F175D3DCCD1}">
              <a14:hiddenFill xmlns="" xmlns:a14="http://schemas.microsoft.com/office/drawing/2010/main">
                <a:solidFill>
                  <a:srgbClr val="FFFFFF"/>
                </a:solidFill>
              </a14:hiddenFill>
            </a:ext>
          </a:extLst>
        </p:spPr>
      </p:pic>
      <p:sp>
        <p:nvSpPr>
          <p:cNvPr id="2" name="左大括号 1"/>
          <p:cNvSpPr/>
          <p:nvPr/>
        </p:nvSpPr>
        <p:spPr>
          <a:xfrm>
            <a:off x="3020368" y="2060198"/>
            <a:ext cx="223563" cy="5889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3462153" y="1904057"/>
            <a:ext cx="1469887" cy="923330"/>
          </a:xfrm>
          <a:prstGeom prst="rect">
            <a:avLst/>
          </a:prstGeom>
          <a:noFill/>
        </p:spPr>
        <p:txBody>
          <a:bodyPr wrap="square" rtlCol="0">
            <a:spAutoFit/>
          </a:bodyPr>
          <a:lstStyle/>
          <a:p>
            <a:r>
              <a:rPr lang="zh-CN" altLang="en-US" dirty="0"/>
              <a:t>内存</a:t>
            </a:r>
            <a:endParaRPr lang="en-US" altLang="zh-CN" dirty="0"/>
          </a:p>
          <a:p>
            <a:endParaRPr lang="en-US" altLang="zh-CN" dirty="0"/>
          </a:p>
          <a:p>
            <a:r>
              <a:rPr lang="zh-CN" altLang="en-US" dirty="0"/>
              <a:t>外存</a:t>
            </a:r>
          </a:p>
        </p:txBody>
      </p:sp>
      <p:sp>
        <p:nvSpPr>
          <p:cNvPr id="13" name="右大括号 12"/>
          <p:cNvSpPr/>
          <p:nvPr/>
        </p:nvSpPr>
        <p:spPr>
          <a:xfrm>
            <a:off x="6116228" y="1378362"/>
            <a:ext cx="255972" cy="7565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TextBox 13"/>
          <p:cNvSpPr txBox="1"/>
          <p:nvPr/>
        </p:nvSpPr>
        <p:spPr>
          <a:xfrm>
            <a:off x="6660232" y="1532322"/>
            <a:ext cx="1800200" cy="369332"/>
          </a:xfrm>
          <a:prstGeom prst="rect">
            <a:avLst/>
          </a:prstGeom>
          <a:noFill/>
        </p:spPr>
        <p:txBody>
          <a:bodyPr wrap="square" rtlCol="0">
            <a:spAutoFit/>
          </a:bodyPr>
          <a:lstStyle/>
          <a:p>
            <a:r>
              <a:rPr lang="zh-CN" altLang="en-US" dirty="0"/>
              <a:t>主机</a:t>
            </a:r>
          </a:p>
        </p:txBody>
      </p:sp>
    </p:spTree>
    <p:extLst>
      <p:ext uri="{BB962C8B-B14F-4D97-AF65-F5344CB8AC3E}">
        <p14:creationId xmlns:p14="http://schemas.microsoft.com/office/powerpoint/2010/main" val="37054591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3787</TotalTime>
  <Words>4948</Words>
  <Application>Microsoft Office PowerPoint</Application>
  <PresentationFormat>全屏显示(4:3)</PresentationFormat>
  <Paragraphs>868</Paragraphs>
  <Slides>71</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vt:i4>
      </vt:variant>
      <vt:variant>
        <vt:lpstr>幻灯片标题</vt:lpstr>
      </vt:variant>
      <vt:variant>
        <vt:i4>71</vt:i4>
      </vt:variant>
    </vt:vector>
  </HeadingPairs>
  <TitlesOfParts>
    <vt:vector size="84" baseType="lpstr">
      <vt:lpstr>宋体</vt:lpstr>
      <vt:lpstr>Arial</vt:lpstr>
      <vt:lpstr>Calibri</vt:lpstr>
      <vt:lpstr>Cambria Math</vt:lpstr>
      <vt:lpstr>Courier New</vt:lpstr>
      <vt:lpstr>Symbol</vt:lpstr>
      <vt:lpstr>Times New Roman</vt:lpstr>
      <vt:lpstr>Wingdings</vt:lpstr>
      <vt:lpstr>Office 主题​​</vt:lpstr>
      <vt:lpstr>Microsoft Excel 97-2003 Worksheet</vt:lpstr>
      <vt:lpstr>CorelDRAW</vt:lpstr>
      <vt:lpstr>公式</vt:lpstr>
      <vt:lpstr>Equation</vt:lpstr>
      <vt:lpstr>计算机组成原理</vt:lpstr>
      <vt:lpstr>第一章  计算机概要与设计</vt:lpstr>
      <vt:lpstr>PowerPoint 演示文稿</vt:lpstr>
      <vt:lpstr>PowerPoint 演示文稿</vt:lpstr>
      <vt:lpstr>PowerPoint 演示文稿</vt:lpstr>
      <vt:lpstr>PowerPoint 演示文稿</vt:lpstr>
      <vt:lpstr>程序性能的影响</vt:lpstr>
      <vt:lpstr>PowerPoint 演示文稿</vt:lpstr>
      <vt:lpstr>PowerPoint 演示文稿</vt:lpstr>
      <vt:lpstr>PowerPoint 演示文稿</vt:lpstr>
      <vt:lpstr>PowerPoint 演示文稿</vt:lpstr>
      <vt:lpstr>PowerPoint 演示文稿</vt:lpstr>
      <vt:lpstr>PowerPoint 演示文稿</vt:lpstr>
      <vt:lpstr>指令集体系结构（体系结构）</vt:lpstr>
      <vt:lpstr>抽象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1.3.6 处理器和存储器制造技术</vt:lpstr>
      <vt:lpstr>作业一</vt:lpstr>
      <vt:lpstr>1.4   性能</vt:lpstr>
      <vt:lpstr>1.4   性能</vt:lpstr>
      <vt:lpstr>1.4 性能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1.4.5 经典的CPU性能公式(见本ppt的P41)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性能测试指标及其单位</vt:lpstr>
      <vt:lpstr>PowerPoint 演示文稿</vt:lpstr>
      <vt:lpstr>理解程序性能</vt:lpstr>
      <vt:lpstr>PowerPoint 演示文稿</vt:lpstr>
      <vt:lpstr>作业二</vt:lpstr>
      <vt:lpstr>1.5 功耗墙</vt:lpstr>
      <vt:lpstr>1.5 功耗墙</vt:lpstr>
      <vt:lpstr>PowerPoint 演示文稿</vt:lpstr>
      <vt:lpstr>PowerPoint 演示文稿</vt:lpstr>
      <vt:lpstr>1.6  从单处理器向多处理器转变</vt:lpstr>
      <vt:lpstr>多处理器</vt:lpstr>
      <vt:lpstr>1.7  制造及AMD OpteronM4基准</vt:lpstr>
      <vt:lpstr>SPEC CPU基准测试程序</vt:lpstr>
      <vt:lpstr>SPEC CPU基准测试程序</vt:lpstr>
      <vt:lpstr>功耗基准测试程序</vt:lpstr>
      <vt:lpstr>PowerPoint 演示文稿</vt:lpstr>
      <vt:lpstr>加速比</vt:lpstr>
      <vt:lpstr>PowerPoint 演示文稿</vt:lpstr>
      <vt:lpstr>PowerPoint 演示文稿</vt:lpstr>
      <vt:lpstr>PowerPoint 演示文稿</vt:lpstr>
      <vt:lpstr>PowerPoint 演示文稿</vt:lpstr>
      <vt:lpstr>PowerPoint 演示文稿</vt:lpstr>
      <vt:lpstr>1.8 谬误与陷阱</vt:lpstr>
      <vt:lpstr>PowerPoint 演示文稿</vt:lpstr>
      <vt:lpstr>PowerPoint 演示文稿</vt:lpstr>
      <vt:lpstr>PowerPoint 演示文稿</vt:lpstr>
      <vt:lpstr>PowerPoint 演示文稿</vt:lpstr>
      <vt:lpstr>作业三</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dc:title>
  <dc:creator>hzhang</dc:creator>
  <cp:lastModifiedBy>office</cp:lastModifiedBy>
  <cp:revision>353</cp:revision>
  <dcterms:created xsi:type="dcterms:W3CDTF">2013-01-14T07:34:39Z</dcterms:created>
  <dcterms:modified xsi:type="dcterms:W3CDTF">2018-10-07T02:48:56Z</dcterms:modified>
</cp:coreProperties>
</file>