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85" r:id="rId2"/>
    <p:sldId id="286" r:id="rId3"/>
    <p:sldId id="287" r:id="rId4"/>
    <p:sldId id="305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56" r:id="rId19"/>
    <p:sldId id="257" r:id="rId20"/>
    <p:sldId id="301" r:id="rId21"/>
    <p:sldId id="258" r:id="rId22"/>
    <p:sldId id="259" r:id="rId23"/>
    <p:sldId id="260" r:id="rId24"/>
    <p:sldId id="261" r:id="rId25"/>
    <p:sldId id="262" r:id="rId26"/>
    <p:sldId id="302" r:id="rId27"/>
    <p:sldId id="263" r:id="rId28"/>
    <p:sldId id="264" r:id="rId29"/>
    <p:sldId id="265" r:id="rId30"/>
    <p:sldId id="266" r:id="rId31"/>
    <p:sldId id="303" r:id="rId32"/>
    <p:sldId id="267" r:id="rId33"/>
    <p:sldId id="304" r:id="rId34"/>
    <p:sldId id="268" r:id="rId35"/>
    <p:sldId id="270" r:id="rId36"/>
    <p:sldId id="306" r:id="rId37"/>
    <p:sldId id="307" r:id="rId38"/>
    <p:sldId id="308" r:id="rId39"/>
    <p:sldId id="309" r:id="rId40"/>
    <p:sldId id="310" r:id="rId41"/>
    <p:sldId id="269" r:id="rId42"/>
    <p:sldId id="311" r:id="rId43"/>
    <p:sldId id="272" r:id="rId44"/>
    <p:sldId id="273" r:id="rId45"/>
    <p:sldId id="274" r:id="rId46"/>
    <p:sldId id="275" r:id="rId47"/>
    <p:sldId id="279" r:id="rId48"/>
    <p:sldId id="280" r:id="rId49"/>
    <p:sldId id="276" r:id="rId50"/>
    <p:sldId id="277" r:id="rId51"/>
    <p:sldId id="278" r:id="rId52"/>
    <p:sldId id="281" r:id="rId53"/>
    <p:sldId id="282" r:id="rId54"/>
    <p:sldId id="283" r:id="rId55"/>
    <p:sldId id="284" r:id="rId56"/>
    <p:sldId id="312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A02219A-04B5-4A99-9708-CAC4EA8ABC6A}" type="datetimeFigureOut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276BE50-18F8-4B96-A3E3-E95A8FD61D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BA68B-B20C-447C-8CBD-028AAE952C53}" type="datetime1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CBEB-F02D-4B1B-A550-39E70297A7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B1FF4-68BD-4CA1-B2A1-03F2360144C3}" type="datetime1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51186-C42E-401D-A747-AAFB36F73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34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CFE45-5297-41F9-BAB0-D80699830FAE}" type="datetime1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587DA-DD6F-4788-A3F3-11A9A57903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2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8F7D4-0CE9-4CB8-9F99-F0610863A7C5}" type="datetime1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BB3FE-52EA-4A14-A534-B2A01310F6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EA466-C548-436E-87C0-033ECBF64E85}" type="datetime1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E5463-F8C9-4795-A9F0-C165C0FF4B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9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831E0-2E87-48DA-AAD5-468CF39F8C50}" type="datetime1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659E9-0F00-42D8-9DAA-13DFA37B7B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1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EF18E-A875-4127-BB73-35931BB3870A}" type="datetime1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A4BB8-3CE2-4767-BA3D-CC4AD0E90D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1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A5733-24EA-47A7-82DA-DF6C5B3F81F1}" type="datetime1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F975B-E7F5-4F01-AEEF-6AB6710AC5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2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D937B-068C-4562-9F94-A30AA3288A1B}" type="datetime1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6C44A-519F-44FF-BB31-E7BC583D6E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1A69F-5548-493F-9CD9-16400AB23B44}" type="datetime1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48E0E-DD27-44C2-A562-8E24B97AB2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0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B07B-9045-4D38-9939-0CAC97C04378}" type="datetime1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58200-9EDB-4A74-8423-2521196C1F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0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144BEB-91D6-4BD2-9EBC-8C251DAD25EE}" type="datetime1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2E48E86-E9F7-4731-9DAB-C68FF1C926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有符号、无符号数</a:t>
            </a:r>
            <a:r>
              <a:rPr lang="zh-CN" altLang="en-US" sz="1400"/>
              <a:t>（原码、补码、反码、移码）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）无符号数（或正数）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     </a:t>
            </a:r>
            <a:r>
              <a:rPr lang="zh-CN" altLang="en-US" dirty="0"/>
              <a:t>字长为</a:t>
            </a:r>
            <a:r>
              <a:rPr lang="en-US" altLang="zh-CN" dirty="0"/>
              <a:t>n</a:t>
            </a:r>
            <a:r>
              <a:rPr lang="zh-CN" altLang="en-US" dirty="0"/>
              <a:t>位的二进制数：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        </a:t>
            </a:r>
            <a:r>
              <a:rPr lang="zh-CN" altLang="en-US" dirty="0"/>
              <a:t>表示范围：</a:t>
            </a:r>
            <a:r>
              <a:rPr lang="en-US" altLang="zh-CN" dirty="0"/>
              <a:t>0 </a:t>
            </a:r>
            <a:r>
              <a:rPr lang="zh-CN" altLang="en-US" dirty="0"/>
              <a:t>到</a:t>
            </a:r>
            <a:r>
              <a:rPr lang="en-US" altLang="zh-CN" dirty="0"/>
              <a:t> +2</a:t>
            </a:r>
            <a:r>
              <a:rPr lang="en-US" altLang="zh-CN" baseline="30000" dirty="0"/>
              <a:t>n</a:t>
            </a:r>
            <a:r>
              <a:rPr lang="en-US" altLang="zh-CN" dirty="0"/>
              <a:t> – 1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/>
              <a:t>       例：</a:t>
            </a:r>
            <a:r>
              <a:rPr lang="en-US" altLang="zh-CN" dirty="0"/>
              <a:t>1011</a:t>
            </a:r>
            <a:r>
              <a:rPr lang="en-US" altLang="zh-CN" baseline="-25000" dirty="0"/>
              <a:t>2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             (1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en-US" altLang="zh-CN" baseline="30000" dirty="0"/>
              <a:t>3</a:t>
            </a:r>
            <a:r>
              <a:rPr lang="en-US" altLang="zh-CN" dirty="0"/>
              <a:t>+0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en-US" altLang="zh-CN" baseline="30000" dirty="0"/>
              <a:t>2</a:t>
            </a:r>
            <a:r>
              <a:rPr lang="en-US" altLang="zh-CN" dirty="0"/>
              <a:t>+1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en-US" altLang="zh-CN" baseline="30000" dirty="0"/>
              <a:t>1</a:t>
            </a:r>
            <a:r>
              <a:rPr lang="en-US" altLang="zh-CN" dirty="0"/>
              <a:t>+1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en-US" altLang="zh-CN" baseline="30000" dirty="0"/>
              <a:t>0</a:t>
            </a:r>
            <a:r>
              <a:rPr lang="en-US" altLang="zh-CN" dirty="0"/>
              <a:t>)</a:t>
            </a:r>
            <a:r>
              <a:rPr lang="en-US" altLang="zh-CN" baseline="-25000" dirty="0"/>
              <a:t>10</a:t>
            </a:r>
            <a:r>
              <a:rPr lang="en-US" altLang="zh-CN" dirty="0"/>
              <a:t>   =  11</a:t>
            </a:r>
            <a:r>
              <a:rPr lang="en-US" altLang="zh-CN" baseline="-25000" dirty="0"/>
              <a:t>10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              </a:t>
            </a:r>
            <a:r>
              <a:rPr lang="zh-CN" altLang="en-US" dirty="0"/>
              <a:t>对于</a:t>
            </a:r>
            <a:r>
              <a:rPr lang="en-US" altLang="zh-CN" dirty="0"/>
              <a:t>32</a:t>
            </a:r>
            <a:r>
              <a:rPr lang="zh-CN" altLang="en-US" dirty="0"/>
              <a:t>位二进制，表示范围：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                         0 to +4,294,967,295</a:t>
            </a:r>
          </a:p>
        </p:txBody>
      </p:sp>
      <p:graphicFrame>
        <p:nvGraphicFramePr>
          <p:cNvPr id="2052" name="对象 7"/>
          <p:cNvGraphicFramePr>
            <a:graphicFrameLocks noChangeAspect="1"/>
          </p:cNvGraphicFramePr>
          <p:nvPr/>
        </p:nvGraphicFramePr>
        <p:xfrm>
          <a:off x="1476375" y="2636838"/>
          <a:ext cx="60102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3" imgW="2501900" imgH="241300" progId="Equation.3">
                  <p:embed/>
                </p:oleObj>
              </mc:Choice>
              <mc:Fallback>
                <p:oleObj name="Equation" r:id="rId3" imgW="2501900" imgH="2413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36838"/>
                        <a:ext cx="6010275" cy="579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4B1BB-9975-4934-983C-193B8FD6F271}" type="slidenum">
              <a:rPr lang="zh-CN" altLang="en-US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765175"/>
            <a:ext cx="8229600" cy="20447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纯小数补码（与原码转换方法同纯整数）</a:t>
            </a:r>
            <a:endParaRPr lang="en-US" altLang="zh-CN" dirty="0"/>
          </a:p>
          <a:p>
            <a:pPr marL="341313" indent="-341313" fontAlgn="auto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dirty="0">
                <a:solidFill>
                  <a:srgbClr val="000000"/>
                </a:solidFill>
              </a:rPr>
              <a:t>     </a:t>
            </a:r>
            <a:r>
              <a:rPr lang="en-US" altLang="en-US" dirty="0" err="1">
                <a:solidFill>
                  <a:srgbClr val="000000"/>
                </a:solidFill>
              </a:rPr>
              <a:t>补码可表示的最小数值是</a:t>
            </a:r>
            <a:r>
              <a:rPr lang="en-US" altLang="zh-CN" dirty="0">
                <a:solidFill>
                  <a:srgbClr val="000000"/>
                </a:solidFill>
              </a:rPr>
              <a:t>(-1)</a:t>
            </a:r>
            <a:r>
              <a:rPr lang="en-US" altLang="en-US" dirty="0">
                <a:solidFill>
                  <a:srgbClr val="000000"/>
                </a:solidFill>
              </a:rPr>
              <a:t>补</a:t>
            </a:r>
            <a:r>
              <a:rPr lang="en-US" altLang="zh-CN" dirty="0">
                <a:solidFill>
                  <a:srgbClr val="000000"/>
                </a:solidFill>
              </a:rPr>
              <a:t>=1.000 0000</a:t>
            </a:r>
          </a:p>
          <a:p>
            <a:pPr marL="341313" indent="-341313" fontAlgn="auto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en-US" altLang="en-US" dirty="0">
                <a:solidFill>
                  <a:srgbClr val="000000"/>
                </a:solidFill>
              </a:rPr>
              <a:t>最大值与原码相同</a:t>
            </a:r>
            <a:r>
              <a:rPr lang="en-US" altLang="zh-CN" dirty="0">
                <a:solidFill>
                  <a:srgbClr val="000000"/>
                </a:solidFill>
              </a:rPr>
              <a:t>1-2</a:t>
            </a:r>
            <a:r>
              <a:rPr lang="en-US" altLang="zh-CN" baseline="30000" dirty="0">
                <a:solidFill>
                  <a:srgbClr val="000000"/>
                </a:solidFill>
              </a:rPr>
              <a:t>(n-1)</a:t>
            </a: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en-US" altLang="en-US" dirty="0" err="1">
                <a:solidFill>
                  <a:srgbClr val="000000"/>
                </a:solidFill>
              </a:rPr>
              <a:t>字长</a:t>
            </a:r>
            <a:r>
              <a:rPr lang="en-US" altLang="zh-CN" dirty="0" err="1">
                <a:solidFill>
                  <a:srgbClr val="000000"/>
                </a:solidFill>
              </a:rPr>
              <a:t>n</a:t>
            </a:r>
            <a:r>
              <a:rPr lang="en-US" altLang="en-US" dirty="0" err="1">
                <a:solidFill>
                  <a:srgbClr val="000000"/>
                </a:solidFill>
              </a:rPr>
              <a:t>位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120BC-60D7-4F2C-9074-9BE4B2040D35}" type="slidenum">
              <a:rPr lang="zh-CN" altLang="en-US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求反（变补）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2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已知</a:t>
            </a:r>
            <a:r>
              <a:rPr lang="en-US" altLang="zh-CN" dirty="0"/>
              <a:t>(y)</a:t>
            </a:r>
            <a:r>
              <a:rPr lang="zh-CN" altLang="en-US" baseline="-25000" dirty="0"/>
              <a:t>补</a:t>
            </a:r>
            <a:r>
              <a:rPr lang="zh-CN" altLang="en-US" dirty="0"/>
              <a:t>求</a:t>
            </a:r>
            <a:r>
              <a:rPr lang="en-US" altLang="zh-CN" dirty="0"/>
              <a:t>(-y)</a:t>
            </a:r>
            <a:r>
              <a:rPr lang="zh-CN" altLang="en-US" baseline="-25000" dirty="0"/>
              <a:t>补</a:t>
            </a:r>
            <a:endParaRPr lang="en-US" altLang="zh-CN" baseline="-250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   </a:t>
            </a:r>
            <a:r>
              <a:rPr lang="zh-CN" altLang="en-US" dirty="0"/>
              <a:t>连同符号位在内按位取反，末位</a:t>
            </a:r>
            <a:r>
              <a:rPr lang="en-US" altLang="zh-CN" dirty="0"/>
              <a:t>+1</a:t>
            </a:r>
          </a:p>
          <a:p>
            <a:pPr marL="457200" lvl="1" indent="0" fontAlgn="auto">
              <a:spcAft>
                <a:spcPts val="0"/>
              </a:spcAft>
              <a:buClr>
                <a:schemeClr val="hlink"/>
              </a:buClr>
              <a:buSzPct val="55000"/>
              <a:buFont typeface="Arial" pitchFamily="34" charset="0"/>
              <a:buNone/>
              <a:defRPr/>
            </a:pPr>
            <a:r>
              <a:rPr lang="en-US" altLang="zh-CN" dirty="0"/>
              <a:t>+2 = 0000 0000 … 0010</a:t>
            </a:r>
            <a:r>
              <a:rPr lang="en-US" altLang="zh-CN" baseline="-25000" dirty="0"/>
              <a:t>2</a:t>
            </a:r>
            <a:endParaRPr lang="en-US" altLang="zh-CN" dirty="0"/>
          </a:p>
          <a:p>
            <a:pPr marL="457200" lvl="1" indent="0" fontAlgn="auto">
              <a:spcAft>
                <a:spcPts val="0"/>
              </a:spcAft>
              <a:buClr>
                <a:schemeClr val="hlink"/>
              </a:buClr>
              <a:buSzPct val="55000"/>
              <a:buFont typeface="Arial" pitchFamily="34" charset="0"/>
              <a:buNone/>
              <a:defRPr/>
            </a:pPr>
            <a:r>
              <a:rPr lang="en-US" altLang="zh-CN" dirty="0"/>
              <a:t>–2 = 1111 1111 … 1101</a:t>
            </a:r>
            <a:r>
              <a:rPr lang="en-US" altLang="zh-CN" baseline="-25000" dirty="0"/>
              <a:t>2</a:t>
            </a:r>
            <a:r>
              <a:rPr lang="en-US" altLang="zh-CN" dirty="0"/>
              <a:t> + 1</a:t>
            </a:r>
            <a:br>
              <a:rPr lang="en-US" altLang="zh-CN" dirty="0"/>
            </a:br>
            <a:r>
              <a:rPr lang="en-US" altLang="zh-CN" dirty="0"/>
              <a:t>     = 1111 1111 … 1110</a:t>
            </a:r>
            <a:r>
              <a:rPr lang="en-US" altLang="zh-CN" baseline="-25000" dirty="0"/>
              <a:t>2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7071C-722E-4E51-B287-E3369A031C1F}" type="slidenum">
              <a:rPr lang="zh-CN" altLang="en-US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补码数据的符号扩展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r>
              <a:rPr lang="zh-CN" altLang="en-US"/>
              <a:t>用于将</a:t>
            </a:r>
            <a:r>
              <a:rPr lang="en-US" altLang="zh-CN"/>
              <a:t>n</a:t>
            </a:r>
            <a:r>
              <a:rPr lang="zh-CN" altLang="en-US"/>
              <a:t>位表示的二进制补码转化为多于</a:t>
            </a:r>
            <a:r>
              <a:rPr lang="en-US" altLang="zh-CN"/>
              <a:t>n</a:t>
            </a:r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正数前补若干</a:t>
            </a:r>
            <a:r>
              <a:rPr lang="en-US" altLang="zh-CN"/>
              <a:t>0</a:t>
            </a:r>
            <a:r>
              <a:rPr lang="zh-CN" altLang="en-US"/>
              <a:t>，负数前补若干</a:t>
            </a:r>
            <a:r>
              <a:rPr lang="en-US" altLang="zh-CN"/>
              <a:t>1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例</a:t>
            </a:r>
            <a:r>
              <a:rPr lang="en-US" altLang="zh-CN" sz="2800"/>
              <a:t>: 8-bit </a:t>
            </a:r>
            <a:r>
              <a:rPr lang="zh-CN" altLang="en-US" sz="2800"/>
              <a:t>到</a:t>
            </a:r>
            <a:r>
              <a:rPr lang="en-US" altLang="zh-CN" sz="2800"/>
              <a:t> 16-bit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+2: </a:t>
            </a:r>
            <a:r>
              <a:rPr lang="en-US" altLang="zh-CN" sz="2400">
                <a:solidFill>
                  <a:schemeClr val="hlink"/>
                </a:solidFill>
              </a:rPr>
              <a:t>0</a:t>
            </a:r>
            <a:r>
              <a:rPr lang="en-US" altLang="zh-CN" sz="2400"/>
              <a:t>000 0010 =&gt; </a:t>
            </a:r>
            <a:r>
              <a:rPr lang="en-US" altLang="zh-CN" sz="2400">
                <a:solidFill>
                  <a:schemeClr val="hlink"/>
                </a:solidFill>
              </a:rPr>
              <a:t>0000 0000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hlink"/>
                </a:solidFill>
              </a:rPr>
              <a:t>0</a:t>
            </a:r>
            <a:r>
              <a:rPr lang="en-US" altLang="zh-CN" sz="2400"/>
              <a:t>000 0010</a:t>
            </a:r>
          </a:p>
          <a:p>
            <a:pPr lvl="1">
              <a:lnSpc>
                <a:spcPct val="90000"/>
              </a:lnSpc>
            </a:pPr>
            <a:r>
              <a:rPr lang="en-AU" altLang="zh-CN" sz="2400"/>
              <a:t>–2: </a:t>
            </a:r>
            <a:r>
              <a:rPr lang="en-AU" altLang="zh-CN" sz="2400">
                <a:solidFill>
                  <a:schemeClr val="hlink"/>
                </a:solidFill>
              </a:rPr>
              <a:t>1</a:t>
            </a:r>
            <a:r>
              <a:rPr lang="en-AU" altLang="zh-CN" sz="2400"/>
              <a:t>111 1110 =&gt; </a:t>
            </a:r>
            <a:r>
              <a:rPr lang="en-AU" altLang="zh-CN" sz="2400">
                <a:solidFill>
                  <a:schemeClr val="hlink"/>
                </a:solidFill>
              </a:rPr>
              <a:t>1111 1111</a:t>
            </a:r>
            <a:r>
              <a:rPr lang="en-AU" altLang="zh-CN" sz="2400"/>
              <a:t> </a:t>
            </a:r>
            <a:r>
              <a:rPr lang="en-AU" altLang="zh-CN" sz="2400">
                <a:solidFill>
                  <a:schemeClr val="hlink"/>
                </a:solidFill>
              </a:rPr>
              <a:t>1</a:t>
            </a:r>
            <a:r>
              <a:rPr lang="en-AU" altLang="zh-CN" sz="2400"/>
              <a:t>111 1110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AFE30-6023-4555-B63D-55687C79FE57}" type="slidenum">
              <a:rPr lang="zh-CN" altLang="en-US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4</a:t>
            </a:r>
            <a:r>
              <a:rPr lang="zh-CN" altLang="en-US"/>
              <a:t>）反码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90000"/>
              </a:lnSpc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solidFill>
                  <a:srgbClr val="000000"/>
                </a:solidFill>
                <a:ea typeface="宋体" charset="-122"/>
              </a:rPr>
              <a:t>定义：对于纯小数，</a:t>
            </a:r>
            <a:r>
              <a:rPr lang="en-US" altLang="zh-CN">
                <a:solidFill>
                  <a:srgbClr val="000000"/>
                </a:solidFill>
              </a:rPr>
              <a:t> x</a:t>
            </a:r>
            <a:r>
              <a:rPr lang="en-US" altLang="zh-CN" baseline="-25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.x</a:t>
            </a:r>
            <a:r>
              <a:rPr lang="en-US" altLang="zh-CN" baseline="-25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25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25000">
                <a:solidFill>
                  <a:srgbClr val="000000"/>
                </a:solidFill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Arial" charset="0"/>
              </a:rPr>
              <a:t>…</a:t>
            </a:r>
            <a:r>
              <a:rPr lang="en-US" altLang="zh-CN">
                <a:solidFill>
                  <a:srgbClr val="000000"/>
                </a:solidFill>
              </a:rPr>
              <a:t>x </a:t>
            </a:r>
            <a:r>
              <a:rPr lang="en-US" altLang="zh-CN" baseline="-25000">
                <a:solidFill>
                  <a:srgbClr val="000000"/>
                </a:solidFill>
              </a:rPr>
              <a:t>n-1</a:t>
            </a:r>
            <a:r>
              <a:rPr lang="en-US" altLang="en-US">
                <a:solidFill>
                  <a:srgbClr val="000000"/>
                </a:solidFill>
                <a:ea typeface="宋体" charset="-122"/>
              </a:rPr>
              <a:t>，共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en-US" altLang="en-US">
                <a:solidFill>
                  <a:srgbClr val="000000"/>
                </a:solidFill>
                <a:ea typeface="宋体" charset="-122"/>
              </a:rPr>
              <a:t>位字长，反码的定义为：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76400" y="3276600"/>
            <a:ext cx="14478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[</a:t>
            </a:r>
            <a:r>
              <a:rPr kumimoji="0" lang="en-US" altLang="zh-CN" sz="3200" dirty="0">
                <a:solidFill>
                  <a:schemeClr val="tx1"/>
                </a:solidFill>
              </a:rPr>
              <a:t>x</a:t>
            </a:r>
            <a:r>
              <a:rPr kumimoji="0" lang="en-US" altLang="zh-CN" dirty="0">
                <a:solidFill>
                  <a:schemeClr val="tx1"/>
                </a:solidFill>
              </a:rPr>
              <a:t>]</a:t>
            </a:r>
            <a:r>
              <a:rPr kumimoji="0" lang="en-US" altLang="en-US" dirty="0">
                <a:solidFill>
                  <a:schemeClr val="tx1"/>
                </a:solidFill>
              </a:rPr>
              <a:t>反</a:t>
            </a:r>
            <a:r>
              <a:rPr kumimoji="0" lang="en-US" altLang="zh-CN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352800" y="2895600"/>
            <a:ext cx="441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X          0≤x≤ 1- 2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-(n-1)</a:t>
            </a:r>
            <a:r>
              <a:rPr kumimoji="0"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76600" y="3962400"/>
            <a:ext cx="472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(2- 2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-(n-1)</a:t>
            </a:r>
            <a:r>
              <a:rPr kumimoji="0" lang="en-US" altLang="zh-CN" dirty="0">
                <a:solidFill>
                  <a:schemeClr val="tx1"/>
                </a:solidFill>
              </a:rPr>
              <a:t> )+x        -(1- 2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-(n-1)</a:t>
            </a:r>
            <a:r>
              <a:rPr kumimoji="0" lang="en-US" altLang="zh-CN" dirty="0">
                <a:solidFill>
                  <a:schemeClr val="tx1"/>
                </a:solidFill>
              </a:rPr>
              <a:t> )≤x</a:t>
            </a:r>
            <a:r>
              <a:rPr kumimoji="0" lang="en-US" altLang="en-US" dirty="0">
                <a:solidFill>
                  <a:schemeClr val="tx1"/>
                </a:solidFill>
              </a:rPr>
              <a:t>＜</a:t>
            </a:r>
            <a:r>
              <a:rPr kumimoji="0" lang="en-US" altLang="zh-CN" dirty="0">
                <a:solidFill>
                  <a:schemeClr val="tx1"/>
                </a:solidFill>
              </a:rPr>
              <a:t>0 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2987675" y="3125788"/>
            <a:ext cx="288925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71550" y="4440238"/>
            <a:ext cx="7848600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en-US" dirty="0" err="1">
                <a:solidFill>
                  <a:schemeClr val="tx1"/>
                </a:solidFill>
              </a:rPr>
              <a:t>转换方法</a:t>
            </a:r>
            <a:r>
              <a:rPr kumimoji="0" lang="en-US" altLang="en-US" dirty="0">
                <a:solidFill>
                  <a:schemeClr val="tx1"/>
                </a:solidFill>
              </a:rPr>
              <a:t>：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rgbClr val="FF0000"/>
                </a:solidFill>
              </a:rPr>
              <a:t>            </a:t>
            </a:r>
            <a:r>
              <a:rPr kumimoji="0" lang="en-US" altLang="en-US" dirty="0" err="1">
                <a:solidFill>
                  <a:srgbClr val="FF0000"/>
                </a:solidFill>
              </a:rPr>
              <a:t>对于正数，原码反码相同</a:t>
            </a:r>
            <a:r>
              <a:rPr kumimoji="0" lang="en-US" altLang="en-US" dirty="0">
                <a:solidFill>
                  <a:srgbClr val="FF0000"/>
                </a:solidFill>
              </a:rPr>
              <a:t>，</a:t>
            </a:r>
            <a:endParaRPr kumimoji="0" lang="en-US" altLang="zh-CN" dirty="0">
              <a:solidFill>
                <a:srgbClr val="FF0000"/>
              </a:solidFill>
            </a:endParaRPr>
          </a:p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rgbClr val="FF0000"/>
                </a:solidFill>
              </a:rPr>
              <a:t>            </a:t>
            </a:r>
            <a:r>
              <a:rPr kumimoji="0" lang="en-US" altLang="en-US" dirty="0" err="1">
                <a:solidFill>
                  <a:srgbClr val="FF0000"/>
                </a:solidFill>
              </a:rPr>
              <a:t>对于负数，除符号位外，将原码的数值位按位取反</a:t>
            </a:r>
            <a:r>
              <a:rPr kumimoji="0" lang="en-US" altLang="en-US" dirty="0"/>
              <a:t>。</a:t>
            </a:r>
          </a:p>
        </p:txBody>
      </p:sp>
      <p:sp>
        <p:nvSpPr>
          <p:cNvPr id="13321" name="矩形 9"/>
          <p:cNvSpPr>
            <a:spLocks noChangeArrowheads="1"/>
          </p:cNvSpPr>
          <p:nvPr/>
        </p:nvSpPr>
        <p:spPr bwMode="auto">
          <a:xfrm>
            <a:off x="1979613" y="6194425"/>
            <a:ext cx="4006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500"/>
              </a:spcBef>
            </a:pPr>
            <a:r>
              <a:rPr lang="en-US" altLang="zh-CN" sz="2400"/>
              <a:t>[+0]</a:t>
            </a:r>
            <a:r>
              <a:rPr lang="en-US" altLang="en-US" sz="2400" baseline="-25000"/>
              <a:t>反</a:t>
            </a:r>
            <a:r>
              <a:rPr lang="en-US" altLang="zh-CN" sz="2400"/>
              <a:t>=0.0</a:t>
            </a:r>
            <a:r>
              <a:rPr lang="en-US" altLang="zh-CN" sz="2400">
                <a:latin typeface="Arial" charset="0"/>
              </a:rPr>
              <a:t>…</a:t>
            </a:r>
            <a:r>
              <a:rPr lang="en-US" altLang="zh-CN" sz="2400"/>
              <a:t>0</a:t>
            </a:r>
            <a:r>
              <a:rPr lang="en-US" altLang="en-US" sz="2400"/>
              <a:t>，</a:t>
            </a:r>
            <a:r>
              <a:rPr lang="en-US" altLang="zh-CN" sz="2400"/>
              <a:t>[-0]</a:t>
            </a:r>
            <a:r>
              <a:rPr lang="en-US" altLang="en-US" sz="2400" baseline="-25000"/>
              <a:t>反</a:t>
            </a:r>
            <a:r>
              <a:rPr lang="en-US" altLang="zh-CN" sz="2400"/>
              <a:t>=1.1</a:t>
            </a:r>
            <a:r>
              <a:rPr lang="en-US" altLang="zh-CN" sz="2400">
                <a:latin typeface="Arial" charset="0"/>
              </a:rPr>
              <a:t>…</a:t>
            </a:r>
            <a:r>
              <a:rPr lang="en-US" altLang="zh-CN" sz="2400"/>
              <a:t>11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F1D22-698A-4E1D-A595-D93320456E25}" type="slidenum">
              <a:rPr lang="zh-CN" altLang="en-US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90000"/>
              </a:lnSpc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solidFill>
                  <a:srgbClr val="000000"/>
                </a:solidFill>
                <a:ea typeface="宋体" charset="-122"/>
              </a:rPr>
              <a:t>定义：对于纯整数，</a:t>
            </a:r>
            <a:r>
              <a:rPr lang="en-US" altLang="zh-CN">
                <a:solidFill>
                  <a:srgbClr val="000000"/>
                </a:solidFill>
              </a:rPr>
              <a:t> x</a:t>
            </a:r>
            <a:r>
              <a:rPr lang="en-US" altLang="zh-CN" baseline="-25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25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25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25000">
                <a:solidFill>
                  <a:srgbClr val="000000"/>
                </a:solidFill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Arial" charset="0"/>
              </a:rPr>
              <a:t>…</a:t>
            </a:r>
            <a:r>
              <a:rPr lang="en-US" altLang="zh-CN">
                <a:solidFill>
                  <a:srgbClr val="000000"/>
                </a:solidFill>
              </a:rPr>
              <a:t>x </a:t>
            </a:r>
            <a:r>
              <a:rPr lang="en-US" altLang="zh-CN" baseline="-25000">
                <a:solidFill>
                  <a:srgbClr val="000000"/>
                </a:solidFill>
              </a:rPr>
              <a:t>n-1</a:t>
            </a:r>
            <a:r>
              <a:rPr lang="en-US" altLang="en-US">
                <a:solidFill>
                  <a:srgbClr val="000000"/>
                </a:solidFill>
                <a:ea typeface="宋体" charset="-122"/>
              </a:rPr>
              <a:t>，共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en-US" altLang="en-US">
                <a:solidFill>
                  <a:srgbClr val="000000"/>
                </a:solidFill>
                <a:ea typeface="宋体" charset="-122"/>
              </a:rPr>
              <a:t>位字长，反码的定义为：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76400" y="3276600"/>
            <a:ext cx="14478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[</a:t>
            </a:r>
            <a:r>
              <a:rPr kumimoji="0" lang="en-US" altLang="zh-CN" sz="3200" dirty="0">
                <a:solidFill>
                  <a:schemeClr val="tx1"/>
                </a:solidFill>
              </a:rPr>
              <a:t>x</a:t>
            </a:r>
            <a:r>
              <a:rPr kumimoji="0" lang="en-US" altLang="zh-CN" dirty="0">
                <a:solidFill>
                  <a:schemeClr val="tx1"/>
                </a:solidFill>
              </a:rPr>
              <a:t>]</a:t>
            </a:r>
            <a:r>
              <a:rPr kumimoji="0" lang="en-US" altLang="en-US" baseline="-25000" dirty="0">
                <a:solidFill>
                  <a:schemeClr val="tx1"/>
                </a:solidFill>
              </a:rPr>
              <a:t>反</a:t>
            </a:r>
            <a:r>
              <a:rPr kumimoji="0" lang="en-US" altLang="zh-CN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352800" y="2895600"/>
            <a:ext cx="441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X          0≤x≤  2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(n-1)</a:t>
            </a:r>
            <a:r>
              <a:rPr kumimoji="0" lang="en-US" altLang="zh-CN" dirty="0">
                <a:solidFill>
                  <a:schemeClr val="tx1"/>
                </a:solidFill>
              </a:rPr>
              <a:t> -1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76600" y="3962400"/>
            <a:ext cx="472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( 2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n</a:t>
            </a:r>
            <a:r>
              <a:rPr kumimoji="0" lang="en-US" altLang="zh-CN" dirty="0">
                <a:solidFill>
                  <a:schemeClr val="tx1"/>
                </a:solidFill>
              </a:rPr>
              <a:t>-1 )+x        -( 2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(n-1)</a:t>
            </a:r>
            <a:r>
              <a:rPr kumimoji="0" lang="en-US" altLang="zh-CN" dirty="0">
                <a:solidFill>
                  <a:schemeClr val="tx1"/>
                </a:solidFill>
              </a:rPr>
              <a:t>-1 )≤x</a:t>
            </a:r>
            <a:r>
              <a:rPr kumimoji="0" lang="en-US" altLang="en-US" dirty="0">
                <a:solidFill>
                  <a:schemeClr val="tx1"/>
                </a:solidFill>
              </a:rPr>
              <a:t>＜</a:t>
            </a:r>
            <a:r>
              <a:rPr kumimoji="0" lang="en-US" altLang="zh-CN" dirty="0">
                <a:solidFill>
                  <a:schemeClr val="tx1"/>
                </a:solidFill>
              </a:rPr>
              <a:t>0 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2987675" y="3125788"/>
            <a:ext cx="288925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43" name="矩形 8"/>
          <p:cNvSpPr>
            <a:spLocks noChangeArrowheads="1"/>
          </p:cNvSpPr>
          <p:nvPr/>
        </p:nvSpPr>
        <p:spPr bwMode="auto">
          <a:xfrm>
            <a:off x="1806575" y="4652963"/>
            <a:ext cx="4572000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1500"/>
              </a:spcBef>
            </a:pPr>
            <a:r>
              <a:rPr lang="en-US" altLang="en-US" sz="2400">
                <a:solidFill>
                  <a:srgbClr val="FF0000"/>
                </a:solidFill>
              </a:rPr>
              <a:t>转换方法：同纯小数</a:t>
            </a:r>
            <a:r>
              <a:rPr lang="en-US" altLang="en-US" sz="2400"/>
              <a:t>。</a:t>
            </a:r>
            <a:endParaRPr lang="en-US" altLang="zh-CN" sz="2400"/>
          </a:p>
          <a:p>
            <a:pPr>
              <a:spcBef>
                <a:spcPts val="1500"/>
              </a:spcBef>
            </a:pPr>
            <a:r>
              <a:rPr lang="en-US" altLang="zh-CN" sz="2400"/>
              <a:t>[+0]</a:t>
            </a:r>
            <a:r>
              <a:rPr lang="en-US" altLang="en-US" sz="2400" baseline="-25000"/>
              <a:t>反</a:t>
            </a:r>
            <a:r>
              <a:rPr lang="en-US" altLang="zh-CN" sz="2400"/>
              <a:t>=00</a:t>
            </a:r>
            <a:r>
              <a:rPr lang="en-US" altLang="zh-CN" sz="2400">
                <a:latin typeface="Arial" charset="0"/>
              </a:rPr>
              <a:t>…</a:t>
            </a:r>
            <a:r>
              <a:rPr lang="en-US" altLang="zh-CN" sz="2400"/>
              <a:t>0</a:t>
            </a:r>
            <a:r>
              <a:rPr lang="en-US" altLang="en-US" sz="2400"/>
              <a:t>，</a:t>
            </a:r>
            <a:r>
              <a:rPr lang="en-US" altLang="zh-CN" sz="2400"/>
              <a:t>[-0]</a:t>
            </a:r>
            <a:r>
              <a:rPr lang="en-US" altLang="en-US" sz="2400" baseline="-25000"/>
              <a:t>反</a:t>
            </a:r>
            <a:r>
              <a:rPr lang="en-US" altLang="zh-CN" sz="2400"/>
              <a:t>=11</a:t>
            </a:r>
            <a:r>
              <a:rPr lang="en-US" altLang="zh-CN" sz="2400">
                <a:latin typeface="Arial" charset="0"/>
              </a:rPr>
              <a:t>…</a:t>
            </a:r>
            <a:r>
              <a:rPr lang="en-US" altLang="zh-CN" sz="2400"/>
              <a:t>11</a:t>
            </a:r>
          </a:p>
        </p:txBody>
      </p:sp>
      <p:sp>
        <p:nvSpPr>
          <p:cNvPr id="14344" name="矩形 9"/>
          <p:cNvSpPr>
            <a:spLocks noChangeArrowheads="1"/>
          </p:cNvSpPr>
          <p:nvPr/>
        </p:nvSpPr>
        <p:spPr bwMode="auto">
          <a:xfrm>
            <a:off x="1808163" y="5834063"/>
            <a:ext cx="6821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solidFill>
                  <a:srgbClr val="000000"/>
                </a:solidFill>
              </a:rPr>
              <a:t>取值范围：同原码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r>
              <a:rPr lang="en-US" altLang="en-US">
                <a:solidFill>
                  <a:srgbClr val="000000"/>
                </a:solidFill>
              </a:rPr>
              <a:t>可表示数据个数：同原码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AB64-939D-4EB5-878F-3D36B1547885}" type="slidenum">
              <a:rPr lang="zh-CN" altLang="en-US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5</a:t>
            </a:r>
            <a:r>
              <a:rPr lang="zh-CN" altLang="en-US"/>
              <a:t>）移码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650" y="1341438"/>
            <a:ext cx="7993063" cy="486251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14000"/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800" dirty="0" err="1">
                <a:solidFill>
                  <a:srgbClr val="000000"/>
                </a:solidFill>
              </a:rPr>
              <a:t>若纯整数</a:t>
            </a:r>
            <a:r>
              <a:rPr lang="en-US" altLang="zh-CN" sz="2800" dirty="0" err="1">
                <a:solidFill>
                  <a:srgbClr val="000000"/>
                </a:solidFill>
              </a:rPr>
              <a:t>x</a:t>
            </a:r>
            <a:r>
              <a:rPr lang="en-US" altLang="en-US" sz="2800" dirty="0" err="1">
                <a:solidFill>
                  <a:srgbClr val="000000"/>
                </a:solidFill>
              </a:rPr>
              <a:t>为</a:t>
            </a:r>
            <a:r>
              <a:rPr lang="en-US" altLang="zh-CN" sz="2800" dirty="0" err="1">
                <a:solidFill>
                  <a:srgbClr val="000000"/>
                </a:solidFill>
              </a:rPr>
              <a:t>n</a:t>
            </a:r>
            <a:r>
              <a:rPr lang="en-US" altLang="en-US" sz="2800" dirty="0" err="1">
                <a:solidFill>
                  <a:srgbClr val="000000"/>
                </a:solidFill>
              </a:rPr>
              <a:t>位（包括符号位</a:t>
            </a:r>
            <a:r>
              <a:rPr lang="en-US" altLang="en-US" sz="2800" dirty="0">
                <a:solidFill>
                  <a:srgbClr val="000000"/>
                </a:solidFill>
              </a:rPr>
              <a:t>），</a:t>
            </a:r>
            <a:r>
              <a:rPr lang="en-US" altLang="en-US" sz="2800" dirty="0" err="1">
                <a:solidFill>
                  <a:srgbClr val="000000"/>
                </a:solidFill>
              </a:rPr>
              <a:t>则其移码定义为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1313" indent="-341313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           [x]</a:t>
            </a:r>
            <a:r>
              <a:rPr lang="en-US" altLang="en-US" sz="2800" baseline="-25000" dirty="0">
                <a:solidFill>
                  <a:srgbClr val="000000"/>
                </a:solidFill>
              </a:rPr>
              <a:t>移</a:t>
            </a:r>
            <a:r>
              <a:rPr lang="en-US" altLang="zh-CN" sz="2800" dirty="0">
                <a:solidFill>
                  <a:srgbClr val="000000"/>
                </a:solidFill>
              </a:rPr>
              <a:t>=2</a:t>
            </a:r>
            <a:r>
              <a:rPr lang="en-US" altLang="zh-CN" sz="2800" baseline="30000" dirty="0">
                <a:solidFill>
                  <a:srgbClr val="000000"/>
                </a:solidFill>
              </a:rPr>
              <a:t>(n-1)</a:t>
            </a:r>
            <a:r>
              <a:rPr lang="en-US" altLang="zh-CN" sz="2800" dirty="0">
                <a:solidFill>
                  <a:srgbClr val="000000"/>
                </a:solidFill>
              </a:rPr>
              <a:t>+x</a:t>
            </a:r>
            <a:r>
              <a:rPr lang="en-US" altLang="en-US" sz="2800" dirty="0">
                <a:solidFill>
                  <a:srgbClr val="000000"/>
                </a:solidFill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</a:rPr>
              <a:t>- </a:t>
            </a:r>
            <a:r>
              <a:rPr lang="en-US" altLang="zh-CN" sz="2000" dirty="0">
                <a:solidFill>
                  <a:srgbClr val="000000"/>
                </a:solidFill>
              </a:rPr>
              <a:t>2</a:t>
            </a:r>
            <a:r>
              <a:rPr lang="en-US" altLang="zh-CN" sz="2000" baseline="30000" dirty="0">
                <a:solidFill>
                  <a:srgbClr val="000000"/>
                </a:solidFill>
              </a:rPr>
              <a:t>(n-1)</a:t>
            </a:r>
            <a:r>
              <a:rPr lang="en-US" altLang="zh-CN" sz="2000" dirty="0">
                <a:solidFill>
                  <a:srgbClr val="000000"/>
                </a:solidFill>
              </a:rPr>
              <a:t>≤x≤ 2</a:t>
            </a:r>
            <a:r>
              <a:rPr lang="en-US" altLang="zh-CN" sz="2000" baseline="30000" dirty="0">
                <a:solidFill>
                  <a:srgbClr val="000000"/>
                </a:solidFill>
              </a:rPr>
              <a:t>(n-1)</a:t>
            </a:r>
            <a:r>
              <a:rPr lang="en-US" altLang="zh-CN" sz="2000" dirty="0">
                <a:solidFill>
                  <a:srgbClr val="000000"/>
                </a:solidFill>
              </a:rPr>
              <a:t>-1</a:t>
            </a:r>
          </a:p>
          <a:p>
            <a:pPr marL="341313" indent="-341313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341313" indent="-341313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</a:t>
            </a:r>
            <a:r>
              <a:rPr lang="en-US" altLang="en-US" sz="2800" dirty="0" err="1">
                <a:solidFill>
                  <a:srgbClr val="000000"/>
                </a:solidFill>
              </a:rPr>
              <a:t>移码用在计算机浮点数的阶码（表示指数，都是整数）中，所以不研究纯小数</a:t>
            </a:r>
            <a:r>
              <a:rPr lang="en-US" altLang="en-US" sz="2800" dirty="0">
                <a:solidFill>
                  <a:srgbClr val="000000"/>
                </a:solidFill>
              </a:rPr>
              <a:t>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1313" indent="-341313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341313" indent="-341313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     </a:t>
            </a:r>
            <a:r>
              <a:rPr lang="en-US" altLang="en-US" sz="2800" dirty="0" err="1">
                <a:solidFill>
                  <a:srgbClr val="000000"/>
                </a:solidFill>
              </a:rPr>
              <a:t>移码的转换方法：</a:t>
            </a:r>
            <a:r>
              <a:rPr lang="en-US" altLang="en-US" sz="2800" dirty="0" err="1">
                <a:solidFill>
                  <a:srgbClr val="FF0000"/>
                </a:solidFill>
              </a:rPr>
              <a:t>将补码符号位取反</a:t>
            </a:r>
            <a:r>
              <a:rPr lang="en-US" altLang="zh-CN" sz="2800" u="sng" dirty="0">
                <a:solidFill>
                  <a:srgbClr val="FF0000"/>
                </a:solidFill>
              </a:rPr>
              <a:t> </a:t>
            </a:r>
          </a:p>
          <a:p>
            <a:pPr marL="341313" indent="-341313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    </a:t>
            </a:r>
            <a:r>
              <a:rPr lang="en-US" altLang="en-US" sz="2800" dirty="0" err="1">
                <a:solidFill>
                  <a:srgbClr val="FF0000"/>
                </a:solidFill>
              </a:rPr>
              <a:t>表示范围：与补码相同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marL="341313" indent="-341313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  (-128)</a:t>
            </a:r>
            <a:r>
              <a:rPr lang="en-US" altLang="en-US" sz="2800" baseline="-25000" dirty="0">
                <a:solidFill>
                  <a:srgbClr val="000000"/>
                </a:solidFill>
              </a:rPr>
              <a:t>移</a:t>
            </a:r>
            <a:r>
              <a:rPr lang="en-US" altLang="zh-CN" sz="2800" dirty="0">
                <a:solidFill>
                  <a:srgbClr val="000000"/>
                </a:solidFill>
              </a:rPr>
              <a:t>=0000 0000     (127)</a:t>
            </a:r>
            <a:r>
              <a:rPr lang="en-US" altLang="en-US" sz="2800" baseline="-25000" dirty="0">
                <a:solidFill>
                  <a:srgbClr val="000000"/>
                </a:solidFill>
              </a:rPr>
              <a:t>移</a:t>
            </a:r>
            <a:r>
              <a:rPr lang="en-US" altLang="zh-CN" sz="2800" dirty="0">
                <a:solidFill>
                  <a:srgbClr val="000000"/>
                </a:solidFill>
              </a:rPr>
              <a:t>=1111 1111</a:t>
            </a:r>
          </a:p>
          <a:p>
            <a:pPr marL="341313" indent="-341313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  0</a:t>
            </a:r>
            <a:r>
              <a:rPr lang="en-US" altLang="en-US" sz="2800" dirty="0">
                <a:solidFill>
                  <a:srgbClr val="000000"/>
                </a:solidFill>
              </a:rPr>
              <a:t>的移码是唯一的：</a:t>
            </a:r>
            <a:r>
              <a:rPr lang="en-US" altLang="zh-CN" sz="2800" dirty="0">
                <a:solidFill>
                  <a:srgbClr val="000000"/>
                </a:solidFill>
              </a:rPr>
              <a:t>[+0]</a:t>
            </a:r>
            <a:r>
              <a:rPr lang="en-US" altLang="en-US" sz="2800" baseline="-25000" dirty="0">
                <a:solidFill>
                  <a:srgbClr val="000000"/>
                </a:solidFill>
              </a:rPr>
              <a:t>移</a:t>
            </a:r>
            <a:r>
              <a:rPr lang="en-US" altLang="zh-CN" sz="2800" dirty="0">
                <a:solidFill>
                  <a:srgbClr val="000000"/>
                </a:solidFill>
              </a:rPr>
              <a:t>=[-0]</a:t>
            </a:r>
            <a:r>
              <a:rPr lang="en-US" altLang="en-US" sz="2800" baseline="-25000" dirty="0">
                <a:solidFill>
                  <a:srgbClr val="000000"/>
                </a:solidFill>
              </a:rPr>
              <a:t>移</a:t>
            </a:r>
            <a:r>
              <a:rPr lang="en-US" altLang="zh-CN" sz="2800" dirty="0">
                <a:solidFill>
                  <a:srgbClr val="000000"/>
                </a:solidFill>
              </a:rPr>
              <a:t>=10</a:t>
            </a:r>
            <a:r>
              <a:rPr lang="en-US" altLang="zh-CN" sz="2800" dirty="0">
                <a:solidFill>
                  <a:srgbClr val="000000"/>
                </a:solidFill>
                <a:latin typeface="Arial" pitchFamily="34" charset="0"/>
              </a:rPr>
              <a:t>…</a:t>
            </a:r>
            <a:r>
              <a:rPr lang="en-US" altLang="zh-CN" sz="2800" dirty="0">
                <a:solidFill>
                  <a:srgbClr val="000000"/>
                </a:solidFill>
              </a:rPr>
              <a:t>0</a:t>
            </a:r>
          </a:p>
          <a:p>
            <a:pPr marL="341313" indent="-341313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341313" indent="-341313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 x1&lt;x2          [x1]</a:t>
            </a:r>
            <a:r>
              <a:rPr lang="en-US" altLang="en-US" sz="2800" dirty="0">
                <a:solidFill>
                  <a:srgbClr val="000000"/>
                </a:solidFill>
              </a:rPr>
              <a:t>移</a:t>
            </a:r>
            <a:r>
              <a:rPr lang="en-US" altLang="zh-CN" sz="2800" dirty="0">
                <a:solidFill>
                  <a:srgbClr val="000000"/>
                </a:solidFill>
              </a:rPr>
              <a:t>&lt;[x2]</a:t>
            </a:r>
            <a:r>
              <a:rPr lang="en-US" altLang="en-US" sz="2800" dirty="0">
                <a:solidFill>
                  <a:srgbClr val="000000"/>
                </a:solidFill>
              </a:rPr>
              <a:t>移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5" name="左右箭头 4"/>
          <p:cNvSpPr/>
          <p:nvPr/>
        </p:nvSpPr>
        <p:spPr>
          <a:xfrm>
            <a:off x="2111375" y="5754688"/>
            <a:ext cx="504825" cy="714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8CC1C-C5E2-4638-92FC-7B08D099DE40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7CD35-EE43-4D25-96C1-C1D073399960}" type="slidenum">
              <a:rPr lang="zh-CN" altLang="en-US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0" y="3611563"/>
            <a:ext cx="91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en-US" dirty="0" err="1">
                <a:solidFill>
                  <a:schemeClr val="tx1"/>
                </a:solidFill>
              </a:rPr>
              <a:t>原码</a:t>
            </a:r>
            <a:endParaRPr kumimoji="0" lang="en-US" altLang="en-US" dirty="0">
              <a:solidFill>
                <a:schemeClr val="tx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52600" y="3611563"/>
            <a:ext cx="91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en-US" dirty="0" err="1">
                <a:solidFill>
                  <a:schemeClr val="tx1"/>
                </a:solidFill>
              </a:rPr>
              <a:t>移码</a:t>
            </a:r>
            <a:endParaRPr kumimoji="0" lang="en-US" altLang="en-US" dirty="0">
              <a:solidFill>
                <a:schemeClr val="tx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3611563"/>
            <a:ext cx="91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en-US" dirty="0" err="1">
                <a:solidFill>
                  <a:schemeClr val="tx1"/>
                </a:solidFill>
              </a:rPr>
              <a:t>反码</a:t>
            </a:r>
            <a:endParaRPr kumimoji="0" lang="en-US" altLang="en-US" dirty="0">
              <a:solidFill>
                <a:schemeClr val="tx1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33800" y="1477963"/>
            <a:ext cx="91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lang="en-US" dirty="0" err="1"/>
              <a:t>补码</a:t>
            </a:r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191000" y="2011363"/>
            <a:ext cx="1588" cy="1524000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2209800" y="2009775"/>
            <a:ext cx="1600200" cy="1603375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648200" y="3840163"/>
            <a:ext cx="914400" cy="1587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752600" y="2316163"/>
            <a:ext cx="18288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fontAlgn="auto">
              <a:spcBef>
                <a:spcPts val="1250"/>
              </a:spcBef>
              <a:spcAft>
                <a:spcPts val="0"/>
              </a:spcAft>
              <a:defRPr/>
            </a:pPr>
            <a:r>
              <a:rPr lang="en-US" sz="2000"/>
              <a:t>符号位取反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419600" y="2239963"/>
            <a:ext cx="34290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fontAlgn="auto">
              <a:spcBef>
                <a:spcPts val="1250"/>
              </a:spcBef>
              <a:spcAft>
                <a:spcPts val="0"/>
              </a:spcAft>
              <a:defRPr/>
            </a:pPr>
            <a:r>
              <a:rPr lang="en-US" sz="2000"/>
              <a:t>除符号位，按位取反+1，&lt;0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00600" y="3992563"/>
            <a:ext cx="1066800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fontAlgn="auto">
              <a:spcBef>
                <a:spcPts val="1250"/>
              </a:spcBef>
              <a:spcAft>
                <a:spcPts val="0"/>
              </a:spcAft>
              <a:defRPr/>
            </a:pPr>
            <a:r>
              <a:rPr lang="en-US" sz="2000"/>
              <a:t>除符号位，按位取反，&lt;0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600200" y="2697163"/>
            <a:ext cx="12192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fontAlgn="auto">
              <a:spcBef>
                <a:spcPts val="1250"/>
              </a:spcBef>
              <a:spcAft>
                <a:spcPts val="0"/>
              </a:spcAft>
              <a:defRPr/>
            </a:pPr>
            <a:r>
              <a:rPr lang="en-US" sz="2000"/>
              <a:t>只有整数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810000" y="5059363"/>
            <a:ext cx="91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en-US" dirty="0" err="1">
                <a:solidFill>
                  <a:schemeClr val="tx1"/>
                </a:solidFill>
              </a:rPr>
              <a:t>真值</a:t>
            </a:r>
            <a:endParaRPr kumimoji="0" lang="en-US" altLang="en-US" dirty="0">
              <a:solidFill>
                <a:schemeClr val="tx1"/>
              </a:solidFill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2971800" y="4297363"/>
            <a:ext cx="10668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fontAlgn="auto">
              <a:lnSpc>
                <a:spcPct val="50000"/>
              </a:lnSpc>
              <a:spcBef>
                <a:spcPts val="1250"/>
              </a:spcBef>
              <a:spcAft>
                <a:spcPts val="0"/>
              </a:spcAft>
              <a:defRPr/>
            </a:pPr>
            <a:r>
              <a:rPr lang="en-US" sz="2000" dirty="0"/>
              <a:t>+        0</a:t>
            </a:r>
          </a:p>
          <a:p>
            <a:pPr fontAlgn="auto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defRPr/>
            </a:pPr>
            <a:r>
              <a:rPr lang="en-US" sz="2000" dirty="0"/>
              <a:t>-         1</a:t>
            </a: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4189413" y="4144963"/>
            <a:ext cx="1587" cy="914400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638800" y="3576638"/>
            <a:ext cx="838200" cy="531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806825" y="3635375"/>
            <a:ext cx="838200" cy="5318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762125" y="3576638"/>
            <a:ext cx="838200" cy="5318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70313" y="1479550"/>
            <a:ext cx="838200" cy="5318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254375" y="4322763"/>
            <a:ext cx="381000" cy="1587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3254375" y="4797425"/>
            <a:ext cx="381000" cy="1588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2.7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70E50-2111-45A9-8AC4-D59D10D9BD66}" type="slidenum">
              <a:rPr lang="zh-CN" altLang="en-US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2.5 </a:t>
            </a:r>
            <a:r>
              <a:rPr lang="zh-CN" altLang="en-US"/>
              <a:t>计算机中指令的表示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237E-F581-4A7C-A663-00B78FD5AACD}" type="slidenum">
              <a:rPr lang="zh-CN" altLang="en-US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机器语言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/>
              <a:t>1</a:t>
            </a:r>
            <a:r>
              <a:rPr lang="zh-CN" altLang="en-US"/>
              <a:t>）汇编语言：助记符</a:t>
            </a:r>
            <a:endParaRPr lang="en-US" altLang="zh-CN"/>
          </a:p>
          <a:p>
            <a:pPr marL="0" indent="0">
              <a:buFont typeface="Arial" charset="0"/>
              <a:buNone/>
            </a:pPr>
            <a:r>
              <a:rPr lang="zh-CN" altLang="en-US"/>
              <a:t>       </a:t>
            </a:r>
            <a:endParaRPr lang="en-US" altLang="zh-CN"/>
          </a:p>
          <a:p>
            <a:pPr marL="0" indent="0">
              <a:buFont typeface="Arial" charset="0"/>
              <a:buNone/>
            </a:pPr>
            <a:endParaRPr lang="en-US" altLang="zh-CN"/>
          </a:p>
          <a:p>
            <a:pPr marL="0" indent="0">
              <a:buFont typeface="Arial" charset="0"/>
              <a:buNone/>
            </a:pPr>
            <a:r>
              <a:rPr lang="en-US" altLang="zh-CN"/>
              <a:t>        </a:t>
            </a:r>
            <a:r>
              <a:rPr lang="zh-CN" altLang="en-US"/>
              <a:t>机器语言：</a:t>
            </a:r>
            <a:r>
              <a:rPr lang="en-US" altLang="zh-CN" sz="2400"/>
              <a:t>01</a:t>
            </a:r>
            <a:r>
              <a:rPr lang="zh-CN" altLang="en-US" sz="2400"/>
              <a:t>串（指令），指令的数字形式</a:t>
            </a:r>
            <a:endParaRPr lang="en-US" altLang="zh-CN" sz="2400"/>
          </a:p>
        </p:txBody>
      </p:sp>
      <p:sp>
        <p:nvSpPr>
          <p:cNvPr id="4" name="左大括号 3"/>
          <p:cNvSpPr/>
          <p:nvPr/>
        </p:nvSpPr>
        <p:spPr>
          <a:xfrm>
            <a:off x="935038" y="1830388"/>
            <a:ext cx="215900" cy="1958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E3706-B497-4402-81C0-A76D13F0D0C3}" type="slidenum">
              <a:rPr lang="zh-CN" altLang="en-US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8313" y="1484313"/>
          <a:ext cx="8229600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1011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31302928 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3 2 1 0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03" name="TextBox 4"/>
          <p:cNvSpPr txBox="1">
            <a:spLocks noChangeArrowheads="1"/>
          </p:cNvSpPr>
          <p:nvPr/>
        </p:nvSpPr>
        <p:spPr bwMode="auto">
          <a:xfrm>
            <a:off x="468313" y="765175"/>
            <a:ext cx="7127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400"/>
              <a:t>MIPS</a:t>
            </a:r>
            <a:r>
              <a:rPr lang="zh-CN" altLang="en-US" sz="2400"/>
              <a:t>中</a:t>
            </a:r>
            <a:r>
              <a:rPr lang="en-US" altLang="zh-CN" sz="2400"/>
              <a:t>11</a:t>
            </a:r>
            <a:r>
              <a:rPr lang="en-US" altLang="zh-CN" sz="2400" baseline="-25000"/>
              <a:t>10</a:t>
            </a:r>
            <a:r>
              <a:rPr lang="zh-CN" altLang="en-US" sz="2400"/>
              <a:t>的存放（</a:t>
            </a:r>
            <a:r>
              <a:rPr lang="en-US" altLang="zh-CN" sz="2400"/>
              <a:t>32</a:t>
            </a:r>
            <a:r>
              <a:rPr lang="zh-CN" altLang="en-US" sz="2400"/>
              <a:t>位字长）</a:t>
            </a:r>
            <a:endParaRPr lang="en-US" altLang="zh-CN" sz="2400"/>
          </a:p>
        </p:txBody>
      </p:sp>
      <p:sp>
        <p:nvSpPr>
          <p:cNvPr id="6" name="线形标注 1 5"/>
          <p:cNvSpPr/>
          <p:nvPr/>
        </p:nvSpPr>
        <p:spPr>
          <a:xfrm>
            <a:off x="6156325" y="2611438"/>
            <a:ext cx="1439863" cy="468312"/>
          </a:xfrm>
          <a:prstGeom prst="borderCallout1">
            <a:avLst>
              <a:gd name="adj1" fmla="val 10998"/>
              <a:gd name="adj2" fmla="val 105406"/>
              <a:gd name="adj3" fmla="val -103471"/>
              <a:gd name="adj4" fmla="val 152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最低有效位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1187450" y="2611438"/>
            <a:ext cx="1584325" cy="468312"/>
          </a:xfrm>
          <a:prstGeom prst="borderCallout1">
            <a:avLst>
              <a:gd name="adj1" fmla="val 18750"/>
              <a:gd name="adj2" fmla="val -8333"/>
              <a:gd name="adj3" fmla="val -87170"/>
              <a:gd name="adj4" fmla="val -27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最高有效位</a:t>
            </a:r>
          </a:p>
        </p:txBody>
      </p:sp>
      <p:sp>
        <p:nvSpPr>
          <p:cNvPr id="3106" name="TextBox 1"/>
          <p:cNvSpPr txBox="1">
            <a:spLocks noChangeArrowheads="1"/>
          </p:cNvSpPr>
          <p:nvPr/>
        </p:nvSpPr>
        <p:spPr bwMode="auto">
          <a:xfrm>
            <a:off x="1233488" y="3978275"/>
            <a:ext cx="7442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800"/>
              <a:t>如果运算结果不能被</a:t>
            </a:r>
            <a:r>
              <a:rPr lang="en-US" altLang="zh-CN" sz="2800"/>
              <a:t>32</a:t>
            </a:r>
            <a:r>
              <a:rPr lang="zh-CN" altLang="en-US" sz="2800"/>
              <a:t>位表示（大于</a:t>
            </a:r>
            <a:r>
              <a:rPr lang="en-US" altLang="zh-CN" sz="2800"/>
              <a:t>111…1</a:t>
            </a:r>
            <a:r>
              <a:rPr lang="zh-CN" altLang="en-US" sz="2800"/>
              <a:t>），即发生溢出    </a:t>
            </a:r>
            <a:endParaRPr lang="en-US" altLang="zh-CN" sz="2800"/>
          </a:p>
          <a:p>
            <a:r>
              <a:rPr lang="en-US" altLang="zh-CN" sz="2800"/>
              <a:t>     </a:t>
            </a:r>
            <a:r>
              <a:rPr lang="zh-CN" altLang="en-US" sz="2800"/>
              <a:t> </a:t>
            </a:r>
            <a:r>
              <a:rPr lang="en-US" altLang="zh-CN"/>
              <a:t>P51</a:t>
            </a:r>
            <a:r>
              <a:rPr lang="zh-CN" altLang="en-US"/>
              <a:t>翻译较难懂：实际的数由无穷多位组成，左边的</a:t>
            </a:r>
            <a:r>
              <a:rPr lang="en-US" altLang="zh-CN"/>
              <a:t>0</a:t>
            </a:r>
            <a:r>
              <a:rPr lang="zh-CN" altLang="en-US"/>
              <a:t>不写，只用右边若干位表示。（机器字长</a:t>
            </a:r>
            <a:r>
              <a:rPr lang="en-US" altLang="zh-CN"/>
              <a:t>32</a:t>
            </a:r>
            <a:r>
              <a:rPr lang="zh-CN" altLang="en-US"/>
              <a:t>位），要是运算结果不能用</a:t>
            </a:r>
            <a:r>
              <a:rPr lang="en-US" altLang="zh-CN"/>
              <a:t>32</a:t>
            </a:r>
            <a:r>
              <a:rPr lang="zh-CN" altLang="en-US"/>
              <a:t>位表示，就溢出了。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6C937-FC01-41B1-A52A-CEA105C3A0AE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机器语言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/>
              <a:t>2</a:t>
            </a:r>
            <a:r>
              <a:rPr lang="zh-CN" altLang="en-US"/>
              <a:t>）指令格式：指令的布局形式。包含操作码和地址码。</a:t>
            </a:r>
            <a:endParaRPr lang="en-US" altLang="zh-CN"/>
          </a:p>
          <a:p>
            <a:pPr marL="0" indent="0">
              <a:buFont typeface="Arial" charset="0"/>
              <a:buNone/>
            </a:pPr>
            <a:r>
              <a:rPr lang="en-US" altLang="zh-CN"/>
              <a:t>       </a:t>
            </a:r>
            <a:r>
              <a:rPr lang="zh-CN" altLang="en-US"/>
              <a:t>操作码：</a:t>
            </a:r>
            <a:r>
              <a:rPr lang="zh-CN" altLang="en-US" sz="2000">
                <a:latin typeface="宋体" charset="-122"/>
              </a:rPr>
              <a:t>用来表示该指令所要完成的操作</a:t>
            </a:r>
            <a:r>
              <a:rPr lang="zh-CN" altLang="en-US" sz="2000">
                <a:latin typeface="Arial" charset="0"/>
              </a:rPr>
              <a:t>(</a:t>
            </a:r>
            <a:r>
              <a:rPr lang="zh-CN" altLang="en-US" sz="2000">
                <a:latin typeface="宋体" charset="-122"/>
              </a:rPr>
              <a:t>加、减、乘、除、数据传送等</a:t>
            </a:r>
            <a:r>
              <a:rPr lang="zh-CN" altLang="en-US" sz="2000">
                <a:latin typeface="Arial" charset="0"/>
              </a:rPr>
              <a:t>)</a:t>
            </a:r>
            <a:r>
              <a:rPr lang="zh-CN" altLang="en-US" sz="2000">
                <a:latin typeface="宋体" charset="-122"/>
              </a:rPr>
              <a:t>，其长度取决于指令系统中的指令条数。</a:t>
            </a:r>
            <a:endParaRPr lang="en-US" altLang="zh-CN" sz="2000">
              <a:latin typeface="宋体" charset="-122"/>
            </a:endParaRPr>
          </a:p>
          <a:p>
            <a:pPr marL="0" indent="0">
              <a:buFont typeface="Arial" charset="0"/>
              <a:buNone/>
            </a:pPr>
            <a:r>
              <a:rPr lang="en-US" altLang="zh-CN" sz="2000">
                <a:latin typeface="宋体" charset="-122"/>
              </a:rPr>
              <a:t>     </a:t>
            </a:r>
            <a:r>
              <a:rPr lang="zh-CN" altLang="en-US"/>
              <a:t>地址码：</a:t>
            </a:r>
            <a:r>
              <a:rPr lang="zh-CN" altLang="en-US" sz="2000">
                <a:latin typeface="宋体" charset="-122"/>
              </a:rPr>
              <a:t>用来描述该指令的操作对象。可以直接给出操作数；指出操作数的存储器地址；或寄存器地址</a:t>
            </a:r>
            <a:r>
              <a:rPr lang="zh-CN" altLang="en-US" sz="2000">
                <a:latin typeface="Arial" charset="0"/>
              </a:rPr>
              <a:t>(</a:t>
            </a:r>
            <a:r>
              <a:rPr lang="zh-CN" altLang="en-US" sz="2000">
                <a:latin typeface="宋体" charset="-122"/>
              </a:rPr>
              <a:t>即寄存器号</a:t>
            </a:r>
            <a:r>
              <a:rPr lang="zh-CN" altLang="en-US" sz="2000">
                <a:latin typeface="Arial" charset="0"/>
              </a:rPr>
              <a:t>)</a:t>
            </a:r>
            <a:endParaRPr lang="en-US" altLang="zh-CN" sz="2000">
              <a:latin typeface="Arial" charset="0"/>
            </a:endParaRPr>
          </a:p>
          <a:p>
            <a:pPr marL="0" indent="0">
              <a:buFont typeface="Arial" charset="0"/>
              <a:buNone/>
            </a:pPr>
            <a:endParaRPr lang="en-US" altLang="zh-CN" sz="2000">
              <a:latin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2800">
                <a:latin typeface="Arial" charset="0"/>
              </a:rPr>
              <a:t>        为遵循简单源于规整原则，</a:t>
            </a:r>
            <a:r>
              <a:rPr lang="en-US" altLang="zh-CN" sz="2800">
                <a:latin typeface="Arial" charset="0"/>
              </a:rPr>
              <a:t>MIPS</a:t>
            </a:r>
            <a:r>
              <a:rPr lang="zh-CN" altLang="en-US" sz="2800">
                <a:latin typeface="Arial" charset="0"/>
              </a:rPr>
              <a:t>指令集的指令都是</a:t>
            </a:r>
            <a:r>
              <a:rPr lang="en-US" altLang="zh-CN" sz="2800">
                <a:latin typeface="Arial" charset="0"/>
              </a:rPr>
              <a:t>32</a:t>
            </a:r>
            <a:r>
              <a:rPr lang="zh-CN" altLang="en-US" sz="2800">
                <a:latin typeface="Arial" charset="0"/>
              </a:rPr>
              <a:t>位。但是其他芯片有变长指令集。</a:t>
            </a:r>
            <a:endParaRPr lang="en-US" altLang="zh-CN" sz="28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35E85E-B012-44C6-8593-5381CDCE95DD}" type="slidenum">
              <a:rPr lang="zh-CN" altLang="en-US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395288" y="260350"/>
            <a:ext cx="8229600" cy="72072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/>
              <a:t>3</a:t>
            </a:r>
            <a:r>
              <a:rPr lang="zh-CN" altLang="en-US"/>
              <a:t>）例：</a:t>
            </a:r>
            <a:r>
              <a:rPr lang="en-US" altLang="zh-CN"/>
              <a:t>MIPS</a:t>
            </a:r>
            <a:r>
              <a:rPr lang="zh-CN" altLang="en-US"/>
              <a:t>的</a:t>
            </a:r>
            <a:r>
              <a:rPr lang="en-US" altLang="zh-CN"/>
              <a:t>R</a:t>
            </a:r>
            <a:r>
              <a:rPr lang="zh-CN" altLang="en-US"/>
              <a:t>型指令格式</a:t>
            </a:r>
          </a:p>
          <a:p>
            <a:pPr marL="0" indent="0">
              <a:buFont typeface="Arial" charset="0"/>
              <a:buNone/>
            </a:pPr>
            <a:endParaRPr lang="zh-CN" altLang="en-US"/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1139825" y="1025525"/>
            <a:ext cx="7319963" cy="1035050"/>
            <a:chOff x="703" y="981"/>
            <a:chExt cx="4355" cy="487"/>
          </a:xfrm>
        </p:grpSpPr>
        <p:sp>
          <p:nvSpPr>
            <p:cNvPr id="21512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op</a:t>
              </a:r>
              <a:endParaRPr lang="en-AU" altLang="zh-CN" sz="2000"/>
            </a:p>
          </p:txBody>
        </p:sp>
        <p:sp>
          <p:nvSpPr>
            <p:cNvPr id="21513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rs</a:t>
              </a:r>
              <a:endParaRPr lang="en-AU" altLang="zh-CN" sz="2000"/>
            </a:p>
          </p:txBody>
        </p:sp>
        <p:sp>
          <p:nvSpPr>
            <p:cNvPr id="21514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rt</a:t>
              </a:r>
              <a:endParaRPr lang="en-AU" altLang="zh-CN" sz="2000"/>
            </a:p>
          </p:txBody>
        </p:sp>
        <p:sp>
          <p:nvSpPr>
            <p:cNvPr id="21515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rd</a:t>
              </a:r>
              <a:endParaRPr lang="en-AU" altLang="zh-CN" sz="2000"/>
            </a:p>
          </p:txBody>
        </p:sp>
        <p:sp>
          <p:nvSpPr>
            <p:cNvPr id="21516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shamt</a:t>
              </a:r>
              <a:endParaRPr lang="en-AU" altLang="zh-CN" sz="2000"/>
            </a:p>
          </p:txBody>
        </p:sp>
        <p:sp>
          <p:nvSpPr>
            <p:cNvPr id="21517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funct</a:t>
              </a:r>
              <a:endParaRPr lang="en-AU" altLang="zh-CN" sz="2000"/>
            </a:p>
          </p:txBody>
        </p:sp>
        <p:sp>
          <p:nvSpPr>
            <p:cNvPr id="21518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6 bits</a:t>
              </a:r>
              <a:endParaRPr lang="en-AU" altLang="zh-CN" sz="1600"/>
            </a:p>
          </p:txBody>
        </p:sp>
        <p:sp>
          <p:nvSpPr>
            <p:cNvPr id="21519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6 bits</a:t>
              </a:r>
              <a:endParaRPr lang="en-AU" altLang="zh-CN" sz="1600"/>
            </a:p>
          </p:txBody>
        </p:sp>
        <p:sp>
          <p:nvSpPr>
            <p:cNvPr id="21520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21521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21522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21523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</p:grpSp>
      <p:sp>
        <p:nvSpPr>
          <p:cNvPr id="21508" name="矩形 16"/>
          <p:cNvSpPr>
            <a:spLocks noChangeArrowheads="1"/>
          </p:cNvSpPr>
          <p:nvPr/>
        </p:nvSpPr>
        <p:spPr bwMode="auto">
          <a:xfrm>
            <a:off x="1141413" y="2205038"/>
            <a:ext cx="691197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sz="3200"/>
              <a:t>op: operation code (opcode)</a:t>
            </a:r>
            <a:r>
              <a:rPr lang="zh-CN" altLang="en-US" sz="3200"/>
              <a:t>操作码</a:t>
            </a:r>
            <a:endParaRPr lang="en-US" altLang="zh-CN" sz="3200"/>
          </a:p>
          <a:p>
            <a:pPr lvl="1"/>
            <a:r>
              <a:rPr lang="en-US" altLang="zh-CN" sz="3200"/>
              <a:t>rs: </a:t>
            </a:r>
            <a:r>
              <a:rPr lang="zh-CN" altLang="en-US" sz="3200"/>
              <a:t>第一个源寄存器号</a:t>
            </a:r>
            <a:endParaRPr lang="en-US" altLang="zh-CN" sz="3200"/>
          </a:p>
          <a:p>
            <a:pPr lvl="1"/>
            <a:r>
              <a:rPr lang="en-US" altLang="zh-CN" sz="3200"/>
              <a:t>rt: </a:t>
            </a:r>
            <a:r>
              <a:rPr lang="zh-CN" altLang="en-US" sz="3200"/>
              <a:t>第二个源寄存器号</a:t>
            </a:r>
            <a:endParaRPr lang="en-US" altLang="zh-CN" sz="3200"/>
          </a:p>
          <a:p>
            <a:pPr lvl="1"/>
            <a:r>
              <a:rPr lang="en-US" altLang="zh-CN" sz="3200"/>
              <a:t>rd: </a:t>
            </a:r>
            <a:r>
              <a:rPr lang="zh-CN" altLang="en-US" sz="3200"/>
              <a:t>目标寄存器号</a:t>
            </a:r>
            <a:endParaRPr lang="en-US" altLang="zh-CN" sz="3200"/>
          </a:p>
          <a:p>
            <a:pPr lvl="1"/>
            <a:r>
              <a:rPr lang="en-US" altLang="zh-CN" sz="3200"/>
              <a:t>shamt: </a:t>
            </a:r>
            <a:r>
              <a:rPr lang="zh-CN" altLang="en-US" sz="3200"/>
              <a:t>位移量</a:t>
            </a:r>
            <a:r>
              <a:rPr lang="en-US" altLang="zh-CN" sz="3200"/>
              <a:t> (</a:t>
            </a:r>
            <a:r>
              <a:rPr lang="zh-CN" altLang="en-US" sz="2000"/>
              <a:t>介绍移位指令前取值</a:t>
            </a:r>
            <a:r>
              <a:rPr lang="en-US" altLang="zh-CN" sz="2000"/>
              <a:t>00000</a:t>
            </a:r>
            <a:r>
              <a:rPr lang="en-US" altLang="zh-CN" sz="3200"/>
              <a:t>)</a:t>
            </a:r>
          </a:p>
          <a:p>
            <a:pPr lvl="1"/>
            <a:r>
              <a:rPr lang="en-US" altLang="zh-CN" sz="3200"/>
              <a:t>funct: </a:t>
            </a:r>
            <a:r>
              <a:rPr lang="zh-CN" altLang="en-US" sz="3200"/>
              <a:t>功能码</a:t>
            </a:r>
            <a:r>
              <a:rPr lang="en-US" altLang="zh-CN" sz="3200"/>
              <a:t>(</a:t>
            </a:r>
            <a:r>
              <a:rPr lang="zh-CN" altLang="en-US" sz="3200"/>
              <a:t>扩展</a:t>
            </a:r>
            <a:r>
              <a:rPr lang="en-US" altLang="zh-CN" sz="3200"/>
              <a:t>opcode</a:t>
            </a:r>
            <a:r>
              <a:rPr lang="zh-CN" altLang="en-US" sz="3200"/>
              <a:t>的变式</a:t>
            </a:r>
            <a:r>
              <a:rPr lang="en-US" altLang="zh-CN" sz="3200"/>
              <a:t>)</a:t>
            </a:r>
            <a:endParaRPr lang="en-AU" altLang="zh-CN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681F7-3C1A-4A25-BCA3-DAAAB806B45D}" type="slidenum">
              <a:rPr lang="zh-CN" altLang="en-US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18" name="线形标注 1 17"/>
          <p:cNvSpPr/>
          <p:nvPr/>
        </p:nvSpPr>
        <p:spPr>
          <a:xfrm>
            <a:off x="5942013" y="5373688"/>
            <a:ext cx="2517775" cy="1368425"/>
          </a:xfrm>
          <a:prstGeom prst="borderCallout1">
            <a:avLst>
              <a:gd name="adj1" fmla="val 18750"/>
              <a:gd name="adj2" fmla="val -8333"/>
              <a:gd name="adj3" fmla="val -30428"/>
              <a:gd name="adj4" fmla="val -47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例：</a:t>
            </a:r>
            <a:r>
              <a:rPr lang="en-US" altLang="zh-CN" dirty="0"/>
              <a:t>P517</a:t>
            </a:r>
            <a:r>
              <a:rPr lang="zh-CN" altLang="en-US" dirty="0"/>
              <a:t>的</a:t>
            </a:r>
            <a:r>
              <a:rPr lang="en-US" altLang="zh-CN" dirty="0"/>
              <a:t>add</a:t>
            </a:r>
            <a:r>
              <a:rPr lang="zh-CN" altLang="en-US" dirty="0"/>
              <a:t>和</a:t>
            </a:r>
            <a:r>
              <a:rPr lang="en-US" altLang="zh-CN" dirty="0" err="1"/>
              <a:t>addu</a:t>
            </a:r>
            <a:r>
              <a:rPr lang="zh-CN" altLang="en-US" dirty="0"/>
              <a:t>指令</a:t>
            </a:r>
            <a:r>
              <a:rPr lang="en-US" altLang="zh-CN" dirty="0"/>
              <a:t>op</a:t>
            </a:r>
            <a:r>
              <a:rPr lang="zh-CN" altLang="en-US" dirty="0"/>
              <a:t>都是</a:t>
            </a:r>
            <a:r>
              <a:rPr lang="en-US" altLang="zh-CN" dirty="0"/>
              <a:t>0</a:t>
            </a:r>
            <a:r>
              <a:rPr lang="zh-CN" altLang="en-US" dirty="0"/>
              <a:t>，但</a:t>
            </a:r>
            <a:r>
              <a:rPr lang="en-US" altLang="zh-CN" dirty="0" err="1"/>
              <a:t>funct</a:t>
            </a:r>
            <a:r>
              <a:rPr lang="zh-CN" altLang="en-US" dirty="0"/>
              <a:t>一个是</a:t>
            </a:r>
            <a:r>
              <a:rPr lang="en-US" altLang="zh-CN" dirty="0"/>
              <a:t>0x20</a:t>
            </a:r>
            <a:r>
              <a:rPr lang="zh-CN" altLang="en-US" dirty="0"/>
              <a:t>一个是</a:t>
            </a:r>
            <a:r>
              <a:rPr lang="en-US" altLang="zh-CN" dirty="0"/>
              <a:t>0x21</a:t>
            </a:r>
            <a:r>
              <a:rPr lang="zh-CN" altLang="en-US" dirty="0"/>
              <a:t>（</a:t>
            </a:r>
            <a:r>
              <a:rPr lang="en-US" altLang="zh-CN" dirty="0"/>
              <a:t>and</a:t>
            </a:r>
            <a:r>
              <a:rPr lang="zh-CN" altLang="en-US" dirty="0"/>
              <a:t>，</a:t>
            </a:r>
            <a:r>
              <a:rPr lang="en-US" altLang="zh-CN" dirty="0"/>
              <a:t>sub</a:t>
            </a:r>
            <a:r>
              <a:rPr lang="zh-CN" altLang="en-US" dirty="0"/>
              <a:t>指令类似）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4363" y="5638800"/>
            <a:ext cx="3971925" cy="5857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lt"/>
                <a:ea typeface="+mn-ea"/>
              </a:rPr>
              <a:t>设计各段位数的原因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476250"/>
            <a:ext cx="8229600" cy="1800225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/>
              <a:t>MIPS</a:t>
            </a:r>
            <a:r>
              <a:rPr lang="zh-CN" altLang="en-US" sz="2800" dirty="0"/>
              <a:t>的寄存器号</a:t>
            </a:r>
            <a:endParaRPr lang="en-US" altLang="zh-CN" sz="2800" dirty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400" dirty="0"/>
              <a:t>$t0 – $t7 </a:t>
            </a:r>
            <a:r>
              <a:rPr lang="zh-CN" altLang="en-US" sz="2400" dirty="0"/>
              <a:t>：</a:t>
            </a:r>
            <a:r>
              <a:rPr lang="en-US" altLang="zh-CN" sz="2400" dirty="0"/>
              <a:t>8 – 15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400" dirty="0"/>
              <a:t>$t8 – $t9 </a:t>
            </a:r>
            <a:r>
              <a:rPr lang="zh-CN" altLang="en-US" sz="2400" dirty="0"/>
              <a:t>：</a:t>
            </a:r>
            <a:r>
              <a:rPr lang="en-US" altLang="zh-CN" sz="2400" dirty="0"/>
              <a:t>24 – 25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400" dirty="0"/>
              <a:t>$s0 – $s7 </a:t>
            </a:r>
            <a:r>
              <a:rPr lang="zh-CN" altLang="en-US" sz="2400" dirty="0"/>
              <a:t>：</a:t>
            </a:r>
            <a:r>
              <a:rPr lang="en-US" altLang="zh-CN" sz="2400" dirty="0"/>
              <a:t>16 – 23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22531" name="Rectangle 37"/>
          <p:cNvSpPr txBox="1">
            <a:spLocks noChangeArrowheads="1"/>
          </p:cNvSpPr>
          <p:nvPr/>
        </p:nvSpPr>
        <p:spPr bwMode="auto">
          <a:xfrm>
            <a:off x="468313" y="2166938"/>
            <a:ext cx="82708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>
                <a:latin typeface="Lucida Console" pitchFamily="49" charset="0"/>
              </a:rPr>
              <a:t>	</a:t>
            </a:r>
            <a:r>
              <a:rPr lang="zh-CN" altLang="en-US" sz="3200">
                <a:latin typeface="Lucida Console" pitchFamily="49" charset="0"/>
              </a:rPr>
              <a:t>所以：</a:t>
            </a:r>
            <a:r>
              <a:rPr lang="en-US" altLang="zh-CN" sz="3200">
                <a:latin typeface="Lucida Console" pitchFamily="49" charset="0"/>
              </a:rPr>
              <a:t>add $t0, $s1, $s2</a:t>
            </a:r>
          </a:p>
        </p:txBody>
      </p:sp>
      <p:sp>
        <p:nvSpPr>
          <p:cNvPr id="22532" name="Text Box 17"/>
          <p:cNvSpPr txBox="1">
            <a:spLocks noChangeArrowheads="1"/>
          </p:cNvSpPr>
          <p:nvPr/>
        </p:nvSpPr>
        <p:spPr bwMode="auto">
          <a:xfrm>
            <a:off x="1116013" y="2835275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op</a:t>
            </a:r>
            <a:endParaRPr lang="en-AU" altLang="zh-CN" sz="2000"/>
          </a:p>
        </p:txBody>
      </p:sp>
      <p:sp>
        <p:nvSpPr>
          <p:cNvPr id="22533" name="Text Box 18"/>
          <p:cNvSpPr txBox="1">
            <a:spLocks noChangeArrowheads="1"/>
          </p:cNvSpPr>
          <p:nvPr/>
        </p:nvSpPr>
        <p:spPr bwMode="auto">
          <a:xfrm>
            <a:off x="2413000" y="2835275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$s1</a:t>
            </a:r>
            <a:endParaRPr lang="en-AU" altLang="zh-CN" sz="2000"/>
          </a:p>
        </p:txBody>
      </p:sp>
      <p:sp>
        <p:nvSpPr>
          <p:cNvPr id="22534" name="Text Box 19"/>
          <p:cNvSpPr txBox="1">
            <a:spLocks noChangeArrowheads="1"/>
          </p:cNvSpPr>
          <p:nvPr/>
        </p:nvSpPr>
        <p:spPr bwMode="auto">
          <a:xfrm>
            <a:off x="3492500" y="2835275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$s2</a:t>
            </a:r>
            <a:endParaRPr lang="en-AU" altLang="zh-CN" sz="2000"/>
          </a:p>
        </p:txBody>
      </p:sp>
      <p:sp>
        <p:nvSpPr>
          <p:cNvPr id="22535" name="Text Box 20"/>
          <p:cNvSpPr txBox="1">
            <a:spLocks noChangeArrowheads="1"/>
          </p:cNvSpPr>
          <p:nvPr/>
        </p:nvSpPr>
        <p:spPr bwMode="auto">
          <a:xfrm>
            <a:off x="4572000" y="2835275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$t0</a:t>
            </a:r>
            <a:endParaRPr lang="en-AU" altLang="zh-CN" sz="2000"/>
          </a:p>
        </p:txBody>
      </p:sp>
      <p:sp>
        <p:nvSpPr>
          <p:cNvPr id="22536" name="Text Box 21"/>
          <p:cNvSpPr txBox="1">
            <a:spLocks noChangeArrowheads="1"/>
          </p:cNvSpPr>
          <p:nvPr/>
        </p:nvSpPr>
        <p:spPr bwMode="auto">
          <a:xfrm>
            <a:off x="5653088" y="2835275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0</a:t>
            </a:r>
            <a:endParaRPr lang="en-AU" altLang="zh-CN" sz="2000"/>
          </a:p>
        </p:txBody>
      </p:sp>
      <p:sp>
        <p:nvSpPr>
          <p:cNvPr id="22537" name="Text Box 22"/>
          <p:cNvSpPr txBox="1">
            <a:spLocks noChangeArrowheads="1"/>
          </p:cNvSpPr>
          <p:nvPr/>
        </p:nvSpPr>
        <p:spPr bwMode="auto">
          <a:xfrm>
            <a:off x="6732588" y="2835275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add</a:t>
            </a:r>
            <a:endParaRPr lang="en-AU" altLang="zh-CN" sz="2000"/>
          </a:p>
        </p:txBody>
      </p:sp>
      <p:sp>
        <p:nvSpPr>
          <p:cNvPr id="22538" name="Text Box 23"/>
          <p:cNvSpPr txBox="1">
            <a:spLocks noChangeArrowheads="1"/>
          </p:cNvSpPr>
          <p:nvPr/>
        </p:nvSpPr>
        <p:spPr bwMode="auto">
          <a:xfrm>
            <a:off x="1116013" y="3484563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0</a:t>
            </a:r>
            <a:endParaRPr lang="en-AU" altLang="zh-CN" sz="2000"/>
          </a:p>
        </p:txBody>
      </p:sp>
      <p:sp>
        <p:nvSpPr>
          <p:cNvPr id="22539" name="Text Box 24"/>
          <p:cNvSpPr txBox="1">
            <a:spLocks noChangeArrowheads="1"/>
          </p:cNvSpPr>
          <p:nvPr/>
        </p:nvSpPr>
        <p:spPr bwMode="auto">
          <a:xfrm>
            <a:off x="2413000" y="34845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17</a:t>
            </a:r>
            <a:endParaRPr lang="en-AU" altLang="zh-CN" sz="2000"/>
          </a:p>
        </p:txBody>
      </p:sp>
      <p:sp>
        <p:nvSpPr>
          <p:cNvPr id="22540" name="Text Box 25"/>
          <p:cNvSpPr txBox="1">
            <a:spLocks noChangeArrowheads="1"/>
          </p:cNvSpPr>
          <p:nvPr/>
        </p:nvSpPr>
        <p:spPr bwMode="auto">
          <a:xfrm>
            <a:off x="3492500" y="34845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18</a:t>
            </a:r>
            <a:endParaRPr lang="en-AU" altLang="zh-CN" sz="2000"/>
          </a:p>
        </p:txBody>
      </p:sp>
      <p:sp>
        <p:nvSpPr>
          <p:cNvPr id="22541" name="Text Box 26"/>
          <p:cNvSpPr txBox="1">
            <a:spLocks noChangeArrowheads="1"/>
          </p:cNvSpPr>
          <p:nvPr/>
        </p:nvSpPr>
        <p:spPr bwMode="auto">
          <a:xfrm>
            <a:off x="4572000" y="34845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8</a:t>
            </a:r>
            <a:endParaRPr lang="en-AU" altLang="zh-CN" sz="2000"/>
          </a:p>
        </p:txBody>
      </p:sp>
      <p:sp>
        <p:nvSpPr>
          <p:cNvPr id="22542" name="Text Box 27"/>
          <p:cNvSpPr txBox="1">
            <a:spLocks noChangeArrowheads="1"/>
          </p:cNvSpPr>
          <p:nvPr/>
        </p:nvSpPr>
        <p:spPr bwMode="auto">
          <a:xfrm>
            <a:off x="5653088" y="34845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0</a:t>
            </a:r>
            <a:endParaRPr lang="en-AU" altLang="zh-CN" sz="2000"/>
          </a:p>
        </p:txBody>
      </p:sp>
      <p:sp>
        <p:nvSpPr>
          <p:cNvPr id="22543" name="Text Box 28"/>
          <p:cNvSpPr txBox="1">
            <a:spLocks noChangeArrowheads="1"/>
          </p:cNvSpPr>
          <p:nvPr/>
        </p:nvSpPr>
        <p:spPr bwMode="auto">
          <a:xfrm>
            <a:off x="6732588" y="3484563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32</a:t>
            </a:r>
            <a:endParaRPr lang="en-AU" altLang="zh-CN" sz="2000"/>
          </a:p>
        </p:txBody>
      </p:sp>
      <p:sp>
        <p:nvSpPr>
          <p:cNvPr id="22544" name="Text Box 29"/>
          <p:cNvSpPr txBox="1">
            <a:spLocks noChangeArrowheads="1"/>
          </p:cNvSpPr>
          <p:nvPr/>
        </p:nvSpPr>
        <p:spPr bwMode="auto">
          <a:xfrm>
            <a:off x="1116013" y="4132263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000000</a:t>
            </a:r>
            <a:endParaRPr lang="en-AU" altLang="zh-CN" sz="2000"/>
          </a:p>
        </p:txBody>
      </p:sp>
      <p:sp>
        <p:nvSpPr>
          <p:cNvPr id="22545" name="Text Box 30"/>
          <p:cNvSpPr txBox="1">
            <a:spLocks noChangeArrowheads="1"/>
          </p:cNvSpPr>
          <p:nvPr/>
        </p:nvSpPr>
        <p:spPr bwMode="auto">
          <a:xfrm>
            <a:off x="2413000" y="41322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10001</a:t>
            </a:r>
            <a:endParaRPr lang="en-AU" altLang="zh-CN" sz="2000"/>
          </a:p>
        </p:txBody>
      </p:sp>
      <p:sp>
        <p:nvSpPr>
          <p:cNvPr id="22546" name="Text Box 31"/>
          <p:cNvSpPr txBox="1">
            <a:spLocks noChangeArrowheads="1"/>
          </p:cNvSpPr>
          <p:nvPr/>
        </p:nvSpPr>
        <p:spPr bwMode="auto">
          <a:xfrm>
            <a:off x="3492500" y="41322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10010</a:t>
            </a:r>
            <a:endParaRPr lang="en-AU" altLang="zh-CN" sz="2000"/>
          </a:p>
        </p:txBody>
      </p:sp>
      <p:sp>
        <p:nvSpPr>
          <p:cNvPr id="22547" name="Text Box 32"/>
          <p:cNvSpPr txBox="1">
            <a:spLocks noChangeArrowheads="1"/>
          </p:cNvSpPr>
          <p:nvPr/>
        </p:nvSpPr>
        <p:spPr bwMode="auto">
          <a:xfrm>
            <a:off x="4572000" y="41322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01000</a:t>
            </a:r>
            <a:endParaRPr lang="en-AU" altLang="zh-CN" sz="2000"/>
          </a:p>
        </p:txBody>
      </p:sp>
      <p:sp>
        <p:nvSpPr>
          <p:cNvPr id="22548" name="Text Box 33"/>
          <p:cNvSpPr txBox="1">
            <a:spLocks noChangeArrowheads="1"/>
          </p:cNvSpPr>
          <p:nvPr/>
        </p:nvSpPr>
        <p:spPr bwMode="auto">
          <a:xfrm>
            <a:off x="5653088" y="41322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00000</a:t>
            </a:r>
            <a:endParaRPr lang="en-AU" altLang="zh-CN" sz="2000"/>
          </a:p>
        </p:txBody>
      </p:sp>
      <p:sp>
        <p:nvSpPr>
          <p:cNvPr id="22549" name="Text Box 34"/>
          <p:cNvSpPr txBox="1">
            <a:spLocks noChangeArrowheads="1"/>
          </p:cNvSpPr>
          <p:nvPr/>
        </p:nvSpPr>
        <p:spPr bwMode="auto">
          <a:xfrm>
            <a:off x="6732588" y="4132263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100000</a:t>
            </a:r>
            <a:endParaRPr lang="en-AU" altLang="zh-CN" sz="2000"/>
          </a:p>
        </p:txBody>
      </p:sp>
      <p:sp>
        <p:nvSpPr>
          <p:cNvPr id="22550" name="Rectangle 35"/>
          <p:cNvSpPr>
            <a:spLocks noChangeArrowheads="1"/>
          </p:cNvSpPr>
          <p:nvPr/>
        </p:nvSpPr>
        <p:spPr bwMode="auto">
          <a:xfrm>
            <a:off x="1003300" y="5011738"/>
            <a:ext cx="81407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/>
              <a:t>0000</a:t>
            </a:r>
            <a:r>
              <a:rPr lang="en-US" altLang="zh-CN" sz="2400">
                <a:solidFill>
                  <a:srgbClr val="FF0000"/>
                </a:solidFill>
              </a:rPr>
              <a:t>0010</a:t>
            </a:r>
            <a:r>
              <a:rPr lang="en-US" altLang="zh-CN" sz="2400"/>
              <a:t>0011</a:t>
            </a:r>
            <a:r>
              <a:rPr lang="en-US" altLang="zh-CN" sz="2400">
                <a:solidFill>
                  <a:srgbClr val="FF0000"/>
                </a:solidFill>
              </a:rPr>
              <a:t>0010</a:t>
            </a:r>
            <a:r>
              <a:rPr lang="en-US" altLang="zh-CN" sz="2400"/>
              <a:t>0100</a:t>
            </a:r>
            <a:r>
              <a:rPr lang="en-US" altLang="zh-CN" sz="2400">
                <a:solidFill>
                  <a:srgbClr val="FF0000"/>
                </a:solidFill>
              </a:rPr>
              <a:t>0000</a:t>
            </a:r>
            <a:r>
              <a:rPr lang="en-US" altLang="zh-CN" sz="2400"/>
              <a:t>0010</a:t>
            </a:r>
            <a:r>
              <a:rPr lang="en-US" altLang="zh-CN" sz="2400">
                <a:solidFill>
                  <a:srgbClr val="FF0000"/>
                </a:solidFill>
              </a:rPr>
              <a:t>0000</a:t>
            </a:r>
            <a:r>
              <a:rPr lang="en-US" altLang="zh-CN" sz="2400" baseline="-25000"/>
              <a:t>2</a:t>
            </a:r>
            <a:r>
              <a:rPr lang="en-US" altLang="zh-CN" sz="2400"/>
              <a:t> = 02324020</a:t>
            </a:r>
            <a:r>
              <a:rPr lang="en-US" altLang="zh-CN" sz="2400" baseline="-25000"/>
              <a:t>16</a:t>
            </a:r>
            <a:endParaRPr lang="en-AU" altLang="zh-CN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50D1AA-5284-4395-AF18-273371E9071F}" type="slidenum">
              <a:rPr lang="zh-CN" altLang="en-US"/>
              <a:pPr>
                <a:defRPr/>
              </a:pPr>
              <a:t>22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908175" y="2636838"/>
            <a:ext cx="504825" cy="406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413000" y="2636838"/>
            <a:ext cx="4967288" cy="406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468313" y="692150"/>
            <a:ext cx="8229600" cy="7921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/>
              <a:t>4</a:t>
            </a:r>
            <a:r>
              <a:rPr lang="zh-CN" altLang="en-US"/>
              <a:t>）十六进制与二进制转换</a:t>
            </a:r>
            <a:endParaRPr lang="en-US" altLang="zh-CN"/>
          </a:p>
          <a:p>
            <a:pPr marL="0" indent="0">
              <a:buFont typeface="Arial" charset="0"/>
              <a:buNone/>
            </a:pPr>
            <a:endParaRPr lang="zh-CN" altLang="en-US"/>
          </a:p>
        </p:txBody>
      </p:sp>
      <p:graphicFrame>
        <p:nvGraphicFramePr>
          <p:cNvPr id="4" name="Group 76"/>
          <p:cNvGraphicFramePr>
            <a:graphicFrameLocks noGrp="1"/>
          </p:cNvGraphicFramePr>
          <p:nvPr/>
        </p:nvGraphicFramePr>
        <p:xfrm>
          <a:off x="1116013" y="1628775"/>
          <a:ext cx="7127875" cy="18288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602" name="Rectangle 77"/>
          <p:cNvSpPr>
            <a:spLocks noChangeArrowheads="1"/>
          </p:cNvSpPr>
          <p:nvPr/>
        </p:nvSpPr>
        <p:spPr bwMode="auto">
          <a:xfrm>
            <a:off x="633413" y="4076700"/>
            <a:ext cx="82708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3200"/>
              <a:t>例</a:t>
            </a:r>
            <a:r>
              <a:rPr lang="en-AU" altLang="zh-CN" sz="3200"/>
              <a:t>: eca8 6420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AU" altLang="zh-CN" sz="2800"/>
              <a:t>1110 </a:t>
            </a:r>
            <a:r>
              <a:rPr lang="en-AU" altLang="zh-CN" sz="2800">
                <a:solidFill>
                  <a:srgbClr val="FF0000"/>
                </a:solidFill>
              </a:rPr>
              <a:t>1100</a:t>
            </a:r>
            <a:r>
              <a:rPr lang="en-AU" altLang="zh-CN" sz="2800"/>
              <a:t> 1010 </a:t>
            </a:r>
            <a:r>
              <a:rPr lang="en-AU" altLang="zh-CN" sz="2800">
                <a:solidFill>
                  <a:srgbClr val="FF0000"/>
                </a:solidFill>
              </a:rPr>
              <a:t>1000</a:t>
            </a:r>
            <a:r>
              <a:rPr lang="en-AU" altLang="zh-CN" sz="2800"/>
              <a:t> 0110 </a:t>
            </a:r>
            <a:r>
              <a:rPr lang="en-AU" altLang="zh-CN" sz="2800">
                <a:solidFill>
                  <a:srgbClr val="FF0000"/>
                </a:solidFill>
              </a:rPr>
              <a:t>0100</a:t>
            </a:r>
            <a:r>
              <a:rPr lang="en-AU" altLang="zh-CN" sz="2800"/>
              <a:t> 0010 </a:t>
            </a:r>
            <a:r>
              <a:rPr lang="en-AU" altLang="zh-CN" sz="2800">
                <a:solidFill>
                  <a:srgbClr val="FF0000"/>
                </a:solidFill>
              </a:rPr>
              <a:t>0000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DAD5E9-2997-4C97-842F-1C118C769225}" type="slidenum">
              <a:rPr lang="zh-CN" altLang="en-US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35375" y="5443538"/>
            <a:ext cx="3960813" cy="646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lt"/>
                <a:ea typeface="+mn-ea"/>
              </a:rPr>
              <a:t>由于计算机的字长常为</a:t>
            </a:r>
            <a:r>
              <a:rPr lang="en-US" altLang="zh-CN" dirty="0">
                <a:latin typeface="+mn-lt"/>
                <a:ea typeface="+mn-ea"/>
              </a:rPr>
              <a:t>4</a:t>
            </a:r>
            <a:r>
              <a:rPr lang="zh-CN" altLang="en-US" dirty="0">
                <a:latin typeface="+mn-lt"/>
                <a:ea typeface="+mn-ea"/>
              </a:rPr>
              <a:t>的倍数，所以常采用</a:t>
            </a:r>
            <a:r>
              <a:rPr lang="en-US" altLang="zh-CN" dirty="0">
                <a:latin typeface="+mn-lt"/>
                <a:ea typeface="+mn-ea"/>
              </a:rPr>
              <a:t>16</a:t>
            </a:r>
            <a:r>
              <a:rPr lang="zh-CN" altLang="en-US" dirty="0">
                <a:latin typeface="+mn-lt"/>
                <a:ea typeface="+mn-ea"/>
              </a:rPr>
              <a:t>进制表示形式。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zh-CN" altLang="en-US" dirty="0"/>
              <a:t>设计原则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8" y="1600200"/>
            <a:ext cx="8229600" cy="676672"/>
          </a:xfrm>
          <a:solidFill>
            <a:srgbClr val="FFFF00"/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优秀的设计需要适宜的折中方案</a:t>
            </a:r>
            <a:r>
              <a:rPr lang="en-US" altLang="zh-CN" sz="2400" dirty="0"/>
              <a:t>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771991-CE40-4CF6-B7BD-DA283492691F}" type="slidenum">
              <a:rPr lang="zh-CN" altLang="en-US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79208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dirty="0"/>
              <a:t>       例如：取字指令</a:t>
            </a:r>
            <a:r>
              <a:rPr lang="en-US" altLang="zh-CN" sz="2400" dirty="0" err="1"/>
              <a:t>lw</a:t>
            </a:r>
            <a:r>
              <a:rPr lang="en-US" altLang="zh-CN" sz="2400" dirty="0"/>
              <a:t> $t0, </a:t>
            </a:r>
            <a:r>
              <a:rPr lang="zh-CN" altLang="en-US" sz="2400" dirty="0"/>
              <a:t>常数</a:t>
            </a:r>
            <a:r>
              <a:rPr lang="en-US" altLang="zh-CN" sz="2400" dirty="0"/>
              <a:t>($s3)</a:t>
            </a:r>
            <a:r>
              <a:rPr lang="zh-CN" altLang="en-US" sz="2400" dirty="0"/>
              <a:t>中需要指明两个寄存器和一个常数，若常数占</a:t>
            </a:r>
            <a:r>
              <a:rPr lang="en-US" altLang="zh-CN" sz="2400" dirty="0"/>
              <a:t>5</a:t>
            </a:r>
            <a:r>
              <a:rPr lang="zh-CN" altLang="en-US" sz="2400" dirty="0"/>
              <a:t>位（在上述</a:t>
            </a:r>
            <a:r>
              <a:rPr lang="en-US" altLang="zh-CN" sz="2400" dirty="0"/>
              <a:t>R</a:t>
            </a:r>
            <a:r>
              <a:rPr lang="zh-CN" altLang="en-US" sz="2400" dirty="0"/>
              <a:t>型指令中三个操作数都为</a:t>
            </a:r>
            <a:r>
              <a:rPr lang="en-US" altLang="zh-CN" sz="2400" dirty="0"/>
              <a:t>5</a:t>
            </a:r>
            <a:r>
              <a:rPr lang="zh-CN" altLang="en-US" sz="2400" dirty="0"/>
              <a:t>位，对于</a:t>
            </a:r>
            <a:r>
              <a:rPr lang="zh-CN" altLang="en-US" sz="2400" dirty="0">
                <a:solidFill>
                  <a:srgbClr val="FF0000"/>
                </a:solidFill>
              </a:rPr>
              <a:t>寄存器足够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5</a:t>
            </a:r>
            <a:r>
              <a:rPr lang="en-US" altLang="zh-CN" sz="2400" dirty="0">
                <a:solidFill>
                  <a:srgbClr val="FF0000"/>
                </a:solidFill>
              </a:rPr>
              <a:t>=32</a:t>
            </a:r>
            <a:r>
              <a:rPr lang="zh-CN" altLang="en-US" sz="2400" dirty="0"/>
              <a:t>），则寻址范围限制在基址附近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5</a:t>
            </a:r>
            <a:r>
              <a:rPr lang="zh-CN" altLang="en-US" sz="2400" dirty="0"/>
              <a:t>（</a:t>
            </a:r>
            <a:r>
              <a:rPr lang="en-US" altLang="zh-CN" sz="2400" dirty="0"/>
              <a:t>32</a:t>
            </a:r>
            <a:r>
              <a:rPr lang="zh-CN" altLang="en-US" sz="2400" dirty="0"/>
              <a:t>），若这个常数对应数组下标，则常常需要大于</a:t>
            </a:r>
            <a:r>
              <a:rPr lang="en-US" altLang="zh-CN" sz="2400" dirty="0"/>
              <a:t>32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4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200" dirty="0"/>
              <a:t>     折中：指令长度相同（为了规整），但不同类型指令采用不同指令格式。（事实上，操作码长度，地址码个数和长度都可依情况改变）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323850" y="549275"/>
            <a:ext cx="8229600" cy="14398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en-US" altLang="zh-CN"/>
              <a:t>MIPS</a:t>
            </a:r>
            <a:r>
              <a:rPr lang="zh-CN" altLang="en-US"/>
              <a:t>的</a:t>
            </a:r>
            <a:r>
              <a:rPr lang="en-US" altLang="zh-CN"/>
              <a:t>I</a:t>
            </a:r>
            <a:r>
              <a:rPr lang="zh-CN" altLang="en-US"/>
              <a:t>型指令</a:t>
            </a:r>
            <a:endParaRPr lang="en-US" altLang="zh-CN"/>
          </a:p>
          <a:p>
            <a:pPr marL="0" indent="0">
              <a:buFont typeface="Arial" charset="0"/>
              <a:buNone/>
            </a:pPr>
            <a:r>
              <a:rPr lang="en-US" altLang="zh-CN"/>
              <a:t>       </a:t>
            </a:r>
            <a:r>
              <a:rPr lang="zh-CN" altLang="en-US"/>
              <a:t>用于立即数和数据传输类指令</a:t>
            </a:r>
          </a:p>
        </p:txBody>
      </p:sp>
      <p:grpSp>
        <p:nvGrpSpPr>
          <p:cNvPr id="25603" name="Group 4"/>
          <p:cNvGrpSpPr>
            <a:grpSpLocks/>
          </p:cNvGrpSpPr>
          <p:nvPr/>
        </p:nvGrpSpPr>
        <p:grpSpPr bwMode="auto">
          <a:xfrm>
            <a:off x="1171575" y="2000250"/>
            <a:ext cx="6913563" cy="773113"/>
            <a:chOff x="884" y="981"/>
            <a:chExt cx="4355" cy="487"/>
          </a:xfrm>
        </p:grpSpPr>
        <p:sp>
          <p:nvSpPr>
            <p:cNvPr id="25606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op</a:t>
              </a:r>
              <a:endParaRPr lang="en-AU" altLang="zh-CN" sz="2000"/>
            </a:p>
          </p:txBody>
        </p:sp>
        <p:sp>
          <p:nvSpPr>
            <p:cNvPr id="25607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rs</a:t>
              </a:r>
              <a:endParaRPr lang="en-AU" altLang="zh-CN" sz="2000"/>
            </a:p>
          </p:txBody>
        </p:sp>
        <p:sp>
          <p:nvSpPr>
            <p:cNvPr id="25608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rt</a:t>
              </a:r>
              <a:endParaRPr lang="en-AU" altLang="zh-CN" sz="2000"/>
            </a:p>
          </p:txBody>
        </p:sp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constant or address</a:t>
              </a:r>
              <a:endParaRPr lang="en-AU" altLang="zh-CN" sz="2000"/>
            </a:p>
          </p:txBody>
        </p:sp>
        <p:sp>
          <p:nvSpPr>
            <p:cNvPr id="25610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6 bits</a:t>
              </a:r>
              <a:endParaRPr lang="en-AU" altLang="zh-CN" sz="1600"/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25612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25613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16 bits</a:t>
              </a:r>
              <a:endParaRPr lang="en-AU" altLang="zh-CN" sz="160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1F716-B3DA-4CD9-AB8D-EA0867600EC8}" type="slidenum">
              <a:rPr lang="zh-CN" altLang="en-US"/>
              <a:pPr>
                <a:defRPr/>
              </a:pPr>
              <a:t>25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461746" y="3429000"/>
                <a:ext cx="6926675" cy="2419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90000"/>
                  </a:lnSpc>
                </a:pPr>
                <a:r>
                  <a:rPr lang="en-US" altLang="zh-CN" sz="2800" dirty="0" err="1">
                    <a:ea typeface="宋体" pitchFamily="2" charset="-122"/>
                  </a:rPr>
                  <a:t>rt</a:t>
                </a:r>
                <a:r>
                  <a:rPr lang="en-US" altLang="zh-CN" sz="2800" dirty="0">
                    <a:ea typeface="宋体" pitchFamily="2" charset="-122"/>
                  </a:rPr>
                  <a:t>: </a:t>
                </a:r>
                <a:r>
                  <a:rPr lang="zh-CN" altLang="en-US" sz="2800" dirty="0">
                    <a:ea typeface="宋体" pitchFamily="2" charset="-122"/>
                  </a:rPr>
                  <a:t>目标或源寄存器号</a:t>
                </a:r>
                <a:endParaRPr lang="en-US" altLang="zh-CN" sz="2800" dirty="0">
                  <a:ea typeface="宋体" pitchFamily="2" charset="-122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zh-CN" sz="2800" dirty="0">
                  <a:ea typeface="宋体" pitchFamily="2" charset="-12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zh-CN" sz="2800" dirty="0">
                    <a:ea typeface="宋体" pitchFamily="2" charset="-122"/>
                  </a:rPr>
                  <a:t>Constant: –2</a:t>
                </a:r>
                <a:r>
                  <a:rPr lang="en-US" altLang="zh-CN" sz="2800" baseline="30000" dirty="0">
                    <a:ea typeface="宋体" pitchFamily="2" charset="-122"/>
                  </a:rPr>
                  <a:t>15</a:t>
                </a:r>
                <a:r>
                  <a:rPr lang="en-US" altLang="zh-CN" sz="2800" dirty="0">
                    <a:ea typeface="宋体" pitchFamily="2" charset="-122"/>
                  </a:rPr>
                  <a:t> ~ +2</a:t>
                </a:r>
                <a:r>
                  <a:rPr lang="en-US" altLang="zh-CN" sz="2800" baseline="30000" dirty="0">
                    <a:ea typeface="宋体" pitchFamily="2" charset="-122"/>
                  </a:rPr>
                  <a:t>15</a:t>
                </a:r>
                <a:r>
                  <a:rPr lang="en-US" altLang="zh-CN" sz="2800" dirty="0">
                    <a:ea typeface="宋体" pitchFamily="2" charset="-122"/>
                  </a:rPr>
                  <a:t> – 1</a:t>
                </a:r>
                <a:r>
                  <a:rPr lang="zh-CN" altLang="en-US" sz="2800" dirty="0">
                    <a:ea typeface="宋体" pitchFamily="2" charset="-122"/>
                  </a:rPr>
                  <a:t>常数</a:t>
                </a:r>
                <a:endParaRPr lang="en-US" altLang="zh-CN" sz="2800" dirty="0">
                  <a:ea typeface="宋体" pitchFamily="2" charset="-122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zh-CN" sz="2800" dirty="0">
                  <a:ea typeface="宋体" pitchFamily="2" charset="-12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zh-CN" sz="2800" dirty="0">
                    <a:ea typeface="宋体" pitchFamily="2" charset="-122"/>
                  </a:rPr>
                  <a:t>Address: </a:t>
                </a:r>
                <a:r>
                  <a:rPr lang="zh-CN" altLang="en-US" sz="2800" dirty="0">
                    <a:ea typeface="宋体" pitchFamily="2" charset="-122"/>
                  </a:rPr>
                  <a:t>加在基址寄存器</a:t>
                </a:r>
                <a:r>
                  <a:rPr lang="en-US" altLang="zh-CN" sz="2800" dirty="0" err="1">
                    <a:ea typeface="宋体" pitchFamily="2" charset="-122"/>
                  </a:rPr>
                  <a:t>rs</a:t>
                </a:r>
                <a:r>
                  <a:rPr lang="zh-CN" altLang="en-US" sz="2800" dirty="0">
                    <a:ea typeface="宋体" pitchFamily="2" charset="-122"/>
                  </a:rPr>
                  <a:t>上的偏移量，寻址范围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/>
                        <a:ea typeface="Cambria Math"/>
                      </a:rPr>
                      <m:t>基址</m:t>
                    </m:r>
                    <m:r>
                      <a:rPr lang="en-US" altLang="zh-CN" sz="2800" i="1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 2</a:t>
                </a:r>
                <a:r>
                  <a:rPr lang="en-US" altLang="zh-CN" sz="2800" baseline="30000" dirty="0">
                    <a:ea typeface="宋体" pitchFamily="2" charset="-122"/>
                  </a:rPr>
                  <a:t>15</a:t>
                </a:r>
                <a:r>
                  <a:rPr lang="en-US" altLang="zh-CN" sz="2800" dirty="0">
                    <a:ea typeface="宋体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46" y="3429000"/>
                <a:ext cx="6926675" cy="2419124"/>
              </a:xfrm>
              <a:prstGeom prst="rect">
                <a:avLst/>
              </a:prstGeom>
              <a:blipFill rotWithShape="1">
                <a:blip r:embed="rId2"/>
                <a:stretch>
                  <a:fillRect t="-5303" r="-264" b="-6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AC2BB-DEA5-4F48-A3DD-C89F90AA2AFF}" type="slidenum">
              <a:rPr lang="zh-CN" altLang="en-US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620713"/>
            <a:ext cx="7848600" cy="1057275"/>
          </a:xfrm>
          <a:prstGeom prst="rect">
            <a:avLst/>
          </a:prstGeom>
          <a:noFill/>
          <a:ln/>
        </p:spPr>
        <p:txBody>
          <a:bodyPr lIns="90488" tIns="44450" rIns="90488" bIns="4445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例 取数指令</a:t>
            </a:r>
            <a:r>
              <a:rPr lang="en-US" dirty="0"/>
              <a:t> (</a:t>
            </a: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dirty="0"/>
              <a:t> format):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</a:rPr>
              <a:t> $t0, 24($s3)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6628" name="Group 5"/>
          <p:cNvGrpSpPr>
            <a:grpSpLocks/>
          </p:cNvGrpSpPr>
          <p:nvPr/>
        </p:nvGrpSpPr>
        <p:grpSpPr bwMode="auto">
          <a:xfrm>
            <a:off x="1600200" y="2286000"/>
            <a:ext cx="5791200" cy="369888"/>
            <a:chOff x="1056" y="3024"/>
            <a:chExt cx="3648" cy="233"/>
          </a:xfrm>
        </p:grpSpPr>
        <p:sp>
          <p:nvSpPr>
            <p:cNvPr id="26668" name="Rectangle 6"/>
            <p:cNvSpPr>
              <a:spLocks noChangeArrowheads="1"/>
            </p:cNvSpPr>
            <p:nvPr/>
          </p:nvSpPr>
          <p:spPr bwMode="auto">
            <a:xfrm>
              <a:off x="1056" y="3024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6669" name="Line 7"/>
            <p:cNvSpPr>
              <a:spLocks noChangeShapeType="1"/>
            </p:cNvSpPr>
            <p:nvPr/>
          </p:nvSpPr>
          <p:spPr bwMode="auto">
            <a:xfrm>
              <a:off x="1728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Line 8"/>
            <p:cNvSpPr>
              <a:spLocks noChangeShapeType="1"/>
            </p:cNvSpPr>
            <p:nvPr/>
          </p:nvSpPr>
          <p:spPr bwMode="auto">
            <a:xfrm>
              <a:off x="2300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Line 9"/>
            <p:cNvSpPr>
              <a:spLocks noChangeShapeType="1"/>
            </p:cNvSpPr>
            <p:nvPr/>
          </p:nvSpPr>
          <p:spPr bwMode="auto">
            <a:xfrm>
              <a:off x="2876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Text Box 10"/>
            <p:cNvSpPr txBox="1">
              <a:spLocks noChangeArrowheads="1"/>
            </p:cNvSpPr>
            <p:nvPr/>
          </p:nvSpPr>
          <p:spPr bwMode="auto">
            <a:xfrm>
              <a:off x="1200" y="3024"/>
              <a:ext cx="27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en-US" altLang="zh-CN"/>
                <a:t>35            19             8                       24</a:t>
              </a:r>
              <a:r>
                <a:rPr lang="en-US" altLang="zh-CN" baseline="-25000"/>
                <a:t>10</a:t>
              </a:r>
            </a:p>
          </p:txBody>
        </p:sp>
      </p:grpSp>
      <p:sp>
        <p:nvSpPr>
          <p:cNvPr id="15" name="椭圆 14"/>
          <p:cNvSpPr/>
          <p:nvPr/>
        </p:nvSpPr>
        <p:spPr>
          <a:xfrm>
            <a:off x="2484438" y="1149350"/>
            <a:ext cx="679450" cy="528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16288" y="1116013"/>
            <a:ext cx="681037" cy="528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70375" y="1149350"/>
            <a:ext cx="679450" cy="528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148263" y="1157288"/>
            <a:ext cx="681037" cy="528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2124075" y="1685925"/>
            <a:ext cx="542925" cy="60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</p:cNvCxnSpPr>
          <p:nvPr/>
        </p:nvCxnSpPr>
        <p:spPr>
          <a:xfrm>
            <a:off x="4610100" y="1677988"/>
            <a:ext cx="538163" cy="6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657600" y="1644650"/>
            <a:ext cx="339725" cy="64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163888" y="1685925"/>
            <a:ext cx="2324100" cy="60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77"/>
          <p:cNvGrpSpPr>
            <a:grpSpLocks/>
          </p:cNvGrpSpPr>
          <p:nvPr/>
        </p:nvGrpSpPr>
        <p:grpSpPr bwMode="auto">
          <a:xfrm>
            <a:off x="838200" y="2951163"/>
            <a:ext cx="8001000" cy="3678237"/>
            <a:chOff x="528" y="1859"/>
            <a:chExt cx="5040" cy="2317"/>
          </a:xfrm>
        </p:grpSpPr>
        <p:sp>
          <p:nvSpPr>
            <p:cNvPr id="26648" name="Rectangle 44"/>
            <p:cNvSpPr>
              <a:spLocks noChangeArrowheads="1"/>
            </p:cNvSpPr>
            <p:nvPr/>
          </p:nvSpPr>
          <p:spPr bwMode="auto">
            <a:xfrm>
              <a:off x="3248" y="2051"/>
              <a:ext cx="1008" cy="1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6649" name="Rectangle 45"/>
            <p:cNvSpPr>
              <a:spLocks noChangeArrowheads="1"/>
            </p:cNvSpPr>
            <p:nvPr/>
          </p:nvSpPr>
          <p:spPr bwMode="auto">
            <a:xfrm>
              <a:off x="3440" y="1859"/>
              <a:ext cx="6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 b="1"/>
                <a:t>Memory</a:t>
              </a:r>
            </a:p>
          </p:txBody>
        </p:sp>
        <p:sp>
          <p:nvSpPr>
            <p:cNvPr id="26650" name="Rectangle 46"/>
            <p:cNvSpPr>
              <a:spLocks noChangeArrowheads="1"/>
            </p:cNvSpPr>
            <p:nvPr/>
          </p:nvSpPr>
          <p:spPr bwMode="auto">
            <a:xfrm>
              <a:off x="3584" y="3971"/>
              <a:ext cx="360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/>
                <a:t>data</a:t>
              </a:r>
            </a:p>
          </p:txBody>
        </p:sp>
        <p:sp>
          <p:nvSpPr>
            <p:cNvPr id="26651" name="Rectangle 47"/>
            <p:cNvSpPr>
              <a:spLocks noChangeArrowheads="1"/>
            </p:cNvSpPr>
            <p:nvPr/>
          </p:nvSpPr>
          <p:spPr bwMode="auto">
            <a:xfrm>
              <a:off x="4256" y="3971"/>
              <a:ext cx="131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/>
                <a:t>word address (hex)</a:t>
              </a:r>
            </a:p>
          </p:txBody>
        </p:sp>
        <p:sp>
          <p:nvSpPr>
            <p:cNvPr id="26652" name="Rectangle 48"/>
            <p:cNvSpPr>
              <a:spLocks noChangeArrowheads="1"/>
            </p:cNvSpPr>
            <p:nvPr/>
          </p:nvSpPr>
          <p:spPr bwMode="auto">
            <a:xfrm>
              <a:off x="4304" y="3779"/>
              <a:ext cx="87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/>
                <a:t>0x00000000</a:t>
              </a:r>
            </a:p>
          </p:txBody>
        </p:sp>
        <p:sp>
          <p:nvSpPr>
            <p:cNvPr id="26653" name="Rectangle 49"/>
            <p:cNvSpPr>
              <a:spLocks noChangeArrowheads="1"/>
            </p:cNvSpPr>
            <p:nvPr/>
          </p:nvSpPr>
          <p:spPr bwMode="auto">
            <a:xfrm>
              <a:off x="4304" y="3635"/>
              <a:ext cx="87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/>
                <a:t>0x00000004</a:t>
              </a:r>
            </a:p>
          </p:txBody>
        </p:sp>
        <p:sp>
          <p:nvSpPr>
            <p:cNvPr id="26654" name="Rectangle 50"/>
            <p:cNvSpPr>
              <a:spLocks noChangeArrowheads="1"/>
            </p:cNvSpPr>
            <p:nvPr/>
          </p:nvSpPr>
          <p:spPr bwMode="auto">
            <a:xfrm>
              <a:off x="4304" y="3491"/>
              <a:ext cx="87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/>
                <a:t>0x00000008</a:t>
              </a:r>
            </a:p>
          </p:txBody>
        </p:sp>
        <p:sp>
          <p:nvSpPr>
            <p:cNvPr id="26655" name="Rectangle 51"/>
            <p:cNvSpPr>
              <a:spLocks noChangeArrowheads="1"/>
            </p:cNvSpPr>
            <p:nvPr/>
          </p:nvSpPr>
          <p:spPr bwMode="auto">
            <a:xfrm>
              <a:off x="4304" y="3347"/>
              <a:ext cx="86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/>
                <a:t>0x0000000c</a:t>
              </a:r>
            </a:p>
          </p:txBody>
        </p:sp>
        <p:sp>
          <p:nvSpPr>
            <p:cNvPr id="26656" name="Rectangle 52"/>
            <p:cNvSpPr>
              <a:spLocks noChangeArrowheads="1"/>
            </p:cNvSpPr>
            <p:nvPr/>
          </p:nvSpPr>
          <p:spPr bwMode="auto">
            <a:xfrm>
              <a:off x="4304" y="2038"/>
              <a:ext cx="8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/>
                <a:t>0xf f f f f f f f</a:t>
              </a:r>
            </a:p>
          </p:txBody>
        </p:sp>
        <p:sp>
          <p:nvSpPr>
            <p:cNvPr id="26657" name="Line 53"/>
            <p:cNvSpPr>
              <a:spLocks noChangeShapeType="1"/>
            </p:cNvSpPr>
            <p:nvPr/>
          </p:nvSpPr>
          <p:spPr bwMode="auto">
            <a:xfrm>
              <a:off x="2912" y="304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54"/>
            <p:cNvSpPr>
              <a:spLocks noChangeShapeType="1"/>
            </p:cNvSpPr>
            <p:nvPr/>
          </p:nvSpPr>
          <p:spPr bwMode="auto">
            <a:xfrm>
              <a:off x="3248" y="294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55"/>
            <p:cNvSpPr>
              <a:spLocks noChangeShapeType="1"/>
            </p:cNvSpPr>
            <p:nvPr/>
          </p:nvSpPr>
          <p:spPr bwMode="auto">
            <a:xfrm>
              <a:off x="3248" y="3088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Line 56"/>
            <p:cNvSpPr>
              <a:spLocks noChangeShapeType="1"/>
            </p:cNvSpPr>
            <p:nvPr/>
          </p:nvSpPr>
          <p:spPr bwMode="auto">
            <a:xfrm>
              <a:off x="3248" y="3827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Line 57"/>
            <p:cNvSpPr>
              <a:spLocks noChangeShapeType="1"/>
            </p:cNvSpPr>
            <p:nvPr/>
          </p:nvSpPr>
          <p:spPr bwMode="auto">
            <a:xfrm>
              <a:off x="3248" y="3683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Line 58"/>
            <p:cNvSpPr>
              <a:spLocks noChangeShapeType="1"/>
            </p:cNvSpPr>
            <p:nvPr/>
          </p:nvSpPr>
          <p:spPr bwMode="auto">
            <a:xfrm>
              <a:off x="3248" y="3539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Line 59"/>
            <p:cNvSpPr>
              <a:spLocks noChangeShapeType="1"/>
            </p:cNvSpPr>
            <p:nvPr/>
          </p:nvSpPr>
          <p:spPr bwMode="auto">
            <a:xfrm>
              <a:off x="3248" y="3395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Rectangle 60"/>
            <p:cNvSpPr>
              <a:spLocks noChangeArrowheads="1"/>
            </p:cNvSpPr>
            <p:nvPr/>
          </p:nvSpPr>
          <p:spPr bwMode="auto">
            <a:xfrm>
              <a:off x="2576" y="2944"/>
              <a:ext cx="36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 sz="2000">
                  <a:latin typeface="Courier New" pitchFamily="49" charset="0"/>
                </a:rPr>
                <a:t>$s3</a:t>
              </a:r>
            </a:p>
          </p:txBody>
        </p:sp>
        <p:sp>
          <p:nvSpPr>
            <p:cNvPr id="26665" name="Rectangle 61"/>
            <p:cNvSpPr>
              <a:spLocks noChangeArrowheads="1"/>
            </p:cNvSpPr>
            <p:nvPr/>
          </p:nvSpPr>
          <p:spPr bwMode="auto">
            <a:xfrm>
              <a:off x="4304" y="2896"/>
              <a:ext cx="87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/>
                <a:t>0x12004094</a:t>
              </a:r>
            </a:p>
          </p:txBody>
        </p:sp>
        <p:sp>
          <p:nvSpPr>
            <p:cNvPr id="26666" name="Line 62"/>
            <p:cNvSpPr>
              <a:spLocks noChangeShapeType="1"/>
            </p:cNvSpPr>
            <p:nvPr/>
          </p:nvSpPr>
          <p:spPr bwMode="auto">
            <a:xfrm>
              <a:off x="3248" y="218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Rectangle 63"/>
            <p:cNvSpPr>
              <a:spLocks noChangeArrowheads="1"/>
            </p:cNvSpPr>
            <p:nvPr/>
          </p:nvSpPr>
          <p:spPr bwMode="auto">
            <a:xfrm>
              <a:off x="528" y="2016"/>
              <a:ext cx="1179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 sz="2000">
                  <a:latin typeface="Courier New" pitchFamily="49" charset="0"/>
                </a:rPr>
                <a:t>24</a:t>
              </a:r>
              <a:r>
                <a:rPr lang="en-US" altLang="zh-CN" sz="2000" baseline="-25000">
                  <a:latin typeface="Courier New" pitchFamily="49" charset="0"/>
                </a:rPr>
                <a:t>10</a:t>
              </a:r>
              <a:r>
                <a:rPr lang="en-US" altLang="zh-CN" sz="2000">
                  <a:latin typeface="Courier New" pitchFamily="49" charset="0"/>
                </a:rPr>
                <a:t> + $s3 =</a:t>
              </a:r>
            </a:p>
          </p:txBody>
        </p:sp>
      </p:grpSp>
      <p:grpSp>
        <p:nvGrpSpPr>
          <p:cNvPr id="49" name="Group 65"/>
          <p:cNvGrpSpPr>
            <a:grpSpLocks/>
          </p:cNvGrpSpPr>
          <p:nvPr/>
        </p:nvGrpSpPr>
        <p:grpSpPr bwMode="auto">
          <a:xfrm>
            <a:off x="762000" y="3886200"/>
            <a:ext cx="3052763" cy="1511300"/>
            <a:chOff x="432" y="1920"/>
            <a:chExt cx="1923" cy="952"/>
          </a:xfrm>
        </p:grpSpPr>
        <p:sp>
          <p:nvSpPr>
            <p:cNvPr id="26646" name="Rectangle 66"/>
            <p:cNvSpPr>
              <a:spLocks noChangeArrowheads="1"/>
            </p:cNvSpPr>
            <p:nvPr/>
          </p:nvSpPr>
          <p:spPr bwMode="auto">
            <a:xfrm>
              <a:off x="432" y="1920"/>
              <a:ext cx="1923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</a:rPr>
                <a:t>   . . . 0001 1000</a:t>
              </a:r>
            </a:p>
            <a:p>
              <a:r>
                <a:rPr lang="en-US" altLang="zh-CN" sz="2400">
                  <a:solidFill>
                    <a:schemeClr val="accent2"/>
                  </a:solidFill>
                </a:rPr>
                <a:t>+ . . . 1001 0100</a:t>
              </a:r>
            </a:p>
            <a:p>
              <a:r>
                <a:rPr lang="en-US" altLang="zh-CN" sz="2400">
                  <a:solidFill>
                    <a:schemeClr val="accent2"/>
                  </a:solidFill>
                </a:rPr>
                <a:t>   . . . 1010 1100 =</a:t>
              </a:r>
            </a:p>
            <a:p>
              <a:r>
                <a:rPr lang="en-US" altLang="zh-CN" sz="2400">
                  <a:solidFill>
                    <a:schemeClr val="accent2"/>
                  </a:solidFill>
                </a:rPr>
                <a:t>               0x120040ac</a:t>
              </a:r>
            </a:p>
          </p:txBody>
        </p:sp>
        <p:sp>
          <p:nvSpPr>
            <p:cNvPr id="26647" name="Line 67"/>
            <p:cNvSpPr>
              <a:spLocks noChangeShapeType="1"/>
            </p:cNvSpPr>
            <p:nvPr/>
          </p:nvSpPr>
          <p:spPr bwMode="auto">
            <a:xfrm>
              <a:off x="672" y="2400"/>
              <a:ext cx="12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Group 76"/>
          <p:cNvGrpSpPr>
            <a:grpSpLocks/>
          </p:cNvGrpSpPr>
          <p:nvPr/>
        </p:nvGrpSpPr>
        <p:grpSpPr bwMode="auto">
          <a:xfrm>
            <a:off x="4114800" y="4038600"/>
            <a:ext cx="4114800" cy="431800"/>
            <a:chOff x="2592" y="2560"/>
            <a:chExt cx="2592" cy="272"/>
          </a:xfrm>
        </p:grpSpPr>
        <p:sp>
          <p:nvSpPr>
            <p:cNvPr id="26641" name="Line 69"/>
            <p:cNvSpPr>
              <a:spLocks noChangeShapeType="1"/>
            </p:cNvSpPr>
            <p:nvPr/>
          </p:nvSpPr>
          <p:spPr bwMode="auto">
            <a:xfrm>
              <a:off x="3120" y="27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70"/>
            <p:cNvSpPr>
              <a:spLocks noChangeShapeType="1"/>
            </p:cNvSpPr>
            <p:nvPr/>
          </p:nvSpPr>
          <p:spPr bwMode="auto">
            <a:xfrm>
              <a:off x="3264" y="2608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71"/>
            <p:cNvSpPr>
              <a:spLocks noChangeShapeType="1"/>
            </p:cNvSpPr>
            <p:nvPr/>
          </p:nvSpPr>
          <p:spPr bwMode="auto">
            <a:xfrm>
              <a:off x="3264" y="275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Rectangle 73"/>
            <p:cNvSpPr>
              <a:spLocks noChangeArrowheads="1"/>
            </p:cNvSpPr>
            <p:nvPr/>
          </p:nvSpPr>
          <p:spPr bwMode="auto">
            <a:xfrm>
              <a:off x="4320" y="2560"/>
              <a:ext cx="86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/>
                <a:t>0x120040ac</a:t>
              </a:r>
            </a:p>
          </p:txBody>
        </p:sp>
        <p:sp>
          <p:nvSpPr>
            <p:cNvPr id="26645" name="Rectangle 74"/>
            <p:cNvSpPr>
              <a:spLocks noChangeArrowheads="1"/>
            </p:cNvSpPr>
            <p:nvPr/>
          </p:nvSpPr>
          <p:spPr bwMode="auto">
            <a:xfrm>
              <a:off x="2592" y="2608"/>
              <a:ext cx="56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 sz="2000">
                  <a:latin typeface="Courier New" pitchFamily="49" charset="0"/>
                </a:rPr>
                <a:t> $t0 </a:t>
              </a:r>
            </a:p>
          </p:txBody>
        </p:sp>
      </p:grpSp>
      <p:sp>
        <p:nvSpPr>
          <p:cNvPr id="26640" name="TextBox 57"/>
          <p:cNvSpPr txBox="1">
            <a:spLocks noChangeArrowheads="1"/>
          </p:cNvSpPr>
          <p:nvPr/>
        </p:nvSpPr>
        <p:spPr bwMode="auto">
          <a:xfrm>
            <a:off x="8216900" y="4594225"/>
            <a:ext cx="747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1400"/>
              <a:t>基地址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几条指令的具体格式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275"/>
          </a:xfrm>
        </p:spPr>
        <p:txBody>
          <a:bodyPr/>
          <a:lstStyle/>
          <a:p>
            <a:r>
              <a:rPr lang="zh-CN" altLang="en-US"/>
              <a:t>下面是几条指令的具体格式</a:t>
            </a:r>
            <a:r>
              <a:rPr lang="zh-CN" altLang="en-US">
                <a:sym typeface="Wingdings" pitchFamily="2" charset="2"/>
              </a:rPr>
              <a:t>：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088" y="2349500"/>
          <a:ext cx="7681912" cy="2961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0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02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721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指令</a:t>
                      </a:r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格式</a:t>
                      </a:r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op</a:t>
                      </a:r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rs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rt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rd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shamt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funct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9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add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寄存器号</a:t>
                      </a:r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32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99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sub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34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993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addi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dirty="0"/>
                        <a:t>常数</a:t>
                      </a:r>
                    </a:p>
                  </a:txBody>
                  <a:tcPr marL="91453" marR="91453" marT="45705" marB="45705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993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lw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35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dirty="0"/>
                        <a:t>地址</a:t>
                      </a:r>
                    </a:p>
                  </a:txBody>
                  <a:tcPr marL="91453" marR="91453" marT="45705" marB="45705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993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sw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43</a:t>
                      </a:r>
                      <a:endParaRPr lang="zh-CN" altLang="en-US" sz="180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dirty="0"/>
                        <a:t>地址</a:t>
                      </a:r>
                    </a:p>
                  </a:txBody>
                  <a:tcPr marL="91453" marR="91453" marT="45705" marB="45705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EFD14-E33A-417F-9F2A-F9EA906EB94C}" type="slidenum">
              <a:rPr lang="zh-CN" altLang="en-US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27712" name="TextBox 5"/>
          <p:cNvSpPr txBox="1">
            <a:spLocks noChangeArrowheads="1"/>
          </p:cNvSpPr>
          <p:nvPr/>
        </p:nvSpPr>
        <p:spPr bwMode="auto">
          <a:xfrm>
            <a:off x="1908175" y="5516563"/>
            <a:ext cx="6048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保持指令的相似性人可降低复杂度。</a:t>
            </a:r>
            <a:r>
              <a:rPr lang="en-US" altLang="zh-CN"/>
              <a:t>RI</a:t>
            </a:r>
            <a:r>
              <a:rPr lang="zh-CN" altLang="en-US"/>
              <a:t>型指令前</a:t>
            </a:r>
            <a:r>
              <a:rPr lang="en-US" altLang="zh-CN"/>
              <a:t>3</a:t>
            </a:r>
            <a:r>
              <a:rPr lang="zh-CN" altLang="en-US"/>
              <a:t>个字段长度相等，</a:t>
            </a:r>
            <a:r>
              <a:rPr lang="en-US" altLang="zh-CN"/>
              <a:t>I</a:t>
            </a:r>
            <a:r>
              <a:rPr lang="zh-CN" altLang="en-US"/>
              <a:t>第四字段与</a:t>
            </a:r>
            <a:r>
              <a:rPr lang="en-US" altLang="zh-CN"/>
              <a:t>R</a:t>
            </a:r>
            <a:r>
              <a:rPr lang="zh-CN" altLang="en-US"/>
              <a:t>后三个字段长度之和相等。</a:t>
            </a:r>
            <a:endParaRPr lang="en-US" altLang="zh-CN"/>
          </a:p>
          <a:p>
            <a:r>
              <a:rPr lang="en-US" altLang="zh-CN"/>
              <a:t>Op</a:t>
            </a:r>
            <a:r>
              <a:rPr lang="zh-CN" altLang="en-US"/>
              <a:t>使用不同区间值，便于区别</a:t>
            </a:r>
            <a:r>
              <a:rPr lang="en-US" altLang="zh-CN"/>
              <a:t>RI</a:t>
            </a:r>
            <a:r>
              <a:rPr lang="zh-CN" altLang="en-US"/>
              <a:t>型指令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476250"/>
            <a:ext cx="8229600" cy="2405063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/>
              <a:t>例：从</a:t>
            </a:r>
            <a:r>
              <a:rPr lang="en-US" altLang="zh-CN" dirty="0"/>
              <a:t>C</a:t>
            </a:r>
            <a:r>
              <a:rPr lang="zh-CN" altLang="en-US" dirty="0"/>
              <a:t>到机器语言。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的基址存放在</a:t>
            </a:r>
            <a:r>
              <a:rPr lang="en-US" altLang="zh-CN" dirty="0"/>
              <a:t>$t1</a:t>
            </a:r>
            <a:r>
              <a:rPr lang="zh-CN" altLang="en-US" dirty="0"/>
              <a:t>中，</a:t>
            </a:r>
            <a:r>
              <a:rPr lang="en-US" altLang="zh-CN" dirty="0"/>
              <a:t>h</a:t>
            </a:r>
            <a:r>
              <a:rPr lang="zh-CN" altLang="en-US" dirty="0"/>
              <a:t>存放在</a:t>
            </a:r>
            <a:r>
              <a:rPr lang="en-US" altLang="zh-CN" dirty="0"/>
              <a:t>$s2</a:t>
            </a:r>
            <a:r>
              <a:rPr lang="zh-CN" altLang="en-US" dirty="0"/>
              <a:t>中，下面的</a:t>
            </a:r>
            <a:r>
              <a:rPr lang="en-US" altLang="zh-CN" dirty="0"/>
              <a:t>C</a:t>
            </a:r>
            <a:r>
              <a:rPr lang="zh-CN" altLang="en-US" dirty="0"/>
              <a:t>赋值语句翻译成</a:t>
            </a:r>
            <a:r>
              <a:rPr lang="en-US" altLang="zh-CN" dirty="0"/>
              <a:t>MIPS</a:t>
            </a:r>
            <a:r>
              <a:rPr lang="zh-CN" altLang="en-US" dirty="0"/>
              <a:t>机器指令。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A[300] =  h + A[300]</a:t>
            </a:r>
            <a:endParaRPr lang="zh-CN" altLang="en-US" dirty="0"/>
          </a:p>
        </p:txBody>
      </p:sp>
      <p:sp>
        <p:nvSpPr>
          <p:cNvPr id="4" name="线形标注 1 3"/>
          <p:cNvSpPr/>
          <p:nvPr/>
        </p:nvSpPr>
        <p:spPr>
          <a:xfrm>
            <a:off x="2243138" y="2997200"/>
            <a:ext cx="1752600" cy="431800"/>
          </a:xfrm>
          <a:prstGeom prst="borderCallout1">
            <a:avLst>
              <a:gd name="adj1" fmla="val 18750"/>
              <a:gd name="adj2" fmla="val -8333"/>
              <a:gd name="adj3" fmla="val -95784"/>
              <a:gd name="adj4" fmla="val 55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A[0]+300</a:t>
            </a:r>
            <a:endParaRPr lang="zh-CN" altLang="en-US" dirty="0"/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2243138" y="3762375"/>
            <a:ext cx="1752600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$t1+300</a:t>
            </a:r>
            <a:endParaRPr lang="zh-CN" altLang="en-US"/>
          </a:p>
        </p:txBody>
      </p:sp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2243138" y="4545013"/>
            <a:ext cx="1752600" cy="369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$t1+300*4</a:t>
            </a:r>
            <a:endParaRPr lang="zh-CN" altLang="en-US"/>
          </a:p>
        </p:txBody>
      </p:sp>
      <p:sp>
        <p:nvSpPr>
          <p:cNvPr id="28678" name="TextBox 7"/>
          <p:cNvSpPr txBox="1">
            <a:spLocks noChangeArrowheads="1"/>
          </p:cNvSpPr>
          <p:nvPr/>
        </p:nvSpPr>
        <p:spPr bwMode="auto">
          <a:xfrm>
            <a:off x="4284663" y="4581525"/>
            <a:ext cx="4751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按字节编址，</a:t>
            </a:r>
            <a:r>
              <a:rPr lang="en-US" altLang="zh-CN"/>
              <a:t>MIPS</a:t>
            </a:r>
            <a:r>
              <a:rPr lang="zh-CN" altLang="en-US"/>
              <a:t>字长</a:t>
            </a:r>
            <a:r>
              <a:rPr lang="en-US" altLang="zh-CN"/>
              <a:t>32</a:t>
            </a:r>
            <a:r>
              <a:rPr lang="zh-CN" altLang="en-US"/>
              <a:t>位，一个数值</a:t>
            </a:r>
            <a:r>
              <a:rPr lang="en-US" altLang="zh-CN"/>
              <a:t>4</a:t>
            </a:r>
            <a:r>
              <a:rPr lang="zh-CN" altLang="en-US"/>
              <a:t>字节</a:t>
            </a:r>
          </a:p>
        </p:txBody>
      </p:sp>
      <p:sp>
        <p:nvSpPr>
          <p:cNvPr id="28679" name="TextBox 8"/>
          <p:cNvSpPr txBox="1">
            <a:spLocks noChangeArrowheads="1"/>
          </p:cNvSpPr>
          <p:nvPr/>
        </p:nvSpPr>
        <p:spPr bwMode="auto">
          <a:xfrm>
            <a:off x="2243138" y="5373688"/>
            <a:ext cx="1752600" cy="368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Lw $t0,1200($t1)</a:t>
            </a:r>
            <a:endParaRPr lang="zh-CN" altLang="en-US"/>
          </a:p>
        </p:txBody>
      </p:sp>
      <p:sp>
        <p:nvSpPr>
          <p:cNvPr id="28680" name="TextBox 9"/>
          <p:cNvSpPr txBox="1">
            <a:spLocks noChangeArrowheads="1"/>
          </p:cNvSpPr>
          <p:nvPr/>
        </p:nvSpPr>
        <p:spPr bwMode="auto">
          <a:xfrm>
            <a:off x="4284663" y="5373688"/>
            <a:ext cx="4608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将</a:t>
            </a:r>
            <a:r>
              <a:rPr lang="en-US" altLang="zh-CN"/>
              <a:t>A[300]</a:t>
            </a:r>
            <a:r>
              <a:rPr lang="zh-CN" altLang="en-US"/>
              <a:t>从内存地址</a:t>
            </a:r>
            <a:r>
              <a:rPr lang="en-US" altLang="zh-CN"/>
              <a:t>$t1+1200</a:t>
            </a:r>
            <a:r>
              <a:rPr lang="zh-CN" altLang="en-US"/>
              <a:t>取到寄存器</a:t>
            </a:r>
            <a:r>
              <a:rPr lang="en-US" altLang="zh-CN"/>
              <a:t>$t0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22A16-CF65-4A72-8BBF-3F6DBFA83FFB}" type="slidenum">
              <a:rPr lang="zh-CN" altLang="en-US"/>
              <a:pPr>
                <a:defRPr/>
              </a:pPr>
              <a:t>28</a:t>
            </a:fld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484438" y="3429000"/>
            <a:ext cx="287337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916238" y="3946525"/>
            <a:ext cx="0" cy="63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916238" y="4914900"/>
            <a:ext cx="0" cy="458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468313" y="476250"/>
            <a:ext cx="8229600" cy="24050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/>
              <a:t>例：设</a:t>
            </a:r>
            <a:r>
              <a:rPr lang="en-US" altLang="zh-CN"/>
              <a:t>A</a:t>
            </a:r>
            <a:r>
              <a:rPr lang="zh-CN" altLang="en-US"/>
              <a:t>的基址存放在</a:t>
            </a:r>
            <a:r>
              <a:rPr lang="en-US" altLang="zh-CN"/>
              <a:t>$t1</a:t>
            </a:r>
            <a:r>
              <a:rPr lang="zh-CN" altLang="en-US"/>
              <a:t>中，</a:t>
            </a:r>
            <a:r>
              <a:rPr lang="en-US" altLang="zh-CN"/>
              <a:t>h</a:t>
            </a:r>
            <a:r>
              <a:rPr lang="zh-CN" altLang="en-US"/>
              <a:t>存放在</a:t>
            </a:r>
            <a:r>
              <a:rPr lang="en-US" altLang="zh-CN"/>
              <a:t>$s2</a:t>
            </a:r>
            <a:r>
              <a:rPr lang="zh-CN" altLang="en-US"/>
              <a:t>中，下面的</a:t>
            </a:r>
            <a:r>
              <a:rPr lang="en-US" altLang="zh-CN"/>
              <a:t>C</a:t>
            </a:r>
            <a:r>
              <a:rPr lang="zh-CN" altLang="en-US"/>
              <a:t>赋值语句翻译成</a:t>
            </a:r>
            <a:r>
              <a:rPr lang="en-US" altLang="zh-CN"/>
              <a:t>MIPS</a:t>
            </a:r>
            <a:r>
              <a:rPr lang="zh-CN" altLang="en-US"/>
              <a:t>机器指令。</a:t>
            </a:r>
            <a:endParaRPr lang="en-US" altLang="zh-CN"/>
          </a:p>
          <a:p>
            <a:pPr marL="0" indent="0">
              <a:buFont typeface="Arial" charset="0"/>
              <a:buNone/>
            </a:pPr>
            <a:endParaRPr lang="en-US" altLang="zh-CN"/>
          </a:p>
          <a:p>
            <a:pPr marL="0" indent="0">
              <a:buFont typeface="Arial" charset="0"/>
              <a:buNone/>
            </a:pPr>
            <a:r>
              <a:rPr lang="en-US" altLang="zh-CN"/>
              <a:t>A[300] =  h + A[300]</a:t>
            </a:r>
            <a:endParaRPr lang="zh-CN" altLang="en-US"/>
          </a:p>
        </p:txBody>
      </p:sp>
      <p:sp>
        <p:nvSpPr>
          <p:cNvPr id="4" name="线形标注 1 3"/>
          <p:cNvSpPr/>
          <p:nvPr/>
        </p:nvSpPr>
        <p:spPr>
          <a:xfrm>
            <a:off x="3408363" y="3003550"/>
            <a:ext cx="1751012" cy="431800"/>
          </a:xfrm>
          <a:prstGeom prst="borderCallout1">
            <a:avLst>
              <a:gd name="adj1" fmla="val 18750"/>
              <a:gd name="adj2" fmla="val -8333"/>
              <a:gd name="adj3" fmla="val -68909"/>
              <a:gd name="adj4" fmla="val -62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 + A[300]</a:t>
            </a:r>
            <a:endParaRPr lang="zh-CN" altLang="en-US" dirty="0"/>
          </a:p>
        </p:txBody>
      </p:sp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3563938" y="3933825"/>
            <a:ext cx="566737" cy="368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$S2</a:t>
            </a:r>
            <a:endParaRPr lang="zh-CN" altLang="en-US"/>
          </a:p>
        </p:txBody>
      </p:sp>
      <p:sp>
        <p:nvSpPr>
          <p:cNvPr id="29701" name="TextBox 8"/>
          <p:cNvSpPr txBox="1">
            <a:spLocks noChangeArrowheads="1"/>
          </p:cNvSpPr>
          <p:nvPr/>
        </p:nvSpPr>
        <p:spPr bwMode="auto">
          <a:xfrm>
            <a:off x="3408363" y="4765675"/>
            <a:ext cx="1751012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add $t0,$s2,$t0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7B619-34C7-4FF5-803A-6CA804690FC7}" type="slidenum">
              <a:rPr lang="zh-CN" altLang="en-US"/>
              <a:pPr>
                <a:defRPr/>
              </a:pPr>
              <a:t>29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563938" y="2636838"/>
            <a:ext cx="71437" cy="36671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4" name="TextBox 11"/>
          <p:cNvSpPr txBox="1">
            <a:spLocks noChangeArrowheads="1"/>
          </p:cNvSpPr>
          <p:nvPr/>
        </p:nvSpPr>
        <p:spPr bwMode="auto">
          <a:xfrm>
            <a:off x="4367213" y="3917950"/>
            <a:ext cx="566737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$t0</a:t>
            </a:r>
            <a:endParaRPr lang="zh-CN" altLang="en-US"/>
          </a:p>
        </p:txBody>
      </p:sp>
      <p:cxnSp>
        <p:nvCxnSpPr>
          <p:cNvPr id="14" name="直接连接符 13"/>
          <p:cNvCxnSpPr>
            <a:endCxn id="29700" idx="0"/>
          </p:cNvCxnSpPr>
          <p:nvPr/>
        </p:nvCxnSpPr>
        <p:spPr>
          <a:xfrm>
            <a:off x="3848100" y="3435350"/>
            <a:ext cx="0" cy="49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500563" y="3435350"/>
            <a:ext cx="0" cy="49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9700" idx="2"/>
          </p:cNvCxnSpPr>
          <p:nvPr/>
        </p:nvCxnSpPr>
        <p:spPr>
          <a:xfrm>
            <a:off x="3848100" y="4302125"/>
            <a:ext cx="652463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9704" idx="2"/>
          </p:cNvCxnSpPr>
          <p:nvPr/>
        </p:nvCxnSpPr>
        <p:spPr>
          <a:xfrm>
            <a:off x="4649788" y="4287838"/>
            <a:ext cx="284162" cy="477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9" name="TextBox 20"/>
          <p:cNvSpPr txBox="1">
            <a:spLocks noChangeArrowheads="1"/>
          </p:cNvSpPr>
          <p:nvPr/>
        </p:nvSpPr>
        <p:spPr bwMode="auto">
          <a:xfrm>
            <a:off x="5651500" y="4765675"/>
            <a:ext cx="237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相加结果暂存于</a:t>
            </a:r>
            <a:r>
              <a:rPr lang="en-US" altLang="zh-CN"/>
              <a:t>$t0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 txBox="1">
            <a:spLocks noChangeArrowheads="1"/>
          </p:cNvSpPr>
          <p:nvPr/>
        </p:nvSpPr>
        <p:spPr bwMode="auto">
          <a:xfrm>
            <a:off x="179388" y="404813"/>
            <a:ext cx="864076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/>
              <a:t>2</a:t>
            </a:r>
            <a:r>
              <a:rPr lang="zh-CN" altLang="en-US" sz="3200"/>
              <a:t>）原码</a:t>
            </a:r>
            <a:endParaRPr lang="en-US" altLang="zh-CN" sz="3200"/>
          </a:p>
          <a:p>
            <a:r>
              <a:rPr lang="zh-CN" altLang="en-US" sz="2400"/>
              <a:t>        为了在计算机中表示正</a:t>
            </a:r>
            <a:r>
              <a:rPr lang="en-US" altLang="zh-CN" sz="2400"/>
              <a:t>/</a:t>
            </a:r>
            <a:r>
              <a:rPr lang="zh-CN" altLang="en-US" sz="2400"/>
              <a:t>负数，增加一个符号位，</a:t>
            </a:r>
            <a:r>
              <a:rPr lang="en-US" altLang="zh-CN" sz="2400"/>
              <a:t>0</a:t>
            </a:r>
            <a:r>
              <a:rPr lang="zh-CN" altLang="en-US" sz="2400"/>
              <a:t>为正，</a:t>
            </a:r>
            <a:r>
              <a:rPr lang="en-US" altLang="zh-CN" sz="2400"/>
              <a:t>1</a:t>
            </a:r>
            <a:r>
              <a:rPr lang="zh-CN" altLang="en-US" sz="2400"/>
              <a:t>为负。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7850" y="1804988"/>
          <a:ext cx="8229600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1011</a:t>
                      </a:r>
                      <a:endParaRPr lang="zh-CN" altLang="en-US" sz="1800" dirty="0"/>
                    </a:p>
                  </a:txBody>
                  <a:tcPr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6263" y="2492375"/>
          <a:ext cx="82296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1000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1011</a:t>
                      </a:r>
                      <a:endParaRPr lang="zh-CN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39" name="TextBox 8"/>
          <p:cNvSpPr txBox="1">
            <a:spLocks noChangeArrowheads="1"/>
          </p:cNvSpPr>
          <p:nvPr/>
        </p:nvSpPr>
        <p:spPr bwMode="auto">
          <a:xfrm>
            <a:off x="1763713" y="3046413"/>
            <a:ext cx="6911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本例中，符号位在最高位。原码有正</a:t>
            </a:r>
            <a:r>
              <a:rPr lang="en-US" altLang="zh-CN"/>
              <a:t>0</a:t>
            </a:r>
            <a:r>
              <a:rPr lang="zh-CN" altLang="en-US"/>
              <a:t>（</a:t>
            </a:r>
            <a:r>
              <a:rPr lang="en-US" altLang="zh-CN"/>
              <a:t>0000…0</a:t>
            </a:r>
            <a:r>
              <a:rPr lang="zh-CN" altLang="en-US"/>
              <a:t>）负</a:t>
            </a:r>
            <a:r>
              <a:rPr lang="en-US" altLang="zh-CN"/>
              <a:t>0</a:t>
            </a:r>
            <a:r>
              <a:rPr lang="zh-CN" altLang="en-US"/>
              <a:t>（</a:t>
            </a:r>
            <a:r>
              <a:rPr lang="en-US" altLang="zh-CN"/>
              <a:t>1000…0</a:t>
            </a:r>
            <a:r>
              <a:rPr lang="zh-CN" altLang="en-US"/>
              <a:t>）</a:t>
            </a:r>
          </a:p>
        </p:txBody>
      </p:sp>
      <p:sp>
        <p:nvSpPr>
          <p:cNvPr id="4140" name="TextBox 2"/>
          <p:cNvSpPr txBox="1">
            <a:spLocks noChangeArrowheads="1"/>
          </p:cNvSpPr>
          <p:nvPr/>
        </p:nvSpPr>
        <p:spPr bwMode="auto">
          <a:xfrm>
            <a:off x="684213" y="3716338"/>
            <a:ext cx="2087562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以</a:t>
            </a:r>
            <a:r>
              <a:rPr lang="en-US" altLang="zh-CN"/>
              <a:t>n=4</a:t>
            </a:r>
            <a:r>
              <a:rPr lang="zh-CN" altLang="en-US"/>
              <a:t>位为例：</a:t>
            </a:r>
            <a:endParaRPr lang="en-US" altLang="zh-CN"/>
          </a:p>
          <a:p>
            <a:r>
              <a:rPr lang="en-US" altLang="zh-CN"/>
              <a:t>0000</a:t>
            </a:r>
            <a:r>
              <a:rPr lang="zh-CN" altLang="en-US"/>
              <a:t>（正</a:t>
            </a:r>
            <a:r>
              <a:rPr lang="en-US" altLang="zh-CN"/>
              <a:t>0</a:t>
            </a:r>
            <a:r>
              <a:rPr lang="zh-CN" altLang="en-US"/>
              <a:t>）             </a:t>
            </a:r>
            <a:endParaRPr lang="en-US" altLang="zh-CN"/>
          </a:p>
          <a:p>
            <a:r>
              <a:rPr lang="en-US" altLang="zh-CN"/>
              <a:t>0001</a:t>
            </a:r>
            <a:r>
              <a:rPr lang="zh-CN" altLang="en-US"/>
              <a:t>（</a:t>
            </a:r>
            <a:r>
              <a:rPr lang="en-US" altLang="zh-CN"/>
              <a:t>+1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0010</a:t>
            </a:r>
          </a:p>
          <a:p>
            <a:r>
              <a:rPr lang="en-US" altLang="zh-CN"/>
              <a:t>0011</a:t>
            </a:r>
          </a:p>
          <a:p>
            <a:r>
              <a:rPr lang="en-US" altLang="zh-CN"/>
              <a:t>0100</a:t>
            </a:r>
          </a:p>
          <a:p>
            <a:r>
              <a:rPr lang="en-US" altLang="zh-CN"/>
              <a:t>0101</a:t>
            </a:r>
          </a:p>
          <a:p>
            <a:r>
              <a:rPr lang="en-US" altLang="zh-CN"/>
              <a:t>0110</a:t>
            </a:r>
          </a:p>
          <a:p>
            <a:r>
              <a:rPr lang="en-US" altLang="zh-CN"/>
              <a:t>0111</a:t>
            </a:r>
            <a:r>
              <a:rPr lang="zh-CN" altLang="en-US"/>
              <a:t>（</a:t>
            </a:r>
            <a:r>
              <a:rPr lang="en-US" altLang="zh-CN"/>
              <a:t>+7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141" name="TextBox 5"/>
          <p:cNvSpPr txBox="1">
            <a:spLocks noChangeArrowheads="1"/>
          </p:cNvSpPr>
          <p:nvPr/>
        </p:nvSpPr>
        <p:spPr bwMode="auto">
          <a:xfrm>
            <a:off x="2195513" y="4024313"/>
            <a:ext cx="20161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1000</a:t>
            </a:r>
            <a:r>
              <a:rPr lang="zh-CN" altLang="en-US"/>
              <a:t>（</a:t>
            </a:r>
            <a:r>
              <a:rPr lang="en-US" altLang="zh-CN"/>
              <a:t>-0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1001</a:t>
            </a:r>
            <a:r>
              <a:rPr lang="zh-CN" altLang="en-US"/>
              <a:t>（</a:t>
            </a:r>
            <a:r>
              <a:rPr lang="en-US" altLang="zh-CN"/>
              <a:t>-1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1010</a:t>
            </a:r>
          </a:p>
          <a:p>
            <a:r>
              <a:rPr lang="en-US" altLang="zh-CN"/>
              <a:t>1011</a:t>
            </a:r>
          </a:p>
          <a:p>
            <a:r>
              <a:rPr lang="en-US" altLang="zh-CN"/>
              <a:t>1100</a:t>
            </a:r>
          </a:p>
          <a:p>
            <a:r>
              <a:rPr lang="en-US" altLang="zh-CN"/>
              <a:t>1101</a:t>
            </a:r>
          </a:p>
          <a:p>
            <a:r>
              <a:rPr lang="en-US" altLang="zh-CN"/>
              <a:t>1110</a:t>
            </a:r>
          </a:p>
          <a:p>
            <a:r>
              <a:rPr lang="en-US" altLang="zh-CN"/>
              <a:t>1111</a:t>
            </a:r>
            <a:r>
              <a:rPr lang="zh-CN" altLang="en-US"/>
              <a:t>（</a:t>
            </a:r>
            <a:r>
              <a:rPr lang="en-US" altLang="zh-CN"/>
              <a:t>-7</a:t>
            </a:r>
            <a:r>
              <a:rPr lang="zh-CN" altLang="en-US"/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F0CC6-D43B-4639-A021-A1BD62BE05BB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68313" y="476250"/>
            <a:ext cx="8229600" cy="24050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/>
              <a:t>例：设</a:t>
            </a:r>
            <a:r>
              <a:rPr lang="en-US" altLang="zh-CN"/>
              <a:t>A</a:t>
            </a:r>
            <a:r>
              <a:rPr lang="zh-CN" altLang="en-US"/>
              <a:t>的基址存放在</a:t>
            </a:r>
            <a:r>
              <a:rPr lang="en-US" altLang="zh-CN"/>
              <a:t>$t1</a:t>
            </a:r>
            <a:r>
              <a:rPr lang="zh-CN" altLang="en-US"/>
              <a:t>中，</a:t>
            </a:r>
            <a:r>
              <a:rPr lang="en-US" altLang="zh-CN"/>
              <a:t>h</a:t>
            </a:r>
            <a:r>
              <a:rPr lang="zh-CN" altLang="en-US"/>
              <a:t>存放在</a:t>
            </a:r>
            <a:r>
              <a:rPr lang="en-US" altLang="zh-CN"/>
              <a:t>$s2</a:t>
            </a:r>
            <a:r>
              <a:rPr lang="zh-CN" altLang="en-US"/>
              <a:t>中，下面的</a:t>
            </a:r>
            <a:r>
              <a:rPr lang="en-US" altLang="zh-CN"/>
              <a:t>C</a:t>
            </a:r>
            <a:r>
              <a:rPr lang="zh-CN" altLang="en-US"/>
              <a:t>赋值语句翻译成</a:t>
            </a:r>
            <a:r>
              <a:rPr lang="en-US" altLang="zh-CN"/>
              <a:t>MIPS</a:t>
            </a:r>
            <a:r>
              <a:rPr lang="zh-CN" altLang="en-US"/>
              <a:t>机器指令。</a:t>
            </a:r>
            <a:endParaRPr lang="en-US" altLang="zh-CN"/>
          </a:p>
          <a:p>
            <a:pPr marL="0" indent="0">
              <a:buFont typeface="Arial" charset="0"/>
              <a:buNone/>
            </a:pPr>
            <a:endParaRPr lang="en-US" altLang="zh-CN"/>
          </a:p>
          <a:p>
            <a:pPr marL="0" indent="0">
              <a:buFont typeface="Arial" charset="0"/>
              <a:buNone/>
            </a:pPr>
            <a:r>
              <a:rPr lang="en-US" altLang="zh-CN"/>
              <a:t>A[300] =  h + A[300]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47D1ED-544E-4347-B01D-39640D0E1204}" type="slidenum">
              <a:rPr lang="zh-CN" altLang="en-US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5150" y="3621088"/>
            <a:ext cx="3168650" cy="46196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+mn-lt"/>
                <a:ea typeface="+mn-ea"/>
              </a:rPr>
              <a:t>sw</a:t>
            </a:r>
            <a:r>
              <a:rPr lang="en-US" altLang="zh-CN" sz="2400" dirty="0">
                <a:latin typeface="+mn-lt"/>
                <a:ea typeface="+mn-ea"/>
              </a:rPr>
              <a:t> $t0,1200($t1)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2771800" y="2247255"/>
            <a:ext cx="432048" cy="1109737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627313" y="3068638"/>
            <a:ext cx="360362" cy="55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6" idx="0"/>
          </p:cNvCxnSpPr>
          <p:nvPr/>
        </p:nvCxnSpPr>
        <p:spPr>
          <a:xfrm>
            <a:off x="1476375" y="2636838"/>
            <a:ext cx="1943100" cy="984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8" name="TextBox 21"/>
          <p:cNvSpPr txBox="1">
            <a:spLocks noChangeArrowheads="1"/>
          </p:cNvSpPr>
          <p:nvPr/>
        </p:nvSpPr>
        <p:spPr bwMode="auto">
          <a:xfrm>
            <a:off x="5292725" y="3621088"/>
            <a:ext cx="2447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结果仍存</a:t>
            </a:r>
            <a:r>
              <a:rPr lang="en-US" altLang="zh-CN"/>
              <a:t>A[300]</a:t>
            </a:r>
            <a:endParaRPr lang="zh-CN" altLang="en-US"/>
          </a:p>
        </p:txBody>
      </p:sp>
      <p:sp>
        <p:nvSpPr>
          <p:cNvPr id="30729" name="TextBox 22"/>
          <p:cNvSpPr txBox="1">
            <a:spLocks noChangeArrowheads="1"/>
          </p:cNvSpPr>
          <p:nvPr/>
        </p:nvSpPr>
        <p:spPr bwMode="auto">
          <a:xfrm>
            <a:off x="611188" y="4437063"/>
            <a:ext cx="84248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400"/>
              <a:t>所以</a:t>
            </a:r>
            <a:r>
              <a:rPr lang="en-US" altLang="zh-CN" sz="2400"/>
              <a:t>MIPS</a:t>
            </a:r>
            <a:r>
              <a:rPr lang="zh-CN" altLang="en-US" sz="2400"/>
              <a:t>程序为：</a:t>
            </a:r>
            <a:endParaRPr lang="en-US" altLang="zh-CN" sz="2400"/>
          </a:p>
          <a:p>
            <a:r>
              <a:rPr lang="en-US" altLang="zh-CN" sz="2400"/>
              <a:t>        lw $t0,1200($t1)    #</a:t>
            </a:r>
            <a:r>
              <a:rPr lang="zh-CN" altLang="en-US" sz="1600"/>
              <a:t>操作码</a:t>
            </a:r>
            <a:r>
              <a:rPr lang="en-US" altLang="zh-CN" sz="1600"/>
              <a:t>35</a:t>
            </a:r>
            <a:r>
              <a:rPr lang="zh-CN" altLang="en-US" sz="1600"/>
              <a:t>，源寄存器号</a:t>
            </a:r>
            <a:r>
              <a:rPr lang="en-US" altLang="zh-CN" sz="1600"/>
              <a:t>rt</a:t>
            </a:r>
            <a:r>
              <a:rPr lang="zh-CN" altLang="en-US" sz="1600"/>
              <a:t>为</a:t>
            </a:r>
            <a:r>
              <a:rPr lang="en-US" altLang="zh-CN" sz="1600"/>
              <a:t>8</a:t>
            </a:r>
            <a:r>
              <a:rPr lang="zh-CN" altLang="en-US" sz="1600"/>
              <a:t>，源寄存器号</a:t>
            </a:r>
            <a:r>
              <a:rPr lang="en-US" altLang="zh-CN" sz="1600"/>
              <a:t>rs</a:t>
            </a:r>
            <a:r>
              <a:rPr lang="zh-CN" altLang="en-US" sz="1600"/>
              <a:t>为</a:t>
            </a:r>
            <a:r>
              <a:rPr lang="en-US" altLang="zh-CN" sz="1600"/>
              <a:t>9</a:t>
            </a:r>
            <a:r>
              <a:rPr lang="zh-CN" altLang="en-US" sz="1600"/>
              <a:t>，地址</a:t>
            </a:r>
            <a:r>
              <a:rPr lang="en-US" altLang="zh-CN" sz="1600"/>
              <a:t>1200</a:t>
            </a:r>
          </a:p>
          <a:p>
            <a:r>
              <a:rPr lang="en-US" altLang="zh-CN" sz="2400"/>
              <a:t>        add $t0,$s2,$t0     #</a:t>
            </a:r>
            <a:r>
              <a:rPr lang="zh-CN" altLang="en-US"/>
              <a:t>操作码</a:t>
            </a:r>
            <a:r>
              <a:rPr lang="en-US" altLang="zh-CN"/>
              <a:t>0</a:t>
            </a:r>
            <a:r>
              <a:rPr lang="zh-CN" altLang="en-US"/>
              <a:t>，目标寄存器</a:t>
            </a:r>
            <a:r>
              <a:rPr lang="en-US" altLang="zh-CN"/>
              <a:t>rd</a:t>
            </a:r>
            <a:r>
              <a:rPr lang="zh-CN" altLang="en-US"/>
              <a:t>为</a:t>
            </a:r>
            <a:r>
              <a:rPr lang="en-US" altLang="zh-CN"/>
              <a:t>8</a:t>
            </a:r>
            <a:r>
              <a:rPr lang="zh-CN" altLang="en-US"/>
              <a:t>，两个源分别为</a:t>
            </a:r>
            <a:r>
              <a:rPr lang="en-US" altLang="zh-CN"/>
              <a:t>18</a:t>
            </a:r>
            <a:r>
              <a:rPr lang="zh-CN" altLang="en-US"/>
              <a:t>和</a:t>
            </a:r>
            <a:r>
              <a:rPr lang="en-US" altLang="zh-CN"/>
              <a:t>8</a:t>
            </a:r>
          </a:p>
          <a:p>
            <a:r>
              <a:rPr lang="en-US" altLang="zh-CN" sz="2400"/>
              <a:t>        sw $t0,1200($t1)   #</a:t>
            </a:r>
            <a:r>
              <a:rPr lang="zh-CN" altLang="en-US"/>
              <a:t>操作码</a:t>
            </a:r>
            <a:r>
              <a:rPr lang="en-US" altLang="zh-CN"/>
              <a:t>43</a:t>
            </a:r>
            <a:r>
              <a:rPr lang="zh-CN" altLang="en-US"/>
              <a:t>，源寄存器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，地址</a:t>
            </a:r>
            <a:r>
              <a:rPr lang="en-US" altLang="zh-CN"/>
              <a:t>1200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3456F-4725-49FB-886A-D54A5B591CBE}" type="slidenum">
              <a:rPr lang="zh-CN" altLang="en-US"/>
              <a:pPr>
                <a:defRPr/>
              </a:pPr>
              <a:t>31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76375" y="765175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shamt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funct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76375" y="4365625"/>
          <a:ext cx="6096000" cy="1111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100011</a:t>
                      </a:r>
                      <a:endParaRPr lang="zh-CN" altLang="en-US" sz="18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01001</a:t>
                      </a:r>
                      <a:endParaRPr lang="zh-CN" altLang="en-US" sz="18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01000</a:t>
                      </a:r>
                      <a:endParaRPr lang="zh-CN" altLang="en-US" sz="1800" dirty="0"/>
                    </a:p>
                  </a:txBody>
                  <a:tcPr marT="45668" marB="45668"/>
                </a:tc>
                <a:tc gridSpan="3">
                  <a:txBody>
                    <a:bodyPr/>
                    <a:lstStyle/>
                    <a:p>
                      <a:r>
                        <a:rPr lang="en-US" altLang="zh-CN" sz="1800" dirty="0"/>
                        <a:t>0000  0100  1011  0000</a:t>
                      </a:r>
                      <a:endParaRPr lang="zh-CN" altLang="en-US" sz="1800" dirty="0"/>
                    </a:p>
                  </a:txBody>
                  <a:tcPr marT="45668" marB="4566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000000</a:t>
                      </a:r>
                      <a:endParaRPr lang="zh-CN" altLang="en-US" sz="18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10010</a:t>
                      </a:r>
                      <a:endParaRPr lang="zh-CN" altLang="en-US" sz="18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01000</a:t>
                      </a:r>
                      <a:endParaRPr lang="zh-CN" altLang="en-US" sz="18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01000</a:t>
                      </a:r>
                      <a:endParaRPr lang="zh-CN" altLang="en-US" sz="18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00000</a:t>
                      </a:r>
                      <a:endParaRPr lang="zh-CN" altLang="en-US" sz="18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100000</a:t>
                      </a:r>
                      <a:endParaRPr lang="zh-CN" altLang="en-US" sz="1800" dirty="0"/>
                    </a:p>
                  </a:txBody>
                  <a:tcPr marT="45668" marB="456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101011</a:t>
                      </a:r>
                      <a:endParaRPr lang="zh-CN" altLang="en-US" sz="18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01001</a:t>
                      </a:r>
                      <a:endParaRPr lang="zh-CN" altLang="en-US" sz="18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01000</a:t>
                      </a:r>
                      <a:endParaRPr lang="zh-CN" altLang="en-US" sz="1800" dirty="0"/>
                    </a:p>
                  </a:txBody>
                  <a:tcPr marT="45668" marB="4566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0000  0100  1011  0000</a:t>
                      </a:r>
                      <a:endParaRPr lang="zh-CN" altLang="en-US" sz="1800" dirty="0"/>
                    </a:p>
                  </a:txBody>
                  <a:tcPr marT="45668" marB="4566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813" name="TextBox 6"/>
          <p:cNvSpPr txBox="1">
            <a:spLocks noChangeArrowheads="1"/>
          </p:cNvSpPr>
          <p:nvPr/>
        </p:nvSpPr>
        <p:spPr bwMode="auto">
          <a:xfrm>
            <a:off x="1403350" y="3141663"/>
            <a:ext cx="3240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3600"/>
              <a:t>机器语言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存储程序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067175" y="1557338"/>
            <a:ext cx="4752975" cy="4679950"/>
          </a:xfrm>
        </p:spPr>
        <p:txBody>
          <a:bodyPr/>
          <a:lstStyle/>
          <a:p>
            <a:r>
              <a:rPr lang="zh-CN" altLang="en-US" sz="2800"/>
              <a:t>指令和数据都用二进制表示</a:t>
            </a:r>
            <a:endParaRPr lang="en-US" altLang="zh-CN" sz="2800"/>
          </a:p>
          <a:p>
            <a:r>
              <a:rPr lang="zh-CN" altLang="en-US" sz="2800"/>
              <a:t>都存储于内存</a:t>
            </a:r>
            <a:endParaRPr lang="en-US" altLang="zh-CN" sz="2800"/>
          </a:p>
          <a:p>
            <a:r>
              <a:rPr lang="zh-CN" altLang="en-US" sz="2800"/>
              <a:t>程序可以作用于程序，如：编译、链接程序</a:t>
            </a:r>
            <a:endParaRPr lang="en-US" altLang="zh-CN" sz="2800"/>
          </a:p>
          <a:p>
            <a:r>
              <a:rPr lang="zh-CN" altLang="en-US" sz="2800"/>
              <a:t>二进制兼容允许程序通用于不同的计算机。（工业界的指令集架构</a:t>
            </a:r>
            <a:r>
              <a:rPr lang="en-US" altLang="zh-CN" sz="2800"/>
              <a:t>ISAs</a:t>
            </a:r>
            <a:r>
              <a:rPr lang="zh-CN" altLang="en-US" sz="2800"/>
              <a:t>，</a:t>
            </a:r>
            <a:r>
              <a:rPr lang="en-US" altLang="zh-CN" sz="2800"/>
              <a:t>Instruction Set Architecture</a:t>
            </a:r>
            <a:r>
              <a:rPr lang="zh-CN" altLang="en-US" sz="280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6D5C7-4B88-4747-BF54-4A98D173319D}" type="slidenum">
              <a:rPr lang="zh-CN" altLang="en-US"/>
              <a:pPr>
                <a:defRPr/>
              </a:pPr>
              <a:t>32</a:t>
            </a:fld>
            <a:endParaRPr lang="zh-CN" altLang="en-US" dirty="0"/>
          </a:p>
        </p:txBody>
      </p:sp>
      <p:pic>
        <p:nvPicPr>
          <p:cNvPr id="32773" name="Picture 7" descr="f02-07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353853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2.10</a:t>
            </a:r>
          </a:p>
          <a:p>
            <a:r>
              <a:rPr lang="en-US" altLang="zh-CN"/>
              <a:t>2.12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AB8CB-22F4-4234-9459-2A7F87021C96}" type="slidenum">
              <a:rPr lang="zh-CN" altLang="en-US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  </a:t>
            </a:r>
            <a:r>
              <a:rPr lang="zh-CN" altLang="en-US"/>
              <a:t>逻辑操作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63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高级语言和汇编语言都提供逻辑右（左）移指令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4D41F-A04A-4AD1-804F-4AB15806C720}" type="slidenum">
              <a:rPr lang="zh-CN" altLang="en-US"/>
              <a:pPr>
                <a:defRPr/>
              </a:pPr>
              <a:t>34</a:t>
            </a:fld>
            <a:endParaRPr lang="zh-CN" altLang="en-US"/>
          </a:p>
        </p:txBody>
      </p:sp>
      <p:graphicFrame>
        <p:nvGraphicFramePr>
          <p:cNvPr id="5" name="Group 47"/>
          <p:cNvGraphicFramePr>
            <a:graphicFrameLocks noGrp="1"/>
          </p:cNvGraphicFramePr>
          <p:nvPr/>
        </p:nvGraphicFramePr>
        <p:xfrm>
          <a:off x="1042988" y="2708275"/>
          <a:ext cx="7200900" cy="2824164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逻辑操作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Java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MIPS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指令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左移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charset="-122"/>
                        </a:rPr>
                        <a:t>sll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右移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charset="-122"/>
                        </a:rPr>
                        <a:t>srl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按位与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charset="-122"/>
                        </a:rPr>
                        <a:t>and, andi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按位或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charset="-122"/>
                        </a:rPr>
                        <a:t>or, ori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按位取反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~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~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charset="-122"/>
                        </a:rPr>
                        <a:t>nor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95736" y="5805264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可以用于取一个字中的某些位，或插入某些位。左移操作还可以做乘</a:t>
            </a:r>
            <a:r>
              <a:rPr lang="en-US" altLang="zh-CN" dirty="0"/>
              <a:t>2</a:t>
            </a:r>
            <a:r>
              <a:rPr lang="zh-CN" altLang="en-US" dirty="0"/>
              <a:t>用。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2997200"/>
            <a:ext cx="8229600" cy="29130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rgbClr val="FF0000"/>
                </a:solidFill>
              </a:rPr>
              <a:t>逻辑</a:t>
            </a:r>
            <a:r>
              <a:rPr lang="zh-CN" altLang="en-US" dirty="0"/>
              <a:t>右移运算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2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200" dirty="0"/>
              <a:t>0000 0000 0000 0000 0000 0000 </a:t>
            </a:r>
            <a:r>
              <a:rPr lang="en-US" altLang="zh-CN" sz="2200" dirty="0">
                <a:solidFill>
                  <a:srgbClr val="FF0000"/>
                </a:solidFill>
              </a:rPr>
              <a:t>1001 0000   </a:t>
            </a:r>
            <a:r>
              <a:rPr lang="zh-CN" altLang="en-US" sz="2200" dirty="0"/>
              <a:t>（十进制</a:t>
            </a:r>
            <a:r>
              <a:rPr lang="en-US" altLang="zh-CN" sz="2200" dirty="0"/>
              <a:t>144</a:t>
            </a:r>
            <a:r>
              <a:rPr lang="zh-CN" altLang="en-US" sz="2200" dirty="0"/>
              <a:t>） 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200" dirty="0"/>
              <a:t>右移</a:t>
            </a:r>
            <a:r>
              <a:rPr lang="en-US" altLang="zh-CN" sz="2200" dirty="0"/>
              <a:t>4</a:t>
            </a:r>
            <a:r>
              <a:rPr lang="zh-CN" altLang="en-US" sz="2200" dirty="0"/>
              <a:t>位（空位补</a:t>
            </a:r>
            <a:r>
              <a:rPr lang="en-US" altLang="zh-CN" sz="2200" dirty="0"/>
              <a:t>0</a:t>
            </a:r>
            <a:r>
              <a:rPr lang="zh-CN" altLang="en-US" sz="2200" dirty="0"/>
              <a:t>）：</a:t>
            </a:r>
            <a:endParaRPr lang="en-US" altLang="zh-CN" sz="22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</a:rPr>
              <a:t>0000</a:t>
            </a:r>
            <a:r>
              <a:rPr lang="en-US" altLang="zh-CN" sz="2200" dirty="0"/>
              <a:t> 0000 0000 0000 0000 0000 0000 </a:t>
            </a:r>
            <a:r>
              <a:rPr lang="en-US" altLang="zh-CN" sz="2200" dirty="0">
                <a:solidFill>
                  <a:srgbClr val="FF0000"/>
                </a:solidFill>
              </a:rPr>
              <a:t>1001</a:t>
            </a:r>
            <a:r>
              <a:rPr lang="en-US" altLang="zh-CN" sz="2200" dirty="0"/>
              <a:t>     </a:t>
            </a:r>
            <a:r>
              <a:rPr lang="zh-CN" altLang="en-US" sz="2200" dirty="0"/>
              <a:t>（十进制</a:t>
            </a:r>
            <a:r>
              <a:rPr lang="en-US" altLang="zh-CN" sz="2200" dirty="0"/>
              <a:t>9</a:t>
            </a:r>
            <a:r>
              <a:rPr lang="zh-CN" altLang="en-US" sz="2200" dirty="0"/>
              <a:t> </a:t>
            </a:r>
            <a:r>
              <a:rPr lang="en-US" altLang="zh-CN" sz="2200" dirty="0"/>
              <a:t>=144/2</a:t>
            </a:r>
            <a:r>
              <a:rPr lang="en-US" altLang="zh-CN" sz="2200" baseline="30000" dirty="0"/>
              <a:t>4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200" dirty="0"/>
              <a:t>右移相当于除以</a:t>
            </a:r>
            <a:r>
              <a:rPr lang="en-US" altLang="zh-CN" sz="2200" dirty="0"/>
              <a:t>2</a:t>
            </a:r>
            <a:r>
              <a:rPr lang="en-US" altLang="zh-CN" sz="2200" baseline="30000" dirty="0"/>
              <a:t>i</a:t>
            </a:r>
            <a:r>
              <a:rPr lang="zh-CN" altLang="en-US" sz="2200" dirty="0"/>
              <a:t>，</a:t>
            </a:r>
            <a:r>
              <a:rPr lang="zh-CN" altLang="en-US" sz="2200" dirty="0">
                <a:solidFill>
                  <a:srgbClr val="FF0000"/>
                </a:solidFill>
              </a:rPr>
              <a:t>仅对无符号数</a:t>
            </a:r>
            <a:r>
              <a:rPr lang="zh-CN" altLang="en-US" sz="2200" dirty="0"/>
              <a:t>正确）</a:t>
            </a:r>
            <a:endParaRPr lang="en-US" altLang="zh-CN" sz="22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9A10A-8260-4497-8621-1BB13518F563}" type="slidenum">
              <a:rPr lang="zh-CN" altLang="en-US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8325" y="403225"/>
            <a:ext cx="8180388" cy="2584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lt"/>
                <a:ea typeface="+mn-ea"/>
              </a:rPr>
              <a:t>逻辑</a:t>
            </a:r>
            <a:r>
              <a:rPr lang="zh-CN" altLang="en-US" sz="3200" dirty="0">
                <a:latin typeface="+mn-lt"/>
                <a:ea typeface="+mn-ea"/>
              </a:rPr>
              <a:t>左移运算</a:t>
            </a:r>
            <a:endParaRPr lang="en-US" altLang="zh-CN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latin typeface="+mn-lt"/>
                <a:ea typeface="+mn-ea"/>
              </a:rPr>
              <a:t>0000 0000 0000 0000 0000 0000 0000 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</a:rPr>
              <a:t>1001</a:t>
            </a:r>
            <a:r>
              <a:rPr lang="en-US" altLang="zh-CN" sz="2200" dirty="0">
                <a:latin typeface="+mn-lt"/>
                <a:ea typeface="+mn-ea"/>
              </a:rPr>
              <a:t>     </a:t>
            </a:r>
            <a:r>
              <a:rPr lang="zh-CN" altLang="en-US" sz="2200" dirty="0">
                <a:latin typeface="+mn-lt"/>
                <a:ea typeface="+mn-ea"/>
              </a:rPr>
              <a:t>（十进制</a:t>
            </a:r>
            <a:r>
              <a:rPr lang="en-US" altLang="zh-CN" sz="2200" dirty="0">
                <a:latin typeface="+mn-lt"/>
                <a:ea typeface="+mn-ea"/>
              </a:rPr>
              <a:t>9</a:t>
            </a:r>
            <a:r>
              <a:rPr lang="zh-CN" altLang="en-US" sz="2200" dirty="0">
                <a:latin typeface="+mn-lt"/>
                <a:ea typeface="+mn-ea"/>
              </a:rPr>
              <a:t>）</a:t>
            </a:r>
            <a:endParaRPr lang="en-US" altLang="zh-CN" sz="22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+mn-lt"/>
                <a:ea typeface="+mn-ea"/>
              </a:rPr>
              <a:t>左移</a:t>
            </a:r>
            <a:r>
              <a:rPr lang="en-US" altLang="zh-CN" sz="2200" dirty="0">
                <a:latin typeface="+mn-lt"/>
                <a:ea typeface="+mn-ea"/>
              </a:rPr>
              <a:t>4</a:t>
            </a:r>
            <a:r>
              <a:rPr lang="zh-CN" altLang="en-US" sz="2200" dirty="0">
                <a:latin typeface="+mn-lt"/>
                <a:ea typeface="+mn-ea"/>
              </a:rPr>
              <a:t>位（空位补</a:t>
            </a:r>
            <a:r>
              <a:rPr lang="en-US" altLang="zh-CN" sz="2200" dirty="0">
                <a:latin typeface="+mn-lt"/>
                <a:ea typeface="+mn-ea"/>
              </a:rPr>
              <a:t>0</a:t>
            </a:r>
            <a:r>
              <a:rPr lang="zh-CN" altLang="en-US" sz="2200" dirty="0">
                <a:latin typeface="+mn-lt"/>
                <a:ea typeface="+mn-ea"/>
              </a:rPr>
              <a:t>）：</a:t>
            </a:r>
            <a:endParaRPr lang="en-US" altLang="zh-CN" sz="22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latin typeface="+mn-lt"/>
                <a:ea typeface="+mn-ea"/>
              </a:rPr>
              <a:t>0000 0000 0000 0000 0000 0000 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</a:rPr>
              <a:t>1001 0000  </a:t>
            </a:r>
            <a:r>
              <a:rPr lang="zh-CN" altLang="en-US" sz="2200" dirty="0">
                <a:latin typeface="+mn-lt"/>
                <a:ea typeface="+mn-ea"/>
              </a:rPr>
              <a:t>（十进制</a:t>
            </a:r>
            <a:r>
              <a:rPr lang="en-US" altLang="zh-CN" sz="2200" dirty="0">
                <a:latin typeface="+mn-lt"/>
                <a:ea typeface="+mn-ea"/>
              </a:rPr>
              <a:t>144=9</a:t>
            </a:r>
            <a:r>
              <a:rPr lang="zh-CN" altLang="en-US" sz="2200" dirty="0">
                <a:latin typeface="+mn-lt"/>
                <a:ea typeface="+mn-ea"/>
              </a:rPr>
              <a:t>*</a:t>
            </a:r>
            <a:r>
              <a:rPr lang="en-US" altLang="zh-CN" sz="2200" dirty="0">
                <a:latin typeface="+mn-lt"/>
                <a:ea typeface="+mn-ea"/>
              </a:rPr>
              <a:t>2</a:t>
            </a:r>
            <a:r>
              <a:rPr lang="en-US" altLang="zh-CN" sz="2200" baseline="30000" dirty="0">
                <a:latin typeface="+mn-lt"/>
                <a:ea typeface="+mn-ea"/>
              </a:rPr>
              <a:t>4</a:t>
            </a:r>
            <a:r>
              <a:rPr lang="en-US" altLang="zh-CN" sz="2200" dirty="0">
                <a:latin typeface="+mn-lt"/>
                <a:ea typeface="+mn-ea"/>
              </a:rPr>
              <a:t>=9</a:t>
            </a:r>
            <a:r>
              <a:rPr lang="zh-CN" altLang="en-US" sz="2200" dirty="0">
                <a:latin typeface="+mn-lt"/>
                <a:ea typeface="+mn-ea"/>
              </a:rPr>
              <a:t>*</a:t>
            </a:r>
            <a:r>
              <a:rPr lang="en-US" altLang="zh-CN" sz="2200" dirty="0">
                <a:latin typeface="+mn-lt"/>
                <a:ea typeface="+mn-ea"/>
              </a:rPr>
              <a:t>16</a:t>
            </a:r>
            <a:r>
              <a:rPr lang="zh-CN" altLang="en-US" sz="2200" dirty="0">
                <a:latin typeface="+mn-lt"/>
                <a:ea typeface="+mn-ea"/>
              </a:rPr>
              <a:t>） 左移相当于乘以</a:t>
            </a:r>
            <a:r>
              <a:rPr lang="en-US" altLang="zh-CN" sz="2200" dirty="0">
                <a:latin typeface="+mn-lt"/>
                <a:ea typeface="+mn-ea"/>
              </a:rPr>
              <a:t>2</a:t>
            </a:r>
            <a:r>
              <a:rPr lang="en-US" altLang="zh-CN" sz="2200" baseline="30000" dirty="0">
                <a:latin typeface="+mn-lt"/>
                <a:ea typeface="+mn-ea"/>
              </a:rPr>
              <a:t>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2997200"/>
            <a:ext cx="8229600" cy="29130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rgbClr val="FF0000"/>
                </a:solidFill>
              </a:rPr>
              <a:t>逻辑</a:t>
            </a:r>
            <a:r>
              <a:rPr lang="zh-CN" altLang="en-US" dirty="0"/>
              <a:t>右移运算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2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200" dirty="0"/>
              <a:t>0000 0000 0000 0000 0000 0000 </a:t>
            </a:r>
            <a:r>
              <a:rPr lang="en-US" altLang="zh-CN" sz="2200" dirty="0">
                <a:solidFill>
                  <a:srgbClr val="FF0000"/>
                </a:solidFill>
              </a:rPr>
              <a:t>1001 0000   </a:t>
            </a:r>
            <a:r>
              <a:rPr lang="zh-CN" altLang="en-US" sz="2200" dirty="0"/>
              <a:t>（十进制</a:t>
            </a:r>
            <a:r>
              <a:rPr lang="en-US" altLang="zh-CN" sz="2200" dirty="0"/>
              <a:t>144</a:t>
            </a:r>
            <a:r>
              <a:rPr lang="zh-CN" altLang="en-US" sz="2200" dirty="0"/>
              <a:t>） 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200" dirty="0"/>
              <a:t>右移</a:t>
            </a:r>
            <a:r>
              <a:rPr lang="en-US" altLang="zh-CN" sz="2200" dirty="0"/>
              <a:t>4</a:t>
            </a:r>
            <a:r>
              <a:rPr lang="zh-CN" altLang="en-US" sz="2200" dirty="0"/>
              <a:t>位（空位补</a:t>
            </a:r>
            <a:r>
              <a:rPr lang="en-US" altLang="zh-CN" sz="2200" dirty="0"/>
              <a:t>0</a:t>
            </a:r>
            <a:r>
              <a:rPr lang="zh-CN" altLang="en-US" sz="2200" dirty="0"/>
              <a:t>）：</a:t>
            </a:r>
            <a:endParaRPr lang="en-US" altLang="zh-CN" sz="22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</a:rPr>
              <a:t>0000</a:t>
            </a:r>
            <a:r>
              <a:rPr lang="en-US" altLang="zh-CN" sz="2200" dirty="0"/>
              <a:t> 0000 0000 0000 0000 0000 0000 </a:t>
            </a:r>
            <a:r>
              <a:rPr lang="en-US" altLang="zh-CN" sz="2200" dirty="0">
                <a:solidFill>
                  <a:srgbClr val="FF0000"/>
                </a:solidFill>
              </a:rPr>
              <a:t>1001</a:t>
            </a:r>
            <a:r>
              <a:rPr lang="en-US" altLang="zh-CN" sz="2200" dirty="0"/>
              <a:t>     </a:t>
            </a:r>
            <a:r>
              <a:rPr lang="zh-CN" altLang="en-US" sz="2200" dirty="0"/>
              <a:t>（十进制</a:t>
            </a:r>
            <a:r>
              <a:rPr lang="en-US" altLang="zh-CN" sz="2200" dirty="0"/>
              <a:t>9</a:t>
            </a:r>
            <a:r>
              <a:rPr lang="zh-CN" altLang="en-US" sz="2200" dirty="0"/>
              <a:t> </a:t>
            </a:r>
            <a:r>
              <a:rPr lang="en-US" altLang="zh-CN" sz="2200" dirty="0"/>
              <a:t>=144/2</a:t>
            </a:r>
            <a:r>
              <a:rPr lang="en-US" altLang="zh-CN" sz="2200" baseline="30000" dirty="0"/>
              <a:t>4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200" dirty="0"/>
              <a:t>右移相当于除以</a:t>
            </a:r>
            <a:r>
              <a:rPr lang="en-US" altLang="zh-CN" sz="2200" dirty="0"/>
              <a:t>2</a:t>
            </a:r>
            <a:r>
              <a:rPr lang="en-US" altLang="zh-CN" sz="2200" baseline="30000" dirty="0"/>
              <a:t>i</a:t>
            </a:r>
            <a:r>
              <a:rPr lang="zh-CN" altLang="en-US" sz="2200" dirty="0"/>
              <a:t>，</a:t>
            </a:r>
            <a:r>
              <a:rPr lang="zh-CN" altLang="en-US" sz="2200" dirty="0">
                <a:solidFill>
                  <a:srgbClr val="FF0000"/>
                </a:solidFill>
              </a:rPr>
              <a:t>仅对无符号数</a:t>
            </a:r>
            <a:r>
              <a:rPr lang="zh-CN" altLang="en-US" sz="2200" dirty="0"/>
              <a:t>正确）</a:t>
            </a:r>
            <a:endParaRPr lang="en-US" altLang="zh-CN" sz="22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9A10A-8260-4497-8621-1BB13518F563}" type="slidenum">
              <a:rPr lang="zh-CN" altLang="en-US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8325" y="403225"/>
            <a:ext cx="8180388" cy="2584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lt"/>
                <a:ea typeface="+mn-ea"/>
              </a:rPr>
              <a:t>逻辑</a:t>
            </a:r>
            <a:r>
              <a:rPr lang="zh-CN" altLang="en-US" sz="3200" dirty="0">
                <a:latin typeface="+mn-lt"/>
                <a:ea typeface="+mn-ea"/>
              </a:rPr>
              <a:t>左移运算</a:t>
            </a:r>
            <a:endParaRPr lang="en-US" altLang="zh-CN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latin typeface="+mn-lt"/>
                <a:ea typeface="+mn-ea"/>
              </a:rPr>
              <a:t>0000 0000 0000 0000 0000 0000 0000 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</a:rPr>
              <a:t>1001</a:t>
            </a:r>
            <a:r>
              <a:rPr lang="en-US" altLang="zh-CN" sz="2200" dirty="0">
                <a:latin typeface="+mn-lt"/>
                <a:ea typeface="+mn-ea"/>
              </a:rPr>
              <a:t>     </a:t>
            </a:r>
            <a:r>
              <a:rPr lang="zh-CN" altLang="en-US" sz="2200" dirty="0">
                <a:latin typeface="+mn-lt"/>
                <a:ea typeface="+mn-ea"/>
              </a:rPr>
              <a:t>（十进制</a:t>
            </a:r>
            <a:r>
              <a:rPr lang="en-US" altLang="zh-CN" sz="2200" dirty="0">
                <a:latin typeface="+mn-lt"/>
                <a:ea typeface="+mn-ea"/>
              </a:rPr>
              <a:t>9</a:t>
            </a:r>
            <a:r>
              <a:rPr lang="zh-CN" altLang="en-US" sz="2200" dirty="0">
                <a:latin typeface="+mn-lt"/>
                <a:ea typeface="+mn-ea"/>
              </a:rPr>
              <a:t>）</a:t>
            </a:r>
            <a:endParaRPr lang="en-US" altLang="zh-CN" sz="22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+mn-lt"/>
                <a:ea typeface="+mn-ea"/>
              </a:rPr>
              <a:t>左移</a:t>
            </a:r>
            <a:r>
              <a:rPr lang="en-US" altLang="zh-CN" sz="2200" dirty="0">
                <a:latin typeface="+mn-lt"/>
                <a:ea typeface="+mn-ea"/>
              </a:rPr>
              <a:t>4</a:t>
            </a:r>
            <a:r>
              <a:rPr lang="zh-CN" altLang="en-US" sz="2200" dirty="0">
                <a:latin typeface="+mn-lt"/>
                <a:ea typeface="+mn-ea"/>
              </a:rPr>
              <a:t>位（空位补</a:t>
            </a:r>
            <a:r>
              <a:rPr lang="en-US" altLang="zh-CN" sz="2200" dirty="0">
                <a:latin typeface="+mn-lt"/>
                <a:ea typeface="+mn-ea"/>
              </a:rPr>
              <a:t>0</a:t>
            </a:r>
            <a:r>
              <a:rPr lang="zh-CN" altLang="en-US" sz="2200" dirty="0">
                <a:latin typeface="+mn-lt"/>
                <a:ea typeface="+mn-ea"/>
              </a:rPr>
              <a:t>）：</a:t>
            </a:r>
            <a:endParaRPr lang="en-US" altLang="zh-CN" sz="22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latin typeface="+mn-lt"/>
                <a:ea typeface="+mn-ea"/>
              </a:rPr>
              <a:t>0000 0000 0000 0000 0000 0000 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</a:rPr>
              <a:t>1001 0000  </a:t>
            </a:r>
            <a:r>
              <a:rPr lang="zh-CN" altLang="en-US" sz="2200" dirty="0">
                <a:latin typeface="+mn-lt"/>
                <a:ea typeface="+mn-ea"/>
              </a:rPr>
              <a:t>（十进制</a:t>
            </a:r>
            <a:r>
              <a:rPr lang="en-US" altLang="zh-CN" sz="2200" dirty="0">
                <a:latin typeface="+mn-lt"/>
                <a:ea typeface="+mn-ea"/>
              </a:rPr>
              <a:t>144=9</a:t>
            </a:r>
            <a:r>
              <a:rPr lang="zh-CN" altLang="en-US" sz="2200" dirty="0">
                <a:latin typeface="+mn-lt"/>
                <a:ea typeface="+mn-ea"/>
              </a:rPr>
              <a:t>*</a:t>
            </a:r>
            <a:r>
              <a:rPr lang="en-US" altLang="zh-CN" sz="2200" dirty="0">
                <a:latin typeface="+mn-lt"/>
                <a:ea typeface="+mn-ea"/>
              </a:rPr>
              <a:t>2</a:t>
            </a:r>
            <a:r>
              <a:rPr lang="en-US" altLang="zh-CN" sz="2200" baseline="30000" dirty="0">
                <a:latin typeface="+mn-lt"/>
                <a:ea typeface="+mn-ea"/>
              </a:rPr>
              <a:t>4</a:t>
            </a:r>
            <a:r>
              <a:rPr lang="en-US" altLang="zh-CN" sz="2200" dirty="0">
                <a:latin typeface="+mn-lt"/>
                <a:ea typeface="+mn-ea"/>
              </a:rPr>
              <a:t>=9</a:t>
            </a:r>
            <a:r>
              <a:rPr lang="zh-CN" altLang="en-US" sz="2200" dirty="0">
                <a:latin typeface="+mn-lt"/>
                <a:ea typeface="+mn-ea"/>
              </a:rPr>
              <a:t>*</a:t>
            </a:r>
            <a:r>
              <a:rPr lang="en-US" altLang="zh-CN" sz="2200" dirty="0">
                <a:latin typeface="+mn-lt"/>
                <a:ea typeface="+mn-ea"/>
              </a:rPr>
              <a:t>16</a:t>
            </a:r>
            <a:r>
              <a:rPr lang="zh-CN" altLang="en-US" sz="2200" dirty="0">
                <a:latin typeface="+mn-lt"/>
                <a:ea typeface="+mn-ea"/>
              </a:rPr>
              <a:t>） 左移相当于乘以</a:t>
            </a:r>
            <a:r>
              <a:rPr lang="en-US" altLang="zh-CN" sz="2200" dirty="0">
                <a:latin typeface="+mn-lt"/>
                <a:ea typeface="+mn-ea"/>
              </a:rPr>
              <a:t>2</a:t>
            </a:r>
            <a:r>
              <a:rPr lang="en-US" altLang="zh-CN" sz="2200" baseline="30000" dirty="0">
                <a:latin typeface="+mn-lt"/>
                <a:ea typeface="+mn-ea"/>
              </a:rPr>
              <a:t>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dirty="0">
              <a:latin typeface="+mn-lt"/>
              <a:ea typeface="+mn-ea"/>
            </a:endParaRPr>
          </a:p>
        </p:txBody>
      </p:sp>
      <p:sp>
        <p:nvSpPr>
          <p:cNvPr id="2" name="线形标注 1 1"/>
          <p:cNvSpPr/>
          <p:nvPr/>
        </p:nvSpPr>
        <p:spPr>
          <a:xfrm>
            <a:off x="4931399" y="2519623"/>
            <a:ext cx="2952969" cy="936104"/>
          </a:xfrm>
          <a:prstGeom prst="borderCallout1">
            <a:avLst>
              <a:gd name="adj1" fmla="val 18750"/>
              <a:gd name="adj2" fmla="val -8333"/>
              <a:gd name="adj3" fmla="val -175834"/>
              <a:gd name="adj4" fmla="val -109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这种移位被称为“逻辑”移位，因为移出的空位补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810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（补充）算数移位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BB3FE-52EA-4A14-A534-B2A01310F69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371600"/>
            <a:ext cx="871296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zh-CN" altLang="en-US" sz="3600" dirty="0"/>
              <a:t>算术移位：</a:t>
            </a:r>
            <a:r>
              <a:rPr lang="zh-CN" altLang="en-US" sz="2800" dirty="0"/>
              <a:t>指寄存器中带符号数据的移位，移位时：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62200" y="2271712"/>
            <a:ext cx="5810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符号位不变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数值左移相当于乘2，右移不一定是除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2049086" y="2271711"/>
            <a:ext cx="313113" cy="1015664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80256" y="3501008"/>
            <a:ext cx="80500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带符号数的移动规则有原码、补码、反码有关</a:t>
            </a:r>
          </a:p>
        </p:txBody>
      </p:sp>
    </p:spTree>
    <p:extLst>
      <p:ext uri="{BB962C8B-B14F-4D97-AF65-F5344CB8AC3E}">
        <p14:creationId xmlns:p14="http://schemas.microsoft.com/office/powerpoint/2010/main" val="2897517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"/>
          <p:cNvSpPr>
            <a:spLocks noChangeArrowheads="1"/>
          </p:cNvSpPr>
          <p:nvPr/>
        </p:nvSpPr>
        <p:spPr bwMode="auto">
          <a:xfrm>
            <a:off x="7396942" y="5889380"/>
            <a:ext cx="381000" cy="533400"/>
          </a:xfrm>
          <a:prstGeom prst="ellipse">
            <a:avLst/>
          </a:prstGeom>
          <a:solidFill>
            <a:srgbClr val="FFCC99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4615642" y="4821536"/>
            <a:ext cx="381000" cy="533400"/>
          </a:xfrm>
          <a:prstGeom prst="ellipse">
            <a:avLst/>
          </a:prstGeom>
          <a:solidFill>
            <a:srgbClr val="92D050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2"/>
          <p:cNvSpPr>
            <a:spLocks noChangeArrowheads="1"/>
          </p:cNvSpPr>
          <p:nvPr/>
        </p:nvSpPr>
        <p:spPr bwMode="auto">
          <a:xfrm>
            <a:off x="939077" y="3834362"/>
            <a:ext cx="381000" cy="533400"/>
          </a:xfrm>
          <a:prstGeom prst="ellipse">
            <a:avLst/>
          </a:prstGeom>
          <a:solidFill>
            <a:srgbClr val="FFCC99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2"/>
          <p:cNvSpPr>
            <a:spLocks noChangeArrowheads="1"/>
          </p:cNvSpPr>
          <p:nvPr/>
        </p:nvSpPr>
        <p:spPr bwMode="auto">
          <a:xfrm>
            <a:off x="3657600" y="2757864"/>
            <a:ext cx="381000" cy="533400"/>
          </a:xfrm>
          <a:prstGeom prst="ellipse">
            <a:avLst/>
          </a:prstGeom>
          <a:solidFill>
            <a:srgbClr val="92D050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" y="2265335"/>
            <a:ext cx="510996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A</a:t>
            </a:r>
            <a:r>
              <a:rPr lang="en-US" baseline="-25000" dirty="0">
                <a:latin typeface="Tahoma" pitchFamily="34" charset="0"/>
              </a:rPr>
              <a:t>1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2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3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4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5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6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7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8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0   0   1   0   1   1   0   0  </a:t>
            </a:r>
            <a:r>
              <a:rPr lang="zh-CN" altLang="en-US" dirty="0">
                <a:latin typeface="Tahoma" pitchFamily="34" charset="0"/>
              </a:rPr>
              <a:t>右移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0   0   0   1   0   1   1   0</a:t>
            </a:r>
            <a:endParaRPr lang="zh-CN" altLang="en-US" dirty="0">
              <a:latin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BB3FE-52EA-4A14-A534-B2A01310F69A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2518" y="320187"/>
            <a:ext cx="7632848" cy="194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原码表示的正负数的算术移位规则：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dirty="0"/>
              <a:t>          符号位不变，只是绝对值移位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dirty="0"/>
              <a:t>          末端补0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dirty="0"/>
              <a:t>          最高/低数值位丢失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47700" y="3255935"/>
            <a:ext cx="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181100" y="3332135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638300" y="3332135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095500" y="3332135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552700" y="3332135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009900" y="3332135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467100" y="3332135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739342" y="4308230"/>
            <a:ext cx="508113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A</a:t>
            </a:r>
            <a:r>
              <a:rPr lang="en-US" baseline="-25000" dirty="0">
                <a:latin typeface="Tahoma" pitchFamily="34" charset="0"/>
              </a:rPr>
              <a:t>1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2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3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4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5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6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7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8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1   0   1   1   0   1   0   1   </a:t>
            </a:r>
            <a:r>
              <a:rPr lang="zh-CN" altLang="en-US" dirty="0">
                <a:latin typeface="Tahoma" pitchFamily="34" charset="0"/>
              </a:rPr>
              <a:t>左移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1   1   1   0   1   0   1   0</a:t>
            </a:r>
            <a:endParaRPr lang="zh-CN" altLang="en-US" dirty="0">
              <a:latin typeface="Tahoma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4348942" y="5298830"/>
            <a:ext cx="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>
            <a:off x="4806142" y="5298830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5263342" y="5298830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 flipH="1">
            <a:off x="5796742" y="5298830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>
            <a:off x="6177742" y="5298830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H="1">
            <a:off x="6634942" y="5298830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 flipH="1">
            <a:off x="7015942" y="5298830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338051" y="4860680"/>
            <a:ext cx="3352800" cy="15621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验算：左移一位乘2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(10110101)</a:t>
            </a:r>
            <a:r>
              <a:rPr lang="zh-CN" altLang="en-US" baseline="-25000" dirty="0"/>
              <a:t>2</a:t>
            </a:r>
            <a:r>
              <a:rPr lang="zh-CN" altLang="en-US" dirty="0"/>
              <a:t>=(-53)</a:t>
            </a:r>
            <a:r>
              <a:rPr lang="zh-CN" altLang="en-US" baseline="-25000" dirty="0"/>
              <a:t>10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(11101010)</a:t>
            </a:r>
            <a:r>
              <a:rPr lang="zh-CN" altLang="en-US" baseline="-25000" dirty="0"/>
              <a:t>2</a:t>
            </a:r>
            <a:r>
              <a:rPr lang="zh-CN" altLang="en-US" dirty="0"/>
              <a:t>=(-106)</a:t>
            </a:r>
            <a:r>
              <a:rPr lang="zh-CN" altLang="en-US" baseline="-25000" dirty="0"/>
              <a:t>10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5230091" y="2243514"/>
            <a:ext cx="33528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验算：右移一位除2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(00101100)</a:t>
            </a:r>
            <a:r>
              <a:rPr lang="zh-CN" altLang="en-US" baseline="-25000" dirty="0"/>
              <a:t>2</a:t>
            </a:r>
            <a:r>
              <a:rPr lang="zh-CN" altLang="en-US" dirty="0"/>
              <a:t>=(44)</a:t>
            </a:r>
            <a:r>
              <a:rPr lang="zh-CN" altLang="en-US" baseline="-25000" dirty="0"/>
              <a:t>10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(00010110)</a:t>
            </a:r>
            <a:r>
              <a:rPr lang="zh-CN" altLang="en-US" baseline="-25000" dirty="0"/>
              <a:t>2</a:t>
            </a:r>
            <a:r>
              <a:rPr lang="zh-CN" altLang="en-US" dirty="0"/>
              <a:t>=(22)</a:t>
            </a:r>
            <a:r>
              <a:rPr lang="zh-CN" altLang="en-US" baseline="-25000" dirty="0"/>
              <a:t>10</a:t>
            </a:r>
            <a:endParaRPr lang="en-US" altLang="zh-CN" baseline="-25000" dirty="0"/>
          </a:p>
          <a:p>
            <a:pPr>
              <a:spcBef>
                <a:spcPct val="50000"/>
              </a:spcBef>
            </a:pPr>
            <a:r>
              <a:rPr lang="zh-CN" altLang="en-US" dirty="0"/>
              <a:t>除得尽（偶数）时是除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360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7602682" y="5933356"/>
            <a:ext cx="533400" cy="57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52500" y="3733498"/>
            <a:ext cx="533400" cy="57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572000" y="4941168"/>
            <a:ext cx="432048" cy="5069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733800" y="2702505"/>
            <a:ext cx="457200" cy="4862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BB3FE-52EA-4A14-A534-B2A01310F69A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83568" y="332656"/>
            <a:ext cx="74168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zh-CN" altLang="en-US" sz="2800" dirty="0"/>
              <a:t>补码表示的正负数的算术移位规则：</a:t>
            </a:r>
          </a:p>
          <a:p>
            <a:pPr algn="just"/>
            <a:r>
              <a:rPr lang="zh-CN" altLang="en-US" sz="2800" dirty="0"/>
              <a:t>         符号位参与移位操作</a:t>
            </a:r>
          </a:p>
          <a:p>
            <a:pPr algn="just"/>
            <a:r>
              <a:rPr lang="zh-CN" altLang="en-US" sz="2800" dirty="0"/>
              <a:t>         右移时，末端补入符号位</a:t>
            </a:r>
          </a:p>
          <a:p>
            <a:pPr algn="just"/>
            <a:r>
              <a:rPr lang="zh-CN" altLang="en-US" sz="2800" dirty="0"/>
              <a:t>         左移时，末端补</a:t>
            </a:r>
            <a:r>
              <a:rPr lang="en-US" altLang="zh-CN" sz="2800" dirty="0"/>
              <a:t>0</a:t>
            </a:r>
            <a:endParaRPr lang="en-US" altLang="zh-CN" sz="2800" dirty="0"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400" y="2133298"/>
            <a:ext cx="485164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A</a:t>
            </a:r>
            <a:r>
              <a:rPr lang="en-US" baseline="-25000" dirty="0">
                <a:latin typeface="Tahoma" pitchFamily="34" charset="0"/>
              </a:rPr>
              <a:t>1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2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3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4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5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6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7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8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1   0   1   1   0   1   0   1  </a:t>
            </a:r>
            <a:r>
              <a:rPr lang="zh-CN" altLang="en-US" dirty="0">
                <a:latin typeface="Tahoma" pitchFamily="34" charset="0"/>
              </a:rPr>
              <a:t>右移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1   1   0   1   1   0   1   0</a:t>
            </a:r>
            <a:endParaRPr lang="zh-CN" altLang="en-US" dirty="0">
              <a:latin typeface="Tahoma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62000" y="3123898"/>
            <a:ext cx="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62000" y="3123898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295400" y="3123898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752600" y="3123898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209800" y="3123898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667000" y="3123898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24200" y="3123898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581400" y="3123898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059382" y="4386263"/>
            <a:ext cx="483309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A</a:t>
            </a:r>
            <a:r>
              <a:rPr lang="en-US" baseline="-25000" dirty="0">
                <a:latin typeface="Tahoma" pitchFamily="34" charset="0"/>
              </a:rPr>
              <a:t>1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2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3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4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5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6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7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8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1</a:t>
            </a:r>
            <a:r>
              <a:rPr lang="en-US" dirty="0">
                <a:latin typeface="Tahoma" pitchFamily="34" charset="0"/>
              </a:rPr>
              <a:t>   0   1   1   0   1   0   1  </a:t>
            </a:r>
            <a:r>
              <a:rPr lang="zh-CN" altLang="en-US" dirty="0">
                <a:latin typeface="Tahoma" pitchFamily="34" charset="0"/>
              </a:rPr>
              <a:t>左移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0</a:t>
            </a:r>
            <a:r>
              <a:rPr lang="en-US" dirty="0">
                <a:latin typeface="Tahoma" pitchFamily="34" charset="0"/>
              </a:rPr>
              <a:t>   1   1   0   1   0   1   0</a:t>
            </a:r>
            <a:endParaRPr lang="zh-CN" altLang="en-US" dirty="0">
              <a:latin typeface="Tahoma" pitchFamily="34" charset="0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H="1">
            <a:off x="3830782" y="5300663"/>
            <a:ext cx="914400" cy="533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H="1">
            <a:off x="5202382" y="5300663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H="1">
            <a:off x="5659582" y="5300663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6192982" y="5300663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6573982" y="5300663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H="1">
            <a:off x="7031182" y="5300663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 flipH="1">
            <a:off x="7412182" y="5300663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H="1">
            <a:off x="4745182" y="5300663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71900" y="622163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溢出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400" y="4725144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补码:10110101__原码:11001011</a:t>
            </a:r>
          </a:p>
          <a:p>
            <a:pPr algn="ctr"/>
            <a:r>
              <a:rPr lang="zh-CN" altLang="en-US" dirty="0"/>
              <a:t>__真值:-1001011__-75</a:t>
            </a:r>
            <a:endParaRPr lang="en-US" altLang="zh-CN" dirty="0"/>
          </a:p>
          <a:p>
            <a:pPr algn="ctr"/>
            <a:endParaRPr lang="zh-CN" altLang="en-US" dirty="0"/>
          </a:p>
          <a:p>
            <a:pPr algn="ctr"/>
            <a:r>
              <a:rPr lang="zh-CN" altLang="en-US" dirty="0"/>
              <a:t>-75*2=-150&gt;-128即(-2</a:t>
            </a:r>
            <a:r>
              <a:rPr lang="zh-CN" altLang="en-US" baseline="30000" dirty="0"/>
              <a:t>7</a:t>
            </a:r>
            <a:r>
              <a:rPr lang="zh-CN" altLang="en-US" dirty="0"/>
              <a:t>)见补码定义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5392882" y="2133298"/>
            <a:ext cx="3352800" cy="1615827"/>
          </a:xfrm>
          <a:prstGeom prst="rect">
            <a:avLst/>
          </a:prstGeom>
          <a:solidFill>
            <a:schemeClr val="bg2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验算：右移一位除2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(11010111)</a:t>
            </a:r>
            <a:r>
              <a:rPr lang="zh-CN" altLang="en-US" baseline="-25000" dirty="0"/>
              <a:t>2</a:t>
            </a:r>
            <a:r>
              <a:rPr lang="zh-CN" altLang="en-US" dirty="0"/>
              <a:t>=(-87)</a:t>
            </a:r>
            <a:r>
              <a:rPr lang="zh-CN" altLang="en-US" baseline="-25000" dirty="0"/>
              <a:t>10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(10101011)</a:t>
            </a:r>
            <a:r>
              <a:rPr lang="zh-CN" altLang="en-US" baseline="-25000" dirty="0"/>
              <a:t>2</a:t>
            </a:r>
            <a:r>
              <a:rPr lang="zh-CN" altLang="en-US" dirty="0"/>
              <a:t>=(-43)</a:t>
            </a:r>
            <a:r>
              <a:rPr lang="zh-CN" altLang="en-US" baseline="-25000" dirty="0"/>
              <a:t>10</a:t>
            </a:r>
            <a:endParaRPr lang="en-US" altLang="zh-CN" baseline="-25000" dirty="0"/>
          </a:p>
          <a:p>
            <a:pPr>
              <a:spcBef>
                <a:spcPct val="50000"/>
              </a:spcBef>
            </a:pPr>
            <a:r>
              <a:rPr lang="zh-CN" altLang="en-US" dirty="0"/>
              <a:t>除不尽时并不等于除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31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原码表示范围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BB3FE-52EA-4A14-A534-B2A01310F69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8000504" cy="552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1750"/>
              </a:spcBef>
              <a:spcAft>
                <a:spcPts val="0"/>
              </a:spcAft>
              <a:defRPr/>
            </a:pPr>
            <a:r>
              <a:rPr lang="en-US" altLang="en-US" sz="2800" dirty="0" err="1">
                <a:latin typeface="+mn-lt"/>
                <a:ea typeface="+mn-ea"/>
              </a:rPr>
              <a:t>最大整数</a:t>
            </a:r>
            <a:r>
              <a:rPr lang="en-US" altLang="zh-CN" sz="2800" dirty="0">
                <a:latin typeface="+mn-lt"/>
                <a:ea typeface="+mn-ea"/>
              </a:rPr>
              <a:t>=0 111  1111=2</a:t>
            </a:r>
            <a:r>
              <a:rPr lang="en-US" altLang="zh-CN" sz="2800" baseline="30000" dirty="0">
                <a:latin typeface="+mn-lt"/>
                <a:ea typeface="+mn-ea"/>
              </a:rPr>
              <a:t>7</a:t>
            </a:r>
            <a:r>
              <a:rPr lang="en-US" altLang="zh-CN" sz="2800" dirty="0">
                <a:latin typeface="+mn-lt"/>
                <a:ea typeface="+mn-ea"/>
              </a:rPr>
              <a:t>-1=127</a:t>
            </a:r>
          </a:p>
          <a:p>
            <a:pPr fontAlgn="auto">
              <a:spcBef>
                <a:spcPts val="1750"/>
              </a:spcBef>
              <a:spcAft>
                <a:spcPts val="0"/>
              </a:spcAft>
              <a:defRPr/>
            </a:pPr>
            <a:r>
              <a:rPr lang="en-US" altLang="en-US" sz="2800" dirty="0" err="1">
                <a:latin typeface="+mn-lt"/>
                <a:ea typeface="+mn-ea"/>
              </a:rPr>
              <a:t>最小整数</a:t>
            </a:r>
            <a:r>
              <a:rPr lang="en-US" altLang="zh-CN" sz="2800" dirty="0">
                <a:latin typeface="+mn-lt"/>
                <a:ea typeface="+mn-ea"/>
              </a:rPr>
              <a:t>=1  111  1111=-(2</a:t>
            </a:r>
            <a:r>
              <a:rPr lang="en-US" altLang="zh-CN" sz="2800" baseline="30000" dirty="0">
                <a:latin typeface="+mn-lt"/>
                <a:ea typeface="+mn-ea"/>
              </a:rPr>
              <a:t>7</a:t>
            </a:r>
            <a:r>
              <a:rPr lang="en-US" altLang="zh-CN" sz="2800" dirty="0">
                <a:latin typeface="+mn-lt"/>
                <a:ea typeface="+mn-ea"/>
              </a:rPr>
              <a:t>-1)=-127  </a:t>
            </a:r>
            <a:r>
              <a:rPr lang="zh-CN" altLang="en-US" sz="2800" dirty="0">
                <a:latin typeface="+mn-lt"/>
                <a:ea typeface="+mn-ea"/>
              </a:rPr>
              <a:t>（绝对值最大）</a:t>
            </a:r>
            <a:endParaRPr lang="en-US" altLang="zh-CN" sz="2800" dirty="0">
              <a:latin typeface="+mn-lt"/>
              <a:ea typeface="+mn-ea"/>
            </a:endParaRPr>
          </a:p>
          <a:p>
            <a:pPr fontAlgn="auto">
              <a:spcBef>
                <a:spcPts val="175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即：</a:t>
            </a:r>
            <a:r>
              <a:rPr lang="en-US" altLang="zh-CN" sz="2800" dirty="0"/>
              <a:t> -(2</a:t>
            </a:r>
            <a:r>
              <a:rPr lang="en-US" altLang="zh-CN" sz="2800" baseline="30000" dirty="0"/>
              <a:t>n-1</a:t>
            </a:r>
            <a:r>
              <a:rPr lang="en-US" altLang="zh-CN" sz="2800" dirty="0"/>
              <a:t>-1) ~ 2</a:t>
            </a:r>
            <a:r>
              <a:rPr lang="en-US" altLang="zh-CN" sz="2800" baseline="30000" dirty="0"/>
              <a:t>n-1</a:t>
            </a:r>
            <a:r>
              <a:rPr lang="en-US" altLang="zh-CN" sz="2800" dirty="0"/>
              <a:t>-1</a:t>
            </a:r>
          </a:p>
          <a:p>
            <a:pPr fontAlgn="auto">
              <a:spcBef>
                <a:spcPts val="175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800" dirty="0" err="1">
                <a:solidFill>
                  <a:srgbClr val="000000"/>
                </a:solidFill>
                <a:latin typeface="+mn-lt"/>
                <a:ea typeface="+mn-ea"/>
              </a:rPr>
              <a:t>最大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+mn-ea"/>
              </a:rPr>
              <a:t>纯</a:t>
            </a:r>
            <a:r>
              <a:rPr lang="en-US" altLang="en-US" sz="2800" dirty="0" err="1">
                <a:solidFill>
                  <a:srgbClr val="000000"/>
                </a:solidFill>
                <a:latin typeface="+mn-lt"/>
                <a:ea typeface="+mn-ea"/>
              </a:rPr>
              <a:t>小数原码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+mn-ea"/>
              </a:rPr>
              <a:t>   0.111  1111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+mn-ea"/>
              </a:rPr>
              <a:t>           0.111  1111=1-0.000  0001=1-2</a:t>
            </a:r>
            <a:r>
              <a:rPr lang="en-US" altLang="zh-CN" sz="2800" baseline="30000" dirty="0">
                <a:solidFill>
                  <a:srgbClr val="000000"/>
                </a:solidFill>
                <a:latin typeface="+mn-lt"/>
                <a:ea typeface="+mn-ea"/>
              </a:rPr>
              <a:t>-(8-1)</a:t>
            </a: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800" baseline="3000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+mn-lt"/>
                <a:ea typeface="+mn-ea"/>
              </a:rPr>
              <a:t>最小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+mn-ea"/>
              </a:rPr>
              <a:t>纯</a:t>
            </a:r>
            <a:r>
              <a:rPr lang="en-US" altLang="en-US" sz="2800" dirty="0" err="1">
                <a:solidFill>
                  <a:srgbClr val="000000"/>
                </a:solidFill>
                <a:latin typeface="+mn-lt"/>
                <a:ea typeface="+mn-ea"/>
              </a:rPr>
              <a:t>小数原码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+mn-ea"/>
              </a:rPr>
              <a:t>  1.111  1111 (-0.1111111)</a:t>
            </a: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+mn-ea"/>
              </a:rPr>
              <a:t>           -0.111  1111=-(1-0.000  0001)=-(1- 2</a:t>
            </a:r>
            <a:r>
              <a:rPr lang="en-US" altLang="zh-CN" sz="2800" baseline="30000" dirty="0">
                <a:solidFill>
                  <a:srgbClr val="000000"/>
                </a:solidFill>
                <a:latin typeface="+mn-lt"/>
                <a:ea typeface="+mn-ea"/>
              </a:rPr>
              <a:t>-(8-1)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+mn-ea"/>
              </a:rPr>
              <a:t>即：</a:t>
            </a:r>
            <a:r>
              <a:rPr lang="en-US" altLang="zh-CN" sz="2800" dirty="0">
                <a:solidFill>
                  <a:srgbClr val="000000"/>
                </a:solidFill>
              </a:rPr>
              <a:t>-(1- 2</a:t>
            </a:r>
            <a:r>
              <a:rPr lang="en-US" altLang="zh-CN" sz="2800" baseline="30000" dirty="0">
                <a:solidFill>
                  <a:srgbClr val="000000"/>
                </a:solidFill>
              </a:rPr>
              <a:t>-(n-1)</a:t>
            </a:r>
            <a:r>
              <a:rPr lang="en-US" altLang="zh-CN" sz="2800" dirty="0">
                <a:solidFill>
                  <a:srgbClr val="000000"/>
                </a:solidFill>
              </a:rPr>
              <a:t>) ~ 1-2</a:t>
            </a:r>
            <a:r>
              <a:rPr lang="en-US" altLang="zh-CN" sz="2800" baseline="30000" dirty="0">
                <a:solidFill>
                  <a:srgbClr val="000000"/>
                </a:solidFill>
              </a:rPr>
              <a:t>-(n-1)</a:t>
            </a: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zh-CN" altLang="en-US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648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BB3FE-52EA-4A14-A534-B2A01310F69A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39552" y="620688"/>
            <a:ext cx="80648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zh-CN" altLang="en-US" dirty="0"/>
              <a:t> 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反码表示的</a:t>
            </a:r>
            <a:r>
              <a:rPr lang="zh-CN" altLang="en-US" sz="2800" dirty="0">
                <a:latin typeface="宋体" pitchFamily="2" charset="-122"/>
              </a:rPr>
              <a:t>正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负数移位规则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     </a:t>
            </a:r>
            <a:r>
              <a:rPr lang="zh-CN" altLang="en-US" sz="2800" dirty="0">
                <a:latin typeface="宋体" pitchFamily="2" charset="-122"/>
              </a:rPr>
              <a:t>符号参与移位操作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     对于正数，移位时末端补0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     </a:t>
            </a:r>
            <a:r>
              <a:rPr lang="zh-CN" altLang="en-US" sz="2800" dirty="0">
                <a:latin typeface="宋体" pitchFamily="2" charset="-122"/>
              </a:rPr>
              <a:t>对于负数，移位时末端补1</a:t>
            </a:r>
          </a:p>
          <a:p>
            <a:pPr algn="just">
              <a:buFont typeface="Wingdings" pitchFamily="2" charset="2"/>
              <a:buNone/>
            </a:pPr>
            <a:endParaRPr lang="zh-CN" altLang="en-US" sz="2800" dirty="0"/>
          </a:p>
          <a:p>
            <a:pPr algn="just">
              <a:buFont typeface="Wingdings" pitchFamily="2" charset="2"/>
              <a:buNone/>
            </a:pPr>
            <a:r>
              <a:rPr lang="zh-CN" altLang="en-US" sz="2800" dirty="0"/>
              <a:t>          遵循一个规则：</a:t>
            </a:r>
            <a:r>
              <a:rPr lang="zh-CN" altLang="en-US" sz="2800" u="sng" dirty="0"/>
              <a:t>保持真值正确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algn="just">
              <a:buFont typeface="Wingdings" pitchFamily="2" charset="2"/>
              <a:buNone/>
            </a:pPr>
            <a:endParaRPr lang="en-US" altLang="zh-CN" sz="2800" dirty="0">
              <a:latin typeface="宋体" pitchFamily="2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     MIPS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包含算数右移指令，见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P519</a:t>
            </a:r>
          </a:p>
        </p:txBody>
      </p:sp>
    </p:spTree>
    <p:extLst>
      <p:ext uri="{BB962C8B-B14F-4D97-AF65-F5344CB8AC3E}">
        <p14:creationId xmlns:p14="http://schemas.microsoft.com/office/powerpoint/2010/main" val="309738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525" y="260350"/>
            <a:ext cx="8229600" cy="1368425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逻辑左移指令（属于</a:t>
            </a:r>
            <a:r>
              <a:rPr lang="en-US" altLang="zh-CN" dirty="0"/>
              <a:t>R</a:t>
            </a:r>
            <a:r>
              <a:rPr lang="zh-CN" altLang="en-US" dirty="0"/>
              <a:t>型指令）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altLang="zh-CN" dirty="0" err="1">
                <a:cs typeface="Cordia New" pitchFamily="34" charset="-34"/>
              </a:rPr>
              <a:t>sll</a:t>
            </a:r>
            <a:r>
              <a:rPr lang="en-US" altLang="zh-CN" dirty="0">
                <a:cs typeface="Cordia New" pitchFamily="34" charset="-34"/>
              </a:rPr>
              <a:t> </a:t>
            </a:r>
            <a:r>
              <a:rPr lang="en-US" altLang="zh-CN" dirty="0" err="1">
                <a:cs typeface="Cordia New" pitchFamily="34" charset="-34"/>
              </a:rPr>
              <a:t>rd,rt,shamt</a:t>
            </a:r>
            <a:r>
              <a:rPr lang="en-US" altLang="zh-CN" dirty="0">
                <a:cs typeface="Cordia New" pitchFamily="34" charset="-34"/>
              </a:rPr>
              <a:t>    </a:t>
            </a:r>
            <a:r>
              <a:rPr lang="en-US" altLang="zh-CN" sz="2200" dirty="0">
                <a:cs typeface="Cordia New" pitchFamily="34" charset="-34"/>
              </a:rPr>
              <a:t> </a:t>
            </a:r>
            <a:r>
              <a:rPr lang="en-US" altLang="zh-CN" sz="2200" dirty="0"/>
              <a:t># </a:t>
            </a:r>
            <a:r>
              <a:rPr lang="en-US" altLang="zh-CN" sz="2200" dirty="0" err="1"/>
              <a:t>rt</a:t>
            </a:r>
            <a:r>
              <a:rPr lang="zh-CN" altLang="en-US" sz="2200" dirty="0"/>
              <a:t>中的数左移</a:t>
            </a:r>
            <a:r>
              <a:rPr lang="en-US" altLang="zh-CN" sz="2200" dirty="0" err="1"/>
              <a:t>shamt</a:t>
            </a:r>
            <a:r>
              <a:rPr lang="zh-CN" altLang="en-US" sz="2200" dirty="0"/>
              <a:t>位，空出的位补</a:t>
            </a:r>
            <a:r>
              <a:rPr lang="en-US" altLang="zh-CN" sz="2200" dirty="0"/>
              <a:t>0</a:t>
            </a:r>
            <a:r>
              <a:rPr lang="zh-CN" altLang="en-US" sz="2200" dirty="0"/>
              <a:t>，结果存</a:t>
            </a:r>
            <a:r>
              <a:rPr lang="en-US" altLang="zh-CN" sz="2200" dirty="0" err="1"/>
              <a:t>rd</a:t>
            </a:r>
            <a:endParaRPr lang="en-US" altLang="zh-CN" sz="22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EA4A5-7017-4551-BD91-811435A043B2}" type="slidenum">
              <a:rPr lang="zh-CN" altLang="en-US"/>
              <a:pPr>
                <a:defRPr/>
              </a:pPr>
              <a:t>41</a:t>
            </a:fld>
            <a:endParaRPr lang="zh-CN" altLang="en-US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1174750" y="1844675"/>
            <a:ext cx="6913563" cy="773113"/>
            <a:chOff x="703" y="981"/>
            <a:chExt cx="4355" cy="487"/>
          </a:xfrm>
        </p:grpSpPr>
        <p:sp>
          <p:nvSpPr>
            <p:cNvPr id="36871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op</a:t>
              </a:r>
              <a:endParaRPr lang="en-AU" altLang="zh-CN" sz="2000"/>
            </a:p>
          </p:txBody>
        </p:sp>
        <p:sp>
          <p:nvSpPr>
            <p:cNvPr id="36872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rs</a:t>
              </a:r>
              <a:endParaRPr lang="en-AU" altLang="zh-CN" sz="2000"/>
            </a:p>
          </p:txBody>
        </p:sp>
        <p:sp>
          <p:nvSpPr>
            <p:cNvPr id="36873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rt</a:t>
              </a:r>
              <a:endParaRPr lang="en-AU" altLang="zh-CN" sz="2000"/>
            </a:p>
          </p:txBody>
        </p:sp>
        <p:sp>
          <p:nvSpPr>
            <p:cNvPr id="36874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rd</a:t>
              </a:r>
              <a:endParaRPr lang="en-AU" altLang="zh-CN" sz="2000"/>
            </a:p>
          </p:txBody>
        </p:sp>
        <p:sp>
          <p:nvSpPr>
            <p:cNvPr id="36875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shamt</a:t>
              </a:r>
              <a:endParaRPr lang="en-AU" altLang="zh-CN" sz="2000"/>
            </a:p>
          </p:txBody>
        </p:sp>
        <p:sp>
          <p:nvSpPr>
            <p:cNvPr id="36876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funct</a:t>
              </a:r>
              <a:endParaRPr lang="en-AU" altLang="zh-CN" sz="2000"/>
            </a:p>
          </p:txBody>
        </p:sp>
        <p:sp>
          <p:nvSpPr>
            <p:cNvPr id="36877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6 bits</a:t>
              </a:r>
              <a:endParaRPr lang="en-AU" altLang="zh-CN" sz="1600"/>
            </a:p>
          </p:txBody>
        </p:sp>
        <p:sp>
          <p:nvSpPr>
            <p:cNvPr id="36878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6 bits</a:t>
              </a:r>
              <a:endParaRPr lang="en-AU" altLang="zh-CN" sz="1600"/>
            </a:p>
          </p:txBody>
        </p:sp>
        <p:sp>
          <p:nvSpPr>
            <p:cNvPr id="36879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36880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36881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36882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</p:grpSp>
      <p:sp>
        <p:nvSpPr>
          <p:cNvPr id="36869" name="TextBox 17"/>
          <p:cNvSpPr txBox="1">
            <a:spLocks noChangeArrowheads="1"/>
          </p:cNvSpPr>
          <p:nvPr/>
        </p:nvSpPr>
        <p:spPr bwMode="auto">
          <a:xfrm>
            <a:off x="708025" y="2652713"/>
            <a:ext cx="784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其中，</a:t>
            </a:r>
            <a:r>
              <a:rPr lang="en-US" altLang="zh-CN" dirty="0"/>
              <a:t>op</a:t>
            </a:r>
            <a:r>
              <a:rPr lang="zh-CN" altLang="en-US" dirty="0"/>
              <a:t>和</a:t>
            </a:r>
            <a:r>
              <a:rPr lang="en-US" altLang="zh-CN" dirty="0" err="1"/>
              <a:t>funct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shamt</a:t>
            </a:r>
            <a:r>
              <a:rPr lang="zh-CN" altLang="en-US" dirty="0">
                <a:solidFill>
                  <a:srgbClr val="FF0000"/>
                </a:solidFill>
              </a:rPr>
              <a:t>是移位量</a:t>
            </a:r>
            <a:r>
              <a:rPr lang="zh-CN" altLang="en-US" dirty="0"/>
              <a:t>，</a:t>
            </a:r>
            <a:r>
              <a:rPr lang="en-US" altLang="zh-CN" dirty="0" err="1"/>
              <a:t>rs</a:t>
            </a:r>
            <a:r>
              <a:rPr lang="zh-CN" altLang="en-US" dirty="0"/>
              <a:t>不使用置为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5938" y="3357563"/>
            <a:ext cx="816051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>
                <a:latin typeface="+mn-lt"/>
                <a:ea typeface="+mn-ea"/>
              </a:rPr>
              <a:t>逻辑右移指令</a:t>
            </a:r>
            <a:endParaRPr lang="en-US" altLang="zh-CN" sz="32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err="1">
                <a:latin typeface="+mn-lt"/>
                <a:ea typeface="+mn-ea"/>
              </a:rPr>
              <a:t>srl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  <a:r>
              <a:rPr lang="en-US" altLang="zh-CN" sz="3200" dirty="0" err="1">
                <a:latin typeface="+mn-lt"/>
                <a:ea typeface="+mn-ea"/>
              </a:rPr>
              <a:t>rd,rt,shamt</a:t>
            </a:r>
            <a:r>
              <a:rPr lang="en-US" altLang="zh-CN" sz="3200" dirty="0">
                <a:latin typeface="+mn-lt"/>
                <a:ea typeface="+mn-ea"/>
              </a:rPr>
              <a:t>     </a:t>
            </a:r>
            <a:r>
              <a:rPr lang="en-US" altLang="zh-CN" dirty="0">
                <a:latin typeface="+mn-lt"/>
                <a:ea typeface="+mn-ea"/>
              </a:rPr>
              <a:t># </a:t>
            </a:r>
            <a:r>
              <a:rPr lang="en-US" altLang="zh-CN" dirty="0" err="1">
                <a:latin typeface="+mn-lt"/>
                <a:ea typeface="+mn-ea"/>
              </a:rPr>
              <a:t>rt</a:t>
            </a:r>
            <a:r>
              <a:rPr lang="zh-CN" altLang="en-US" dirty="0">
                <a:latin typeface="+mn-lt"/>
                <a:ea typeface="+mn-ea"/>
              </a:rPr>
              <a:t>中的数右移</a:t>
            </a:r>
            <a:r>
              <a:rPr lang="en-US" altLang="zh-CN" dirty="0" err="1">
                <a:latin typeface="+mn-lt"/>
                <a:ea typeface="+mn-ea"/>
              </a:rPr>
              <a:t>shamt</a:t>
            </a:r>
            <a:r>
              <a:rPr lang="zh-CN" altLang="en-US" dirty="0">
                <a:latin typeface="+mn-lt"/>
                <a:ea typeface="+mn-ea"/>
              </a:rPr>
              <a:t>位，</a:t>
            </a:r>
            <a:r>
              <a:rPr lang="zh-CN" altLang="en-US" dirty="0"/>
              <a:t>空出的位补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en-US" dirty="0">
                <a:latin typeface="+mn-lt"/>
                <a:ea typeface="+mn-ea"/>
              </a:rPr>
              <a:t>结果存</a:t>
            </a:r>
            <a:r>
              <a:rPr lang="en-US" altLang="zh-CN" dirty="0" err="1">
                <a:latin typeface="+mn-lt"/>
                <a:ea typeface="+mn-ea"/>
              </a:rPr>
              <a:t>rd</a:t>
            </a:r>
            <a:endParaRPr lang="en-US" altLang="zh-CN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lt"/>
                <a:ea typeface="+mn-ea"/>
              </a:rPr>
              <a:t>指令格式同上，</a:t>
            </a:r>
            <a:r>
              <a:rPr lang="en-US" altLang="zh-CN" dirty="0">
                <a:latin typeface="+mn-lt"/>
                <a:ea typeface="+mn-ea"/>
              </a:rPr>
              <a:t>op</a:t>
            </a:r>
            <a:r>
              <a:rPr lang="zh-CN" altLang="en-US" dirty="0">
                <a:latin typeface="+mn-lt"/>
                <a:ea typeface="+mn-ea"/>
              </a:rPr>
              <a:t>为</a:t>
            </a:r>
            <a:r>
              <a:rPr lang="en-US" altLang="zh-CN" dirty="0">
                <a:latin typeface="+mn-lt"/>
                <a:ea typeface="+mn-ea"/>
              </a:rPr>
              <a:t>0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altLang="zh-CN" dirty="0" err="1">
                <a:latin typeface="+mn-lt"/>
                <a:ea typeface="+mn-ea"/>
              </a:rPr>
              <a:t>funct</a:t>
            </a:r>
            <a:r>
              <a:rPr lang="zh-CN" altLang="en-US" dirty="0">
                <a:latin typeface="+mn-lt"/>
                <a:ea typeface="+mn-ea"/>
              </a:rPr>
              <a:t>为</a:t>
            </a:r>
            <a:r>
              <a:rPr lang="en-US" altLang="zh-CN" dirty="0">
                <a:latin typeface="+mn-lt"/>
                <a:ea typeface="+mn-ea"/>
              </a:rPr>
              <a:t>6</a:t>
            </a:r>
            <a:r>
              <a:rPr lang="zh-CN" altLang="en-US" dirty="0">
                <a:latin typeface="+mn-lt"/>
                <a:ea typeface="+mn-ea"/>
              </a:rPr>
              <a:t>。（见附录</a:t>
            </a:r>
            <a:r>
              <a:rPr lang="en-US" altLang="zh-CN" dirty="0">
                <a:latin typeface="+mn-lt"/>
                <a:ea typeface="+mn-ea"/>
              </a:rPr>
              <a:t>B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altLang="zh-CN" dirty="0">
                <a:latin typeface="+mn-lt"/>
                <a:ea typeface="+mn-ea"/>
              </a:rPr>
              <a:t>P519</a:t>
            </a:r>
            <a:r>
              <a:rPr lang="zh-CN" altLang="en-US" dirty="0">
                <a:latin typeface="+mn-lt"/>
                <a:ea typeface="+mn-ea"/>
              </a:rPr>
              <a:t>）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525" y="260350"/>
            <a:ext cx="8229600" cy="1368425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逻辑左移指令（属于</a:t>
            </a:r>
            <a:r>
              <a:rPr lang="en-US" altLang="zh-CN" dirty="0"/>
              <a:t>R</a:t>
            </a:r>
            <a:r>
              <a:rPr lang="zh-CN" altLang="en-US" dirty="0"/>
              <a:t>型指令）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altLang="zh-CN" dirty="0" err="1">
                <a:cs typeface="Cordia New" pitchFamily="34" charset="-34"/>
              </a:rPr>
              <a:t>sll</a:t>
            </a:r>
            <a:r>
              <a:rPr lang="en-US" altLang="zh-CN" dirty="0">
                <a:cs typeface="Cordia New" pitchFamily="34" charset="-34"/>
              </a:rPr>
              <a:t> </a:t>
            </a:r>
            <a:r>
              <a:rPr lang="en-US" altLang="zh-CN" dirty="0" err="1">
                <a:cs typeface="Cordia New" pitchFamily="34" charset="-34"/>
              </a:rPr>
              <a:t>rd,rt,shamt</a:t>
            </a:r>
            <a:r>
              <a:rPr lang="en-US" altLang="zh-CN" dirty="0">
                <a:cs typeface="Cordia New" pitchFamily="34" charset="-34"/>
              </a:rPr>
              <a:t>    </a:t>
            </a:r>
            <a:r>
              <a:rPr lang="en-US" altLang="zh-CN" sz="2200" dirty="0">
                <a:cs typeface="Cordia New" pitchFamily="34" charset="-34"/>
              </a:rPr>
              <a:t> </a:t>
            </a:r>
            <a:r>
              <a:rPr lang="en-US" altLang="zh-CN" sz="2200" dirty="0"/>
              <a:t># </a:t>
            </a:r>
            <a:r>
              <a:rPr lang="en-US" altLang="zh-CN" sz="2200" dirty="0" err="1"/>
              <a:t>rt</a:t>
            </a:r>
            <a:r>
              <a:rPr lang="zh-CN" altLang="en-US" sz="2200" dirty="0"/>
              <a:t>中的数左移</a:t>
            </a:r>
            <a:r>
              <a:rPr lang="en-US" altLang="zh-CN" sz="2200" dirty="0" err="1"/>
              <a:t>shamt</a:t>
            </a:r>
            <a:r>
              <a:rPr lang="zh-CN" altLang="en-US" sz="2200" dirty="0"/>
              <a:t>位，空出的位补</a:t>
            </a:r>
            <a:r>
              <a:rPr lang="en-US" altLang="zh-CN" sz="2200" dirty="0"/>
              <a:t>0</a:t>
            </a:r>
            <a:r>
              <a:rPr lang="zh-CN" altLang="en-US" sz="2200" dirty="0"/>
              <a:t>，结果存</a:t>
            </a:r>
            <a:r>
              <a:rPr lang="en-US" altLang="zh-CN" sz="2200" dirty="0" err="1"/>
              <a:t>rd</a:t>
            </a:r>
            <a:endParaRPr lang="en-US" altLang="zh-CN" sz="22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EA4A5-7017-4551-BD91-811435A043B2}" type="slidenum">
              <a:rPr lang="zh-CN" altLang="en-US"/>
              <a:pPr>
                <a:defRPr/>
              </a:pPr>
              <a:t>42</a:t>
            </a:fld>
            <a:endParaRPr lang="zh-CN" altLang="en-US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1174750" y="1844675"/>
            <a:ext cx="6913563" cy="773113"/>
            <a:chOff x="703" y="981"/>
            <a:chExt cx="4355" cy="487"/>
          </a:xfrm>
        </p:grpSpPr>
        <p:sp>
          <p:nvSpPr>
            <p:cNvPr id="36871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op</a:t>
              </a:r>
              <a:endParaRPr lang="en-AU" altLang="zh-CN" sz="2000"/>
            </a:p>
          </p:txBody>
        </p:sp>
        <p:sp>
          <p:nvSpPr>
            <p:cNvPr id="36872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rs</a:t>
              </a:r>
              <a:endParaRPr lang="en-AU" altLang="zh-CN" sz="2000"/>
            </a:p>
          </p:txBody>
        </p:sp>
        <p:sp>
          <p:nvSpPr>
            <p:cNvPr id="36873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rt</a:t>
              </a:r>
              <a:endParaRPr lang="en-AU" altLang="zh-CN" sz="2000"/>
            </a:p>
          </p:txBody>
        </p:sp>
        <p:sp>
          <p:nvSpPr>
            <p:cNvPr id="36874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rd</a:t>
              </a:r>
              <a:endParaRPr lang="en-AU" altLang="zh-CN" sz="2000"/>
            </a:p>
          </p:txBody>
        </p:sp>
        <p:sp>
          <p:nvSpPr>
            <p:cNvPr id="36875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shamt</a:t>
              </a:r>
              <a:endParaRPr lang="en-AU" altLang="zh-CN" sz="2000"/>
            </a:p>
          </p:txBody>
        </p:sp>
        <p:sp>
          <p:nvSpPr>
            <p:cNvPr id="36876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funct</a:t>
              </a:r>
              <a:endParaRPr lang="en-AU" altLang="zh-CN" sz="2000"/>
            </a:p>
          </p:txBody>
        </p:sp>
        <p:sp>
          <p:nvSpPr>
            <p:cNvPr id="36877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6 bits</a:t>
              </a:r>
              <a:endParaRPr lang="en-AU" altLang="zh-CN" sz="1600"/>
            </a:p>
          </p:txBody>
        </p:sp>
        <p:sp>
          <p:nvSpPr>
            <p:cNvPr id="36878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6 bits</a:t>
              </a:r>
              <a:endParaRPr lang="en-AU" altLang="zh-CN" sz="1600"/>
            </a:p>
          </p:txBody>
        </p:sp>
        <p:sp>
          <p:nvSpPr>
            <p:cNvPr id="36879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36880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36881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36882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</p:grpSp>
      <p:sp>
        <p:nvSpPr>
          <p:cNvPr id="36869" name="TextBox 17"/>
          <p:cNvSpPr txBox="1">
            <a:spLocks noChangeArrowheads="1"/>
          </p:cNvSpPr>
          <p:nvPr/>
        </p:nvSpPr>
        <p:spPr bwMode="auto">
          <a:xfrm>
            <a:off x="708025" y="2652713"/>
            <a:ext cx="784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其中，</a:t>
            </a:r>
            <a:r>
              <a:rPr lang="en-US" altLang="zh-CN" dirty="0"/>
              <a:t>op</a:t>
            </a:r>
            <a:r>
              <a:rPr lang="zh-CN" altLang="en-US" dirty="0"/>
              <a:t>和</a:t>
            </a:r>
            <a:r>
              <a:rPr lang="en-US" altLang="zh-CN" dirty="0" err="1"/>
              <a:t>funct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shamt</a:t>
            </a:r>
            <a:r>
              <a:rPr lang="zh-CN" altLang="en-US" dirty="0">
                <a:solidFill>
                  <a:srgbClr val="FF0000"/>
                </a:solidFill>
              </a:rPr>
              <a:t>是移位量</a:t>
            </a:r>
            <a:r>
              <a:rPr lang="zh-CN" altLang="en-US" dirty="0"/>
              <a:t>，</a:t>
            </a:r>
            <a:r>
              <a:rPr lang="en-US" altLang="zh-CN" dirty="0" err="1"/>
              <a:t>rs</a:t>
            </a:r>
            <a:r>
              <a:rPr lang="zh-CN" altLang="en-US" dirty="0"/>
              <a:t>不使用置为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5938" y="3357563"/>
            <a:ext cx="816051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>
                <a:latin typeface="+mn-lt"/>
                <a:ea typeface="+mn-ea"/>
              </a:rPr>
              <a:t>逻辑右移指令</a:t>
            </a:r>
            <a:endParaRPr lang="en-US" altLang="zh-CN" sz="32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err="1">
                <a:latin typeface="+mn-lt"/>
                <a:ea typeface="+mn-ea"/>
              </a:rPr>
              <a:t>srl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  <a:r>
              <a:rPr lang="en-US" altLang="zh-CN" sz="3200" dirty="0" err="1">
                <a:latin typeface="+mn-lt"/>
                <a:ea typeface="+mn-ea"/>
              </a:rPr>
              <a:t>rd,rt,shamt</a:t>
            </a:r>
            <a:r>
              <a:rPr lang="en-US" altLang="zh-CN" sz="3200" dirty="0">
                <a:latin typeface="+mn-lt"/>
                <a:ea typeface="+mn-ea"/>
              </a:rPr>
              <a:t>     </a:t>
            </a:r>
            <a:r>
              <a:rPr lang="en-US" altLang="zh-CN" dirty="0">
                <a:latin typeface="+mn-lt"/>
                <a:ea typeface="+mn-ea"/>
              </a:rPr>
              <a:t># </a:t>
            </a:r>
            <a:r>
              <a:rPr lang="en-US" altLang="zh-CN" dirty="0" err="1">
                <a:latin typeface="+mn-lt"/>
                <a:ea typeface="+mn-ea"/>
              </a:rPr>
              <a:t>rt</a:t>
            </a:r>
            <a:r>
              <a:rPr lang="zh-CN" altLang="en-US" dirty="0">
                <a:latin typeface="+mn-lt"/>
                <a:ea typeface="+mn-ea"/>
              </a:rPr>
              <a:t>中的数右移</a:t>
            </a:r>
            <a:r>
              <a:rPr lang="en-US" altLang="zh-CN" dirty="0" err="1">
                <a:latin typeface="+mn-lt"/>
                <a:ea typeface="+mn-ea"/>
              </a:rPr>
              <a:t>shamt</a:t>
            </a:r>
            <a:r>
              <a:rPr lang="zh-CN" altLang="en-US" dirty="0">
                <a:latin typeface="+mn-lt"/>
                <a:ea typeface="+mn-ea"/>
              </a:rPr>
              <a:t>位，</a:t>
            </a:r>
            <a:r>
              <a:rPr lang="zh-CN" altLang="en-US" dirty="0"/>
              <a:t>空出的位补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en-US" dirty="0">
                <a:latin typeface="+mn-lt"/>
                <a:ea typeface="+mn-ea"/>
              </a:rPr>
              <a:t>结果存</a:t>
            </a:r>
            <a:r>
              <a:rPr lang="en-US" altLang="zh-CN" dirty="0" err="1">
                <a:latin typeface="+mn-lt"/>
                <a:ea typeface="+mn-ea"/>
              </a:rPr>
              <a:t>rd</a:t>
            </a:r>
            <a:endParaRPr lang="en-US" altLang="zh-CN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lt"/>
                <a:ea typeface="+mn-ea"/>
              </a:rPr>
              <a:t>指令格式同上，</a:t>
            </a:r>
            <a:r>
              <a:rPr lang="en-US" altLang="zh-CN" dirty="0">
                <a:latin typeface="+mn-lt"/>
                <a:ea typeface="+mn-ea"/>
              </a:rPr>
              <a:t>op</a:t>
            </a:r>
            <a:r>
              <a:rPr lang="zh-CN" altLang="en-US" dirty="0">
                <a:latin typeface="+mn-lt"/>
                <a:ea typeface="+mn-ea"/>
              </a:rPr>
              <a:t>为</a:t>
            </a:r>
            <a:r>
              <a:rPr lang="en-US" altLang="zh-CN" dirty="0">
                <a:latin typeface="+mn-lt"/>
                <a:ea typeface="+mn-ea"/>
              </a:rPr>
              <a:t>0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altLang="zh-CN" dirty="0" err="1">
                <a:latin typeface="+mn-lt"/>
                <a:ea typeface="+mn-ea"/>
              </a:rPr>
              <a:t>funct</a:t>
            </a:r>
            <a:r>
              <a:rPr lang="zh-CN" altLang="en-US" dirty="0">
                <a:latin typeface="+mn-lt"/>
                <a:ea typeface="+mn-ea"/>
              </a:rPr>
              <a:t>为</a:t>
            </a:r>
            <a:r>
              <a:rPr lang="en-US" altLang="zh-CN" dirty="0">
                <a:latin typeface="+mn-lt"/>
                <a:ea typeface="+mn-ea"/>
              </a:rPr>
              <a:t>6</a:t>
            </a:r>
            <a:r>
              <a:rPr lang="zh-CN" altLang="en-US" dirty="0">
                <a:latin typeface="+mn-lt"/>
                <a:ea typeface="+mn-ea"/>
              </a:rPr>
              <a:t>。（见附录</a:t>
            </a:r>
            <a:r>
              <a:rPr lang="en-US" altLang="zh-CN" dirty="0">
                <a:latin typeface="+mn-lt"/>
                <a:ea typeface="+mn-ea"/>
              </a:rPr>
              <a:t>B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altLang="zh-CN" dirty="0">
                <a:latin typeface="+mn-lt"/>
                <a:ea typeface="+mn-ea"/>
              </a:rPr>
              <a:t>P519</a:t>
            </a:r>
            <a:r>
              <a:rPr lang="zh-CN" altLang="en-US" dirty="0">
                <a:latin typeface="+mn-lt"/>
                <a:ea typeface="+mn-ea"/>
              </a:rPr>
              <a:t>）</a:t>
            </a:r>
          </a:p>
        </p:txBody>
      </p:sp>
      <p:sp>
        <p:nvSpPr>
          <p:cNvPr id="2" name="线形标注 1 1"/>
          <p:cNvSpPr/>
          <p:nvPr/>
        </p:nvSpPr>
        <p:spPr>
          <a:xfrm>
            <a:off x="5170488" y="3789040"/>
            <a:ext cx="2581275" cy="1116124"/>
          </a:xfrm>
          <a:prstGeom prst="borderCallout1">
            <a:avLst>
              <a:gd name="adj1" fmla="val 18750"/>
              <a:gd name="adj2" fmla="val -8333"/>
              <a:gd name="adj3" fmla="val -73867"/>
              <a:gd name="adj4" fmla="val -59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Shamt</a:t>
            </a:r>
            <a:r>
              <a:rPr lang="zh-CN" altLang="en-US" dirty="0"/>
              <a:t>是</a:t>
            </a:r>
            <a:r>
              <a:rPr lang="en-US" altLang="zh-CN" dirty="0"/>
              <a:t>5</a:t>
            </a:r>
            <a:r>
              <a:rPr lang="zh-CN" altLang="en-US" dirty="0"/>
              <a:t>位，</a:t>
            </a:r>
            <a:r>
              <a:rPr lang="en-US" altLang="zh-CN" dirty="0"/>
              <a:t>0~2</a:t>
            </a:r>
            <a:r>
              <a:rPr lang="en-US" altLang="zh-CN" baseline="30000" dirty="0"/>
              <a:t>5</a:t>
            </a:r>
            <a:r>
              <a:rPr lang="en-US" altLang="zh-CN" dirty="0"/>
              <a:t>-1</a:t>
            </a:r>
            <a:r>
              <a:rPr lang="zh-CN" altLang="en-US" dirty="0"/>
              <a:t>（即</a:t>
            </a:r>
            <a:r>
              <a:rPr lang="en-US" altLang="zh-CN" dirty="0"/>
              <a:t>11111</a:t>
            </a:r>
            <a:r>
              <a:rPr lang="zh-CN" altLang="en-US" dirty="0"/>
              <a:t>，</a:t>
            </a:r>
            <a:r>
              <a:rPr lang="en-US" altLang="zh-CN" dirty="0"/>
              <a:t>31</a:t>
            </a:r>
            <a:r>
              <a:rPr lang="zh-CN" altLang="en-US" dirty="0"/>
              <a:t>），字长</a:t>
            </a:r>
            <a:r>
              <a:rPr lang="en-US" altLang="zh-CN" dirty="0"/>
              <a:t>32</a:t>
            </a:r>
            <a:r>
              <a:rPr lang="zh-CN" altLang="en-US" dirty="0"/>
              <a:t>位，足够移动位数</a:t>
            </a:r>
          </a:p>
        </p:txBody>
      </p:sp>
    </p:spTree>
    <p:extLst>
      <p:ext uri="{BB962C8B-B14F-4D97-AF65-F5344CB8AC3E}">
        <p14:creationId xmlns:p14="http://schemas.microsoft.com/office/powerpoint/2010/main" val="41787683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按位逻辑与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470" y="1412776"/>
            <a:ext cx="8640960" cy="29083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/>
              <a:t>助记符   </a:t>
            </a:r>
            <a:endParaRPr lang="en-US" altLang="zh-CN" sz="28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/>
              <a:t>    and </a:t>
            </a:r>
            <a:r>
              <a:rPr lang="en-US" altLang="zh-CN" sz="2800" dirty="0" err="1"/>
              <a:t>rd,rs,st</a:t>
            </a:r>
            <a:r>
              <a:rPr lang="en-US" altLang="zh-CN" sz="2800" dirty="0"/>
              <a:t>     # </a:t>
            </a:r>
            <a:r>
              <a:rPr lang="en-US" altLang="zh-CN" sz="2800" dirty="0" err="1"/>
              <a:t>rs,rt</a:t>
            </a:r>
            <a:r>
              <a:rPr lang="zh-CN" altLang="en-US" sz="2800" dirty="0"/>
              <a:t>按位与，结果存</a:t>
            </a:r>
            <a:r>
              <a:rPr lang="en-US" altLang="zh-CN" sz="2800" dirty="0" err="1"/>
              <a:t>rd</a:t>
            </a:r>
            <a:endParaRPr lang="en-US" altLang="zh-CN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/>
              <a:t>指令格式</a:t>
            </a:r>
            <a:r>
              <a:rPr lang="en-US" altLang="zh-CN" sz="2800" dirty="0"/>
              <a:t>R</a:t>
            </a:r>
            <a:r>
              <a:rPr lang="zh-CN" altLang="en-US" sz="2800" dirty="0"/>
              <a:t>型指令，</a:t>
            </a:r>
            <a:r>
              <a:rPr lang="en-US" altLang="zh-CN" sz="2800" dirty="0"/>
              <a:t>op</a:t>
            </a:r>
            <a:r>
              <a:rPr lang="zh-CN" altLang="en-US" sz="2800" dirty="0"/>
              <a:t>为</a:t>
            </a:r>
            <a:r>
              <a:rPr lang="en-US" altLang="zh-CN" sz="2800" dirty="0"/>
              <a:t>0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funct</a:t>
            </a:r>
            <a:r>
              <a:rPr lang="zh-CN" altLang="en-US" sz="2800" dirty="0"/>
              <a:t>为</a:t>
            </a:r>
            <a:r>
              <a:rPr lang="en-US" altLang="zh-CN" sz="2800" dirty="0"/>
              <a:t>0x20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shamt</a:t>
            </a:r>
            <a:r>
              <a:rPr lang="zh-CN" altLang="en-US" sz="2800" dirty="0"/>
              <a:t>为</a:t>
            </a:r>
            <a:r>
              <a:rPr lang="en-US" altLang="zh-CN" sz="2800" dirty="0"/>
              <a:t>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/>
              <a:t>掩码，选出某些位，其余清</a:t>
            </a:r>
            <a:r>
              <a:rPr lang="en-US" altLang="zh-CN" sz="2800" dirty="0"/>
              <a:t>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/>
              <a:t>例：</a:t>
            </a:r>
            <a:r>
              <a:rPr lang="en-US" altLang="zh-CN" sz="2800" dirty="0">
                <a:latin typeface="Lucida Console" pitchFamily="49" charset="0"/>
              </a:rPr>
              <a:t>and $t0, $t1, $t2 </a:t>
            </a:r>
            <a:r>
              <a:rPr lang="en-US" altLang="zh-CN" sz="1900" dirty="0">
                <a:latin typeface="Lucida Console" pitchFamily="49" charset="0"/>
              </a:rPr>
              <a:t>#$t1</a:t>
            </a:r>
            <a:r>
              <a:rPr lang="zh-CN" altLang="en-US" sz="1900" dirty="0">
                <a:latin typeface="Lucida Console" pitchFamily="49" charset="0"/>
              </a:rPr>
              <a:t>中与</a:t>
            </a:r>
            <a:r>
              <a:rPr lang="en-US" altLang="zh-CN" sz="1900" dirty="0">
                <a:latin typeface="Lucida Console" pitchFamily="49" charset="0"/>
              </a:rPr>
              <a:t>$t2</a:t>
            </a:r>
            <a:r>
              <a:rPr lang="zh-CN" altLang="en-US" sz="1900" dirty="0">
                <a:latin typeface="Lucida Console" pitchFamily="49" charset="0"/>
              </a:rPr>
              <a:t>中</a:t>
            </a:r>
            <a:r>
              <a:rPr lang="en-US" altLang="zh-CN" sz="1900" dirty="0">
                <a:latin typeface="Lucida Console" pitchFamily="49" charset="0"/>
              </a:rPr>
              <a:t>0</a:t>
            </a:r>
            <a:r>
              <a:rPr lang="zh-CN" altLang="en-US" sz="1900" dirty="0">
                <a:latin typeface="Lucida Console" pitchFamily="49" charset="0"/>
              </a:rPr>
              <a:t>对应的位被清</a:t>
            </a:r>
            <a:r>
              <a:rPr lang="en-US" altLang="zh-CN" sz="1900" dirty="0">
                <a:latin typeface="Lucida Console" pitchFamily="49" charset="0"/>
              </a:rPr>
              <a:t>0</a:t>
            </a:r>
            <a:endParaRPr lang="en-AU" altLang="zh-CN" sz="1900" dirty="0">
              <a:latin typeface="Lucida Console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3DDA7-1768-4595-B4AC-335E4C2997DF}" type="slidenum">
              <a:rPr lang="zh-CN" altLang="en-US"/>
              <a:pPr>
                <a:defRPr/>
              </a:pPr>
              <a:t>43</a:t>
            </a:fld>
            <a:endParaRPr lang="zh-CN" altLang="en-US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824038" y="460692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0000 0000 0000 0000 0000 1101 1100 0000</a:t>
            </a:r>
            <a:endParaRPr lang="en-AU" altLang="zh-CN" sz="2000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824038" y="5167313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0000 0000 0000 0000 0011 1100 0000 0000</a:t>
            </a:r>
            <a:endParaRPr lang="en-AU" altLang="zh-CN" sz="2000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187450" y="4606925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$t2</a:t>
            </a:r>
            <a:endParaRPr lang="en-AU" altLang="zh-CN" sz="2000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187450" y="5167313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$t1</a:t>
            </a:r>
            <a:endParaRPr lang="en-AU" altLang="zh-CN" sz="2000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824038" y="5815013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0000 0000 0000 0000 0000 1100 0000 0000</a:t>
            </a:r>
            <a:endParaRPr lang="en-AU" altLang="zh-CN" sz="2000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187450" y="5815013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$t0</a:t>
            </a:r>
            <a:endParaRPr lang="en-AU" altLang="zh-CN" sz="2000"/>
          </a:p>
        </p:txBody>
      </p:sp>
      <p:sp>
        <p:nvSpPr>
          <p:cNvPr id="38923" name="Rectangle 2"/>
          <p:cNvSpPr>
            <a:spLocks noChangeArrowheads="1"/>
          </p:cNvSpPr>
          <p:nvPr/>
        </p:nvSpPr>
        <p:spPr bwMode="auto">
          <a:xfrm>
            <a:off x="4425950" y="4616450"/>
            <a:ext cx="647700" cy="1604963"/>
          </a:xfrm>
          <a:prstGeom prst="rect">
            <a:avLst/>
          </a:prstGeom>
          <a:solidFill>
            <a:schemeClr val="accent1">
              <a:alpha val="5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按位逻辑或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35280" cy="30527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助记符 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  or </a:t>
            </a:r>
            <a:r>
              <a:rPr lang="en-US" altLang="zh-CN" dirty="0" err="1"/>
              <a:t>rd,rs,rt</a:t>
            </a:r>
            <a:r>
              <a:rPr lang="en-US" altLang="zh-CN" dirty="0"/>
              <a:t>      # </a:t>
            </a:r>
            <a:r>
              <a:rPr lang="en-US" altLang="zh-CN" dirty="0" err="1"/>
              <a:t>rs,rt</a:t>
            </a:r>
            <a:r>
              <a:rPr lang="zh-CN" altLang="en-US" dirty="0"/>
              <a:t>按位与，结果存</a:t>
            </a:r>
            <a:r>
              <a:rPr lang="en-US" altLang="zh-CN" dirty="0" err="1"/>
              <a:t>rd</a:t>
            </a: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指令格式</a:t>
            </a:r>
            <a:r>
              <a:rPr lang="en-US" altLang="zh-CN" dirty="0"/>
              <a:t>R</a:t>
            </a:r>
            <a:r>
              <a:rPr lang="zh-CN" altLang="en-US" dirty="0"/>
              <a:t>型指令，</a:t>
            </a:r>
            <a:r>
              <a:rPr lang="en-US" altLang="zh-CN" dirty="0"/>
              <a:t>op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 err="1"/>
              <a:t>funct</a:t>
            </a:r>
            <a:r>
              <a:rPr lang="zh-CN" altLang="en-US" dirty="0"/>
              <a:t>为</a:t>
            </a:r>
            <a:r>
              <a:rPr lang="en-US" altLang="zh-CN" dirty="0"/>
              <a:t>0x25</a:t>
            </a:r>
            <a:r>
              <a:rPr lang="zh-CN" altLang="en-US" dirty="0"/>
              <a:t>，</a:t>
            </a:r>
            <a:r>
              <a:rPr lang="en-US" altLang="zh-CN" dirty="0" err="1"/>
              <a:t>shamt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给某些位置</a:t>
            </a:r>
            <a:r>
              <a:rPr lang="en-US" altLang="zh-CN" dirty="0"/>
              <a:t>1</a:t>
            </a:r>
            <a:r>
              <a:rPr lang="zh-CN" altLang="en-US" dirty="0"/>
              <a:t>，其余不变</a:t>
            </a: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例：</a:t>
            </a:r>
            <a:r>
              <a:rPr lang="en-US" altLang="zh-CN" dirty="0">
                <a:latin typeface="Lucida Console" pitchFamily="49" charset="0"/>
              </a:rPr>
              <a:t>or $t0, $t1, $t2 </a:t>
            </a:r>
            <a:r>
              <a:rPr lang="en-US" altLang="zh-CN" sz="1900" dirty="0">
                <a:latin typeface="Lucida Console" pitchFamily="49" charset="0"/>
              </a:rPr>
              <a:t>#$t2</a:t>
            </a:r>
            <a:r>
              <a:rPr lang="zh-CN" altLang="en-US" sz="1900" dirty="0">
                <a:latin typeface="Lucida Console" pitchFamily="49" charset="0"/>
              </a:rPr>
              <a:t>中与</a:t>
            </a:r>
            <a:r>
              <a:rPr lang="en-US" altLang="zh-CN" sz="1900" dirty="0">
                <a:latin typeface="Lucida Console" pitchFamily="49" charset="0"/>
              </a:rPr>
              <a:t>$t1</a:t>
            </a:r>
            <a:r>
              <a:rPr lang="zh-CN" altLang="en-US" sz="1900" dirty="0">
                <a:latin typeface="Lucida Console" pitchFamily="49" charset="0"/>
              </a:rPr>
              <a:t>的</a:t>
            </a:r>
            <a:r>
              <a:rPr lang="en-US" altLang="zh-CN" sz="1900" dirty="0">
                <a:latin typeface="Lucida Console" pitchFamily="49" charset="0"/>
              </a:rPr>
              <a:t>1</a:t>
            </a:r>
            <a:r>
              <a:rPr lang="zh-CN" altLang="en-US" sz="1900" dirty="0">
                <a:latin typeface="Lucida Console" pitchFamily="49" charset="0"/>
              </a:rPr>
              <a:t>对应的位置</a:t>
            </a:r>
            <a:r>
              <a:rPr lang="en-US" altLang="zh-CN" sz="1900" dirty="0">
                <a:latin typeface="Lucida Console" pitchFamily="49" charset="0"/>
              </a:rPr>
              <a:t>1</a:t>
            </a:r>
            <a:endParaRPr lang="en-AU" altLang="zh-CN" sz="1900" dirty="0">
              <a:latin typeface="Lucida Console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727C9-8552-4880-A232-89018D1E860E}" type="slidenum">
              <a:rPr lang="zh-CN" altLang="en-US"/>
              <a:pPr>
                <a:defRPr/>
              </a:pPr>
              <a:t>44</a:t>
            </a:fld>
            <a:endParaRPr lang="zh-CN" alt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824038" y="46116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0000 0000 0000 0000 0000 1101 1100 0000</a:t>
            </a:r>
            <a:endParaRPr lang="en-AU" altLang="zh-CN" sz="200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824038" y="517207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0000 0000 0000 0000 0011 1100 0000 0000</a:t>
            </a:r>
            <a:endParaRPr lang="en-AU" altLang="zh-CN" sz="2000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187450" y="4611688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$t2</a:t>
            </a:r>
            <a:endParaRPr lang="en-AU" altLang="zh-CN" sz="2000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187450" y="5172075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$t1</a:t>
            </a:r>
            <a:endParaRPr lang="en-AU" altLang="zh-CN" sz="2000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824038" y="581977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0000 0000 0000 0000 0011 1101 1100 0000</a:t>
            </a:r>
            <a:endParaRPr lang="en-AU" altLang="zh-CN" sz="2000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1187450" y="5819775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$t0</a:t>
            </a:r>
            <a:endParaRPr lang="en-AU" altLang="zh-CN" sz="2000"/>
          </a:p>
        </p:txBody>
      </p:sp>
      <p:sp>
        <p:nvSpPr>
          <p:cNvPr id="39947" name="Rectangle 2"/>
          <p:cNvSpPr>
            <a:spLocks noChangeArrowheads="1"/>
          </p:cNvSpPr>
          <p:nvPr/>
        </p:nvSpPr>
        <p:spPr bwMode="auto">
          <a:xfrm>
            <a:off x="4438650" y="4621213"/>
            <a:ext cx="612775" cy="1604962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按位取反、或非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52763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nor </a:t>
            </a:r>
            <a:r>
              <a:rPr lang="en-US" altLang="zh-CN" dirty="0" err="1"/>
              <a:t>rd,rs,rt</a:t>
            </a:r>
            <a:r>
              <a:rPr lang="en-US" altLang="zh-CN" dirty="0"/>
              <a:t>   #</a:t>
            </a:r>
            <a:r>
              <a:rPr lang="en-US" altLang="zh-CN" dirty="0" err="1"/>
              <a:t>rs,rt</a:t>
            </a:r>
            <a:r>
              <a:rPr lang="zh-CN" altLang="en-US" dirty="0"/>
              <a:t>逐位或非，结果存</a:t>
            </a:r>
            <a:r>
              <a:rPr lang="en-US" altLang="zh-CN" dirty="0" err="1"/>
              <a:t>rd</a:t>
            </a: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指令格式</a:t>
            </a:r>
            <a:r>
              <a:rPr lang="en-US" altLang="zh-CN" dirty="0"/>
              <a:t>R</a:t>
            </a:r>
            <a:r>
              <a:rPr lang="zh-CN" altLang="en-US" dirty="0"/>
              <a:t>型指令，</a:t>
            </a:r>
            <a:r>
              <a:rPr lang="en-US" altLang="zh-CN" dirty="0"/>
              <a:t>op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 err="1"/>
              <a:t>funct</a:t>
            </a:r>
            <a:r>
              <a:rPr lang="zh-CN" altLang="en-US" dirty="0"/>
              <a:t>为</a:t>
            </a:r>
            <a:r>
              <a:rPr lang="en-US" altLang="zh-CN" dirty="0"/>
              <a:t>0x27</a:t>
            </a:r>
            <a:r>
              <a:rPr lang="zh-CN" altLang="en-US" dirty="0"/>
              <a:t>，</a:t>
            </a:r>
            <a:r>
              <a:rPr lang="en-US" altLang="zh-CN" dirty="0" err="1"/>
              <a:t>shamt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not </a:t>
            </a:r>
            <a:r>
              <a:rPr lang="en-US" altLang="zh-CN" dirty="0" err="1"/>
              <a:t>rdest,rsrc</a:t>
            </a:r>
            <a:r>
              <a:rPr lang="en-US" altLang="zh-CN" dirty="0"/>
              <a:t>    #</a:t>
            </a:r>
            <a:r>
              <a:rPr lang="zh-CN" altLang="en-US" dirty="0"/>
              <a:t>伪指令，将</a:t>
            </a:r>
            <a:r>
              <a:rPr lang="en-US" altLang="zh-CN" dirty="0" err="1"/>
              <a:t>rsrc</a:t>
            </a:r>
            <a:r>
              <a:rPr lang="zh-CN" altLang="en-US" dirty="0"/>
              <a:t>逐位取反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   </a:t>
            </a:r>
            <a:r>
              <a:rPr lang="zh-CN" altLang="en-US" dirty="0"/>
              <a:t>等价于：</a:t>
            </a:r>
            <a:r>
              <a:rPr lang="en-US" altLang="zh-CN" dirty="0"/>
              <a:t>nor rd,</a:t>
            </a:r>
            <a:r>
              <a:rPr lang="en-US" altLang="zh-CN" dirty="0" err="1"/>
              <a:t>rs</a:t>
            </a:r>
            <a:r>
              <a:rPr lang="en-US" altLang="zh-CN" dirty="0"/>
              <a:t>,$zero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例：</a:t>
            </a:r>
            <a:r>
              <a:rPr lang="en-US" altLang="zh-CN" dirty="0">
                <a:latin typeface="Lucida Console" pitchFamily="49" charset="0"/>
              </a:rPr>
              <a:t> nor $t0, $t1, $zero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0F51A-C89C-4C72-AE1F-96C6299DCA81}" type="slidenum">
              <a:rPr lang="zh-CN" altLang="en-US"/>
              <a:pPr>
                <a:defRPr/>
              </a:pPr>
              <a:t>45</a:t>
            </a:fld>
            <a:endParaRPr lang="zh-CN" altLang="en-US" dirty="0"/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1924050" y="45862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0000 0000 0000 0000 0011 1100 0000 0000</a:t>
            </a:r>
            <a:endParaRPr lang="en-AU" altLang="zh-CN" sz="2000"/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1287463" y="4586288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$t1</a:t>
            </a:r>
            <a:endParaRPr lang="en-AU" altLang="zh-CN" sz="2000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1924050" y="523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1111 1111 1111 1111 1100 0011 1111 1111</a:t>
            </a:r>
            <a:endParaRPr lang="en-AU" altLang="zh-CN" sz="2000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1287463" y="5233988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$t0</a:t>
            </a:r>
            <a:endParaRPr lang="en-AU" altLang="zh-CN" sz="2000"/>
          </a:p>
        </p:txBody>
      </p:sp>
      <p:sp>
        <p:nvSpPr>
          <p:cNvPr id="2" name="TextBox 1"/>
          <p:cNvSpPr txBox="1"/>
          <p:nvPr/>
        </p:nvSpPr>
        <p:spPr>
          <a:xfrm>
            <a:off x="7312100" y="2996952"/>
            <a:ext cx="115212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为了保持三个数的格式实现</a:t>
            </a:r>
            <a:r>
              <a:rPr lang="en-US" altLang="zh-CN" dirty="0"/>
              <a:t>NOT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2.7  </a:t>
            </a:r>
            <a:r>
              <a:rPr lang="zh-CN" altLang="en-US"/>
              <a:t>决策指令（分支）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当某个条件为真转移到某有标签的指令执行，否则继续执行下一条指令。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latin typeface="Lucida Console" pitchFamily="49" charset="0"/>
              </a:rPr>
              <a:t>beq rs, rt, L1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if (rs == rt) </a:t>
            </a:r>
            <a:r>
              <a:rPr lang="zh-CN" altLang="en-US"/>
              <a:t>转移到标签为</a:t>
            </a:r>
            <a:r>
              <a:rPr lang="en-US" altLang="zh-CN"/>
              <a:t>L1</a:t>
            </a:r>
            <a:r>
              <a:rPr lang="zh-CN" altLang="en-US"/>
              <a:t>的指令</a:t>
            </a:r>
            <a:r>
              <a:rPr lang="en-US" altLang="zh-CN"/>
              <a:t>;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Lucida Console" pitchFamily="49" charset="0"/>
              </a:rPr>
              <a:t>bne rs, rt, L1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if (rs != rt) </a:t>
            </a:r>
            <a:r>
              <a:rPr lang="zh-CN" altLang="en-US"/>
              <a:t>转移到标签为</a:t>
            </a:r>
            <a:r>
              <a:rPr lang="en-US" altLang="zh-CN"/>
              <a:t>L1</a:t>
            </a:r>
            <a:r>
              <a:rPr lang="zh-CN" altLang="en-US"/>
              <a:t>的指令</a:t>
            </a:r>
            <a:r>
              <a:rPr lang="en-US" altLang="zh-CN"/>
              <a:t>;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Lucida Console" pitchFamily="49" charset="0"/>
              </a:rPr>
              <a:t>j L1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无条件转移到标签为</a:t>
            </a:r>
            <a:r>
              <a:rPr lang="en-US" altLang="zh-CN"/>
              <a:t>L1</a:t>
            </a:r>
            <a:r>
              <a:rPr lang="zh-CN" altLang="en-US"/>
              <a:t>的指令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79405-14EC-4541-9C99-622E1405D1B9}" type="slidenum">
              <a:rPr lang="zh-CN" altLang="en-US"/>
              <a:pPr>
                <a:defRPr/>
              </a:pPr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2.7  </a:t>
            </a:r>
            <a:r>
              <a:rPr lang="zh-CN" altLang="en-US"/>
              <a:t>决策指令（分支）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zh-CN">
                <a:latin typeface="Lucida Console" pitchFamily="49" charset="0"/>
              </a:rPr>
              <a:t>beq rs, rt, L1</a:t>
            </a:r>
            <a:r>
              <a:rPr lang="zh-CN" altLang="en-US">
                <a:latin typeface="Lucida Console" pitchFamily="49" charset="0"/>
              </a:rPr>
              <a:t>指令格式（</a:t>
            </a:r>
            <a:r>
              <a:rPr lang="en-US" altLang="zh-CN">
                <a:latin typeface="Lucida Console" pitchFamily="49" charset="0"/>
              </a:rPr>
              <a:t>I</a:t>
            </a:r>
            <a:r>
              <a:rPr lang="zh-CN" altLang="en-US">
                <a:latin typeface="Lucida Console" pitchFamily="49" charset="0"/>
              </a:rPr>
              <a:t>型指令）：</a:t>
            </a:r>
            <a:endParaRPr lang="en-US" altLang="zh-CN">
              <a:latin typeface="Lucida Console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C7CF6F-0C3D-40C2-BD22-EA98342AA06E}" type="slidenum">
              <a:rPr lang="zh-CN" altLang="en-US"/>
              <a:pPr>
                <a:defRPr/>
              </a:pPr>
              <a:t>47</a:t>
            </a:fld>
            <a:endParaRPr lang="zh-CN" altLang="en-US"/>
          </a:p>
        </p:txBody>
      </p:sp>
      <p:grpSp>
        <p:nvGrpSpPr>
          <p:cNvPr id="43013" name="Group 6"/>
          <p:cNvGrpSpPr>
            <a:grpSpLocks/>
          </p:cNvGrpSpPr>
          <p:nvPr/>
        </p:nvGrpSpPr>
        <p:grpSpPr bwMode="auto">
          <a:xfrm>
            <a:off x="1476375" y="2276475"/>
            <a:ext cx="6143625" cy="368300"/>
            <a:chOff x="1056" y="3024"/>
            <a:chExt cx="3648" cy="184"/>
          </a:xfrm>
        </p:grpSpPr>
        <p:sp>
          <p:nvSpPr>
            <p:cNvPr id="43031" name="Rectangle 7"/>
            <p:cNvSpPr>
              <a:spLocks noChangeArrowheads="1"/>
            </p:cNvSpPr>
            <p:nvPr/>
          </p:nvSpPr>
          <p:spPr bwMode="auto">
            <a:xfrm>
              <a:off x="1056" y="3024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3032" name="Line 8"/>
            <p:cNvSpPr>
              <a:spLocks noChangeShapeType="1"/>
            </p:cNvSpPr>
            <p:nvPr/>
          </p:nvSpPr>
          <p:spPr bwMode="auto">
            <a:xfrm>
              <a:off x="1728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Line 9"/>
            <p:cNvSpPr>
              <a:spLocks noChangeShapeType="1"/>
            </p:cNvSpPr>
            <p:nvPr/>
          </p:nvSpPr>
          <p:spPr bwMode="auto">
            <a:xfrm>
              <a:off x="2300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Line 10"/>
            <p:cNvSpPr>
              <a:spLocks noChangeShapeType="1"/>
            </p:cNvSpPr>
            <p:nvPr/>
          </p:nvSpPr>
          <p:spPr bwMode="auto">
            <a:xfrm>
              <a:off x="2876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Text Box 11"/>
            <p:cNvSpPr txBox="1">
              <a:spLocks noChangeArrowheads="1"/>
            </p:cNvSpPr>
            <p:nvPr/>
          </p:nvSpPr>
          <p:spPr bwMode="auto">
            <a:xfrm>
              <a:off x="1200" y="3024"/>
              <a:ext cx="24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en-US" altLang="zh-CN"/>
                <a:t>4                  rs              rt              16 bit offset</a:t>
              </a:r>
            </a:p>
          </p:txBody>
        </p:sp>
      </p:grpSp>
      <p:sp>
        <p:nvSpPr>
          <p:cNvPr id="43014" name="TextBox 10"/>
          <p:cNvSpPr txBox="1">
            <a:spLocks noChangeArrowheads="1"/>
          </p:cNvSpPr>
          <p:nvPr/>
        </p:nvSpPr>
        <p:spPr bwMode="auto">
          <a:xfrm>
            <a:off x="1042988" y="5949950"/>
            <a:ext cx="650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16</a:t>
            </a:r>
            <a:r>
              <a:rPr lang="zh-CN" altLang="en-US"/>
              <a:t>位的偏移量如何计算？指令中只给出了标号？见</a:t>
            </a:r>
            <a:r>
              <a:rPr lang="en-US" altLang="zh-CN"/>
              <a:t>2.10</a:t>
            </a:r>
            <a:r>
              <a:rPr lang="zh-CN" altLang="en-US"/>
              <a:t>节</a:t>
            </a:r>
          </a:p>
        </p:txBody>
      </p:sp>
      <p:sp>
        <p:nvSpPr>
          <p:cNvPr id="43015" name="内容占位符 2"/>
          <p:cNvSpPr txBox="1">
            <a:spLocks/>
          </p:cNvSpPr>
          <p:nvPr/>
        </p:nvSpPr>
        <p:spPr bwMode="auto">
          <a:xfrm>
            <a:off x="433388" y="292417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>
                <a:latin typeface="Lucida Console" pitchFamily="49" charset="0"/>
              </a:rPr>
              <a:t>bne rs, rt, L1</a:t>
            </a:r>
            <a:r>
              <a:rPr lang="zh-CN" altLang="en-US" sz="3200">
                <a:latin typeface="Lucida Console" pitchFamily="49" charset="0"/>
              </a:rPr>
              <a:t>指令格式（</a:t>
            </a:r>
            <a:r>
              <a:rPr lang="en-US" altLang="zh-CN" sz="3200">
                <a:latin typeface="Lucida Console" pitchFamily="49" charset="0"/>
              </a:rPr>
              <a:t>I</a:t>
            </a:r>
            <a:r>
              <a:rPr lang="zh-CN" altLang="en-US" sz="3200">
                <a:latin typeface="Lucida Console" pitchFamily="49" charset="0"/>
              </a:rPr>
              <a:t>型指令）：</a:t>
            </a:r>
            <a:endParaRPr lang="en-US" altLang="zh-CN" sz="3200">
              <a:latin typeface="Lucida Console" pitchFamily="49" charset="0"/>
            </a:endParaRPr>
          </a:p>
        </p:txBody>
      </p:sp>
      <p:grpSp>
        <p:nvGrpSpPr>
          <p:cNvPr id="43016" name="Group 6"/>
          <p:cNvGrpSpPr>
            <a:grpSpLocks/>
          </p:cNvGrpSpPr>
          <p:nvPr/>
        </p:nvGrpSpPr>
        <p:grpSpPr bwMode="auto">
          <a:xfrm>
            <a:off x="1476375" y="3644900"/>
            <a:ext cx="6143625" cy="368300"/>
            <a:chOff x="1056" y="3024"/>
            <a:chExt cx="3648" cy="184"/>
          </a:xfrm>
        </p:grpSpPr>
        <p:sp>
          <p:nvSpPr>
            <p:cNvPr id="43026" name="Rectangle 7"/>
            <p:cNvSpPr>
              <a:spLocks noChangeArrowheads="1"/>
            </p:cNvSpPr>
            <p:nvPr/>
          </p:nvSpPr>
          <p:spPr bwMode="auto">
            <a:xfrm>
              <a:off x="1056" y="3024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3027" name="Line 8"/>
            <p:cNvSpPr>
              <a:spLocks noChangeShapeType="1"/>
            </p:cNvSpPr>
            <p:nvPr/>
          </p:nvSpPr>
          <p:spPr bwMode="auto">
            <a:xfrm>
              <a:off x="1728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9"/>
            <p:cNvSpPr>
              <a:spLocks noChangeShapeType="1"/>
            </p:cNvSpPr>
            <p:nvPr/>
          </p:nvSpPr>
          <p:spPr bwMode="auto">
            <a:xfrm>
              <a:off x="2300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10"/>
            <p:cNvSpPr>
              <a:spLocks noChangeShapeType="1"/>
            </p:cNvSpPr>
            <p:nvPr/>
          </p:nvSpPr>
          <p:spPr bwMode="auto">
            <a:xfrm>
              <a:off x="2876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Text Box 11"/>
            <p:cNvSpPr txBox="1">
              <a:spLocks noChangeArrowheads="1"/>
            </p:cNvSpPr>
            <p:nvPr/>
          </p:nvSpPr>
          <p:spPr bwMode="auto">
            <a:xfrm>
              <a:off x="1200" y="3024"/>
              <a:ext cx="24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en-US" altLang="zh-CN"/>
                <a:t>5                  rs              rt              16 bit offset</a:t>
              </a:r>
            </a:p>
          </p:txBody>
        </p:sp>
      </p:grpSp>
      <p:sp>
        <p:nvSpPr>
          <p:cNvPr id="43017" name="内容占位符 2"/>
          <p:cNvSpPr txBox="1">
            <a:spLocks/>
          </p:cNvSpPr>
          <p:nvPr/>
        </p:nvSpPr>
        <p:spPr bwMode="auto">
          <a:xfrm>
            <a:off x="585788" y="4292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dirty="0">
                <a:latin typeface="Lucida Console" pitchFamily="49" charset="0"/>
              </a:rPr>
              <a:t>j  L1</a:t>
            </a:r>
            <a:r>
              <a:rPr lang="zh-CN" altLang="en-US" sz="3200" dirty="0">
                <a:latin typeface="Lucida Console" pitchFamily="49" charset="0"/>
              </a:rPr>
              <a:t>指令格式（</a:t>
            </a:r>
            <a:r>
              <a:rPr lang="en-US" altLang="zh-CN" sz="3200" dirty="0">
                <a:solidFill>
                  <a:srgbClr val="FF0000"/>
                </a:solidFill>
                <a:latin typeface="Lucida Console" pitchFamily="49" charset="0"/>
              </a:rPr>
              <a:t>J</a:t>
            </a:r>
            <a:r>
              <a:rPr lang="zh-CN" altLang="en-US" sz="3200" dirty="0">
                <a:solidFill>
                  <a:srgbClr val="FF0000"/>
                </a:solidFill>
                <a:latin typeface="Lucida Console" pitchFamily="49" charset="0"/>
              </a:rPr>
              <a:t>型指令</a:t>
            </a:r>
            <a:r>
              <a:rPr lang="zh-CN" altLang="en-US" sz="3200" dirty="0">
                <a:latin typeface="Lucida Console" pitchFamily="49" charset="0"/>
              </a:rPr>
              <a:t>）：</a:t>
            </a:r>
            <a:endParaRPr lang="en-US" altLang="zh-CN" sz="3200" dirty="0">
              <a:latin typeface="Lucida Console" pitchFamily="49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452563" y="5084763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0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26</a:t>
                      </a:r>
                      <a:r>
                        <a:rPr lang="zh-CN" altLang="en-US" sz="1800" dirty="0"/>
                        <a:t>位地址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2.7  </a:t>
            </a:r>
            <a:r>
              <a:rPr lang="zh-CN" altLang="en-US"/>
              <a:t>决策指令（分支）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zh-CN">
                <a:latin typeface="Lucida Console" pitchFamily="49" charset="0"/>
              </a:rPr>
              <a:t>beq rs, rt, L1</a:t>
            </a:r>
            <a:r>
              <a:rPr lang="zh-CN" altLang="en-US">
                <a:latin typeface="Lucida Console" pitchFamily="49" charset="0"/>
              </a:rPr>
              <a:t>指令格式（</a:t>
            </a:r>
            <a:r>
              <a:rPr lang="en-US" altLang="zh-CN">
                <a:latin typeface="Lucida Console" pitchFamily="49" charset="0"/>
              </a:rPr>
              <a:t>I</a:t>
            </a:r>
            <a:r>
              <a:rPr lang="zh-CN" altLang="en-US">
                <a:latin typeface="Lucida Console" pitchFamily="49" charset="0"/>
              </a:rPr>
              <a:t>型指令）：</a:t>
            </a:r>
            <a:endParaRPr lang="en-US" altLang="zh-CN">
              <a:latin typeface="Lucida Console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9C07AF-A536-4196-8610-F1D92B5645EB}" type="slidenum">
              <a:rPr lang="zh-CN" altLang="en-US"/>
              <a:pPr>
                <a:defRPr/>
              </a:pPr>
              <a:t>48</a:t>
            </a:fld>
            <a:endParaRPr lang="zh-CN" altLang="en-US"/>
          </a:p>
        </p:txBody>
      </p:sp>
      <p:grpSp>
        <p:nvGrpSpPr>
          <p:cNvPr id="44037" name="Group 6"/>
          <p:cNvGrpSpPr>
            <a:grpSpLocks/>
          </p:cNvGrpSpPr>
          <p:nvPr/>
        </p:nvGrpSpPr>
        <p:grpSpPr bwMode="auto">
          <a:xfrm>
            <a:off x="1476375" y="2276475"/>
            <a:ext cx="6143625" cy="368300"/>
            <a:chOff x="1056" y="3024"/>
            <a:chExt cx="3648" cy="184"/>
          </a:xfrm>
        </p:grpSpPr>
        <p:sp>
          <p:nvSpPr>
            <p:cNvPr id="44085" name="Rectangle 7"/>
            <p:cNvSpPr>
              <a:spLocks noChangeArrowheads="1"/>
            </p:cNvSpPr>
            <p:nvPr/>
          </p:nvSpPr>
          <p:spPr bwMode="auto">
            <a:xfrm>
              <a:off x="1056" y="3024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86" name="Line 8"/>
            <p:cNvSpPr>
              <a:spLocks noChangeShapeType="1"/>
            </p:cNvSpPr>
            <p:nvPr/>
          </p:nvSpPr>
          <p:spPr bwMode="auto">
            <a:xfrm>
              <a:off x="1728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7" name="Line 9"/>
            <p:cNvSpPr>
              <a:spLocks noChangeShapeType="1"/>
            </p:cNvSpPr>
            <p:nvPr/>
          </p:nvSpPr>
          <p:spPr bwMode="auto">
            <a:xfrm>
              <a:off x="2300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10"/>
            <p:cNvSpPr>
              <a:spLocks noChangeShapeType="1"/>
            </p:cNvSpPr>
            <p:nvPr/>
          </p:nvSpPr>
          <p:spPr bwMode="auto">
            <a:xfrm>
              <a:off x="2876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Text Box 11"/>
            <p:cNvSpPr txBox="1">
              <a:spLocks noChangeArrowheads="1"/>
            </p:cNvSpPr>
            <p:nvPr/>
          </p:nvSpPr>
          <p:spPr bwMode="auto">
            <a:xfrm>
              <a:off x="1200" y="3024"/>
              <a:ext cx="24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en-US" altLang="zh-CN"/>
                <a:t>4                  rs              rt              16 bit offset</a:t>
              </a:r>
            </a:p>
          </p:txBody>
        </p:sp>
      </p:grpSp>
      <p:sp>
        <p:nvSpPr>
          <p:cNvPr id="44039" name="内容占位符 2"/>
          <p:cNvSpPr txBox="1">
            <a:spLocks/>
          </p:cNvSpPr>
          <p:nvPr/>
        </p:nvSpPr>
        <p:spPr bwMode="auto">
          <a:xfrm>
            <a:off x="433388" y="292417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>
                <a:latin typeface="Lucida Console" pitchFamily="49" charset="0"/>
              </a:rPr>
              <a:t>bne rs, rt, L1</a:t>
            </a:r>
            <a:r>
              <a:rPr lang="zh-CN" altLang="en-US" sz="3200">
                <a:latin typeface="Lucida Console" pitchFamily="49" charset="0"/>
              </a:rPr>
              <a:t>指令格式（</a:t>
            </a:r>
            <a:r>
              <a:rPr lang="en-US" altLang="zh-CN" sz="3200">
                <a:latin typeface="Lucida Console" pitchFamily="49" charset="0"/>
              </a:rPr>
              <a:t>I</a:t>
            </a:r>
            <a:r>
              <a:rPr lang="zh-CN" altLang="en-US" sz="3200">
                <a:latin typeface="Lucida Console" pitchFamily="49" charset="0"/>
              </a:rPr>
              <a:t>型指令）：</a:t>
            </a:r>
            <a:endParaRPr lang="en-US" altLang="zh-CN" sz="3200">
              <a:latin typeface="Lucida Console" pitchFamily="49" charset="0"/>
            </a:endParaRPr>
          </a:p>
        </p:txBody>
      </p:sp>
      <p:grpSp>
        <p:nvGrpSpPr>
          <p:cNvPr id="44040" name="Group 6"/>
          <p:cNvGrpSpPr>
            <a:grpSpLocks/>
          </p:cNvGrpSpPr>
          <p:nvPr/>
        </p:nvGrpSpPr>
        <p:grpSpPr bwMode="auto">
          <a:xfrm>
            <a:off x="1476375" y="3644900"/>
            <a:ext cx="6143625" cy="368300"/>
            <a:chOff x="1056" y="3024"/>
            <a:chExt cx="3648" cy="184"/>
          </a:xfrm>
        </p:grpSpPr>
        <p:sp>
          <p:nvSpPr>
            <p:cNvPr id="44080" name="Rectangle 7"/>
            <p:cNvSpPr>
              <a:spLocks noChangeArrowheads="1"/>
            </p:cNvSpPr>
            <p:nvPr/>
          </p:nvSpPr>
          <p:spPr bwMode="auto">
            <a:xfrm>
              <a:off x="1056" y="3024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81" name="Line 8"/>
            <p:cNvSpPr>
              <a:spLocks noChangeShapeType="1"/>
            </p:cNvSpPr>
            <p:nvPr/>
          </p:nvSpPr>
          <p:spPr bwMode="auto">
            <a:xfrm>
              <a:off x="1728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2" name="Line 9"/>
            <p:cNvSpPr>
              <a:spLocks noChangeShapeType="1"/>
            </p:cNvSpPr>
            <p:nvPr/>
          </p:nvSpPr>
          <p:spPr bwMode="auto">
            <a:xfrm>
              <a:off x="2300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3" name="Line 10"/>
            <p:cNvSpPr>
              <a:spLocks noChangeShapeType="1"/>
            </p:cNvSpPr>
            <p:nvPr/>
          </p:nvSpPr>
          <p:spPr bwMode="auto">
            <a:xfrm>
              <a:off x="2876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4" name="Text Box 11"/>
            <p:cNvSpPr txBox="1">
              <a:spLocks noChangeArrowheads="1"/>
            </p:cNvSpPr>
            <p:nvPr/>
          </p:nvSpPr>
          <p:spPr bwMode="auto">
            <a:xfrm>
              <a:off x="1200" y="3024"/>
              <a:ext cx="24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en-US" altLang="zh-CN"/>
                <a:t>5                  rs              rt              16 bit offset</a:t>
              </a:r>
            </a:p>
          </p:txBody>
        </p:sp>
      </p:grpSp>
      <p:sp>
        <p:nvSpPr>
          <p:cNvPr id="44041" name="内容占位符 2"/>
          <p:cNvSpPr txBox="1">
            <a:spLocks/>
          </p:cNvSpPr>
          <p:nvPr/>
        </p:nvSpPr>
        <p:spPr bwMode="auto">
          <a:xfrm>
            <a:off x="585788" y="4292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>
                <a:latin typeface="Lucida Console" pitchFamily="49" charset="0"/>
              </a:rPr>
              <a:t>j  L1</a:t>
            </a:r>
            <a:r>
              <a:rPr lang="zh-CN" altLang="en-US" sz="3200">
                <a:latin typeface="Lucida Console" pitchFamily="49" charset="0"/>
              </a:rPr>
              <a:t>指令格式（</a:t>
            </a:r>
            <a:r>
              <a:rPr lang="en-US" altLang="zh-CN" sz="3200">
                <a:latin typeface="Lucida Console" pitchFamily="49" charset="0"/>
              </a:rPr>
              <a:t>J</a:t>
            </a:r>
            <a:r>
              <a:rPr lang="zh-CN" altLang="en-US" sz="3200">
                <a:latin typeface="Lucida Console" pitchFamily="49" charset="0"/>
              </a:rPr>
              <a:t>型指令）：</a:t>
            </a:r>
            <a:endParaRPr lang="en-US" altLang="zh-CN" sz="3200">
              <a:latin typeface="Lucida Console" pitchFamily="49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452563" y="5084763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0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26</a:t>
                      </a:r>
                      <a:r>
                        <a:rPr lang="zh-CN" altLang="en-US" sz="1800" dirty="0"/>
                        <a:t>位地址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矩形标注 19"/>
          <p:cNvSpPr/>
          <p:nvPr/>
        </p:nvSpPr>
        <p:spPr>
          <a:xfrm>
            <a:off x="660400" y="2279650"/>
            <a:ext cx="7775575" cy="2279650"/>
          </a:xfrm>
          <a:prstGeom prst="wedgeRectCallout">
            <a:avLst>
              <a:gd name="adj1" fmla="val -21146"/>
              <a:gd name="adj2" fmla="val 67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2" name="Group 42"/>
          <p:cNvGrpSpPr>
            <a:grpSpLocks/>
          </p:cNvGrpSpPr>
          <p:nvPr/>
        </p:nvGrpSpPr>
        <p:grpSpPr bwMode="auto">
          <a:xfrm>
            <a:off x="871538" y="2476500"/>
            <a:ext cx="7088187" cy="1885950"/>
            <a:chOff x="516" y="2748"/>
            <a:chExt cx="4465" cy="1188"/>
          </a:xfrm>
        </p:grpSpPr>
        <p:sp>
          <p:nvSpPr>
            <p:cNvPr id="44052" name="Rectangle 12"/>
            <p:cNvSpPr>
              <a:spLocks noChangeArrowheads="1"/>
            </p:cNvSpPr>
            <p:nvPr/>
          </p:nvSpPr>
          <p:spPr bwMode="auto">
            <a:xfrm>
              <a:off x="672" y="3061"/>
              <a:ext cx="792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53" name="Rectangle 13"/>
            <p:cNvSpPr>
              <a:spLocks noChangeArrowheads="1"/>
            </p:cNvSpPr>
            <p:nvPr/>
          </p:nvSpPr>
          <p:spPr bwMode="auto">
            <a:xfrm>
              <a:off x="864" y="3085"/>
              <a:ext cx="25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op</a:t>
              </a:r>
            </a:p>
          </p:txBody>
        </p:sp>
        <p:sp>
          <p:nvSpPr>
            <p:cNvPr id="44054" name="Rectangle 14"/>
            <p:cNvSpPr>
              <a:spLocks noChangeArrowheads="1"/>
            </p:cNvSpPr>
            <p:nvPr/>
          </p:nvSpPr>
          <p:spPr bwMode="auto">
            <a:xfrm>
              <a:off x="1472" y="3061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55" name="Rectangle 15"/>
            <p:cNvSpPr>
              <a:spLocks noChangeArrowheads="1"/>
            </p:cNvSpPr>
            <p:nvPr/>
          </p:nvSpPr>
          <p:spPr bwMode="auto">
            <a:xfrm>
              <a:off x="2080" y="3061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56" name="Rectangle 16"/>
            <p:cNvSpPr>
              <a:spLocks noChangeArrowheads="1"/>
            </p:cNvSpPr>
            <p:nvPr/>
          </p:nvSpPr>
          <p:spPr bwMode="auto">
            <a:xfrm>
              <a:off x="672" y="3365"/>
              <a:ext cx="792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57" name="Rectangle 17"/>
            <p:cNvSpPr>
              <a:spLocks noChangeArrowheads="1"/>
            </p:cNvSpPr>
            <p:nvPr/>
          </p:nvSpPr>
          <p:spPr bwMode="auto">
            <a:xfrm>
              <a:off x="864" y="3389"/>
              <a:ext cx="25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op</a:t>
              </a:r>
            </a:p>
          </p:txBody>
        </p:sp>
        <p:sp>
          <p:nvSpPr>
            <p:cNvPr id="44058" name="Rectangle 18"/>
            <p:cNvSpPr>
              <a:spLocks noChangeArrowheads="1"/>
            </p:cNvSpPr>
            <p:nvPr/>
          </p:nvSpPr>
          <p:spPr bwMode="auto">
            <a:xfrm>
              <a:off x="1472" y="3365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59" name="Rectangle 19"/>
            <p:cNvSpPr>
              <a:spLocks noChangeArrowheads="1"/>
            </p:cNvSpPr>
            <p:nvPr/>
          </p:nvSpPr>
          <p:spPr bwMode="auto">
            <a:xfrm>
              <a:off x="2080" y="3365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60" name="Rectangle 20"/>
            <p:cNvSpPr>
              <a:spLocks noChangeArrowheads="1"/>
            </p:cNvSpPr>
            <p:nvPr/>
          </p:nvSpPr>
          <p:spPr bwMode="auto">
            <a:xfrm>
              <a:off x="2688" y="3365"/>
              <a:ext cx="188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61" name="Rectangle 21"/>
            <p:cNvSpPr>
              <a:spLocks noChangeArrowheads="1"/>
            </p:cNvSpPr>
            <p:nvPr/>
          </p:nvSpPr>
          <p:spPr bwMode="auto">
            <a:xfrm>
              <a:off x="672" y="3685"/>
              <a:ext cx="792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62" name="Rectangle 22"/>
            <p:cNvSpPr>
              <a:spLocks noChangeArrowheads="1"/>
            </p:cNvSpPr>
            <p:nvPr/>
          </p:nvSpPr>
          <p:spPr bwMode="auto">
            <a:xfrm>
              <a:off x="864" y="3709"/>
              <a:ext cx="25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op</a:t>
              </a:r>
            </a:p>
          </p:txBody>
        </p:sp>
        <p:sp>
          <p:nvSpPr>
            <p:cNvPr id="44063" name="Rectangle 23"/>
            <p:cNvSpPr>
              <a:spLocks noChangeArrowheads="1"/>
            </p:cNvSpPr>
            <p:nvPr/>
          </p:nvSpPr>
          <p:spPr bwMode="auto">
            <a:xfrm>
              <a:off x="1472" y="3685"/>
              <a:ext cx="3096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64" name="Rectangle 24"/>
            <p:cNvSpPr>
              <a:spLocks noChangeArrowheads="1"/>
            </p:cNvSpPr>
            <p:nvPr/>
          </p:nvSpPr>
          <p:spPr bwMode="auto">
            <a:xfrm>
              <a:off x="2688" y="3061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65" name="Rectangle 25"/>
            <p:cNvSpPr>
              <a:spLocks noChangeArrowheads="1"/>
            </p:cNvSpPr>
            <p:nvPr/>
          </p:nvSpPr>
          <p:spPr bwMode="auto">
            <a:xfrm>
              <a:off x="3296" y="3061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66" name="Rectangle 26"/>
            <p:cNvSpPr>
              <a:spLocks noChangeArrowheads="1"/>
            </p:cNvSpPr>
            <p:nvPr/>
          </p:nvSpPr>
          <p:spPr bwMode="auto">
            <a:xfrm>
              <a:off x="3904" y="3061"/>
              <a:ext cx="664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67" name="Rectangle 27"/>
            <p:cNvSpPr>
              <a:spLocks noChangeArrowheads="1"/>
            </p:cNvSpPr>
            <p:nvPr/>
          </p:nvSpPr>
          <p:spPr bwMode="auto">
            <a:xfrm>
              <a:off x="1552" y="3085"/>
              <a:ext cx="2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rs</a:t>
              </a:r>
            </a:p>
          </p:txBody>
        </p:sp>
        <p:sp>
          <p:nvSpPr>
            <p:cNvPr id="44068" name="Rectangle 28"/>
            <p:cNvSpPr>
              <a:spLocks noChangeArrowheads="1"/>
            </p:cNvSpPr>
            <p:nvPr/>
          </p:nvSpPr>
          <p:spPr bwMode="auto">
            <a:xfrm>
              <a:off x="2208" y="3101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rt</a:t>
              </a:r>
            </a:p>
          </p:txBody>
        </p:sp>
        <p:sp>
          <p:nvSpPr>
            <p:cNvPr id="44069" name="Rectangle 29"/>
            <p:cNvSpPr>
              <a:spLocks noChangeArrowheads="1"/>
            </p:cNvSpPr>
            <p:nvPr/>
          </p:nvSpPr>
          <p:spPr bwMode="auto">
            <a:xfrm>
              <a:off x="2832" y="3085"/>
              <a:ext cx="2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rd</a:t>
              </a:r>
            </a:p>
          </p:txBody>
        </p:sp>
        <p:sp>
          <p:nvSpPr>
            <p:cNvPr id="44070" name="Rectangle 30"/>
            <p:cNvSpPr>
              <a:spLocks noChangeArrowheads="1"/>
            </p:cNvSpPr>
            <p:nvPr/>
          </p:nvSpPr>
          <p:spPr bwMode="auto">
            <a:xfrm>
              <a:off x="3408" y="3085"/>
              <a:ext cx="2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sa</a:t>
              </a:r>
            </a:p>
          </p:txBody>
        </p:sp>
        <p:sp>
          <p:nvSpPr>
            <p:cNvPr id="44071" name="Rectangle 31"/>
            <p:cNvSpPr>
              <a:spLocks noChangeArrowheads="1"/>
            </p:cNvSpPr>
            <p:nvPr/>
          </p:nvSpPr>
          <p:spPr bwMode="auto">
            <a:xfrm>
              <a:off x="3984" y="3085"/>
              <a:ext cx="4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funct</a:t>
              </a:r>
            </a:p>
          </p:txBody>
        </p:sp>
        <p:sp>
          <p:nvSpPr>
            <p:cNvPr id="44072" name="Rectangle 32"/>
            <p:cNvSpPr>
              <a:spLocks noChangeArrowheads="1"/>
            </p:cNvSpPr>
            <p:nvPr/>
          </p:nvSpPr>
          <p:spPr bwMode="auto">
            <a:xfrm>
              <a:off x="1568" y="3389"/>
              <a:ext cx="2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rs</a:t>
              </a:r>
            </a:p>
          </p:txBody>
        </p:sp>
        <p:sp>
          <p:nvSpPr>
            <p:cNvPr id="44073" name="Rectangle 33"/>
            <p:cNvSpPr>
              <a:spLocks noChangeArrowheads="1"/>
            </p:cNvSpPr>
            <p:nvPr/>
          </p:nvSpPr>
          <p:spPr bwMode="auto">
            <a:xfrm>
              <a:off x="2224" y="3405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rt</a:t>
              </a:r>
            </a:p>
          </p:txBody>
        </p:sp>
        <p:sp>
          <p:nvSpPr>
            <p:cNvPr id="44074" name="Rectangle 34"/>
            <p:cNvSpPr>
              <a:spLocks noChangeArrowheads="1"/>
            </p:cNvSpPr>
            <p:nvPr/>
          </p:nvSpPr>
          <p:spPr bwMode="auto">
            <a:xfrm>
              <a:off x="2928" y="3421"/>
              <a:ext cx="7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immediate</a:t>
              </a:r>
            </a:p>
          </p:txBody>
        </p:sp>
        <p:sp>
          <p:nvSpPr>
            <p:cNvPr id="44075" name="Rectangle 35"/>
            <p:cNvSpPr>
              <a:spLocks noChangeArrowheads="1"/>
            </p:cNvSpPr>
            <p:nvPr/>
          </p:nvSpPr>
          <p:spPr bwMode="auto">
            <a:xfrm>
              <a:off x="2288" y="3757"/>
              <a:ext cx="86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jump target</a:t>
              </a:r>
            </a:p>
          </p:txBody>
        </p:sp>
        <p:sp>
          <p:nvSpPr>
            <p:cNvPr id="44076" name="Rectangle 36"/>
            <p:cNvSpPr>
              <a:spLocks noChangeArrowheads="1"/>
            </p:cNvSpPr>
            <p:nvPr/>
          </p:nvSpPr>
          <p:spPr bwMode="auto">
            <a:xfrm>
              <a:off x="516" y="2748"/>
              <a:ext cx="205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3</a:t>
              </a:r>
              <a:r>
                <a:rPr lang="zh-CN" altLang="en-US" b="1"/>
                <a:t>种指令格式，均为</a:t>
              </a:r>
              <a:r>
                <a:rPr lang="en-US" altLang="zh-CN" b="1"/>
                <a:t>32</a:t>
              </a:r>
              <a:r>
                <a:rPr lang="zh-CN" altLang="en-US" b="1"/>
                <a:t>位长度：</a:t>
              </a:r>
              <a:endParaRPr lang="en-US" b="1"/>
            </a:p>
          </p:txBody>
        </p:sp>
        <p:sp>
          <p:nvSpPr>
            <p:cNvPr id="44077" name="Rectangle 39"/>
            <p:cNvSpPr>
              <a:spLocks noChangeArrowheads="1"/>
            </p:cNvSpPr>
            <p:nvPr/>
          </p:nvSpPr>
          <p:spPr bwMode="auto">
            <a:xfrm>
              <a:off x="4608" y="3057"/>
              <a:ext cx="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/>
                <a:t>R </a:t>
              </a:r>
              <a:r>
                <a:rPr lang="zh-CN" altLang="en-US"/>
                <a:t>型</a:t>
              </a:r>
              <a:endParaRPr lang="en-US"/>
            </a:p>
          </p:txBody>
        </p:sp>
        <p:sp>
          <p:nvSpPr>
            <p:cNvPr id="44078" name="Rectangle 40"/>
            <p:cNvSpPr>
              <a:spLocks noChangeArrowheads="1"/>
            </p:cNvSpPr>
            <p:nvPr/>
          </p:nvSpPr>
          <p:spPr bwMode="auto">
            <a:xfrm>
              <a:off x="4608" y="3345"/>
              <a:ext cx="3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/>
                <a:t>I </a:t>
              </a:r>
              <a:r>
                <a:rPr lang="zh-CN" altLang="en-US"/>
                <a:t>型</a:t>
              </a:r>
              <a:endParaRPr lang="en-US"/>
            </a:p>
          </p:txBody>
        </p:sp>
        <p:sp>
          <p:nvSpPr>
            <p:cNvPr id="44079" name="Rectangle 41"/>
            <p:cNvSpPr>
              <a:spLocks noChangeArrowheads="1"/>
            </p:cNvSpPr>
            <p:nvPr/>
          </p:nvSpPr>
          <p:spPr bwMode="auto">
            <a:xfrm>
              <a:off x="4608" y="3681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/>
                <a:t>J </a:t>
              </a:r>
              <a:r>
                <a:rPr lang="zh-CN" altLang="en-US"/>
                <a:t>型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</a:t>
            </a:r>
            <a:r>
              <a:rPr lang="en-US" altLang="zh-CN"/>
              <a:t>if-then-else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C </a:t>
            </a:r>
            <a:r>
              <a:rPr lang="zh-CN" altLang="en-US" dirty="0"/>
              <a:t>语言代码</a:t>
            </a:r>
            <a:r>
              <a:rPr lang="en-US" altLang="zh-CN" dirty="0"/>
              <a:t>:</a:t>
            </a: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  <a:defRPr/>
            </a:pPr>
            <a:r>
              <a:rPr lang="en-US" altLang="zh-CN" sz="2800" dirty="0">
                <a:latin typeface="Lucida Console" pitchFamily="49" charset="0"/>
              </a:rPr>
              <a:t>	if (</a:t>
            </a:r>
            <a:r>
              <a:rPr lang="en-US" altLang="zh-CN" sz="2800" dirty="0" err="1">
                <a:latin typeface="Lucida Console" pitchFamily="49" charset="0"/>
              </a:rPr>
              <a:t>i</a:t>
            </a:r>
            <a:r>
              <a:rPr lang="en-US" altLang="zh-CN" sz="2800" dirty="0">
                <a:latin typeface="Lucida Console" pitchFamily="49" charset="0"/>
              </a:rPr>
              <a:t>==j) f = </a:t>
            </a:r>
            <a:r>
              <a:rPr lang="en-US" altLang="zh-CN" sz="2800" dirty="0" err="1">
                <a:latin typeface="Lucida Console" pitchFamily="49" charset="0"/>
              </a:rPr>
              <a:t>g+h</a:t>
            </a:r>
            <a:r>
              <a:rPr lang="en-US" altLang="zh-CN" sz="2800" dirty="0">
                <a:latin typeface="Lucida Console" pitchFamily="49" charset="0"/>
              </a:rPr>
              <a:t>;</a:t>
            </a:r>
            <a:br>
              <a:rPr lang="en-US" altLang="zh-CN" sz="2800" dirty="0">
                <a:latin typeface="Lucida Console" pitchFamily="49" charset="0"/>
              </a:rPr>
            </a:br>
            <a:r>
              <a:rPr lang="en-US" altLang="zh-CN" sz="2800" dirty="0">
                <a:latin typeface="Lucida Console" pitchFamily="49" charset="0"/>
              </a:rPr>
              <a:t>else f = g-h;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设</a:t>
            </a:r>
            <a:r>
              <a:rPr lang="en-US" altLang="zh-CN" dirty="0"/>
              <a:t>f, g, … </a:t>
            </a:r>
            <a:r>
              <a:rPr lang="zh-CN" altLang="en-US" dirty="0"/>
              <a:t>存储于</a:t>
            </a:r>
            <a:r>
              <a:rPr lang="en-US" altLang="zh-CN" dirty="0"/>
              <a:t>$s0, $s1, …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对应的</a:t>
            </a:r>
            <a:r>
              <a:rPr lang="en-US" altLang="zh-CN" dirty="0"/>
              <a:t>MIPS </a:t>
            </a:r>
            <a:r>
              <a:rPr lang="zh-CN" altLang="en-US" dirty="0"/>
              <a:t>代码</a:t>
            </a:r>
            <a:r>
              <a:rPr lang="en-US" altLang="zh-CN" dirty="0"/>
              <a:t>:</a:t>
            </a: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  <a:defRPr/>
            </a:pPr>
            <a:r>
              <a:rPr lang="en-US" altLang="zh-CN" sz="2800" dirty="0">
                <a:latin typeface="Lucida Console" pitchFamily="49" charset="0"/>
              </a:rPr>
              <a:t>	      </a:t>
            </a:r>
            <a:r>
              <a:rPr lang="en-US" altLang="zh-CN" sz="2800" dirty="0" err="1">
                <a:latin typeface="Lucida Console" pitchFamily="49" charset="0"/>
              </a:rPr>
              <a:t>bne</a:t>
            </a:r>
            <a:r>
              <a:rPr lang="en-US" altLang="zh-CN" sz="2800" dirty="0">
                <a:latin typeface="Lucida Console" pitchFamily="49" charset="0"/>
              </a:rPr>
              <a:t> $s3, $s4, Else</a:t>
            </a:r>
            <a:br>
              <a:rPr lang="en-US" altLang="zh-CN" sz="2800" dirty="0">
                <a:latin typeface="Lucida Console" pitchFamily="49" charset="0"/>
              </a:rPr>
            </a:br>
            <a:r>
              <a:rPr lang="en-US" altLang="zh-CN" sz="2800" dirty="0">
                <a:latin typeface="Lucida Console" pitchFamily="49" charset="0"/>
              </a:rPr>
              <a:t>      add $s0, $s1, $s2</a:t>
            </a:r>
            <a:br>
              <a:rPr lang="en-US" altLang="zh-CN" sz="2800" dirty="0">
                <a:latin typeface="Lucida Console" pitchFamily="49" charset="0"/>
              </a:rPr>
            </a:br>
            <a:r>
              <a:rPr lang="en-US" altLang="zh-CN" sz="2800" dirty="0">
                <a:latin typeface="Lucida Console" pitchFamily="49" charset="0"/>
              </a:rPr>
              <a:t>      j   Exit</a:t>
            </a:r>
            <a:br>
              <a:rPr lang="en-US" altLang="zh-CN" sz="2800" dirty="0">
                <a:latin typeface="Lucida Console" pitchFamily="49" charset="0"/>
              </a:rPr>
            </a:br>
            <a:r>
              <a:rPr lang="en-US" altLang="zh-CN" sz="2800" dirty="0">
                <a:latin typeface="Lucida Console" pitchFamily="49" charset="0"/>
              </a:rPr>
              <a:t>Else: sub $s0, $s1, $s2</a:t>
            </a:r>
            <a:br>
              <a:rPr lang="en-US" altLang="zh-CN" sz="2800" dirty="0">
                <a:latin typeface="Lucida Console" pitchFamily="49" charset="0"/>
              </a:rPr>
            </a:br>
            <a:r>
              <a:rPr lang="en-US" altLang="zh-CN" sz="2800" dirty="0">
                <a:latin typeface="Lucida Console" pitchFamily="49" charset="0"/>
              </a:rPr>
              <a:t>Exit: …</a:t>
            </a:r>
            <a:endParaRPr lang="en-AU" altLang="zh-CN" sz="2800" dirty="0">
              <a:latin typeface="Lucida Console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6EA0D-C13E-46D0-B5B7-0CB2969E432F}" type="slidenum">
              <a:rPr lang="zh-CN" altLang="en-US"/>
              <a:pPr>
                <a:defRPr/>
              </a:pPr>
              <a:t>49</a:t>
            </a:fld>
            <a:endParaRPr lang="zh-CN" altLang="en-US"/>
          </a:p>
        </p:txBody>
      </p:sp>
      <p:pic>
        <p:nvPicPr>
          <p:cNvPr id="45061" name="Picture 6" descr="f02-09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6588224" y="3789040"/>
            <a:ext cx="2340608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dirty="0" err="1"/>
              <a:t>bne</a:t>
            </a:r>
            <a:r>
              <a:rPr lang="zh-CN" altLang="en-US" dirty="0"/>
              <a:t>的</a:t>
            </a:r>
            <a:r>
              <a:rPr lang="en-US" altLang="zh-CN" dirty="0"/>
              <a:t>16</a:t>
            </a:r>
            <a:r>
              <a:rPr lang="zh-CN" altLang="en-US" dirty="0"/>
              <a:t>位的偏移量，</a:t>
            </a:r>
            <a:r>
              <a:rPr lang="en-US" altLang="zh-CN" dirty="0"/>
              <a:t>j</a:t>
            </a:r>
            <a:r>
              <a:rPr lang="zh-CN" altLang="en-US" dirty="0"/>
              <a:t>的跳转地址如何计算？汇编语言程序中只给出了标号？见</a:t>
            </a:r>
            <a:r>
              <a:rPr lang="en-US" altLang="zh-CN" dirty="0"/>
              <a:t>2.10</a:t>
            </a:r>
            <a:r>
              <a:rPr lang="zh-CN" altLang="en-US" dirty="0"/>
              <a:t>节，由汇编完成。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原码的缺点及补码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原码的缺点：实现减法不够减时要借位，借位难于操作（不同于进位只影响邻近的高位）。</a:t>
            </a:r>
            <a:endParaRPr lang="en-US" altLang="zh-CN" dirty="0"/>
          </a:p>
          <a:p>
            <a:pPr marL="341313" indent="-341313" fontAlgn="auto">
              <a:spcAft>
                <a:spcPts val="0"/>
              </a:spcAft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dirty="0" err="1">
                <a:solidFill>
                  <a:srgbClr val="000000"/>
                </a:solidFill>
              </a:rPr>
              <a:t>模的概念：任何大于模的数，都可将模的整数倍丢掉而不至于造成错误</a:t>
            </a:r>
            <a:r>
              <a:rPr lang="en-US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341313" indent="-341313" fontAlgn="auto"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en-US" dirty="0">
                <a:solidFill>
                  <a:srgbClr val="000000"/>
                </a:solidFill>
              </a:rPr>
              <a:t>例：时钟调校：</a:t>
            </a:r>
            <a:r>
              <a:rPr lang="en-US" altLang="zh-CN" dirty="0">
                <a:solidFill>
                  <a:srgbClr val="000000"/>
                </a:solidFill>
              </a:rPr>
              <a:t>10</a:t>
            </a:r>
            <a:r>
              <a:rPr lang="en-US" altLang="en-US" dirty="0">
                <a:solidFill>
                  <a:srgbClr val="000000"/>
                </a:solidFill>
              </a:rPr>
              <a:t>点调到</a:t>
            </a:r>
            <a:r>
              <a:rPr lang="en-US" altLang="zh-CN" dirty="0">
                <a:solidFill>
                  <a:srgbClr val="000000"/>
                </a:solidFill>
              </a:rPr>
              <a:t>6</a:t>
            </a:r>
            <a:r>
              <a:rPr lang="en-US" altLang="en-US" dirty="0">
                <a:solidFill>
                  <a:srgbClr val="000000"/>
                </a:solidFill>
              </a:rPr>
              <a:t>点</a:t>
            </a:r>
            <a:endParaRPr lang="en-US" altLang="zh-CN" dirty="0">
              <a:solidFill>
                <a:srgbClr val="000000"/>
              </a:solidFill>
            </a:endParaRPr>
          </a:p>
          <a:p>
            <a:pPr marL="341313" indent="-341313" fontAlgn="auto"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  </a:t>
            </a:r>
            <a:r>
              <a:rPr lang="en-US" altLang="en-US" dirty="0">
                <a:solidFill>
                  <a:srgbClr val="000000"/>
                </a:solidFill>
              </a:rPr>
              <a:t>方法一：</a:t>
            </a:r>
            <a:r>
              <a:rPr lang="en-US" altLang="en-US" sz="2000" dirty="0">
                <a:solidFill>
                  <a:srgbClr val="000000"/>
                </a:solidFill>
              </a:rPr>
              <a:t>正拨</a:t>
            </a:r>
            <a:r>
              <a:rPr lang="en-US" altLang="zh-CN" sz="2000" dirty="0">
                <a:solidFill>
                  <a:srgbClr val="000000"/>
                </a:solidFill>
              </a:rPr>
              <a:t>8</a:t>
            </a:r>
            <a:r>
              <a:rPr lang="en-US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10+8=18mod 12=6</a:t>
            </a:r>
          </a:p>
          <a:p>
            <a:pPr marL="341313" indent="-341313" fontAlgn="auto">
              <a:spcBef>
                <a:spcPts val="45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  </a:t>
            </a:r>
            <a:r>
              <a:rPr lang="en-US" altLang="en-US" dirty="0">
                <a:solidFill>
                  <a:srgbClr val="000000"/>
                </a:solidFill>
              </a:rPr>
              <a:t>方法二：</a:t>
            </a:r>
            <a:r>
              <a:rPr lang="en-US" altLang="en-US" sz="1800" dirty="0">
                <a:solidFill>
                  <a:srgbClr val="000000"/>
                </a:solidFill>
              </a:rPr>
              <a:t>倒拨</a:t>
            </a:r>
            <a:r>
              <a:rPr lang="en-US" altLang="zh-CN" sz="1800" dirty="0">
                <a:solidFill>
                  <a:srgbClr val="000000"/>
                </a:solidFill>
              </a:rPr>
              <a:t>4</a:t>
            </a:r>
            <a:r>
              <a:rPr lang="en-US" altLang="en-US" sz="1800" dirty="0">
                <a:solidFill>
                  <a:srgbClr val="000000"/>
                </a:solidFill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</a:rPr>
              <a:t>10-4=10[(-4)+12]=10+8=18 (mod12)=6</a:t>
            </a:r>
          </a:p>
          <a:p>
            <a:pPr marL="341313" indent="-341313" fontAlgn="auto"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en-US" altLang="en-US" dirty="0" err="1">
                <a:solidFill>
                  <a:srgbClr val="000000"/>
                </a:solidFill>
              </a:rPr>
              <a:t>既</a:t>
            </a:r>
            <a:r>
              <a:rPr lang="en-US" altLang="zh-CN" dirty="0" err="1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>
                <a:solidFill>
                  <a:srgbClr val="000000"/>
                </a:solidFill>
              </a:rPr>
              <a:t>B=A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dirty="0">
                <a:solidFill>
                  <a:srgbClr val="000000"/>
                </a:solidFill>
              </a:rPr>
              <a:t>[(-B)+K]   </a:t>
            </a:r>
            <a:r>
              <a:rPr lang="en-US" altLang="en-US" dirty="0" err="1">
                <a:solidFill>
                  <a:srgbClr val="000000"/>
                </a:solidFill>
              </a:rPr>
              <a:t>模</a:t>
            </a:r>
            <a:r>
              <a:rPr lang="en-US" altLang="zh-CN" dirty="0" err="1">
                <a:solidFill>
                  <a:srgbClr val="000000"/>
                </a:solidFill>
              </a:rPr>
              <a:t>K</a:t>
            </a:r>
            <a:endParaRPr lang="en-US" altLang="zh-CN" dirty="0">
              <a:solidFill>
                <a:srgbClr val="000000"/>
              </a:solidFill>
            </a:endParaRPr>
          </a:p>
          <a:p>
            <a:pPr marL="341313" indent="-341313" fontAlgn="auto">
              <a:spcAft>
                <a:spcPts val="0"/>
              </a:spcAft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dirty="0" err="1">
                <a:solidFill>
                  <a:srgbClr val="000000"/>
                </a:solidFill>
              </a:rPr>
              <a:t>将补码引入计算机可将减法转换为加法</a:t>
            </a: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A4089-1220-40E5-A0D0-665216F3069D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2.7.1   </a:t>
            </a:r>
            <a:r>
              <a:rPr lang="zh-CN" altLang="en-US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33" y="1268760"/>
            <a:ext cx="8853510" cy="5112568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C </a:t>
            </a:r>
            <a:r>
              <a:rPr lang="zh-CN" altLang="en-US" dirty="0"/>
              <a:t>代码</a:t>
            </a:r>
            <a:r>
              <a:rPr lang="en-US" altLang="zh-CN" dirty="0"/>
              <a:t>:</a:t>
            </a:r>
          </a:p>
          <a:p>
            <a:pPr fontAlgn="auto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  <a:defRPr/>
            </a:pPr>
            <a:r>
              <a:rPr lang="en-US" altLang="zh-CN" sz="2800" dirty="0">
                <a:latin typeface="Lucida Console" pitchFamily="49" charset="0"/>
              </a:rPr>
              <a:t>	while (save[</a:t>
            </a:r>
            <a:r>
              <a:rPr lang="en-US" altLang="zh-CN" sz="2800" dirty="0" err="1">
                <a:latin typeface="Lucida Console" pitchFamily="49" charset="0"/>
              </a:rPr>
              <a:t>i</a:t>
            </a:r>
            <a:r>
              <a:rPr lang="en-US" altLang="zh-CN" sz="2800" dirty="0">
                <a:latin typeface="Lucida Console" pitchFamily="49" charset="0"/>
              </a:rPr>
              <a:t>] == k) </a:t>
            </a:r>
            <a:r>
              <a:rPr lang="en-US" altLang="zh-CN" sz="2800" dirty="0" err="1">
                <a:latin typeface="Lucida Console" pitchFamily="49" charset="0"/>
              </a:rPr>
              <a:t>i</a:t>
            </a:r>
            <a:r>
              <a:rPr lang="en-US" altLang="zh-CN" sz="2800" dirty="0">
                <a:latin typeface="Lucida Console" pitchFamily="49" charset="0"/>
              </a:rPr>
              <a:t> += 1;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I</a:t>
            </a:r>
            <a:r>
              <a:rPr lang="zh-CN" altLang="en-US" dirty="0"/>
              <a:t>存于</a:t>
            </a:r>
            <a:r>
              <a:rPr lang="en-US" altLang="zh-CN" dirty="0"/>
              <a:t>$s3, k</a:t>
            </a:r>
            <a:r>
              <a:rPr lang="zh-CN" altLang="en-US" dirty="0"/>
              <a:t>存于</a:t>
            </a:r>
            <a:r>
              <a:rPr lang="en-US" altLang="zh-CN" dirty="0"/>
              <a:t>$s5, save</a:t>
            </a:r>
            <a:r>
              <a:rPr lang="zh-CN" altLang="en-US" dirty="0"/>
              <a:t>的基址存于</a:t>
            </a:r>
            <a:r>
              <a:rPr lang="en-US" altLang="zh-CN" dirty="0"/>
              <a:t>$s6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对应的</a:t>
            </a:r>
            <a:r>
              <a:rPr lang="en-US" altLang="zh-CN" dirty="0"/>
              <a:t>MIPS</a:t>
            </a:r>
            <a:r>
              <a:rPr lang="zh-CN" altLang="en-US" dirty="0"/>
              <a:t>代码</a:t>
            </a:r>
            <a:r>
              <a:rPr lang="en-US" altLang="zh-CN" dirty="0"/>
              <a:t>:</a:t>
            </a:r>
          </a:p>
          <a:p>
            <a:pPr fontAlgn="auto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  <a:defRPr/>
            </a:pPr>
            <a:r>
              <a:rPr lang="en-US" altLang="zh-CN" sz="2800" dirty="0">
                <a:latin typeface="Lucida Console" pitchFamily="49" charset="0"/>
              </a:rPr>
              <a:t>	Loop: </a:t>
            </a:r>
            <a:r>
              <a:rPr lang="en-US" altLang="zh-CN" sz="2800" dirty="0" err="1">
                <a:latin typeface="Lucida Console" pitchFamily="49" charset="0"/>
              </a:rPr>
              <a:t>sll</a:t>
            </a:r>
            <a:r>
              <a:rPr lang="en-US" altLang="zh-CN" sz="2800" dirty="0">
                <a:latin typeface="Lucida Console" pitchFamily="49" charset="0"/>
              </a:rPr>
              <a:t>  $t1, $s3, 2  </a:t>
            </a:r>
            <a:r>
              <a:rPr lang="en-US" altLang="zh-CN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# $t1=</a:t>
            </a:r>
            <a:r>
              <a:rPr lang="en-US" altLang="zh-CN" sz="2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i</a:t>
            </a:r>
            <a:r>
              <a:rPr lang="zh-CN" altLang="en-US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*</a:t>
            </a:r>
            <a:r>
              <a:rPr lang="en-US" altLang="zh-CN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4</a:t>
            </a:r>
            <a:br>
              <a:rPr lang="en-US" altLang="zh-CN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</a:br>
            <a:r>
              <a:rPr lang="en-US" altLang="zh-CN" sz="2800" dirty="0">
                <a:latin typeface="Lucida Console" pitchFamily="49" charset="0"/>
              </a:rPr>
              <a:t>      add  $t1, $t1, $s6</a:t>
            </a:r>
            <a:r>
              <a:rPr lang="en-US" altLang="zh-CN" sz="15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#$t1=</a:t>
            </a:r>
            <a:r>
              <a:rPr lang="zh-CN" altLang="en-US" sz="15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基址</a:t>
            </a:r>
            <a:r>
              <a:rPr lang="en-US" altLang="zh-CN" sz="15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+</a:t>
            </a:r>
            <a:r>
              <a:rPr lang="en-US" altLang="zh-CN" sz="15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i</a:t>
            </a:r>
            <a:r>
              <a:rPr lang="en-US" altLang="zh-CN" sz="15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*4</a:t>
            </a:r>
            <a:r>
              <a:rPr lang="zh-CN" altLang="en-US" sz="15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，即</a:t>
            </a:r>
            <a:r>
              <a:rPr lang="en-US" altLang="zh-CN" sz="15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save[</a:t>
            </a:r>
            <a:r>
              <a:rPr lang="en-US" altLang="zh-CN" sz="15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i</a:t>
            </a:r>
            <a:r>
              <a:rPr lang="en-US" altLang="zh-CN" sz="15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]</a:t>
            </a:r>
            <a:r>
              <a:rPr lang="zh-CN" altLang="en-US" sz="15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地址</a:t>
            </a:r>
            <a:br>
              <a:rPr lang="en-US" altLang="zh-CN" sz="2800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US" altLang="zh-CN" sz="2800" dirty="0">
                <a:latin typeface="Lucida Console" pitchFamily="49" charset="0"/>
              </a:rPr>
              <a:t>      </a:t>
            </a:r>
            <a:r>
              <a:rPr lang="en-US" altLang="zh-CN" sz="2800" dirty="0" err="1">
                <a:latin typeface="Lucida Console" pitchFamily="49" charset="0"/>
              </a:rPr>
              <a:t>lw</a:t>
            </a:r>
            <a:r>
              <a:rPr lang="en-US" altLang="zh-CN" sz="2800" dirty="0">
                <a:latin typeface="Lucida Console" pitchFamily="49" charset="0"/>
              </a:rPr>
              <a:t>   $t0, 0($t1) </a:t>
            </a:r>
            <a:r>
              <a:rPr lang="en-US" altLang="zh-C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#</a:t>
            </a: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将</a:t>
            </a:r>
            <a:r>
              <a:rPr lang="en-US" altLang="zh-C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save[</a:t>
            </a:r>
            <a:r>
              <a:rPr lang="en-US" altLang="zh-CN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i</a:t>
            </a:r>
            <a:r>
              <a:rPr lang="en-US" altLang="zh-C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]</a:t>
            </a: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从内存取出</a:t>
            </a:r>
            <a:br>
              <a:rPr lang="en-US" altLang="zh-CN" sz="2800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US" altLang="zh-CN" sz="2800" dirty="0">
                <a:latin typeface="Lucida Console" pitchFamily="49" charset="0"/>
              </a:rPr>
              <a:t>      </a:t>
            </a:r>
            <a:r>
              <a:rPr lang="en-US" altLang="zh-CN" sz="2800" dirty="0" err="1">
                <a:latin typeface="Lucida Console" pitchFamily="49" charset="0"/>
              </a:rPr>
              <a:t>bne</a:t>
            </a:r>
            <a:r>
              <a:rPr lang="en-US" altLang="zh-CN" sz="2800" dirty="0">
                <a:latin typeface="Lucida Console" pitchFamily="49" charset="0"/>
              </a:rPr>
              <a:t>  $t0, $s5, Exit </a:t>
            </a:r>
            <a:r>
              <a:rPr lang="en-US" altLang="zh-C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#save[</a:t>
            </a:r>
            <a:r>
              <a:rPr lang="en-US" altLang="zh-CN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i</a:t>
            </a:r>
            <a:r>
              <a:rPr lang="en-US" altLang="zh-C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]≠K</a:t>
            </a: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退出</a:t>
            </a:r>
            <a:br>
              <a:rPr lang="en-US" altLang="zh-CN" sz="2800" dirty="0">
                <a:latin typeface="Lucida Console" pitchFamily="49" charset="0"/>
              </a:rPr>
            </a:br>
            <a:r>
              <a:rPr lang="en-US" altLang="zh-CN" sz="2800" dirty="0">
                <a:latin typeface="Lucida Console" pitchFamily="49" charset="0"/>
              </a:rPr>
              <a:t>      </a:t>
            </a:r>
            <a:r>
              <a:rPr lang="en-US" altLang="zh-CN" sz="2800" dirty="0" err="1">
                <a:latin typeface="Lucida Console" pitchFamily="49" charset="0"/>
              </a:rPr>
              <a:t>addi</a:t>
            </a:r>
            <a:r>
              <a:rPr lang="en-US" altLang="zh-CN" sz="2800" dirty="0">
                <a:latin typeface="Lucida Console" pitchFamily="49" charset="0"/>
              </a:rPr>
              <a:t> $s3, $s3, 1 </a:t>
            </a:r>
            <a:r>
              <a:rPr lang="en-US" altLang="zh-CN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#</a:t>
            </a:r>
            <a:r>
              <a:rPr lang="en-US" altLang="zh-CN" sz="2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i</a:t>
            </a:r>
            <a:r>
              <a:rPr lang="en-US" altLang="zh-CN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=i+1</a:t>
            </a:r>
            <a:br>
              <a:rPr lang="en-US" altLang="zh-CN" sz="2800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US" altLang="zh-CN" sz="2800" dirty="0">
                <a:latin typeface="Lucida Console" pitchFamily="49" charset="0"/>
              </a:rPr>
              <a:t>      j    Loop    </a:t>
            </a:r>
            <a:r>
              <a:rPr lang="en-US" altLang="zh-CN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#</a:t>
            </a:r>
            <a:r>
              <a:rPr lang="zh-CN" altLang="en-US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循环</a:t>
            </a:r>
            <a:br>
              <a:rPr lang="en-US" altLang="zh-CN" sz="2800" dirty="0">
                <a:latin typeface="Lucida Console" pitchFamily="49" charset="0"/>
              </a:rPr>
            </a:br>
            <a:r>
              <a:rPr lang="en-US" altLang="zh-CN" sz="2800" dirty="0">
                <a:latin typeface="Lucida Console" pitchFamily="49" charset="0"/>
              </a:rPr>
              <a:t>Exit: …</a:t>
            </a:r>
            <a:endParaRPr lang="en-AU" altLang="zh-CN" sz="2800" dirty="0">
              <a:latin typeface="Lucida Console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78386-7760-4C41-9E5B-14E7225CE791}" type="slidenum">
              <a:rPr lang="zh-CN" altLang="en-US"/>
              <a:pPr>
                <a:defRPr/>
              </a:pPr>
              <a:t>50</a:t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基本块是没有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分支（除了块尾）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分支目标</a:t>
            </a:r>
            <a:r>
              <a:rPr lang="en-US" altLang="zh-CN" dirty="0"/>
              <a:t> </a:t>
            </a:r>
            <a:r>
              <a:rPr lang="zh-CN" altLang="en-US" dirty="0"/>
              <a:t>（除了块首）</a:t>
            </a:r>
            <a:endParaRPr lang="en-US" altLang="zh-CN" dirty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/>
              <a:t>的指令序列。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D1588-D409-4A13-8A5A-76826F996890}" type="slidenum">
              <a:rPr lang="zh-CN" altLang="en-US"/>
              <a:pPr>
                <a:defRPr/>
              </a:pPr>
              <a:t>51</a:t>
            </a:fld>
            <a:endParaRPr lang="zh-CN" altLang="en-US"/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5292725" y="1160463"/>
            <a:ext cx="3311525" cy="2592387"/>
            <a:chOff x="1429" y="2296"/>
            <a:chExt cx="2086" cy="1633"/>
          </a:xfrm>
        </p:grpSpPr>
        <p:sp>
          <p:nvSpPr>
            <p:cNvPr id="47111" name="Rectangle 5"/>
            <p:cNvSpPr>
              <a:spLocks noChangeArrowheads="1"/>
            </p:cNvSpPr>
            <p:nvPr/>
          </p:nvSpPr>
          <p:spPr bwMode="auto">
            <a:xfrm>
              <a:off x="1791" y="261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2" name="Rectangle 6"/>
            <p:cNvSpPr>
              <a:spLocks noChangeArrowheads="1"/>
            </p:cNvSpPr>
            <p:nvPr/>
          </p:nvSpPr>
          <p:spPr bwMode="auto">
            <a:xfrm>
              <a:off x="1791" y="275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3" name="Rectangle 7"/>
            <p:cNvSpPr>
              <a:spLocks noChangeArrowheads="1"/>
            </p:cNvSpPr>
            <p:nvPr/>
          </p:nvSpPr>
          <p:spPr bwMode="auto">
            <a:xfrm>
              <a:off x="1791" y="2886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4" name="Rectangle 8"/>
            <p:cNvSpPr>
              <a:spLocks noChangeArrowheads="1"/>
            </p:cNvSpPr>
            <p:nvPr/>
          </p:nvSpPr>
          <p:spPr bwMode="auto">
            <a:xfrm>
              <a:off x="1791" y="3022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5" name="Rectangle 9"/>
            <p:cNvSpPr>
              <a:spLocks noChangeArrowheads="1"/>
            </p:cNvSpPr>
            <p:nvPr/>
          </p:nvSpPr>
          <p:spPr bwMode="auto">
            <a:xfrm>
              <a:off x="1791" y="3158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Rectangle 10"/>
            <p:cNvSpPr>
              <a:spLocks noChangeArrowheads="1"/>
            </p:cNvSpPr>
            <p:nvPr/>
          </p:nvSpPr>
          <p:spPr bwMode="auto">
            <a:xfrm>
              <a:off x="1791" y="329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Rectangle 11"/>
            <p:cNvSpPr>
              <a:spLocks noChangeArrowheads="1"/>
            </p:cNvSpPr>
            <p:nvPr/>
          </p:nvSpPr>
          <p:spPr bwMode="auto">
            <a:xfrm>
              <a:off x="1791" y="343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2"/>
            <p:cNvSpPr>
              <a:spLocks noChangeShapeType="1"/>
            </p:cNvSpPr>
            <p:nvPr/>
          </p:nvSpPr>
          <p:spPr bwMode="auto">
            <a:xfrm>
              <a:off x="2426" y="2296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9" name="Line 13"/>
            <p:cNvSpPr>
              <a:spLocks noChangeShapeType="1"/>
            </p:cNvSpPr>
            <p:nvPr/>
          </p:nvSpPr>
          <p:spPr bwMode="auto">
            <a:xfrm>
              <a:off x="2426" y="2614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Line 14"/>
            <p:cNvSpPr>
              <a:spLocks noChangeShapeType="1"/>
            </p:cNvSpPr>
            <p:nvPr/>
          </p:nvSpPr>
          <p:spPr bwMode="auto">
            <a:xfrm>
              <a:off x="2426" y="352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15"/>
            <p:cNvSpPr>
              <a:spLocks noChangeShapeType="1"/>
            </p:cNvSpPr>
            <p:nvPr/>
          </p:nvSpPr>
          <p:spPr bwMode="auto">
            <a:xfrm>
              <a:off x="2426" y="3521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16"/>
            <p:cNvSpPr>
              <a:spLocks noChangeShapeType="1"/>
            </p:cNvSpPr>
            <p:nvPr/>
          </p:nvSpPr>
          <p:spPr bwMode="auto">
            <a:xfrm>
              <a:off x="1429" y="2659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Rectangle 17"/>
            <p:cNvSpPr>
              <a:spLocks noChangeArrowheads="1"/>
            </p:cNvSpPr>
            <p:nvPr/>
          </p:nvSpPr>
          <p:spPr bwMode="auto">
            <a:xfrm>
              <a:off x="1791" y="2478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Rectangle 18"/>
            <p:cNvSpPr>
              <a:spLocks noChangeArrowheads="1"/>
            </p:cNvSpPr>
            <p:nvPr/>
          </p:nvSpPr>
          <p:spPr bwMode="auto">
            <a:xfrm>
              <a:off x="1791" y="2341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5" name="Rectangle 19"/>
            <p:cNvSpPr>
              <a:spLocks noChangeArrowheads="1"/>
            </p:cNvSpPr>
            <p:nvPr/>
          </p:nvSpPr>
          <p:spPr bwMode="auto">
            <a:xfrm>
              <a:off x="1791" y="3566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6" name="Rectangle 20"/>
            <p:cNvSpPr>
              <a:spLocks noChangeArrowheads="1"/>
            </p:cNvSpPr>
            <p:nvPr/>
          </p:nvSpPr>
          <p:spPr bwMode="auto">
            <a:xfrm>
              <a:off x="1791" y="3702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0" name="TextBox 21"/>
          <p:cNvSpPr txBox="1">
            <a:spLocks noChangeArrowheads="1"/>
          </p:cNvSpPr>
          <p:nvPr/>
        </p:nvSpPr>
        <p:spPr bwMode="auto">
          <a:xfrm>
            <a:off x="611188" y="4149725"/>
            <a:ext cx="799306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编译最初阶段的任务之一就是将程序分为若干基本块。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其他逻辑运算指令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当情况为</a:t>
            </a:r>
            <a:r>
              <a:rPr lang="en-US" altLang="zh-CN" dirty="0"/>
              <a:t>true</a:t>
            </a:r>
            <a:r>
              <a:rPr lang="zh-CN" altLang="en-US" dirty="0"/>
              <a:t>则置</a:t>
            </a:r>
            <a:r>
              <a:rPr lang="en-US" altLang="zh-CN" dirty="0"/>
              <a:t>1</a:t>
            </a:r>
            <a:r>
              <a:rPr lang="zh-CN" altLang="en-US" dirty="0"/>
              <a:t>否则置</a:t>
            </a:r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en-US" altLang="zh-CN" sz="2800" dirty="0"/>
              <a:t>set on less than</a:t>
            </a:r>
            <a:r>
              <a:rPr lang="zh-CN" altLang="en-US" dirty="0"/>
              <a:t>）</a:t>
            </a: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err="1">
                <a:latin typeface="Lucida Console" pitchFamily="49" charset="0"/>
              </a:rPr>
              <a:t>slt</a:t>
            </a:r>
            <a:r>
              <a:rPr lang="en-US" altLang="zh-CN" dirty="0">
                <a:latin typeface="Lucida Console" pitchFamily="49" charset="0"/>
              </a:rPr>
              <a:t> </a:t>
            </a:r>
            <a:r>
              <a:rPr lang="en-US" altLang="zh-CN" dirty="0" err="1">
                <a:latin typeface="Lucida Console" pitchFamily="49" charset="0"/>
              </a:rPr>
              <a:t>rd</a:t>
            </a:r>
            <a:r>
              <a:rPr lang="en-US" altLang="zh-CN" dirty="0">
                <a:latin typeface="Lucida Console" pitchFamily="49" charset="0"/>
              </a:rPr>
              <a:t>, </a:t>
            </a:r>
            <a:r>
              <a:rPr lang="en-US" altLang="zh-CN" dirty="0" err="1">
                <a:latin typeface="Lucida Console" pitchFamily="49" charset="0"/>
              </a:rPr>
              <a:t>rs</a:t>
            </a:r>
            <a:r>
              <a:rPr lang="en-US" altLang="zh-CN" dirty="0">
                <a:latin typeface="Lucida Console" pitchFamily="49" charset="0"/>
              </a:rPr>
              <a:t>, </a:t>
            </a:r>
            <a:r>
              <a:rPr lang="en-US" altLang="zh-CN" dirty="0" err="1">
                <a:latin typeface="Lucida Console" pitchFamily="49" charset="0"/>
              </a:rPr>
              <a:t>rt</a:t>
            </a:r>
            <a:endParaRPr lang="en-US" altLang="zh-CN" dirty="0">
              <a:latin typeface="Lucida Console" pitchFamily="49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if (</a:t>
            </a:r>
            <a:r>
              <a:rPr lang="en-US" altLang="zh-CN" dirty="0" err="1"/>
              <a:t>rs</a:t>
            </a:r>
            <a:r>
              <a:rPr lang="en-US" altLang="zh-CN" dirty="0"/>
              <a:t> &lt; </a:t>
            </a:r>
            <a:r>
              <a:rPr lang="en-US" altLang="zh-CN" dirty="0" err="1"/>
              <a:t>rt</a:t>
            </a:r>
            <a:r>
              <a:rPr lang="en-US" altLang="zh-CN" dirty="0"/>
              <a:t>) </a:t>
            </a:r>
            <a:r>
              <a:rPr lang="en-US" altLang="zh-CN" dirty="0" err="1"/>
              <a:t>rd</a:t>
            </a:r>
            <a:r>
              <a:rPr lang="en-US" altLang="zh-CN" dirty="0"/>
              <a:t> = 1; else </a:t>
            </a:r>
            <a:r>
              <a:rPr lang="en-US" altLang="zh-CN" dirty="0" err="1"/>
              <a:t>rd</a:t>
            </a:r>
            <a:r>
              <a:rPr lang="en-US" altLang="zh-CN" dirty="0"/>
              <a:t> = 0;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err="1">
                <a:latin typeface="Lucida Console" pitchFamily="49" charset="0"/>
              </a:rPr>
              <a:t>slti</a:t>
            </a:r>
            <a:r>
              <a:rPr lang="en-US" altLang="zh-CN" dirty="0">
                <a:latin typeface="Lucida Console" pitchFamily="49" charset="0"/>
              </a:rPr>
              <a:t> </a:t>
            </a:r>
            <a:r>
              <a:rPr lang="en-US" altLang="zh-CN" dirty="0" err="1">
                <a:latin typeface="Lucida Console" pitchFamily="49" charset="0"/>
              </a:rPr>
              <a:t>rt</a:t>
            </a:r>
            <a:r>
              <a:rPr lang="en-US" altLang="zh-CN" dirty="0">
                <a:latin typeface="Lucida Console" pitchFamily="49" charset="0"/>
              </a:rPr>
              <a:t>, </a:t>
            </a:r>
            <a:r>
              <a:rPr lang="en-US" altLang="zh-CN" dirty="0" err="1">
                <a:latin typeface="Lucida Console" pitchFamily="49" charset="0"/>
              </a:rPr>
              <a:t>rs</a:t>
            </a:r>
            <a:r>
              <a:rPr lang="en-US" altLang="zh-CN" dirty="0">
                <a:latin typeface="Lucida Console" pitchFamily="49" charset="0"/>
              </a:rPr>
              <a:t>, constant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if (</a:t>
            </a:r>
            <a:r>
              <a:rPr lang="en-US" altLang="zh-CN" dirty="0" err="1"/>
              <a:t>rs</a:t>
            </a:r>
            <a:r>
              <a:rPr lang="en-US" altLang="zh-CN" dirty="0"/>
              <a:t> &lt; constant) </a:t>
            </a:r>
            <a:r>
              <a:rPr lang="en-US" altLang="zh-CN" dirty="0" err="1"/>
              <a:t>rt</a:t>
            </a:r>
            <a:r>
              <a:rPr lang="en-US" altLang="zh-CN" dirty="0"/>
              <a:t> = 1; else </a:t>
            </a:r>
            <a:r>
              <a:rPr lang="en-US" altLang="zh-CN" dirty="0" err="1"/>
              <a:t>rt</a:t>
            </a:r>
            <a:r>
              <a:rPr lang="en-US" altLang="zh-CN" dirty="0"/>
              <a:t> = 0;</a:t>
            </a:r>
          </a:p>
          <a:p>
            <a:pPr marL="342900" lvl="1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与</a:t>
            </a:r>
            <a:r>
              <a:rPr lang="en-US" altLang="zh-CN" dirty="0" err="1">
                <a:latin typeface="Lucida Console" pitchFamily="49" charset="0"/>
              </a:rPr>
              <a:t>beq</a:t>
            </a:r>
            <a:r>
              <a:rPr lang="en-US" altLang="zh-CN" dirty="0"/>
              <a:t>, </a:t>
            </a:r>
            <a:r>
              <a:rPr lang="en-US" altLang="zh-CN" dirty="0" err="1">
                <a:latin typeface="Lucida Console" pitchFamily="49" charset="0"/>
              </a:rPr>
              <a:t>bne</a:t>
            </a:r>
            <a:r>
              <a:rPr lang="zh-CN" altLang="en-US" dirty="0">
                <a:latin typeface="Lucida Console" pitchFamily="49" charset="0"/>
              </a:rPr>
              <a:t>组合应用（</a:t>
            </a:r>
            <a:r>
              <a:rPr lang="en-US" altLang="zh-CN" sz="2000" dirty="0" err="1">
                <a:latin typeface="Courier New" pitchFamily="49" charset="0"/>
              </a:rPr>
              <a:t>blt</a:t>
            </a:r>
            <a:r>
              <a:rPr lang="en-US" altLang="zh-CN" sz="2000" dirty="0">
                <a:latin typeface="Courier New" pitchFamily="49" charset="0"/>
              </a:rPr>
              <a:t> $s1, $s2, Label</a:t>
            </a:r>
            <a:r>
              <a:rPr lang="zh-CN" altLang="en-US" sz="2000" dirty="0">
                <a:latin typeface="Lucida Console" pitchFamily="49" charset="0"/>
              </a:rPr>
              <a:t>伪指令</a:t>
            </a:r>
            <a:r>
              <a:rPr lang="zh-CN" altLang="en-US" dirty="0">
                <a:latin typeface="Lucida Console" pitchFamily="49" charset="0"/>
              </a:rPr>
              <a:t>）</a:t>
            </a:r>
            <a:endParaRPr lang="en-US" altLang="zh-CN" dirty="0">
              <a:latin typeface="Lucida Console" pitchFamily="49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>
                <a:latin typeface="Lucida Console" pitchFamily="49" charset="0"/>
              </a:rPr>
              <a:t>slt</a:t>
            </a:r>
            <a:r>
              <a:rPr lang="en-US" altLang="zh-CN" sz="2400" dirty="0">
                <a:latin typeface="Lucida Console" pitchFamily="49" charset="0"/>
              </a:rPr>
              <a:t> $t0, $s1, $s2  # if ($s1 &lt; $s2)</a:t>
            </a:r>
            <a:br>
              <a:rPr lang="en-US" altLang="zh-CN" sz="2400" dirty="0">
                <a:latin typeface="Lucida Console" pitchFamily="49" charset="0"/>
              </a:rPr>
            </a:br>
            <a:r>
              <a:rPr lang="en-US" altLang="zh-CN" sz="2400" dirty="0" err="1">
                <a:latin typeface="Lucida Console" pitchFamily="49" charset="0"/>
              </a:rPr>
              <a:t>bne</a:t>
            </a:r>
            <a:r>
              <a:rPr lang="en-US" altLang="zh-CN" sz="2400" dirty="0">
                <a:latin typeface="Lucida Console" pitchFamily="49" charset="0"/>
              </a:rPr>
              <a:t> $t0, $zero, L  #   branch to 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83A4E3-DAAB-43D4-800B-F80B4AC98D28}" type="slidenum">
              <a:rPr lang="zh-CN" altLang="en-US"/>
              <a:pPr>
                <a:defRPr/>
              </a:pPr>
              <a:t>52</a:t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68313" y="476250"/>
            <a:ext cx="8229600" cy="4525963"/>
          </a:xfrm>
        </p:spPr>
        <p:txBody>
          <a:bodyPr/>
          <a:lstStyle/>
          <a:p>
            <a:r>
              <a:rPr lang="zh-CN" altLang="en-US" dirty="0"/>
              <a:t>组合使用</a:t>
            </a:r>
            <a:r>
              <a:rPr lang="en-US" altLang="zh-CN" dirty="0" err="1"/>
              <a:t>slt</a:t>
            </a:r>
            <a:r>
              <a:rPr lang="zh-CN" altLang="en-US" dirty="0"/>
              <a:t>、</a:t>
            </a:r>
            <a:r>
              <a:rPr lang="en-US" altLang="zh-CN" dirty="0" err="1"/>
              <a:t>slti</a:t>
            </a:r>
            <a:r>
              <a:rPr lang="zh-CN" altLang="en-US" dirty="0"/>
              <a:t>、</a:t>
            </a:r>
            <a:r>
              <a:rPr lang="en-US" altLang="zh-CN" dirty="0" err="1"/>
              <a:t>beq</a:t>
            </a:r>
            <a:r>
              <a:rPr lang="zh-CN" altLang="en-US" dirty="0"/>
              <a:t>、</a:t>
            </a:r>
            <a:r>
              <a:rPr lang="en-US" altLang="zh-CN" dirty="0" err="1"/>
              <a:t>bne</a:t>
            </a:r>
            <a:r>
              <a:rPr lang="zh-CN" altLang="en-US" dirty="0"/>
              <a:t>和</a:t>
            </a:r>
            <a:r>
              <a:rPr lang="en-US" altLang="zh-CN" dirty="0"/>
              <a:t>$zero</a:t>
            </a:r>
            <a:r>
              <a:rPr lang="zh-CN" altLang="en-US" dirty="0"/>
              <a:t>可以实现所有比较条件：</a:t>
            </a:r>
            <a:r>
              <a:rPr lang="en-US" altLang="zh-CN" dirty="0"/>
              <a:t>=</a:t>
            </a:r>
            <a:r>
              <a:rPr lang="zh-CN" altLang="en-US" dirty="0"/>
              <a:t>、≠、</a:t>
            </a:r>
            <a:r>
              <a:rPr lang="en-US" altLang="zh-CN" dirty="0"/>
              <a:t>&lt;</a:t>
            </a:r>
            <a:r>
              <a:rPr lang="zh-CN" altLang="en-US" dirty="0"/>
              <a:t>、≤、</a:t>
            </a:r>
            <a:r>
              <a:rPr lang="en-US" altLang="zh-CN" dirty="0"/>
              <a:t>&gt;</a:t>
            </a:r>
            <a:r>
              <a:rPr lang="zh-CN" altLang="en-US" dirty="0"/>
              <a:t>、≥（见</a:t>
            </a:r>
            <a:r>
              <a:rPr lang="en-US" altLang="zh-CN" dirty="0"/>
              <a:t>P521</a:t>
            </a:r>
            <a:r>
              <a:rPr lang="zh-CN" altLang="en-US" dirty="0"/>
              <a:t>伪指令）</a:t>
            </a:r>
            <a:endParaRPr lang="en-US" altLang="zh-CN" dirty="0"/>
          </a:p>
          <a:p>
            <a:r>
              <a:rPr lang="zh-CN" altLang="en-US" dirty="0"/>
              <a:t>不再设置</a:t>
            </a:r>
            <a:r>
              <a:rPr lang="en-US" altLang="zh-CN" dirty="0" err="1"/>
              <a:t>blt</a:t>
            </a:r>
            <a:r>
              <a:rPr lang="zh-CN" altLang="en-US" dirty="0"/>
              <a:t>（</a:t>
            </a:r>
            <a:r>
              <a:rPr lang="en-US" altLang="zh-CN" dirty="0"/>
              <a:t>branch less than</a:t>
            </a:r>
            <a:r>
              <a:rPr lang="zh-CN" altLang="en-US" dirty="0"/>
              <a:t>）因为该指令复杂（包含至少比较和分支两个动作），需要较长指令周期（完成指令动作的总时间），但汇编器将其扩展为伪指令。（见前页的例子）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520837-75BA-468C-918D-52A92E75B3F6}" type="slidenum">
              <a:rPr lang="zh-CN" altLang="en-US"/>
              <a:pPr>
                <a:defRPr/>
              </a:pPr>
              <a:t>53</a:t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有符号和无符号数的比较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有符号数的比较：</a:t>
            </a:r>
            <a:r>
              <a:rPr lang="en-AU" altLang="zh-CN" dirty="0"/>
              <a:t> </a:t>
            </a:r>
            <a:r>
              <a:rPr lang="en-AU" altLang="zh-CN" dirty="0" err="1">
                <a:latin typeface="Lucida Console" pitchFamily="49" charset="0"/>
              </a:rPr>
              <a:t>slt</a:t>
            </a:r>
            <a:r>
              <a:rPr lang="en-AU" altLang="zh-CN" dirty="0"/>
              <a:t>, </a:t>
            </a:r>
            <a:r>
              <a:rPr lang="en-AU" altLang="zh-CN" dirty="0" err="1">
                <a:latin typeface="Lucida Console" pitchFamily="49" charset="0"/>
              </a:rPr>
              <a:t>slti</a:t>
            </a:r>
            <a:r>
              <a:rPr lang="zh-CN" altLang="en-US" dirty="0">
                <a:latin typeface="Lucida Console" pitchFamily="49" charset="0"/>
              </a:rPr>
              <a:t>（补码）</a:t>
            </a:r>
            <a:endParaRPr lang="en-AU" altLang="zh-CN" dirty="0">
              <a:latin typeface="Lucida Console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无符号数的比较：</a:t>
            </a:r>
            <a:r>
              <a:rPr lang="en-AU" altLang="zh-CN" dirty="0" err="1">
                <a:latin typeface="Lucida Console" pitchFamily="49" charset="0"/>
              </a:rPr>
              <a:t>sltu</a:t>
            </a:r>
            <a:r>
              <a:rPr lang="en-AU" altLang="zh-CN" dirty="0"/>
              <a:t>, </a:t>
            </a:r>
            <a:r>
              <a:rPr lang="en-AU" altLang="zh-CN" dirty="0" err="1">
                <a:latin typeface="Lucida Console" pitchFamily="49" charset="0"/>
              </a:rPr>
              <a:t>sltui</a:t>
            </a:r>
            <a:endParaRPr lang="en-AU" altLang="zh-CN" dirty="0">
              <a:latin typeface="Lucida Console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例：</a:t>
            </a:r>
            <a:endParaRPr lang="en-AU" altLang="zh-CN" dirty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altLang="zh-CN" dirty="0"/>
              <a:t>$s0 = </a:t>
            </a:r>
            <a:r>
              <a:rPr lang="en-AU" altLang="zh-CN" sz="2400" dirty="0"/>
              <a:t>1111 1111 1111 1111 1111 1111 1111 1111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altLang="zh-CN" dirty="0"/>
              <a:t>$s1 = </a:t>
            </a:r>
            <a:r>
              <a:rPr lang="en-AU" altLang="zh-CN" sz="2400" dirty="0"/>
              <a:t>0000 0000 0000 0000 0000 0000 0000 0001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altLang="zh-CN" dirty="0" err="1">
                <a:latin typeface="Lucida Console" pitchFamily="49" charset="0"/>
              </a:rPr>
              <a:t>slt</a:t>
            </a:r>
            <a:r>
              <a:rPr lang="en-AU" altLang="zh-CN" dirty="0">
                <a:latin typeface="Lucida Console" pitchFamily="49" charset="0"/>
              </a:rPr>
              <a:t>  $t0, $s0, $s1  # signed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altLang="zh-CN" dirty="0">
                <a:cs typeface="Arial" charset="0"/>
              </a:rPr>
              <a:t>–1 &lt; +1 </a:t>
            </a:r>
            <a:r>
              <a:rPr lang="en-AU" altLang="zh-CN" dirty="0">
                <a:cs typeface="Arial" charset="0"/>
                <a:sym typeface="Symbol" pitchFamily="18" charset="2"/>
              </a:rPr>
              <a:t> $t0 = 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altLang="zh-CN" dirty="0" err="1">
                <a:latin typeface="Lucida Console" pitchFamily="49" charset="0"/>
                <a:cs typeface="Arial" charset="0"/>
                <a:sym typeface="Symbol" pitchFamily="18" charset="2"/>
              </a:rPr>
              <a:t>sltu</a:t>
            </a:r>
            <a:r>
              <a:rPr lang="en-AU" altLang="zh-CN" dirty="0">
                <a:latin typeface="Lucida Console" pitchFamily="49" charset="0"/>
                <a:cs typeface="Arial" charset="0"/>
                <a:sym typeface="Symbol" pitchFamily="18" charset="2"/>
              </a:rPr>
              <a:t> $t0, $s0, $s1  # unsigned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+4,294,967,295 &gt; +1 </a:t>
            </a:r>
            <a:r>
              <a:rPr lang="en-AU" altLang="zh-CN" dirty="0">
                <a:cs typeface="Arial" charset="0"/>
                <a:sym typeface="Symbol" pitchFamily="18" charset="2"/>
              </a:rPr>
              <a:t> $t0 = 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08550-6D15-47BB-8DF7-A2FE79C8E404}" type="slidenum">
              <a:rPr lang="zh-CN" altLang="en-US"/>
              <a:pPr>
                <a:defRPr/>
              </a:pPr>
              <a:t>54</a:t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404813"/>
            <a:ext cx="8496300" cy="5472112"/>
          </a:xfrm>
        </p:spPr>
        <p:txBody>
          <a:bodyPr rtlCol="0">
            <a:normAutofit fontScale="77500" lnSpcReduction="20000"/>
          </a:bodyPr>
          <a:lstStyle/>
          <a:p>
            <a:pPr fontAlgn="auto">
              <a:lnSpc>
                <a:spcPct val="17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将有符号数当作无符号数来比较是检验数组下标越界的捷径，即当</a:t>
            </a:r>
            <a:r>
              <a:rPr lang="en-US" altLang="zh-CN" dirty="0"/>
              <a:t>0 ≤ x &lt; y (max)</a:t>
            </a:r>
            <a:r>
              <a:rPr lang="zh-CN" altLang="en-US" dirty="0"/>
              <a:t>数组下标不越界</a:t>
            </a:r>
            <a:endParaRPr lang="en-US" altLang="zh-CN" dirty="0"/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</a:rPr>
              <a:t>sltu</a:t>
            </a:r>
            <a:r>
              <a:rPr lang="en-US" altLang="zh-CN" dirty="0">
                <a:latin typeface="Courier New" pitchFamily="49" charset="0"/>
              </a:rPr>
              <a:t> $t0, $s1, $t2 	# $t0 = 0 if 						     # $s1 &gt; $t2 (max)					     # or $s1 &lt; 0 (min)</a:t>
            </a:r>
            <a:br>
              <a:rPr lang="en-US" altLang="zh-CN" dirty="0">
                <a:latin typeface="Courier New" pitchFamily="49" charset="0"/>
              </a:rPr>
            </a:br>
            <a:r>
              <a:rPr lang="en-US" altLang="zh-CN" dirty="0" err="1">
                <a:latin typeface="Courier New" pitchFamily="49" charset="0"/>
              </a:rPr>
              <a:t>beq</a:t>
            </a:r>
            <a:r>
              <a:rPr lang="en-US" altLang="zh-CN" dirty="0">
                <a:latin typeface="Courier New" pitchFamily="49" charset="0"/>
              </a:rPr>
              <a:t> $t0, $zero, IOOB	# go to IOOB if				          # $t0 = 0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zh-CN" altLang="en-US" sz="2600" dirty="0"/>
              <a:t>若</a:t>
            </a:r>
            <a:r>
              <a:rPr lang="en-US" altLang="zh-CN" sz="2600" dirty="0"/>
              <a:t>$s1</a:t>
            </a:r>
            <a:r>
              <a:rPr lang="zh-CN" altLang="en-US" sz="2600" dirty="0"/>
              <a:t>为</a:t>
            </a:r>
            <a:r>
              <a:rPr lang="en-US" altLang="zh-CN" sz="2600" dirty="0"/>
              <a:t>2</a:t>
            </a:r>
            <a:r>
              <a:rPr lang="zh-CN" altLang="en-US" sz="2600" dirty="0"/>
              <a:t>（</a:t>
            </a:r>
            <a:r>
              <a:rPr lang="en-US" altLang="zh-CN" sz="2600" dirty="0"/>
              <a:t>0010</a:t>
            </a:r>
            <a:r>
              <a:rPr lang="zh-CN" altLang="en-US" sz="2600" dirty="0"/>
              <a:t>），</a:t>
            </a:r>
            <a:r>
              <a:rPr lang="en-US" altLang="zh-CN" sz="2600" dirty="0"/>
              <a:t>$t2</a:t>
            </a:r>
            <a:r>
              <a:rPr lang="zh-CN" altLang="en-US" sz="2600" dirty="0"/>
              <a:t>为</a:t>
            </a:r>
            <a:r>
              <a:rPr lang="en-US" altLang="zh-CN" sz="2600" dirty="0"/>
              <a:t>8</a:t>
            </a:r>
            <a:r>
              <a:rPr lang="zh-CN" altLang="en-US" sz="2600" dirty="0"/>
              <a:t>（</a:t>
            </a:r>
            <a:r>
              <a:rPr lang="en-US" altLang="zh-CN" sz="2600" dirty="0"/>
              <a:t>1000</a:t>
            </a:r>
            <a:r>
              <a:rPr lang="zh-CN" altLang="en-US" sz="2600" dirty="0"/>
              <a:t>），则</a:t>
            </a:r>
            <a:r>
              <a:rPr lang="en-US" altLang="zh-CN" sz="2600" dirty="0"/>
              <a:t>$t0</a:t>
            </a:r>
            <a:r>
              <a:rPr lang="zh-CN" altLang="en-US" sz="2600" dirty="0"/>
              <a:t>为</a:t>
            </a:r>
            <a:r>
              <a:rPr lang="en-US" altLang="zh-CN" sz="2600" dirty="0"/>
              <a:t>1</a:t>
            </a:r>
            <a:r>
              <a:rPr lang="zh-CN" altLang="en-US" sz="2600" dirty="0"/>
              <a:t>，</a:t>
            </a:r>
            <a:r>
              <a:rPr lang="en-US" altLang="zh-CN" sz="2600" dirty="0"/>
              <a:t>1≠0</a:t>
            </a:r>
            <a:r>
              <a:rPr lang="zh-CN" altLang="en-US" sz="2600" dirty="0"/>
              <a:t>，所以不分支）</a:t>
            </a:r>
            <a:endParaRPr lang="en-US" altLang="zh-CN" sz="2600" dirty="0"/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600" dirty="0"/>
              <a:t>    </a:t>
            </a:r>
            <a:r>
              <a:rPr lang="zh-CN" altLang="en-US" sz="2600" dirty="0"/>
              <a:t>（若</a:t>
            </a:r>
            <a:r>
              <a:rPr lang="en-US" altLang="zh-CN" sz="2600" dirty="0"/>
              <a:t>$s1</a:t>
            </a:r>
            <a:r>
              <a:rPr lang="zh-CN" altLang="en-US" sz="2600" dirty="0"/>
              <a:t>为</a:t>
            </a:r>
            <a:r>
              <a:rPr lang="en-US" altLang="zh-CN" sz="2600" dirty="0"/>
              <a:t>-2</a:t>
            </a:r>
            <a:r>
              <a:rPr lang="zh-CN" altLang="en-US" sz="2600" dirty="0"/>
              <a:t>（</a:t>
            </a:r>
            <a:r>
              <a:rPr lang="en-US" altLang="zh-CN" sz="2600" dirty="0"/>
              <a:t>1010</a:t>
            </a:r>
            <a:r>
              <a:rPr lang="zh-CN" altLang="en-US" sz="2600" dirty="0"/>
              <a:t>），</a:t>
            </a:r>
            <a:r>
              <a:rPr lang="en-US" altLang="zh-CN" sz="2600" dirty="0"/>
              <a:t>$t2</a:t>
            </a:r>
            <a:r>
              <a:rPr lang="zh-CN" altLang="en-US" sz="2600" dirty="0"/>
              <a:t>为</a:t>
            </a:r>
            <a:r>
              <a:rPr lang="en-US" altLang="zh-CN" sz="2600" dirty="0"/>
              <a:t>8</a:t>
            </a:r>
            <a:r>
              <a:rPr lang="zh-CN" altLang="en-US" sz="2600" dirty="0"/>
              <a:t>（</a:t>
            </a:r>
            <a:r>
              <a:rPr lang="en-US" altLang="zh-CN" sz="2600" dirty="0"/>
              <a:t>1000</a:t>
            </a:r>
            <a:r>
              <a:rPr lang="zh-CN" altLang="en-US" sz="2600" dirty="0"/>
              <a:t>），则</a:t>
            </a:r>
            <a:r>
              <a:rPr lang="en-US" altLang="zh-CN" sz="2600" dirty="0"/>
              <a:t>$t0</a:t>
            </a:r>
            <a:r>
              <a:rPr lang="zh-CN" altLang="en-US" sz="2600" dirty="0"/>
              <a:t>为</a:t>
            </a:r>
            <a:r>
              <a:rPr lang="en-US" altLang="zh-CN" sz="2600" dirty="0"/>
              <a:t>0</a:t>
            </a:r>
            <a:r>
              <a:rPr lang="zh-CN" altLang="en-US" sz="2600" dirty="0"/>
              <a:t>，</a:t>
            </a:r>
            <a:r>
              <a:rPr lang="en-US" altLang="zh-CN" sz="2600" dirty="0"/>
              <a:t>0=0</a:t>
            </a:r>
            <a:r>
              <a:rPr lang="zh-CN" altLang="en-US" sz="2600" dirty="0"/>
              <a:t>，所以分支）</a:t>
            </a:r>
            <a:endParaRPr lang="en-US" altLang="zh-CN" sz="2600" dirty="0"/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600" dirty="0"/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因为有符号的负数最高位为</a:t>
            </a:r>
            <a:r>
              <a:rPr lang="en-US" altLang="zh-CN" dirty="0"/>
              <a:t>1</a:t>
            </a:r>
            <a:r>
              <a:rPr lang="zh-CN" altLang="en-US" dirty="0"/>
              <a:t>，看上去是非常大的无符号数，所以用上述方法同时检测了</a:t>
            </a:r>
            <a:r>
              <a:rPr lang="en-US" altLang="zh-CN" dirty="0"/>
              <a:t>x &lt; y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是否为负。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0F70D-4295-41AB-958B-C205B52B32E1}" type="slidenum">
              <a:rPr lang="zh-CN" altLang="en-US"/>
              <a:pPr>
                <a:defRPr/>
              </a:pPr>
              <a:t>55</a:t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2.13.1</a:t>
            </a:r>
          </a:p>
          <a:p>
            <a:r>
              <a:rPr lang="en-US" altLang="zh-CN" dirty="0"/>
              <a:t>2.13.3</a:t>
            </a:r>
          </a:p>
          <a:p>
            <a:r>
              <a:rPr lang="en-US" altLang="zh-CN"/>
              <a:t>2.18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BB3FE-52EA-4A14-A534-B2A01310F69A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1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补码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>
                <a:solidFill>
                  <a:srgbClr val="000000"/>
                </a:solidFill>
                <a:ea typeface="宋体" charset="-122"/>
              </a:rPr>
              <a:t>定义：对于纯小数，</a:t>
            </a:r>
            <a:r>
              <a:rPr lang="en-US" altLang="zh-CN">
                <a:solidFill>
                  <a:srgbClr val="000000"/>
                </a:solidFill>
              </a:rPr>
              <a:t>x=x0.x1x2</a:t>
            </a:r>
            <a:r>
              <a:rPr lang="en-US" altLang="zh-CN">
                <a:solidFill>
                  <a:srgbClr val="000000"/>
                </a:solidFill>
                <a:latin typeface="Arial" charset="0"/>
              </a:rPr>
              <a:t>…</a:t>
            </a:r>
            <a:r>
              <a:rPr lang="en-US" altLang="zh-CN">
                <a:solidFill>
                  <a:srgbClr val="000000"/>
                </a:solidFill>
              </a:rPr>
              <a:t>xn-1</a:t>
            </a:r>
            <a:r>
              <a:rPr lang="en-US" altLang="en-US">
                <a:solidFill>
                  <a:srgbClr val="000000"/>
                </a:solidFill>
                <a:ea typeface="宋体" charset="-122"/>
              </a:rPr>
              <a:t>，共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en-US" altLang="en-US">
                <a:solidFill>
                  <a:srgbClr val="000000"/>
                </a:solidFill>
                <a:ea typeface="宋体" charset="-122"/>
              </a:rPr>
              <a:t>位字长，其中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en-US" altLang="en-US">
                <a:solidFill>
                  <a:srgbClr val="000000"/>
                </a:solidFill>
                <a:ea typeface="宋体" charset="-122"/>
              </a:rPr>
              <a:t>是符号位</a:t>
            </a:r>
            <a:r>
              <a:rPr lang="en-US" altLang="zh-CN">
                <a:solidFill>
                  <a:srgbClr val="000000"/>
                </a:solidFill>
              </a:rPr>
              <a:t>(2</a:t>
            </a:r>
            <a:r>
              <a:rPr lang="en-US" altLang="zh-CN" baseline="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en-US">
                <a:solidFill>
                  <a:srgbClr val="000000"/>
                </a:solidFill>
                <a:ea typeface="宋体" charset="-122"/>
              </a:rPr>
              <a:t>，符号位向更高位进位将丢失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en-US">
                <a:solidFill>
                  <a:srgbClr val="000000"/>
                </a:solidFill>
                <a:ea typeface="宋体" charset="-122"/>
              </a:rPr>
              <a:t>模为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en-US">
                <a:solidFill>
                  <a:srgbClr val="000000"/>
                </a:solidFill>
                <a:ea typeface="宋体" charset="-122"/>
              </a:rPr>
              <a:t>，则</a:t>
            </a:r>
            <a:endParaRPr lang="en-US" altLang="zh-CN">
              <a:solidFill>
                <a:srgbClr val="000000"/>
              </a:solidFill>
            </a:endParaRPr>
          </a:p>
          <a:p>
            <a:pPr marL="0" indent="0">
              <a:buFont typeface="Arial" charset="0"/>
              <a:buNone/>
            </a:pPr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19200" y="3733800"/>
            <a:ext cx="1066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[x]</a:t>
            </a:r>
            <a:r>
              <a:rPr kumimoji="0" lang="en-US" altLang="en-US" dirty="0">
                <a:solidFill>
                  <a:schemeClr val="tx1"/>
                </a:solidFill>
              </a:rPr>
              <a:t>补</a:t>
            </a:r>
            <a:r>
              <a:rPr kumimoji="0" lang="en-US" altLang="zh-CN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667000" y="3276600"/>
            <a:ext cx="5334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x                    0 </a:t>
            </a:r>
            <a:r>
              <a:rPr kumimoji="0" lang="en-US" altLang="zh-CN" dirty="0">
                <a:solidFill>
                  <a:schemeClr val="tx1"/>
                </a:solidFill>
                <a:cs typeface="Times New Roman" pitchFamily="18" charset="0"/>
              </a:rPr>
              <a:t>≤</a:t>
            </a:r>
            <a:r>
              <a:rPr kumimoji="0" lang="en-US" altLang="zh-CN" dirty="0">
                <a:solidFill>
                  <a:schemeClr val="tx1"/>
                </a:solidFill>
              </a:rPr>
              <a:t> x </a:t>
            </a:r>
            <a:r>
              <a:rPr kumimoji="0" lang="en-US" altLang="zh-CN" dirty="0">
                <a:solidFill>
                  <a:schemeClr val="tx1"/>
                </a:solidFill>
                <a:cs typeface="Times New Roman" pitchFamily="18" charset="0"/>
              </a:rPr>
              <a:t>≤1-2</a:t>
            </a:r>
            <a:r>
              <a:rPr kumimoji="0"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-(n-1)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667000" y="4343400"/>
            <a:ext cx="3581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2+x=2-|x|      -1 </a:t>
            </a:r>
            <a:r>
              <a:rPr kumimoji="0" lang="en-US" altLang="zh-CN" dirty="0">
                <a:solidFill>
                  <a:schemeClr val="tx1"/>
                </a:solidFill>
                <a:cs typeface="Times New Roman" pitchFamily="18" charset="0"/>
              </a:rPr>
              <a:t>≤x ≤0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2484438" y="3506788"/>
            <a:ext cx="182562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219200" y="5029200"/>
            <a:ext cx="7315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en-US" dirty="0" err="1">
                <a:solidFill>
                  <a:srgbClr val="FF0000"/>
                </a:solidFill>
              </a:rPr>
              <a:t>对于纯小数正数补码、原码相同</a:t>
            </a:r>
            <a:r>
              <a:rPr kumimoji="0" lang="en-US" altLang="en-US" dirty="0"/>
              <a:t>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1EE82-ED54-4743-941E-0355836EF9E8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 err="1">
                <a:solidFill>
                  <a:srgbClr val="000000"/>
                </a:solidFill>
              </a:rPr>
              <a:t>定义：对于纯整数，设</a:t>
            </a:r>
            <a:r>
              <a:rPr lang="en-US" altLang="zh-CN" dirty="0" err="1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= x</a:t>
            </a:r>
            <a:r>
              <a:rPr lang="en-US" altLang="zh-CN" baseline="-25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</a:rPr>
              <a:t>x </a:t>
            </a:r>
            <a:r>
              <a:rPr lang="en-US" altLang="zh-CN" baseline="-25000" dirty="0">
                <a:solidFill>
                  <a:srgbClr val="000000"/>
                </a:solidFill>
              </a:rPr>
              <a:t>n-1</a:t>
            </a:r>
            <a:r>
              <a:rPr lang="en-US" altLang="en-US" baseline="-25000" dirty="0">
                <a:solidFill>
                  <a:srgbClr val="000000"/>
                </a:solidFill>
              </a:rPr>
              <a:t>，</a:t>
            </a:r>
            <a:r>
              <a:rPr lang="en-US" altLang="en-US" dirty="0">
                <a:solidFill>
                  <a:srgbClr val="000000"/>
                </a:solidFill>
              </a:rPr>
              <a:t>共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en-US" altLang="en-US" dirty="0">
                <a:solidFill>
                  <a:srgbClr val="000000"/>
                </a:solidFill>
              </a:rPr>
              <a:t>位字长，其中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</a:rPr>
              <a:t>0</a:t>
            </a:r>
            <a:r>
              <a:rPr lang="en-US" altLang="en-US" dirty="0">
                <a:solidFill>
                  <a:srgbClr val="000000"/>
                </a:solidFill>
              </a:rPr>
              <a:t>为符号位，模为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</a:rPr>
              <a:t>n</a:t>
            </a:r>
            <a:r>
              <a:rPr lang="en-US" altLang="en-US" dirty="0">
                <a:solidFill>
                  <a:srgbClr val="000000"/>
                </a:solidFill>
              </a:rPr>
              <a:t>，它的补码定义为：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71600" y="4724400"/>
            <a:ext cx="13716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[x]</a:t>
            </a:r>
            <a:r>
              <a:rPr kumimoji="0" lang="en-US" altLang="en-US" baseline="-25000" dirty="0">
                <a:solidFill>
                  <a:schemeClr val="tx1"/>
                </a:solidFill>
              </a:rPr>
              <a:t>补</a:t>
            </a:r>
            <a:r>
              <a:rPr kumimoji="0" lang="en-US" altLang="zh-CN" dirty="0">
                <a:solidFill>
                  <a:schemeClr val="tx1"/>
                </a:solidFill>
              </a:rPr>
              <a:t>=</a:t>
            </a:r>
          </a:p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endParaRPr kumimoji="0"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79725" y="4114800"/>
            <a:ext cx="5486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X                         0≤x≤ 2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n-1</a:t>
            </a:r>
            <a:r>
              <a:rPr kumimoji="0" lang="en-US" altLang="zh-CN" dirty="0">
                <a:solidFill>
                  <a:schemeClr val="tx1"/>
                </a:solidFill>
              </a:rPr>
              <a:t>-1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895600" y="5334000"/>
            <a:ext cx="5105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n</a:t>
            </a:r>
            <a:r>
              <a:rPr kumimoji="0" lang="en-US" altLang="zh-CN" dirty="0">
                <a:solidFill>
                  <a:schemeClr val="tx1"/>
                </a:solidFill>
              </a:rPr>
              <a:t>+x= 2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n</a:t>
            </a:r>
            <a:r>
              <a:rPr kumimoji="0" lang="en-US" altLang="zh-CN" dirty="0">
                <a:solidFill>
                  <a:schemeClr val="tx1"/>
                </a:solidFill>
              </a:rPr>
              <a:t> -|x|       -2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n-1</a:t>
            </a:r>
            <a:r>
              <a:rPr kumimoji="0" lang="en-US" altLang="zh-CN" dirty="0">
                <a:solidFill>
                  <a:schemeClr val="tx1"/>
                </a:solidFill>
              </a:rPr>
              <a:t> ≤x</a:t>
            </a:r>
            <a:r>
              <a:rPr kumimoji="0" lang="en-US" altLang="en-US" dirty="0">
                <a:solidFill>
                  <a:schemeClr val="tx1"/>
                </a:solidFill>
              </a:rPr>
              <a:t>＜</a:t>
            </a:r>
            <a:r>
              <a:rPr kumimoji="0" lang="en-US" altLang="zh-C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2411413" y="4344988"/>
            <a:ext cx="215900" cy="1219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9C4E5-5DCA-463D-83CC-DE6396725E14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250"/>
            <a:ext cx="8507413" cy="59055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字长为</a:t>
            </a:r>
            <a:r>
              <a:rPr lang="en-US" altLang="zh-CN" dirty="0"/>
              <a:t>n</a:t>
            </a:r>
            <a:r>
              <a:rPr lang="zh-CN" altLang="en-US" dirty="0"/>
              <a:t>位的纯整数二进制补码与十进制的关系：</a:t>
            </a: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 </a:t>
            </a:r>
            <a:r>
              <a:rPr lang="zh-CN" altLang="en-US" dirty="0"/>
              <a:t>纯整数表示范围：</a:t>
            </a:r>
            <a:r>
              <a:rPr lang="en-US" altLang="zh-CN" dirty="0"/>
              <a:t>: –2</a:t>
            </a:r>
            <a:r>
              <a:rPr lang="en-US" altLang="zh-CN" baseline="30000" dirty="0"/>
              <a:t>n – 1</a:t>
            </a:r>
            <a:r>
              <a:rPr lang="en-US" altLang="zh-CN" dirty="0"/>
              <a:t> to +2</a:t>
            </a:r>
            <a:r>
              <a:rPr lang="en-US" altLang="zh-CN" baseline="30000" dirty="0"/>
              <a:t>n – 1</a:t>
            </a:r>
            <a:r>
              <a:rPr lang="en-US" altLang="zh-CN" dirty="0"/>
              <a:t> – 1</a:t>
            </a:r>
          </a:p>
          <a:p>
            <a:pPr marL="0" indent="0" fontAlgn="auto">
              <a:spcAft>
                <a:spcPts val="0"/>
              </a:spcAft>
              <a:buClr>
                <a:schemeClr val="folHlink"/>
              </a:buClr>
              <a:buSzPct val="60000"/>
              <a:buFont typeface="Arial" pitchFamily="34" charset="0"/>
              <a:buNone/>
              <a:defRPr/>
            </a:pPr>
            <a:r>
              <a:rPr lang="zh-CN" altLang="en-US" dirty="0"/>
              <a:t>      </a:t>
            </a:r>
            <a:r>
              <a:rPr lang="zh-CN" altLang="en-US" sz="2400" dirty="0"/>
              <a:t>对于</a:t>
            </a:r>
            <a:r>
              <a:rPr lang="en-US" altLang="zh-CN" sz="2400" dirty="0"/>
              <a:t>32</a:t>
            </a:r>
            <a:r>
              <a:rPr lang="zh-CN" altLang="en-US" sz="2400" dirty="0"/>
              <a:t>位数表示范围：</a:t>
            </a:r>
            <a:endParaRPr lang="en-US" altLang="zh-CN" sz="2400" dirty="0"/>
          </a:p>
          <a:p>
            <a:pPr marL="0" indent="0" fontAlgn="auto">
              <a:spcAft>
                <a:spcPts val="0"/>
              </a:spcAft>
              <a:buClr>
                <a:schemeClr val="folHlink"/>
              </a:buClr>
              <a:buSzPct val="60000"/>
              <a:buFont typeface="Arial" pitchFamily="34" charset="0"/>
              <a:buNone/>
              <a:defRPr/>
            </a:pPr>
            <a:r>
              <a:rPr lang="en-US" altLang="zh-CN" sz="2400" dirty="0"/>
              <a:t>              –2,147,483,648 ~ +2,147,483,647</a:t>
            </a:r>
          </a:p>
          <a:p>
            <a:pPr marL="0" indent="0" fontAlgn="auto">
              <a:spcAft>
                <a:spcPts val="0"/>
              </a:spcAft>
              <a:buClr>
                <a:schemeClr val="folHlink"/>
              </a:buClr>
              <a:buSzPct val="60000"/>
              <a:buFont typeface="Arial" pitchFamily="34" charset="0"/>
              <a:buNone/>
              <a:defRPr/>
            </a:pPr>
            <a:r>
              <a:rPr lang="en-US" altLang="zh-CN" sz="2400" dirty="0"/>
              <a:t>        </a:t>
            </a:r>
            <a:r>
              <a:rPr lang="zh-CN" altLang="en-US" sz="2400" dirty="0"/>
              <a:t>对于</a:t>
            </a:r>
            <a:r>
              <a:rPr lang="en-US" altLang="zh-CN" sz="2400" dirty="0"/>
              <a:t>8</a:t>
            </a:r>
            <a:r>
              <a:rPr lang="zh-CN" altLang="en-US" sz="2400" dirty="0"/>
              <a:t>位数表示范围：</a:t>
            </a:r>
            <a:endParaRPr lang="en-US" altLang="zh-CN" sz="2400" dirty="0"/>
          </a:p>
          <a:p>
            <a:pPr marL="0" indent="0" fontAlgn="auto">
              <a:spcAft>
                <a:spcPts val="0"/>
              </a:spcAft>
              <a:buClr>
                <a:schemeClr val="folHlink"/>
              </a:buClr>
              <a:buSzPct val="60000"/>
              <a:buFont typeface="Arial" pitchFamily="34" charset="0"/>
              <a:buNone/>
              <a:defRPr/>
            </a:pPr>
            <a:r>
              <a:rPr lang="en-US" altLang="zh-CN" sz="2400" dirty="0"/>
              <a:t>             -128~127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例：</a:t>
            </a:r>
            <a:r>
              <a:rPr lang="en-US" altLang="zh-CN" sz="2800" dirty="0"/>
              <a:t>1111 1111 1111 1111 1111 1111 1111 1100</a:t>
            </a:r>
            <a:r>
              <a:rPr lang="en-US" altLang="zh-CN" sz="2800" baseline="-25000" dirty="0"/>
              <a:t>2</a:t>
            </a:r>
            <a:br>
              <a:rPr lang="en-US" altLang="zh-CN" dirty="0"/>
            </a:br>
            <a:r>
              <a:rPr lang="en-US" altLang="zh-CN" sz="2800" dirty="0"/>
              <a:t>= –1×2</a:t>
            </a:r>
            <a:r>
              <a:rPr lang="en-US" altLang="zh-CN" sz="2800" baseline="30000" dirty="0"/>
              <a:t>31</a:t>
            </a:r>
            <a:r>
              <a:rPr lang="en-US" altLang="zh-CN" sz="2800" dirty="0"/>
              <a:t> + 1×2</a:t>
            </a:r>
            <a:r>
              <a:rPr lang="en-US" altLang="zh-CN" sz="2800" baseline="30000" dirty="0"/>
              <a:t>30</a:t>
            </a:r>
            <a:r>
              <a:rPr lang="en-US" altLang="zh-CN" sz="2800" dirty="0"/>
              <a:t> + … + 1×2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+0×2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 +0×2</a:t>
            </a:r>
            <a:r>
              <a:rPr lang="en-US" altLang="zh-CN" sz="2800" baseline="30000" dirty="0"/>
              <a:t>0</a:t>
            </a:r>
            <a:br>
              <a:rPr lang="en-US" altLang="zh-CN" sz="2800" dirty="0"/>
            </a:br>
            <a:r>
              <a:rPr lang="en-US" altLang="zh-CN" sz="2800" dirty="0"/>
              <a:t>= –2,147,483,648 + 2,147,483,644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/>
              <a:t>    = –4</a:t>
            </a:r>
            <a:r>
              <a:rPr lang="en-US" altLang="zh-CN" sz="2800" baseline="-25000" dirty="0"/>
              <a:t>10</a:t>
            </a:r>
            <a:endParaRPr lang="en-US" altLang="zh-CN" sz="2800" dirty="0"/>
          </a:p>
        </p:txBody>
      </p:sp>
      <p:graphicFrame>
        <p:nvGraphicFramePr>
          <p:cNvPr id="8195" name="对象 3"/>
          <p:cNvGraphicFramePr>
            <a:graphicFrameLocks noChangeAspect="1"/>
          </p:cNvGraphicFramePr>
          <p:nvPr/>
        </p:nvGraphicFramePr>
        <p:xfrm>
          <a:off x="1835150" y="1196975"/>
          <a:ext cx="6223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3" imgW="2590800" imgH="241300" progId="Equation.3">
                  <p:embed/>
                </p:oleObj>
              </mc:Choice>
              <mc:Fallback>
                <p:oleObj name="Equation" r:id="rId3" imgW="2590800" imgH="2413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96975"/>
                        <a:ext cx="6223000" cy="579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580C2-799C-4770-B24D-879A1122EEC8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588963"/>
            <a:ext cx="8229600" cy="3024187"/>
          </a:xfrm>
        </p:spPr>
        <p:txBody>
          <a:bodyPr rtlCol="0">
            <a:normAutofit fontScale="92500" lnSpcReduction="10000"/>
          </a:bodyPr>
          <a:lstStyle/>
          <a:p>
            <a:pPr marL="341313" indent="-341313" fontAlgn="auto">
              <a:lnSpc>
                <a:spcPct val="90000"/>
              </a:lnSpc>
              <a:spcAft>
                <a:spcPts val="0"/>
              </a:spcAft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dirty="0" err="1">
                <a:solidFill>
                  <a:srgbClr val="FF0000"/>
                </a:solidFill>
              </a:rPr>
              <a:t>真值（原码</a:t>
            </a:r>
            <a:r>
              <a:rPr lang="zh-CN" altLang="en-US" dirty="0">
                <a:solidFill>
                  <a:srgbClr val="FF0000"/>
                </a:solidFill>
              </a:rPr>
              <a:t>）       </a:t>
            </a:r>
            <a:r>
              <a:rPr lang="en-US" altLang="en-US" dirty="0" err="1">
                <a:solidFill>
                  <a:srgbClr val="FF0000"/>
                </a:solidFill>
              </a:rPr>
              <a:t>补码</a:t>
            </a:r>
            <a:r>
              <a:rPr lang="en-US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341313" indent="-34131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en-US" dirty="0">
                <a:solidFill>
                  <a:srgbClr val="FF0000"/>
                </a:solidFill>
              </a:rPr>
              <a:t>如果符号位为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，则该数为正数，</a:t>
            </a:r>
            <a:endParaRPr lang="en-US" altLang="zh-CN" dirty="0">
              <a:solidFill>
                <a:srgbClr val="FF0000"/>
              </a:solidFill>
            </a:endParaRPr>
          </a:p>
          <a:p>
            <a:pPr marL="341313" indent="-34131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solidFill>
                  <a:srgbClr val="FF0000"/>
                </a:solidFill>
              </a:rPr>
              <a:t>             </a:t>
            </a:r>
            <a:r>
              <a:rPr lang="en-US" altLang="en-US" sz="2800" dirty="0" err="1">
                <a:solidFill>
                  <a:srgbClr val="FF0000"/>
                </a:solidFill>
              </a:rPr>
              <a:t>补码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en-US" altLang="en-US" sz="2800" dirty="0" err="1">
                <a:solidFill>
                  <a:srgbClr val="FF0000"/>
                </a:solidFill>
              </a:rPr>
              <a:t>原码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341313" indent="-34131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en-US" dirty="0">
                <a:solidFill>
                  <a:srgbClr val="FF0000"/>
                </a:solidFill>
              </a:rPr>
              <a:t>如果符号位为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，则该数为负数，</a:t>
            </a:r>
            <a:endParaRPr lang="en-US" altLang="zh-CN" dirty="0">
              <a:solidFill>
                <a:srgbClr val="FF0000"/>
              </a:solidFill>
            </a:endParaRPr>
          </a:p>
          <a:p>
            <a:pPr marL="341313" indent="-34131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solidFill>
                  <a:srgbClr val="FF0000"/>
                </a:solidFill>
              </a:rPr>
              <a:t>            </a:t>
            </a:r>
            <a:r>
              <a:rPr lang="en-US" altLang="en-US" sz="2800" dirty="0" err="1">
                <a:solidFill>
                  <a:srgbClr val="FF0000"/>
                </a:solidFill>
              </a:rPr>
              <a:t>补码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en-US" altLang="en-US" sz="2800" dirty="0">
                <a:solidFill>
                  <a:srgbClr val="FF0000"/>
                </a:solidFill>
              </a:rPr>
              <a:t>除符号位外，原码按位取反，末位加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</a:p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zh-CN" sz="2800" dirty="0"/>
          </a:p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zh-CN" altLang="en-US" sz="2800" dirty="0"/>
              <a:t>以</a:t>
            </a:r>
            <a:r>
              <a:rPr lang="en-US" altLang="zh-CN" sz="2800" dirty="0"/>
              <a:t>n=4</a:t>
            </a:r>
            <a:r>
              <a:rPr lang="zh-CN" altLang="en-US" sz="2800" dirty="0"/>
              <a:t>为例</a:t>
            </a:r>
            <a:endParaRPr lang="en-US" altLang="zh-CN" sz="28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203575" y="765175"/>
            <a:ext cx="576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3203575" y="908050"/>
            <a:ext cx="576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TextBox 8"/>
          <p:cNvSpPr txBox="1">
            <a:spLocks noChangeArrowheads="1"/>
          </p:cNvSpPr>
          <p:nvPr/>
        </p:nvSpPr>
        <p:spPr bwMode="auto">
          <a:xfrm>
            <a:off x="323850" y="3613150"/>
            <a:ext cx="2087563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en-US" altLang="zh-CN"/>
          </a:p>
          <a:p>
            <a:r>
              <a:rPr lang="en-US" altLang="zh-CN"/>
              <a:t>0000</a:t>
            </a:r>
            <a:r>
              <a:rPr lang="zh-CN" altLang="en-US"/>
              <a:t>（</a:t>
            </a:r>
            <a:r>
              <a:rPr lang="en-US" altLang="zh-CN"/>
              <a:t>0</a:t>
            </a:r>
            <a:r>
              <a:rPr lang="zh-CN" altLang="en-US"/>
              <a:t>）             </a:t>
            </a:r>
            <a:endParaRPr lang="en-US" altLang="zh-CN"/>
          </a:p>
          <a:p>
            <a:r>
              <a:rPr lang="en-US" altLang="zh-CN"/>
              <a:t>0001</a:t>
            </a:r>
            <a:r>
              <a:rPr lang="zh-CN" altLang="en-US"/>
              <a:t>（</a:t>
            </a:r>
            <a:r>
              <a:rPr lang="en-US" altLang="zh-CN"/>
              <a:t>+1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0010</a:t>
            </a:r>
          </a:p>
          <a:p>
            <a:r>
              <a:rPr lang="en-US" altLang="zh-CN"/>
              <a:t>0011</a:t>
            </a:r>
          </a:p>
          <a:p>
            <a:r>
              <a:rPr lang="en-US" altLang="zh-CN"/>
              <a:t>0100</a:t>
            </a:r>
          </a:p>
          <a:p>
            <a:r>
              <a:rPr lang="en-US" altLang="zh-CN"/>
              <a:t>0101</a:t>
            </a:r>
          </a:p>
          <a:p>
            <a:r>
              <a:rPr lang="en-US" altLang="zh-CN"/>
              <a:t>0110</a:t>
            </a:r>
          </a:p>
          <a:p>
            <a:r>
              <a:rPr lang="en-US" altLang="zh-CN"/>
              <a:t>0111</a:t>
            </a:r>
            <a:r>
              <a:rPr lang="zh-CN" altLang="en-US"/>
              <a:t>（</a:t>
            </a:r>
            <a:r>
              <a:rPr lang="en-US" altLang="zh-CN"/>
              <a:t>+7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9222" name="TextBox 9"/>
          <p:cNvSpPr txBox="1">
            <a:spLocks noChangeArrowheads="1"/>
          </p:cNvSpPr>
          <p:nvPr/>
        </p:nvSpPr>
        <p:spPr bwMode="auto">
          <a:xfrm>
            <a:off x="1547813" y="3860800"/>
            <a:ext cx="7416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1000</a:t>
            </a:r>
            <a:r>
              <a:rPr lang="zh-CN" altLang="en-US"/>
              <a:t>（除符号位按位取反</a:t>
            </a:r>
            <a:r>
              <a:rPr lang="en-US" altLang="zh-CN"/>
              <a:t>111</a:t>
            </a:r>
            <a:r>
              <a:rPr lang="zh-CN" altLang="en-US"/>
              <a:t>，加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1000</a:t>
            </a:r>
            <a:r>
              <a:rPr lang="zh-CN" altLang="en-US"/>
              <a:t>，为</a:t>
            </a:r>
            <a:r>
              <a:rPr lang="en-US" altLang="zh-CN"/>
              <a:t>8</a:t>
            </a:r>
            <a:r>
              <a:rPr lang="zh-CN" altLang="en-US"/>
              <a:t>。所以补码可以表示</a:t>
            </a:r>
            <a:r>
              <a:rPr lang="en-US" altLang="zh-CN"/>
              <a:t>-8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1001</a:t>
            </a:r>
            <a:r>
              <a:rPr lang="zh-CN" altLang="en-US"/>
              <a:t>（</a:t>
            </a:r>
            <a:r>
              <a:rPr lang="en-US" altLang="zh-CN"/>
              <a:t>-7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1010</a:t>
            </a:r>
          </a:p>
          <a:p>
            <a:r>
              <a:rPr lang="en-US" altLang="zh-CN"/>
              <a:t>1011</a:t>
            </a:r>
          </a:p>
          <a:p>
            <a:r>
              <a:rPr lang="en-US" altLang="zh-CN"/>
              <a:t>1100</a:t>
            </a:r>
          </a:p>
          <a:p>
            <a:r>
              <a:rPr lang="en-US" altLang="zh-CN"/>
              <a:t>1101</a:t>
            </a:r>
          </a:p>
          <a:p>
            <a:r>
              <a:rPr lang="en-US" altLang="zh-CN"/>
              <a:t>1110</a:t>
            </a:r>
          </a:p>
          <a:p>
            <a:r>
              <a:rPr lang="en-US" altLang="zh-CN">
                <a:solidFill>
                  <a:srgbClr val="FF0000"/>
                </a:solidFill>
              </a:rPr>
              <a:t>1111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-1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8C7A6-23D8-4C08-A898-C15B6949A4EE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4116</Words>
  <Application>Microsoft Office PowerPoint</Application>
  <PresentationFormat>全屏显示(4:3)</PresentationFormat>
  <Paragraphs>761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宋体</vt:lpstr>
      <vt:lpstr>Arial</vt:lpstr>
      <vt:lpstr>Calibri</vt:lpstr>
      <vt:lpstr>Cambria Math</vt:lpstr>
      <vt:lpstr>Cordia New</vt:lpstr>
      <vt:lpstr>Courier New</vt:lpstr>
      <vt:lpstr>Lucida Console</vt:lpstr>
      <vt:lpstr>Symbol</vt:lpstr>
      <vt:lpstr>Tahoma</vt:lpstr>
      <vt:lpstr>Times New Roman</vt:lpstr>
      <vt:lpstr>Wingdings</vt:lpstr>
      <vt:lpstr>Office 主题​​</vt:lpstr>
      <vt:lpstr>Equation</vt:lpstr>
      <vt:lpstr>2.4 有符号、无符号数（原码、补码、反码、移码）</vt:lpstr>
      <vt:lpstr>PowerPoint 演示文稿</vt:lpstr>
      <vt:lpstr>PowerPoint 演示文稿</vt:lpstr>
      <vt:lpstr>原码表示范围</vt:lpstr>
      <vt:lpstr>原码的缺点及补码</vt:lpstr>
      <vt:lpstr>补码</vt:lpstr>
      <vt:lpstr>PowerPoint 演示文稿</vt:lpstr>
      <vt:lpstr>PowerPoint 演示文稿</vt:lpstr>
      <vt:lpstr>PowerPoint 演示文稿</vt:lpstr>
      <vt:lpstr>PowerPoint 演示文稿</vt:lpstr>
      <vt:lpstr>求反（变补）</vt:lpstr>
      <vt:lpstr>补码数据的符号扩展</vt:lpstr>
      <vt:lpstr>4）反码</vt:lpstr>
      <vt:lpstr>PowerPoint 演示文稿</vt:lpstr>
      <vt:lpstr>5）移码</vt:lpstr>
      <vt:lpstr>PowerPoint 演示文稿</vt:lpstr>
      <vt:lpstr>作业</vt:lpstr>
      <vt:lpstr>2.5 计算机中指令的表示</vt:lpstr>
      <vt:lpstr>机器语言</vt:lpstr>
      <vt:lpstr>机器语言</vt:lpstr>
      <vt:lpstr>PowerPoint 演示文稿</vt:lpstr>
      <vt:lpstr>PowerPoint 演示文稿</vt:lpstr>
      <vt:lpstr>PowerPoint 演示文稿</vt:lpstr>
      <vt:lpstr>设计原则4</vt:lpstr>
      <vt:lpstr>PowerPoint 演示文稿</vt:lpstr>
      <vt:lpstr>PowerPoint 演示文稿</vt:lpstr>
      <vt:lpstr>几条指令的具体格式</vt:lpstr>
      <vt:lpstr>PowerPoint 演示文稿</vt:lpstr>
      <vt:lpstr>PowerPoint 演示文稿</vt:lpstr>
      <vt:lpstr>PowerPoint 演示文稿</vt:lpstr>
      <vt:lpstr>PowerPoint 演示文稿</vt:lpstr>
      <vt:lpstr>存储程序</vt:lpstr>
      <vt:lpstr>作业</vt:lpstr>
      <vt:lpstr>2.6  逻辑操作</vt:lpstr>
      <vt:lpstr>PowerPoint 演示文稿</vt:lpstr>
      <vt:lpstr>PowerPoint 演示文稿</vt:lpstr>
      <vt:lpstr>（补充）算数移位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按位逻辑与</vt:lpstr>
      <vt:lpstr>按位逻辑或</vt:lpstr>
      <vt:lpstr>按位取反、或非</vt:lpstr>
      <vt:lpstr>2.7  决策指令（分支）</vt:lpstr>
      <vt:lpstr>2.7  决策指令（分支）</vt:lpstr>
      <vt:lpstr>2.7  决策指令（分支）</vt:lpstr>
      <vt:lpstr>编译if-then-else语句</vt:lpstr>
      <vt:lpstr>2.7.1   循环</vt:lpstr>
      <vt:lpstr>基本块</vt:lpstr>
      <vt:lpstr>其他逻辑运算指令</vt:lpstr>
      <vt:lpstr>PowerPoint 演示文稿</vt:lpstr>
      <vt:lpstr>有符号和无符号数的比较</vt:lpstr>
      <vt:lpstr>PowerPoint 演示文稿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hzhang</dc:creator>
  <cp:lastModifiedBy>office</cp:lastModifiedBy>
  <cp:revision>153</cp:revision>
  <dcterms:created xsi:type="dcterms:W3CDTF">2013-01-22T12:00:10Z</dcterms:created>
  <dcterms:modified xsi:type="dcterms:W3CDTF">2018-10-07T02:56:33Z</dcterms:modified>
</cp:coreProperties>
</file>