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80" r:id="rId5"/>
    <p:sldId id="258" r:id="rId6"/>
    <p:sldId id="261" r:id="rId7"/>
    <p:sldId id="260" r:id="rId8"/>
    <p:sldId id="262" r:id="rId9"/>
    <p:sldId id="263" r:id="rId10"/>
    <p:sldId id="264" r:id="rId11"/>
    <p:sldId id="291" r:id="rId12"/>
    <p:sldId id="267" r:id="rId13"/>
    <p:sldId id="268" r:id="rId14"/>
    <p:sldId id="292" r:id="rId15"/>
    <p:sldId id="265" r:id="rId16"/>
    <p:sldId id="293" r:id="rId17"/>
    <p:sldId id="269" r:id="rId18"/>
    <p:sldId id="270" r:id="rId19"/>
    <p:sldId id="271" r:id="rId20"/>
    <p:sldId id="273" r:id="rId21"/>
    <p:sldId id="274" r:id="rId22"/>
    <p:sldId id="294" r:id="rId23"/>
    <p:sldId id="272" r:id="rId24"/>
    <p:sldId id="295" r:id="rId25"/>
    <p:sldId id="275" r:id="rId26"/>
    <p:sldId id="282" r:id="rId27"/>
    <p:sldId id="276" r:id="rId28"/>
    <p:sldId id="283" r:id="rId29"/>
    <p:sldId id="277" r:id="rId30"/>
    <p:sldId id="278" r:id="rId31"/>
    <p:sldId id="279" r:id="rId32"/>
    <p:sldId id="285" r:id="rId33"/>
    <p:sldId id="286" r:id="rId34"/>
    <p:sldId id="287" r:id="rId35"/>
    <p:sldId id="288" r:id="rId36"/>
    <p:sldId id="289" r:id="rId37"/>
    <p:sldId id="290" r:id="rId38"/>
    <p:sldId id="28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p:scale>
          <a:sx n="55" d="100"/>
          <a:sy n="55" d="100"/>
        </p:scale>
        <p:origin x="-1806"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AA0D60-B0C0-4904-AB7C-61C4BFD997F4}" type="datetimeFigureOut">
              <a:rPr lang="zh-CN" altLang="en-US" smtClean="0"/>
              <a:t>2013/3/25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C52AC8-0A6C-4FD7-AF6C-5FAECD8E3B4B}" type="slidenum">
              <a:rPr lang="zh-CN" altLang="en-US" smtClean="0"/>
              <a:t>‹#›</a:t>
            </a:fld>
            <a:endParaRPr lang="zh-CN" altLang="en-US"/>
          </a:p>
        </p:txBody>
      </p:sp>
    </p:spTree>
    <p:extLst>
      <p:ext uri="{BB962C8B-B14F-4D97-AF65-F5344CB8AC3E}">
        <p14:creationId xmlns:p14="http://schemas.microsoft.com/office/powerpoint/2010/main" val="167246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t>10</a:t>
            </a:fld>
            <a:endParaRPr lang="zh-CN" altLang="en-US"/>
          </a:p>
        </p:txBody>
      </p:sp>
    </p:spTree>
    <p:extLst>
      <p:ext uri="{BB962C8B-B14F-4D97-AF65-F5344CB8AC3E}">
        <p14:creationId xmlns:p14="http://schemas.microsoft.com/office/powerpoint/2010/main" val="27768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t>13</a:t>
            </a:fld>
            <a:endParaRPr lang="zh-CN" altLang="en-US"/>
          </a:p>
        </p:txBody>
      </p:sp>
    </p:spTree>
    <p:extLst>
      <p:ext uri="{BB962C8B-B14F-4D97-AF65-F5344CB8AC3E}">
        <p14:creationId xmlns:p14="http://schemas.microsoft.com/office/powerpoint/2010/main" val="326951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t>15</a:t>
            </a:fld>
            <a:endParaRPr lang="zh-CN" altLang="en-US"/>
          </a:p>
        </p:txBody>
      </p:sp>
    </p:spTree>
    <p:extLst>
      <p:ext uri="{BB962C8B-B14F-4D97-AF65-F5344CB8AC3E}">
        <p14:creationId xmlns:p14="http://schemas.microsoft.com/office/powerpoint/2010/main" val="194950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182FCB-E003-41A7-8698-F3375F6A7860}" type="datetime1">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107636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778E3A-25EC-483D-9A8E-4327DBAE51D9}" type="datetime1">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393249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6E86BB-9D62-42B7-A263-B9517A875CF2}" type="datetime1">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209353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648756-F36D-4594-9927-1F809A4FE35A}" type="datetime1">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273923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3EC1114-A2FE-4A80-B6CC-898E8413AAAF}" type="datetime1">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416907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15E86C-8412-49FD-A04C-072788612C5E}" type="datetime1">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24007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10DFA7-D3AA-4924-9893-A1F17DA3701A}" type="datetime1">
              <a:rPr lang="zh-CN" altLang="en-US" smtClean="0"/>
              <a:t>2013/3/25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390791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879881-0C9E-4EB4-A172-BD46207A5EEC}" type="datetime1">
              <a:rPr lang="zh-CN" altLang="en-US" smtClean="0"/>
              <a:t>2013/3/25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382553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7B05F6-3814-4789-8F09-A6AB51DA0673}" type="datetime1">
              <a:rPr lang="zh-CN" altLang="en-US" smtClean="0"/>
              <a:t>2013/3/25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31527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565DA4-8471-4D2C-910F-BBAF7700F94D}" type="datetime1">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409235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701834-D1D5-4894-89C6-8AFAA820BE40}" type="datetime1">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28492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6BA96-A38C-4313-A5C3-6C99A4ACCFCF}" type="datetime1">
              <a:rPr lang="zh-CN" altLang="en-US" smtClean="0"/>
              <a:t>2013/3/25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39A4C-2193-41B7-97E4-97117E8E90DD}" type="slidenum">
              <a:rPr lang="zh-CN" altLang="en-US" smtClean="0"/>
              <a:t>‹#›</a:t>
            </a:fld>
            <a:endParaRPr lang="zh-CN" altLang="en-US"/>
          </a:p>
        </p:txBody>
      </p:sp>
    </p:spTree>
    <p:extLst>
      <p:ext uri="{BB962C8B-B14F-4D97-AF65-F5344CB8AC3E}">
        <p14:creationId xmlns:p14="http://schemas.microsoft.com/office/powerpoint/2010/main" val="234793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2.8  </a:t>
            </a:r>
            <a:r>
              <a:rPr lang="zh-CN" altLang="en-US" dirty="0" smtClean="0"/>
              <a:t>计算机硬件对过程的支持</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a:t>
            </a:fld>
            <a:endParaRPr lang="zh-CN" altLang="en-US"/>
          </a:p>
        </p:txBody>
      </p:sp>
    </p:spTree>
    <p:extLst>
      <p:ext uri="{BB962C8B-B14F-4D97-AF65-F5344CB8AC3E}">
        <p14:creationId xmlns:p14="http://schemas.microsoft.com/office/powerpoint/2010/main" val="75524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16019639"/>
              </p:ext>
            </p:extLst>
          </p:nvPr>
        </p:nvGraphicFramePr>
        <p:xfrm>
          <a:off x="359532" y="1090271"/>
          <a:ext cx="8568952" cy="5098682"/>
        </p:xfrm>
        <a:graphic>
          <a:graphicData uri="http://schemas.openxmlformats.org/drawingml/2006/table">
            <a:tbl>
              <a:tblPr firstRow="1" bandRow="1"/>
              <a:tblGrid>
                <a:gridCol w="4284476"/>
                <a:gridCol w="4284476"/>
              </a:tblGrid>
              <a:tr h="432048">
                <a:tc>
                  <a:txBody>
                    <a:bodyPr/>
                    <a:lstStyle/>
                    <a:p>
                      <a:endParaRPr lang="zh-CN" altLang="en-US" dirty="0"/>
                    </a:p>
                  </a:txBody>
                  <a:tcPr>
                    <a:solidFill>
                      <a:schemeClr val="accent1">
                        <a:alpha val="49000"/>
                      </a:schemeClr>
                    </a:solidFill>
                  </a:tcPr>
                </a:tc>
                <a:tc>
                  <a:txBody>
                    <a:bodyPr/>
                    <a:lstStyle/>
                    <a:p>
                      <a:endParaRPr lang="zh-CN" altLang="en-US"/>
                    </a:p>
                  </a:txBody>
                  <a:tcPr>
                    <a:solidFill>
                      <a:schemeClr val="accent1">
                        <a:alpha val="49000"/>
                      </a:schemeClr>
                    </a:solidFill>
                  </a:tcPr>
                </a:tc>
              </a:tr>
              <a:tr h="936104">
                <a:tc>
                  <a:txBody>
                    <a:bodyPr/>
                    <a:lstStyle/>
                    <a:p>
                      <a:endParaRPr lang="zh-CN" altLang="en-US" dirty="0"/>
                    </a:p>
                  </a:txBody>
                  <a:tcPr>
                    <a:solidFill>
                      <a:schemeClr val="accent6">
                        <a:alpha val="49000"/>
                      </a:schemeClr>
                    </a:solidFill>
                  </a:tcPr>
                </a:tc>
                <a:tc>
                  <a:txBody>
                    <a:bodyPr/>
                    <a:lstStyle/>
                    <a:p>
                      <a:endParaRPr lang="zh-CN" altLang="en-US" dirty="0"/>
                    </a:p>
                  </a:txBody>
                  <a:tcPr>
                    <a:solidFill>
                      <a:schemeClr val="accent6">
                        <a:alpha val="49000"/>
                      </a:schemeClr>
                    </a:solidFill>
                  </a:tcPr>
                </a:tc>
              </a:tr>
              <a:tr h="670336">
                <a:tc>
                  <a:txBody>
                    <a:bodyPr/>
                    <a:lstStyle/>
                    <a:p>
                      <a:endParaRPr lang="zh-CN" altLang="en-US" dirty="0"/>
                    </a:p>
                  </a:txBody>
                  <a:tcPr>
                    <a:solidFill>
                      <a:schemeClr val="accent1">
                        <a:alpha val="49000"/>
                      </a:schemeClr>
                    </a:solidFill>
                  </a:tcPr>
                </a:tc>
                <a:tc>
                  <a:txBody>
                    <a:bodyPr/>
                    <a:lstStyle/>
                    <a:p>
                      <a:endParaRPr lang="zh-CN" altLang="en-US" dirty="0"/>
                    </a:p>
                  </a:txBody>
                  <a:tcPr>
                    <a:solidFill>
                      <a:schemeClr val="accent1">
                        <a:alpha val="49000"/>
                      </a:schemeClr>
                    </a:solidFill>
                  </a:tcPr>
                </a:tc>
              </a:tr>
              <a:tr h="876305">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657073">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795296">
                <a:tc>
                  <a:txBody>
                    <a:bodyPr/>
                    <a:lstStyle/>
                    <a:p>
                      <a:endParaRPr lang="zh-CN" altLang="en-US" dirty="0"/>
                    </a:p>
                  </a:txBody>
                  <a:tcPr>
                    <a:solidFill>
                      <a:schemeClr val="accent6">
                        <a:alpha val="49000"/>
                      </a:schemeClr>
                    </a:solidFill>
                  </a:tcPr>
                </a:tc>
                <a:tc>
                  <a:txBody>
                    <a:bodyPr/>
                    <a:lstStyle/>
                    <a:p>
                      <a:endParaRPr lang="zh-CN" altLang="en-US" dirty="0"/>
                    </a:p>
                  </a:txBody>
                  <a:tcPr>
                    <a:solidFill>
                      <a:schemeClr val="accent6">
                        <a:alpha val="49000"/>
                      </a:schemeClr>
                    </a:solidFill>
                  </a:tcPr>
                </a:tc>
              </a:tr>
              <a:tr h="288801">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354320">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bl>
          </a:graphicData>
        </a:graphic>
      </p:graphicFrame>
      <p:sp>
        <p:nvSpPr>
          <p:cNvPr id="3" name="内容占位符 2"/>
          <p:cNvSpPr>
            <a:spLocks noGrp="1"/>
          </p:cNvSpPr>
          <p:nvPr>
            <p:ph idx="1"/>
          </p:nvPr>
        </p:nvSpPr>
        <p:spPr>
          <a:xfrm>
            <a:off x="457200" y="404664"/>
            <a:ext cx="8229600" cy="5721499"/>
          </a:xfrm>
        </p:spPr>
        <p:txBody>
          <a:bodyPr>
            <a:normAutofit/>
          </a:bodyPr>
          <a:lstStyle/>
          <a:p>
            <a:r>
              <a:rPr lang="en-US" altLang="zh-CN" sz="4400" dirty="0">
                <a:ea typeface="宋体" charset="-122"/>
              </a:rPr>
              <a:t>MIPS </a:t>
            </a:r>
            <a:r>
              <a:rPr lang="zh-CN" altLang="en-US" sz="4400" dirty="0" smtClean="0">
                <a:ea typeface="宋体" charset="-122"/>
              </a:rPr>
              <a:t>代码：</a:t>
            </a:r>
            <a:endParaRPr lang="en-US" altLang="zh-CN" sz="4400" dirty="0" smtClean="0">
              <a:ea typeface="宋体" charset="-122"/>
            </a:endParaRPr>
          </a:p>
          <a:p>
            <a:endParaRPr lang="en-US" altLang="zh-CN" sz="4400" dirty="0">
              <a:ea typeface="宋体" charset="-122"/>
            </a:endParaRPr>
          </a:p>
          <a:p>
            <a:pPr>
              <a:buNone/>
            </a:pPr>
            <a:r>
              <a:rPr lang="en-US" altLang="zh-CN" dirty="0">
                <a:latin typeface="Lucida Console" pitchFamily="49" charset="0"/>
                <a:ea typeface="宋体" charset="-122"/>
              </a:rPr>
              <a:t>	</a:t>
            </a:r>
            <a:endParaRPr lang="zh-CN" altLang="en-US" dirty="0"/>
          </a:p>
        </p:txBody>
      </p:sp>
      <p:sp>
        <p:nvSpPr>
          <p:cNvPr id="6" name="矩形 5"/>
          <p:cNvSpPr/>
          <p:nvPr/>
        </p:nvSpPr>
        <p:spPr>
          <a:xfrm>
            <a:off x="539552" y="1196752"/>
            <a:ext cx="8208912" cy="5016758"/>
          </a:xfrm>
          <a:prstGeom prst="rect">
            <a:avLst/>
          </a:prstGeom>
        </p:spPr>
        <p:txBody>
          <a:bodyPr wrap="square">
            <a:spAutoFit/>
          </a:bodyPr>
          <a:lstStyle/>
          <a:p>
            <a:r>
              <a:rPr lang="en-US" altLang="zh-CN" sz="2000" dirty="0">
                <a:latin typeface="Lucida Console" pitchFamily="49" charset="0"/>
                <a:ea typeface="宋体" charset="-122"/>
              </a:rPr>
              <a:t>fact:</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调整栈指针用于存两项</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sw</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4($</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保存返回地址</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sw</a:t>
            </a:r>
            <a:r>
              <a:rPr lang="en-US" altLang="zh-CN" sz="2000" dirty="0">
                <a:latin typeface="Lucida Console" pitchFamily="49" charset="0"/>
                <a:ea typeface="宋体" charset="-122"/>
              </a:rPr>
              <a:t>   $a0, 0($</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保存参数</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a:latin typeface="Lucida Console" pitchFamily="49" charset="0"/>
                <a:ea typeface="宋体" charset="-122"/>
              </a:rPr>
              <a:t>slti</a:t>
            </a:r>
            <a:r>
              <a:rPr lang="en-US" altLang="zh-CN" sz="2000" dirty="0">
                <a:latin typeface="Lucida Console" pitchFamily="49" charset="0"/>
                <a:ea typeface="宋体" charset="-122"/>
              </a:rPr>
              <a:t> $t0, $a0,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测试</a:t>
            </a:r>
            <a:r>
              <a:rPr lang="en-US" altLang="zh-CN" sz="2000" dirty="0" smtClean="0">
                <a:latin typeface="Lucida Console" pitchFamily="49" charset="0"/>
                <a:ea typeface="宋体" charset="-122"/>
              </a:rPr>
              <a:t>n </a:t>
            </a:r>
            <a:r>
              <a:rPr lang="en-US" altLang="zh-CN" sz="2000" dirty="0">
                <a:latin typeface="Lucida Console" pitchFamily="49" charset="0"/>
                <a:ea typeface="宋体" charset="-122"/>
              </a:rPr>
              <a:t>&lt; </a:t>
            </a:r>
            <a:r>
              <a:rPr lang="en-US" altLang="zh-CN" sz="2000" dirty="0" smtClean="0">
                <a:latin typeface="Lucida Console" pitchFamily="49" charset="0"/>
                <a:ea typeface="宋体" charset="-122"/>
              </a:rPr>
              <a:t>1</a:t>
            </a:r>
            <a:r>
              <a:rPr lang="zh-CN" altLang="en-US" sz="2000" dirty="0" smtClean="0">
                <a:latin typeface="Lucida Console" pitchFamily="49" charset="0"/>
                <a:ea typeface="宋体" charset="-122"/>
              </a:rPr>
              <a:t>，若是</a:t>
            </a:r>
            <a:r>
              <a:rPr lang="en-US" altLang="zh-CN" sz="2000" dirty="0" smtClean="0">
                <a:latin typeface="Lucida Console" pitchFamily="49" charset="0"/>
                <a:ea typeface="宋体" charset="-122"/>
              </a:rPr>
              <a:t>$t0=1</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beq</a:t>
            </a:r>
            <a:r>
              <a:rPr lang="en-US" altLang="zh-CN" sz="2000" dirty="0">
                <a:latin typeface="Lucida Console" pitchFamily="49" charset="0"/>
                <a:ea typeface="宋体" charset="-122"/>
              </a:rPr>
              <a:t>  $t0, $zero, </a:t>
            </a:r>
            <a:r>
              <a:rPr lang="en-US" altLang="zh-CN" sz="2000" dirty="0" smtClean="0">
                <a:latin typeface="Lucida Console" pitchFamily="49" charset="0"/>
                <a:ea typeface="宋体" charset="-122"/>
              </a:rPr>
              <a:t>L1    # &amp;t0=0 </a:t>
            </a:r>
            <a:r>
              <a:rPr lang="zh-CN" altLang="en-US" sz="2000" dirty="0" smtClean="0">
                <a:latin typeface="Lucida Console" pitchFamily="49" charset="0"/>
                <a:ea typeface="宋体" charset="-122"/>
              </a:rPr>
              <a:t>跳转到</a:t>
            </a:r>
            <a:r>
              <a:rPr lang="en-US" altLang="zh-CN" sz="2000" dirty="0" smtClean="0">
                <a:latin typeface="Lucida Console" pitchFamily="49" charset="0"/>
                <a:ea typeface="宋体" charset="-122"/>
              </a:rPr>
              <a:t>L1 </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$v0, $zero,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$t0=1 </a:t>
            </a:r>
            <a:r>
              <a:rPr lang="zh-CN" altLang="en-US" sz="2000" dirty="0" smtClean="0">
                <a:latin typeface="Lucida Console" pitchFamily="49" charset="0"/>
                <a:ea typeface="宋体" charset="-122"/>
              </a:rPr>
              <a:t>则阶乘结果为</a:t>
            </a:r>
            <a:r>
              <a:rPr lang="en-US" altLang="zh-CN" sz="2000" dirty="0" smtClean="0">
                <a:latin typeface="Lucida Console" pitchFamily="49" charset="0"/>
                <a:ea typeface="宋体" charset="-122"/>
              </a:rPr>
              <a:t>1</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两项出栈</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jr</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返回地址</a:t>
            </a:r>
            <a:endParaRPr lang="en-US" altLang="zh-CN" sz="2000" dirty="0" smtClean="0">
              <a:latin typeface="Lucida Console" pitchFamily="49" charset="0"/>
              <a:ea typeface="宋体" charset="-122"/>
            </a:endParaRPr>
          </a:p>
          <a:p>
            <a:r>
              <a:rPr lang="en-US" altLang="zh-CN" sz="2000" dirty="0" smtClean="0">
                <a:latin typeface="Lucida Console" pitchFamily="49" charset="0"/>
                <a:ea typeface="宋体" charset="-122"/>
              </a:rPr>
              <a:t>L1</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$a0, $a0,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$t0=0 n=n-1  </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jal</a:t>
            </a:r>
            <a:r>
              <a:rPr lang="en-US" altLang="zh-CN" sz="2000" dirty="0">
                <a:latin typeface="Lucida Console" pitchFamily="49" charset="0"/>
                <a:ea typeface="宋体" charset="-122"/>
              </a:rPr>
              <a:t>  fact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递归调用</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lw</a:t>
            </a:r>
            <a:r>
              <a:rPr lang="en-US" altLang="zh-CN" sz="2000" dirty="0">
                <a:latin typeface="Lucida Console" pitchFamily="49" charset="0"/>
                <a:ea typeface="宋体" charset="-122"/>
              </a:rPr>
              <a:t>   $a0, 0($</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取出之前的</a:t>
            </a:r>
            <a:r>
              <a:rPr lang="en-US" altLang="zh-CN" sz="2000" dirty="0" smtClean="0">
                <a:latin typeface="Lucida Console" pitchFamily="49" charset="0"/>
                <a:ea typeface="宋体" charset="-122"/>
              </a:rPr>
              <a:t>n</a:t>
            </a:r>
          </a:p>
          <a:p>
            <a:r>
              <a:rPr lang="en-US" altLang="zh-CN" sz="2000" dirty="0" smtClean="0">
                <a:latin typeface="Lucida Console" pitchFamily="49" charset="0"/>
                <a:ea typeface="宋体" charset="-122"/>
              </a:rPr>
              <a:t>    </a:t>
            </a:r>
            <a:r>
              <a:rPr lang="en-US" altLang="zh-CN" sz="2000" dirty="0" err="1">
                <a:latin typeface="Lucida Console" pitchFamily="49" charset="0"/>
                <a:ea typeface="宋体" charset="-122"/>
              </a:rPr>
              <a:t>lw</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4($</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取出返回地址</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两项出栈</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mul</a:t>
            </a:r>
            <a:r>
              <a:rPr lang="en-US" altLang="zh-CN" sz="2000" dirty="0">
                <a:latin typeface="Lucida Console" pitchFamily="49" charset="0"/>
                <a:ea typeface="宋体" charset="-122"/>
              </a:rPr>
              <a:t>  $v0, $a0, $v0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乘法计算阶乘</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jr</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return</a:t>
            </a:r>
            <a:endParaRPr lang="en-US" altLang="zh-CN" sz="2000" dirty="0">
              <a:latin typeface="Lucida Console" pitchFamily="49" charset="0"/>
              <a:ea typeface="宋体" charset="-122"/>
            </a:endParaRPr>
          </a:p>
        </p:txBody>
      </p:sp>
      <p:sp>
        <p:nvSpPr>
          <p:cNvPr id="2" name="灯片编号占位符 1"/>
          <p:cNvSpPr>
            <a:spLocks noGrp="1"/>
          </p:cNvSpPr>
          <p:nvPr>
            <p:ph type="sldNum" sz="quarter" idx="12"/>
          </p:nvPr>
        </p:nvSpPr>
        <p:spPr/>
        <p:txBody>
          <a:bodyPr/>
          <a:lstStyle/>
          <a:p>
            <a:fld id="{CAB39A4C-2193-41B7-97E4-97117E8E90DD}" type="slidenum">
              <a:rPr lang="zh-CN" altLang="en-US" smtClean="0"/>
              <a:t>10</a:t>
            </a:fld>
            <a:endParaRPr lang="zh-CN" altLang="en-US"/>
          </a:p>
        </p:txBody>
      </p:sp>
    </p:spTree>
    <p:extLst>
      <p:ext uri="{BB962C8B-B14F-4D97-AF65-F5344CB8AC3E}">
        <p14:creationId xmlns:p14="http://schemas.microsoft.com/office/powerpoint/2010/main" val="384441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软硬件接口</a:t>
            </a:r>
            <a:endParaRPr lang="zh-CN" altLang="en-US" dirty="0"/>
          </a:p>
        </p:txBody>
      </p:sp>
      <p:sp>
        <p:nvSpPr>
          <p:cNvPr id="3" name="内容占位符 2"/>
          <p:cNvSpPr>
            <a:spLocks noGrp="1"/>
          </p:cNvSpPr>
          <p:nvPr>
            <p:ph idx="1"/>
          </p:nvPr>
        </p:nvSpPr>
        <p:spPr/>
        <p:txBody>
          <a:bodyPr/>
          <a:lstStyle/>
          <a:p>
            <a:r>
              <a:rPr lang="zh-CN" altLang="en-US" dirty="0" smtClean="0"/>
              <a:t>静态变量的处理  </a:t>
            </a:r>
            <a:r>
              <a:rPr lang="en-US" altLang="zh-CN" dirty="0" smtClean="0"/>
              <a:t>$</a:t>
            </a:r>
            <a:r>
              <a:rPr lang="en-US" altLang="zh-CN" dirty="0" err="1" smtClean="0"/>
              <a:t>gp</a:t>
            </a:r>
            <a:endParaRPr lang="en-US" altLang="zh-CN" dirty="0" smtClean="0"/>
          </a:p>
          <a:p>
            <a:r>
              <a:rPr lang="en-US" altLang="zh-CN" dirty="0" smtClean="0"/>
              <a:t>$</a:t>
            </a:r>
            <a:r>
              <a:rPr lang="en-US" altLang="zh-CN" dirty="0" err="1" smtClean="0"/>
              <a:t>sp</a:t>
            </a:r>
            <a:r>
              <a:rPr lang="zh-CN" altLang="en-US" dirty="0" smtClean="0"/>
              <a:t>是否保存及恢复方式</a:t>
            </a:r>
            <a:endParaRPr lang="en-US" altLang="zh-CN" dirty="0" smtClean="0"/>
          </a:p>
          <a:p>
            <a:r>
              <a:rPr lang="zh-CN" altLang="en-US" dirty="0"/>
              <a:t>栈</a:t>
            </a:r>
            <a:r>
              <a:rPr lang="zh-CN" altLang="en-US" dirty="0" smtClean="0"/>
              <a:t>中内容的保护</a:t>
            </a:r>
            <a:endParaRPr lang="en-US" altLang="zh-CN" dirty="0" smtClean="0"/>
          </a:p>
          <a:p>
            <a:r>
              <a:rPr lang="en-US" altLang="zh-CN" dirty="0" smtClean="0"/>
              <a:t>P69</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11</a:t>
            </a:fld>
            <a:endParaRPr lang="zh-CN" altLang="en-US"/>
          </a:p>
        </p:txBody>
      </p:sp>
    </p:spTree>
    <p:extLst>
      <p:ext uri="{BB962C8B-B14F-4D97-AF65-F5344CB8AC3E}">
        <p14:creationId xmlns:p14="http://schemas.microsoft.com/office/powerpoint/2010/main" val="20579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2.8.3    </a:t>
            </a:r>
            <a:r>
              <a:rPr lang="zh-CN" altLang="en-US" dirty="0" smtClean="0"/>
              <a:t>在栈中为新数据分配空间</a:t>
            </a:r>
            <a:endParaRPr lang="zh-CN" altLang="en-US" dirty="0"/>
          </a:p>
        </p:txBody>
      </p:sp>
      <p:sp>
        <p:nvSpPr>
          <p:cNvPr id="3" name="内容占位符 2"/>
          <p:cNvSpPr>
            <a:spLocks noGrp="1"/>
          </p:cNvSpPr>
          <p:nvPr>
            <p:ph idx="1"/>
          </p:nvPr>
        </p:nvSpPr>
        <p:spPr>
          <a:xfrm>
            <a:off x="457200" y="1340768"/>
            <a:ext cx="8229600" cy="5256584"/>
          </a:xfrm>
        </p:spPr>
        <p:txBody>
          <a:bodyPr>
            <a:normAutofit fontScale="92500"/>
          </a:bodyPr>
          <a:lstStyle/>
          <a:p>
            <a:r>
              <a:rPr lang="zh-CN" altLang="en-US" dirty="0"/>
              <a:t>栈</a:t>
            </a:r>
            <a:r>
              <a:rPr lang="zh-CN" altLang="en-US" dirty="0" smtClean="0"/>
              <a:t>中的数据包含：</a:t>
            </a:r>
            <a:endParaRPr lang="en-US" altLang="zh-CN" dirty="0" smtClean="0"/>
          </a:p>
          <a:p>
            <a:pPr marL="0" indent="0">
              <a:buNone/>
            </a:pPr>
            <a:r>
              <a:rPr lang="zh-CN" altLang="en-US" dirty="0" smtClean="0"/>
              <a:t>         </a:t>
            </a:r>
            <a:endParaRPr lang="en-US" altLang="zh-CN" dirty="0" smtClean="0"/>
          </a:p>
          <a:p>
            <a:pPr marL="0" indent="0">
              <a:buNone/>
            </a:pP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 </a:t>
            </a:r>
            <a:r>
              <a:rPr lang="zh-CN" altLang="en-US" dirty="0" smtClean="0">
                <a:solidFill>
                  <a:srgbClr val="FF0000"/>
                </a:solidFill>
              </a:rPr>
              <a:t>不仅仅是调用过程才用栈，过程运行时也用栈</a:t>
            </a:r>
            <a:endParaRPr lang="en-US" altLang="zh-CN" dirty="0" smtClean="0"/>
          </a:p>
          <a:p>
            <a:r>
              <a:rPr lang="zh-CN" altLang="en-US" dirty="0"/>
              <a:t>栈</a:t>
            </a:r>
            <a:r>
              <a:rPr lang="zh-CN" altLang="en-US" dirty="0" smtClean="0"/>
              <a:t>中包含过程所保存的寄存器和局部变量的片段称为过程帧。</a:t>
            </a:r>
            <a:r>
              <a:rPr lang="en-US" altLang="zh-CN" dirty="0" smtClean="0"/>
              <a:t>$</a:t>
            </a:r>
            <a:r>
              <a:rPr lang="en-US" altLang="zh-CN" dirty="0" err="1" smtClean="0"/>
              <a:t>fp</a:t>
            </a:r>
            <a:r>
              <a:rPr lang="zh-CN" altLang="en-US" dirty="0" smtClean="0"/>
              <a:t>（帧指针）指向过程帧的第一个字（</a:t>
            </a:r>
            <a:r>
              <a:rPr lang="en-US" altLang="zh-CN" dirty="0" smtClean="0"/>
              <a:t>$</a:t>
            </a:r>
            <a:r>
              <a:rPr lang="en-US" altLang="zh-CN" dirty="0" err="1" smtClean="0"/>
              <a:t>sp</a:t>
            </a:r>
            <a:r>
              <a:rPr lang="zh-CN" altLang="en-US" dirty="0" smtClean="0"/>
              <a:t>指向过程帧的最后一个字）。</a:t>
            </a:r>
            <a:endParaRPr lang="en-US" altLang="zh-CN" dirty="0" smtClean="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12</a:t>
            </a:fld>
            <a:endParaRPr lang="zh-CN" altLang="en-US"/>
          </a:p>
        </p:txBody>
      </p:sp>
      <p:sp>
        <p:nvSpPr>
          <p:cNvPr id="5" name="左大括号 4"/>
          <p:cNvSpPr/>
          <p:nvPr/>
        </p:nvSpPr>
        <p:spPr>
          <a:xfrm>
            <a:off x="1190662" y="2081606"/>
            <a:ext cx="216024" cy="64807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519239" y="1853102"/>
            <a:ext cx="6840760" cy="2215991"/>
          </a:xfrm>
          <a:prstGeom prst="rect">
            <a:avLst/>
          </a:prstGeom>
          <a:noFill/>
        </p:spPr>
        <p:txBody>
          <a:bodyPr wrap="square" rtlCol="0">
            <a:spAutoFit/>
          </a:bodyPr>
          <a:lstStyle/>
          <a:p>
            <a:r>
              <a:rPr lang="zh-CN" altLang="en-US" dirty="0"/>
              <a:t> </a:t>
            </a:r>
            <a:r>
              <a:rPr lang="en-US" altLang="zh-CN" sz="2400" dirty="0"/>
              <a:t>caller</a:t>
            </a:r>
            <a:r>
              <a:rPr lang="zh-CN" altLang="en-US" sz="2400" dirty="0"/>
              <a:t>的返回地址和要保存的</a:t>
            </a:r>
            <a:r>
              <a:rPr lang="zh-CN" altLang="en-US" sz="2400" dirty="0" smtClean="0"/>
              <a:t>现场</a:t>
            </a:r>
            <a:endParaRPr lang="en-US" altLang="zh-CN" sz="2400" dirty="0" smtClean="0"/>
          </a:p>
          <a:p>
            <a:endParaRPr lang="en-US" altLang="zh-CN" sz="2400" dirty="0" smtClean="0"/>
          </a:p>
          <a:p>
            <a:r>
              <a:rPr lang="zh-CN" altLang="en-US" sz="2400" dirty="0" smtClean="0"/>
              <a:t>过程</a:t>
            </a:r>
            <a:r>
              <a:rPr lang="zh-CN" altLang="en-US" sz="2400" dirty="0"/>
              <a:t>（</a:t>
            </a:r>
            <a:r>
              <a:rPr lang="en-US" altLang="zh-CN" sz="2400" dirty="0" err="1"/>
              <a:t>callee</a:t>
            </a:r>
            <a:r>
              <a:rPr lang="zh-CN" altLang="en-US" sz="2400" dirty="0"/>
              <a:t>）中的不适于保存在寄存器中的局部量，如数组、结构。（栈在内存中，数组结构也在</a:t>
            </a:r>
            <a:r>
              <a:rPr lang="zh-CN" altLang="en-US" sz="2400" dirty="0" smtClean="0"/>
              <a:t>内存的栈中</a:t>
            </a:r>
            <a:r>
              <a:rPr lang="zh-CN" altLang="en-US" sz="2400" dirty="0"/>
              <a:t>）</a:t>
            </a:r>
            <a:endParaRPr lang="en-US" altLang="zh-CN" sz="2400" dirty="0"/>
          </a:p>
          <a:p>
            <a:endParaRPr lang="zh-CN" altLang="en-US" dirty="0"/>
          </a:p>
        </p:txBody>
      </p:sp>
    </p:spTree>
    <p:extLst>
      <p:ext uri="{BB962C8B-B14F-4D97-AF65-F5344CB8AC3E}">
        <p14:creationId xmlns:p14="http://schemas.microsoft.com/office/powerpoint/2010/main" val="349030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f02-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92696"/>
            <a:ext cx="831617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CAB39A4C-2193-41B7-97E4-97117E8E90DD}" type="slidenum">
              <a:rPr lang="zh-CN" altLang="en-US" smtClean="0"/>
              <a:t>13</a:t>
            </a:fld>
            <a:endParaRPr lang="zh-CN" altLang="en-US"/>
          </a:p>
        </p:txBody>
      </p:sp>
      <p:sp>
        <p:nvSpPr>
          <p:cNvPr id="3" name="线形标注 1 2"/>
          <p:cNvSpPr/>
          <p:nvPr/>
        </p:nvSpPr>
        <p:spPr>
          <a:xfrm>
            <a:off x="6479458" y="4149080"/>
            <a:ext cx="2304256" cy="540060"/>
          </a:xfrm>
          <a:prstGeom prst="borderCallout1">
            <a:avLst>
              <a:gd name="adj1" fmla="val 18750"/>
              <a:gd name="adj2" fmla="val -8333"/>
              <a:gd name="adj3" fmla="val -370589"/>
              <a:gd name="adj4" fmla="val -3502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调用过程</a:t>
            </a:r>
            <a:r>
              <a:rPr lang="zh-CN" altLang="en-US" dirty="0" smtClean="0"/>
              <a:t>时压栈的</a:t>
            </a:r>
            <a:endParaRPr lang="zh-CN" altLang="en-US" dirty="0"/>
          </a:p>
        </p:txBody>
      </p:sp>
      <p:cxnSp>
        <p:nvCxnSpPr>
          <p:cNvPr id="6" name="直接连接符 5"/>
          <p:cNvCxnSpPr/>
          <p:nvPr/>
        </p:nvCxnSpPr>
        <p:spPr>
          <a:xfrm>
            <a:off x="5220072" y="2708920"/>
            <a:ext cx="1080120" cy="14401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线形标注 1 7"/>
          <p:cNvSpPr/>
          <p:nvPr/>
        </p:nvSpPr>
        <p:spPr>
          <a:xfrm>
            <a:off x="2627784" y="4725144"/>
            <a:ext cx="1997845" cy="1224136"/>
          </a:xfrm>
          <a:prstGeom prst="borderCallout1">
            <a:avLst>
              <a:gd name="adj1" fmla="val 17097"/>
              <a:gd name="adj2" fmla="val 106090"/>
              <a:gd name="adj3" fmla="val -131140"/>
              <a:gd name="adj4" fmla="val 11241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过程运行时新分配的数组等。栈指针</a:t>
            </a:r>
            <a:r>
              <a:rPr lang="en-US" altLang="zh-CN" dirty="0" smtClean="0"/>
              <a:t>$</a:t>
            </a:r>
            <a:r>
              <a:rPr lang="en-US" altLang="zh-CN" dirty="0" err="1" smtClean="0"/>
              <a:t>sp</a:t>
            </a:r>
            <a:r>
              <a:rPr lang="zh-CN" altLang="en-US" dirty="0" smtClean="0"/>
              <a:t>运行过程中会改变。</a:t>
            </a:r>
            <a:endParaRPr lang="zh-CN" altLang="en-US" dirty="0"/>
          </a:p>
        </p:txBody>
      </p:sp>
      <p:cxnSp>
        <p:nvCxnSpPr>
          <p:cNvPr id="10" name="直接连接符 9"/>
          <p:cNvCxnSpPr>
            <a:stCxn id="4" idx="2"/>
          </p:cNvCxnSpPr>
          <p:nvPr/>
        </p:nvCxnSpPr>
        <p:spPr>
          <a:xfrm flipV="1">
            <a:off x="4625629" y="3717032"/>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8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6048672"/>
          </a:xfrm>
        </p:spPr>
        <p:txBody>
          <a:bodyPr>
            <a:normAutofit/>
          </a:bodyPr>
          <a:lstStyle/>
          <a:p>
            <a:r>
              <a:rPr lang="en-US" altLang="zh-CN" dirty="0" smtClean="0"/>
              <a:t>$</a:t>
            </a:r>
            <a:r>
              <a:rPr lang="en-US" altLang="zh-CN" dirty="0" err="1" smtClean="0"/>
              <a:t>fp</a:t>
            </a:r>
            <a:r>
              <a:rPr lang="zh-CN" altLang="en-US" dirty="0" smtClean="0"/>
              <a:t>用于为</a:t>
            </a:r>
            <a:r>
              <a:rPr lang="zh-CN" altLang="en-US" dirty="0"/>
              <a:t>过程提供固定基地址</a:t>
            </a:r>
            <a:r>
              <a:rPr lang="zh-CN" altLang="en-US" dirty="0" smtClean="0"/>
              <a:t>。</a:t>
            </a:r>
            <a:endParaRPr lang="en-US" altLang="zh-CN" dirty="0" smtClean="0"/>
          </a:p>
          <a:p>
            <a:pPr lvl="1"/>
            <a:r>
              <a:rPr lang="zh-CN" altLang="en-US" dirty="0" smtClean="0"/>
              <a:t>若不用</a:t>
            </a:r>
            <a:r>
              <a:rPr lang="en-US" altLang="zh-CN" dirty="0" smtClean="0"/>
              <a:t>$</a:t>
            </a:r>
            <a:r>
              <a:rPr lang="en-US" altLang="zh-CN" dirty="0" err="1" smtClean="0"/>
              <a:t>fp</a:t>
            </a:r>
            <a:r>
              <a:rPr lang="zh-CN" altLang="en-US" dirty="0" smtClean="0"/>
              <a:t>而使用</a:t>
            </a:r>
            <a:r>
              <a:rPr lang="en-US" altLang="zh-CN" dirty="0" smtClean="0"/>
              <a:t>$</a:t>
            </a:r>
            <a:r>
              <a:rPr lang="en-US" altLang="zh-CN" dirty="0" err="1" smtClean="0"/>
              <a:t>sp</a:t>
            </a:r>
            <a:r>
              <a:rPr lang="zh-CN" altLang="en-US" dirty="0" smtClean="0"/>
              <a:t>做为引用局部变量的基地址，则由于</a:t>
            </a:r>
            <a:r>
              <a:rPr lang="en-US" altLang="zh-CN" dirty="0" smtClean="0"/>
              <a:t>$</a:t>
            </a:r>
            <a:r>
              <a:rPr lang="en-US" altLang="zh-CN" dirty="0" err="1" smtClean="0"/>
              <a:t>sp</a:t>
            </a:r>
            <a:r>
              <a:rPr lang="zh-CN" altLang="en-US" dirty="0" smtClean="0"/>
              <a:t>会在过程运行时随新的数据压栈而变化，从而使引用同一局部量的偏移量发生变化，所以使过程难于理解，因而使用另一种方案即</a:t>
            </a:r>
            <a:r>
              <a:rPr lang="en-US" altLang="zh-CN" dirty="0" smtClean="0"/>
              <a:t>$</a:t>
            </a:r>
            <a:r>
              <a:rPr lang="en-US" altLang="zh-CN" dirty="0" err="1" smtClean="0"/>
              <a:t>fp</a:t>
            </a:r>
            <a:r>
              <a:rPr lang="zh-CN" altLang="en-US" dirty="0" smtClean="0"/>
              <a:t>。</a:t>
            </a:r>
            <a:r>
              <a:rPr lang="en-US" altLang="zh-CN" dirty="0" smtClean="0"/>
              <a:t>P69</a:t>
            </a:r>
            <a:r>
              <a:rPr lang="zh-CN" altLang="en-US" dirty="0" smtClean="0"/>
              <a:t>倒数第四行、</a:t>
            </a:r>
            <a:r>
              <a:rPr lang="en-US" altLang="zh-CN" dirty="0" smtClean="0"/>
              <a:t>P70</a:t>
            </a:r>
            <a:r>
              <a:rPr lang="zh-CN" altLang="en-US" dirty="0" smtClean="0"/>
              <a:t>图</a:t>
            </a:r>
            <a:r>
              <a:rPr lang="en-US" altLang="zh-CN" dirty="0" smtClean="0"/>
              <a:t>2-12</a:t>
            </a:r>
            <a:r>
              <a:rPr lang="zh-CN" altLang="en-US" dirty="0" smtClean="0"/>
              <a:t>第</a:t>
            </a:r>
            <a:r>
              <a:rPr lang="en-US" altLang="zh-CN" dirty="0" smtClean="0"/>
              <a:t>3</a:t>
            </a:r>
            <a:r>
              <a:rPr lang="zh-CN" altLang="en-US" dirty="0" smtClean="0"/>
              <a:t>行。</a:t>
            </a:r>
            <a:endParaRPr lang="en-US" altLang="zh-CN" dirty="0"/>
          </a:p>
          <a:p>
            <a:r>
              <a:rPr lang="en-US" altLang="zh-CN" dirty="0"/>
              <a:t>$</a:t>
            </a:r>
            <a:r>
              <a:rPr lang="en-US" altLang="zh-CN" dirty="0" err="1"/>
              <a:t>fp</a:t>
            </a:r>
            <a:r>
              <a:rPr lang="zh-CN" altLang="en-US" dirty="0"/>
              <a:t>可用</a:t>
            </a:r>
            <a:r>
              <a:rPr lang="en-US" altLang="zh-CN" dirty="0"/>
              <a:t>$</a:t>
            </a:r>
            <a:r>
              <a:rPr lang="en-US" altLang="zh-CN" dirty="0" err="1"/>
              <a:t>sp</a:t>
            </a:r>
            <a:r>
              <a:rPr lang="zh-CN" altLang="en-US" dirty="0"/>
              <a:t>初始化</a:t>
            </a:r>
            <a:endParaRPr lang="en-US" altLang="zh-CN" dirty="0"/>
          </a:p>
          <a:p>
            <a:r>
              <a:rPr lang="zh-CN" altLang="en-US" dirty="0" smtClean="0"/>
              <a:t>过程结束，</a:t>
            </a:r>
            <a:r>
              <a:rPr lang="en-US" altLang="zh-CN" dirty="0" smtClean="0"/>
              <a:t>$</a:t>
            </a:r>
            <a:r>
              <a:rPr lang="en-US" altLang="zh-CN" dirty="0" err="1" smtClean="0"/>
              <a:t>sp</a:t>
            </a:r>
            <a:r>
              <a:rPr lang="zh-CN" altLang="en-US" dirty="0"/>
              <a:t>可用</a:t>
            </a:r>
            <a:r>
              <a:rPr lang="en-US" altLang="zh-CN" dirty="0"/>
              <a:t>$</a:t>
            </a:r>
            <a:r>
              <a:rPr lang="en-US" altLang="zh-CN" dirty="0" err="1"/>
              <a:t>fp</a:t>
            </a:r>
            <a:r>
              <a:rPr lang="zh-CN" altLang="en-US" dirty="0" smtClean="0"/>
              <a:t>恢复</a:t>
            </a:r>
            <a:endParaRPr lang="en-US" altLang="zh-CN" dirty="0" smtClean="0"/>
          </a:p>
          <a:p>
            <a:r>
              <a:rPr lang="zh-CN" altLang="en-US" dirty="0" smtClean="0"/>
              <a:t>避免使用</a:t>
            </a:r>
            <a:r>
              <a:rPr lang="en-US" altLang="zh-CN" dirty="0" smtClean="0"/>
              <a:t>$</a:t>
            </a:r>
            <a:r>
              <a:rPr lang="en-US" altLang="zh-CN" dirty="0" err="1" smtClean="0"/>
              <a:t>fp</a:t>
            </a:r>
            <a:r>
              <a:rPr lang="zh-CN" altLang="en-US" dirty="0" smtClean="0"/>
              <a:t>的方法：避免在过程中移动</a:t>
            </a:r>
            <a:r>
              <a:rPr lang="en-US" altLang="zh-CN" dirty="0" smtClean="0"/>
              <a:t>$</a:t>
            </a:r>
            <a:r>
              <a:rPr lang="en-US" altLang="zh-CN" dirty="0" err="1" smtClean="0"/>
              <a:t>sp</a:t>
            </a:r>
            <a:r>
              <a:rPr lang="zh-CN" altLang="en-US" dirty="0" smtClean="0"/>
              <a:t>，</a:t>
            </a:r>
            <a:r>
              <a:rPr lang="en-US" altLang="zh-CN" dirty="0" smtClean="0"/>
              <a:t>P70</a:t>
            </a:r>
            <a:r>
              <a:rPr lang="zh-CN" altLang="en-US" dirty="0" smtClean="0"/>
              <a:t>第一行。</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14</a:t>
            </a:fld>
            <a:endParaRPr lang="zh-CN" altLang="en-US"/>
          </a:p>
        </p:txBody>
      </p:sp>
    </p:spTree>
    <p:extLst>
      <p:ext uri="{BB962C8B-B14F-4D97-AF65-F5344CB8AC3E}">
        <p14:creationId xmlns:p14="http://schemas.microsoft.com/office/powerpoint/2010/main" val="218500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2.8.4  </a:t>
            </a:r>
            <a:r>
              <a:rPr lang="zh-CN" altLang="en-US" dirty="0" smtClean="0"/>
              <a:t>在堆中为新数据分配空间</a:t>
            </a:r>
            <a:endParaRPr lang="zh-CN" altLang="en-US" dirty="0"/>
          </a:p>
        </p:txBody>
      </p:sp>
      <p:sp>
        <p:nvSpPr>
          <p:cNvPr id="3" name="内容占位符 2"/>
          <p:cNvSpPr>
            <a:spLocks noGrp="1"/>
          </p:cNvSpPr>
          <p:nvPr>
            <p:ph idx="1"/>
          </p:nvPr>
        </p:nvSpPr>
        <p:spPr>
          <a:xfrm>
            <a:off x="457200" y="1196752"/>
            <a:ext cx="4834880" cy="4968551"/>
          </a:xfrm>
        </p:spPr>
        <p:txBody>
          <a:bodyPr>
            <a:normAutofit fontScale="92500" lnSpcReduction="10000"/>
          </a:bodyPr>
          <a:lstStyle/>
          <a:p>
            <a:r>
              <a:rPr lang="en-US" altLang="zh-CN" sz="3500" dirty="0" smtClean="0">
                <a:solidFill>
                  <a:srgbClr val="FF0000"/>
                </a:solidFill>
              </a:rPr>
              <a:t>MIPS</a:t>
            </a:r>
            <a:r>
              <a:rPr lang="zh-CN" altLang="en-US" sz="3500" dirty="0" smtClean="0">
                <a:solidFill>
                  <a:srgbClr val="FF0000"/>
                </a:solidFill>
              </a:rPr>
              <a:t>约定的内存分配：</a:t>
            </a:r>
            <a:endParaRPr lang="en-US" altLang="zh-CN" sz="3500" dirty="0" smtClean="0">
              <a:solidFill>
                <a:srgbClr val="FF0000"/>
              </a:solidFill>
            </a:endParaRPr>
          </a:p>
          <a:p>
            <a:r>
              <a:rPr lang="zh-CN" altLang="en-US" sz="3000" dirty="0"/>
              <a:t>最</a:t>
            </a:r>
            <a:r>
              <a:rPr lang="zh-CN" altLang="en-US" sz="3000" dirty="0" smtClean="0"/>
              <a:t>低端保留</a:t>
            </a:r>
            <a:endParaRPr lang="en-US" altLang="zh-CN" sz="3000" dirty="0" smtClean="0"/>
          </a:p>
          <a:p>
            <a:pPr>
              <a:lnSpc>
                <a:spcPct val="90000"/>
              </a:lnSpc>
            </a:pPr>
            <a:r>
              <a:rPr lang="en-US" altLang="zh-CN" sz="3000" dirty="0">
                <a:ea typeface="宋体" charset="-122"/>
              </a:rPr>
              <a:t>Text: </a:t>
            </a:r>
            <a:r>
              <a:rPr lang="zh-CN" altLang="en-US" sz="3000" dirty="0">
                <a:ea typeface="宋体" charset="-122"/>
              </a:rPr>
              <a:t>程序代码</a:t>
            </a:r>
            <a:endParaRPr lang="en-US" altLang="zh-CN" sz="3000" dirty="0">
              <a:ea typeface="宋体" charset="-122"/>
            </a:endParaRPr>
          </a:p>
          <a:p>
            <a:pPr>
              <a:lnSpc>
                <a:spcPct val="90000"/>
              </a:lnSpc>
            </a:pPr>
            <a:r>
              <a:rPr lang="en-US" altLang="zh-CN" sz="3000" dirty="0" smtClean="0">
                <a:ea typeface="宋体" charset="-122"/>
              </a:rPr>
              <a:t>Static data:</a:t>
            </a:r>
            <a:r>
              <a:rPr lang="zh-CN" altLang="en-US" sz="3000" dirty="0" smtClean="0">
                <a:ea typeface="宋体" charset="-122"/>
              </a:rPr>
              <a:t>静态数据，</a:t>
            </a:r>
            <a:r>
              <a:rPr lang="en-US" altLang="zh-CN" sz="3000" dirty="0"/>
              <a:t>MIPS</a:t>
            </a:r>
            <a:r>
              <a:rPr lang="zh-CN" altLang="en-US" sz="3000" dirty="0"/>
              <a:t>保留了全局指针寄存器</a:t>
            </a:r>
            <a:r>
              <a:rPr lang="en-US" altLang="zh-CN" sz="3000" dirty="0"/>
              <a:t>$</a:t>
            </a:r>
            <a:r>
              <a:rPr lang="en-US" altLang="zh-CN" sz="3000" dirty="0" err="1" smtClean="0"/>
              <a:t>gp</a:t>
            </a:r>
            <a:r>
              <a:rPr lang="zh-CN" altLang="en-US" sz="3000" dirty="0" smtClean="0"/>
              <a:t>（</a:t>
            </a:r>
            <a:r>
              <a:rPr lang="en-US" altLang="zh-CN" sz="3000" dirty="0" smtClean="0">
                <a:ea typeface="宋体" charset="-122"/>
              </a:rPr>
              <a:t> global variables</a:t>
            </a:r>
            <a:r>
              <a:rPr lang="zh-CN" altLang="en-US" sz="3000" dirty="0" smtClean="0">
                <a:ea typeface="宋体" charset="-122"/>
              </a:rPr>
              <a:t>）</a:t>
            </a:r>
            <a:endParaRPr lang="en-US" altLang="zh-CN" sz="3000" dirty="0" smtClean="0">
              <a:ea typeface="宋体" charset="-122"/>
            </a:endParaRPr>
          </a:p>
          <a:p>
            <a:pPr lvl="1">
              <a:lnSpc>
                <a:spcPct val="90000"/>
              </a:lnSpc>
            </a:pPr>
            <a:r>
              <a:rPr lang="en-US" altLang="zh-CN" sz="2200" dirty="0" smtClean="0">
                <a:ea typeface="宋体" charset="-122"/>
              </a:rPr>
              <a:t>C</a:t>
            </a:r>
            <a:r>
              <a:rPr lang="zh-CN" altLang="en-US" sz="2200" dirty="0" smtClean="0">
                <a:ea typeface="宋体" charset="-122"/>
              </a:rPr>
              <a:t>语言中的静态变量，常量，字符串</a:t>
            </a:r>
            <a:endParaRPr lang="en-US" altLang="zh-CN" sz="2200" dirty="0" smtClean="0">
              <a:ea typeface="宋体" charset="-122"/>
            </a:endParaRPr>
          </a:p>
          <a:p>
            <a:pPr lvl="1">
              <a:lnSpc>
                <a:spcPct val="90000"/>
              </a:lnSpc>
            </a:pPr>
            <a:r>
              <a:rPr lang="en-US" altLang="zh-CN" sz="2200" dirty="0" smtClean="0">
                <a:ea typeface="宋体" charset="-122"/>
              </a:rPr>
              <a:t>$</a:t>
            </a:r>
            <a:r>
              <a:rPr lang="en-US" altLang="zh-CN" sz="2200" dirty="0" err="1" smtClean="0">
                <a:ea typeface="宋体" charset="-122"/>
              </a:rPr>
              <a:t>gp</a:t>
            </a:r>
            <a:r>
              <a:rPr lang="zh-CN" altLang="en-US" sz="2200" dirty="0" smtClean="0">
                <a:ea typeface="宋体" charset="-122"/>
              </a:rPr>
              <a:t>初始化为某一值，并允许</a:t>
            </a:r>
            <a:r>
              <a:rPr lang="en-US" altLang="zh-CN" sz="2200" dirty="0" smtClean="0">
                <a:ea typeface="宋体" charset="-122"/>
              </a:rPr>
              <a:t> ±offsets</a:t>
            </a:r>
          </a:p>
          <a:p>
            <a:pPr>
              <a:lnSpc>
                <a:spcPct val="90000"/>
              </a:lnSpc>
            </a:pPr>
            <a:r>
              <a:rPr lang="en-US" altLang="zh-CN" sz="3000" dirty="0" smtClean="0">
                <a:ea typeface="宋体" charset="-122"/>
              </a:rPr>
              <a:t>Dynamic </a:t>
            </a:r>
            <a:r>
              <a:rPr lang="en-US" altLang="zh-CN" sz="3000" dirty="0">
                <a:ea typeface="宋体" charset="-122"/>
              </a:rPr>
              <a:t>data: </a:t>
            </a:r>
            <a:r>
              <a:rPr lang="zh-CN" altLang="en-US" sz="3000" dirty="0" smtClean="0">
                <a:ea typeface="宋体" charset="-122"/>
              </a:rPr>
              <a:t>动态数据，堆</a:t>
            </a:r>
            <a:endParaRPr lang="en-US" altLang="zh-CN" sz="3000" dirty="0">
              <a:ea typeface="宋体" charset="-122"/>
            </a:endParaRPr>
          </a:p>
          <a:p>
            <a:pPr lvl="1">
              <a:lnSpc>
                <a:spcPct val="90000"/>
              </a:lnSpc>
            </a:pPr>
            <a:r>
              <a:rPr lang="en-US" altLang="zh-CN" sz="3000" dirty="0" err="1" smtClean="0">
                <a:ea typeface="宋体" charset="-122"/>
              </a:rPr>
              <a:t>malloc</a:t>
            </a:r>
            <a:r>
              <a:rPr lang="en-US" altLang="zh-CN" sz="3000" dirty="0" smtClean="0">
                <a:ea typeface="宋体" charset="-122"/>
              </a:rPr>
              <a:t> </a:t>
            </a:r>
            <a:r>
              <a:rPr lang="en-US" altLang="zh-CN" sz="3000" dirty="0">
                <a:ea typeface="宋体" charset="-122"/>
              </a:rPr>
              <a:t>in C, new in Java</a:t>
            </a:r>
          </a:p>
          <a:p>
            <a:pPr>
              <a:lnSpc>
                <a:spcPct val="90000"/>
              </a:lnSpc>
            </a:pPr>
            <a:r>
              <a:rPr lang="en-US" altLang="zh-CN" sz="3000" dirty="0">
                <a:ea typeface="宋体" charset="-122"/>
              </a:rPr>
              <a:t>Stack: </a:t>
            </a:r>
            <a:r>
              <a:rPr lang="zh-CN" altLang="en-US" sz="3000" dirty="0" smtClean="0">
                <a:ea typeface="宋体" charset="-122"/>
              </a:rPr>
              <a:t>栈，自动存储的区域</a:t>
            </a:r>
            <a:endParaRPr lang="en-AU" altLang="zh-CN" sz="3000" dirty="0">
              <a:ea typeface="宋体" charset="-122"/>
            </a:endParaRPr>
          </a:p>
          <a:p>
            <a:endParaRPr lang="en-US" altLang="zh-CN" dirty="0" smtClean="0"/>
          </a:p>
        </p:txBody>
      </p:sp>
      <p:pic>
        <p:nvPicPr>
          <p:cNvPr id="4"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36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CAB39A4C-2193-41B7-97E4-97117E8E90DD}" type="slidenum">
              <a:rPr lang="zh-CN" altLang="en-US" smtClean="0"/>
              <a:t>15</a:t>
            </a:fld>
            <a:endParaRPr lang="zh-CN" altLang="en-US" dirty="0"/>
          </a:p>
        </p:txBody>
      </p:sp>
    </p:spTree>
    <p:extLst>
      <p:ext uri="{BB962C8B-B14F-4D97-AF65-F5344CB8AC3E}">
        <p14:creationId xmlns:p14="http://schemas.microsoft.com/office/powerpoint/2010/main" val="52747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多于</a:t>
            </a:r>
            <a:r>
              <a:rPr lang="en-US" altLang="zh-CN" dirty="0" smtClean="0"/>
              <a:t>4</a:t>
            </a:r>
            <a:r>
              <a:rPr lang="zh-CN" altLang="en-US" dirty="0" smtClean="0"/>
              <a:t>个参数的存储位置</a:t>
            </a:r>
            <a:endParaRPr lang="zh-CN" altLang="en-US" dirty="0"/>
          </a:p>
        </p:txBody>
      </p:sp>
      <p:sp>
        <p:nvSpPr>
          <p:cNvPr id="3" name="内容占位符 2"/>
          <p:cNvSpPr>
            <a:spLocks noGrp="1"/>
          </p:cNvSpPr>
          <p:nvPr>
            <p:ph idx="1"/>
          </p:nvPr>
        </p:nvSpPr>
        <p:spPr/>
        <p:txBody>
          <a:bodyPr/>
          <a:lstStyle/>
          <a:p>
            <a:r>
              <a:rPr lang="en-US" altLang="zh-CN" dirty="0" smtClean="0"/>
              <a:t>MIPS</a:t>
            </a:r>
            <a:r>
              <a:rPr lang="zh-CN" altLang="en-US" dirty="0" smtClean="0"/>
              <a:t>约定：额外的参数存放在栈中</a:t>
            </a:r>
            <a:r>
              <a:rPr lang="en-US" altLang="zh-CN" dirty="0" smtClean="0"/>
              <a:t>$</a:t>
            </a:r>
            <a:r>
              <a:rPr lang="en-US" altLang="zh-CN" dirty="0" err="1" smtClean="0"/>
              <a:t>fp</a:t>
            </a:r>
            <a:r>
              <a:rPr lang="zh-CN" altLang="en-US" dirty="0" smtClean="0"/>
              <a:t>的上方。从</a:t>
            </a:r>
            <a:r>
              <a:rPr lang="en-US" altLang="zh-CN" dirty="0" smtClean="0"/>
              <a:t>$a0~$a3</a:t>
            </a:r>
            <a:r>
              <a:rPr lang="zh-CN" altLang="en-US" dirty="0" smtClean="0"/>
              <a:t>获取前</a:t>
            </a:r>
            <a:r>
              <a:rPr lang="en-US" altLang="zh-CN" dirty="0" smtClean="0"/>
              <a:t>4</a:t>
            </a:r>
            <a:r>
              <a:rPr lang="zh-CN" altLang="en-US" dirty="0" smtClean="0"/>
              <a:t>个参数，通过帧指针获取其余参数。</a:t>
            </a:r>
            <a:endParaRPr lang="en-US" altLang="zh-CN" dirty="0" smtClean="0"/>
          </a:p>
          <a:p>
            <a:r>
              <a:rPr lang="zh-CN" altLang="en-US" dirty="0" smtClean="0"/>
              <a:t>递归      迭代（略）</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16</a:t>
            </a:fld>
            <a:endParaRPr lang="zh-CN" altLang="en-US"/>
          </a:p>
        </p:txBody>
      </p:sp>
    </p:spTree>
    <p:extLst>
      <p:ext uri="{BB962C8B-B14F-4D97-AF65-F5344CB8AC3E}">
        <p14:creationId xmlns:p14="http://schemas.microsoft.com/office/powerpoint/2010/main" val="9118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2.9  </a:t>
            </a:r>
            <a:r>
              <a:rPr lang="zh-CN" altLang="en-US" dirty="0" smtClean="0"/>
              <a:t>人机交互</a:t>
            </a:r>
            <a:r>
              <a:rPr lang="zh-CN" altLang="en-US" sz="2800" dirty="0" smtClean="0"/>
              <a:t>（字符和字符串）</a:t>
            </a:r>
            <a:endParaRPr lang="zh-CN" altLang="en-US" sz="2800" dirty="0"/>
          </a:p>
        </p:txBody>
      </p:sp>
      <p:sp>
        <p:nvSpPr>
          <p:cNvPr id="3" name="内容占位符 2"/>
          <p:cNvSpPr>
            <a:spLocks noGrp="1"/>
          </p:cNvSpPr>
          <p:nvPr>
            <p:ph idx="1"/>
          </p:nvPr>
        </p:nvSpPr>
        <p:spPr/>
        <p:txBody>
          <a:bodyPr>
            <a:normAutofit lnSpcReduction="10000"/>
          </a:bodyPr>
          <a:lstStyle/>
          <a:p>
            <a:r>
              <a:rPr lang="zh-CN" altLang="en-US" dirty="0" smtClean="0"/>
              <a:t>字符的表示</a:t>
            </a:r>
            <a:endParaRPr lang="en-US" altLang="zh-CN" dirty="0" smtClean="0"/>
          </a:p>
          <a:p>
            <a:r>
              <a:rPr lang="en-US" altLang="zh-CN" dirty="0" smtClean="0">
                <a:ea typeface="宋体" charset="-122"/>
              </a:rPr>
              <a:t>Byte</a:t>
            </a:r>
            <a:r>
              <a:rPr lang="zh-CN" altLang="en-US" dirty="0" smtClean="0">
                <a:ea typeface="宋体" charset="-122"/>
              </a:rPr>
              <a:t>（</a:t>
            </a:r>
            <a:r>
              <a:rPr lang="en-US" altLang="zh-CN" dirty="0" smtClean="0">
                <a:ea typeface="宋体" charset="-122"/>
              </a:rPr>
              <a:t>8</a:t>
            </a:r>
            <a:r>
              <a:rPr lang="zh-CN" altLang="en-US" dirty="0" smtClean="0">
                <a:ea typeface="宋体" charset="-122"/>
              </a:rPr>
              <a:t>位字符集）</a:t>
            </a:r>
            <a:endParaRPr lang="en-US" altLang="zh-CN" dirty="0">
              <a:ea typeface="宋体" charset="-122"/>
            </a:endParaRPr>
          </a:p>
          <a:p>
            <a:pPr lvl="1"/>
            <a:r>
              <a:rPr lang="en-US" altLang="zh-CN" dirty="0">
                <a:ea typeface="宋体" charset="-122"/>
              </a:rPr>
              <a:t>ASCII: 128 </a:t>
            </a:r>
            <a:r>
              <a:rPr lang="zh-CN" altLang="en-US" dirty="0" smtClean="0">
                <a:ea typeface="宋体" charset="-122"/>
              </a:rPr>
              <a:t>个字符（最高为恒为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lvl="2"/>
            <a:r>
              <a:rPr lang="en-US" altLang="zh-CN" dirty="0">
                <a:ea typeface="宋体" charset="-122"/>
              </a:rPr>
              <a:t>95 </a:t>
            </a:r>
            <a:r>
              <a:rPr lang="zh-CN" altLang="en-US" dirty="0" smtClean="0">
                <a:ea typeface="宋体" charset="-122"/>
              </a:rPr>
              <a:t>图形字符</a:t>
            </a:r>
            <a:r>
              <a:rPr lang="en-US" altLang="zh-CN" dirty="0" smtClean="0">
                <a:ea typeface="宋体" charset="-122"/>
              </a:rPr>
              <a:t>, </a:t>
            </a:r>
            <a:r>
              <a:rPr lang="en-US" altLang="zh-CN" dirty="0">
                <a:ea typeface="宋体" charset="-122"/>
              </a:rPr>
              <a:t>33 </a:t>
            </a:r>
            <a:r>
              <a:rPr lang="zh-CN" altLang="en-US" dirty="0" smtClean="0">
                <a:ea typeface="宋体" charset="-122"/>
              </a:rPr>
              <a:t>控制字符</a:t>
            </a:r>
            <a:endParaRPr lang="en-US" altLang="zh-CN" dirty="0">
              <a:ea typeface="宋体" charset="-122"/>
            </a:endParaRPr>
          </a:p>
          <a:p>
            <a:r>
              <a:rPr lang="en-US" altLang="zh-CN" dirty="0" smtClean="0">
                <a:ea typeface="宋体" charset="-122"/>
              </a:rPr>
              <a:t>Unicode</a:t>
            </a:r>
            <a:r>
              <a:rPr lang="en-US" altLang="zh-CN" dirty="0">
                <a:ea typeface="宋体" charset="-122"/>
              </a:rPr>
              <a:t>: </a:t>
            </a:r>
            <a:r>
              <a:rPr lang="en-US" altLang="zh-CN" dirty="0" smtClean="0">
                <a:ea typeface="宋体" charset="-122"/>
              </a:rPr>
              <a:t>32</a:t>
            </a:r>
            <a:r>
              <a:rPr lang="zh-CN" altLang="en-US" dirty="0" smtClean="0">
                <a:ea typeface="宋体" charset="-122"/>
              </a:rPr>
              <a:t>位字符集</a:t>
            </a:r>
            <a:endParaRPr lang="en-US" altLang="zh-CN" dirty="0">
              <a:ea typeface="宋体" charset="-122"/>
            </a:endParaRPr>
          </a:p>
          <a:p>
            <a:pPr lvl="1"/>
            <a:r>
              <a:rPr lang="en-US" altLang="zh-CN" dirty="0" smtClean="0">
                <a:ea typeface="宋体" charset="-122"/>
              </a:rPr>
              <a:t>Java</a:t>
            </a:r>
            <a:r>
              <a:rPr lang="zh-CN" altLang="en-US" dirty="0" smtClean="0">
                <a:ea typeface="宋体" charset="-122"/>
              </a:rPr>
              <a:t>和</a:t>
            </a:r>
            <a:r>
              <a:rPr lang="en-US" altLang="zh-CN" dirty="0" smtClean="0">
                <a:ea typeface="宋体" charset="-122"/>
              </a:rPr>
              <a:t>C++</a:t>
            </a:r>
            <a:r>
              <a:rPr lang="zh-CN" altLang="en-US" dirty="0" smtClean="0">
                <a:ea typeface="宋体" charset="-122"/>
              </a:rPr>
              <a:t>采用的字符集</a:t>
            </a:r>
            <a:endParaRPr lang="en-US" altLang="zh-CN" dirty="0" smtClean="0">
              <a:ea typeface="宋体" charset="-122"/>
            </a:endParaRPr>
          </a:p>
          <a:p>
            <a:pPr lvl="1"/>
            <a:r>
              <a:rPr lang="zh-CN" altLang="en-US" dirty="0" smtClean="0">
                <a:ea typeface="宋体" charset="-122"/>
              </a:rPr>
              <a:t>包含世界上大多数语言和主要字符</a:t>
            </a:r>
            <a:endParaRPr lang="en-US" altLang="zh-CN" dirty="0">
              <a:ea typeface="宋体" charset="-122"/>
            </a:endParaRPr>
          </a:p>
          <a:p>
            <a:pPr lvl="1"/>
            <a:r>
              <a:rPr lang="en-US" altLang="zh-CN" dirty="0" smtClean="0">
                <a:ea typeface="宋体" charset="-122"/>
              </a:rPr>
              <a:t>UTF-8</a:t>
            </a:r>
            <a:r>
              <a:rPr lang="en-US" altLang="zh-CN" dirty="0">
                <a:ea typeface="宋体" charset="-122"/>
              </a:rPr>
              <a:t>, </a:t>
            </a:r>
            <a:r>
              <a:rPr lang="en-US" altLang="zh-CN" dirty="0" smtClean="0">
                <a:ea typeface="宋体" charset="-122"/>
              </a:rPr>
              <a:t>UTF-16(</a:t>
            </a:r>
            <a:r>
              <a:rPr lang="en-US" altLang="zh-CN" dirty="0" err="1" smtClean="0">
                <a:ea typeface="宋体" charset="-122"/>
              </a:rPr>
              <a:t>unicode</a:t>
            </a:r>
            <a:r>
              <a:rPr lang="en-US" altLang="zh-CN" dirty="0" smtClean="0">
                <a:ea typeface="宋体" charset="-122"/>
              </a:rPr>
              <a:t> translation format): Unicode</a:t>
            </a:r>
            <a:r>
              <a:rPr lang="zh-CN" altLang="en-US" dirty="0" smtClean="0">
                <a:ea typeface="宋体" charset="-122"/>
              </a:rPr>
              <a:t>的变长字符集</a:t>
            </a:r>
            <a:endParaRPr lang="en-AU" altLang="zh-CN" dirty="0">
              <a:ea typeface="宋体"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17</a:t>
            </a:fld>
            <a:endParaRPr lang="zh-CN" altLang="en-US"/>
          </a:p>
        </p:txBody>
      </p:sp>
    </p:spTree>
    <p:extLst>
      <p:ext uri="{BB962C8B-B14F-4D97-AF65-F5344CB8AC3E}">
        <p14:creationId xmlns:p14="http://schemas.microsoft.com/office/powerpoint/2010/main" val="128845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数字的十进制表示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计算机中的数字很少用十进制表示，若表示成十进制则有</a:t>
            </a:r>
            <a:r>
              <a:rPr lang="en-US" altLang="zh-CN" dirty="0" smtClean="0"/>
              <a:t>8421</a:t>
            </a:r>
            <a:r>
              <a:rPr lang="zh-CN" altLang="en-US" dirty="0" smtClean="0"/>
              <a:t>码、格雷码等</a:t>
            </a:r>
            <a:endParaRPr lang="en-US" altLang="zh-CN" dirty="0" smtClean="0"/>
          </a:p>
          <a:p>
            <a:r>
              <a:rPr lang="zh-CN" altLang="en-US" dirty="0"/>
              <a:t>本</a:t>
            </a:r>
            <a:r>
              <a:rPr lang="zh-CN" altLang="en-US" dirty="0" smtClean="0"/>
              <a:t>书介绍的实际上是将十进制数当作字符串处理，所以：</a:t>
            </a:r>
            <a:endParaRPr lang="en-US" altLang="zh-CN" dirty="0" smtClean="0"/>
          </a:p>
          <a:p>
            <a:pPr marL="0" indent="0">
              <a:buNone/>
            </a:pPr>
            <a:r>
              <a:rPr lang="en-US" altLang="zh-CN" dirty="0"/>
              <a:t> </a:t>
            </a:r>
            <a:r>
              <a:rPr lang="en-US" altLang="zh-CN" dirty="0" smtClean="0"/>
              <a:t>    1000</a:t>
            </a:r>
            <a:r>
              <a:rPr lang="en-US" altLang="zh-CN" baseline="-25000" dirty="0" smtClean="0"/>
              <a:t>10</a:t>
            </a:r>
          </a:p>
          <a:p>
            <a:pPr marL="0" indent="0">
              <a:buNone/>
            </a:pPr>
            <a:r>
              <a:rPr lang="en-US" altLang="zh-CN" dirty="0" smtClean="0"/>
              <a:t>     </a:t>
            </a:r>
            <a:r>
              <a:rPr lang="zh-CN" altLang="en-US" dirty="0" smtClean="0"/>
              <a:t>存储于计算机为：</a:t>
            </a:r>
            <a:r>
              <a:rPr lang="en-US" altLang="zh-CN" dirty="0" smtClean="0"/>
              <a:t>49</a:t>
            </a:r>
            <a:r>
              <a:rPr lang="en-US" altLang="zh-CN" baseline="-25000" dirty="0" smtClean="0"/>
              <a:t>10</a:t>
            </a:r>
            <a:r>
              <a:rPr lang="en-US" altLang="zh-CN" dirty="0" smtClean="0"/>
              <a:t> 48</a:t>
            </a:r>
            <a:r>
              <a:rPr lang="en-US" altLang="zh-CN" baseline="-25000" dirty="0" smtClean="0"/>
              <a:t>10</a:t>
            </a:r>
            <a:r>
              <a:rPr lang="en-US" altLang="zh-CN" dirty="0" smtClean="0"/>
              <a:t> 48</a:t>
            </a:r>
            <a:r>
              <a:rPr lang="en-US" altLang="zh-CN" baseline="-25000" dirty="0"/>
              <a:t>10</a:t>
            </a:r>
            <a:r>
              <a:rPr lang="en-US" altLang="zh-CN" dirty="0" smtClean="0"/>
              <a:t> 48</a:t>
            </a:r>
            <a:r>
              <a:rPr lang="en-US" altLang="zh-CN" baseline="-25000" dirty="0"/>
              <a:t>10</a:t>
            </a:r>
            <a:endParaRPr lang="en-US" altLang="zh-CN" dirty="0" smtClean="0"/>
          </a:p>
          <a:p>
            <a:pPr marL="0" indent="0">
              <a:buNone/>
            </a:pPr>
            <a:r>
              <a:rPr lang="en-US" altLang="zh-CN" dirty="0"/>
              <a:t> </a:t>
            </a:r>
            <a:r>
              <a:rPr lang="en-US" altLang="zh-CN" dirty="0" smtClean="0"/>
              <a:t>    </a:t>
            </a:r>
            <a:r>
              <a:rPr lang="zh-CN" altLang="en-US" dirty="0" smtClean="0"/>
              <a:t>即：</a:t>
            </a:r>
            <a:r>
              <a:rPr lang="en-US" altLang="zh-CN" sz="2800" dirty="0" smtClean="0"/>
              <a:t>00110001 00110000 00110000 00110000</a:t>
            </a:r>
          </a:p>
          <a:p>
            <a:pPr marL="0" indent="0">
              <a:buNone/>
            </a:pPr>
            <a:r>
              <a:rPr lang="en-US" altLang="zh-CN" sz="2800" dirty="0"/>
              <a:t> </a:t>
            </a:r>
            <a:r>
              <a:rPr lang="en-US" altLang="zh-CN" sz="2800" dirty="0" smtClean="0"/>
              <a:t>     </a:t>
            </a:r>
            <a:r>
              <a:rPr lang="zh-CN" altLang="en-US" sz="2800" dirty="0" smtClean="0"/>
              <a:t>十六进制：</a:t>
            </a:r>
            <a:r>
              <a:rPr lang="en-US" altLang="zh-CN" sz="2800" dirty="0" smtClean="0"/>
              <a:t>31303030</a:t>
            </a:r>
          </a:p>
          <a:p>
            <a:pPr marL="0" indent="0">
              <a:buNone/>
            </a:pPr>
            <a:r>
              <a:rPr lang="en-US" altLang="zh-CN" sz="2800" dirty="0"/>
              <a:t> </a:t>
            </a:r>
            <a:r>
              <a:rPr lang="en-US" altLang="zh-CN" sz="2800" dirty="0" smtClean="0"/>
              <a:t>     </a:t>
            </a:r>
            <a:r>
              <a:rPr lang="zh-CN" altLang="en-US" sz="2800" dirty="0" smtClean="0"/>
              <a:t>可压缩存储：</a:t>
            </a:r>
            <a:r>
              <a:rPr lang="en-US" altLang="zh-CN" sz="2800" dirty="0" smtClean="0"/>
              <a:t>0001 0000 0000 0000</a:t>
            </a:r>
            <a:r>
              <a:rPr lang="zh-CN" altLang="en-US" sz="2800" dirty="0" smtClean="0"/>
              <a:t>（前面的</a:t>
            </a:r>
            <a:r>
              <a:rPr lang="en-US" altLang="zh-CN" sz="2800" dirty="0" smtClean="0"/>
              <a:t>3</a:t>
            </a:r>
            <a:r>
              <a:rPr lang="zh-CN" altLang="en-US" sz="2800" dirty="0" smtClean="0"/>
              <a:t>不存）</a:t>
            </a:r>
            <a:endParaRPr lang="zh-CN" altLang="en-US" sz="2800"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18</a:t>
            </a:fld>
            <a:endParaRPr lang="zh-CN" altLang="en-US"/>
          </a:p>
        </p:txBody>
      </p:sp>
    </p:spTree>
    <p:extLst>
      <p:ext uri="{BB962C8B-B14F-4D97-AF65-F5344CB8AC3E}">
        <p14:creationId xmlns:p14="http://schemas.microsoft.com/office/powerpoint/2010/main" val="2934921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中的字节传输指令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使用字传输指令</a:t>
            </a:r>
            <a:r>
              <a:rPr lang="en-US" altLang="zh-CN" dirty="0" err="1" smtClean="0"/>
              <a:t>lw</a:t>
            </a:r>
            <a:r>
              <a:rPr lang="zh-CN" altLang="en-US" dirty="0" smtClean="0"/>
              <a:t>等，再用按位操作指令从中提取出某个字节也可以完成对字节的传输操作</a:t>
            </a:r>
            <a:endParaRPr lang="en-US" altLang="zh-CN" dirty="0" smtClean="0"/>
          </a:p>
          <a:p>
            <a:r>
              <a:rPr lang="en-US" altLang="zh-CN" dirty="0" smtClean="0"/>
              <a:t>MIPS</a:t>
            </a:r>
            <a:r>
              <a:rPr lang="zh-CN" altLang="en-US" dirty="0" smtClean="0"/>
              <a:t>也有专门的字节</a:t>
            </a:r>
            <a:r>
              <a:rPr lang="en-US" altLang="zh-CN" dirty="0" smtClean="0"/>
              <a:t>/</a:t>
            </a:r>
            <a:r>
              <a:rPr lang="zh-CN" altLang="en-US" dirty="0" smtClean="0"/>
              <a:t>半字存取指令：</a:t>
            </a:r>
            <a:endParaRPr lang="en-US" altLang="zh-CN" dirty="0" smtClean="0"/>
          </a:p>
          <a:p>
            <a:pPr>
              <a:buNone/>
            </a:pPr>
            <a:r>
              <a:rPr lang="en-US" altLang="zh-CN" sz="2600" dirty="0" err="1" smtClean="0">
                <a:latin typeface="Lucida Console" pitchFamily="49" charset="0"/>
                <a:ea typeface="宋体" charset="-122"/>
              </a:rPr>
              <a:t>lb</a:t>
            </a:r>
            <a:r>
              <a:rPr lang="en-US" altLang="zh-CN" sz="2600" dirty="0" smtClean="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lh</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a:t>
            </a:r>
          </a:p>
          <a:p>
            <a:pPr lvl="1"/>
            <a:r>
              <a:rPr lang="zh-CN" altLang="en-US" sz="2600" dirty="0" smtClean="0">
                <a:ea typeface="宋体" charset="-122"/>
              </a:rPr>
              <a:t>内存的</a:t>
            </a:r>
            <a:r>
              <a:rPr lang="en-US" altLang="zh-CN" sz="2600" dirty="0" err="1" smtClean="0">
                <a:ea typeface="宋体" charset="-122"/>
              </a:rPr>
              <a:t>rs+offset</a:t>
            </a:r>
            <a:r>
              <a:rPr lang="zh-CN" altLang="en-US" sz="2600" dirty="0" smtClean="0">
                <a:ea typeface="宋体" charset="-122"/>
              </a:rPr>
              <a:t>地址与寄存器</a:t>
            </a:r>
            <a:r>
              <a:rPr lang="en-US" altLang="zh-CN" sz="2600" dirty="0" err="1" smtClean="0">
                <a:ea typeface="宋体" charset="-122"/>
              </a:rPr>
              <a:t>rt</a:t>
            </a:r>
            <a:r>
              <a:rPr lang="zh-CN" altLang="en-US" sz="2600" dirty="0" smtClean="0">
                <a:ea typeface="宋体" charset="-122"/>
              </a:rPr>
              <a:t>的最右边</a:t>
            </a:r>
            <a:r>
              <a:rPr lang="en-US" altLang="zh-CN" sz="2600" dirty="0" smtClean="0">
                <a:ea typeface="宋体" charset="-122"/>
              </a:rPr>
              <a:t>8/16</a:t>
            </a:r>
            <a:r>
              <a:rPr lang="zh-CN" altLang="en-US" sz="2600" dirty="0" smtClean="0">
                <a:ea typeface="宋体" charset="-122"/>
              </a:rPr>
              <a:t>位交换数据，用符号位填充</a:t>
            </a:r>
            <a:r>
              <a:rPr lang="en-US" altLang="zh-CN" sz="2600" dirty="0" smtClean="0">
                <a:ea typeface="宋体" charset="-122"/>
              </a:rPr>
              <a:t>32</a:t>
            </a:r>
            <a:r>
              <a:rPr lang="zh-CN" altLang="en-US" sz="2600" dirty="0" smtClean="0">
                <a:ea typeface="宋体" charset="-122"/>
              </a:rPr>
              <a:t>位寄存器</a:t>
            </a:r>
            <a:r>
              <a:rPr lang="en-US" altLang="zh-CN" sz="2600" dirty="0" err="1" smtClean="0">
                <a:ea typeface="宋体" charset="-122"/>
              </a:rPr>
              <a:t>rt</a:t>
            </a:r>
            <a:r>
              <a:rPr lang="zh-CN" altLang="en-US" sz="2600" dirty="0" smtClean="0">
                <a:ea typeface="宋体" charset="-122"/>
              </a:rPr>
              <a:t>的剩余</a:t>
            </a:r>
            <a:r>
              <a:rPr lang="en-US" altLang="zh-CN" sz="2600" dirty="0" smtClean="0">
                <a:ea typeface="宋体" charset="-122"/>
              </a:rPr>
              <a:t>24/16</a:t>
            </a:r>
            <a:r>
              <a:rPr lang="zh-CN" altLang="en-US" sz="2600" dirty="0" smtClean="0">
                <a:ea typeface="宋体" charset="-122"/>
              </a:rPr>
              <a:t>位（符号扩展）</a:t>
            </a:r>
            <a:endParaRPr lang="en-US" altLang="zh-CN" sz="2600" dirty="0">
              <a:ea typeface="宋体" charset="-122"/>
            </a:endParaRPr>
          </a:p>
          <a:p>
            <a:pPr>
              <a:buNone/>
            </a:pPr>
            <a:r>
              <a:rPr lang="en-US" altLang="zh-CN" sz="2600" dirty="0" err="1">
                <a:latin typeface="Lucida Console" pitchFamily="49" charset="0"/>
                <a:ea typeface="宋体" charset="-122"/>
              </a:rPr>
              <a:t>lbu</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lhu</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a:t>
            </a:r>
          </a:p>
          <a:p>
            <a:pPr lvl="1"/>
            <a:r>
              <a:rPr lang="en-US" altLang="zh-CN" dirty="0" smtClean="0">
                <a:ea typeface="宋体" charset="-122"/>
              </a:rPr>
              <a:t>…</a:t>
            </a:r>
            <a:r>
              <a:rPr lang="zh-CN" altLang="en-US" dirty="0" smtClean="0">
                <a:ea typeface="宋体" charset="-122"/>
              </a:rPr>
              <a:t>用</a:t>
            </a:r>
            <a:r>
              <a:rPr lang="en-US" altLang="zh-CN" dirty="0">
                <a:ea typeface="宋体" charset="-122"/>
              </a:rPr>
              <a:t>0</a:t>
            </a:r>
            <a:r>
              <a:rPr lang="zh-CN" altLang="en-US" dirty="0" smtClean="0">
                <a:ea typeface="宋体" charset="-122"/>
              </a:rPr>
              <a:t>填充</a:t>
            </a:r>
            <a:r>
              <a:rPr lang="en-US" altLang="zh-CN" dirty="0">
                <a:ea typeface="宋体" charset="-122"/>
              </a:rPr>
              <a:t>32</a:t>
            </a:r>
            <a:r>
              <a:rPr lang="zh-CN" altLang="en-US" dirty="0">
                <a:ea typeface="宋体" charset="-122"/>
              </a:rPr>
              <a:t>位寄存器</a:t>
            </a:r>
            <a:r>
              <a:rPr lang="en-US" altLang="zh-CN" dirty="0" err="1">
                <a:ea typeface="宋体" charset="-122"/>
              </a:rPr>
              <a:t>rt</a:t>
            </a:r>
            <a:r>
              <a:rPr lang="zh-CN" altLang="en-US" dirty="0">
                <a:ea typeface="宋体" charset="-122"/>
              </a:rPr>
              <a:t>的剩余</a:t>
            </a:r>
            <a:r>
              <a:rPr lang="en-US" altLang="zh-CN" dirty="0" smtClean="0">
                <a:ea typeface="宋体" charset="-122"/>
              </a:rPr>
              <a:t>24/16</a:t>
            </a:r>
            <a:r>
              <a:rPr lang="zh-CN" altLang="en-US" dirty="0" smtClean="0">
                <a:ea typeface="宋体" charset="-122"/>
              </a:rPr>
              <a:t>位</a:t>
            </a:r>
            <a:endParaRPr lang="en-US" altLang="zh-CN" dirty="0" smtClean="0">
              <a:ea typeface="宋体" charset="-122"/>
            </a:endParaRPr>
          </a:p>
          <a:p>
            <a:pPr>
              <a:buNone/>
            </a:pPr>
            <a:r>
              <a:rPr lang="en-US" altLang="zh-CN" sz="2600" dirty="0" err="1" smtClean="0">
                <a:latin typeface="Lucida Console" pitchFamily="49" charset="0"/>
                <a:ea typeface="宋体" charset="-122"/>
              </a:rPr>
              <a:t>sb</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rt</a:t>
            </a:r>
            <a:r>
              <a:rPr lang="en-US" altLang="zh-CN" sz="2600" dirty="0" smtClean="0">
                <a:latin typeface="Lucida Console" pitchFamily="49" charset="0"/>
                <a:ea typeface="宋体" charset="-122"/>
              </a:rPr>
              <a:t>, offset(</a:t>
            </a:r>
            <a:r>
              <a:rPr lang="en-US" altLang="zh-CN" sz="2600" dirty="0" err="1" smtClean="0">
                <a:latin typeface="Lucida Console" pitchFamily="49" charset="0"/>
                <a:ea typeface="宋体" charset="-122"/>
              </a:rPr>
              <a:t>rs</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sh</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rt</a:t>
            </a:r>
            <a:r>
              <a:rPr lang="en-US" altLang="zh-CN" sz="2600" dirty="0" smtClean="0">
                <a:latin typeface="Lucida Console" pitchFamily="49" charset="0"/>
                <a:ea typeface="宋体" charset="-122"/>
              </a:rPr>
              <a:t>, offset(</a:t>
            </a:r>
            <a:r>
              <a:rPr lang="en-US" altLang="zh-CN" sz="2600" dirty="0" err="1" smtClean="0">
                <a:latin typeface="Lucida Console" pitchFamily="49" charset="0"/>
                <a:ea typeface="宋体" charset="-122"/>
              </a:rPr>
              <a:t>rs</a:t>
            </a:r>
            <a:r>
              <a:rPr lang="en-US" altLang="zh-CN" sz="2600" dirty="0" smtClean="0">
                <a:latin typeface="Lucida Console" pitchFamily="49" charset="0"/>
                <a:ea typeface="宋体" charset="-122"/>
              </a:rPr>
              <a:t>)</a:t>
            </a:r>
          </a:p>
          <a:p>
            <a:pPr lvl="1"/>
            <a:r>
              <a:rPr lang="zh-CN" altLang="en-US" dirty="0" smtClean="0">
                <a:ea typeface="宋体" charset="-122"/>
              </a:rPr>
              <a:t>仅保存最右边</a:t>
            </a:r>
            <a:r>
              <a:rPr lang="en-US" altLang="zh-CN" dirty="0" smtClean="0">
                <a:ea typeface="宋体" charset="-122"/>
              </a:rPr>
              <a:t>8/16</a:t>
            </a:r>
            <a:r>
              <a:rPr lang="zh-CN" altLang="en-US" dirty="0" smtClean="0">
                <a:ea typeface="宋体" charset="-122"/>
              </a:rPr>
              <a:t>位（</a:t>
            </a:r>
            <a:r>
              <a:rPr lang="en-US" altLang="zh-CN" dirty="0" smtClean="0">
                <a:ea typeface="宋体" charset="-122"/>
              </a:rPr>
              <a:t>byte/</a:t>
            </a:r>
            <a:r>
              <a:rPr lang="en-US" altLang="zh-CN" dirty="0" err="1" smtClean="0">
                <a:ea typeface="宋体" charset="-122"/>
              </a:rPr>
              <a:t>halfword</a:t>
            </a:r>
            <a:r>
              <a:rPr lang="zh-CN" altLang="en-US" dirty="0" smtClean="0">
                <a:ea typeface="宋体" charset="-122"/>
              </a:rPr>
              <a:t>）</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19</a:t>
            </a:fld>
            <a:endParaRPr lang="zh-CN" altLang="en-US"/>
          </a:p>
        </p:txBody>
      </p:sp>
    </p:spTree>
    <p:extLst>
      <p:ext uri="{BB962C8B-B14F-4D97-AF65-F5344CB8AC3E}">
        <p14:creationId xmlns:p14="http://schemas.microsoft.com/office/powerpoint/2010/main" val="208559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过程调用的指令</a:t>
            </a:r>
            <a:endParaRPr lang="zh-CN" altLang="en-US" dirty="0"/>
          </a:p>
        </p:txBody>
      </p:sp>
      <p:sp>
        <p:nvSpPr>
          <p:cNvPr id="3" name="内容占位符 2"/>
          <p:cNvSpPr>
            <a:spLocks noGrp="1"/>
          </p:cNvSpPr>
          <p:nvPr>
            <p:ph idx="1"/>
          </p:nvPr>
        </p:nvSpPr>
        <p:spPr>
          <a:xfrm>
            <a:off x="457200" y="1340768"/>
            <a:ext cx="8229600" cy="4536504"/>
          </a:xfrm>
        </p:spPr>
        <p:txBody>
          <a:bodyPr>
            <a:normAutofit fontScale="70000" lnSpcReduction="20000"/>
          </a:bodyPr>
          <a:lstStyle/>
          <a:p>
            <a:r>
              <a:rPr lang="en-US" altLang="zh-CN" dirty="0" smtClean="0"/>
              <a:t>MIPS</a:t>
            </a:r>
            <a:r>
              <a:rPr lang="zh-CN" altLang="en-US" dirty="0" smtClean="0"/>
              <a:t>过程调用指令：</a:t>
            </a:r>
            <a:r>
              <a:rPr lang="en-US" altLang="zh-CN" dirty="0"/>
              <a:t/>
            </a:r>
            <a:br>
              <a:rPr lang="en-US" altLang="zh-CN" dirty="0"/>
            </a:br>
            <a:endParaRPr lang="en-US" altLang="zh-CN" dirty="0" smtClean="0"/>
          </a:p>
          <a:p>
            <a:pPr marL="0" indent="0">
              <a:buNone/>
            </a:pPr>
            <a:r>
              <a:rPr lang="en-US" altLang="zh-CN" dirty="0" smtClean="0">
                <a:latin typeface="Courier New" pitchFamily="49" charset="0"/>
              </a:rPr>
              <a:t>  </a:t>
            </a:r>
            <a:r>
              <a:rPr lang="en-US" altLang="zh-CN" dirty="0" err="1" smtClean="0">
                <a:latin typeface="Courier New" pitchFamily="49" charset="0"/>
              </a:rPr>
              <a:t>jal</a:t>
            </a:r>
            <a:r>
              <a:rPr lang="en-US" altLang="zh-CN" dirty="0" smtClean="0">
                <a:latin typeface="Courier New" pitchFamily="49" charset="0"/>
              </a:rPr>
              <a:t> </a:t>
            </a:r>
            <a:r>
              <a:rPr lang="zh-CN" altLang="en-US" dirty="0" smtClean="0">
                <a:latin typeface="Courier New" pitchFamily="49" charset="0"/>
              </a:rPr>
              <a:t>过程地址  </a:t>
            </a:r>
            <a:r>
              <a:rPr lang="en-US" altLang="zh-CN" dirty="0" smtClean="0">
                <a:latin typeface="Courier New" pitchFamily="49" charset="0"/>
              </a:rPr>
              <a:t># </a:t>
            </a:r>
            <a:r>
              <a:rPr lang="zh-CN" altLang="en-US" dirty="0" smtClean="0">
                <a:solidFill>
                  <a:srgbClr val="00B050"/>
                </a:solidFill>
                <a:latin typeface="Courier New" pitchFamily="49" charset="0"/>
              </a:rPr>
              <a:t>跳转</a:t>
            </a:r>
            <a:r>
              <a:rPr lang="zh-CN" altLang="en-US" dirty="0" smtClean="0">
                <a:latin typeface="Courier New" pitchFamily="49" charset="0"/>
              </a:rPr>
              <a:t>并</a:t>
            </a:r>
            <a:r>
              <a:rPr lang="zh-CN" altLang="en-US" dirty="0" smtClean="0">
                <a:solidFill>
                  <a:srgbClr val="FF0000"/>
                </a:solidFill>
                <a:latin typeface="Courier New" pitchFamily="49" charset="0"/>
              </a:rPr>
              <a:t>链接</a:t>
            </a:r>
            <a:endParaRPr lang="en-US" altLang="zh-CN" dirty="0" smtClean="0">
              <a:solidFill>
                <a:srgbClr val="FF0000"/>
              </a:solidFill>
              <a:latin typeface="Courier New" pitchFamily="49" charset="0"/>
            </a:endParaRPr>
          </a:p>
          <a:p>
            <a:pPr marL="0" indent="0">
              <a:buNone/>
            </a:pPr>
            <a:endParaRPr lang="en-US" altLang="zh-CN" dirty="0" smtClean="0"/>
          </a:p>
          <a:p>
            <a:pPr marL="0" indent="0">
              <a:buNone/>
            </a:pPr>
            <a:r>
              <a:rPr lang="en-US" altLang="zh-CN" dirty="0" smtClean="0"/>
              <a:t>     </a:t>
            </a:r>
            <a:r>
              <a:rPr lang="zh-CN" altLang="en-US" dirty="0" smtClean="0"/>
              <a:t>该指令</a:t>
            </a:r>
            <a:r>
              <a:rPr lang="zh-CN" altLang="en-US" dirty="0" smtClean="0">
                <a:solidFill>
                  <a:srgbClr val="00B050"/>
                </a:solidFill>
              </a:rPr>
              <a:t>跳转到“过程地址”</a:t>
            </a:r>
            <a:r>
              <a:rPr lang="zh-CN" altLang="en-US" dirty="0" smtClean="0"/>
              <a:t>并</a:t>
            </a:r>
            <a:r>
              <a:rPr lang="zh-CN" altLang="en-US" dirty="0" smtClean="0">
                <a:solidFill>
                  <a:srgbClr val="FF0000"/>
                </a:solidFill>
              </a:rPr>
              <a:t>将</a:t>
            </a:r>
            <a:r>
              <a:rPr lang="en-US" altLang="zh-CN" dirty="0" smtClean="0">
                <a:solidFill>
                  <a:srgbClr val="FF0000"/>
                </a:solidFill>
              </a:rPr>
              <a:t>PC+4 </a:t>
            </a:r>
            <a:r>
              <a:rPr lang="zh-CN" altLang="en-US" dirty="0" smtClean="0">
                <a:solidFill>
                  <a:srgbClr val="FF0000"/>
                </a:solidFill>
              </a:rPr>
              <a:t>存储于</a:t>
            </a:r>
            <a:r>
              <a:rPr lang="en-US" altLang="zh-CN" dirty="0" smtClean="0">
                <a:solidFill>
                  <a:srgbClr val="FF0000"/>
                </a:solidFill>
              </a:rPr>
              <a:t>$</a:t>
            </a:r>
            <a:r>
              <a:rPr lang="en-US" altLang="zh-CN" dirty="0" err="1" smtClean="0">
                <a:solidFill>
                  <a:srgbClr val="FF0000"/>
                </a:solidFill>
              </a:rPr>
              <a:t>ra</a:t>
            </a:r>
            <a:r>
              <a:rPr lang="zh-CN" altLang="en-US" dirty="0" smtClean="0">
                <a:solidFill>
                  <a:srgbClr val="FF0000"/>
                </a:solidFill>
              </a:rPr>
              <a:t>以便在过程执行完后返回到该指令的下一条</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指令格式（</a:t>
            </a:r>
            <a:r>
              <a:rPr lang="en-US" altLang="zh-CN" dirty="0" smtClean="0"/>
              <a:t>J</a:t>
            </a:r>
            <a:r>
              <a:rPr lang="zh-CN" altLang="en-US" dirty="0" smtClean="0"/>
              <a:t>型指令）：</a:t>
            </a:r>
            <a:endParaRPr lang="en-US" altLang="zh-CN" dirty="0"/>
          </a:p>
          <a:p>
            <a:pPr marL="0" indent="0">
              <a:buNone/>
            </a:pPr>
            <a:endParaRPr lang="en-US" altLang="zh-CN" dirty="0"/>
          </a:p>
          <a:p>
            <a:pPr lvl="1"/>
            <a:endParaRPr lang="en-US" altLang="zh-CN" dirty="0"/>
          </a:p>
          <a:p>
            <a:pPr lvl="1"/>
            <a:endParaRPr lang="en-US" altLang="zh-CN" dirty="0"/>
          </a:p>
          <a:p>
            <a:r>
              <a:rPr lang="zh-CN" altLang="en-US" dirty="0" smtClean="0"/>
              <a:t>返回指令</a:t>
            </a:r>
            <a:endParaRPr lang="en-US" altLang="zh-CN" dirty="0"/>
          </a:p>
          <a:p>
            <a:pPr>
              <a:buNone/>
            </a:pPr>
            <a:r>
              <a:rPr lang="en-US" altLang="zh-CN" dirty="0"/>
              <a:t>		</a:t>
            </a:r>
            <a:r>
              <a:rPr lang="en-US" altLang="zh-CN" dirty="0" err="1">
                <a:latin typeface="Courier New" pitchFamily="49" charset="0"/>
              </a:rPr>
              <a:t>jr</a:t>
            </a:r>
            <a:r>
              <a:rPr lang="en-US" altLang="zh-CN" dirty="0">
                <a:latin typeface="Courier New" pitchFamily="49" charset="0"/>
              </a:rPr>
              <a:t>	$</a:t>
            </a:r>
            <a:r>
              <a:rPr lang="en-US" altLang="zh-CN" dirty="0" err="1" smtClean="0">
                <a:latin typeface="Courier New" pitchFamily="49" charset="0"/>
              </a:rPr>
              <a:t>ra</a:t>
            </a:r>
            <a:r>
              <a:rPr lang="en-US" altLang="zh-CN" dirty="0">
                <a:latin typeface="Courier New" pitchFamily="49" charset="0"/>
              </a:rPr>
              <a:t>	</a:t>
            </a:r>
            <a:r>
              <a:rPr lang="en-US" altLang="zh-CN" dirty="0" smtClean="0">
                <a:latin typeface="Courier New" pitchFamily="49" charset="0"/>
              </a:rPr>
              <a:t>#</a:t>
            </a:r>
            <a:r>
              <a:rPr lang="en-US" altLang="zh-CN" dirty="0">
                <a:latin typeface="Courier New" pitchFamily="49" charset="0"/>
              </a:rPr>
              <a:t> </a:t>
            </a:r>
            <a:r>
              <a:rPr lang="zh-CN" altLang="en-US" dirty="0" smtClean="0">
                <a:latin typeface="Courier New" pitchFamily="49" charset="0"/>
              </a:rPr>
              <a:t>返回，也常用于</a:t>
            </a:r>
            <a:r>
              <a:rPr lang="en-US" altLang="zh-CN" dirty="0" smtClean="0">
                <a:latin typeface="Courier New" pitchFamily="49" charset="0"/>
              </a:rPr>
              <a:t>case/switch</a:t>
            </a:r>
            <a:r>
              <a:rPr lang="zh-CN" altLang="en-US" dirty="0" smtClean="0">
                <a:latin typeface="Courier New" pitchFamily="49" charset="0"/>
              </a:rPr>
              <a:t>指令</a:t>
            </a:r>
            <a:endParaRPr lang="en-US" altLang="zh-CN" dirty="0" smtClean="0">
              <a:latin typeface="Courier New" pitchFamily="49" charset="0"/>
            </a:endParaRPr>
          </a:p>
          <a:p>
            <a:pPr>
              <a:buNone/>
            </a:pPr>
            <a:r>
              <a:rPr lang="en-US" altLang="zh-CN" dirty="0">
                <a:latin typeface="Courier New" pitchFamily="49" charset="0"/>
              </a:rPr>
              <a:t> </a:t>
            </a:r>
            <a:r>
              <a:rPr lang="en-US" altLang="zh-CN" dirty="0" smtClean="0">
                <a:latin typeface="Courier New" pitchFamily="49" charset="0"/>
              </a:rPr>
              <a:t> </a:t>
            </a:r>
            <a:r>
              <a:rPr lang="zh-CN" altLang="en-US" dirty="0" smtClean="0">
                <a:latin typeface="Courier New" pitchFamily="49" charset="0"/>
              </a:rPr>
              <a:t>指令格式</a:t>
            </a:r>
            <a:r>
              <a:rPr lang="zh-CN" altLang="en-US" dirty="0" smtClean="0"/>
              <a:t>（</a:t>
            </a:r>
            <a:r>
              <a:rPr lang="en-US" altLang="zh-CN" dirty="0" smtClean="0"/>
              <a:t>R</a:t>
            </a:r>
            <a:r>
              <a:rPr lang="zh-CN" altLang="en-US" dirty="0" smtClean="0"/>
              <a:t>型指令）：</a:t>
            </a:r>
            <a:endParaRPr lang="en-US" altLang="zh-CN" dirty="0" smtClean="0">
              <a:latin typeface="Courier New" pitchFamily="49" charset="0"/>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17558219"/>
              </p:ext>
            </p:extLst>
          </p:nvPr>
        </p:nvGraphicFramePr>
        <p:xfrm>
          <a:off x="1403648" y="3789040"/>
          <a:ext cx="6096000" cy="370840"/>
        </p:xfrm>
        <a:graphic>
          <a:graphicData uri="http://schemas.openxmlformats.org/drawingml/2006/table">
            <a:tbl>
              <a:tblPr firstRow="1" bandRow="1">
                <a:tableStyleId>{5C22544A-7EE6-4342-B048-85BDC9FD1C3A}</a:tableStyleId>
              </a:tblPr>
              <a:tblGrid>
                <a:gridCol w="1512168"/>
                <a:gridCol w="4583832"/>
              </a:tblGrid>
              <a:tr h="370840">
                <a:tc>
                  <a:txBody>
                    <a:bodyPr/>
                    <a:lstStyle/>
                    <a:p>
                      <a:r>
                        <a:rPr lang="en-US" altLang="zh-CN" dirty="0" smtClean="0"/>
                        <a:t>0x30</a:t>
                      </a:r>
                      <a:endParaRPr lang="zh-CN" altLang="en-US" dirty="0"/>
                    </a:p>
                  </a:txBody>
                  <a:tcPr/>
                </a:tc>
                <a:tc>
                  <a:txBody>
                    <a:bodyPr/>
                    <a:lstStyle/>
                    <a:p>
                      <a:r>
                        <a:rPr lang="en-US" altLang="zh-CN" dirty="0" smtClean="0"/>
                        <a:t>   26</a:t>
                      </a:r>
                      <a:r>
                        <a:rPr lang="zh-CN" altLang="en-US" dirty="0" smtClean="0"/>
                        <a:t>位地址</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6646715"/>
              </p:ext>
            </p:extLst>
          </p:nvPr>
        </p:nvGraphicFramePr>
        <p:xfrm>
          <a:off x="1403648" y="5733256"/>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altLang="zh-CN" dirty="0" smtClean="0"/>
                        <a:t>0</a:t>
                      </a:r>
                      <a:endParaRPr lang="zh-CN" altLang="en-US" dirty="0"/>
                    </a:p>
                  </a:txBody>
                  <a:tcPr/>
                </a:tc>
                <a:tc>
                  <a:txBody>
                    <a:bodyPr/>
                    <a:lstStyle/>
                    <a:p>
                      <a:r>
                        <a:rPr lang="en-US" altLang="zh-CN" dirty="0" smtClean="0"/>
                        <a:t>31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0x08</a:t>
                      </a:r>
                      <a:endParaRPr lang="zh-CN" altLang="en-US" dirty="0"/>
                    </a:p>
                  </a:txBody>
                  <a:tcPr/>
                </a:tc>
              </a:tr>
            </a:tbl>
          </a:graphicData>
        </a:graphic>
      </p:graphicFrame>
      <p:sp>
        <p:nvSpPr>
          <p:cNvPr id="4" name="灯片编号占位符 3"/>
          <p:cNvSpPr>
            <a:spLocks noGrp="1"/>
          </p:cNvSpPr>
          <p:nvPr>
            <p:ph type="sldNum" sz="quarter" idx="12"/>
          </p:nvPr>
        </p:nvSpPr>
        <p:spPr/>
        <p:txBody>
          <a:bodyPr/>
          <a:lstStyle/>
          <a:p>
            <a:fld id="{CAB39A4C-2193-41B7-97E4-97117E8E90DD}" type="slidenum">
              <a:rPr lang="zh-CN" altLang="en-US" smtClean="0"/>
              <a:t>2</a:t>
            </a:fld>
            <a:endParaRPr lang="zh-CN" altLang="en-US"/>
          </a:p>
        </p:txBody>
      </p:sp>
    </p:spTree>
    <p:extLst>
      <p:ext uri="{BB962C8B-B14F-4D97-AF65-F5344CB8AC3E}">
        <p14:creationId xmlns:p14="http://schemas.microsoft.com/office/powerpoint/2010/main" val="375697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字符串复制实例</a:t>
            </a:r>
            <a:endParaRPr lang="zh-CN" altLang="en-US" dirty="0"/>
          </a:p>
        </p:txBody>
      </p:sp>
      <p:sp>
        <p:nvSpPr>
          <p:cNvPr id="3" name="内容占位符 2"/>
          <p:cNvSpPr>
            <a:spLocks noGrp="1"/>
          </p:cNvSpPr>
          <p:nvPr>
            <p:ph idx="1"/>
          </p:nvPr>
        </p:nvSpPr>
        <p:spPr/>
        <p:txBody>
          <a:bodyPr/>
          <a:lstStyle/>
          <a:p>
            <a:pPr>
              <a:buNone/>
            </a:pPr>
            <a:r>
              <a:rPr lang="en-US" altLang="zh-CN" sz="2800" dirty="0">
                <a:latin typeface="Lucida Console" pitchFamily="49" charset="0"/>
                <a:ea typeface="宋体" charset="-122"/>
              </a:rPr>
              <a:t>void </a:t>
            </a:r>
            <a:r>
              <a:rPr lang="en-US" altLang="zh-CN" sz="2800" dirty="0" err="1">
                <a:latin typeface="Lucida Console" pitchFamily="49" charset="0"/>
                <a:ea typeface="宋体" charset="-122"/>
              </a:rPr>
              <a:t>strcpy</a:t>
            </a:r>
            <a:r>
              <a:rPr lang="en-US" altLang="zh-CN" sz="2800" dirty="0">
                <a:latin typeface="Lucida Console" pitchFamily="49" charset="0"/>
                <a:ea typeface="宋体" charset="-122"/>
              </a:rPr>
              <a:t> (char x[], char y[])</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0;</a:t>
            </a:r>
            <a:br>
              <a:rPr lang="en-US" altLang="zh-CN" sz="2800" dirty="0">
                <a:latin typeface="Lucida Console" pitchFamily="49" charset="0"/>
                <a:ea typeface="宋体" charset="-122"/>
              </a:rPr>
            </a:br>
            <a:r>
              <a:rPr lang="en-US" altLang="zh-CN" sz="2800" dirty="0">
                <a:latin typeface="Lucida Console" pitchFamily="49" charset="0"/>
                <a:ea typeface="宋体" charset="-122"/>
              </a:rPr>
              <a:t>  while ((x[</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]=y[</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])!='\0')</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1;</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en-US" altLang="zh-CN" dirty="0" smtClean="0">
                <a:ea typeface="宋体" charset="-122"/>
              </a:rPr>
              <a:t>x</a:t>
            </a:r>
            <a:r>
              <a:rPr lang="en-US" altLang="zh-CN" dirty="0">
                <a:ea typeface="宋体" charset="-122"/>
              </a:rPr>
              <a:t>, </a:t>
            </a:r>
            <a:r>
              <a:rPr lang="en-US" altLang="zh-CN" dirty="0" smtClean="0">
                <a:ea typeface="宋体" charset="-122"/>
              </a:rPr>
              <a:t>y</a:t>
            </a:r>
            <a:r>
              <a:rPr lang="zh-CN" altLang="en-US" dirty="0" smtClean="0">
                <a:ea typeface="宋体" charset="-122"/>
              </a:rPr>
              <a:t>的基地址存于</a:t>
            </a:r>
            <a:r>
              <a:rPr lang="en-US" altLang="zh-CN" dirty="0" smtClean="0">
                <a:ea typeface="宋体" charset="-122"/>
              </a:rPr>
              <a:t>$a0</a:t>
            </a:r>
            <a:r>
              <a:rPr lang="en-US" altLang="zh-CN" dirty="0">
                <a:ea typeface="宋体" charset="-122"/>
              </a:rPr>
              <a:t>, $a1</a:t>
            </a:r>
          </a:p>
          <a:p>
            <a:pPr lvl="1"/>
            <a:r>
              <a:rPr lang="en-US" altLang="zh-CN" dirty="0" err="1" smtClean="0">
                <a:ea typeface="宋体" charset="-122"/>
              </a:rPr>
              <a:t>i</a:t>
            </a:r>
            <a:r>
              <a:rPr lang="zh-CN" altLang="en-US" dirty="0" smtClean="0">
                <a:ea typeface="宋体" charset="-122"/>
              </a:rPr>
              <a:t>存于</a:t>
            </a:r>
            <a:r>
              <a:rPr lang="en-US" altLang="zh-CN" dirty="0" smtClean="0">
                <a:ea typeface="宋体" charset="-122"/>
              </a:rPr>
              <a:t>$s0</a:t>
            </a:r>
            <a:endParaRPr lang="en-US" altLang="zh-CN" dirty="0">
              <a:ea typeface="宋体" charset="-122"/>
            </a:endParaRPr>
          </a:p>
          <a:p>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20</a:t>
            </a:fld>
            <a:endParaRPr lang="zh-CN" altLang="en-US"/>
          </a:p>
        </p:txBody>
      </p:sp>
    </p:spTree>
    <p:extLst>
      <p:ext uri="{BB962C8B-B14F-4D97-AF65-F5344CB8AC3E}">
        <p14:creationId xmlns:p14="http://schemas.microsoft.com/office/powerpoint/2010/main" val="66708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07927980"/>
              </p:ext>
            </p:extLst>
          </p:nvPr>
        </p:nvGraphicFramePr>
        <p:xfrm>
          <a:off x="395536" y="692696"/>
          <a:ext cx="7992888" cy="5826929"/>
        </p:xfrm>
        <a:graphic>
          <a:graphicData uri="http://schemas.openxmlformats.org/drawingml/2006/table">
            <a:tbl>
              <a:tblPr firstRow="1" bandRow="1">
                <a:tableStyleId>{7DF18680-E054-41AD-8BC1-D1AEF772440D}</a:tableStyleId>
              </a:tblPr>
              <a:tblGrid>
                <a:gridCol w="7992888"/>
              </a:tblGrid>
              <a:tr h="288033">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44000"/>
                      </a:schemeClr>
                    </a:solidFill>
                  </a:tcPr>
                </a:tc>
              </a:tr>
              <a:tr h="786368">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46000"/>
                      </a:srgbClr>
                    </a:solidFill>
                  </a:tcPr>
                </a:tc>
              </a:tr>
              <a:tr h="432048">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8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8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36004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79">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858377">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41000"/>
                      </a:srgbClr>
                    </a:solidFill>
                  </a:tcPr>
                </a:tc>
              </a:tr>
              <a:tr h="858377">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bl>
          </a:graphicData>
        </a:graphic>
      </p:graphicFrame>
      <p:sp>
        <p:nvSpPr>
          <p:cNvPr id="4" name="Rectangle 3"/>
          <p:cNvSpPr txBox="1">
            <a:spLocks noChangeArrowheads="1"/>
          </p:cNvSpPr>
          <p:nvPr/>
        </p:nvSpPr>
        <p:spPr>
          <a:xfrm>
            <a:off x="233016" y="260648"/>
            <a:ext cx="8558907" cy="604867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ea typeface="宋体" charset="-122"/>
              </a:rPr>
              <a:t>MIPS code:</a:t>
            </a:r>
          </a:p>
          <a:p>
            <a:pPr>
              <a:lnSpc>
                <a:spcPct val="150000"/>
              </a:lnSpc>
              <a:buFont typeface="Wingdings" pitchFamily="2" charset="2"/>
              <a:buNone/>
            </a:pPr>
            <a:r>
              <a:rPr lang="en-US" altLang="zh-CN" sz="1800" dirty="0" smtClean="0">
                <a:latin typeface="Lucida Console" pitchFamily="49" charset="0"/>
                <a:ea typeface="宋体" charset="-122"/>
              </a:rPr>
              <a:t>	</a:t>
            </a:r>
            <a:r>
              <a:rPr lang="en-US" altLang="zh-CN" sz="2000" dirty="0" err="1" smtClean="0">
                <a:latin typeface="Lucida Console" pitchFamily="49" charset="0"/>
                <a:ea typeface="宋体" charset="-122"/>
              </a:rPr>
              <a:t>strcpy</a:t>
            </a:r>
            <a:r>
              <a:rPr lang="en-US" altLang="zh-CN" sz="2000" dirty="0" smtClean="0">
                <a:latin typeface="Lucida Console" pitchFamily="49" charset="0"/>
                <a:ea typeface="宋体" charset="-122"/>
              </a:rPr>
              <a:t>:</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-4      # </a:t>
            </a:r>
            <a:r>
              <a:rPr lang="zh-CN" altLang="en-US" sz="2000" dirty="0" smtClean="0">
                <a:latin typeface="Lucida Console" pitchFamily="49" charset="0"/>
                <a:ea typeface="宋体" charset="-122"/>
              </a:rPr>
              <a:t>调整栈指针，入栈一个元素</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sw</a:t>
            </a:r>
            <a:r>
              <a:rPr lang="en-US" altLang="zh-CN" sz="2000" dirty="0" smtClean="0">
                <a:latin typeface="Lucida Console" pitchFamily="49" charset="0"/>
                <a:ea typeface="宋体" charset="-122"/>
              </a:rPr>
              <a:t>   $s0, 0($</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存</a:t>
            </a:r>
            <a:r>
              <a:rPr lang="en-US" altLang="zh-CN" sz="2000" dirty="0" smtClean="0">
                <a:latin typeface="Lucida Console" pitchFamily="49" charset="0"/>
                <a:ea typeface="宋体" charset="-122"/>
              </a:rPr>
              <a:t> $s0</a:t>
            </a:r>
            <a:r>
              <a:rPr lang="zh-CN" altLang="en-US" sz="2000" dirty="0" smtClean="0">
                <a:latin typeface="Lucida Console" pitchFamily="49" charset="0"/>
                <a:ea typeface="宋体" charset="-122"/>
              </a:rPr>
              <a:t>，保留寄存器必须压栈</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add  $s0, $zero, $zero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0</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L1: add  $t1, $s0, $a1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的地址存</a:t>
            </a:r>
            <a:r>
              <a:rPr lang="en-US" altLang="zh-CN" sz="2000" dirty="0" smtClean="0">
                <a:latin typeface="Lucida Console" pitchFamily="49" charset="0"/>
                <a:ea typeface="宋体" charset="-122"/>
              </a:rPr>
              <a:t>$t1</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lbu</a:t>
            </a:r>
            <a:r>
              <a:rPr lang="en-US" altLang="zh-CN" sz="2000" dirty="0" smtClean="0">
                <a:latin typeface="Lucida Console" pitchFamily="49" charset="0"/>
                <a:ea typeface="宋体" charset="-122"/>
              </a:rPr>
              <a:t>  $t2, 0($t1)       # $t2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a:t>
            </a:r>
            <a:r>
              <a:rPr lang="en-US" altLang="zh-CN" sz="2000" dirty="0" smtClean="0">
                <a:latin typeface="Lucida Console" pitchFamily="49" charset="0"/>
                <a:ea typeface="宋体" charset="-122"/>
              </a:rPr>
              <a:t>ASCII</a:t>
            </a:r>
            <a:r>
              <a:rPr lang="zh-CN" altLang="en-US" sz="2000" dirty="0" smtClean="0">
                <a:latin typeface="Lucida Console" pitchFamily="49" charset="0"/>
                <a:ea typeface="宋体" charset="-122"/>
              </a:rPr>
              <a:t>只有</a:t>
            </a:r>
            <a:r>
              <a:rPr lang="en-US" altLang="zh-CN" sz="2000" dirty="0" smtClean="0">
                <a:latin typeface="Lucida Console" pitchFamily="49" charset="0"/>
                <a:ea typeface="宋体" charset="-122"/>
              </a:rPr>
              <a:t>8</a:t>
            </a:r>
            <a:r>
              <a:rPr lang="zh-CN" altLang="en-US" sz="2000" dirty="0" smtClean="0">
                <a:latin typeface="Lucida Console" pitchFamily="49" charset="0"/>
                <a:ea typeface="宋体" charset="-122"/>
              </a:rPr>
              <a:t>位</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add  $t3, $s0, $a0     # x[</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的地址存</a:t>
            </a:r>
            <a:r>
              <a:rPr lang="en-US" altLang="zh-CN" sz="2000" dirty="0" smtClean="0">
                <a:latin typeface="Lucida Console" pitchFamily="49" charset="0"/>
                <a:ea typeface="宋体" charset="-122"/>
              </a:rPr>
              <a:t>$t3</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sb</a:t>
            </a:r>
            <a:r>
              <a:rPr lang="en-US" altLang="zh-CN" sz="2000" dirty="0" smtClean="0">
                <a:latin typeface="Lucida Console" pitchFamily="49" charset="0"/>
                <a:ea typeface="宋体" charset="-122"/>
              </a:rPr>
              <a:t>   $t2, 0($t3)       # x[</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beq</a:t>
            </a:r>
            <a:r>
              <a:rPr lang="en-US" altLang="zh-CN" sz="2000" dirty="0" smtClean="0">
                <a:latin typeface="Lucida Console" pitchFamily="49" charset="0"/>
                <a:ea typeface="宋体" charset="-122"/>
              </a:rPr>
              <a:t>  $t2, $zero, L2    # exit loop if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0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$s0, $s0, 1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+ 1</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j    L1                # </a:t>
            </a:r>
            <a:r>
              <a:rPr lang="zh-CN" altLang="en-US" sz="2000" dirty="0" smtClean="0">
                <a:latin typeface="Lucida Console" pitchFamily="49" charset="0"/>
                <a:ea typeface="宋体" charset="-122"/>
              </a:rPr>
              <a:t>下一轮循环</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L2: </a:t>
            </a:r>
            <a:r>
              <a:rPr lang="en-US" altLang="zh-CN" sz="2000" dirty="0" err="1" smtClean="0">
                <a:latin typeface="Lucida Console" pitchFamily="49" charset="0"/>
                <a:ea typeface="宋体" charset="-122"/>
              </a:rPr>
              <a:t>lw</a:t>
            </a:r>
            <a:r>
              <a:rPr lang="en-US" altLang="zh-CN" sz="2000" dirty="0" smtClean="0">
                <a:latin typeface="Lucida Console" pitchFamily="49" charset="0"/>
                <a:ea typeface="宋体" charset="-122"/>
              </a:rPr>
              <a:t>   $s0, 0($</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恢复</a:t>
            </a:r>
            <a:r>
              <a:rPr lang="en-US" altLang="zh-CN" sz="2000" dirty="0" smtClean="0">
                <a:latin typeface="Lucida Console" pitchFamily="49" charset="0"/>
                <a:ea typeface="宋体" charset="-122"/>
              </a:rPr>
              <a:t>$s0</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4       # </a:t>
            </a:r>
            <a:r>
              <a:rPr lang="zh-CN" altLang="en-US" sz="2000" dirty="0" smtClean="0">
                <a:latin typeface="Lucida Console" pitchFamily="49" charset="0"/>
                <a:ea typeface="宋体" charset="-122"/>
              </a:rPr>
              <a:t>出栈一个元素</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jr</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ra</a:t>
            </a:r>
            <a:r>
              <a:rPr lang="en-US" altLang="zh-CN" sz="2000" dirty="0" smtClean="0">
                <a:latin typeface="Lucida Console" pitchFamily="49" charset="0"/>
                <a:ea typeface="宋体" charset="-122"/>
              </a:rPr>
              <a:t>               # return</a:t>
            </a:r>
          </a:p>
        </p:txBody>
      </p:sp>
      <p:sp>
        <p:nvSpPr>
          <p:cNvPr id="11" name="灯片编号占位符 10"/>
          <p:cNvSpPr>
            <a:spLocks noGrp="1"/>
          </p:cNvSpPr>
          <p:nvPr>
            <p:ph type="sldNum" sz="quarter" idx="12"/>
          </p:nvPr>
        </p:nvSpPr>
        <p:spPr/>
        <p:txBody>
          <a:bodyPr/>
          <a:lstStyle/>
          <a:p>
            <a:fld id="{CAB39A4C-2193-41B7-97E4-97117E8E90DD}" type="slidenum">
              <a:rPr lang="zh-CN" altLang="en-US" smtClean="0"/>
              <a:t>21</a:t>
            </a:fld>
            <a:endParaRPr lang="zh-CN" altLang="en-US" dirty="0"/>
          </a:p>
        </p:txBody>
      </p:sp>
    </p:spTree>
    <p:extLst>
      <p:ext uri="{BB962C8B-B14F-4D97-AF65-F5344CB8AC3E}">
        <p14:creationId xmlns:p14="http://schemas.microsoft.com/office/powerpoint/2010/main" val="266322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a:t>
            </a:r>
            <a:r>
              <a:rPr lang="en-US" altLang="zh-CN" dirty="0" smtClean="0"/>
              <a:t>Java</a:t>
            </a:r>
            <a:r>
              <a:rPr lang="zh-CN" altLang="en-US" dirty="0" smtClean="0"/>
              <a:t>中字符串的压缩存储</a:t>
            </a:r>
            <a:endParaRPr lang="zh-CN" altLang="en-US" dirty="0"/>
          </a:p>
        </p:txBody>
      </p:sp>
      <p:sp>
        <p:nvSpPr>
          <p:cNvPr id="3" name="内容占位符 2"/>
          <p:cNvSpPr>
            <a:spLocks noGrp="1"/>
          </p:cNvSpPr>
          <p:nvPr>
            <p:ph idx="1"/>
          </p:nvPr>
        </p:nvSpPr>
        <p:spPr/>
        <p:txBody>
          <a:bodyPr/>
          <a:lstStyle/>
          <a:p>
            <a:r>
              <a:rPr lang="en-US" altLang="zh-CN" dirty="0" smtClean="0"/>
              <a:t>P74</a:t>
            </a:r>
            <a:r>
              <a:rPr lang="zh-CN" altLang="en-US" dirty="0"/>
              <a:t> </a:t>
            </a:r>
            <a:r>
              <a:rPr lang="zh-CN" altLang="en-US" dirty="0" smtClean="0"/>
              <a:t> 精解</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22</a:t>
            </a:fld>
            <a:endParaRPr lang="zh-CN" altLang="en-US"/>
          </a:p>
        </p:txBody>
      </p:sp>
    </p:spTree>
    <p:extLst>
      <p:ext uri="{BB962C8B-B14F-4D97-AF65-F5344CB8AC3E}">
        <p14:creationId xmlns:p14="http://schemas.microsoft.com/office/powerpoint/2010/main" val="393145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2.10    MIPS</a:t>
            </a:r>
            <a:r>
              <a:rPr lang="zh-CN" altLang="en-US" sz="3200" dirty="0" smtClean="0"/>
              <a:t>中的</a:t>
            </a:r>
            <a:r>
              <a:rPr lang="en-US" altLang="zh-CN" sz="3200" dirty="0" smtClean="0"/>
              <a:t>32</a:t>
            </a:r>
            <a:r>
              <a:rPr lang="zh-CN" altLang="en-US" sz="3200" dirty="0" smtClean="0"/>
              <a:t>位立即数和地址的寻址</a:t>
            </a:r>
            <a:endParaRPr lang="zh-CN" altLang="en-US" sz="3200" dirty="0"/>
          </a:p>
        </p:txBody>
      </p:sp>
      <p:sp>
        <p:nvSpPr>
          <p:cNvPr id="3" name="内容占位符 2"/>
          <p:cNvSpPr>
            <a:spLocks noGrp="1"/>
          </p:cNvSpPr>
          <p:nvPr>
            <p:ph idx="1"/>
          </p:nvPr>
        </p:nvSpPr>
        <p:spPr>
          <a:xfrm>
            <a:off x="457200" y="1600200"/>
            <a:ext cx="8229600" cy="2116831"/>
          </a:xfrm>
        </p:spPr>
        <p:txBody>
          <a:bodyPr>
            <a:normAutofit fontScale="92500" lnSpcReduction="20000"/>
          </a:bodyPr>
          <a:lstStyle/>
          <a:p>
            <a:r>
              <a:rPr lang="zh-CN" altLang="en-US" dirty="0" smtClean="0"/>
              <a:t>大多数常数用</a:t>
            </a:r>
            <a:r>
              <a:rPr lang="en-US" altLang="zh-CN" dirty="0" smtClean="0"/>
              <a:t>16</a:t>
            </a:r>
            <a:r>
              <a:rPr lang="zh-CN" altLang="en-US" dirty="0" smtClean="0"/>
              <a:t>位二进制数可以足够表示</a:t>
            </a:r>
            <a:endParaRPr lang="en-US" altLang="zh-CN" dirty="0" smtClean="0"/>
          </a:p>
          <a:p>
            <a:r>
              <a:rPr lang="zh-CN" altLang="en-US" dirty="0"/>
              <a:t>若</a:t>
            </a:r>
            <a:r>
              <a:rPr lang="zh-CN" altLang="en-US" dirty="0" smtClean="0"/>
              <a:t>需</a:t>
            </a:r>
            <a:r>
              <a:rPr lang="en-US" altLang="zh-CN" dirty="0" smtClean="0"/>
              <a:t>32</a:t>
            </a:r>
            <a:r>
              <a:rPr lang="zh-CN" altLang="en-US" dirty="0" smtClean="0"/>
              <a:t>位数可用</a:t>
            </a:r>
            <a:r>
              <a:rPr lang="en-US" altLang="zh-CN" dirty="0" err="1" smtClean="0"/>
              <a:t>lui</a:t>
            </a:r>
            <a:r>
              <a:rPr lang="zh-CN" altLang="en-US" dirty="0" smtClean="0"/>
              <a:t>指令，该指令将</a:t>
            </a:r>
            <a:r>
              <a:rPr lang="en-US" altLang="zh-CN" dirty="0" smtClean="0"/>
              <a:t>constant</a:t>
            </a:r>
            <a:r>
              <a:rPr lang="zh-CN" altLang="en-US" dirty="0" smtClean="0"/>
              <a:t>设置到寄存器</a:t>
            </a:r>
            <a:r>
              <a:rPr lang="en-US" altLang="zh-CN" dirty="0" err="1" smtClean="0"/>
              <a:t>rt</a:t>
            </a:r>
            <a:r>
              <a:rPr lang="zh-CN" altLang="en-US" dirty="0" smtClean="0"/>
              <a:t>高</a:t>
            </a:r>
            <a:r>
              <a:rPr lang="en-US" altLang="zh-CN" dirty="0" smtClean="0"/>
              <a:t>16</a:t>
            </a:r>
            <a:r>
              <a:rPr lang="zh-CN" altLang="en-US" dirty="0" smtClean="0"/>
              <a:t>位数，低</a:t>
            </a:r>
            <a:r>
              <a:rPr lang="en-US" altLang="zh-CN" dirty="0" smtClean="0"/>
              <a:t>16</a:t>
            </a:r>
            <a:r>
              <a:rPr lang="zh-CN" altLang="en-US" dirty="0" smtClean="0"/>
              <a:t>位清</a:t>
            </a:r>
            <a:r>
              <a:rPr lang="en-US" altLang="zh-CN" dirty="0" smtClean="0"/>
              <a:t>0</a:t>
            </a:r>
            <a:r>
              <a:rPr lang="zh-CN" altLang="en-US" dirty="0" smtClean="0"/>
              <a:t>。所以，低</a:t>
            </a:r>
            <a:r>
              <a:rPr lang="en-US" altLang="zh-CN" dirty="0" smtClean="0"/>
              <a:t>16</a:t>
            </a:r>
            <a:r>
              <a:rPr lang="zh-CN" altLang="en-US" dirty="0" smtClean="0"/>
              <a:t>位数由后续指令设置。</a:t>
            </a:r>
            <a:endParaRPr lang="en-US" altLang="zh-CN" dirty="0" smtClean="0"/>
          </a:p>
          <a:p>
            <a:pPr>
              <a:buNone/>
            </a:pP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lui</a:t>
            </a:r>
            <a:r>
              <a:rPr lang="en-US" altLang="zh-CN" dirty="0" smtClean="0">
                <a:latin typeface="Lucida Console" pitchFamily="49" charset="0"/>
                <a:ea typeface="宋体" charset="-122"/>
              </a:rPr>
              <a:t> </a:t>
            </a:r>
            <a:r>
              <a:rPr lang="en-US" altLang="zh-CN" dirty="0" err="1">
                <a:latin typeface="Lucida Console" pitchFamily="49" charset="0"/>
                <a:ea typeface="宋体" charset="-122"/>
              </a:rPr>
              <a:t>rt</a:t>
            </a:r>
            <a:r>
              <a:rPr lang="en-US" altLang="zh-CN" dirty="0">
                <a:latin typeface="Lucida Console" pitchFamily="49" charset="0"/>
                <a:ea typeface="宋体" charset="-122"/>
              </a:rPr>
              <a:t>, </a:t>
            </a:r>
            <a:r>
              <a:rPr lang="en-US" altLang="zh-CN" dirty="0" smtClean="0">
                <a:latin typeface="Lucida Console" pitchFamily="49" charset="0"/>
                <a:ea typeface="宋体" charset="-122"/>
              </a:rPr>
              <a:t>constant</a:t>
            </a:r>
            <a:endParaRPr lang="en-US" altLang="zh-CN" dirty="0">
              <a:latin typeface="Lucida Console" pitchFamily="49" charset="0"/>
              <a:ea typeface="宋体" charset="-122"/>
            </a:endParaRPr>
          </a:p>
        </p:txBody>
      </p:sp>
      <p:sp>
        <p:nvSpPr>
          <p:cNvPr id="5" name="Text Box 4"/>
          <p:cNvSpPr txBox="1">
            <a:spLocks noChangeArrowheads="1"/>
          </p:cNvSpPr>
          <p:nvPr/>
        </p:nvSpPr>
        <p:spPr bwMode="auto">
          <a:xfrm>
            <a:off x="3515742" y="402083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dirty="0">
                <a:solidFill>
                  <a:srgbClr val="0070C0"/>
                </a:solidFill>
                <a:ea typeface="宋体" charset="-122"/>
              </a:rPr>
              <a:t>0000 0000 0111 1101 </a:t>
            </a:r>
            <a:r>
              <a:rPr lang="en-US" altLang="zh-CN" sz="2000" dirty="0">
                <a:ea typeface="宋体" charset="-122"/>
              </a:rPr>
              <a:t>0000 0000 0000 0000</a:t>
            </a:r>
            <a:endParaRPr lang="en-AU" altLang="zh-CN" sz="2000" dirty="0">
              <a:ea typeface="宋体" charset="-122"/>
            </a:endParaRPr>
          </a:p>
        </p:txBody>
      </p:sp>
      <p:sp>
        <p:nvSpPr>
          <p:cNvPr id="6" name="Text Box 5"/>
          <p:cNvSpPr txBox="1">
            <a:spLocks noChangeArrowheads="1"/>
          </p:cNvSpPr>
          <p:nvPr/>
        </p:nvSpPr>
        <p:spPr bwMode="auto">
          <a:xfrm>
            <a:off x="259779" y="4027188"/>
            <a:ext cx="20537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200" dirty="0" err="1" smtClean="0">
                <a:latin typeface="Lucida Console" pitchFamily="49" charset="0"/>
                <a:ea typeface="宋体" charset="-122"/>
              </a:rPr>
              <a:t>lui</a:t>
            </a:r>
            <a:r>
              <a:rPr lang="en-US" altLang="zh-CN" sz="2200" dirty="0" smtClean="0">
                <a:latin typeface="Lucida Console" pitchFamily="49" charset="0"/>
                <a:ea typeface="宋体" charset="-122"/>
              </a:rPr>
              <a:t> </a:t>
            </a:r>
            <a:r>
              <a:rPr lang="en-US" altLang="zh-CN" sz="2200" dirty="0">
                <a:latin typeface="Lucida Console" pitchFamily="49" charset="0"/>
                <a:ea typeface="宋体" charset="-122"/>
              </a:rPr>
              <a:t>$s0, 61</a:t>
            </a:r>
            <a:endParaRPr lang="en-AU" altLang="zh-CN" sz="2200" dirty="0">
              <a:latin typeface="Lucida Console" pitchFamily="49" charset="0"/>
              <a:ea typeface="宋体" charset="-122"/>
            </a:endParaRPr>
          </a:p>
        </p:txBody>
      </p:sp>
      <p:sp>
        <p:nvSpPr>
          <p:cNvPr id="7" name="Text Box 7"/>
          <p:cNvSpPr txBox="1">
            <a:spLocks noChangeArrowheads="1"/>
          </p:cNvSpPr>
          <p:nvPr/>
        </p:nvSpPr>
        <p:spPr bwMode="auto">
          <a:xfrm>
            <a:off x="259779" y="4674888"/>
            <a:ext cx="321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200" dirty="0" err="1">
                <a:latin typeface="Lucida Console" pitchFamily="49" charset="0"/>
                <a:ea typeface="宋体" charset="-122"/>
              </a:rPr>
              <a:t>ori</a:t>
            </a:r>
            <a:r>
              <a:rPr lang="en-US" altLang="zh-CN" sz="2200" dirty="0">
                <a:latin typeface="Lucida Console" pitchFamily="49" charset="0"/>
                <a:ea typeface="宋体" charset="-122"/>
              </a:rPr>
              <a:t> $s0, $s0, 2304</a:t>
            </a:r>
            <a:endParaRPr lang="en-AU" altLang="zh-CN" sz="2200" dirty="0">
              <a:latin typeface="Lucida Console" pitchFamily="49" charset="0"/>
              <a:ea typeface="宋体" charset="-122"/>
            </a:endParaRPr>
          </a:p>
        </p:txBody>
      </p:sp>
      <p:sp>
        <p:nvSpPr>
          <p:cNvPr id="10" name="Text Box 6"/>
          <p:cNvSpPr txBox="1">
            <a:spLocks noChangeArrowheads="1"/>
          </p:cNvSpPr>
          <p:nvPr/>
        </p:nvSpPr>
        <p:spPr bwMode="auto">
          <a:xfrm>
            <a:off x="3515742" y="466853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dirty="0">
                <a:ea typeface="宋体" charset="-122"/>
              </a:rPr>
              <a:t>0000 0000 0111 1101 </a:t>
            </a:r>
            <a:r>
              <a:rPr lang="en-US" altLang="zh-CN" sz="2000" dirty="0">
                <a:solidFill>
                  <a:srgbClr val="0070C0"/>
                </a:solidFill>
                <a:ea typeface="宋体" charset="-122"/>
              </a:rPr>
              <a:t>0000 1001 0000 0000</a:t>
            </a:r>
            <a:endParaRPr lang="en-AU" altLang="zh-CN" sz="2000" dirty="0">
              <a:solidFill>
                <a:srgbClr val="0070C0"/>
              </a:solidFill>
              <a:ea typeface="宋体" charset="-122"/>
            </a:endParaRPr>
          </a:p>
        </p:txBody>
      </p:sp>
      <p:sp>
        <p:nvSpPr>
          <p:cNvPr id="13" name="灯片编号占位符 12"/>
          <p:cNvSpPr>
            <a:spLocks noGrp="1"/>
          </p:cNvSpPr>
          <p:nvPr>
            <p:ph type="sldNum" sz="quarter" idx="12"/>
          </p:nvPr>
        </p:nvSpPr>
        <p:spPr/>
        <p:txBody>
          <a:bodyPr/>
          <a:lstStyle/>
          <a:p>
            <a:fld id="{CAB39A4C-2193-41B7-97E4-97117E8E90DD}" type="slidenum">
              <a:rPr lang="zh-CN" altLang="en-US" smtClean="0"/>
              <a:t>23</a:t>
            </a:fld>
            <a:endParaRPr lang="zh-CN" altLang="en-US"/>
          </a:p>
        </p:txBody>
      </p:sp>
    </p:spTree>
    <p:extLst>
      <p:ext uri="{BB962C8B-B14F-4D97-AF65-F5344CB8AC3E}">
        <p14:creationId xmlns:p14="http://schemas.microsoft.com/office/powerpoint/2010/main" val="38691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648072"/>
          </a:xfrm>
        </p:spPr>
        <p:txBody>
          <a:bodyPr/>
          <a:lstStyle/>
          <a:p>
            <a:r>
              <a:rPr lang="zh-CN" altLang="en-US" dirty="0" smtClean="0"/>
              <a:t>例</a:t>
            </a:r>
            <a:r>
              <a:rPr lang="en-US" altLang="zh-CN" dirty="0" smtClean="0"/>
              <a:t>2</a:t>
            </a:r>
            <a:r>
              <a:rPr lang="zh-CN" altLang="en-US" dirty="0" smtClean="0"/>
              <a:t>：</a:t>
            </a:r>
            <a:r>
              <a:rPr lang="en-US" altLang="zh-CN" dirty="0" err="1" smtClean="0"/>
              <a:t>lui</a:t>
            </a:r>
            <a:r>
              <a:rPr lang="en-US" altLang="zh-CN" dirty="0" smtClean="0"/>
              <a:t>   $t0,255  </a:t>
            </a:r>
            <a:r>
              <a:rPr lang="zh-CN" altLang="en-US" dirty="0" smtClean="0"/>
              <a:t>的机器码：</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24</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209025273"/>
              </p:ext>
            </p:extLst>
          </p:nvPr>
        </p:nvGraphicFramePr>
        <p:xfrm>
          <a:off x="1524000" y="1397000"/>
          <a:ext cx="7080448" cy="370840"/>
        </p:xfrm>
        <a:graphic>
          <a:graphicData uri="http://schemas.openxmlformats.org/drawingml/2006/table">
            <a:tbl>
              <a:tblPr firstRow="1" bandRow="1">
                <a:tableStyleId>{5940675A-B579-460E-94D1-54222C63F5DA}</a:tableStyleId>
              </a:tblPr>
              <a:tblGrid>
                <a:gridCol w="1770112"/>
                <a:gridCol w="1349896"/>
                <a:gridCol w="1368152"/>
                <a:gridCol w="2592288"/>
              </a:tblGrid>
              <a:tr h="370840">
                <a:tc>
                  <a:txBody>
                    <a:bodyPr/>
                    <a:lstStyle/>
                    <a:p>
                      <a:r>
                        <a:rPr lang="en-US" altLang="zh-CN" dirty="0" smtClean="0"/>
                        <a:t>001111</a:t>
                      </a:r>
                      <a:endParaRPr lang="zh-CN" altLang="en-US" dirty="0"/>
                    </a:p>
                  </a:txBody>
                  <a:tcPr/>
                </a:tc>
                <a:tc>
                  <a:txBody>
                    <a:bodyPr/>
                    <a:lstStyle/>
                    <a:p>
                      <a:r>
                        <a:rPr lang="en-US" altLang="zh-CN" dirty="0" smtClean="0"/>
                        <a:t>00000</a:t>
                      </a:r>
                      <a:endParaRPr lang="zh-CN" altLang="en-US" dirty="0"/>
                    </a:p>
                  </a:txBody>
                  <a:tcPr/>
                </a:tc>
                <a:tc>
                  <a:txBody>
                    <a:bodyPr/>
                    <a:lstStyle/>
                    <a:p>
                      <a:r>
                        <a:rPr lang="en-US" altLang="zh-CN" dirty="0" smtClean="0"/>
                        <a:t>01000</a:t>
                      </a:r>
                      <a:endParaRPr lang="zh-CN" altLang="en-US" dirty="0"/>
                    </a:p>
                  </a:txBody>
                  <a:tcPr/>
                </a:tc>
                <a:tc>
                  <a:txBody>
                    <a:bodyPr/>
                    <a:lstStyle/>
                    <a:p>
                      <a:r>
                        <a:rPr lang="en-US" altLang="zh-CN" dirty="0" smtClean="0"/>
                        <a:t>0000 0000 1111</a:t>
                      </a:r>
                      <a:r>
                        <a:rPr lang="en-US" altLang="zh-CN" baseline="0" dirty="0" smtClean="0"/>
                        <a:t> 1111</a:t>
                      </a:r>
                      <a:endParaRPr lang="zh-CN" altLang="en-US" dirty="0"/>
                    </a:p>
                  </a:txBody>
                  <a:tcPr/>
                </a:tc>
              </a:tr>
            </a:tbl>
          </a:graphicData>
        </a:graphic>
      </p:graphicFrame>
      <p:sp>
        <p:nvSpPr>
          <p:cNvPr id="6" name="线形标注 1 5"/>
          <p:cNvSpPr/>
          <p:nvPr/>
        </p:nvSpPr>
        <p:spPr>
          <a:xfrm>
            <a:off x="5652120" y="2348880"/>
            <a:ext cx="1944216" cy="720080"/>
          </a:xfrm>
          <a:prstGeom prst="borderCallout1">
            <a:avLst>
              <a:gd name="adj1" fmla="val 18750"/>
              <a:gd name="adj2" fmla="val -8333"/>
              <a:gd name="adj3" fmla="val -87049"/>
              <a:gd name="adj4" fmla="val -26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$t0</a:t>
            </a:r>
            <a:r>
              <a:rPr lang="zh-CN" altLang="en-US" dirty="0" smtClean="0"/>
              <a:t>的寄存器号</a:t>
            </a:r>
            <a:r>
              <a:rPr lang="en-US" altLang="zh-CN" dirty="0" smtClean="0"/>
              <a:t>8</a:t>
            </a:r>
            <a:endParaRPr lang="zh-CN" altLang="en-US" dirty="0"/>
          </a:p>
        </p:txBody>
      </p:sp>
      <p:sp>
        <p:nvSpPr>
          <p:cNvPr id="7" name="内容占位符 2"/>
          <p:cNvSpPr txBox="1">
            <a:spLocks/>
          </p:cNvSpPr>
          <p:nvPr/>
        </p:nvSpPr>
        <p:spPr>
          <a:xfrm>
            <a:off x="683568" y="3040266"/>
            <a:ext cx="822960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smtClean="0"/>
              <a:t>执行结果：</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801442241"/>
              </p:ext>
            </p:extLst>
          </p:nvPr>
        </p:nvGraphicFramePr>
        <p:xfrm>
          <a:off x="1350961" y="3861048"/>
          <a:ext cx="6894814" cy="370840"/>
        </p:xfrm>
        <a:graphic>
          <a:graphicData uri="http://schemas.openxmlformats.org/drawingml/2006/table">
            <a:tbl>
              <a:tblPr firstRow="1" bandRow="1">
                <a:tableStyleId>{5940675A-B579-460E-94D1-54222C63F5DA}</a:tableStyleId>
              </a:tblPr>
              <a:tblGrid>
                <a:gridCol w="3447407"/>
                <a:gridCol w="344740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0000 0000 1111</a:t>
                      </a:r>
                      <a:r>
                        <a:rPr lang="en-US" altLang="zh-CN" baseline="0" dirty="0" smtClean="0"/>
                        <a:t> 1111</a:t>
                      </a:r>
                      <a:endParaRPr lang="zh-CN" altLang="en-US" dirty="0"/>
                    </a:p>
                  </a:txBody>
                  <a:tcPr/>
                </a:tc>
                <a:tc>
                  <a:txBody>
                    <a:bodyPr/>
                    <a:lstStyle/>
                    <a:p>
                      <a:r>
                        <a:rPr lang="en-US" altLang="zh-CN" dirty="0" smtClean="0"/>
                        <a:t>0000</a:t>
                      </a:r>
                      <a:r>
                        <a:rPr lang="en-US" altLang="zh-CN" baseline="0" dirty="0" smtClean="0"/>
                        <a:t> 0000 0000 0000</a:t>
                      </a:r>
                      <a:endParaRPr lang="zh-CN" altLang="en-US" dirty="0"/>
                    </a:p>
                  </a:txBody>
                  <a:tcPr/>
                </a:tc>
              </a:tr>
            </a:tbl>
          </a:graphicData>
        </a:graphic>
      </p:graphicFrame>
      <p:sp>
        <p:nvSpPr>
          <p:cNvPr id="10" name="内容占位符 2"/>
          <p:cNvSpPr txBox="1">
            <a:spLocks/>
          </p:cNvSpPr>
          <p:nvPr/>
        </p:nvSpPr>
        <p:spPr>
          <a:xfrm>
            <a:off x="619944" y="4653136"/>
            <a:ext cx="8229600" cy="64807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MIPS</a:t>
            </a:r>
            <a:r>
              <a:rPr lang="zh-CN" altLang="en-US" dirty="0" smtClean="0"/>
              <a:t>保留</a:t>
            </a:r>
            <a:r>
              <a:rPr lang="en-US" altLang="zh-CN" dirty="0" smtClean="0"/>
              <a:t>$at</a:t>
            </a:r>
            <a:r>
              <a:rPr lang="zh-CN" altLang="en-US" dirty="0" smtClean="0"/>
              <a:t>用于创建</a:t>
            </a:r>
            <a:r>
              <a:rPr lang="en-US" altLang="zh-CN" dirty="0" smtClean="0"/>
              <a:t>32</a:t>
            </a:r>
            <a:r>
              <a:rPr lang="zh-CN" altLang="en-US" dirty="0" smtClean="0"/>
              <a:t>位长整数时临时存放。</a:t>
            </a:r>
            <a:endParaRPr lang="zh-CN" altLang="en-US" dirty="0"/>
          </a:p>
        </p:txBody>
      </p:sp>
    </p:spTree>
    <p:extLst>
      <p:ext uri="{BB962C8B-B14F-4D97-AF65-F5344CB8AC3E}">
        <p14:creationId xmlns:p14="http://schemas.microsoft.com/office/powerpoint/2010/main" val="29279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分支中的寻址</a:t>
            </a:r>
            <a:endParaRPr lang="zh-CN" altLang="en-US" dirty="0"/>
          </a:p>
        </p:txBody>
      </p:sp>
      <p:sp>
        <p:nvSpPr>
          <p:cNvPr id="3" name="内容占位符 2"/>
          <p:cNvSpPr>
            <a:spLocks noGrp="1"/>
          </p:cNvSpPr>
          <p:nvPr>
            <p:ph idx="1"/>
          </p:nvPr>
        </p:nvSpPr>
        <p:spPr>
          <a:xfrm>
            <a:off x="362744" y="1412776"/>
            <a:ext cx="8229600" cy="4925144"/>
          </a:xfrm>
        </p:spPr>
        <p:txBody>
          <a:bodyPr>
            <a:normAutofit fontScale="92500"/>
          </a:bodyPr>
          <a:lstStyle/>
          <a:p>
            <a:r>
              <a:rPr lang="zh-CN" altLang="en-US" dirty="0" smtClean="0"/>
              <a:t>回顾：分支指令</a:t>
            </a:r>
            <a:r>
              <a:rPr lang="en-US" altLang="zh-CN" dirty="0" err="1" smtClean="0"/>
              <a:t>bne</a:t>
            </a:r>
            <a:r>
              <a:rPr lang="en-US" altLang="zh-CN" dirty="0" smtClean="0"/>
              <a:t> $s0,$s1,Exit</a:t>
            </a:r>
            <a:r>
              <a:rPr lang="zh-CN" altLang="en-US" dirty="0" smtClean="0"/>
              <a:t>该指令给出操作码、两个寄存器、目标地址</a:t>
            </a:r>
            <a:endParaRPr lang="en-US" altLang="zh-CN" dirty="0" smtClean="0"/>
          </a:p>
          <a:p>
            <a:endParaRPr lang="en-US" altLang="zh-CN" dirty="0"/>
          </a:p>
          <a:p>
            <a:endParaRPr lang="en-US" altLang="zh-CN" dirty="0" smtClean="0"/>
          </a:p>
          <a:p>
            <a:r>
              <a:rPr lang="zh-CN" altLang="en-US" dirty="0" smtClean="0"/>
              <a:t>大多数分支目标都很近（先前或向后，</a:t>
            </a:r>
            <a:r>
              <a:rPr lang="en-US" altLang="zh-CN" dirty="0" smtClean="0"/>
              <a:t>P77</a:t>
            </a:r>
            <a:r>
              <a:rPr lang="zh-CN" altLang="en-US" dirty="0" smtClean="0"/>
              <a:t>），所以可以采用下面的</a:t>
            </a:r>
            <a:r>
              <a:rPr lang="en-US" altLang="zh-CN" dirty="0" smtClean="0">
                <a:solidFill>
                  <a:srgbClr val="FF0000"/>
                </a:solidFill>
              </a:rPr>
              <a:t>PC</a:t>
            </a:r>
            <a:r>
              <a:rPr lang="zh-CN" altLang="en-US" dirty="0" smtClean="0">
                <a:solidFill>
                  <a:srgbClr val="FF0000"/>
                </a:solidFill>
              </a:rPr>
              <a:t>相对寻址</a:t>
            </a:r>
            <a:r>
              <a:rPr lang="zh-CN" altLang="en-US" dirty="0" smtClean="0"/>
              <a:t>：</a:t>
            </a:r>
            <a:endParaRPr lang="en-US" altLang="zh-CN" dirty="0" smtClean="0"/>
          </a:p>
          <a:p>
            <a:pPr marL="0" indent="0">
              <a:buNone/>
            </a:pPr>
            <a:r>
              <a:rPr lang="zh-CN" altLang="en-US" dirty="0"/>
              <a:t>目标</a:t>
            </a:r>
            <a:r>
              <a:rPr lang="zh-CN" altLang="en-US" dirty="0" smtClean="0"/>
              <a:t>地址 </a:t>
            </a:r>
            <a:r>
              <a:rPr lang="en-US" altLang="zh-CN" dirty="0" smtClean="0"/>
              <a:t>= PC + </a:t>
            </a:r>
            <a:r>
              <a:rPr lang="zh-CN" altLang="en-US" dirty="0" smtClean="0"/>
              <a:t>偏移量*</a:t>
            </a:r>
            <a:r>
              <a:rPr lang="en-US" altLang="zh-CN" dirty="0" smtClean="0"/>
              <a:t>4</a:t>
            </a:r>
          </a:p>
          <a:p>
            <a:pPr marL="0" indent="0">
              <a:buNone/>
            </a:pPr>
            <a:r>
              <a:rPr lang="zh-CN" altLang="en-US" dirty="0" smtClean="0"/>
              <a:t>注：此时</a:t>
            </a:r>
            <a:r>
              <a:rPr lang="en-US" altLang="zh-CN" dirty="0" smtClean="0"/>
              <a:t>PC</a:t>
            </a:r>
            <a:r>
              <a:rPr lang="zh-CN" altLang="en-US" dirty="0" smtClean="0"/>
              <a:t>已经加了</a:t>
            </a:r>
            <a:r>
              <a:rPr lang="en-US" altLang="zh-CN" dirty="0" smtClean="0"/>
              <a:t>4</a:t>
            </a:r>
            <a:r>
              <a:rPr lang="zh-CN" altLang="en-US" dirty="0" smtClean="0"/>
              <a:t>（第</a:t>
            </a:r>
            <a:r>
              <a:rPr lang="en-US" altLang="zh-CN" dirty="0" smtClean="0"/>
              <a:t>4</a:t>
            </a:r>
            <a:r>
              <a:rPr lang="zh-CN" altLang="en-US" dirty="0" smtClean="0"/>
              <a:t>章讲），所以</a:t>
            </a:r>
            <a:r>
              <a:rPr lang="en-US" altLang="zh-CN" dirty="0" smtClean="0"/>
              <a:t>MIPS</a:t>
            </a:r>
            <a:r>
              <a:rPr lang="zh-CN" altLang="en-US" dirty="0" smtClean="0"/>
              <a:t>的</a:t>
            </a:r>
            <a:r>
              <a:rPr lang="en-US" altLang="zh-CN" dirty="0" smtClean="0"/>
              <a:t>PC</a:t>
            </a:r>
            <a:r>
              <a:rPr lang="zh-CN" altLang="en-US" dirty="0" smtClean="0"/>
              <a:t>相对寻址是相对于当前指令的下一条地址。</a:t>
            </a:r>
            <a:endParaRPr lang="zh-CN" altLang="en-US" dirty="0"/>
          </a:p>
        </p:txBody>
      </p:sp>
      <p:grpSp>
        <p:nvGrpSpPr>
          <p:cNvPr id="4" name="Group 4"/>
          <p:cNvGrpSpPr>
            <a:grpSpLocks/>
          </p:cNvGrpSpPr>
          <p:nvPr/>
        </p:nvGrpSpPr>
        <p:grpSpPr bwMode="auto">
          <a:xfrm>
            <a:off x="1211262" y="2504953"/>
            <a:ext cx="6913563" cy="773113"/>
            <a:chOff x="884" y="981"/>
            <a:chExt cx="4355" cy="487"/>
          </a:xfrm>
        </p:grpSpPr>
        <p:sp>
          <p:nvSpPr>
            <p:cNvPr id="5"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op</a:t>
              </a:r>
              <a:endParaRPr lang="en-AU" altLang="zh-CN" sz="2000">
                <a:ea typeface="宋体" charset="-122"/>
              </a:endParaRPr>
            </a:p>
          </p:txBody>
        </p:sp>
        <p:sp>
          <p:nvSpPr>
            <p:cNvPr id="6"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rs</a:t>
              </a:r>
              <a:endParaRPr lang="en-AU" altLang="zh-CN" sz="2000">
                <a:ea typeface="宋体" charset="-122"/>
              </a:endParaRPr>
            </a:p>
          </p:txBody>
        </p:sp>
        <p:sp>
          <p:nvSpPr>
            <p:cNvPr id="7"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rt</a:t>
              </a:r>
              <a:endParaRPr lang="en-AU" altLang="zh-CN" sz="2000">
                <a:ea typeface="宋体" charset="-122"/>
              </a:endParaRPr>
            </a:p>
          </p:txBody>
        </p:sp>
        <p:sp>
          <p:nvSpPr>
            <p:cNvPr id="8"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constant or address</a:t>
              </a:r>
              <a:endParaRPr lang="en-AU" altLang="zh-CN" sz="2000">
                <a:ea typeface="宋体" charset="-122"/>
              </a:endParaRPr>
            </a:p>
          </p:txBody>
        </p:sp>
        <p:sp>
          <p:nvSpPr>
            <p:cNvPr id="9" name="Text Box 9"/>
            <p:cNvSpPr txBox="1">
              <a:spLocks noChangeArrowheads="1"/>
            </p:cNvSpPr>
            <p:nvPr/>
          </p:nvSpPr>
          <p:spPr bwMode="auto">
            <a:xfrm>
              <a:off x="106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6 bits</a:t>
              </a:r>
              <a:endParaRPr lang="en-AU" altLang="zh-CN" sz="1600">
                <a:ea typeface="宋体" charset="-122"/>
              </a:endParaRPr>
            </a:p>
          </p:txBody>
        </p:sp>
        <p:sp>
          <p:nvSpPr>
            <p:cNvPr id="10" name="Text Box 10"/>
            <p:cNvSpPr txBox="1">
              <a:spLocks noChangeArrowheads="1"/>
            </p:cNvSpPr>
            <p:nvPr/>
          </p:nvSpPr>
          <p:spPr bwMode="auto">
            <a:xfrm>
              <a:off x="18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1" name="Text Box 11"/>
            <p:cNvSpPr txBox="1">
              <a:spLocks noChangeArrowheads="1"/>
            </p:cNvSpPr>
            <p:nvPr/>
          </p:nvSpPr>
          <p:spPr bwMode="auto">
            <a:xfrm>
              <a:off x="2519"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2" name="Text Box 12"/>
            <p:cNvSpPr txBox="1">
              <a:spLocks noChangeArrowheads="1"/>
            </p:cNvSpPr>
            <p:nvPr/>
          </p:nvSpPr>
          <p:spPr bwMode="auto">
            <a:xfrm>
              <a:off x="3935" y="1256"/>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16 bits</a:t>
              </a:r>
              <a:endParaRPr lang="en-AU" altLang="zh-CN" sz="1600">
                <a:ea typeface="宋体" charset="-122"/>
              </a:endParaRPr>
            </a:p>
          </p:txBody>
        </p:sp>
      </p:grpSp>
      <p:sp>
        <p:nvSpPr>
          <p:cNvPr id="13" name="灯片编号占位符 12"/>
          <p:cNvSpPr>
            <a:spLocks noGrp="1"/>
          </p:cNvSpPr>
          <p:nvPr>
            <p:ph type="sldNum" sz="quarter" idx="12"/>
          </p:nvPr>
        </p:nvSpPr>
        <p:spPr/>
        <p:txBody>
          <a:bodyPr/>
          <a:lstStyle/>
          <a:p>
            <a:fld id="{CAB39A4C-2193-41B7-97E4-97117E8E90DD}" type="slidenum">
              <a:rPr lang="zh-CN" altLang="en-US" smtClean="0"/>
              <a:t>25</a:t>
            </a:fld>
            <a:endParaRPr lang="zh-CN" altLang="en-US"/>
          </a:p>
        </p:txBody>
      </p:sp>
    </p:spTree>
    <p:extLst>
      <p:ext uri="{BB962C8B-B14F-4D97-AF65-F5344CB8AC3E}">
        <p14:creationId xmlns:p14="http://schemas.microsoft.com/office/powerpoint/2010/main" val="58041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AB39A4C-2193-41B7-97E4-97117E8E90DD}" type="slidenum">
              <a:rPr lang="zh-CN" altLang="en-US" smtClean="0"/>
              <a:t>26</a:t>
            </a:fld>
            <a:endParaRPr lang="zh-CN" altLang="en-US" dirty="0"/>
          </a:p>
        </p:txBody>
      </p:sp>
      <p:grpSp>
        <p:nvGrpSpPr>
          <p:cNvPr id="5" name="Group 17"/>
          <p:cNvGrpSpPr>
            <a:grpSpLocks/>
          </p:cNvGrpSpPr>
          <p:nvPr/>
        </p:nvGrpSpPr>
        <p:grpSpPr bwMode="auto">
          <a:xfrm>
            <a:off x="1106966" y="762000"/>
            <a:ext cx="7281458" cy="5259288"/>
            <a:chOff x="1200" y="2304"/>
            <a:chExt cx="3798" cy="1776"/>
          </a:xfrm>
        </p:grpSpPr>
        <p:sp>
          <p:nvSpPr>
            <p:cNvPr id="6" name="Rectangle 18"/>
            <p:cNvSpPr>
              <a:spLocks noChangeArrowheads="1"/>
            </p:cNvSpPr>
            <p:nvPr/>
          </p:nvSpPr>
          <p:spPr bwMode="auto">
            <a:xfrm>
              <a:off x="1488" y="3552"/>
              <a:ext cx="1440" cy="144"/>
            </a:xfrm>
            <a:prstGeom prst="rect">
              <a:avLst/>
            </a:prstGeom>
            <a:noFill/>
            <a:ln w="12700">
              <a:solidFill>
                <a:schemeClr val="tx1"/>
              </a:solidFill>
              <a:miter lim="800000"/>
              <a:headEnd/>
              <a:tailEnd/>
            </a:ln>
            <a:effectLst/>
          </p:spPr>
          <p:txBody>
            <a:bodyPr wrap="none" anchor="ctr"/>
            <a:lstStyle/>
            <a:p>
              <a:endParaRPr lang="en-US"/>
            </a:p>
          </p:txBody>
        </p:sp>
        <p:sp>
          <p:nvSpPr>
            <p:cNvPr id="7" name="Rectangle 19"/>
            <p:cNvSpPr>
              <a:spLocks noChangeArrowheads="1"/>
            </p:cNvSpPr>
            <p:nvPr/>
          </p:nvSpPr>
          <p:spPr bwMode="auto">
            <a:xfrm>
              <a:off x="2095" y="3552"/>
              <a:ext cx="257"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PC</a:t>
              </a:r>
            </a:p>
          </p:txBody>
        </p:sp>
        <p:grpSp>
          <p:nvGrpSpPr>
            <p:cNvPr id="8" name="Group 20"/>
            <p:cNvGrpSpPr>
              <a:grpSpLocks/>
            </p:cNvGrpSpPr>
            <p:nvPr/>
          </p:nvGrpSpPr>
          <p:grpSpPr bwMode="auto">
            <a:xfrm>
              <a:off x="3840" y="3312"/>
              <a:ext cx="288" cy="480"/>
              <a:chOff x="1392" y="2880"/>
              <a:chExt cx="288" cy="480"/>
            </a:xfrm>
          </p:grpSpPr>
          <p:sp>
            <p:nvSpPr>
              <p:cNvPr id="65" name="Line 2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6" name="Line 2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 name="Line 2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 name="Line 2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9" name="Line 2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0" name="Line 2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1" name="Line 2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 name="Rectangle 28"/>
            <p:cNvSpPr>
              <a:spLocks noChangeArrowheads="1"/>
            </p:cNvSpPr>
            <p:nvPr/>
          </p:nvSpPr>
          <p:spPr bwMode="auto">
            <a:xfrm>
              <a:off x="3840" y="3456"/>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10" name="Line 29"/>
            <p:cNvSpPr>
              <a:spLocks noChangeShapeType="1"/>
            </p:cNvSpPr>
            <p:nvPr/>
          </p:nvSpPr>
          <p:spPr bwMode="auto">
            <a:xfrm flipV="1">
              <a:off x="3216" y="3408"/>
              <a:ext cx="624" cy="0"/>
            </a:xfrm>
            <a:prstGeom prst="line">
              <a:avLst/>
            </a:prstGeom>
            <a:noFill/>
            <a:ln w="12700">
              <a:solidFill>
                <a:schemeClr val="tx1"/>
              </a:solidFill>
              <a:round/>
              <a:headEnd/>
              <a:tailEnd type="triangle" w="med" len="med"/>
            </a:ln>
            <a:effectLst/>
          </p:spPr>
          <p:txBody>
            <a:bodyPr/>
            <a:lstStyle/>
            <a:p>
              <a:endParaRPr lang="en-US"/>
            </a:p>
          </p:txBody>
        </p:sp>
        <p:sp>
          <p:nvSpPr>
            <p:cNvPr id="11" name="Line 30"/>
            <p:cNvSpPr>
              <a:spLocks noChangeShapeType="1"/>
            </p:cNvSpPr>
            <p:nvPr/>
          </p:nvSpPr>
          <p:spPr bwMode="auto">
            <a:xfrm flipV="1">
              <a:off x="3504" y="3696"/>
              <a:ext cx="336" cy="0"/>
            </a:xfrm>
            <a:prstGeom prst="line">
              <a:avLst/>
            </a:prstGeom>
            <a:noFill/>
            <a:ln w="12700">
              <a:solidFill>
                <a:schemeClr val="tx1"/>
              </a:solidFill>
              <a:round/>
              <a:headEnd/>
              <a:tailEnd type="triangle" w="med" len="med"/>
            </a:ln>
            <a:effectLst/>
          </p:spPr>
          <p:txBody>
            <a:bodyPr/>
            <a:lstStyle/>
            <a:p>
              <a:endParaRPr lang="en-US"/>
            </a:p>
          </p:txBody>
        </p:sp>
        <p:sp>
          <p:nvSpPr>
            <p:cNvPr id="12" name="Line 31"/>
            <p:cNvSpPr>
              <a:spLocks noChangeShapeType="1"/>
            </p:cNvSpPr>
            <p:nvPr/>
          </p:nvSpPr>
          <p:spPr bwMode="auto">
            <a:xfrm flipV="1">
              <a:off x="4128" y="3552"/>
              <a:ext cx="336" cy="0"/>
            </a:xfrm>
            <a:prstGeom prst="line">
              <a:avLst/>
            </a:prstGeom>
            <a:noFill/>
            <a:ln w="12700">
              <a:solidFill>
                <a:schemeClr val="tx1"/>
              </a:solidFill>
              <a:round/>
              <a:headEnd/>
              <a:tailEnd type="triangle" w="med" len="med"/>
            </a:ln>
            <a:effectLst/>
          </p:spPr>
          <p:txBody>
            <a:bodyPr/>
            <a:lstStyle/>
            <a:p>
              <a:endParaRPr lang="en-US"/>
            </a:p>
          </p:txBody>
        </p:sp>
        <p:sp>
          <p:nvSpPr>
            <p:cNvPr id="13" name="Line 32"/>
            <p:cNvSpPr>
              <a:spLocks noChangeShapeType="1"/>
            </p:cNvSpPr>
            <p:nvPr/>
          </p:nvSpPr>
          <p:spPr bwMode="auto">
            <a:xfrm flipV="1">
              <a:off x="2928" y="3600"/>
              <a:ext cx="288" cy="0"/>
            </a:xfrm>
            <a:prstGeom prst="line">
              <a:avLst/>
            </a:prstGeom>
            <a:noFill/>
            <a:ln w="12700">
              <a:solidFill>
                <a:schemeClr val="tx1"/>
              </a:solidFill>
              <a:round/>
              <a:headEnd/>
              <a:tailEnd type="triangle" w="med" len="med"/>
            </a:ln>
            <a:effectLst/>
          </p:spPr>
          <p:txBody>
            <a:bodyPr/>
            <a:lstStyle/>
            <a:p>
              <a:endParaRPr lang="en-US"/>
            </a:p>
          </p:txBody>
        </p:sp>
        <p:sp>
          <p:nvSpPr>
            <p:cNvPr id="14" name="Line 33"/>
            <p:cNvSpPr>
              <a:spLocks noChangeShapeType="1"/>
            </p:cNvSpPr>
            <p:nvPr/>
          </p:nvSpPr>
          <p:spPr bwMode="auto">
            <a:xfrm flipH="1">
              <a:off x="2160" y="3792"/>
              <a:ext cx="96" cy="96"/>
            </a:xfrm>
            <a:prstGeom prst="line">
              <a:avLst/>
            </a:prstGeom>
            <a:noFill/>
            <a:ln w="28575">
              <a:solidFill>
                <a:schemeClr val="accent1"/>
              </a:solidFill>
              <a:round/>
              <a:headEnd/>
              <a:tailEnd/>
            </a:ln>
            <a:effectLst/>
          </p:spPr>
          <p:txBody>
            <a:bodyPr/>
            <a:lstStyle/>
            <a:p>
              <a:endParaRPr lang="en-US"/>
            </a:p>
          </p:txBody>
        </p:sp>
        <p:sp>
          <p:nvSpPr>
            <p:cNvPr id="15" name="Line 34"/>
            <p:cNvSpPr>
              <a:spLocks noChangeShapeType="1"/>
            </p:cNvSpPr>
            <p:nvPr/>
          </p:nvSpPr>
          <p:spPr bwMode="auto">
            <a:xfrm flipH="1">
              <a:off x="2964" y="3552"/>
              <a:ext cx="96" cy="96"/>
            </a:xfrm>
            <a:prstGeom prst="line">
              <a:avLst/>
            </a:prstGeom>
            <a:noFill/>
            <a:ln w="28575">
              <a:solidFill>
                <a:schemeClr val="accent1"/>
              </a:solidFill>
              <a:round/>
              <a:headEnd/>
              <a:tailEnd/>
            </a:ln>
            <a:effectLst/>
          </p:spPr>
          <p:txBody>
            <a:bodyPr/>
            <a:lstStyle/>
            <a:p>
              <a:endParaRPr lang="en-US"/>
            </a:p>
          </p:txBody>
        </p:sp>
        <p:sp>
          <p:nvSpPr>
            <p:cNvPr id="16" name="Line 35"/>
            <p:cNvSpPr>
              <a:spLocks noChangeShapeType="1"/>
            </p:cNvSpPr>
            <p:nvPr/>
          </p:nvSpPr>
          <p:spPr bwMode="auto">
            <a:xfrm flipH="1">
              <a:off x="4128" y="3504"/>
              <a:ext cx="96" cy="96"/>
            </a:xfrm>
            <a:prstGeom prst="line">
              <a:avLst/>
            </a:prstGeom>
            <a:noFill/>
            <a:ln w="28575">
              <a:solidFill>
                <a:schemeClr val="accent1"/>
              </a:solidFill>
              <a:round/>
              <a:headEnd/>
              <a:tailEnd/>
            </a:ln>
            <a:effectLst/>
          </p:spPr>
          <p:txBody>
            <a:bodyPr/>
            <a:lstStyle/>
            <a:p>
              <a:endParaRPr lang="en-US"/>
            </a:p>
          </p:txBody>
        </p:sp>
        <p:sp>
          <p:nvSpPr>
            <p:cNvPr id="17" name="Line 36"/>
            <p:cNvSpPr>
              <a:spLocks noChangeShapeType="1"/>
            </p:cNvSpPr>
            <p:nvPr/>
          </p:nvSpPr>
          <p:spPr bwMode="auto">
            <a:xfrm flipH="1">
              <a:off x="3648" y="3360"/>
              <a:ext cx="96" cy="96"/>
            </a:xfrm>
            <a:prstGeom prst="line">
              <a:avLst/>
            </a:prstGeom>
            <a:noFill/>
            <a:ln w="28575">
              <a:solidFill>
                <a:schemeClr val="accent1"/>
              </a:solidFill>
              <a:round/>
              <a:headEnd/>
              <a:tailEnd/>
            </a:ln>
            <a:effectLst/>
          </p:spPr>
          <p:txBody>
            <a:bodyPr/>
            <a:lstStyle/>
            <a:p>
              <a:endParaRPr lang="en-US"/>
            </a:p>
          </p:txBody>
        </p:sp>
        <p:sp>
          <p:nvSpPr>
            <p:cNvPr id="18" name="Line 37"/>
            <p:cNvSpPr>
              <a:spLocks noChangeShapeType="1"/>
            </p:cNvSpPr>
            <p:nvPr/>
          </p:nvSpPr>
          <p:spPr bwMode="auto">
            <a:xfrm flipH="1">
              <a:off x="3648" y="3648"/>
              <a:ext cx="96" cy="96"/>
            </a:xfrm>
            <a:prstGeom prst="line">
              <a:avLst/>
            </a:prstGeom>
            <a:noFill/>
            <a:ln w="28575">
              <a:solidFill>
                <a:schemeClr val="accent1"/>
              </a:solidFill>
              <a:round/>
              <a:headEnd/>
              <a:tailEnd/>
            </a:ln>
            <a:effectLst/>
          </p:spPr>
          <p:txBody>
            <a:bodyPr/>
            <a:lstStyle/>
            <a:p>
              <a:endParaRPr lang="en-US"/>
            </a:p>
          </p:txBody>
        </p:sp>
        <p:sp>
          <p:nvSpPr>
            <p:cNvPr id="19" name="Rectangle 38"/>
            <p:cNvSpPr>
              <a:spLocks noChangeArrowheads="1"/>
            </p:cNvSpPr>
            <p:nvPr/>
          </p:nvSpPr>
          <p:spPr bwMode="auto">
            <a:xfrm>
              <a:off x="2208"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0" name="Rectangle 39"/>
            <p:cNvSpPr>
              <a:spLocks noChangeArrowheads="1"/>
            </p:cNvSpPr>
            <p:nvPr/>
          </p:nvSpPr>
          <p:spPr bwMode="auto">
            <a:xfrm>
              <a:off x="2964" y="3600"/>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1" name="Rectangle 40"/>
            <p:cNvSpPr>
              <a:spLocks noChangeArrowheads="1"/>
            </p:cNvSpPr>
            <p:nvPr/>
          </p:nvSpPr>
          <p:spPr bwMode="auto">
            <a:xfrm>
              <a:off x="4128" y="355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2" name="Rectangle 41"/>
            <p:cNvSpPr>
              <a:spLocks noChangeArrowheads="1"/>
            </p:cNvSpPr>
            <p:nvPr/>
          </p:nvSpPr>
          <p:spPr bwMode="auto">
            <a:xfrm>
              <a:off x="3648"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3" name="Rectangle 42"/>
            <p:cNvSpPr>
              <a:spLocks noChangeArrowheads="1"/>
            </p:cNvSpPr>
            <p:nvPr/>
          </p:nvSpPr>
          <p:spPr bwMode="auto">
            <a:xfrm>
              <a:off x="3648" y="3696"/>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4" name="Rectangle 43"/>
            <p:cNvSpPr>
              <a:spLocks noChangeArrowheads="1"/>
            </p:cNvSpPr>
            <p:nvPr/>
          </p:nvSpPr>
          <p:spPr bwMode="auto">
            <a:xfrm>
              <a:off x="2112" y="2688"/>
              <a:ext cx="672" cy="144"/>
            </a:xfrm>
            <a:prstGeom prst="rect">
              <a:avLst/>
            </a:prstGeom>
            <a:noFill/>
            <a:ln w="12700">
              <a:solidFill>
                <a:schemeClr val="tx1"/>
              </a:solidFill>
              <a:miter lim="800000"/>
              <a:headEnd/>
              <a:tailEnd/>
            </a:ln>
            <a:effectLst/>
          </p:spPr>
          <p:txBody>
            <a:bodyPr wrap="none" anchor="ctr"/>
            <a:lstStyle/>
            <a:p>
              <a:endParaRPr lang="en-US"/>
            </a:p>
          </p:txBody>
        </p:sp>
        <p:sp>
          <p:nvSpPr>
            <p:cNvPr id="25" name="Rectangle 44"/>
            <p:cNvSpPr>
              <a:spLocks noChangeArrowheads="1"/>
            </p:cNvSpPr>
            <p:nvPr/>
          </p:nvSpPr>
          <p:spPr bwMode="auto">
            <a:xfrm>
              <a:off x="2256" y="2688"/>
              <a:ext cx="394"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offset</a:t>
              </a:r>
            </a:p>
          </p:txBody>
        </p:sp>
        <p:sp>
          <p:nvSpPr>
            <p:cNvPr id="26" name="Line 45"/>
            <p:cNvSpPr>
              <a:spLocks noChangeShapeType="1"/>
            </p:cNvSpPr>
            <p:nvPr/>
          </p:nvSpPr>
          <p:spPr bwMode="auto">
            <a:xfrm flipH="1">
              <a:off x="2352" y="2544"/>
              <a:ext cx="96" cy="96"/>
            </a:xfrm>
            <a:prstGeom prst="line">
              <a:avLst/>
            </a:prstGeom>
            <a:noFill/>
            <a:ln w="28575">
              <a:solidFill>
                <a:schemeClr val="accent1"/>
              </a:solidFill>
              <a:round/>
              <a:headEnd/>
              <a:tailEnd/>
            </a:ln>
            <a:effectLst/>
          </p:spPr>
          <p:txBody>
            <a:bodyPr/>
            <a:lstStyle/>
            <a:p>
              <a:endParaRPr lang="en-US"/>
            </a:p>
          </p:txBody>
        </p:sp>
        <p:sp>
          <p:nvSpPr>
            <p:cNvPr id="27" name="Line 46"/>
            <p:cNvSpPr>
              <a:spLocks noChangeShapeType="1"/>
            </p:cNvSpPr>
            <p:nvPr/>
          </p:nvSpPr>
          <p:spPr bwMode="auto">
            <a:xfrm flipH="1">
              <a:off x="2496" y="3360"/>
              <a:ext cx="96" cy="96"/>
            </a:xfrm>
            <a:prstGeom prst="line">
              <a:avLst/>
            </a:prstGeom>
            <a:noFill/>
            <a:ln w="28575">
              <a:solidFill>
                <a:schemeClr val="accent1"/>
              </a:solidFill>
              <a:round/>
              <a:headEnd/>
              <a:tailEnd/>
            </a:ln>
            <a:effectLst/>
          </p:spPr>
          <p:txBody>
            <a:bodyPr/>
            <a:lstStyle/>
            <a:p>
              <a:endParaRPr lang="en-US"/>
            </a:p>
          </p:txBody>
        </p:sp>
        <p:sp>
          <p:nvSpPr>
            <p:cNvPr id="28" name="Rectangle 47"/>
            <p:cNvSpPr>
              <a:spLocks noChangeArrowheads="1"/>
            </p:cNvSpPr>
            <p:nvPr/>
          </p:nvSpPr>
          <p:spPr bwMode="auto">
            <a:xfrm>
              <a:off x="2400" y="2496"/>
              <a:ext cx="204" cy="166"/>
            </a:xfrm>
            <a:prstGeom prst="rect">
              <a:avLst/>
            </a:prstGeom>
            <a:noFill/>
            <a:ln w="12700">
              <a:noFill/>
              <a:miter lim="800000"/>
              <a:headEnd/>
              <a:tailEnd/>
            </a:ln>
            <a:effectLst/>
          </p:spPr>
          <p:txBody>
            <a:bodyPr wrap="none" lIns="63500" tIns="25400" rIns="63500" bIns="25400">
              <a:spAutoFit/>
            </a:bodyPr>
            <a:lstStyle/>
            <a:p>
              <a:r>
                <a:rPr lang="en-US" sz="1400"/>
                <a:t>16</a:t>
              </a:r>
            </a:p>
          </p:txBody>
        </p:sp>
        <p:sp>
          <p:nvSpPr>
            <p:cNvPr id="29" name="Rectangle 48"/>
            <p:cNvSpPr>
              <a:spLocks noChangeArrowheads="1"/>
            </p:cNvSpPr>
            <p:nvPr/>
          </p:nvSpPr>
          <p:spPr bwMode="auto">
            <a:xfrm>
              <a:off x="2496"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30" name="Line 49"/>
            <p:cNvSpPr>
              <a:spLocks noChangeShapeType="1"/>
            </p:cNvSpPr>
            <p:nvPr/>
          </p:nvSpPr>
          <p:spPr bwMode="auto">
            <a:xfrm>
              <a:off x="2400" y="2496"/>
              <a:ext cx="0" cy="192"/>
            </a:xfrm>
            <a:prstGeom prst="line">
              <a:avLst/>
            </a:prstGeom>
            <a:noFill/>
            <a:ln w="12700">
              <a:solidFill>
                <a:schemeClr val="tx1"/>
              </a:solidFill>
              <a:round/>
              <a:headEnd/>
              <a:tailEnd type="triangle" w="med" len="med"/>
            </a:ln>
            <a:effectLst/>
          </p:spPr>
          <p:txBody>
            <a:bodyPr/>
            <a:lstStyle/>
            <a:p>
              <a:endParaRPr lang="en-US"/>
            </a:p>
          </p:txBody>
        </p:sp>
        <p:sp>
          <p:nvSpPr>
            <p:cNvPr id="31" name="Line 50"/>
            <p:cNvSpPr>
              <a:spLocks noChangeShapeType="1"/>
            </p:cNvSpPr>
            <p:nvPr/>
          </p:nvSpPr>
          <p:spPr bwMode="auto">
            <a:xfrm>
              <a:off x="2208" y="2688"/>
              <a:ext cx="0" cy="144"/>
            </a:xfrm>
            <a:prstGeom prst="line">
              <a:avLst/>
            </a:prstGeom>
            <a:noFill/>
            <a:ln w="12700">
              <a:solidFill>
                <a:schemeClr val="tx1"/>
              </a:solidFill>
              <a:round/>
              <a:headEnd/>
              <a:tailEnd/>
            </a:ln>
            <a:effectLst/>
          </p:spPr>
          <p:txBody>
            <a:bodyPr/>
            <a:lstStyle/>
            <a:p>
              <a:endParaRPr lang="en-US"/>
            </a:p>
          </p:txBody>
        </p:sp>
        <p:sp>
          <p:nvSpPr>
            <p:cNvPr id="32" name="Rectangle 51"/>
            <p:cNvSpPr>
              <a:spLocks noChangeArrowheads="1"/>
            </p:cNvSpPr>
            <p:nvPr/>
          </p:nvSpPr>
          <p:spPr bwMode="auto">
            <a:xfrm>
              <a:off x="2772" y="3072"/>
              <a:ext cx="204"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00</a:t>
              </a:r>
            </a:p>
          </p:txBody>
        </p:sp>
        <p:sp>
          <p:nvSpPr>
            <p:cNvPr id="33" name="Rectangle 52"/>
            <p:cNvSpPr>
              <a:spLocks noChangeArrowheads="1"/>
            </p:cNvSpPr>
            <p:nvPr/>
          </p:nvSpPr>
          <p:spPr bwMode="auto">
            <a:xfrm>
              <a:off x="220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4" name="Line 53"/>
            <p:cNvSpPr>
              <a:spLocks noChangeShapeType="1"/>
            </p:cNvSpPr>
            <p:nvPr/>
          </p:nvSpPr>
          <p:spPr bwMode="auto">
            <a:xfrm>
              <a:off x="2112" y="3072"/>
              <a:ext cx="0" cy="144"/>
            </a:xfrm>
            <a:prstGeom prst="line">
              <a:avLst/>
            </a:prstGeom>
            <a:noFill/>
            <a:ln w="12700">
              <a:solidFill>
                <a:schemeClr val="tx1"/>
              </a:solidFill>
              <a:round/>
              <a:headEnd/>
              <a:tailEnd/>
            </a:ln>
            <a:effectLst/>
          </p:spPr>
          <p:txBody>
            <a:bodyPr/>
            <a:lstStyle/>
            <a:p>
              <a:endParaRPr lang="en-US"/>
            </a:p>
          </p:txBody>
        </p:sp>
        <p:sp>
          <p:nvSpPr>
            <p:cNvPr id="35" name="Rectangle 54"/>
            <p:cNvSpPr>
              <a:spLocks noChangeArrowheads="1"/>
            </p:cNvSpPr>
            <p:nvPr/>
          </p:nvSpPr>
          <p:spPr bwMode="auto">
            <a:xfrm>
              <a:off x="148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6" name="Line 55"/>
            <p:cNvSpPr>
              <a:spLocks noChangeShapeType="1"/>
            </p:cNvSpPr>
            <p:nvPr/>
          </p:nvSpPr>
          <p:spPr bwMode="auto">
            <a:xfrm>
              <a:off x="2400" y="2832"/>
              <a:ext cx="0" cy="240"/>
            </a:xfrm>
            <a:prstGeom prst="line">
              <a:avLst/>
            </a:prstGeom>
            <a:noFill/>
            <a:ln w="12700">
              <a:solidFill>
                <a:schemeClr val="tx1"/>
              </a:solidFill>
              <a:round/>
              <a:headEnd/>
              <a:tailEnd type="triangle" w="med" len="med"/>
            </a:ln>
            <a:effectLst/>
          </p:spPr>
          <p:txBody>
            <a:bodyPr/>
            <a:lstStyle/>
            <a:p>
              <a:endParaRPr lang="en-US"/>
            </a:p>
          </p:txBody>
        </p:sp>
        <p:sp>
          <p:nvSpPr>
            <p:cNvPr id="37" name="Oval 56"/>
            <p:cNvSpPr>
              <a:spLocks noChangeArrowheads="1"/>
            </p:cNvSpPr>
            <p:nvPr/>
          </p:nvSpPr>
          <p:spPr bwMode="auto">
            <a:xfrm>
              <a:off x="2160" y="3120"/>
              <a:ext cx="48" cy="48"/>
            </a:xfrm>
            <a:prstGeom prst="ellipse">
              <a:avLst/>
            </a:prstGeom>
            <a:noFill/>
            <a:ln w="12700">
              <a:noFill/>
              <a:round/>
              <a:headEnd/>
              <a:tailEnd/>
            </a:ln>
            <a:effectLst/>
          </p:spPr>
          <p:txBody>
            <a:bodyPr wrap="none" anchor="ctr"/>
            <a:lstStyle/>
            <a:p>
              <a:endParaRPr lang="en-US"/>
            </a:p>
          </p:txBody>
        </p:sp>
        <p:cxnSp>
          <p:nvCxnSpPr>
            <p:cNvPr id="38" name="AutoShape 57"/>
            <p:cNvCxnSpPr>
              <a:cxnSpLocks noChangeShapeType="1"/>
              <a:stCxn id="37" idx="3"/>
              <a:endCxn id="35" idx="0"/>
            </p:cNvCxnSpPr>
            <p:nvPr/>
          </p:nvCxnSpPr>
          <p:spPr bwMode="auto">
            <a:xfrm rot="16200000" flipV="1">
              <a:off x="1963" y="2957"/>
              <a:ext cx="89" cy="319"/>
            </a:xfrm>
            <a:prstGeom prst="curvedConnector5">
              <a:avLst>
                <a:gd name="adj1" fmla="val 315727"/>
                <a:gd name="adj2" fmla="val 84949"/>
                <a:gd name="adj3" fmla="val 261796"/>
              </a:avLst>
            </a:prstGeom>
            <a:noFill/>
            <a:ln w="12700">
              <a:solidFill>
                <a:schemeClr val="tx1"/>
              </a:solidFill>
              <a:round/>
              <a:headEnd/>
              <a:tailEnd type="triangle" w="med" len="med"/>
            </a:ln>
            <a:effectLst/>
          </p:spPr>
        </p:cxnSp>
        <p:sp>
          <p:nvSpPr>
            <p:cNvPr id="39" name="Rectangle 58"/>
            <p:cNvSpPr>
              <a:spLocks noChangeArrowheads="1"/>
            </p:cNvSpPr>
            <p:nvPr/>
          </p:nvSpPr>
          <p:spPr bwMode="auto">
            <a:xfrm>
              <a:off x="1200" y="2832"/>
              <a:ext cx="741"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sign-extend</a:t>
              </a:r>
            </a:p>
          </p:txBody>
        </p:sp>
        <p:sp>
          <p:nvSpPr>
            <p:cNvPr id="40" name="Line 59"/>
            <p:cNvSpPr>
              <a:spLocks noChangeShapeType="1"/>
            </p:cNvSpPr>
            <p:nvPr/>
          </p:nvSpPr>
          <p:spPr bwMode="auto">
            <a:xfrm>
              <a:off x="2160" y="3216"/>
              <a:ext cx="0" cy="192"/>
            </a:xfrm>
            <a:prstGeom prst="line">
              <a:avLst/>
            </a:prstGeom>
            <a:noFill/>
            <a:ln w="12700">
              <a:solidFill>
                <a:schemeClr val="tx1"/>
              </a:solidFill>
              <a:round/>
              <a:headEnd/>
              <a:tailEnd/>
            </a:ln>
            <a:effectLst/>
          </p:spPr>
          <p:txBody>
            <a:bodyPr/>
            <a:lstStyle/>
            <a:p>
              <a:endParaRPr lang="en-US"/>
            </a:p>
          </p:txBody>
        </p:sp>
        <p:sp>
          <p:nvSpPr>
            <p:cNvPr id="41" name="Line 60"/>
            <p:cNvSpPr>
              <a:spLocks noChangeShapeType="1"/>
            </p:cNvSpPr>
            <p:nvPr/>
          </p:nvSpPr>
          <p:spPr bwMode="auto">
            <a:xfrm>
              <a:off x="2160" y="3408"/>
              <a:ext cx="1056" cy="0"/>
            </a:xfrm>
            <a:prstGeom prst="line">
              <a:avLst/>
            </a:prstGeom>
            <a:noFill/>
            <a:ln w="12700">
              <a:solidFill>
                <a:schemeClr val="tx1"/>
              </a:solidFill>
              <a:round/>
              <a:headEnd/>
              <a:tailEnd type="triangle" w="med" len="med"/>
            </a:ln>
            <a:effectLst/>
          </p:spPr>
          <p:txBody>
            <a:bodyPr/>
            <a:lstStyle/>
            <a:p>
              <a:endParaRPr lang="en-US"/>
            </a:p>
          </p:txBody>
        </p:sp>
        <p:sp>
          <p:nvSpPr>
            <p:cNvPr id="42" name="Line 61"/>
            <p:cNvSpPr>
              <a:spLocks noChangeShapeType="1"/>
            </p:cNvSpPr>
            <p:nvPr/>
          </p:nvSpPr>
          <p:spPr bwMode="auto">
            <a:xfrm flipV="1">
              <a:off x="2208" y="3696"/>
              <a:ext cx="0" cy="384"/>
            </a:xfrm>
            <a:prstGeom prst="line">
              <a:avLst/>
            </a:prstGeom>
            <a:noFill/>
            <a:ln w="12700">
              <a:solidFill>
                <a:schemeClr val="tx1"/>
              </a:solidFill>
              <a:round/>
              <a:headEnd/>
              <a:tailEnd type="triangle" w="med" len="med"/>
            </a:ln>
            <a:effectLst/>
          </p:spPr>
          <p:txBody>
            <a:bodyPr/>
            <a:lstStyle/>
            <a:p>
              <a:endParaRPr lang="en-US"/>
            </a:p>
          </p:txBody>
        </p:sp>
        <p:sp>
          <p:nvSpPr>
            <p:cNvPr id="43" name="Line 62"/>
            <p:cNvSpPr>
              <a:spLocks noChangeShapeType="1"/>
            </p:cNvSpPr>
            <p:nvPr/>
          </p:nvSpPr>
          <p:spPr bwMode="auto">
            <a:xfrm>
              <a:off x="2208" y="4080"/>
              <a:ext cx="2256" cy="0"/>
            </a:xfrm>
            <a:prstGeom prst="line">
              <a:avLst/>
            </a:prstGeom>
            <a:noFill/>
            <a:ln w="12700">
              <a:solidFill>
                <a:schemeClr val="tx1"/>
              </a:solidFill>
              <a:round/>
              <a:headEnd/>
              <a:tailEnd/>
            </a:ln>
            <a:effectLst/>
          </p:spPr>
          <p:txBody>
            <a:bodyPr/>
            <a:lstStyle/>
            <a:p>
              <a:endParaRPr lang="en-US"/>
            </a:p>
          </p:txBody>
        </p:sp>
        <p:sp>
          <p:nvSpPr>
            <p:cNvPr id="44" name="Line 63"/>
            <p:cNvSpPr>
              <a:spLocks noChangeShapeType="1"/>
            </p:cNvSpPr>
            <p:nvPr/>
          </p:nvSpPr>
          <p:spPr bwMode="auto">
            <a:xfrm flipV="1">
              <a:off x="4464" y="3552"/>
              <a:ext cx="0" cy="144"/>
            </a:xfrm>
            <a:prstGeom prst="line">
              <a:avLst/>
            </a:prstGeom>
            <a:noFill/>
            <a:ln w="12700">
              <a:solidFill>
                <a:schemeClr val="tx1"/>
              </a:solidFill>
              <a:round/>
              <a:headEnd/>
              <a:tailEnd/>
            </a:ln>
            <a:effectLst/>
          </p:spPr>
          <p:txBody>
            <a:bodyPr/>
            <a:lstStyle/>
            <a:p>
              <a:endParaRPr lang="en-US"/>
            </a:p>
          </p:txBody>
        </p:sp>
        <p:sp>
          <p:nvSpPr>
            <p:cNvPr id="45" name="Rectangle 64"/>
            <p:cNvSpPr>
              <a:spLocks noChangeArrowheads="1"/>
            </p:cNvSpPr>
            <p:nvPr/>
          </p:nvSpPr>
          <p:spPr bwMode="auto">
            <a:xfrm>
              <a:off x="1200" y="2304"/>
              <a:ext cx="2929" cy="186"/>
            </a:xfrm>
            <a:prstGeom prst="rect">
              <a:avLst/>
            </a:prstGeom>
            <a:noFill/>
            <a:ln w="12700">
              <a:noFill/>
              <a:miter lim="800000"/>
              <a:headEnd/>
              <a:tailEnd/>
            </a:ln>
            <a:effectLst/>
          </p:spPr>
          <p:txBody>
            <a:bodyPr wrap="none" lIns="63500" tIns="25400" rIns="63500" bIns="25400">
              <a:spAutoFit/>
            </a:bodyPr>
            <a:lstStyle/>
            <a:p>
              <a:r>
                <a:rPr lang="en-US" sz="1600" dirty="0">
                  <a:solidFill>
                    <a:schemeClr val="tx1"/>
                  </a:solidFill>
                </a:rPr>
                <a:t>from the low order 16 bits of the branch instruction</a:t>
              </a:r>
            </a:p>
          </p:txBody>
        </p:sp>
        <p:sp>
          <p:nvSpPr>
            <p:cNvPr id="46" name="Line 65"/>
            <p:cNvSpPr>
              <a:spLocks noChangeShapeType="1"/>
            </p:cNvSpPr>
            <p:nvPr/>
          </p:nvSpPr>
          <p:spPr bwMode="auto">
            <a:xfrm>
              <a:off x="2784" y="3072"/>
              <a:ext cx="0" cy="144"/>
            </a:xfrm>
            <a:prstGeom prst="line">
              <a:avLst/>
            </a:prstGeom>
            <a:noFill/>
            <a:ln w="12700">
              <a:solidFill>
                <a:schemeClr val="tx1"/>
              </a:solidFill>
              <a:round/>
              <a:headEnd/>
              <a:tailEnd/>
            </a:ln>
            <a:effectLst/>
          </p:spPr>
          <p:txBody>
            <a:bodyPr/>
            <a:lstStyle/>
            <a:p>
              <a:endParaRPr lang="en-US"/>
            </a:p>
          </p:txBody>
        </p:sp>
        <p:sp>
          <p:nvSpPr>
            <p:cNvPr id="47" name="Rectangle 66"/>
            <p:cNvSpPr>
              <a:spLocks noChangeArrowheads="1"/>
            </p:cNvSpPr>
            <p:nvPr/>
          </p:nvSpPr>
          <p:spPr bwMode="auto">
            <a:xfrm>
              <a:off x="4320" y="3264"/>
              <a:ext cx="678" cy="340"/>
            </a:xfrm>
            <a:prstGeom prst="rect">
              <a:avLst/>
            </a:prstGeom>
            <a:noFill/>
            <a:ln w="12700">
              <a:noFill/>
              <a:miter lim="800000"/>
              <a:headEnd/>
              <a:tailEnd/>
            </a:ln>
            <a:effectLst/>
          </p:spPr>
          <p:txBody>
            <a:bodyPr wrap="none" lIns="63500" tIns="25400" rIns="63500" bIns="25400">
              <a:spAutoFit/>
            </a:bodyPr>
            <a:lstStyle/>
            <a:p>
              <a:pPr algn="r"/>
              <a:r>
                <a:rPr lang="en-US" sz="1600">
                  <a:solidFill>
                    <a:schemeClr val="tx1"/>
                  </a:solidFill>
                </a:rPr>
                <a:t>branch dst</a:t>
              </a:r>
            </a:p>
            <a:p>
              <a:pPr algn="r"/>
              <a:r>
                <a:rPr lang="en-US" sz="1600">
                  <a:solidFill>
                    <a:schemeClr val="tx1"/>
                  </a:solidFill>
                </a:rPr>
                <a:t>address</a:t>
              </a:r>
            </a:p>
          </p:txBody>
        </p:sp>
        <p:grpSp>
          <p:nvGrpSpPr>
            <p:cNvPr id="48" name="Group 67"/>
            <p:cNvGrpSpPr>
              <a:grpSpLocks/>
            </p:cNvGrpSpPr>
            <p:nvPr/>
          </p:nvGrpSpPr>
          <p:grpSpPr bwMode="auto">
            <a:xfrm>
              <a:off x="4320" y="3696"/>
              <a:ext cx="240" cy="254"/>
              <a:chOff x="4896" y="3696"/>
              <a:chExt cx="240" cy="254"/>
            </a:xfrm>
          </p:grpSpPr>
          <p:sp>
            <p:nvSpPr>
              <p:cNvPr id="63" name="Oval 68"/>
              <p:cNvSpPr>
                <a:spLocks noChangeArrowheads="1"/>
              </p:cNvSpPr>
              <p:nvPr/>
            </p:nvSpPr>
            <p:spPr bwMode="auto">
              <a:xfrm>
                <a:off x="4896" y="3696"/>
                <a:ext cx="240" cy="240"/>
              </a:xfrm>
              <a:prstGeom prst="ellipse">
                <a:avLst/>
              </a:prstGeom>
              <a:noFill/>
              <a:ln w="12700">
                <a:solidFill>
                  <a:schemeClr val="tx1"/>
                </a:solidFill>
                <a:round/>
                <a:headEnd/>
                <a:tailEnd/>
              </a:ln>
              <a:effectLst/>
            </p:spPr>
            <p:txBody>
              <a:bodyPr wrap="none" anchor="ctr"/>
              <a:lstStyle/>
              <a:p>
                <a:endParaRPr lang="en-US"/>
              </a:p>
            </p:txBody>
          </p:sp>
          <p:sp>
            <p:nvSpPr>
              <p:cNvPr id="64" name="Text Box 69"/>
              <p:cNvSpPr txBox="1">
                <a:spLocks noChangeArrowheads="1"/>
              </p:cNvSpPr>
              <p:nvPr/>
            </p:nvSpPr>
            <p:spPr bwMode="auto">
              <a:xfrm>
                <a:off x="4896" y="3719"/>
                <a:ext cx="186" cy="231"/>
              </a:xfrm>
              <a:prstGeom prst="rect">
                <a:avLst/>
              </a:prstGeom>
              <a:noFill/>
              <a:ln w="12700">
                <a:noFill/>
                <a:miter lim="800000"/>
                <a:headEnd/>
                <a:tailEnd/>
              </a:ln>
              <a:effectLst/>
            </p:spPr>
            <p:txBody>
              <a:bodyPr>
                <a:spAutoFit/>
              </a:bodyPr>
              <a:lstStyle/>
              <a:p>
                <a:r>
                  <a:rPr lang="en-US">
                    <a:solidFill>
                      <a:schemeClr val="tx1"/>
                    </a:solidFill>
                  </a:rPr>
                  <a:t>?</a:t>
                </a:r>
              </a:p>
            </p:txBody>
          </p:sp>
        </p:grpSp>
        <p:sp>
          <p:nvSpPr>
            <p:cNvPr id="49" name="Line 70"/>
            <p:cNvSpPr>
              <a:spLocks noChangeShapeType="1"/>
            </p:cNvSpPr>
            <p:nvPr/>
          </p:nvSpPr>
          <p:spPr bwMode="auto">
            <a:xfrm flipV="1">
              <a:off x="4464" y="3936"/>
              <a:ext cx="0" cy="144"/>
            </a:xfrm>
            <a:prstGeom prst="line">
              <a:avLst/>
            </a:prstGeom>
            <a:noFill/>
            <a:ln w="12700">
              <a:solidFill>
                <a:schemeClr val="tx1"/>
              </a:solidFill>
              <a:round/>
              <a:headEnd/>
              <a:tailEnd/>
            </a:ln>
            <a:effectLst/>
          </p:spPr>
          <p:txBody>
            <a:bodyPr/>
            <a:lstStyle/>
            <a:p>
              <a:endParaRPr lang="en-US"/>
            </a:p>
          </p:txBody>
        </p:sp>
        <p:grpSp>
          <p:nvGrpSpPr>
            <p:cNvPr id="50" name="Group 71"/>
            <p:cNvGrpSpPr>
              <a:grpSpLocks/>
            </p:cNvGrpSpPr>
            <p:nvPr/>
          </p:nvGrpSpPr>
          <p:grpSpPr bwMode="auto">
            <a:xfrm>
              <a:off x="3216" y="3456"/>
              <a:ext cx="288" cy="480"/>
              <a:chOff x="1392" y="2880"/>
              <a:chExt cx="288" cy="480"/>
            </a:xfrm>
          </p:grpSpPr>
          <p:sp>
            <p:nvSpPr>
              <p:cNvPr id="5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5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5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5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51" name="Rectangle 79"/>
            <p:cNvSpPr>
              <a:spLocks noChangeArrowheads="1"/>
            </p:cNvSpPr>
            <p:nvPr/>
          </p:nvSpPr>
          <p:spPr bwMode="auto">
            <a:xfrm>
              <a:off x="3216" y="3600"/>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52" name="Line 80"/>
            <p:cNvSpPr>
              <a:spLocks noChangeShapeType="1"/>
            </p:cNvSpPr>
            <p:nvPr/>
          </p:nvSpPr>
          <p:spPr bwMode="auto">
            <a:xfrm flipV="1">
              <a:off x="2928" y="3840"/>
              <a:ext cx="288" cy="0"/>
            </a:xfrm>
            <a:prstGeom prst="line">
              <a:avLst/>
            </a:prstGeom>
            <a:noFill/>
            <a:ln w="12700">
              <a:solidFill>
                <a:schemeClr val="tx1"/>
              </a:solidFill>
              <a:round/>
              <a:headEnd/>
              <a:tailEnd type="triangle" w="med" len="med"/>
            </a:ln>
            <a:effectLst/>
          </p:spPr>
          <p:txBody>
            <a:bodyPr/>
            <a:lstStyle/>
            <a:p>
              <a:endParaRPr lang="en-US"/>
            </a:p>
          </p:txBody>
        </p:sp>
        <p:sp>
          <p:nvSpPr>
            <p:cNvPr id="53" name="Rectangle 81"/>
            <p:cNvSpPr>
              <a:spLocks noChangeArrowheads="1"/>
            </p:cNvSpPr>
            <p:nvPr/>
          </p:nvSpPr>
          <p:spPr bwMode="auto">
            <a:xfrm>
              <a:off x="2784" y="3744"/>
              <a:ext cx="142"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sp>
          <p:nvSpPr>
            <p:cNvPr id="54" name="Line 82"/>
            <p:cNvSpPr>
              <a:spLocks noChangeShapeType="1"/>
            </p:cNvSpPr>
            <p:nvPr/>
          </p:nvSpPr>
          <p:spPr bwMode="auto">
            <a:xfrm flipH="1">
              <a:off x="2928" y="3792"/>
              <a:ext cx="96" cy="96"/>
            </a:xfrm>
            <a:prstGeom prst="line">
              <a:avLst/>
            </a:prstGeom>
            <a:noFill/>
            <a:ln w="28575">
              <a:solidFill>
                <a:schemeClr val="accent1"/>
              </a:solidFill>
              <a:round/>
              <a:headEnd/>
              <a:tailEnd/>
            </a:ln>
            <a:effectLst/>
          </p:spPr>
          <p:txBody>
            <a:bodyPr/>
            <a:lstStyle/>
            <a:p>
              <a:endParaRPr lang="en-US"/>
            </a:p>
          </p:txBody>
        </p:sp>
        <p:sp>
          <p:nvSpPr>
            <p:cNvPr id="55" name="Rectangle 83"/>
            <p:cNvSpPr>
              <a:spLocks noChangeArrowheads="1"/>
            </p:cNvSpPr>
            <p:nvPr/>
          </p:nvSpPr>
          <p:spPr bwMode="auto">
            <a:xfrm>
              <a:off x="2976"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grpSp>
      <p:sp>
        <p:nvSpPr>
          <p:cNvPr id="72" name="线形标注 1 71"/>
          <p:cNvSpPr/>
          <p:nvPr/>
        </p:nvSpPr>
        <p:spPr>
          <a:xfrm>
            <a:off x="5779303" y="1757001"/>
            <a:ext cx="2105065" cy="781785"/>
          </a:xfrm>
          <a:prstGeom prst="borderCallout1">
            <a:avLst>
              <a:gd name="adj1" fmla="val 18750"/>
              <a:gd name="adj2" fmla="val -8333"/>
              <a:gd name="adj3" fmla="val 176499"/>
              <a:gd name="adj4" fmla="val -69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r>
              <a:rPr lang="zh-CN" altLang="en-US" sz="2000" dirty="0" smtClean="0"/>
              <a:t>）偏移量*</a:t>
            </a:r>
            <a:r>
              <a:rPr lang="en-US" altLang="zh-CN" sz="2000" dirty="0" smtClean="0"/>
              <a:t>4</a:t>
            </a:r>
            <a:endParaRPr lang="zh-CN" altLang="en-US" sz="2000" dirty="0"/>
          </a:p>
        </p:txBody>
      </p:sp>
      <p:sp>
        <p:nvSpPr>
          <p:cNvPr id="73" name="线形标注 1 72"/>
          <p:cNvSpPr/>
          <p:nvPr/>
        </p:nvSpPr>
        <p:spPr>
          <a:xfrm>
            <a:off x="17082" y="3604858"/>
            <a:ext cx="1800200" cy="918007"/>
          </a:xfrm>
          <a:prstGeom prst="borderCallout1">
            <a:avLst>
              <a:gd name="adj1" fmla="val -131"/>
              <a:gd name="adj2" fmla="val 57795"/>
              <a:gd name="adj3" fmla="val -33369"/>
              <a:gd name="adj4" fmla="val 96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2</a:t>
            </a:r>
            <a:r>
              <a:rPr lang="zh-CN" altLang="en-US" dirty="0" smtClean="0"/>
              <a:t>）（符号位）扩展为</a:t>
            </a:r>
            <a:r>
              <a:rPr lang="en-US" altLang="zh-CN" dirty="0" smtClean="0"/>
              <a:t>32</a:t>
            </a:r>
            <a:r>
              <a:rPr lang="zh-CN" altLang="en-US" dirty="0" smtClean="0"/>
              <a:t>位以便运算</a:t>
            </a:r>
            <a:endParaRPr lang="zh-CN" altLang="en-US" dirty="0"/>
          </a:p>
        </p:txBody>
      </p:sp>
    </p:spTree>
    <p:extLst>
      <p:ext uri="{BB962C8B-B14F-4D97-AF65-F5344CB8AC3E}">
        <p14:creationId xmlns:p14="http://schemas.microsoft.com/office/powerpoint/2010/main" val="16222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跳转中的寻址</a:t>
            </a:r>
            <a:endParaRPr lang="zh-CN" altLang="en-US" dirty="0"/>
          </a:p>
        </p:txBody>
      </p:sp>
      <p:sp>
        <p:nvSpPr>
          <p:cNvPr id="3" name="内容占位符 2"/>
          <p:cNvSpPr>
            <a:spLocks noGrp="1"/>
          </p:cNvSpPr>
          <p:nvPr>
            <p:ph idx="1"/>
          </p:nvPr>
        </p:nvSpPr>
        <p:spPr/>
        <p:txBody>
          <a:bodyPr/>
          <a:lstStyle/>
          <a:p>
            <a:r>
              <a:rPr lang="zh-CN" altLang="en-US" dirty="0" smtClean="0"/>
              <a:t>跳转（</a:t>
            </a:r>
            <a:r>
              <a:rPr lang="en-US" altLang="zh-CN" dirty="0" smtClean="0"/>
              <a:t>j</a:t>
            </a:r>
            <a:r>
              <a:rPr lang="zh-CN" altLang="en-US" dirty="0" smtClean="0"/>
              <a:t>和</a:t>
            </a:r>
            <a:r>
              <a:rPr lang="en-US" altLang="zh-CN" dirty="0" err="1" smtClean="0"/>
              <a:t>jal</a:t>
            </a:r>
            <a:r>
              <a:rPr lang="zh-CN" altLang="en-US" dirty="0" smtClean="0"/>
              <a:t>）指令可以跳转得较远，所以不用</a:t>
            </a:r>
            <a:r>
              <a:rPr lang="en-US" altLang="zh-CN" dirty="0" smtClean="0"/>
              <a:t>PC</a:t>
            </a:r>
            <a:r>
              <a:rPr lang="zh-CN" altLang="en-US" dirty="0" smtClean="0"/>
              <a:t>相对寻址。</a:t>
            </a:r>
            <a:endParaRPr lang="en-US" altLang="zh-CN" dirty="0" smtClean="0"/>
          </a:p>
          <a:p>
            <a:r>
              <a:rPr lang="en-US" altLang="zh-CN" dirty="0" smtClean="0"/>
              <a:t>J</a:t>
            </a:r>
            <a:r>
              <a:rPr lang="zh-CN" altLang="en-US" dirty="0" smtClean="0"/>
              <a:t>指令的格式：</a:t>
            </a:r>
            <a:endParaRPr lang="en-US" altLang="zh-CN" dirty="0" smtClean="0"/>
          </a:p>
          <a:p>
            <a:endParaRPr lang="en-US" altLang="zh-CN" dirty="0"/>
          </a:p>
          <a:p>
            <a:endParaRPr lang="en-US" altLang="zh-CN" dirty="0" smtClean="0"/>
          </a:p>
          <a:p>
            <a:pPr marL="342900" lvl="1" indent="-342900">
              <a:buFont typeface="Arial" pitchFamily="34" charset="0"/>
              <a:buChar char="•"/>
            </a:pPr>
            <a:r>
              <a:rPr lang="zh-CN" altLang="en-US" dirty="0">
                <a:ea typeface="宋体" charset="-122"/>
              </a:rPr>
              <a:t>目标地址</a:t>
            </a:r>
            <a:r>
              <a:rPr lang="en-US" altLang="zh-CN" dirty="0" smtClean="0">
                <a:ea typeface="宋体" charset="-122"/>
              </a:rPr>
              <a:t> </a:t>
            </a:r>
            <a:r>
              <a:rPr lang="en-US" altLang="zh-CN" dirty="0">
                <a:ea typeface="宋体" charset="-122"/>
              </a:rPr>
              <a:t>= PC</a:t>
            </a:r>
            <a:r>
              <a:rPr lang="en-US" altLang="zh-CN" baseline="-25000" dirty="0">
                <a:ea typeface="宋体" charset="-122"/>
              </a:rPr>
              <a:t>31…28</a:t>
            </a:r>
            <a:r>
              <a:rPr lang="en-US" altLang="zh-CN" dirty="0">
                <a:ea typeface="宋体" charset="-122"/>
              </a:rPr>
              <a:t> : (address × 4)</a:t>
            </a:r>
          </a:p>
          <a:p>
            <a:endParaRPr lang="zh-CN" altLang="en-US" dirty="0"/>
          </a:p>
        </p:txBody>
      </p:sp>
      <p:grpSp>
        <p:nvGrpSpPr>
          <p:cNvPr id="4" name="Group 4"/>
          <p:cNvGrpSpPr>
            <a:grpSpLocks/>
          </p:cNvGrpSpPr>
          <p:nvPr/>
        </p:nvGrpSpPr>
        <p:grpSpPr bwMode="auto">
          <a:xfrm>
            <a:off x="1259632" y="3416792"/>
            <a:ext cx="6913563" cy="773113"/>
            <a:chOff x="884" y="2356"/>
            <a:chExt cx="4355" cy="487"/>
          </a:xfrm>
        </p:grpSpPr>
        <p:sp>
          <p:nvSpPr>
            <p:cNvPr id="5"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op</a:t>
              </a:r>
              <a:endParaRPr lang="en-AU" altLang="zh-CN" sz="2000">
                <a:ea typeface="宋体" charset="-122"/>
              </a:endParaRPr>
            </a:p>
          </p:txBody>
        </p:sp>
        <p:sp>
          <p:nvSpPr>
            <p:cNvPr id="6"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address</a:t>
              </a:r>
              <a:endParaRPr lang="en-AU" altLang="zh-CN" sz="2000">
                <a:ea typeface="宋体" charset="-122"/>
              </a:endParaRPr>
            </a:p>
          </p:txBody>
        </p:sp>
        <p:sp>
          <p:nvSpPr>
            <p:cNvPr id="7" name="Text Box 7"/>
            <p:cNvSpPr txBox="1">
              <a:spLocks noChangeArrowheads="1"/>
            </p:cNvSpPr>
            <p:nvPr/>
          </p:nvSpPr>
          <p:spPr bwMode="auto">
            <a:xfrm>
              <a:off x="1067" y="2631"/>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6 bits</a:t>
              </a:r>
              <a:endParaRPr lang="en-AU" altLang="zh-CN" sz="1600">
                <a:ea typeface="宋体" charset="-122"/>
              </a:endParaRPr>
            </a:p>
          </p:txBody>
        </p:sp>
        <p:sp>
          <p:nvSpPr>
            <p:cNvPr id="8" name="Text Box 8"/>
            <p:cNvSpPr txBox="1">
              <a:spLocks noChangeArrowheads="1"/>
            </p:cNvSpPr>
            <p:nvPr/>
          </p:nvSpPr>
          <p:spPr bwMode="auto">
            <a:xfrm>
              <a:off x="3244" y="2617"/>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26 bits</a:t>
              </a:r>
              <a:endParaRPr lang="en-AU" altLang="zh-CN" sz="1600">
                <a:ea typeface="宋体" charset="-122"/>
              </a:endParaRPr>
            </a:p>
          </p:txBody>
        </p:sp>
      </p:grpSp>
      <p:sp>
        <p:nvSpPr>
          <p:cNvPr id="9" name="灯片编号占位符 8"/>
          <p:cNvSpPr>
            <a:spLocks noGrp="1"/>
          </p:cNvSpPr>
          <p:nvPr>
            <p:ph type="sldNum" sz="quarter" idx="12"/>
          </p:nvPr>
        </p:nvSpPr>
        <p:spPr/>
        <p:txBody>
          <a:bodyPr/>
          <a:lstStyle/>
          <a:p>
            <a:fld id="{CAB39A4C-2193-41B7-97E4-97117E8E90DD}" type="slidenum">
              <a:rPr lang="zh-CN" altLang="en-US" smtClean="0"/>
              <a:t>27</a:t>
            </a:fld>
            <a:endParaRPr lang="zh-CN" altLang="en-US"/>
          </a:p>
        </p:txBody>
      </p:sp>
      <p:sp>
        <p:nvSpPr>
          <p:cNvPr id="10" name="线形标注 1 9"/>
          <p:cNvSpPr/>
          <p:nvPr/>
        </p:nvSpPr>
        <p:spPr>
          <a:xfrm>
            <a:off x="1908126" y="5483548"/>
            <a:ext cx="1511746" cy="648072"/>
          </a:xfrm>
          <a:prstGeom prst="borderCallout1">
            <a:avLst>
              <a:gd name="adj1" fmla="val -26507"/>
              <a:gd name="adj2" fmla="val 67613"/>
              <a:gd name="adj3" fmla="val -105799"/>
              <a:gd name="adj4" fmla="val 93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高</a:t>
            </a:r>
            <a:r>
              <a:rPr lang="en-US" altLang="zh-CN" sz="2000" dirty="0" smtClean="0"/>
              <a:t>4</a:t>
            </a:r>
            <a:r>
              <a:rPr lang="zh-CN" altLang="en-US" sz="2000" dirty="0" smtClean="0"/>
              <a:t>位不变</a:t>
            </a:r>
            <a:endParaRPr lang="zh-CN" altLang="en-US" sz="2000" dirty="0"/>
          </a:p>
        </p:txBody>
      </p:sp>
    </p:spTree>
    <p:extLst>
      <p:ext uri="{BB962C8B-B14F-4D97-AF65-F5344CB8AC3E}">
        <p14:creationId xmlns:p14="http://schemas.microsoft.com/office/powerpoint/2010/main" val="694895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AB39A4C-2193-41B7-97E4-97117E8E90DD}" type="slidenum">
              <a:rPr lang="zh-CN" altLang="en-US" smtClean="0"/>
              <a:t>28</a:t>
            </a:fld>
            <a:endParaRPr lang="zh-CN" altLang="en-US"/>
          </a:p>
        </p:txBody>
      </p:sp>
      <p:grpSp>
        <p:nvGrpSpPr>
          <p:cNvPr id="5" name="Group 11"/>
          <p:cNvGrpSpPr>
            <a:grpSpLocks/>
          </p:cNvGrpSpPr>
          <p:nvPr/>
        </p:nvGrpSpPr>
        <p:grpSpPr bwMode="auto">
          <a:xfrm>
            <a:off x="1041648" y="836712"/>
            <a:ext cx="6482680" cy="5184576"/>
            <a:chOff x="1440" y="2256"/>
            <a:chExt cx="2815" cy="1728"/>
          </a:xfrm>
        </p:grpSpPr>
        <p:sp>
          <p:nvSpPr>
            <p:cNvPr id="6" name="Rectangle 12"/>
            <p:cNvSpPr>
              <a:spLocks noChangeArrowheads="1"/>
            </p:cNvSpPr>
            <p:nvPr/>
          </p:nvSpPr>
          <p:spPr bwMode="auto">
            <a:xfrm>
              <a:off x="1728" y="3600"/>
              <a:ext cx="1440" cy="144"/>
            </a:xfrm>
            <a:prstGeom prst="rect">
              <a:avLst/>
            </a:prstGeom>
            <a:noFill/>
            <a:ln w="12700">
              <a:solidFill>
                <a:schemeClr val="tx1"/>
              </a:solidFill>
              <a:miter lim="800000"/>
              <a:headEnd/>
              <a:tailEnd/>
            </a:ln>
            <a:effectLst/>
          </p:spPr>
          <p:txBody>
            <a:bodyPr wrap="none" anchor="ctr"/>
            <a:lstStyle/>
            <a:p>
              <a:endParaRPr lang="en-US"/>
            </a:p>
          </p:txBody>
        </p:sp>
        <p:sp>
          <p:nvSpPr>
            <p:cNvPr id="7" name="Rectangle 13"/>
            <p:cNvSpPr>
              <a:spLocks noChangeArrowheads="1"/>
            </p:cNvSpPr>
            <p:nvPr/>
          </p:nvSpPr>
          <p:spPr bwMode="auto">
            <a:xfrm>
              <a:off x="2304" y="3600"/>
              <a:ext cx="257"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PC</a:t>
              </a:r>
            </a:p>
          </p:txBody>
        </p:sp>
        <p:sp>
          <p:nvSpPr>
            <p:cNvPr id="8" name="Line 14"/>
            <p:cNvSpPr>
              <a:spLocks noChangeShapeType="1"/>
            </p:cNvSpPr>
            <p:nvPr/>
          </p:nvSpPr>
          <p:spPr bwMode="auto">
            <a:xfrm flipV="1">
              <a:off x="3168" y="3648"/>
              <a:ext cx="288" cy="0"/>
            </a:xfrm>
            <a:prstGeom prst="line">
              <a:avLst/>
            </a:prstGeom>
            <a:noFill/>
            <a:ln w="12700">
              <a:solidFill>
                <a:schemeClr val="tx1"/>
              </a:solidFill>
              <a:round/>
              <a:headEnd/>
              <a:tailEnd type="triangle" w="med" len="med"/>
            </a:ln>
            <a:effectLst/>
          </p:spPr>
          <p:txBody>
            <a:bodyPr/>
            <a:lstStyle/>
            <a:p>
              <a:endParaRPr lang="en-US"/>
            </a:p>
          </p:txBody>
        </p:sp>
        <p:sp>
          <p:nvSpPr>
            <p:cNvPr id="9" name="Line 15"/>
            <p:cNvSpPr>
              <a:spLocks noChangeShapeType="1"/>
            </p:cNvSpPr>
            <p:nvPr/>
          </p:nvSpPr>
          <p:spPr bwMode="auto">
            <a:xfrm flipH="1">
              <a:off x="1632" y="3408"/>
              <a:ext cx="96" cy="96"/>
            </a:xfrm>
            <a:prstGeom prst="line">
              <a:avLst/>
            </a:prstGeom>
            <a:noFill/>
            <a:ln w="28575">
              <a:solidFill>
                <a:schemeClr val="accent1"/>
              </a:solidFill>
              <a:round/>
              <a:headEnd/>
              <a:tailEnd/>
            </a:ln>
            <a:effectLst/>
          </p:spPr>
          <p:txBody>
            <a:bodyPr/>
            <a:lstStyle/>
            <a:p>
              <a:endParaRPr lang="en-US"/>
            </a:p>
          </p:txBody>
        </p:sp>
        <p:sp>
          <p:nvSpPr>
            <p:cNvPr id="10" name="Line 16"/>
            <p:cNvSpPr>
              <a:spLocks noChangeShapeType="1"/>
            </p:cNvSpPr>
            <p:nvPr/>
          </p:nvSpPr>
          <p:spPr bwMode="auto">
            <a:xfrm flipH="1">
              <a:off x="3168" y="3600"/>
              <a:ext cx="96" cy="96"/>
            </a:xfrm>
            <a:prstGeom prst="line">
              <a:avLst/>
            </a:prstGeom>
            <a:noFill/>
            <a:ln w="28575">
              <a:solidFill>
                <a:schemeClr val="accent1"/>
              </a:solidFill>
              <a:round/>
              <a:headEnd/>
              <a:tailEnd/>
            </a:ln>
            <a:effectLst/>
          </p:spPr>
          <p:txBody>
            <a:bodyPr/>
            <a:lstStyle/>
            <a:p>
              <a:endParaRPr lang="en-US"/>
            </a:p>
          </p:txBody>
        </p:sp>
        <p:sp>
          <p:nvSpPr>
            <p:cNvPr id="11" name="Rectangle 17"/>
            <p:cNvSpPr>
              <a:spLocks noChangeArrowheads="1"/>
            </p:cNvSpPr>
            <p:nvPr/>
          </p:nvSpPr>
          <p:spPr bwMode="auto">
            <a:xfrm>
              <a:off x="1632" y="3456"/>
              <a:ext cx="142" cy="166"/>
            </a:xfrm>
            <a:prstGeom prst="rect">
              <a:avLst/>
            </a:prstGeom>
            <a:noFill/>
            <a:ln w="12700">
              <a:noFill/>
              <a:miter lim="800000"/>
              <a:headEnd/>
              <a:tailEnd/>
            </a:ln>
            <a:effectLst/>
          </p:spPr>
          <p:txBody>
            <a:bodyPr wrap="none" lIns="63500" tIns="25400" rIns="63500" bIns="25400">
              <a:spAutoFit/>
            </a:bodyPr>
            <a:lstStyle/>
            <a:p>
              <a:r>
                <a:rPr lang="en-US" sz="1400"/>
                <a:t>4</a:t>
              </a:r>
            </a:p>
          </p:txBody>
        </p:sp>
        <p:sp>
          <p:nvSpPr>
            <p:cNvPr id="12" name="Rectangle 18"/>
            <p:cNvSpPr>
              <a:spLocks noChangeArrowheads="1"/>
            </p:cNvSpPr>
            <p:nvPr/>
          </p:nvSpPr>
          <p:spPr bwMode="auto">
            <a:xfrm>
              <a:off x="3168" y="364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13" name="Rectangle 19"/>
            <p:cNvSpPr>
              <a:spLocks noChangeArrowheads="1"/>
            </p:cNvSpPr>
            <p:nvPr/>
          </p:nvSpPr>
          <p:spPr bwMode="auto">
            <a:xfrm>
              <a:off x="1920" y="2640"/>
              <a:ext cx="1104" cy="144"/>
            </a:xfrm>
            <a:prstGeom prst="rect">
              <a:avLst/>
            </a:prstGeom>
            <a:noFill/>
            <a:ln w="12700">
              <a:solidFill>
                <a:schemeClr val="tx1"/>
              </a:solidFill>
              <a:miter lim="800000"/>
              <a:headEnd/>
              <a:tailEnd/>
            </a:ln>
            <a:effectLst/>
          </p:spPr>
          <p:txBody>
            <a:bodyPr wrap="none" anchor="ctr"/>
            <a:lstStyle/>
            <a:p>
              <a:endParaRPr lang="en-US"/>
            </a:p>
          </p:txBody>
        </p:sp>
        <p:sp>
          <p:nvSpPr>
            <p:cNvPr id="14" name="Line 20"/>
            <p:cNvSpPr>
              <a:spLocks noChangeShapeType="1"/>
            </p:cNvSpPr>
            <p:nvPr/>
          </p:nvSpPr>
          <p:spPr bwMode="auto">
            <a:xfrm flipH="1">
              <a:off x="2400" y="2496"/>
              <a:ext cx="96" cy="96"/>
            </a:xfrm>
            <a:prstGeom prst="line">
              <a:avLst/>
            </a:prstGeom>
            <a:noFill/>
            <a:ln w="28575">
              <a:solidFill>
                <a:schemeClr val="accent1"/>
              </a:solidFill>
              <a:round/>
              <a:headEnd/>
              <a:tailEnd/>
            </a:ln>
            <a:effectLst/>
          </p:spPr>
          <p:txBody>
            <a:bodyPr/>
            <a:lstStyle/>
            <a:p>
              <a:endParaRPr lang="en-US"/>
            </a:p>
          </p:txBody>
        </p:sp>
        <p:sp>
          <p:nvSpPr>
            <p:cNvPr id="15" name="Line 21"/>
            <p:cNvSpPr>
              <a:spLocks noChangeShapeType="1"/>
            </p:cNvSpPr>
            <p:nvPr/>
          </p:nvSpPr>
          <p:spPr bwMode="auto">
            <a:xfrm flipH="1">
              <a:off x="2736" y="3312"/>
              <a:ext cx="96" cy="96"/>
            </a:xfrm>
            <a:prstGeom prst="line">
              <a:avLst/>
            </a:prstGeom>
            <a:noFill/>
            <a:ln w="28575">
              <a:solidFill>
                <a:schemeClr val="accent1"/>
              </a:solidFill>
              <a:round/>
              <a:headEnd/>
              <a:tailEnd/>
            </a:ln>
            <a:effectLst/>
          </p:spPr>
          <p:txBody>
            <a:bodyPr/>
            <a:lstStyle/>
            <a:p>
              <a:endParaRPr lang="en-US"/>
            </a:p>
          </p:txBody>
        </p:sp>
        <p:sp>
          <p:nvSpPr>
            <p:cNvPr id="16" name="Rectangle 22"/>
            <p:cNvSpPr>
              <a:spLocks noChangeArrowheads="1"/>
            </p:cNvSpPr>
            <p:nvPr/>
          </p:nvSpPr>
          <p:spPr bwMode="auto">
            <a:xfrm>
              <a:off x="2448" y="2448"/>
              <a:ext cx="204" cy="166"/>
            </a:xfrm>
            <a:prstGeom prst="rect">
              <a:avLst/>
            </a:prstGeom>
            <a:noFill/>
            <a:ln w="12700">
              <a:noFill/>
              <a:miter lim="800000"/>
              <a:headEnd/>
              <a:tailEnd/>
            </a:ln>
            <a:effectLst/>
          </p:spPr>
          <p:txBody>
            <a:bodyPr wrap="none" lIns="63500" tIns="25400" rIns="63500" bIns="25400">
              <a:spAutoFit/>
            </a:bodyPr>
            <a:lstStyle/>
            <a:p>
              <a:r>
                <a:rPr lang="en-US" sz="1400"/>
                <a:t>26</a:t>
              </a:r>
            </a:p>
          </p:txBody>
        </p:sp>
        <p:sp>
          <p:nvSpPr>
            <p:cNvPr id="17" name="Rectangle 23"/>
            <p:cNvSpPr>
              <a:spLocks noChangeArrowheads="1"/>
            </p:cNvSpPr>
            <p:nvPr/>
          </p:nvSpPr>
          <p:spPr bwMode="auto">
            <a:xfrm>
              <a:off x="2736" y="3360"/>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18" name="Line 24"/>
            <p:cNvSpPr>
              <a:spLocks noChangeShapeType="1"/>
            </p:cNvSpPr>
            <p:nvPr/>
          </p:nvSpPr>
          <p:spPr bwMode="auto">
            <a:xfrm>
              <a:off x="2448" y="2448"/>
              <a:ext cx="0" cy="192"/>
            </a:xfrm>
            <a:prstGeom prst="line">
              <a:avLst/>
            </a:prstGeom>
            <a:noFill/>
            <a:ln w="12700">
              <a:solidFill>
                <a:schemeClr val="tx1"/>
              </a:solidFill>
              <a:round/>
              <a:headEnd/>
              <a:tailEnd type="triangle" w="med" len="med"/>
            </a:ln>
            <a:effectLst/>
          </p:spPr>
          <p:txBody>
            <a:bodyPr/>
            <a:lstStyle/>
            <a:p>
              <a:endParaRPr lang="en-US"/>
            </a:p>
          </p:txBody>
        </p:sp>
        <p:sp>
          <p:nvSpPr>
            <p:cNvPr id="19" name="Rectangle 25"/>
            <p:cNvSpPr>
              <a:spLocks noChangeArrowheads="1"/>
            </p:cNvSpPr>
            <p:nvPr/>
          </p:nvSpPr>
          <p:spPr bwMode="auto">
            <a:xfrm>
              <a:off x="3012" y="3024"/>
              <a:ext cx="204"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00</a:t>
              </a:r>
            </a:p>
          </p:txBody>
        </p:sp>
        <p:sp>
          <p:nvSpPr>
            <p:cNvPr id="20" name="Rectangle 26"/>
            <p:cNvSpPr>
              <a:spLocks noChangeArrowheads="1"/>
            </p:cNvSpPr>
            <p:nvPr/>
          </p:nvSpPr>
          <p:spPr bwMode="auto">
            <a:xfrm>
              <a:off x="3024" y="3024"/>
              <a:ext cx="144" cy="144"/>
            </a:xfrm>
            <a:prstGeom prst="rect">
              <a:avLst/>
            </a:prstGeom>
            <a:noFill/>
            <a:ln w="12700">
              <a:solidFill>
                <a:schemeClr val="tx1"/>
              </a:solidFill>
              <a:miter lim="800000"/>
              <a:headEnd/>
              <a:tailEnd/>
            </a:ln>
            <a:effectLst/>
          </p:spPr>
          <p:txBody>
            <a:bodyPr wrap="none" anchor="ctr"/>
            <a:lstStyle/>
            <a:p>
              <a:endParaRPr lang="en-US"/>
            </a:p>
          </p:txBody>
        </p:sp>
        <p:sp>
          <p:nvSpPr>
            <p:cNvPr id="21" name="Line 27"/>
            <p:cNvSpPr>
              <a:spLocks noChangeShapeType="1"/>
            </p:cNvSpPr>
            <p:nvPr/>
          </p:nvSpPr>
          <p:spPr bwMode="auto">
            <a:xfrm>
              <a:off x="1920" y="3024"/>
              <a:ext cx="0" cy="144"/>
            </a:xfrm>
            <a:prstGeom prst="line">
              <a:avLst/>
            </a:prstGeom>
            <a:noFill/>
            <a:ln w="12700">
              <a:solidFill>
                <a:schemeClr val="tx1"/>
              </a:solidFill>
              <a:round/>
              <a:headEnd/>
              <a:tailEnd/>
            </a:ln>
            <a:effectLst/>
          </p:spPr>
          <p:txBody>
            <a:bodyPr/>
            <a:lstStyle/>
            <a:p>
              <a:endParaRPr lang="en-US"/>
            </a:p>
          </p:txBody>
        </p:sp>
        <p:sp>
          <p:nvSpPr>
            <p:cNvPr id="22" name="Rectangle 28"/>
            <p:cNvSpPr>
              <a:spLocks noChangeArrowheads="1"/>
            </p:cNvSpPr>
            <p:nvPr/>
          </p:nvSpPr>
          <p:spPr bwMode="auto">
            <a:xfrm>
              <a:off x="1728" y="3024"/>
              <a:ext cx="1296" cy="144"/>
            </a:xfrm>
            <a:prstGeom prst="rect">
              <a:avLst/>
            </a:prstGeom>
            <a:noFill/>
            <a:ln w="12700">
              <a:solidFill>
                <a:schemeClr val="tx1"/>
              </a:solidFill>
              <a:miter lim="800000"/>
              <a:headEnd/>
              <a:tailEnd/>
            </a:ln>
            <a:effectLst/>
          </p:spPr>
          <p:txBody>
            <a:bodyPr wrap="none" anchor="ctr"/>
            <a:lstStyle/>
            <a:p>
              <a:endParaRPr lang="en-US"/>
            </a:p>
          </p:txBody>
        </p:sp>
        <p:sp>
          <p:nvSpPr>
            <p:cNvPr id="23" name="Line 29"/>
            <p:cNvSpPr>
              <a:spLocks noChangeShapeType="1"/>
            </p:cNvSpPr>
            <p:nvPr/>
          </p:nvSpPr>
          <p:spPr bwMode="auto">
            <a:xfrm>
              <a:off x="2448" y="2784"/>
              <a:ext cx="0" cy="240"/>
            </a:xfrm>
            <a:prstGeom prst="line">
              <a:avLst/>
            </a:prstGeom>
            <a:noFill/>
            <a:ln w="12700">
              <a:solidFill>
                <a:schemeClr val="tx1"/>
              </a:solidFill>
              <a:round/>
              <a:headEnd/>
              <a:tailEnd type="triangle" w="med" len="med"/>
            </a:ln>
            <a:effectLst/>
          </p:spPr>
          <p:txBody>
            <a:bodyPr/>
            <a:lstStyle/>
            <a:p>
              <a:endParaRPr lang="en-US"/>
            </a:p>
          </p:txBody>
        </p:sp>
        <p:sp>
          <p:nvSpPr>
            <p:cNvPr id="24" name="Oval 30"/>
            <p:cNvSpPr>
              <a:spLocks noChangeArrowheads="1"/>
            </p:cNvSpPr>
            <p:nvPr/>
          </p:nvSpPr>
          <p:spPr bwMode="auto">
            <a:xfrm>
              <a:off x="1776" y="3648"/>
              <a:ext cx="48" cy="48"/>
            </a:xfrm>
            <a:prstGeom prst="ellipse">
              <a:avLst/>
            </a:prstGeom>
            <a:noFill/>
            <a:ln w="12700">
              <a:noFill/>
              <a:round/>
              <a:headEnd/>
              <a:tailEnd/>
            </a:ln>
            <a:effectLst/>
          </p:spPr>
          <p:txBody>
            <a:bodyPr wrap="none" anchor="ctr"/>
            <a:lstStyle/>
            <a:p>
              <a:endParaRPr lang="en-US"/>
            </a:p>
          </p:txBody>
        </p:sp>
        <p:cxnSp>
          <p:nvCxnSpPr>
            <p:cNvPr id="25" name="AutoShape 31"/>
            <p:cNvCxnSpPr>
              <a:cxnSpLocks noChangeShapeType="1"/>
              <a:stCxn id="24" idx="5"/>
              <a:endCxn id="31" idx="4"/>
            </p:cNvCxnSpPr>
            <p:nvPr/>
          </p:nvCxnSpPr>
          <p:spPr bwMode="auto">
            <a:xfrm rot="5400000" flipH="1" flipV="1">
              <a:off x="1536" y="3401"/>
              <a:ext cx="569" cy="7"/>
            </a:xfrm>
            <a:prstGeom prst="curvedConnector5">
              <a:avLst>
                <a:gd name="adj1" fmla="val 30579"/>
                <a:gd name="adj2" fmla="val -2642856"/>
                <a:gd name="adj3" fmla="val 62037"/>
              </a:avLst>
            </a:prstGeom>
            <a:noFill/>
            <a:ln w="12700">
              <a:solidFill>
                <a:schemeClr val="tx1"/>
              </a:solidFill>
              <a:round/>
              <a:headEnd/>
              <a:tailEnd type="triangle" w="med" len="med"/>
            </a:ln>
            <a:effectLst/>
          </p:spPr>
        </p:cxnSp>
        <p:sp>
          <p:nvSpPr>
            <p:cNvPr id="26" name="Line 32"/>
            <p:cNvSpPr>
              <a:spLocks noChangeShapeType="1"/>
            </p:cNvSpPr>
            <p:nvPr/>
          </p:nvSpPr>
          <p:spPr bwMode="auto">
            <a:xfrm>
              <a:off x="2400" y="3168"/>
              <a:ext cx="0" cy="192"/>
            </a:xfrm>
            <a:prstGeom prst="line">
              <a:avLst/>
            </a:prstGeom>
            <a:noFill/>
            <a:ln w="12700">
              <a:solidFill>
                <a:schemeClr val="tx1"/>
              </a:solidFill>
              <a:round/>
              <a:headEnd/>
              <a:tailEnd/>
            </a:ln>
            <a:effectLst/>
          </p:spPr>
          <p:txBody>
            <a:bodyPr/>
            <a:lstStyle/>
            <a:p>
              <a:endParaRPr lang="en-US"/>
            </a:p>
          </p:txBody>
        </p:sp>
        <p:sp>
          <p:nvSpPr>
            <p:cNvPr id="27" name="Line 33"/>
            <p:cNvSpPr>
              <a:spLocks noChangeShapeType="1"/>
            </p:cNvSpPr>
            <p:nvPr/>
          </p:nvSpPr>
          <p:spPr bwMode="auto">
            <a:xfrm>
              <a:off x="2400" y="3360"/>
              <a:ext cx="1056" cy="0"/>
            </a:xfrm>
            <a:prstGeom prst="line">
              <a:avLst/>
            </a:prstGeom>
            <a:noFill/>
            <a:ln w="12700">
              <a:solidFill>
                <a:schemeClr val="tx1"/>
              </a:solidFill>
              <a:round/>
              <a:headEnd/>
              <a:tailEnd type="triangle" w="med" len="med"/>
            </a:ln>
            <a:effectLst/>
          </p:spPr>
          <p:txBody>
            <a:bodyPr/>
            <a:lstStyle/>
            <a:p>
              <a:endParaRPr lang="en-US"/>
            </a:p>
          </p:txBody>
        </p:sp>
        <p:sp>
          <p:nvSpPr>
            <p:cNvPr id="28" name="Line 34"/>
            <p:cNvSpPr>
              <a:spLocks noChangeShapeType="1"/>
            </p:cNvSpPr>
            <p:nvPr/>
          </p:nvSpPr>
          <p:spPr bwMode="auto">
            <a:xfrm flipV="1">
              <a:off x="2400" y="3744"/>
              <a:ext cx="0" cy="240"/>
            </a:xfrm>
            <a:prstGeom prst="line">
              <a:avLst/>
            </a:prstGeom>
            <a:noFill/>
            <a:ln w="12700">
              <a:solidFill>
                <a:schemeClr val="tx1"/>
              </a:solidFill>
              <a:round/>
              <a:headEnd/>
              <a:tailEnd type="triangle" w="med" len="med"/>
            </a:ln>
            <a:effectLst/>
          </p:spPr>
          <p:txBody>
            <a:bodyPr/>
            <a:lstStyle/>
            <a:p>
              <a:endParaRPr lang="en-US"/>
            </a:p>
          </p:txBody>
        </p:sp>
        <p:sp>
          <p:nvSpPr>
            <p:cNvPr id="29" name="Rectangle 35"/>
            <p:cNvSpPr>
              <a:spLocks noChangeArrowheads="1"/>
            </p:cNvSpPr>
            <p:nvPr/>
          </p:nvSpPr>
          <p:spPr bwMode="auto">
            <a:xfrm>
              <a:off x="1440" y="2256"/>
              <a:ext cx="2815"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from the low order 26 bits of the jump instruction</a:t>
              </a:r>
            </a:p>
          </p:txBody>
        </p:sp>
        <p:sp>
          <p:nvSpPr>
            <p:cNvPr id="30" name="Line 36"/>
            <p:cNvSpPr>
              <a:spLocks noChangeShapeType="1"/>
            </p:cNvSpPr>
            <p:nvPr/>
          </p:nvSpPr>
          <p:spPr bwMode="auto">
            <a:xfrm>
              <a:off x="3024" y="3024"/>
              <a:ext cx="0" cy="144"/>
            </a:xfrm>
            <a:prstGeom prst="line">
              <a:avLst/>
            </a:prstGeom>
            <a:noFill/>
            <a:ln w="12700">
              <a:solidFill>
                <a:schemeClr val="tx1"/>
              </a:solidFill>
              <a:round/>
              <a:headEnd/>
              <a:tailEnd/>
            </a:ln>
            <a:effectLst/>
          </p:spPr>
          <p:txBody>
            <a:bodyPr/>
            <a:lstStyle/>
            <a:p>
              <a:endParaRPr lang="en-US"/>
            </a:p>
          </p:txBody>
        </p:sp>
        <p:sp>
          <p:nvSpPr>
            <p:cNvPr id="31" name="Oval 37"/>
            <p:cNvSpPr>
              <a:spLocks noChangeArrowheads="1"/>
            </p:cNvSpPr>
            <p:nvPr/>
          </p:nvSpPr>
          <p:spPr bwMode="auto">
            <a:xfrm>
              <a:off x="1776" y="3072"/>
              <a:ext cx="96" cy="48"/>
            </a:xfrm>
            <a:prstGeom prst="ellipse">
              <a:avLst/>
            </a:prstGeom>
            <a:noFill/>
            <a:ln w="12700">
              <a:noFill/>
              <a:round/>
              <a:headEnd/>
              <a:tailEnd/>
            </a:ln>
            <a:effectLst/>
          </p:spPr>
          <p:txBody>
            <a:bodyPr wrap="none" anchor="ctr"/>
            <a:lstStyle/>
            <a:p>
              <a:endParaRPr lang="en-US"/>
            </a:p>
          </p:txBody>
        </p:sp>
        <p:sp>
          <p:nvSpPr>
            <p:cNvPr id="32" name="Line 38"/>
            <p:cNvSpPr>
              <a:spLocks noChangeShapeType="1"/>
            </p:cNvSpPr>
            <p:nvPr/>
          </p:nvSpPr>
          <p:spPr bwMode="auto">
            <a:xfrm>
              <a:off x="4224" y="3360"/>
              <a:ext cx="0" cy="624"/>
            </a:xfrm>
            <a:prstGeom prst="line">
              <a:avLst/>
            </a:prstGeom>
            <a:noFill/>
            <a:ln w="12700">
              <a:solidFill>
                <a:schemeClr val="tx1"/>
              </a:solidFill>
              <a:round/>
              <a:headEnd/>
              <a:tailEnd/>
            </a:ln>
            <a:effectLst/>
          </p:spPr>
          <p:txBody>
            <a:bodyPr/>
            <a:lstStyle/>
            <a:p>
              <a:endParaRPr lang="en-US"/>
            </a:p>
          </p:txBody>
        </p:sp>
        <p:sp>
          <p:nvSpPr>
            <p:cNvPr id="33" name="Line 39"/>
            <p:cNvSpPr>
              <a:spLocks noChangeShapeType="1"/>
            </p:cNvSpPr>
            <p:nvPr/>
          </p:nvSpPr>
          <p:spPr bwMode="auto">
            <a:xfrm>
              <a:off x="2400" y="3984"/>
              <a:ext cx="1824" cy="0"/>
            </a:xfrm>
            <a:prstGeom prst="line">
              <a:avLst/>
            </a:prstGeom>
            <a:noFill/>
            <a:ln w="12700">
              <a:solidFill>
                <a:schemeClr val="tx1"/>
              </a:solidFill>
              <a:round/>
              <a:headEnd/>
              <a:tailEnd/>
            </a:ln>
            <a:effectLst/>
          </p:spPr>
          <p:txBody>
            <a:bodyPr/>
            <a:lstStyle/>
            <a:p>
              <a:endParaRPr lang="en-US"/>
            </a:p>
          </p:txBody>
        </p:sp>
        <p:sp>
          <p:nvSpPr>
            <p:cNvPr id="34" name="Line 40"/>
            <p:cNvSpPr>
              <a:spLocks noChangeShapeType="1"/>
            </p:cNvSpPr>
            <p:nvPr/>
          </p:nvSpPr>
          <p:spPr bwMode="auto">
            <a:xfrm>
              <a:off x="3456" y="3360"/>
              <a:ext cx="768" cy="0"/>
            </a:xfrm>
            <a:prstGeom prst="line">
              <a:avLst/>
            </a:prstGeom>
            <a:noFill/>
            <a:ln w="12700">
              <a:solidFill>
                <a:schemeClr val="tx1"/>
              </a:solidFill>
              <a:round/>
              <a:headEnd/>
              <a:tailEnd/>
            </a:ln>
            <a:effectLst/>
          </p:spPr>
          <p:txBody>
            <a:bodyPr/>
            <a:lstStyle/>
            <a:p>
              <a:endParaRPr lang="en-US"/>
            </a:p>
          </p:txBody>
        </p:sp>
        <p:sp>
          <p:nvSpPr>
            <p:cNvPr id="35" name="Line 41"/>
            <p:cNvSpPr>
              <a:spLocks noChangeShapeType="1"/>
            </p:cNvSpPr>
            <p:nvPr/>
          </p:nvSpPr>
          <p:spPr bwMode="auto">
            <a:xfrm>
              <a:off x="1920" y="3600"/>
              <a:ext cx="0" cy="144"/>
            </a:xfrm>
            <a:prstGeom prst="line">
              <a:avLst/>
            </a:prstGeom>
            <a:noFill/>
            <a:ln w="12700">
              <a:solidFill>
                <a:schemeClr val="tx1"/>
              </a:solidFill>
              <a:round/>
              <a:headEnd/>
              <a:tailEnd/>
            </a:ln>
            <a:effectLst/>
          </p:spPr>
          <p:txBody>
            <a:bodyPr/>
            <a:lstStyle/>
            <a:p>
              <a:endParaRPr lang="en-US"/>
            </a:p>
          </p:txBody>
        </p:sp>
      </p:grpSp>
      <p:sp>
        <p:nvSpPr>
          <p:cNvPr id="36" name="线形标注 1 35"/>
          <p:cNvSpPr/>
          <p:nvPr/>
        </p:nvSpPr>
        <p:spPr>
          <a:xfrm>
            <a:off x="6520064" y="1661803"/>
            <a:ext cx="1351131" cy="1008112"/>
          </a:xfrm>
          <a:prstGeom prst="borderCallout1">
            <a:avLst>
              <a:gd name="adj1" fmla="val 18750"/>
              <a:gd name="adj2" fmla="val -8333"/>
              <a:gd name="adj3" fmla="val 145017"/>
              <a:gd name="adj4" fmla="val -118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dirty="0" smtClean="0"/>
              <a:t>）</a:t>
            </a:r>
            <a:r>
              <a:rPr lang="en-US" altLang="zh-CN" dirty="0" smtClean="0"/>
              <a:t>26</a:t>
            </a:r>
            <a:r>
              <a:rPr lang="zh-CN" altLang="en-US" dirty="0" smtClean="0"/>
              <a:t>位左移两位，即*</a:t>
            </a:r>
            <a:r>
              <a:rPr lang="en-US" altLang="zh-CN" dirty="0" smtClean="0"/>
              <a:t>4</a:t>
            </a:r>
            <a:endParaRPr lang="zh-CN" altLang="en-US" dirty="0"/>
          </a:p>
        </p:txBody>
      </p:sp>
      <p:sp>
        <p:nvSpPr>
          <p:cNvPr id="37" name="线形标注 1 36"/>
          <p:cNvSpPr/>
          <p:nvPr/>
        </p:nvSpPr>
        <p:spPr>
          <a:xfrm>
            <a:off x="323528" y="3882163"/>
            <a:ext cx="872246" cy="1224136"/>
          </a:xfrm>
          <a:prstGeom prst="borderCallout1">
            <a:avLst>
              <a:gd name="adj1" fmla="val -2391"/>
              <a:gd name="adj2" fmla="val 92544"/>
              <a:gd name="adj3" fmla="val -38304"/>
              <a:gd name="adj4" fmla="val 169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r>
              <a:rPr lang="zh-CN" altLang="en-US" dirty="0" smtClean="0"/>
              <a:t>）从</a:t>
            </a:r>
            <a:r>
              <a:rPr lang="en-US" altLang="zh-CN" dirty="0" smtClean="0"/>
              <a:t>PC</a:t>
            </a:r>
            <a:r>
              <a:rPr lang="zh-CN" altLang="en-US" dirty="0" smtClean="0"/>
              <a:t>取高</a:t>
            </a:r>
            <a:r>
              <a:rPr lang="en-US" altLang="zh-CN" dirty="0" smtClean="0"/>
              <a:t>4</a:t>
            </a:r>
            <a:r>
              <a:rPr lang="zh-CN" altLang="en-US" dirty="0" smtClean="0"/>
              <a:t>位</a:t>
            </a:r>
            <a:endParaRPr lang="zh-CN" altLang="en-US" dirty="0"/>
          </a:p>
        </p:txBody>
      </p:sp>
    </p:spTree>
    <p:extLst>
      <p:ext uri="{BB962C8B-B14F-4D97-AF65-F5344CB8AC3E}">
        <p14:creationId xmlns:p14="http://schemas.microsoft.com/office/powerpoint/2010/main" val="1999115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720080"/>
          </a:xfrm>
        </p:spPr>
        <p:txBody>
          <a:bodyPr/>
          <a:lstStyle/>
          <a:p>
            <a:pPr marL="0" indent="0">
              <a:buNone/>
            </a:pPr>
            <a:r>
              <a:rPr lang="zh-CN" altLang="en-US" dirty="0" smtClean="0"/>
              <a:t>例：设</a:t>
            </a:r>
            <a:r>
              <a:rPr lang="en-US" altLang="zh-CN" dirty="0" smtClean="0"/>
              <a:t>while</a:t>
            </a:r>
            <a:r>
              <a:rPr lang="zh-CN" altLang="en-US" dirty="0" smtClean="0"/>
              <a:t>语句的</a:t>
            </a:r>
            <a:r>
              <a:rPr lang="en-US" altLang="zh-CN" dirty="0" smtClean="0"/>
              <a:t>loop</a:t>
            </a:r>
            <a:r>
              <a:rPr lang="zh-CN" altLang="en-US" dirty="0" smtClean="0"/>
              <a:t>在</a:t>
            </a:r>
            <a:r>
              <a:rPr lang="en-US" altLang="zh-CN" dirty="0" smtClean="0"/>
              <a:t>80000</a:t>
            </a:r>
            <a:r>
              <a:rPr lang="zh-CN" altLang="en-US" dirty="0" smtClean="0"/>
              <a:t>。</a:t>
            </a:r>
            <a:r>
              <a:rPr lang="en-US" altLang="zh-CN" dirty="0" smtClean="0"/>
              <a:t>P77</a:t>
            </a:r>
          </a:p>
          <a:p>
            <a:pPr marL="0" indent="0">
              <a:buNone/>
            </a:pPr>
            <a:endParaRPr lang="zh-CN" altLang="en-US" dirty="0"/>
          </a:p>
        </p:txBody>
      </p:sp>
      <p:graphicFrame>
        <p:nvGraphicFramePr>
          <p:cNvPr id="4" name="Group 77"/>
          <p:cNvGraphicFramePr>
            <a:graphicFrameLocks noGrp="1"/>
          </p:cNvGraphicFramePr>
          <p:nvPr>
            <p:extLst>
              <p:ext uri="{D42A27DB-BD31-4B8C-83A1-F6EECF244321}">
                <p14:modId xmlns:p14="http://schemas.microsoft.com/office/powerpoint/2010/main" val="3095132684"/>
              </p:ext>
            </p:extLst>
          </p:nvPr>
        </p:nvGraphicFramePr>
        <p:xfrm>
          <a:off x="395536" y="1700808"/>
          <a:ext cx="8202612" cy="4248473"/>
        </p:xfrm>
        <a:graphic>
          <a:graphicData uri="http://schemas.openxmlformats.org/drawingml/2006/table">
            <a:tbl>
              <a:tblPr/>
              <a:tblGrid>
                <a:gridCol w="3671887"/>
                <a:gridCol w="863600"/>
                <a:gridCol w="611188"/>
                <a:gridCol w="611187"/>
                <a:gridCol w="611188"/>
                <a:gridCol w="611187"/>
                <a:gridCol w="611188"/>
                <a:gridCol w="611187"/>
              </a:tblGrid>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Loop: </a:t>
                      </a:r>
                      <a:r>
                        <a:rPr kumimoji="0" lang="en-US" altLang="zh-CN" sz="1800" b="0" i="0" u="none" strike="noStrike" cap="none" normalizeH="0" baseline="0" dirty="0" err="1" smtClean="0">
                          <a:ln>
                            <a:noFill/>
                          </a:ln>
                          <a:solidFill>
                            <a:schemeClr val="tx1"/>
                          </a:solidFill>
                          <a:effectLst/>
                          <a:latin typeface="Lucida Console" pitchFamily="49" charset="0"/>
                          <a:ea typeface="宋体" charset="-122"/>
                        </a:rPr>
                        <a:t>sll</a:t>
                      </a: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$t1, $s3, 2</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2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add  $t1, $t1, $s6</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      lw   $t0, 0($t1)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35</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a:t>
                      </a:r>
                      <a:r>
                        <a:rPr kumimoji="0" lang="en-US" altLang="zh-CN" sz="1800" b="0" i="0" u="none" strike="noStrike" cap="none" normalizeH="0" baseline="0" dirty="0" err="1" smtClean="0">
                          <a:ln>
                            <a:noFill/>
                          </a:ln>
                          <a:solidFill>
                            <a:srgbClr val="FF0000"/>
                          </a:solidFill>
                          <a:effectLst/>
                          <a:latin typeface="Lucida Console" pitchFamily="49" charset="0"/>
                          <a:ea typeface="宋体" charset="-122"/>
                        </a:rPr>
                        <a:t>bne</a:t>
                      </a:r>
                      <a:r>
                        <a:rPr kumimoji="0" lang="en-US" altLang="zh-CN" sz="1800" b="0" i="0" u="none" strike="noStrike" cap="none" normalizeH="0" baseline="0" dirty="0" smtClean="0">
                          <a:ln>
                            <a:noFill/>
                          </a:ln>
                          <a:solidFill>
                            <a:srgbClr val="FF0000"/>
                          </a:solidFill>
                          <a:effectLst/>
                          <a:latin typeface="Lucida Console" pitchFamily="49" charset="0"/>
                          <a:ea typeface="宋体" charset="-122"/>
                        </a:rPr>
                        <a:t>  $t0, $s5, Exit</a:t>
                      </a:r>
                      <a:endParaRPr kumimoji="0" lang="en-AU" altLang="zh-CN" sz="1800" b="0" i="0" u="none" strike="noStrike" cap="none" normalizeH="0" baseline="0" dirty="0" smtClean="0">
                        <a:ln>
                          <a:noFill/>
                        </a:ln>
                        <a:solidFill>
                          <a:srgbClr val="FF0000"/>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80012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5</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21</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      addi $s3, $s3, 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80016</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52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Lucida Console" pitchFamily="49" charset="0"/>
                          <a:ea typeface="宋体" charset="-122"/>
                        </a:rPr>
                        <a:t>      j    Loop</a:t>
                      </a:r>
                      <a:endParaRPr kumimoji="0" lang="en-AU" altLang="zh-CN" sz="1800" b="0" i="0" u="none" strike="noStrike" cap="none" normalizeH="0" baseline="0" dirty="0" smtClean="0">
                        <a:ln>
                          <a:noFill/>
                        </a:ln>
                        <a:solidFill>
                          <a:srgbClr val="FF0000"/>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80020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20000</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Exit: …</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80024</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Line 72"/>
          <p:cNvSpPr>
            <a:spLocks noChangeShapeType="1"/>
          </p:cNvSpPr>
          <p:nvPr/>
        </p:nvSpPr>
        <p:spPr bwMode="auto">
          <a:xfrm flipH="1">
            <a:off x="4788023" y="3789040"/>
            <a:ext cx="2880319" cy="1656184"/>
          </a:xfrm>
          <a:prstGeom prst="line">
            <a:avLst/>
          </a:prstGeom>
          <a:noFill/>
          <a:ln w="28575">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1"/>
          <p:cNvSpPr>
            <a:spLocks noChangeShapeType="1"/>
          </p:cNvSpPr>
          <p:nvPr/>
        </p:nvSpPr>
        <p:spPr bwMode="auto">
          <a:xfrm flipH="1" flipV="1">
            <a:off x="4644007" y="1988839"/>
            <a:ext cx="2375917" cy="3024485"/>
          </a:xfrm>
          <a:prstGeom prst="line">
            <a:avLst/>
          </a:prstGeom>
          <a:noFill/>
          <a:ln w="28575">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t>29</a:t>
            </a:fld>
            <a:endParaRPr lang="zh-CN" altLang="en-US"/>
          </a:p>
        </p:txBody>
      </p:sp>
    </p:spTree>
    <p:extLst>
      <p:ext uri="{BB962C8B-B14F-4D97-AF65-F5344CB8AC3E}">
        <p14:creationId xmlns:p14="http://schemas.microsoft.com/office/powerpoint/2010/main" val="127370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过程运行的步骤</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pPr marL="533400" indent="-533400">
              <a:buFont typeface="Wingdings" pitchFamily="2" charset="2"/>
              <a:buAutoNum type="arabicPeriod"/>
            </a:pPr>
            <a:r>
              <a:rPr lang="zh-CN" altLang="en-US" dirty="0" smtClean="0"/>
              <a:t>主程序（</a:t>
            </a:r>
            <a:r>
              <a:rPr lang="en-US" altLang="zh-CN" dirty="0" smtClean="0">
                <a:solidFill>
                  <a:srgbClr val="00B050"/>
                </a:solidFill>
              </a:rPr>
              <a:t>caller</a:t>
            </a:r>
            <a:r>
              <a:rPr lang="zh-CN" altLang="en-US" dirty="0" smtClean="0"/>
              <a:t>）将参数放到过程（</a:t>
            </a:r>
            <a:r>
              <a:rPr lang="en-US" altLang="zh-CN" dirty="0" err="1" smtClean="0">
                <a:solidFill>
                  <a:schemeClr val="accent2"/>
                </a:solidFill>
              </a:rPr>
              <a:t>callee</a:t>
            </a:r>
            <a:r>
              <a:rPr lang="zh-CN" altLang="en-US" dirty="0" smtClean="0"/>
              <a:t>）可以访问到的位置</a:t>
            </a:r>
            <a:endParaRPr lang="en-US" altLang="zh-CN" dirty="0"/>
          </a:p>
          <a:p>
            <a:pPr marL="952500" lvl="1" indent="-457200"/>
            <a:r>
              <a:rPr lang="en-US" altLang="zh-CN" dirty="0">
                <a:latin typeface="Courier New" pitchFamily="49" charset="0"/>
              </a:rPr>
              <a:t>$a0</a:t>
            </a:r>
            <a:r>
              <a:rPr lang="en-US" altLang="zh-CN" dirty="0"/>
              <a:t> - </a:t>
            </a:r>
            <a:r>
              <a:rPr lang="en-US" altLang="zh-CN" dirty="0">
                <a:latin typeface="Courier New" pitchFamily="49" charset="0"/>
              </a:rPr>
              <a:t>$a3</a:t>
            </a:r>
            <a:r>
              <a:rPr lang="en-US" altLang="zh-CN" dirty="0"/>
              <a:t>: </a:t>
            </a:r>
            <a:r>
              <a:rPr lang="en-US" altLang="zh-CN" dirty="0" smtClean="0"/>
              <a:t>4</a:t>
            </a:r>
            <a:r>
              <a:rPr lang="zh-CN" altLang="en-US" dirty="0" smtClean="0"/>
              <a:t>个参数专用寄存器</a:t>
            </a:r>
            <a:endParaRPr lang="en-US" altLang="zh-CN" dirty="0"/>
          </a:p>
          <a:p>
            <a:pPr marL="533400" indent="-533400">
              <a:buFont typeface="Wingdings" pitchFamily="2" charset="2"/>
              <a:buAutoNum type="arabicPeriod"/>
            </a:pPr>
            <a:r>
              <a:rPr lang="en-US" altLang="zh-CN" dirty="0" smtClean="0">
                <a:solidFill>
                  <a:srgbClr val="00B050"/>
                </a:solidFill>
              </a:rPr>
              <a:t>Caller</a:t>
            </a:r>
            <a:r>
              <a:rPr lang="zh-CN" altLang="en-US" dirty="0" smtClean="0"/>
              <a:t>将控制权转给</a:t>
            </a:r>
            <a:r>
              <a:rPr lang="en-US" altLang="zh-CN" dirty="0" err="1" smtClean="0">
                <a:solidFill>
                  <a:schemeClr val="accent2"/>
                </a:solidFill>
              </a:rPr>
              <a:t>callee</a:t>
            </a:r>
            <a:r>
              <a:rPr lang="zh-CN" altLang="en-US" dirty="0" smtClean="0">
                <a:solidFill>
                  <a:schemeClr val="accent2"/>
                </a:solidFill>
              </a:rPr>
              <a:t>（使用指令</a:t>
            </a:r>
            <a:r>
              <a:rPr lang="en-US" altLang="zh-CN" dirty="0" err="1" smtClean="0">
                <a:solidFill>
                  <a:schemeClr val="accent2"/>
                </a:solidFill>
              </a:rPr>
              <a:t>jal</a:t>
            </a:r>
            <a:r>
              <a:rPr lang="en-US" altLang="zh-CN" dirty="0" smtClean="0">
                <a:solidFill>
                  <a:schemeClr val="accent2"/>
                </a:solidFill>
              </a:rPr>
              <a:t>  X</a:t>
            </a:r>
            <a:r>
              <a:rPr lang="zh-CN" altLang="en-US" dirty="0" smtClean="0">
                <a:solidFill>
                  <a:schemeClr val="accent2"/>
                </a:solidFill>
              </a:rPr>
              <a:t>）</a:t>
            </a:r>
            <a:endParaRPr lang="en-US" altLang="zh-CN" dirty="0">
              <a:solidFill>
                <a:schemeClr val="accent2"/>
              </a:solidFill>
            </a:endParaRPr>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获得所需的存储资源</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执行相应的任务</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将结果放到</a:t>
            </a:r>
            <a:r>
              <a:rPr lang="en-US" altLang="zh-CN" dirty="0" smtClean="0">
                <a:solidFill>
                  <a:srgbClr val="009900"/>
                </a:solidFill>
              </a:rPr>
              <a:t>caller</a:t>
            </a:r>
            <a:r>
              <a:rPr lang="en-US" altLang="zh-CN" dirty="0" smtClean="0"/>
              <a:t> </a:t>
            </a:r>
            <a:r>
              <a:rPr lang="zh-CN" altLang="en-US" dirty="0" smtClean="0"/>
              <a:t>可以访问到的地方</a:t>
            </a:r>
            <a:endParaRPr lang="en-US" altLang="zh-CN" dirty="0"/>
          </a:p>
          <a:p>
            <a:pPr marL="952500" lvl="1" indent="-457200"/>
            <a:r>
              <a:rPr lang="en-US" altLang="zh-CN" dirty="0">
                <a:latin typeface="Courier New" pitchFamily="49" charset="0"/>
              </a:rPr>
              <a:t>$v0</a:t>
            </a:r>
            <a:r>
              <a:rPr lang="en-US" altLang="zh-CN" dirty="0"/>
              <a:t> - </a:t>
            </a:r>
            <a:r>
              <a:rPr lang="en-US" altLang="zh-CN" dirty="0">
                <a:latin typeface="Courier New" pitchFamily="49" charset="0"/>
              </a:rPr>
              <a:t>$v1</a:t>
            </a:r>
            <a:r>
              <a:rPr lang="en-US" altLang="zh-CN" dirty="0"/>
              <a:t>:  </a:t>
            </a:r>
            <a:r>
              <a:rPr lang="zh-CN" altLang="en-US" dirty="0" smtClean="0"/>
              <a:t>两个结果专用寄存器</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将控制权还给</a:t>
            </a:r>
            <a:r>
              <a:rPr lang="en-US" altLang="zh-CN" dirty="0" smtClean="0">
                <a:solidFill>
                  <a:srgbClr val="009900"/>
                </a:solidFill>
              </a:rPr>
              <a:t>caller</a:t>
            </a:r>
            <a:r>
              <a:rPr lang="zh-CN" altLang="en-US" dirty="0" smtClean="0">
                <a:solidFill>
                  <a:srgbClr val="009900"/>
                </a:solidFill>
              </a:rPr>
              <a:t>（使用指令</a:t>
            </a:r>
            <a:r>
              <a:rPr lang="en-US" altLang="zh-CN" dirty="0" err="1" smtClean="0">
                <a:solidFill>
                  <a:srgbClr val="009900"/>
                </a:solidFill>
              </a:rPr>
              <a:t>jr</a:t>
            </a:r>
            <a:r>
              <a:rPr lang="en-US" altLang="zh-CN" dirty="0" smtClean="0">
                <a:solidFill>
                  <a:srgbClr val="009900"/>
                </a:solidFill>
              </a:rPr>
              <a:t>  $</a:t>
            </a:r>
            <a:r>
              <a:rPr lang="en-US" altLang="zh-CN" dirty="0" err="1" smtClean="0">
                <a:solidFill>
                  <a:srgbClr val="009900"/>
                </a:solidFill>
              </a:rPr>
              <a:t>ra</a:t>
            </a:r>
            <a:r>
              <a:rPr lang="zh-CN" altLang="en-US" dirty="0" smtClean="0">
                <a:solidFill>
                  <a:srgbClr val="009900"/>
                </a:solidFill>
              </a:rPr>
              <a:t>）</a:t>
            </a:r>
            <a:endParaRPr lang="en-US" altLang="zh-CN" dirty="0">
              <a:solidFill>
                <a:srgbClr val="009900"/>
              </a:solidFill>
            </a:endParaRPr>
          </a:p>
          <a:p>
            <a:pPr marL="952500" lvl="1" indent="-457200"/>
            <a:r>
              <a:rPr lang="en-US" altLang="zh-CN" dirty="0">
                <a:latin typeface="Courier New" pitchFamily="49" charset="0"/>
              </a:rPr>
              <a:t>$</a:t>
            </a:r>
            <a:r>
              <a:rPr lang="en-US" altLang="zh-CN" dirty="0" err="1">
                <a:latin typeface="Courier New" pitchFamily="49" charset="0"/>
              </a:rPr>
              <a:t>ra</a:t>
            </a:r>
            <a:r>
              <a:rPr lang="en-US" altLang="zh-CN" dirty="0"/>
              <a:t>: </a:t>
            </a:r>
            <a:r>
              <a:rPr lang="zh-CN" altLang="en-US" dirty="0" smtClean="0"/>
              <a:t>一个专用返回地址寄存器</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a:t>
            </a:fld>
            <a:endParaRPr lang="zh-CN" altLang="en-US"/>
          </a:p>
        </p:txBody>
      </p:sp>
    </p:spTree>
    <p:extLst>
      <p:ext uri="{BB962C8B-B14F-4D97-AF65-F5344CB8AC3E}">
        <p14:creationId xmlns:p14="http://schemas.microsoft.com/office/powerpoint/2010/main" val="2076690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远程跳转</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sz="3200" dirty="0" smtClean="0">
                <a:latin typeface="Lucida Console" pitchFamily="49" charset="0"/>
                <a:ea typeface="宋体" charset="-122"/>
              </a:rPr>
              <a:t>对于</a:t>
            </a:r>
            <a:r>
              <a:rPr lang="en-AU" altLang="zh-CN" sz="3200" dirty="0" err="1" smtClean="0">
                <a:latin typeface="Lucida Console" pitchFamily="49" charset="0"/>
                <a:ea typeface="宋体" charset="-122"/>
              </a:rPr>
              <a:t>beq</a:t>
            </a:r>
            <a:r>
              <a:rPr lang="en-AU" altLang="zh-CN" sz="3200" dirty="0" smtClean="0">
                <a:latin typeface="Lucida Console" pitchFamily="49" charset="0"/>
                <a:ea typeface="宋体" charset="-122"/>
              </a:rPr>
              <a:t> </a:t>
            </a:r>
            <a:r>
              <a:rPr lang="en-AU" altLang="zh-CN" sz="3200" dirty="0">
                <a:latin typeface="Lucida Console" pitchFamily="49" charset="0"/>
                <a:ea typeface="宋体" charset="-122"/>
              </a:rPr>
              <a:t>$s0,$s1, </a:t>
            </a:r>
            <a:r>
              <a:rPr lang="en-AU" altLang="zh-CN" sz="3200" dirty="0" smtClean="0">
                <a:latin typeface="Lucida Console" pitchFamily="49" charset="0"/>
                <a:ea typeface="宋体" charset="-122"/>
              </a:rPr>
              <a:t>L1</a:t>
            </a:r>
            <a:r>
              <a:rPr lang="zh-CN" altLang="en-US" sz="3200" dirty="0" smtClean="0"/>
              <a:t>如果分支目标太远，</a:t>
            </a:r>
            <a:r>
              <a:rPr lang="en-US" altLang="zh-CN" sz="3200" dirty="0" smtClean="0"/>
              <a:t>16</a:t>
            </a:r>
            <a:r>
              <a:rPr lang="zh-CN" altLang="en-US" sz="3200" dirty="0" smtClean="0"/>
              <a:t>位偏移量不足以满足要求，可用下述方法处理：</a:t>
            </a:r>
            <a:endParaRPr lang="en-US" altLang="zh-CN" sz="3200" dirty="0" smtClean="0"/>
          </a:p>
          <a:p>
            <a:pPr lvl="1">
              <a:buNone/>
              <a:tabLst>
                <a:tab pos="1619250" algn="l"/>
              </a:tabLst>
            </a:pPr>
            <a:r>
              <a:rPr lang="en-AU" altLang="zh-CN" dirty="0">
                <a:ea typeface="宋体" charset="-122"/>
                <a:cs typeface="Arial" charset="0"/>
              </a:rPr>
              <a:t>				</a:t>
            </a:r>
          </a:p>
          <a:p>
            <a:pPr lvl="1">
              <a:buNone/>
              <a:tabLst>
                <a:tab pos="1619250" algn="l"/>
              </a:tabLst>
            </a:pPr>
            <a:r>
              <a:rPr lang="en-AU" altLang="zh-CN" dirty="0">
                <a:latin typeface="Lucida Console" pitchFamily="49" charset="0"/>
                <a:ea typeface="宋体" charset="-122"/>
              </a:rPr>
              <a:t>	</a:t>
            </a:r>
            <a:r>
              <a:rPr lang="en-AU" altLang="zh-CN" dirty="0" smtClean="0">
                <a:latin typeface="Lucida Console" pitchFamily="49" charset="0"/>
                <a:ea typeface="宋体" charset="-122"/>
              </a:rPr>
              <a:t>    </a:t>
            </a:r>
            <a:r>
              <a:rPr lang="en-AU" altLang="zh-CN" dirty="0" err="1" smtClean="0">
                <a:latin typeface="Lucida Console" pitchFamily="49" charset="0"/>
                <a:ea typeface="宋体" charset="-122"/>
              </a:rPr>
              <a:t>bne</a:t>
            </a:r>
            <a:r>
              <a:rPr lang="en-AU" altLang="zh-CN" dirty="0" smtClean="0">
                <a:latin typeface="Lucida Console" pitchFamily="49" charset="0"/>
                <a:ea typeface="宋体" charset="-122"/>
              </a:rPr>
              <a:t> </a:t>
            </a:r>
            <a:r>
              <a:rPr lang="en-AU" altLang="zh-CN" dirty="0">
                <a:latin typeface="Lucida Console" pitchFamily="49" charset="0"/>
                <a:ea typeface="宋体" charset="-122"/>
              </a:rPr>
              <a:t>$s0,$s1, L2</a:t>
            </a:r>
            <a:br>
              <a:rPr lang="en-AU" altLang="zh-CN" dirty="0">
                <a:latin typeface="Lucida Console" pitchFamily="49" charset="0"/>
                <a:ea typeface="宋体" charset="-122"/>
              </a:rPr>
            </a:br>
            <a:r>
              <a:rPr lang="en-AU" altLang="zh-CN" dirty="0">
                <a:latin typeface="Lucida Console" pitchFamily="49" charset="0"/>
                <a:ea typeface="宋体" charset="-122"/>
              </a:rPr>
              <a:t>	j L1</a:t>
            </a:r>
            <a:br>
              <a:rPr lang="en-AU" altLang="zh-CN" dirty="0">
                <a:latin typeface="Lucida Console" pitchFamily="49" charset="0"/>
                <a:ea typeface="宋体" charset="-122"/>
              </a:rPr>
            </a:br>
            <a:r>
              <a:rPr lang="en-AU" altLang="zh-CN" dirty="0">
                <a:latin typeface="Lucida Console" pitchFamily="49" charset="0"/>
                <a:ea typeface="宋体" charset="-122"/>
              </a:rPr>
              <a:t>L2:	…</a:t>
            </a:r>
          </a:p>
          <a:p>
            <a:pPr marL="0" indent="0">
              <a:buNone/>
            </a:pPr>
            <a:r>
              <a:rPr lang="zh-CN" altLang="en-US" dirty="0" smtClean="0"/>
              <a:t>偏移量就增加到</a:t>
            </a:r>
            <a:r>
              <a:rPr lang="en-US" altLang="zh-CN" dirty="0" smtClean="0"/>
              <a:t>26</a:t>
            </a:r>
            <a:r>
              <a:rPr lang="zh-CN" altLang="en-US" dirty="0" smtClean="0"/>
              <a:t>位。</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30</a:t>
            </a:fld>
            <a:endParaRPr lang="zh-CN" altLang="en-US"/>
          </a:p>
        </p:txBody>
      </p:sp>
    </p:spTree>
    <p:extLst>
      <p:ext uri="{BB962C8B-B14F-4D97-AF65-F5344CB8AC3E}">
        <p14:creationId xmlns:p14="http://schemas.microsoft.com/office/powerpoint/2010/main" val="206702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zh-CN" altLang="en-US" dirty="0" smtClean="0"/>
              <a:t>寻址方式小结</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31</a:t>
            </a:fld>
            <a:endParaRPr lang="zh-CN" altLang="en-US"/>
          </a:p>
        </p:txBody>
      </p:sp>
      <p:pic>
        <p:nvPicPr>
          <p:cNvPr id="5" name="Picture 6" descr="f02-18-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908720"/>
            <a:ext cx="8496944"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513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a:xfrm>
            <a:off x="251520" y="1600201"/>
            <a:ext cx="8640960" cy="676672"/>
          </a:xfrm>
        </p:spPr>
        <p:txBody>
          <a:bodyPr>
            <a:normAutofit fontScale="92500"/>
          </a:bodyPr>
          <a:lstStyle/>
          <a:p>
            <a:r>
              <a:rPr lang="zh-CN" altLang="en-US" dirty="0">
                <a:latin typeface="宋体" pitchFamily="2" charset="-122"/>
              </a:rPr>
              <a:t>指令的寻址方式：顺序方式、跳跃</a:t>
            </a:r>
            <a:r>
              <a:rPr lang="zh-CN" altLang="en-US" dirty="0" smtClean="0">
                <a:latin typeface="宋体" pitchFamily="2" charset="-122"/>
              </a:rPr>
              <a:t>方式（</a:t>
            </a:r>
            <a:r>
              <a:rPr lang="en-US" altLang="zh-CN" dirty="0" err="1" smtClean="0">
                <a:latin typeface="宋体" pitchFamily="2" charset="-122"/>
              </a:rPr>
              <a:t>jr</a:t>
            </a:r>
            <a:r>
              <a:rPr lang="en-US" altLang="zh-CN" dirty="0" smtClean="0">
                <a:latin typeface="宋体" pitchFamily="2" charset="-122"/>
              </a:rPr>
              <a:t> $</a:t>
            </a:r>
            <a:r>
              <a:rPr lang="en-US" altLang="zh-CN" dirty="0" err="1" smtClean="0">
                <a:latin typeface="宋体" pitchFamily="2" charset="-122"/>
              </a:rPr>
              <a:t>ra</a:t>
            </a:r>
            <a:r>
              <a:rPr lang="zh-CN" altLang="en-US" dirty="0" smtClean="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32</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68998410"/>
              </p:ext>
            </p:extLst>
          </p:nvPr>
        </p:nvGraphicFramePr>
        <p:xfrm>
          <a:off x="467544" y="2492896"/>
          <a:ext cx="3960440" cy="3311525"/>
        </p:xfrm>
        <a:graphic>
          <a:graphicData uri="http://schemas.openxmlformats.org/presentationml/2006/ole">
            <mc:AlternateContent xmlns:mc="http://schemas.openxmlformats.org/markup-compatibility/2006">
              <mc:Choice xmlns:v="urn:schemas-microsoft-com:vml" Requires="v">
                <p:oleObj spid="_x0000_s1231" r:id="rId3" imgW="63810" imgH="63810" progId="CorelDRAW.Graphic.11">
                  <p:embed/>
                </p:oleObj>
              </mc:Choice>
              <mc:Fallback>
                <p:oleObj r:id="rId3" imgW="63810" imgH="63810" progId="CorelDRAW.Graphic.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492896"/>
                        <a:ext cx="3960440" cy="3311525"/>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35093916"/>
              </p:ext>
            </p:extLst>
          </p:nvPr>
        </p:nvGraphicFramePr>
        <p:xfrm>
          <a:off x="4932040" y="2564904"/>
          <a:ext cx="3830960" cy="3243263"/>
        </p:xfrm>
        <a:graphic>
          <a:graphicData uri="http://schemas.openxmlformats.org/presentationml/2006/ole">
            <mc:AlternateContent xmlns:mc="http://schemas.openxmlformats.org/markup-compatibility/2006">
              <mc:Choice xmlns:v="urn:schemas-microsoft-com:vml" Requires="v">
                <p:oleObj spid="_x0000_s1232" r:id="rId5" imgW="63810" imgH="63810" progId="CorelDRAW.Graphic.11">
                  <p:embed/>
                </p:oleObj>
              </mc:Choice>
              <mc:Fallback>
                <p:oleObj r:id="rId5" imgW="63810" imgH="63810" progId="CorelDRAW.Graphic.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564904"/>
                        <a:ext cx="3830960" cy="32432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57526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1324744"/>
          </a:xfrm>
        </p:spPr>
        <p:txBody>
          <a:bodyPr/>
          <a:lstStyle/>
          <a:p>
            <a:r>
              <a:rPr lang="zh-CN" altLang="en-US" dirty="0">
                <a:latin typeface="宋体" pitchFamily="2" charset="-122"/>
              </a:rPr>
              <a:t>立即寻址</a:t>
            </a:r>
            <a:endParaRPr lang="zh-CN" altLang="en-US" dirty="0"/>
          </a:p>
          <a:p>
            <a:r>
              <a:rPr lang="zh-CN" altLang="en-US" dirty="0">
                <a:latin typeface="宋体" pitchFamily="2" charset="-122"/>
              </a:rPr>
              <a:t>直接寻址</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64890838"/>
              </p:ext>
            </p:extLst>
          </p:nvPr>
        </p:nvGraphicFramePr>
        <p:xfrm>
          <a:off x="1331640" y="2852936"/>
          <a:ext cx="5400600" cy="2735830"/>
        </p:xfrm>
        <a:graphic>
          <a:graphicData uri="http://schemas.openxmlformats.org/presentationml/2006/ole">
            <mc:AlternateContent xmlns:mc="http://schemas.openxmlformats.org/markup-compatibility/2006">
              <mc:Choice xmlns:v="urn:schemas-microsoft-com:vml" Requires="v">
                <p:oleObj spid="_x0000_s2151" r:id="rId3" imgW="914400" imgH="914400" progId="CorelDRAW.Graphic.11">
                  <p:embed/>
                </p:oleObj>
              </mc:Choice>
              <mc:Fallback>
                <p:oleObj r:id="rId3" imgW="914400" imgH="914400" progId="CorelDRAW.Graphic.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5400600" cy="2735830"/>
                      </a:xfrm>
                      <a:prstGeom prst="rect">
                        <a:avLst/>
                      </a:prstGeom>
                      <a:noFill/>
                      <a:ln>
                        <a:noFill/>
                      </a:ln>
                      <a:effectLst/>
                    </p:spPr>
                  </p:pic>
                </p:oleObj>
              </mc:Fallback>
            </mc:AlternateContent>
          </a:graphicData>
        </a:graphic>
      </p:graphicFrame>
      <p:sp>
        <p:nvSpPr>
          <p:cNvPr id="6" name="线形标注 1 5"/>
          <p:cNvSpPr/>
          <p:nvPr/>
        </p:nvSpPr>
        <p:spPr>
          <a:xfrm>
            <a:off x="1979712" y="4763512"/>
            <a:ext cx="1512168" cy="792088"/>
          </a:xfrm>
          <a:prstGeom prst="borderCallout1">
            <a:avLst>
              <a:gd name="adj1" fmla="val 18750"/>
              <a:gd name="adj2" fmla="val -8333"/>
              <a:gd name="adj3" fmla="val -162763"/>
              <a:gd name="adj4" fmla="val -26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Instruction register</a:t>
            </a:r>
            <a:endParaRPr lang="zh-CN" altLang="en-US" dirty="0"/>
          </a:p>
        </p:txBody>
      </p:sp>
      <p:sp>
        <p:nvSpPr>
          <p:cNvPr id="7" name="线形标注 1 6"/>
          <p:cNvSpPr/>
          <p:nvPr/>
        </p:nvSpPr>
        <p:spPr>
          <a:xfrm>
            <a:off x="4164740" y="2168860"/>
            <a:ext cx="1487380" cy="468052"/>
          </a:xfrm>
          <a:prstGeom prst="borderCallout1">
            <a:avLst>
              <a:gd name="adj1" fmla="val 18750"/>
              <a:gd name="adj2" fmla="val -8333"/>
              <a:gd name="adj3" fmla="val 206495"/>
              <a:gd name="adj4" fmla="val -63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操作数地址</a:t>
            </a:r>
            <a:endParaRPr lang="zh-CN" altLang="en-US" dirty="0"/>
          </a:p>
        </p:txBody>
      </p:sp>
      <p:sp>
        <p:nvSpPr>
          <p:cNvPr id="8" name="TextBox 7"/>
          <p:cNvSpPr txBox="1"/>
          <p:nvPr/>
        </p:nvSpPr>
        <p:spPr>
          <a:xfrm>
            <a:off x="6372200" y="1556792"/>
            <a:ext cx="2448272" cy="1477328"/>
          </a:xfrm>
          <a:prstGeom prst="rect">
            <a:avLst/>
          </a:prstGeom>
          <a:solidFill>
            <a:schemeClr val="accent6">
              <a:lumMod val="20000"/>
              <a:lumOff val="80000"/>
            </a:schemeClr>
          </a:solidFill>
        </p:spPr>
        <p:txBody>
          <a:bodyPr wrap="square" rtlCol="0">
            <a:spAutoFit/>
          </a:bodyPr>
          <a:lstStyle/>
          <a:p>
            <a:r>
              <a:rPr lang="zh-CN" altLang="en-US" dirty="0" smtClean="0"/>
              <a:t>寻址范围：</a:t>
            </a:r>
            <a:r>
              <a:rPr lang="en-US" altLang="zh-CN" dirty="0" smtClean="0"/>
              <a:t>2</a:t>
            </a:r>
            <a:r>
              <a:rPr lang="en-US" altLang="zh-CN" baseline="30000" dirty="0" smtClean="0"/>
              <a:t>D</a:t>
            </a:r>
            <a:r>
              <a:rPr lang="zh-CN" altLang="en-US" baseline="30000" dirty="0" smtClean="0"/>
              <a:t>的位数</a:t>
            </a:r>
            <a:endParaRPr lang="en-US" altLang="zh-CN" baseline="30000" dirty="0" smtClean="0"/>
          </a:p>
          <a:p>
            <a:endParaRPr lang="en-US" altLang="zh-CN" dirty="0"/>
          </a:p>
          <a:p>
            <a:r>
              <a:rPr lang="zh-CN" altLang="en-US" dirty="0" smtClean="0"/>
              <a:t>仅能访问很小的内存</a:t>
            </a:r>
            <a:endParaRPr lang="en-US" altLang="zh-CN" dirty="0" smtClean="0"/>
          </a:p>
          <a:p>
            <a:endParaRPr lang="en-US" altLang="zh-CN" dirty="0"/>
          </a:p>
          <a:p>
            <a:r>
              <a:rPr lang="zh-CN" altLang="en-US" dirty="0" smtClean="0"/>
              <a:t>慢</a:t>
            </a:r>
            <a:endParaRPr lang="zh-CN" altLang="en-US" dirty="0"/>
          </a:p>
        </p:txBody>
      </p:sp>
    </p:spTree>
    <p:extLst>
      <p:ext uri="{BB962C8B-B14F-4D97-AF65-F5344CB8AC3E}">
        <p14:creationId xmlns:p14="http://schemas.microsoft.com/office/powerpoint/2010/main" val="1675473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zh-CN" altLang="en-US" dirty="0">
                <a:latin typeface="宋体" pitchFamily="2" charset="-122"/>
              </a:rPr>
              <a:t>间接寻址</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34</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92895"/>
            <a:ext cx="5904656" cy="361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104332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0"/>
            <a:ext cx="8229600" cy="1468760"/>
          </a:xfrm>
        </p:spPr>
        <p:txBody>
          <a:bodyPr/>
          <a:lstStyle/>
          <a:p>
            <a:r>
              <a:rPr lang="zh-CN" altLang="en-US" dirty="0" smtClean="0">
                <a:latin typeface="宋体" pitchFamily="2" charset="-122"/>
              </a:rPr>
              <a:t>寄存器（直接）寻址</a:t>
            </a:r>
            <a:endParaRPr lang="en-US" altLang="zh-CN" dirty="0" smtClean="0">
              <a:latin typeface="宋体" pitchFamily="2" charset="-122"/>
            </a:endParaRPr>
          </a:p>
          <a:p>
            <a:r>
              <a:rPr lang="zh-CN" altLang="en-US" dirty="0">
                <a:latin typeface="宋体" pitchFamily="2" charset="-122"/>
              </a:rPr>
              <a:t>寄存器间接寻址</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35</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80928"/>
            <a:ext cx="705678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60688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1756792"/>
          </a:xfrm>
        </p:spPr>
        <p:txBody>
          <a:bodyPr/>
          <a:lstStyle/>
          <a:p>
            <a:r>
              <a:rPr lang="zh-CN" altLang="en-US" dirty="0" smtClean="0">
                <a:latin typeface="宋体" pitchFamily="2" charset="-122"/>
              </a:rPr>
              <a:t>（</a:t>
            </a:r>
            <a:r>
              <a:rPr lang="en-US" altLang="zh-CN" dirty="0" smtClean="0">
                <a:latin typeface="宋体" pitchFamily="2" charset="-122"/>
              </a:rPr>
              <a:t>PC</a:t>
            </a:r>
            <a:r>
              <a:rPr lang="zh-CN" altLang="en-US" dirty="0" smtClean="0">
                <a:latin typeface="宋体" pitchFamily="2" charset="-122"/>
              </a:rPr>
              <a:t>）相对寻址</a:t>
            </a:r>
            <a:endParaRPr lang="en-US" altLang="zh-CN" dirty="0" smtClean="0">
              <a:latin typeface="宋体" pitchFamily="2" charset="-122"/>
            </a:endParaRPr>
          </a:p>
          <a:p>
            <a:r>
              <a:rPr lang="zh-CN" altLang="en-US" dirty="0">
                <a:latin typeface="宋体" pitchFamily="2" charset="-122"/>
              </a:rPr>
              <a:t>基址</a:t>
            </a:r>
            <a:r>
              <a:rPr lang="zh-CN" altLang="en-US" dirty="0" smtClean="0">
                <a:latin typeface="宋体" pitchFamily="2" charset="-122"/>
              </a:rPr>
              <a:t>寻址</a:t>
            </a:r>
            <a:endParaRPr lang="en-US" altLang="zh-CN" dirty="0" smtClean="0">
              <a:latin typeface="宋体" pitchFamily="2" charset="-122"/>
            </a:endParaRPr>
          </a:p>
          <a:p>
            <a:r>
              <a:rPr lang="zh-CN" altLang="en-US" dirty="0">
                <a:latin typeface="宋体" pitchFamily="2" charset="-122"/>
              </a:rPr>
              <a:t>段寻址方式</a:t>
            </a:r>
            <a:r>
              <a:rPr lang="zh-CN" altLang="en-US" dirty="0"/>
              <a:t> </a:t>
            </a:r>
          </a:p>
          <a:p>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36</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26748162"/>
              </p:ext>
            </p:extLst>
          </p:nvPr>
        </p:nvGraphicFramePr>
        <p:xfrm>
          <a:off x="3275856" y="3284984"/>
          <a:ext cx="3733800" cy="3021013"/>
        </p:xfrm>
        <a:graphic>
          <a:graphicData uri="http://schemas.openxmlformats.org/presentationml/2006/ole">
            <mc:AlternateContent xmlns:mc="http://schemas.openxmlformats.org/markup-compatibility/2006">
              <mc:Choice xmlns:v="urn:schemas-microsoft-com:vml" Requires="v">
                <p:oleObj spid="_x0000_s3171" r:id="rId3" imgW="914400" imgH="914400" progId="CorelDRAW.Graphic.11">
                  <p:embed/>
                </p:oleObj>
              </mc:Choice>
              <mc:Fallback>
                <p:oleObj r:id="rId3" imgW="914400" imgH="914400" progId="CorelDRAW.Graphic.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284984"/>
                        <a:ext cx="3733800"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46334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37</a:t>
            </a:fld>
            <a:endParaRPr lang="zh-CN" altLang="en-US"/>
          </a:p>
        </p:txBody>
      </p:sp>
      <p:sp>
        <p:nvSpPr>
          <p:cNvPr id="5" name="Text Box 3"/>
          <p:cNvSpPr txBox="1">
            <a:spLocks noChangeArrowheads="1"/>
          </p:cNvSpPr>
          <p:nvPr/>
        </p:nvSpPr>
        <p:spPr bwMode="auto">
          <a:xfrm>
            <a:off x="827584" y="1752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dirty="0" smtClean="0">
                <a:latin typeface="宋体" pitchFamily="2" charset="-122"/>
              </a:rPr>
              <a:t>复合</a:t>
            </a:r>
            <a:r>
              <a:rPr kumimoji="0" lang="zh-CN" altLang="en-US" dirty="0">
                <a:latin typeface="宋体" pitchFamily="2" charset="-122"/>
              </a:rPr>
              <a:t>寻址</a:t>
            </a:r>
            <a:r>
              <a:rPr kumimoji="0" lang="zh-CN" altLang="en-US" dirty="0"/>
              <a:t> </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84" y="2819400"/>
            <a:ext cx="28956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 Box 5"/>
          <p:cNvSpPr txBox="1">
            <a:spLocks noChangeArrowheads="1"/>
          </p:cNvSpPr>
          <p:nvPr/>
        </p:nvSpPr>
        <p:spPr bwMode="auto">
          <a:xfrm>
            <a:off x="751384" y="2133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sz="2000" dirty="0"/>
              <a:t>(1) </a:t>
            </a:r>
            <a:r>
              <a:rPr kumimoji="0" lang="zh-CN" altLang="en-US" sz="2000" dirty="0">
                <a:latin typeface="宋体" pitchFamily="2" charset="-122"/>
              </a:rPr>
              <a:t>变址</a:t>
            </a:r>
            <a:r>
              <a:rPr kumimoji="0" lang="zh-CN" altLang="en-US" sz="2000" dirty="0"/>
              <a:t>+</a:t>
            </a:r>
            <a:r>
              <a:rPr kumimoji="0" lang="zh-CN" altLang="en-US" sz="2000" dirty="0">
                <a:latin typeface="宋体" pitchFamily="2" charset="-122"/>
              </a:rPr>
              <a:t>间址方式</a:t>
            </a:r>
            <a:r>
              <a:rPr kumimoji="0" lang="zh-CN" altLang="en-US" dirty="0">
                <a:latin typeface="宋体" pitchFamily="2" charset="-122"/>
              </a:rPr>
              <a:t></a:t>
            </a:r>
            <a:r>
              <a:rPr kumimoji="0" lang="zh-CN" altLang="en-US" dirty="0"/>
              <a:t> </a:t>
            </a:r>
          </a:p>
        </p:txBody>
      </p:sp>
      <p:sp>
        <p:nvSpPr>
          <p:cNvPr id="8" name="Text Box 6"/>
          <p:cNvSpPr txBox="1">
            <a:spLocks noChangeArrowheads="1"/>
          </p:cNvSpPr>
          <p:nvPr/>
        </p:nvSpPr>
        <p:spPr bwMode="auto">
          <a:xfrm>
            <a:off x="4637584" y="2209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sz="2000"/>
              <a:t>(2) </a:t>
            </a:r>
            <a:r>
              <a:rPr kumimoji="0" lang="zh-CN" altLang="en-US" sz="2000">
                <a:latin typeface="宋体" pitchFamily="2" charset="-122"/>
              </a:rPr>
              <a:t>相对</a:t>
            </a:r>
            <a:r>
              <a:rPr kumimoji="0" lang="zh-CN" altLang="en-US" sz="2000"/>
              <a:t>+</a:t>
            </a:r>
            <a:r>
              <a:rPr kumimoji="0" lang="zh-CN" altLang="en-US" sz="2000">
                <a:latin typeface="宋体" pitchFamily="2" charset="-122"/>
              </a:rPr>
              <a:t>间址方式</a:t>
            </a:r>
            <a:r>
              <a:rPr kumimoji="0" lang="zh-CN" altLang="en-US"/>
              <a:t> </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84" y="2819400"/>
            <a:ext cx="3352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3832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zh-CN" altLang="en-US" dirty="0"/>
              <a:t>八</a:t>
            </a:r>
            <a:endParaRPr lang="zh-CN" altLang="en-US" dirty="0"/>
          </a:p>
        </p:txBody>
      </p:sp>
      <p:sp>
        <p:nvSpPr>
          <p:cNvPr id="3" name="内容占位符 2"/>
          <p:cNvSpPr>
            <a:spLocks noGrp="1"/>
          </p:cNvSpPr>
          <p:nvPr>
            <p:ph idx="1"/>
          </p:nvPr>
        </p:nvSpPr>
        <p:spPr/>
        <p:txBody>
          <a:bodyPr/>
          <a:lstStyle/>
          <a:p>
            <a:r>
              <a:rPr lang="en-US" altLang="zh-CN" dirty="0" smtClean="0"/>
              <a:t>2.19.1    a  </a:t>
            </a:r>
            <a:r>
              <a:rPr lang="zh-CN" altLang="en-US" dirty="0" smtClean="0"/>
              <a:t>（先被调用）</a:t>
            </a:r>
            <a:endParaRPr lang="en-US" altLang="zh-CN" dirty="0" smtClean="0"/>
          </a:p>
          <a:p>
            <a:r>
              <a:rPr lang="en-US" altLang="zh-CN" dirty="0" smtClean="0"/>
              <a:t>2.24</a:t>
            </a:r>
          </a:p>
          <a:p>
            <a:r>
              <a:rPr lang="en-US" altLang="zh-CN" dirty="0" smtClean="0"/>
              <a:t>2.25</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38</a:t>
            </a:fld>
            <a:endParaRPr lang="zh-CN" altLang="en-US"/>
          </a:p>
        </p:txBody>
      </p:sp>
    </p:spTree>
    <p:extLst>
      <p:ext uri="{BB962C8B-B14F-4D97-AF65-F5344CB8AC3E}">
        <p14:creationId xmlns:p14="http://schemas.microsoft.com/office/powerpoint/2010/main" val="358342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个寄存器的使用</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pPr>
            <a:r>
              <a:rPr lang="en-US" altLang="zh-CN" sz="2800" dirty="0" smtClean="0">
                <a:ea typeface="宋体" pitchFamily="2" charset="-122"/>
              </a:rPr>
              <a:t>$zero(</a:t>
            </a:r>
            <a:r>
              <a:rPr lang="en-US" altLang="zh-CN" sz="2800" dirty="0" err="1" smtClean="0">
                <a:ea typeface="宋体" pitchFamily="2" charset="-122"/>
              </a:rPr>
              <a:t>reg’s</a:t>
            </a:r>
            <a:r>
              <a:rPr lang="en-US" altLang="zh-CN" sz="2800" dirty="0" smtClean="0">
                <a:ea typeface="宋体" pitchFamily="2" charset="-122"/>
              </a:rPr>
              <a:t> 0)</a:t>
            </a:r>
          </a:p>
          <a:p>
            <a:pPr>
              <a:lnSpc>
                <a:spcPct val="90000"/>
              </a:lnSpc>
            </a:pPr>
            <a:r>
              <a:rPr lang="en-US" altLang="zh-CN" sz="2800" dirty="0">
                <a:ea typeface="宋体" pitchFamily="2" charset="-122"/>
              </a:rPr>
              <a:t>$v0, $v1: </a:t>
            </a:r>
            <a:r>
              <a:rPr lang="zh-CN" altLang="en-US" sz="2800" dirty="0">
                <a:ea typeface="宋体" pitchFamily="2" charset="-122"/>
              </a:rPr>
              <a:t>返回值</a:t>
            </a:r>
            <a:r>
              <a:rPr lang="en-US" altLang="zh-CN" sz="2800" dirty="0">
                <a:ea typeface="宋体" pitchFamily="2" charset="-122"/>
              </a:rPr>
              <a:t> (</a:t>
            </a:r>
            <a:r>
              <a:rPr lang="en-US" altLang="zh-CN" sz="2800" dirty="0" err="1">
                <a:ea typeface="宋体" pitchFamily="2" charset="-122"/>
              </a:rPr>
              <a:t>reg’s</a:t>
            </a:r>
            <a:r>
              <a:rPr lang="en-US" altLang="zh-CN" sz="2800" dirty="0">
                <a:ea typeface="宋体" pitchFamily="2" charset="-122"/>
              </a:rPr>
              <a:t> 2 and 3)</a:t>
            </a:r>
          </a:p>
          <a:p>
            <a:pPr>
              <a:lnSpc>
                <a:spcPct val="90000"/>
              </a:lnSpc>
            </a:pPr>
            <a:r>
              <a:rPr lang="en-US" altLang="zh-CN" sz="2800" dirty="0" smtClean="0">
                <a:ea typeface="宋体" pitchFamily="2" charset="-122"/>
              </a:rPr>
              <a:t>$</a:t>
            </a:r>
            <a:r>
              <a:rPr lang="en-US" altLang="zh-CN" sz="2800" dirty="0">
                <a:ea typeface="宋体" pitchFamily="2" charset="-122"/>
              </a:rPr>
              <a:t>a0 – $a3: </a:t>
            </a:r>
            <a:r>
              <a:rPr lang="zh-CN" altLang="en-US" sz="2800" dirty="0">
                <a:ea typeface="宋体" pitchFamily="2" charset="-122"/>
              </a:rPr>
              <a:t>参数</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4 – 7)</a:t>
            </a:r>
          </a:p>
          <a:p>
            <a:pPr>
              <a:lnSpc>
                <a:spcPct val="90000"/>
              </a:lnSpc>
            </a:pPr>
            <a:r>
              <a:rPr lang="en-US" altLang="zh-CN" sz="2800" dirty="0" smtClean="0">
                <a:ea typeface="宋体" pitchFamily="2" charset="-122"/>
              </a:rPr>
              <a:t>$</a:t>
            </a:r>
            <a:r>
              <a:rPr lang="en-US" altLang="zh-CN" sz="2800" dirty="0">
                <a:ea typeface="宋体" pitchFamily="2" charset="-122"/>
              </a:rPr>
              <a:t>t0 – $t9: </a:t>
            </a:r>
            <a:r>
              <a:rPr lang="zh-CN" altLang="en-US" sz="2800" dirty="0">
                <a:ea typeface="宋体" pitchFamily="2" charset="-122"/>
              </a:rPr>
              <a:t>临时</a:t>
            </a:r>
            <a:r>
              <a:rPr lang="zh-CN" altLang="en-US" sz="2800" dirty="0" smtClean="0">
                <a:ea typeface="宋体" pitchFamily="2" charset="-122"/>
              </a:rPr>
              <a:t>寄存器</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a:t>
            </a:r>
            <a:r>
              <a:rPr lang="en-US" altLang="zh-CN" sz="2800" dirty="0" smtClean="0">
                <a:ea typeface="宋体" pitchFamily="2" charset="-122"/>
              </a:rPr>
              <a:t>8~15, 24~25)</a:t>
            </a:r>
            <a:endParaRPr lang="en-US" altLang="zh-CN" sz="2800" dirty="0">
              <a:ea typeface="宋体" pitchFamily="2" charset="-122"/>
            </a:endParaRPr>
          </a:p>
          <a:p>
            <a:pPr lvl="1">
              <a:lnSpc>
                <a:spcPct val="90000"/>
              </a:lnSpc>
            </a:pPr>
            <a:r>
              <a:rPr lang="en-US" altLang="zh-CN" sz="2400" dirty="0" err="1" smtClean="0">
                <a:solidFill>
                  <a:srgbClr val="00B050"/>
                </a:solidFill>
                <a:ea typeface="宋体" pitchFamily="2" charset="-122"/>
              </a:rPr>
              <a:t>callee</a:t>
            </a:r>
            <a:r>
              <a:rPr lang="zh-CN" altLang="en-US" sz="2400" dirty="0" smtClean="0">
                <a:ea typeface="宋体" pitchFamily="2" charset="-122"/>
              </a:rPr>
              <a:t>不必压栈保存</a:t>
            </a:r>
            <a:endParaRPr lang="en-US" altLang="zh-CN" sz="2400" dirty="0">
              <a:ea typeface="宋体" pitchFamily="2" charset="-122"/>
            </a:endParaRPr>
          </a:p>
          <a:p>
            <a:pPr>
              <a:lnSpc>
                <a:spcPct val="90000"/>
              </a:lnSpc>
            </a:pPr>
            <a:r>
              <a:rPr lang="en-US" altLang="zh-CN" sz="2800" dirty="0">
                <a:solidFill>
                  <a:srgbClr val="FF0000"/>
                </a:solidFill>
                <a:ea typeface="宋体" pitchFamily="2" charset="-122"/>
              </a:rPr>
              <a:t>$s0 – $s7: </a:t>
            </a:r>
            <a:r>
              <a:rPr lang="zh-CN" altLang="en-US" sz="2800" dirty="0" smtClean="0">
                <a:solidFill>
                  <a:srgbClr val="FF0000"/>
                </a:solidFill>
                <a:ea typeface="宋体" pitchFamily="2" charset="-122"/>
              </a:rPr>
              <a:t>保留 </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a:t>
            </a:r>
            <a:r>
              <a:rPr lang="en-US" altLang="zh-CN" sz="2800" dirty="0" smtClean="0">
                <a:ea typeface="宋体" pitchFamily="2" charset="-122"/>
              </a:rPr>
              <a:t>16 </a:t>
            </a:r>
            <a:r>
              <a:rPr lang="en-US" altLang="zh-CN" sz="2800" dirty="0">
                <a:ea typeface="宋体" pitchFamily="2" charset="-122"/>
              </a:rPr>
              <a:t>and </a:t>
            </a:r>
            <a:r>
              <a:rPr lang="en-US" altLang="zh-CN" sz="2800" dirty="0" smtClean="0">
                <a:ea typeface="宋体" pitchFamily="2" charset="-122"/>
              </a:rPr>
              <a:t>23)</a:t>
            </a:r>
            <a:endParaRPr lang="en-US" altLang="zh-CN" sz="2800" dirty="0">
              <a:solidFill>
                <a:srgbClr val="FF0000"/>
              </a:solidFill>
              <a:ea typeface="宋体" pitchFamily="2" charset="-122"/>
            </a:endParaRPr>
          </a:p>
          <a:p>
            <a:pPr lvl="1">
              <a:lnSpc>
                <a:spcPct val="90000"/>
              </a:lnSpc>
            </a:pPr>
            <a:r>
              <a:rPr lang="zh-CN" altLang="en-US" sz="2400" dirty="0" smtClean="0">
                <a:solidFill>
                  <a:srgbClr val="FF0000"/>
                </a:solidFill>
                <a:ea typeface="宋体" pitchFamily="2" charset="-122"/>
              </a:rPr>
              <a:t>必须被</a:t>
            </a:r>
            <a:r>
              <a:rPr lang="en-US" altLang="zh-CN" sz="2400" dirty="0" smtClean="0">
                <a:solidFill>
                  <a:srgbClr val="FF0000"/>
                </a:solidFill>
                <a:ea typeface="宋体" pitchFamily="2" charset="-122"/>
              </a:rPr>
              <a:t> </a:t>
            </a:r>
            <a:r>
              <a:rPr lang="en-US" altLang="zh-CN" sz="2400" dirty="0" err="1" smtClean="0">
                <a:solidFill>
                  <a:srgbClr val="FF0000"/>
                </a:solidFill>
                <a:ea typeface="宋体" pitchFamily="2" charset="-122"/>
              </a:rPr>
              <a:t>callee</a:t>
            </a:r>
            <a:r>
              <a:rPr lang="en-US" altLang="zh-CN" sz="2400" dirty="0" smtClean="0">
                <a:solidFill>
                  <a:srgbClr val="FF0000"/>
                </a:solidFill>
                <a:ea typeface="宋体" pitchFamily="2" charset="-122"/>
              </a:rPr>
              <a:t> </a:t>
            </a:r>
            <a:r>
              <a:rPr lang="zh-CN" altLang="en-US" sz="2400" dirty="0" smtClean="0">
                <a:solidFill>
                  <a:srgbClr val="FF0000"/>
                </a:solidFill>
                <a:ea typeface="宋体" pitchFamily="2" charset="-122"/>
              </a:rPr>
              <a:t>保存</a:t>
            </a:r>
            <a:r>
              <a:rPr lang="en-US" altLang="zh-CN" sz="2400" dirty="0" smtClean="0">
                <a:solidFill>
                  <a:srgbClr val="FF0000"/>
                </a:solidFill>
                <a:ea typeface="宋体" pitchFamily="2" charset="-122"/>
              </a:rPr>
              <a:t>/</a:t>
            </a:r>
            <a:r>
              <a:rPr lang="zh-CN" altLang="en-US" sz="2400" dirty="0" smtClean="0">
                <a:solidFill>
                  <a:srgbClr val="FF0000"/>
                </a:solidFill>
                <a:ea typeface="宋体" pitchFamily="2" charset="-122"/>
              </a:rPr>
              <a:t>恢复（叶过程只需压栈过程中使用的保留寄存器，其余不必压栈）</a:t>
            </a:r>
            <a:endParaRPr lang="en-US" altLang="zh-CN" sz="2400" dirty="0">
              <a:solidFill>
                <a:srgbClr val="FF0000"/>
              </a:solidFill>
              <a:ea typeface="宋体" pitchFamily="2" charset="-122"/>
            </a:endParaRP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gp</a:t>
            </a:r>
            <a:r>
              <a:rPr lang="en-US" altLang="zh-CN" sz="2800" dirty="0">
                <a:solidFill>
                  <a:schemeClr val="accent5">
                    <a:lumMod val="75000"/>
                  </a:schemeClr>
                </a:solidFill>
                <a:ea typeface="宋体" pitchFamily="2" charset="-122"/>
              </a:rPr>
              <a:t>: </a:t>
            </a:r>
            <a:r>
              <a:rPr lang="zh-CN" altLang="en-US" sz="2800" dirty="0" smtClean="0">
                <a:solidFill>
                  <a:schemeClr val="accent5">
                    <a:lumMod val="75000"/>
                  </a:schemeClr>
                </a:solidFill>
                <a:ea typeface="宋体" pitchFamily="2" charset="-122"/>
              </a:rPr>
              <a:t>静态数据的全局指针</a:t>
            </a:r>
            <a:r>
              <a:rPr lang="en-US" altLang="zh-CN" sz="2800" dirty="0" smtClean="0">
                <a:solidFill>
                  <a:schemeClr val="accent5">
                    <a:lumMod val="75000"/>
                  </a:schemeClr>
                </a:solidFill>
                <a:ea typeface="宋体" pitchFamily="2" charset="-122"/>
              </a:rPr>
              <a:t>(</a:t>
            </a:r>
            <a:r>
              <a:rPr lang="en-US" altLang="zh-CN" sz="2800" dirty="0" err="1" smtClean="0">
                <a:solidFill>
                  <a:schemeClr val="accent5">
                    <a:lumMod val="75000"/>
                  </a:schemeClr>
                </a:solidFill>
                <a:ea typeface="宋体" pitchFamily="2" charset="-122"/>
              </a:rPr>
              <a:t>reg</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28)</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sp</a:t>
            </a:r>
            <a:r>
              <a:rPr lang="en-US" altLang="zh-CN" sz="2800" dirty="0">
                <a:solidFill>
                  <a:schemeClr val="accent5">
                    <a:lumMod val="75000"/>
                  </a:schemeClr>
                </a:solidFill>
                <a:ea typeface="宋体" pitchFamily="2" charset="-122"/>
              </a:rPr>
              <a:t>: </a:t>
            </a:r>
            <a:r>
              <a:rPr lang="zh-CN" altLang="en-US" sz="2800" dirty="0">
                <a:solidFill>
                  <a:schemeClr val="accent5">
                    <a:lumMod val="75000"/>
                  </a:schemeClr>
                </a:solidFill>
                <a:ea typeface="宋体" pitchFamily="2" charset="-122"/>
              </a:rPr>
              <a:t>栈指针</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29)</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fp</a:t>
            </a:r>
            <a:r>
              <a:rPr lang="en-US" altLang="zh-CN" sz="2800" dirty="0">
                <a:solidFill>
                  <a:schemeClr val="accent5">
                    <a:lumMod val="75000"/>
                  </a:schemeClr>
                </a:solidFill>
                <a:ea typeface="宋体" pitchFamily="2" charset="-122"/>
              </a:rPr>
              <a:t>: </a:t>
            </a:r>
            <a:r>
              <a:rPr lang="zh-CN" altLang="en-US" sz="2800" dirty="0">
                <a:solidFill>
                  <a:schemeClr val="accent5">
                    <a:lumMod val="75000"/>
                  </a:schemeClr>
                </a:solidFill>
                <a:ea typeface="宋体" pitchFamily="2" charset="-122"/>
              </a:rPr>
              <a:t>帧指针</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30)</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ra</a:t>
            </a:r>
            <a:r>
              <a:rPr lang="en-US" altLang="zh-CN" sz="2800" dirty="0">
                <a:solidFill>
                  <a:schemeClr val="accent5">
                    <a:lumMod val="75000"/>
                  </a:schemeClr>
                </a:solidFill>
                <a:ea typeface="宋体" pitchFamily="2" charset="-122"/>
              </a:rPr>
              <a:t>: </a:t>
            </a:r>
            <a:r>
              <a:rPr lang="zh-CN" altLang="en-US" sz="2800" dirty="0" smtClean="0">
                <a:solidFill>
                  <a:schemeClr val="accent5">
                    <a:lumMod val="75000"/>
                  </a:schemeClr>
                </a:solidFill>
                <a:ea typeface="宋体" pitchFamily="2" charset="-122"/>
              </a:rPr>
              <a:t>返回地址</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31)</a:t>
            </a:r>
          </a:p>
          <a:p>
            <a:endParaRPr lang="zh-CN" altLang="en-US" dirty="0">
              <a:solidFill>
                <a:schemeClr val="accent5">
                  <a:lumMod val="75000"/>
                </a:schemeClr>
              </a:solidFill>
            </a:endParaRPr>
          </a:p>
        </p:txBody>
      </p:sp>
      <p:sp>
        <p:nvSpPr>
          <p:cNvPr id="4" name="灯片编号占位符 3"/>
          <p:cNvSpPr>
            <a:spLocks noGrp="1"/>
          </p:cNvSpPr>
          <p:nvPr>
            <p:ph type="sldNum" sz="quarter" idx="12"/>
          </p:nvPr>
        </p:nvSpPr>
        <p:spPr/>
        <p:txBody>
          <a:bodyPr/>
          <a:lstStyle/>
          <a:p>
            <a:fld id="{CAB39A4C-2193-41B7-97E4-97117E8E90DD}" type="slidenum">
              <a:rPr lang="zh-CN" altLang="en-US" smtClean="0"/>
              <a:t>4</a:t>
            </a:fld>
            <a:endParaRPr lang="zh-CN" altLang="en-US"/>
          </a:p>
        </p:txBody>
      </p:sp>
      <p:sp>
        <p:nvSpPr>
          <p:cNvPr id="5" name="TextBox 4"/>
          <p:cNvSpPr txBox="1"/>
          <p:nvPr/>
        </p:nvSpPr>
        <p:spPr>
          <a:xfrm>
            <a:off x="5796136" y="5517232"/>
            <a:ext cx="2520280" cy="369332"/>
          </a:xfrm>
          <a:prstGeom prst="rect">
            <a:avLst/>
          </a:prstGeom>
          <a:noFill/>
        </p:spPr>
        <p:txBody>
          <a:bodyPr wrap="square" rtlCol="0">
            <a:spAutoFit/>
          </a:bodyPr>
          <a:lstStyle/>
          <a:p>
            <a:r>
              <a:rPr lang="zh-CN" altLang="en-US" dirty="0" smtClean="0"/>
              <a:t>还有几个</a:t>
            </a:r>
            <a:r>
              <a:rPr lang="en-US" altLang="zh-CN" dirty="0" smtClean="0"/>
              <a:t>$at,$k0,$k1</a:t>
            </a:r>
            <a:endParaRPr lang="zh-CN" altLang="en-US" dirty="0"/>
          </a:p>
        </p:txBody>
      </p:sp>
      <p:sp>
        <p:nvSpPr>
          <p:cNvPr id="6" name="右大括号 5"/>
          <p:cNvSpPr/>
          <p:nvPr/>
        </p:nvSpPr>
        <p:spPr>
          <a:xfrm>
            <a:off x="6696236" y="2785605"/>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7308304" y="2785605"/>
            <a:ext cx="1440160" cy="369332"/>
          </a:xfrm>
          <a:prstGeom prst="rect">
            <a:avLst/>
          </a:prstGeom>
          <a:noFill/>
        </p:spPr>
        <p:txBody>
          <a:bodyPr wrap="square" rtlCol="0">
            <a:spAutoFit/>
          </a:bodyPr>
          <a:lstStyle/>
          <a:p>
            <a:r>
              <a:rPr lang="zh-CN" altLang="en-US" dirty="0" smtClean="0"/>
              <a:t>约定</a:t>
            </a:r>
            <a:r>
              <a:rPr lang="en-US" altLang="zh-CN" dirty="0" smtClean="0"/>
              <a:t>P67</a:t>
            </a:r>
            <a:r>
              <a:rPr lang="zh-CN" altLang="en-US" dirty="0" smtClean="0"/>
              <a:t>下</a:t>
            </a:r>
            <a:endParaRPr lang="zh-CN" altLang="en-US" dirty="0"/>
          </a:p>
        </p:txBody>
      </p:sp>
    </p:spTree>
    <p:extLst>
      <p:ext uri="{BB962C8B-B14F-4D97-AF65-F5344CB8AC3E}">
        <p14:creationId xmlns:p14="http://schemas.microsoft.com/office/powerpoint/2010/main" val="29057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3"/>
            <a:ext cx="8229600" cy="2664296"/>
          </a:xfrm>
        </p:spPr>
        <p:txBody>
          <a:bodyPr>
            <a:normAutofit/>
          </a:bodyPr>
          <a:lstStyle/>
          <a:p>
            <a:r>
              <a:rPr lang="zh-CN" altLang="en-US" dirty="0" smtClean="0"/>
              <a:t>上面提到了</a:t>
            </a:r>
            <a:r>
              <a:rPr lang="en-US" altLang="zh-CN" dirty="0" smtClean="0"/>
              <a:t>pc</a:t>
            </a:r>
            <a:r>
              <a:rPr lang="zh-CN" altLang="en-US" dirty="0" smtClean="0"/>
              <a:t>、</a:t>
            </a:r>
            <a:r>
              <a:rPr lang="en-US" altLang="zh-CN" dirty="0" smtClean="0"/>
              <a:t>$</a:t>
            </a:r>
            <a:r>
              <a:rPr lang="en-US" altLang="zh-CN" dirty="0" err="1" smtClean="0"/>
              <a:t>ra</a:t>
            </a:r>
            <a:r>
              <a:rPr lang="zh-CN" altLang="en-US" dirty="0" smtClean="0"/>
              <a:t>、</a:t>
            </a:r>
            <a:r>
              <a:rPr lang="en-US" altLang="zh-CN" dirty="0" smtClean="0"/>
              <a:t>$a0-$a3</a:t>
            </a:r>
            <a:r>
              <a:rPr lang="zh-CN" altLang="en-US" dirty="0" smtClean="0"/>
              <a:t>、</a:t>
            </a:r>
            <a:r>
              <a:rPr lang="en-US" altLang="zh-CN" dirty="0" smtClean="0"/>
              <a:t>$v0-$v1</a:t>
            </a:r>
            <a:r>
              <a:rPr lang="zh-CN" altLang="en-US" dirty="0" smtClean="0"/>
              <a:t>。当过程参数多于</a:t>
            </a:r>
            <a:r>
              <a:rPr lang="en-US" altLang="zh-CN" dirty="0" smtClean="0"/>
              <a:t>4</a:t>
            </a:r>
            <a:r>
              <a:rPr lang="zh-CN" altLang="en-US" dirty="0" smtClean="0"/>
              <a:t>个，返回值多于</a:t>
            </a:r>
            <a:r>
              <a:rPr lang="en-US" altLang="zh-CN" dirty="0" smtClean="0"/>
              <a:t>2</a:t>
            </a:r>
            <a:r>
              <a:rPr lang="zh-CN" altLang="en-US" dirty="0" smtClean="0"/>
              <a:t>个</a:t>
            </a:r>
            <a:r>
              <a:rPr lang="en-US" altLang="zh-CN" dirty="0" err="1" smtClean="0"/>
              <a:t>callee</a:t>
            </a:r>
            <a:r>
              <a:rPr lang="zh-CN" altLang="en-US" dirty="0" smtClean="0"/>
              <a:t>可使用栈。栈指针寄存器</a:t>
            </a:r>
            <a:r>
              <a:rPr lang="en-US" altLang="zh-CN" dirty="0" smtClean="0"/>
              <a:t>$</a:t>
            </a:r>
            <a:r>
              <a:rPr lang="en-US" altLang="zh-CN" dirty="0" err="1" smtClean="0"/>
              <a:t>sp</a:t>
            </a:r>
            <a:r>
              <a:rPr lang="zh-CN" altLang="en-US" dirty="0" smtClean="0"/>
              <a:t>（</a:t>
            </a:r>
            <a:r>
              <a:rPr lang="en-US" altLang="zh-CN" dirty="0" smtClean="0"/>
              <a:t>29</a:t>
            </a:r>
            <a:r>
              <a:rPr lang="zh-CN" altLang="en-US" dirty="0" smtClean="0"/>
              <a:t>号）</a:t>
            </a:r>
            <a:endParaRPr lang="en-US" altLang="zh-CN" dirty="0" smtClean="0"/>
          </a:p>
          <a:p>
            <a:r>
              <a:rPr lang="en-US" altLang="zh-CN" dirty="0" smtClean="0"/>
              <a:t>$</a:t>
            </a:r>
            <a:r>
              <a:rPr lang="en-US" altLang="zh-CN" dirty="0" err="1" smtClean="0"/>
              <a:t>sp</a:t>
            </a:r>
            <a:r>
              <a:rPr lang="zh-CN" altLang="en-US" dirty="0"/>
              <a:t>即栈的</a:t>
            </a:r>
            <a:r>
              <a:rPr lang="zh-CN" altLang="en-US" dirty="0" smtClean="0"/>
              <a:t>增长是按地址从高到低的顺序进行的。</a:t>
            </a:r>
            <a:endParaRPr lang="en-US" altLang="zh-CN" dirty="0" smtClean="0"/>
          </a:p>
          <a:p>
            <a:endParaRPr lang="zh-CN" altLang="en-US" dirty="0"/>
          </a:p>
        </p:txBody>
      </p:sp>
      <p:cxnSp>
        <p:nvCxnSpPr>
          <p:cNvPr id="5" name="直接连接符 4"/>
          <p:cNvCxnSpPr/>
          <p:nvPr/>
        </p:nvCxnSpPr>
        <p:spPr>
          <a:xfrm>
            <a:off x="1187624" y="3284984"/>
            <a:ext cx="0" cy="2664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83768" y="3284984"/>
            <a:ext cx="0" cy="265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87624" y="378904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87624" y="414908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87624" y="593815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7544" y="3284984"/>
            <a:ext cx="648072" cy="369332"/>
          </a:xfrm>
          <a:prstGeom prst="rect">
            <a:avLst/>
          </a:prstGeom>
          <a:noFill/>
        </p:spPr>
        <p:txBody>
          <a:bodyPr wrap="square" rtlCol="0">
            <a:spAutoFit/>
          </a:bodyPr>
          <a:lstStyle/>
          <a:p>
            <a:r>
              <a:rPr lang="en-US" altLang="zh-CN" dirty="0"/>
              <a:t>n</a:t>
            </a:r>
            <a:r>
              <a:rPr lang="zh-CN" altLang="en-US" dirty="0" smtClean="0"/>
              <a:t>高</a:t>
            </a:r>
            <a:endParaRPr lang="zh-CN" altLang="en-US" dirty="0"/>
          </a:p>
        </p:txBody>
      </p:sp>
      <p:sp>
        <p:nvSpPr>
          <p:cNvPr id="15" name="TextBox 14"/>
          <p:cNvSpPr txBox="1"/>
          <p:nvPr/>
        </p:nvSpPr>
        <p:spPr>
          <a:xfrm>
            <a:off x="431540" y="5589240"/>
            <a:ext cx="720080" cy="369332"/>
          </a:xfrm>
          <a:prstGeom prst="rect">
            <a:avLst/>
          </a:prstGeom>
          <a:noFill/>
        </p:spPr>
        <p:txBody>
          <a:bodyPr wrap="square" rtlCol="0">
            <a:spAutoFit/>
          </a:bodyPr>
          <a:lstStyle/>
          <a:p>
            <a:r>
              <a:rPr lang="en-US" altLang="zh-CN" dirty="0" smtClean="0"/>
              <a:t>0</a:t>
            </a:r>
            <a:r>
              <a:rPr lang="zh-CN" altLang="en-US" dirty="0" smtClean="0"/>
              <a:t>低</a:t>
            </a:r>
            <a:endParaRPr lang="zh-CN" altLang="en-US" dirty="0"/>
          </a:p>
        </p:txBody>
      </p:sp>
      <p:sp>
        <p:nvSpPr>
          <p:cNvPr id="16" name="下箭头 15"/>
          <p:cNvSpPr/>
          <p:nvPr/>
        </p:nvSpPr>
        <p:spPr>
          <a:xfrm>
            <a:off x="1511660" y="5014888"/>
            <a:ext cx="540060" cy="574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31640" y="4149080"/>
            <a:ext cx="1008112" cy="369332"/>
          </a:xfrm>
          <a:prstGeom prst="rect">
            <a:avLst/>
          </a:prstGeom>
          <a:noFill/>
        </p:spPr>
        <p:txBody>
          <a:bodyPr wrap="square" rtlCol="0">
            <a:spAutoFit/>
          </a:bodyPr>
          <a:lstStyle/>
          <a:p>
            <a:r>
              <a:rPr lang="zh-CN" altLang="en-US" dirty="0" smtClean="0"/>
              <a:t>栈顶</a:t>
            </a:r>
            <a:endParaRPr lang="zh-CN" altLang="en-US" dirty="0"/>
          </a:p>
        </p:txBody>
      </p:sp>
      <p:sp>
        <p:nvSpPr>
          <p:cNvPr id="18" name="TextBox 17"/>
          <p:cNvSpPr txBox="1"/>
          <p:nvPr/>
        </p:nvSpPr>
        <p:spPr>
          <a:xfrm>
            <a:off x="2843808" y="4143055"/>
            <a:ext cx="1008112" cy="375357"/>
          </a:xfrm>
          <a:prstGeom prst="rect">
            <a:avLst/>
          </a:prstGeom>
          <a:noFill/>
        </p:spPr>
        <p:txBody>
          <a:bodyPr wrap="square" rtlCol="0">
            <a:spAutoFit/>
          </a:bodyPr>
          <a:lstStyle/>
          <a:p>
            <a:r>
              <a:rPr lang="en-US" altLang="zh-CN" dirty="0" smtClean="0"/>
              <a:t>$</a:t>
            </a:r>
            <a:r>
              <a:rPr lang="en-US" altLang="zh-CN" dirty="0" err="1" smtClean="0"/>
              <a:t>sp</a:t>
            </a:r>
            <a:endParaRPr lang="zh-CN" altLang="en-US" dirty="0"/>
          </a:p>
        </p:txBody>
      </p:sp>
      <p:sp>
        <p:nvSpPr>
          <p:cNvPr id="19" name="TextBox 18"/>
          <p:cNvSpPr txBox="1"/>
          <p:nvPr/>
        </p:nvSpPr>
        <p:spPr>
          <a:xfrm>
            <a:off x="3851920" y="3284984"/>
            <a:ext cx="4896544" cy="2706895"/>
          </a:xfrm>
          <a:prstGeom prst="rect">
            <a:avLst/>
          </a:prstGeom>
          <a:noFill/>
        </p:spPr>
        <p:txBody>
          <a:bodyPr wrap="square" rtlCol="0">
            <a:spAutoFit/>
          </a:bodyPr>
          <a:lstStyle/>
          <a:p>
            <a:pPr marL="741363" lvl="1" indent="-246063">
              <a:lnSpc>
                <a:spcPct val="90000"/>
              </a:lnSpc>
              <a:spcBef>
                <a:spcPct val="65000"/>
              </a:spcBef>
              <a:buClr>
                <a:schemeClr val="accent1"/>
              </a:buClr>
              <a:buSzPct val="75000"/>
              <a:buFont typeface="Monotype Sorts" pitchFamily="2" charset="2"/>
              <a:buChar char="l"/>
            </a:pPr>
            <a:r>
              <a:rPr lang="zh-CN" altLang="en-US" sz="2200" dirty="0"/>
              <a:t>将</a:t>
            </a:r>
            <a:r>
              <a:rPr lang="zh-CN" altLang="en-US" sz="2200" dirty="0" smtClean="0"/>
              <a:t>数据入栈</a:t>
            </a:r>
            <a:r>
              <a:rPr lang="en-US" altLang="zh-CN" sz="2200" dirty="0" smtClean="0"/>
              <a:t> </a:t>
            </a:r>
            <a:r>
              <a:rPr lang="en-US" altLang="zh-CN" sz="2200" dirty="0"/>
              <a:t>– </a:t>
            </a:r>
            <a:r>
              <a:rPr lang="en-US" altLang="zh-CN" sz="2200" dirty="0" smtClean="0"/>
              <a:t>push</a:t>
            </a:r>
            <a:r>
              <a:rPr lang="zh-CN" altLang="en-US" sz="2200" dirty="0" smtClean="0"/>
              <a:t>压栈</a:t>
            </a:r>
            <a:endParaRPr lang="en-US" altLang="zh-CN" sz="2200" dirty="0"/>
          </a:p>
          <a:p>
            <a:pPr marL="1146175" lvl="2" indent="-176213">
              <a:lnSpc>
                <a:spcPct val="90000"/>
              </a:lnSpc>
              <a:spcBef>
                <a:spcPct val="65000"/>
              </a:spcBef>
              <a:buClr>
                <a:schemeClr val="accent1"/>
              </a:buClr>
            </a:pPr>
            <a:r>
              <a:rPr lang="en-US" altLang="zh-CN" sz="2000" dirty="0"/>
              <a:t>  </a:t>
            </a:r>
            <a:r>
              <a:rPr lang="en-US" altLang="zh-CN" sz="2000" dirty="0">
                <a:latin typeface="Courier New" pitchFamily="49" charset="0"/>
              </a:rPr>
              <a:t>$</a:t>
            </a:r>
            <a:r>
              <a:rPr lang="en-US" altLang="zh-CN" sz="2000" dirty="0" err="1">
                <a:latin typeface="Courier New" pitchFamily="49" charset="0"/>
              </a:rPr>
              <a:t>sp</a:t>
            </a:r>
            <a:r>
              <a:rPr lang="en-US" altLang="zh-CN" sz="2000" dirty="0"/>
              <a:t> = </a:t>
            </a:r>
            <a:r>
              <a:rPr lang="en-US" altLang="zh-CN" sz="2000" dirty="0">
                <a:latin typeface="Courier New" pitchFamily="49" charset="0"/>
              </a:rPr>
              <a:t>$</a:t>
            </a:r>
            <a:r>
              <a:rPr lang="en-US" altLang="zh-CN" sz="2000" dirty="0" err="1">
                <a:latin typeface="Courier New" pitchFamily="49" charset="0"/>
              </a:rPr>
              <a:t>sp</a:t>
            </a:r>
            <a:r>
              <a:rPr lang="en-US" altLang="zh-CN" sz="2000" dirty="0"/>
              <a:t> – 4	 		        </a:t>
            </a:r>
            <a:r>
              <a:rPr lang="zh-CN" altLang="en-US" sz="2000" dirty="0" smtClean="0"/>
              <a:t>新压入的数据位于</a:t>
            </a:r>
            <a:r>
              <a:rPr lang="en-US" altLang="zh-CN" sz="2000" dirty="0" smtClean="0"/>
              <a:t> </a:t>
            </a:r>
            <a:r>
              <a:rPr lang="en-US" altLang="zh-CN" sz="2000" dirty="0"/>
              <a:t>$</a:t>
            </a:r>
            <a:r>
              <a:rPr lang="en-US" altLang="zh-CN" sz="2000" dirty="0" err="1"/>
              <a:t>sp</a:t>
            </a:r>
            <a:endParaRPr lang="en-US" altLang="zh-CN" sz="2000" dirty="0"/>
          </a:p>
          <a:p>
            <a:pPr marL="741363" lvl="1" indent="-246063">
              <a:lnSpc>
                <a:spcPct val="90000"/>
              </a:lnSpc>
              <a:spcBef>
                <a:spcPct val="65000"/>
              </a:spcBef>
              <a:buClr>
                <a:schemeClr val="accent1"/>
              </a:buClr>
              <a:buSzPct val="75000"/>
              <a:buFont typeface="Monotype Sorts" pitchFamily="2" charset="2"/>
              <a:buChar char="l"/>
            </a:pPr>
            <a:r>
              <a:rPr lang="zh-CN" altLang="en-US" sz="2200" dirty="0"/>
              <a:t>从栈中移出数据</a:t>
            </a:r>
            <a:r>
              <a:rPr lang="en-US" altLang="zh-CN" sz="2200" dirty="0" smtClean="0"/>
              <a:t> </a:t>
            </a:r>
            <a:r>
              <a:rPr lang="en-US" altLang="zh-CN" sz="2200" dirty="0"/>
              <a:t>– </a:t>
            </a:r>
            <a:r>
              <a:rPr lang="en-US" altLang="zh-CN" sz="2200" dirty="0" smtClean="0"/>
              <a:t>pop</a:t>
            </a:r>
            <a:r>
              <a:rPr lang="zh-CN" altLang="en-US" sz="2200" dirty="0" smtClean="0"/>
              <a:t>出栈</a:t>
            </a:r>
            <a:endParaRPr lang="en-US" altLang="zh-CN" sz="2200" dirty="0"/>
          </a:p>
          <a:p>
            <a:pPr marL="1146175" lvl="2" indent="-176213">
              <a:lnSpc>
                <a:spcPct val="90000"/>
              </a:lnSpc>
              <a:spcBef>
                <a:spcPct val="65000"/>
              </a:spcBef>
              <a:buClr>
                <a:schemeClr val="accent1"/>
              </a:buClr>
            </a:pPr>
            <a:r>
              <a:rPr lang="en-US" altLang="zh-CN" sz="2000" dirty="0"/>
              <a:t>   </a:t>
            </a:r>
            <a:r>
              <a:rPr lang="zh-CN" altLang="en-US" sz="2000" dirty="0"/>
              <a:t>要移出的</a:t>
            </a:r>
            <a:r>
              <a:rPr lang="zh-CN" altLang="en-US" sz="2000" dirty="0" smtClean="0"/>
              <a:t>数据位于</a:t>
            </a:r>
            <a:r>
              <a:rPr lang="en-US" altLang="zh-CN" sz="2000" dirty="0" smtClean="0"/>
              <a:t>$</a:t>
            </a:r>
            <a:r>
              <a:rPr lang="en-US" altLang="zh-CN" sz="2000" dirty="0" err="1" smtClean="0"/>
              <a:t>sp</a:t>
            </a:r>
            <a:r>
              <a:rPr lang="en-US" altLang="zh-CN" sz="2000" dirty="0" smtClean="0"/>
              <a:t> </a:t>
            </a:r>
            <a:r>
              <a:rPr lang="en-US" altLang="zh-CN" sz="2000" dirty="0"/>
              <a:t>	         </a:t>
            </a:r>
            <a:r>
              <a:rPr lang="en-US" altLang="zh-CN" sz="2000" dirty="0" smtClean="0"/>
              <a:t>   </a:t>
            </a:r>
            <a:r>
              <a:rPr lang="en-US" altLang="zh-CN" sz="2000" dirty="0" smtClean="0">
                <a:latin typeface="Courier New" pitchFamily="49" charset="0"/>
              </a:rPr>
              <a:t>$</a:t>
            </a:r>
            <a:r>
              <a:rPr lang="en-US" altLang="zh-CN" sz="2000" dirty="0" err="1">
                <a:latin typeface="Courier New" pitchFamily="49" charset="0"/>
              </a:rPr>
              <a:t>sp</a:t>
            </a:r>
            <a:r>
              <a:rPr lang="en-US" altLang="zh-CN" sz="2000" dirty="0"/>
              <a:t> = </a:t>
            </a:r>
            <a:r>
              <a:rPr lang="en-US" altLang="zh-CN" sz="2000" dirty="0">
                <a:latin typeface="Courier New" pitchFamily="49" charset="0"/>
              </a:rPr>
              <a:t>$</a:t>
            </a:r>
            <a:r>
              <a:rPr lang="en-US" altLang="zh-CN" sz="2000" dirty="0" err="1">
                <a:latin typeface="Courier New" pitchFamily="49" charset="0"/>
              </a:rPr>
              <a:t>sp</a:t>
            </a:r>
            <a:r>
              <a:rPr lang="en-US" altLang="zh-CN" sz="2000" dirty="0"/>
              <a:t> + 4</a:t>
            </a:r>
          </a:p>
          <a:p>
            <a:endParaRPr lang="zh-CN" altLang="en-US" dirty="0"/>
          </a:p>
        </p:txBody>
      </p:sp>
      <p:cxnSp>
        <p:nvCxnSpPr>
          <p:cNvPr id="21" name="直接箭头连接符 20"/>
          <p:cNvCxnSpPr>
            <a:stCxn id="18" idx="1"/>
            <a:endCxn id="17" idx="3"/>
          </p:cNvCxnSpPr>
          <p:nvPr/>
        </p:nvCxnSpPr>
        <p:spPr>
          <a:xfrm flipH="1">
            <a:off x="2339752" y="4330734"/>
            <a:ext cx="504056" cy="3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AB39A4C-2193-41B7-97E4-97117E8E90DD}" type="slidenum">
              <a:rPr lang="zh-CN" altLang="en-US" smtClean="0"/>
              <a:t>5</a:t>
            </a:fld>
            <a:endParaRPr lang="zh-CN" altLang="en-US"/>
          </a:p>
        </p:txBody>
      </p:sp>
      <p:cxnSp>
        <p:nvCxnSpPr>
          <p:cNvPr id="20" name="直接连接符 19"/>
          <p:cNvCxnSpPr/>
          <p:nvPr/>
        </p:nvCxnSpPr>
        <p:spPr>
          <a:xfrm>
            <a:off x="1187624" y="3284984"/>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87624" y="4577374"/>
            <a:ext cx="1296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8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525963"/>
          </a:xfrm>
        </p:spPr>
        <p:txBody>
          <a:bodyPr/>
          <a:lstStyle/>
          <a:p>
            <a:r>
              <a:rPr lang="zh-CN" altLang="en-US" dirty="0"/>
              <a:t>例：</a:t>
            </a:r>
            <a:r>
              <a:rPr lang="en-US" altLang="zh-CN" dirty="0">
                <a:ea typeface="宋体" charset="-122"/>
              </a:rPr>
              <a:t>C </a:t>
            </a:r>
            <a:r>
              <a:rPr lang="zh-CN" altLang="en-US" dirty="0">
                <a:ea typeface="宋体" charset="-122"/>
              </a:rPr>
              <a:t>代码：</a:t>
            </a:r>
            <a:endParaRPr lang="en-US" altLang="zh-CN" dirty="0">
              <a:ea typeface="宋体" charset="-122"/>
            </a:endParaRPr>
          </a:p>
          <a:p>
            <a:pPr>
              <a:buNone/>
            </a:pP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leaf_example</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g, h,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j)</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f;</a:t>
            </a:r>
            <a:br>
              <a:rPr lang="en-US" altLang="zh-CN" sz="2800" dirty="0">
                <a:latin typeface="Lucida Console" pitchFamily="49" charset="0"/>
                <a:ea typeface="宋体" charset="-122"/>
              </a:rPr>
            </a:br>
            <a:r>
              <a:rPr lang="en-US" altLang="zh-CN" sz="2800" dirty="0">
                <a:latin typeface="Lucida Console" pitchFamily="49" charset="0"/>
                <a:ea typeface="宋体" charset="-122"/>
              </a:rPr>
              <a:t>  f = (g + h) -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j);</a:t>
            </a:r>
            <a:br>
              <a:rPr lang="en-US" altLang="zh-CN" sz="2800" dirty="0">
                <a:latin typeface="Lucida Console" pitchFamily="49" charset="0"/>
                <a:ea typeface="宋体" charset="-122"/>
              </a:rPr>
            </a:br>
            <a:r>
              <a:rPr lang="en-US" altLang="zh-CN" sz="2800" dirty="0">
                <a:latin typeface="Lucida Console" pitchFamily="49" charset="0"/>
                <a:ea typeface="宋体" charset="-122"/>
              </a:rPr>
              <a:t>  return f;</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zh-CN" altLang="en-US" dirty="0">
                <a:ea typeface="宋体" charset="-122"/>
              </a:rPr>
              <a:t>参数</a:t>
            </a:r>
            <a:r>
              <a:rPr lang="en-US" altLang="zh-CN" dirty="0">
                <a:ea typeface="宋体" charset="-122"/>
              </a:rPr>
              <a:t>g, …, j</a:t>
            </a:r>
            <a:r>
              <a:rPr lang="zh-CN" altLang="en-US" dirty="0">
                <a:ea typeface="宋体" charset="-122"/>
              </a:rPr>
              <a:t>存于</a:t>
            </a:r>
            <a:r>
              <a:rPr lang="en-US" altLang="zh-CN" dirty="0">
                <a:ea typeface="宋体" charset="-122"/>
              </a:rPr>
              <a:t>$a0, …, $a3</a:t>
            </a:r>
          </a:p>
          <a:p>
            <a:pPr lvl="1"/>
            <a:r>
              <a:rPr lang="en-US" altLang="zh-CN" dirty="0">
                <a:ea typeface="宋体" charset="-122"/>
              </a:rPr>
              <a:t>f </a:t>
            </a:r>
            <a:r>
              <a:rPr lang="zh-CN" altLang="en-US" dirty="0">
                <a:ea typeface="宋体" charset="-122"/>
              </a:rPr>
              <a:t>存于</a:t>
            </a:r>
            <a:r>
              <a:rPr lang="en-US" altLang="zh-CN" dirty="0">
                <a:ea typeface="宋体" charset="-122"/>
              </a:rPr>
              <a:t>$s0 (</a:t>
            </a:r>
            <a:r>
              <a:rPr lang="zh-CN" altLang="en-US" dirty="0">
                <a:ea typeface="宋体" charset="-122"/>
              </a:rPr>
              <a:t>所以</a:t>
            </a:r>
            <a:r>
              <a:rPr lang="en-US" altLang="zh-CN" dirty="0">
                <a:ea typeface="宋体" charset="-122"/>
              </a:rPr>
              <a:t>$s0</a:t>
            </a:r>
            <a:r>
              <a:rPr lang="zh-CN" altLang="en-US" dirty="0">
                <a:ea typeface="宋体" charset="-122"/>
              </a:rPr>
              <a:t>需压</a:t>
            </a:r>
            <a:r>
              <a:rPr lang="zh-CN" altLang="en-US" dirty="0" smtClean="0">
                <a:ea typeface="宋体" charset="-122"/>
              </a:rPr>
              <a:t>栈，保存主程序旧值</a:t>
            </a:r>
            <a:r>
              <a:rPr lang="en-US" altLang="zh-CN" dirty="0" smtClean="0">
                <a:ea typeface="宋体" charset="-122"/>
              </a:rPr>
              <a:t>)</a:t>
            </a:r>
            <a:endParaRPr lang="en-US" altLang="zh-CN" dirty="0">
              <a:ea typeface="宋体" charset="-122"/>
            </a:endParaRPr>
          </a:p>
          <a:p>
            <a:pPr lvl="1"/>
            <a:r>
              <a:rPr lang="zh-CN" altLang="en-US" dirty="0">
                <a:ea typeface="宋体" charset="-122"/>
              </a:rPr>
              <a:t>结果存于</a:t>
            </a:r>
            <a:r>
              <a:rPr lang="en-US" altLang="zh-CN" dirty="0">
                <a:ea typeface="宋体" charset="-122"/>
              </a:rPr>
              <a:t>$v0</a:t>
            </a:r>
            <a:endParaRPr lang="en-AU" altLang="zh-CN" dirty="0">
              <a:ea typeface="宋体" charset="-122"/>
            </a:endParaRPr>
          </a:p>
          <a:p>
            <a:endParaRPr lang="zh-CN" altLang="en-US" dirty="0"/>
          </a:p>
        </p:txBody>
      </p:sp>
      <p:sp>
        <p:nvSpPr>
          <p:cNvPr id="2" name="灯片编号占位符 1"/>
          <p:cNvSpPr>
            <a:spLocks noGrp="1"/>
          </p:cNvSpPr>
          <p:nvPr>
            <p:ph type="sldNum" sz="quarter" idx="12"/>
          </p:nvPr>
        </p:nvSpPr>
        <p:spPr/>
        <p:txBody>
          <a:bodyPr/>
          <a:lstStyle/>
          <a:p>
            <a:fld id="{CAB39A4C-2193-41B7-97E4-97117E8E90DD}" type="slidenum">
              <a:rPr lang="zh-CN" altLang="en-US" smtClean="0"/>
              <a:t>6</a:t>
            </a:fld>
            <a:endParaRPr lang="zh-CN" altLang="en-US"/>
          </a:p>
        </p:txBody>
      </p:sp>
    </p:spTree>
    <p:extLst>
      <p:ext uri="{BB962C8B-B14F-4D97-AF65-F5344CB8AC3E}">
        <p14:creationId xmlns:p14="http://schemas.microsoft.com/office/powerpoint/2010/main" val="378228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54360442"/>
              </p:ext>
            </p:extLst>
          </p:nvPr>
        </p:nvGraphicFramePr>
        <p:xfrm>
          <a:off x="1043608" y="1916832"/>
          <a:ext cx="7536160" cy="3510280"/>
        </p:xfrm>
        <a:graphic>
          <a:graphicData uri="http://schemas.openxmlformats.org/drawingml/2006/table">
            <a:tbl>
              <a:tblPr firstRow="1" bandRow="1"/>
              <a:tblGrid>
                <a:gridCol w="4680520"/>
                <a:gridCol w="2855640"/>
              </a:tblGrid>
              <a:tr h="741680">
                <a:tc>
                  <a:txBody>
                    <a:bodyPr/>
                    <a:lstStyle/>
                    <a:p>
                      <a:endParaRPr lang="zh-CN" altLang="en-US" sz="2400" dirty="0"/>
                    </a:p>
                  </a:txBody>
                  <a:tcPr>
                    <a:solidFill>
                      <a:schemeClr val="accent6">
                        <a:alpha val="48000"/>
                      </a:schemeClr>
                    </a:solidFill>
                  </a:tcPr>
                </a:tc>
                <a:tc>
                  <a:txBody>
                    <a:bodyPr/>
                    <a:lstStyle/>
                    <a:p>
                      <a:r>
                        <a:rPr lang="en-US" altLang="zh-CN" sz="2400" dirty="0" smtClean="0"/>
                        <a:t>$s0</a:t>
                      </a:r>
                      <a:r>
                        <a:rPr lang="zh-CN" altLang="en-US" sz="2400" dirty="0" smtClean="0"/>
                        <a:t>压栈</a:t>
                      </a:r>
                      <a:endParaRPr lang="zh-CN" altLang="en-US" sz="2400" dirty="0"/>
                    </a:p>
                  </a:txBody>
                  <a:tcPr>
                    <a:solidFill>
                      <a:schemeClr val="accent6">
                        <a:alpha val="48000"/>
                      </a:schemeClr>
                    </a:solidFill>
                  </a:tcPr>
                </a:tc>
              </a:tr>
              <a:tr h="1112520">
                <a:tc>
                  <a:txBody>
                    <a:bodyPr/>
                    <a:lstStyle/>
                    <a:p>
                      <a:endParaRPr lang="zh-CN" altLang="en-US" sz="2400" dirty="0"/>
                    </a:p>
                  </a:txBody>
                  <a:tcPr>
                    <a:solidFill>
                      <a:schemeClr val="accent1">
                        <a:alpha val="48000"/>
                      </a:schemeClr>
                    </a:solidFill>
                  </a:tcPr>
                </a:tc>
                <a:tc>
                  <a:txBody>
                    <a:bodyPr/>
                    <a:lstStyle/>
                    <a:p>
                      <a:r>
                        <a:rPr lang="zh-CN" altLang="en-US" sz="2400" dirty="0" smtClean="0"/>
                        <a:t>过程体</a:t>
                      </a:r>
                      <a:endParaRPr lang="zh-CN" altLang="en-US" sz="2400" dirty="0"/>
                    </a:p>
                  </a:txBody>
                  <a:tcPr>
                    <a:solidFill>
                      <a:schemeClr val="accent1">
                        <a:alpha val="48000"/>
                      </a:schemeClr>
                    </a:solidFill>
                  </a:tcPr>
                </a:tc>
              </a:tr>
              <a:tr h="370840">
                <a:tc>
                  <a:txBody>
                    <a:bodyPr/>
                    <a:lstStyle/>
                    <a:p>
                      <a:endParaRPr lang="zh-CN" altLang="en-US" sz="2400" dirty="0"/>
                    </a:p>
                  </a:txBody>
                  <a:tcPr>
                    <a:solidFill>
                      <a:schemeClr val="accent1">
                        <a:alpha val="48000"/>
                      </a:schemeClr>
                    </a:solidFill>
                  </a:tcPr>
                </a:tc>
                <a:tc>
                  <a:txBody>
                    <a:bodyPr/>
                    <a:lstStyle/>
                    <a:p>
                      <a:r>
                        <a:rPr lang="zh-CN" altLang="en-US" sz="2400" dirty="0" smtClean="0"/>
                        <a:t>结果</a:t>
                      </a:r>
                      <a:endParaRPr lang="zh-CN" altLang="en-US" sz="2400" dirty="0"/>
                    </a:p>
                  </a:txBody>
                  <a:tcPr>
                    <a:solidFill>
                      <a:schemeClr val="accent1">
                        <a:alpha val="48000"/>
                      </a:schemeClr>
                    </a:solidFill>
                  </a:tcPr>
                </a:tc>
              </a:tr>
              <a:tr h="741680">
                <a:tc>
                  <a:txBody>
                    <a:bodyPr/>
                    <a:lstStyle/>
                    <a:p>
                      <a:endParaRPr lang="zh-CN" altLang="en-US" sz="2400" dirty="0"/>
                    </a:p>
                  </a:txBody>
                  <a:tcPr>
                    <a:solidFill>
                      <a:schemeClr val="accent6">
                        <a:alpha val="48000"/>
                      </a:schemeClr>
                    </a:solidFill>
                  </a:tcPr>
                </a:tc>
                <a:tc>
                  <a:txBody>
                    <a:bodyPr/>
                    <a:lstStyle/>
                    <a:p>
                      <a:r>
                        <a:rPr lang="en-US" altLang="zh-CN" sz="2400" dirty="0" smtClean="0"/>
                        <a:t>$s0</a:t>
                      </a:r>
                      <a:r>
                        <a:rPr lang="zh-CN" altLang="en-US" sz="2400" dirty="0" smtClean="0"/>
                        <a:t>出栈</a:t>
                      </a:r>
                      <a:endParaRPr lang="zh-CN" altLang="en-US" sz="2400" dirty="0"/>
                    </a:p>
                  </a:txBody>
                  <a:tcPr>
                    <a:solidFill>
                      <a:schemeClr val="accent6">
                        <a:alpha val="48000"/>
                      </a:schemeClr>
                    </a:solidFill>
                  </a:tcPr>
                </a:tc>
              </a:tr>
              <a:tr h="370840">
                <a:tc>
                  <a:txBody>
                    <a:bodyPr/>
                    <a:lstStyle/>
                    <a:p>
                      <a:endParaRPr lang="zh-CN" altLang="en-US" sz="2400" dirty="0"/>
                    </a:p>
                  </a:txBody>
                  <a:tcPr>
                    <a:solidFill>
                      <a:schemeClr val="accent1">
                        <a:alpha val="48000"/>
                      </a:schemeClr>
                    </a:solidFill>
                  </a:tcPr>
                </a:tc>
                <a:tc>
                  <a:txBody>
                    <a:bodyPr/>
                    <a:lstStyle/>
                    <a:p>
                      <a:r>
                        <a:rPr lang="zh-CN" altLang="en-US" sz="2400" dirty="0" smtClean="0"/>
                        <a:t>返回</a:t>
                      </a:r>
                      <a:endParaRPr lang="zh-CN" altLang="en-US" sz="2400" dirty="0"/>
                    </a:p>
                  </a:txBody>
                  <a:tcPr>
                    <a:solidFill>
                      <a:schemeClr val="accent1">
                        <a:alpha val="48000"/>
                      </a:schemeClr>
                    </a:solidFill>
                  </a:tcPr>
                </a:tc>
              </a:tr>
            </a:tbl>
          </a:graphicData>
        </a:graphic>
      </p:graphicFrame>
      <p:sp>
        <p:nvSpPr>
          <p:cNvPr id="4" name="Rectangle 3"/>
          <p:cNvSpPr txBox="1">
            <a:spLocks noChangeArrowheads="1"/>
          </p:cNvSpPr>
          <p:nvPr/>
        </p:nvSpPr>
        <p:spPr>
          <a:xfrm>
            <a:off x="467544" y="404664"/>
            <a:ext cx="8270875" cy="5111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dirty="0" smtClean="0">
                <a:ea typeface="宋体" charset="-122"/>
              </a:rPr>
              <a:t>MIPS</a:t>
            </a:r>
            <a:r>
              <a:rPr lang="zh-CN" altLang="en-US" dirty="0" smtClean="0">
                <a:ea typeface="宋体" charset="-122"/>
              </a:rPr>
              <a:t>代码：</a:t>
            </a:r>
            <a:endParaRPr lang="en-US" altLang="zh-CN" dirty="0" smtClean="0">
              <a:ea typeface="宋体" charset="-122"/>
            </a:endParaRPr>
          </a:p>
          <a:p>
            <a:pPr>
              <a:lnSpc>
                <a:spcPct val="90000"/>
              </a:lnSpc>
            </a:pPr>
            <a:endParaRPr lang="en-US" altLang="zh-CN" dirty="0" smtClean="0">
              <a:ea typeface="宋体" charset="-122"/>
            </a:endParaRPr>
          </a:p>
          <a:p>
            <a:pPr>
              <a:lnSpc>
                <a:spcPct val="90000"/>
              </a:lnSpc>
              <a:buFont typeface="Wingdings" pitchFamily="2" charset="2"/>
              <a:buNone/>
            </a:pP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leaf_example</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addi</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-4</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sw</a:t>
            </a:r>
            <a:r>
              <a:rPr lang="en-US" altLang="zh-CN" sz="2800" dirty="0" smtClean="0">
                <a:latin typeface="Lucida Console" pitchFamily="49" charset="0"/>
                <a:ea typeface="宋体" charset="-122"/>
              </a:rPr>
              <a:t>   $s0, 0($</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$t0, $a0, $a1</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$t1, $a2, $a3</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sub  $s0, $t0, $t1</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$v0, $s0, $zero</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lw</a:t>
            </a:r>
            <a:r>
              <a:rPr lang="en-US" altLang="zh-CN" sz="2800" dirty="0" smtClean="0">
                <a:latin typeface="Lucida Console" pitchFamily="49" charset="0"/>
                <a:ea typeface="宋体" charset="-122"/>
              </a:rPr>
              <a:t>   $s0, 0($</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addi</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4</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jr</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ra</a:t>
            </a:r>
            <a:endParaRPr lang="en-US" altLang="zh-CN" sz="2800" dirty="0" smtClean="0">
              <a:latin typeface="Lucida Console" pitchFamily="49" charset="0"/>
              <a:ea typeface="宋体" charset="-122"/>
            </a:endParaRPr>
          </a:p>
        </p:txBody>
      </p:sp>
      <p:sp>
        <p:nvSpPr>
          <p:cNvPr id="2" name="灯片编号占位符 1"/>
          <p:cNvSpPr>
            <a:spLocks noGrp="1"/>
          </p:cNvSpPr>
          <p:nvPr>
            <p:ph type="sldNum" sz="quarter" idx="12"/>
          </p:nvPr>
        </p:nvSpPr>
        <p:spPr/>
        <p:txBody>
          <a:bodyPr/>
          <a:lstStyle/>
          <a:p>
            <a:fld id="{CAB39A4C-2193-41B7-97E4-97117E8E90DD}" type="slidenum">
              <a:rPr lang="zh-CN" altLang="en-US" smtClean="0"/>
              <a:t>7</a:t>
            </a:fld>
            <a:endParaRPr lang="zh-CN" altLang="en-US" dirty="0"/>
          </a:p>
        </p:txBody>
      </p:sp>
      <p:sp>
        <p:nvSpPr>
          <p:cNvPr id="3" name="TextBox 2"/>
          <p:cNvSpPr txBox="1"/>
          <p:nvPr/>
        </p:nvSpPr>
        <p:spPr>
          <a:xfrm>
            <a:off x="2411760" y="5805264"/>
            <a:ext cx="4968552" cy="400110"/>
          </a:xfrm>
          <a:prstGeom prst="rect">
            <a:avLst/>
          </a:prstGeom>
          <a:noFill/>
        </p:spPr>
        <p:txBody>
          <a:bodyPr wrap="square" rtlCol="0">
            <a:spAutoFit/>
          </a:bodyPr>
          <a:lstStyle/>
          <a:p>
            <a:r>
              <a:rPr lang="zh-CN" altLang="en-US" sz="2000" dirty="0" smtClean="0"/>
              <a:t>主程序中的调用代码：</a:t>
            </a:r>
            <a:r>
              <a:rPr lang="en-US" altLang="zh-CN" sz="2000" dirty="0" err="1" smtClean="0"/>
              <a:t>jal</a:t>
            </a:r>
            <a:r>
              <a:rPr lang="en-US" altLang="zh-CN" sz="2000" dirty="0" smtClean="0"/>
              <a:t>   </a:t>
            </a:r>
            <a:r>
              <a:rPr lang="en-US" altLang="zh-CN" sz="2000" dirty="0" err="1" smtClean="0"/>
              <a:t>leaf_example</a:t>
            </a:r>
            <a:endParaRPr lang="zh-CN" altLang="en-US" sz="2000" dirty="0"/>
          </a:p>
        </p:txBody>
      </p:sp>
      <p:sp>
        <p:nvSpPr>
          <p:cNvPr id="6" name="线形标注 1 5"/>
          <p:cNvSpPr/>
          <p:nvPr/>
        </p:nvSpPr>
        <p:spPr>
          <a:xfrm>
            <a:off x="6876256" y="368660"/>
            <a:ext cx="1728192" cy="1224136"/>
          </a:xfrm>
          <a:prstGeom prst="borderCallout1">
            <a:avLst>
              <a:gd name="adj1" fmla="val 18750"/>
              <a:gd name="adj2" fmla="val -8333"/>
              <a:gd name="adj3" fmla="val 147735"/>
              <a:gd name="adj4" fmla="val -13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书上</a:t>
            </a:r>
            <a:r>
              <a:rPr lang="en-US" altLang="zh-CN" dirty="0" smtClean="0"/>
              <a:t>P67</a:t>
            </a:r>
            <a:r>
              <a:rPr lang="zh-CN" altLang="en-US" dirty="0" smtClean="0"/>
              <a:t>页还保存了</a:t>
            </a:r>
            <a:r>
              <a:rPr lang="en-US" altLang="zh-CN" dirty="0" smtClean="0"/>
              <a:t>$t0,$t1</a:t>
            </a:r>
            <a:r>
              <a:rPr lang="zh-CN" altLang="en-US" dirty="0" smtClean="0"/>
              <a:t>。但有约定所以可以不保存</a:t>
            </a:r>
            <a:endParaRPr lang="zh-CN" altLang="en-US" dirty="0"/>
          </a:p>
        </p:txBody>
      </p:sp>
    </p:spTree>
    <p:extLst>
      <p:ext uri="{BB962C8B-B14F-4D97-AF65-F5344CB8AC3E}">
        <p14:creationId xmlns:p14="http://schemas.microsoft.com/office/powerpoint/2010/main" val="3976008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2.8.2  </a:t>
            </a:r>
            <a:r>
              <a:rPr lang="zh-CN" altLang="en-US" dirty="0" smtClean="0"/>
              <a:t>嵌套过程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叶过程：不调用其它过程的过程。</a:t>
            </a:r>
            <a:endParaRPr lang="en-US" altLang="zh-CN" dirty="0" smtClean="0"/>
          </a:p>
          <a:p>
            <a:r>
              <a:rPr lang="zh-CN" altLang="en-US" dirty="0" smtClean="0"/>
              <a:t>过程嵌套调用：过程体中调用其它过程（包括可以调用自己）</a:t>
            </a:r>
            <a:endParaRPr lang="en-US" altLang="zh-CN" dirty="0" smtClean="0"/>
          </a:p>
          <a:p>
            <a:r>
              <a:rPr lang="zh-CN" altLang="en-US" dirty="0"/>
              <a:t>过程嵌套</a:t>
            </a:r>
            <a:r>
              <a:rPr lang="zh-CN" altLang="en-US" dirty="0" smtClean="0"/>
              <a:t>调用中</a:t>
            </a:r>
            <a:r>
              <a:rPr lang="en-US" altLang="zh-CN" dirty="0" smtClean="0">
                <a:solidFill>
                  <a:srgbClr val="00B050"/>
                </a:solidFill>
              </a:rPr>
              <a:t>caller</a:t>
            </a:r>
            <a:r>
              <a:rPr lang="zh-CN" altLang="en-US" dirty="0" smtClean="0"/>
              <a:t>需压栈：（不是</a:t>
            </a:r>
            <a:r>
              <a:rPr lang="en-US" altLang="zh-CN" dirty="0" err="1" smtClean="0">
                <a:solidFill>
                  <a:srgbClr val="00B050"/>
                </a:solidFill>
              </a:rPr>
              <a:t>callee</a:t>
            </a:r>
            <a:r>
              <a:rPr lang="zh-CN" altLang="en-US" dirty="0" smtClean="0"/>
              <a:t>压栈）</a:t>
            </a:r>
            <a:endParaRPr lang="en-US" altLang="zh-CN" dirty="0" smtClean="0"/>
          </a:p>
          <a:p>
            <a:pPr marL="0" indent="0">
              <a:buNone/>
            </a:pPr>
            <a:r>
              <a:rPr lang="zh-CN" altLang="en-US" dirty="0" smtClean="0"/>
              <a:t>    调用返回后所有还需使用的参数（</a:t>
            </a:r>
            <a:r>
              <a:rPr lang="en-US" altLang="zh-CN" dirty="0" smtClean="0"/>
              <a:t>$a0-$a3</a:t>
            </a:r>
            <a:r>
              <a:rPr lang="zh-CN" altLang="en-US" dirty="0" smtClean="0"/>
              <a:t>）及临时寄存器（</a:t>
            </a:r>
            <a:r>
              <a:rPr lang="en-US" altLang="zh-CN" dirty="0" smtClean="0"/>
              <a:t>$t0~$t9</a:t>
            </a:r>
            <a:r>
              <a:rPr lang="zh-CN" altLang="en-US" dirty="0" smtClean="0"/>
              <a:t>）值。</a:t>
            </a:r>
            <a:endParaRPr lang="en-US" altLang="zh-CN" dirty="0" smtClean="0"/>
          </a:p>
          <a:p>
            <a:r>
              <a:rPr lang="en-US" altLang="zh-CN" dirty="0" err="1" smtClean="0"/>
              <a:t>Callee</a:t>
            </a:r>
            <a:r>
              <a:rPr lang="zh-CN" altLang="en-US" dirty="0" smtClean="0"/>
              <a:t>需压栈：</a:t>
            </a:r>
            <a:endParaRPr lang="en-US" altLang="zh-CN" dirty="0" smtClean="0"/>
          </a:p>
          <a:p>
            <a:pPr marL="0" indent="0">
              <a:buNone/>
            </a:pPr>
            <a:r>
              <a:rPr lang="en-US" altLang="zh-CN" dirty="0"/>
              <a:t> </a:t>
            </a:r>
            <a:r>
              <a:rPr lang="en-US" altLang="zh-CN" dirty="0" smtClean="0"/>
              <a:t>   $</a:t>
            </a:r>
            <a:r>
              <a:rPr lang="en-US" altLang="zh-CN" dirty="0" err="1" smtClean="0"/>
              <a:t>ra</a:t>
            </a:r>
            <a:endParaRPr lang="en-US" altLang="zh-CN" dirty="0" smtClean="0"/>
          </a:p>
          <a:p>
            <a:pPr marL="0" indent="0">
              <a:buNone/>
            </a:pPr>
            <a:r>
              <a:rPr lang="en-US" altLang="zh-CN" dirty="0" smtClean="0"/>
              <a:t>    $s0~$s7</a:t>
            </a:r>
          </a:p>
          <a:p>
            <a:r>
              <a:rPr lang="zh-CN" altLang="en-US" dirty="0" smtClean="0"/>
              <a:t>调用返回后将上述值出栈</a:t>
            </a:r>
            <a:endParaRPr lang="zh-CN" altLang="en-US" dirty="0"/>
          </a:p>
        </p:txBody>
      </p:sp>
      <p:sp>
        <p:nvSpPr>
          <p:cNvPr id="4" name="灯片编号占位符 3"/>
          <p:cNvSpPr>
            <a:spLocks noGrp="1"/>
          </p:cNvSpPr>
          <p:nvPr>
            <p:ph type="sldNum" sz="quarter" idx="12"/>
          </p:nvPr>
        </p:nvSpPr>
        <p:spPr/>
        <p:txBody>
          <a:bodyPr/>
          <a:lstStyle/>
          <a:p>
            <a:fld id="{CAB39A4C-2193-41B7-97E4-97117E8E90DD}" type="slidenum">
              <a:rPr lang="zh-CN" altLang="en-US" smtClean="0"/>
              <a:t>8</a:t>
            </a:fld>
            <a:endParaRPr lang="zh-CN" altLang="en-US"/>
          </a:p>
        </p:txBody>
      </p:sp>
    </p:spTree>
    <p:extLst>
      <p:ext uri="{BB962C8B-B14F-4D97-AF65-F5344CB8AC3E}">
        <p14:creationId xmlns:p14="http://schemas.microsoft.com/office/powerpoint/2010/main" val="57806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29600" cy="4525963"/>
          </a:xfrm>
        </p:spPr>
        <p:txBody>
          <a:bodyPr/>
          <a:lstStyle/>
          <a:p>
            <a:r>
              <a:rPr lang="zh-CN" altLang="en-US" dirty="0" smtClean="0"/>
              <a:t>例：</a:t>
            </a:r>
            <a:r>
              <a:rPr lang="en-US" altLang="zh-CN" dirty="0" smtClean="0">
                <a:ea typeface="宋体" charset="-122"/>
              </a:rPr>
              <a:t>C </a:t>
            </a:r>
            <a:r>
              <a:rPr lang="zh-CN" altLang="en-US" dirty="0" smtClean="0">
                <a:ea typeface="宋体" charset="-122"/>
              </a:rPr>
              <a:t>代码</a:t>
            </a:r>
            <a:r>
              <a:rPr lang="en-US" altLang="zh-CN" dirty="0" smtClean="0">
                <a:ea typeface="宋体" charset="-122"/>
              </a:rPr>
              <a:t>:</a:t>
            </a:r>
            <a:endParaRPr lang="en-US" altLang="zh-CN" dirty="0">
              <a:ea typeface="宋体" charset="-122"/>
            </a:endParaRPr>
          </a:p>
          <a:p>
            <a:pPr>
              <a:buNone/>
            </a:pP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fact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n)</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br>
              <a:rPr lang="en-US" altLang="zh-CN" sz="2800" dirty="0">
                <a:latin typeface="Lucida Console" pitchFamily="49" charset="0"/>
                <a:ea typeface="宋体" charset="-122"/>
              </a:rPr>
            </a:br>
            <a:r>
              <a:rPr lang="en-US" altLang="zh-CN" sz="2800" dirty="0">
                <a:latin typeface="Lucida Console" pitchFamily="49" charset="0"/>
                <a:ea typeface="宋体" charset="-122"/>
              </a:rPr>
              <a:t>  if (n &lt; 1) return f;</a:t>
            </a:r>
            <a:br>
              <a:rPr lang="en-US" altLang="zh-CN" sz="2800" dirty="0">
                <a:latin typeface="Lucida Console" pitchFamily="49" charset="0"/>
                <a:ea typeface="宋体" charset="-122"/>
              </a:rPr>
            </a:br>
            <a:r>
              <a:rPr lang="en-US" altLang="zh-CN" sz="2800" dirty="0">
                <a:latin typeface="Lucida Console" pitchFamily="49" charset="0"/>
                <a:ea typeface="宋体" charset="-122"/>
              </a:rPr>
              <a:t>  else return n * fact(n - 1);</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zh-CN" altLang="en-US" dirty="0" smtClean="0">
                <a:ea typeface="宋体" charset="-122"/>
              </a:rPr>
              <a:t>参数</a:t>
            </a:r>
            <a:r>
              <a:rPr lang="en-US" altLang="zh-CN" dirty="0" smtClean="0">
                <a:ea typeface="宋体" charset="-122"/>
              </a:rPr>
              <a:t>n</a:t>
            </a:r>
            <a:r>
              <a:rPr lang="zh-CN" altLang="en-US" dirty="0" smtClean="0">
                <a:ea typeface="宋体" charset="-122"/>
              </a:rPr>
              <a:t>存于</a:t>
            </a:r>
            <a:r>
              <a:rPr lang="en-US" altLang="zh-CN" dirty="0" smtClean="0">
                <a:ea typeface="宋体" charset="-122"/>
              </a:rPr>
              <a:t>$a0</a:t>
            </a:r>
            <a:endParaRPr lang="en-US" altLang="zh-CN" dirty="0">
              <a:ea typeface="宋体" charset="-122"/>
            </a:endParaRPr>
          </a:p>
          <a:p>
            <a:pPr lvl="1"/>
            <a:r>
              <a:rPr lang="zh-CN" altLang="en-US" dirty="0" smtClean="0">
                <a:ea typeface="宋体" charset="-122"/>
              </a:rPr>
              <a:t>结果存于</a:t>
            </a:r>
            <a:r>
              <a:rPr lang="en-US" altLang="zh-CN" dirty="0" smtClean="0">
                <a:ea typeface="宋体" charset="-122"/>
              </a:rPr>
              <a:t>$v0</a:t>
            </a:r>
            <a:endParaRPr lang="en-AU" altLang="zh-CN" dirty="0">
              <a:ea typeface="宋体" charset="-122"/>
            </a:endParaRPr>
          </a:p>
          <a:p>
            <a:endParaRPr lang="zh-CN" altLang="en-US" dirty="0"/>
          </a:p>
        </p:txBody>
      </p:sp>
      <p:sp>
        <p:nvSpPr>
          <p:cNvPr id="2" name="灯片编号占位符 1"/>
          <p:cNvSpPr>
            <a:spLocks noGrp="1"/>
          </p:cNvSpPr>
          <p:nvPr>
            <p:ph type="sldNum" sz="quarter" idx="12"/>
          </p:nvPr>
        </p:nvSpPr>
        <p:spPr/>
        <p:txBody>
          <a:bodyPr/>
          <a:lstStyle/>
          <a:p>
            <a:fld id="{CAB39A4C-2193-41B7-97E4-97117E8E90DD}" type="slidenum">
              <a:rPr lang="zh-CN" altLang="en-US" smtClean="0"/>
              <a:t>9</a:t>
            </a:fld>
            <a:endParaRPr lang="zh-CN" altLang="en-US"/>
          </a:p>
        </p:txBody>
      </p:sp>
    </p:spTree>
    <p:extLst>
      <p:ext uri="{BB962C8B-B14F-4D97-AF65-F5344CB8AC3E}">
        <p14:creationId xmlns:p14="http://schemas.microsoft.com/office/powerpoint/2010/main" val="24430065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TotalTime>
  <Words>1822</Words>
  <Application>Microsoft Office PowerPoint</Application>
  <PresentationFormat>全屏显示(4:3)</PresentationFormat>
  <Paragraphs>347</Paragraphs>
  <Slides>38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CorelDRAW.Graphic.11</vt:lpstr>
      <vt:lpstr>2.8  计算机硬件对过程的支持</vt:lpstr>
      <vt:lpstr>过程调用的指令</vt:lpstr>
      <vt:lpstr>过程运行的步骤</vt:lpstr>
      <vt:lpstr>32个寄存器的使用</vt:lpstr>
      <vt:lpstr>PowerPoint 演示文稿</vt:lpstr>
      <vt:lpstr>PowerPoint 演示文稿</vt:lpstr>
      <vt:lpstr>PowerPoint 演示文稿</vt:lpstr>
      <vt:lpstr>2.8.2  嵌套过程</vt:lpstr>
      <vt:lpstr>PowerPoint 演示文稿</vt:lpstr>
      <vt:lpstr>PowerPoint 演示文稿</vt:lpstr>
      <vt:lpstr>软硬件接口</vt:lpstr>
      <vt:lpstr>2.8.3    在栈中为新数据分配空间</vt:lpstr>
      <vt:lpstr>PowerPoint 演示文稿</vt:lpstr>
      <vt:lpstr>PowerPoint 演示文稿</vt:lpstr>
      <vt:lpstr>2.8.4  在堆中为新数据分配空间</vt:lpstr>
      <vt:lpstr>多于4个参数的存储位置</vt:lpstr>
      <vt:lpstr>2.9  人机交互（字符和字符串）</vt:lpstr>
      <vt:lpstr>数字的十进制表示</vt:lpstr>
      <vt:lpstr>MIPS中的字节传输指令</vt:lpstr>
      <vt:lpstr>字符串复制实例</vt:lpstr>
      <vt:lpstr>PowerPoint 演示文稿</vt:lpstr>
      <vt:lpstr>C、Java中字符串的压缩存储</vt:lpstr>
      <vt:lpstr>2.10    MIPS中的32位立即数和地址的寻址</vt:lpstr>
      <vt:lpstr>PowerPoint 演示文稿</vt:lpstr>
      <vt:lpstr>分支中的寻址</vt:lpstr>
      <vt:lpstr>PowerPoint 演示文稿</vt:lpstr>
      <vt:lpstr>跳转中的寻址</vt:lpstr>
      <vt:lpstr>PowerPoint 演示文稿</vt:lpstr>
      <vt:lpstr>PowerPoint 演示文稿</vt:lpstr>
      <vt:lpstr>远程跳转</vt:lpstr>
      <vt:lpstr>寻址方式小结</vt:lpstr>
      <vt:lpstr>补充</vt:lpstr>
      <vt:lpstr>操作数寻址</vt:lpstr>
      <vt:lpstr>操作数寻址</vt:lpstr>
      <vt:lpstr>操作数寻址</vt:lpstr>
      <vt:lpstr>操作数寻址</vt:lpstr>
      <vt:lpstr>操作数寻址</vt:lpstr>
      <vt:lpstr>作业八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  计算机硬件对过程的支持</dc:title>
  <dc:creator>hzhang</dc:creator>
  <cp:lastModifiedBy>hzhang</cp:lastModifiedBy>
  <cp:revision>185</cp:revision>
  <dcterms:created xsi:type="dcterms:W3CDTF">2013-02-01T12:17:37Z</dcterms:created>
  <dcterms:modified xsi:type="dcterms:W3CDTF">2013-03-25T12:19:43Z</dcterms:modified>
</cp:coreProperties>
</file>