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9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0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8FAB-4FD6-4B86-8433-DCAEF5455E78}" type="datetimeFigureOut">
              <a:rPr lang="zh-CN" altLang="en-US" smtClean="0"/>
              <a:t>2013/3/26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A6B9-DDBC-463D-8BC2-16A320C1A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2.11 </a:t>
            </a:r>
            <a:r>
              <a:rPr lang="zh-CN" altLang="en-US" dirty="0" smtClean="0"/>
              <a:t>并行与指令：同步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陷阱与谬</a:t>
            </a:r>
            <a:r>
              <a:rPr lang="zh-CN" altLang="en-US" dirty="0">
                <a:solidFill>
                  <a:srgbClr val="FF0000"/>
                </a:solidFill>
              </a:rPr>
              <a:t>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宋体" charset="-122"/>
              </a:rPr>
              <a:t>强大的指令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 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更高的性能</a:t>
            </a:r>
            <a:endParaRPr lang="en-US" altLang="zh-CN" sz="2800" dirty="0">
              <a:solidFill>
                <a:srgbClr val="FF0000"/>
              </a:solidFill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因为需要较少的指令就可以完成同样的功能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但是复杂的指令难于实现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2"/>
            <a:r>
              <a:rPr lang="zh-CN" altLang="en-US" sz="2000" dirty="0" smtClean="0">
                <a:ea typeface="宋体" charset="-122"/>
                <a:sym typeface="Symbol" pitchFamily="18" charset="2"/>
              </a:rPr>
              <a:t>由于复杂指令的指令周期长，常常导致简单指令也慢下来。</a:t>
            </a:r>
            <a:endParaRPr lang="en-US" altLang="zh-CN" sz="20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编译程序更倾向于使用简单指令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汇编语言编程性能高</a:t>
            </a:r>
            <a:endParaRPr lang="en-US" altLang="zh-CN" sz="2800" dirty="0">
              <a:solidFill>
                <a:srgbClr val="FF0000"/>
              </a:solidFill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编译器发展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ea typeface="宋体" charset="-122"/>
                <a:sym typeface="Symbol" pitchFamily="18" charset="2"/>
              </a:rPr>
              <a:t>汇编代码长度长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 </a:t>
            </a:r>
            <a:r>
              <a:rPr lang="zh-CN" altLang="en-US" sz="2400" dirty="0" smtClean="0">
                <a:ea typeface="宋体" charset="-122"/>
                <a:sym typeface="Symbol" pitchFamily="18" charset="2"/>
              </a:rPr>
              <a:t>更多的错误机会、低效等</a:t>
            </a:r>
            <a:endParaRPr lang="en-US" altLang="zh-CN" sz="2400" dirty="0">
              <a:ea typeface="宋体" charset="-122"/>
              <a:sym typeface="Symbol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8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陷阱</a:t>
            </a:r>
            <a:r>
              <a:rPr lang="zh-CN" altLang="en-US" dirty="0"/>
              <a:t>与谬</a:t>
            </a:r>
            <a:r>
              <a:rPr lang="zh-CN" altLang="en-US" dirty="0">
                <a:solidFill>
                  <a:srgbClr val="FF0000"/>
                </a:solidFill>
              </a:rPr>
              <a:t>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  <a:sym typeface="Symbol" pitchFamily="18" charset="2"/>
              </a:rPr>
              <a:t>二进制兼容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 </a:t>
            </a:r>
            <a:r>
              <a:rPr lang="zh-CN" altLang="en-US" dirty="0" smtClean="0">
                <a:ea typeface="宋体" charset="-122"/>
                <a:sym typeface="Symbol" pitchFamily="18" charset="2"/>
              </a:rPr>
              <a:t>指令集不变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字节编址的计算机中，连续字地址相差不是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。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32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位字长相差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4!</a:t>
            </a:r>
            <a:endParaRPr lang="en-US" altLang="zh-CN" dirty="0">
              <a:solidFill>
                <a:srgbClr val="00B050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在自动变量的定义过程之外，使用该变量对应的指针。例如：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  <a:ea typeface="宋体" charset="-122"/>
              </a:rPr>
              <a:t>语言的局部数组。</a:t>
            </a:r>
            <a:endParaRPr lang="en-US" altLang="zh-CN" dirty="0">
              <a:solidFill>
                <a:srgbClr val="00B050"/>
              </a:solidFill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709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计算机设计的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条原则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计算机应有的指令种类：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数据传输类指令</a:t>
            </a:r>
            <a:endParaRPr lang="en-US" altLang="zh-CN" dirty="0" smtClean="0"/>
          </a:p>
          <a:p>
            <a:pPr lvl="1"/>
            <a:r>
              <a:rPr lang="zh-CN" altLang="en-US" dirty="0"/>
              <a:t>运算类</a:t>
            </a:r>
            <a:r>
              <a:rPr lang="zh-CN" altLang="en-US" dirty="0" smtClean="0"/>
              <a:t>指令（算数、逻辑、移位等）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程序控制类指令（分支）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程序中断类指令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78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指令格式的设计：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操作码</a:t>
            </a:r>
            <a:r>
              <a:rPr lang="zh-CN" altLang="en-US" sz="1600" dirty="0" smtClean="0"/>
              <a:t>（越短越好）</a:t>
            </a:r>
            <a:r>
              <a:rPr lang="zh-CN" altLang="en-US" dirty="0" smtClean="0"/>
              <a:t>的设计（扩展操作码，哈夫曼编码）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地址码的设计（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地址指令）</a:t>
            </a:r>
            <a:endParaRPr lang="en-US" altLang="zh-CN" dirty="0" smtClean="0"/>
          </a:p>
          <a:p>
            <a:r>
              <a:rPr lang="zh-CN" altLang="en-US" dirty="0"/>
              <a:t>寻址方式</a:t>
            </a:r>
          </a:p>
        </p:txBody>
      </p:sp>
    </p:spTree>
    <p:extLst>
      <p:ext uri="{BB962C8B-B14F-4D97-AF65-F5344CB8AC3E}">
        <p14:creationId xmlns:p14="http://schemas.microsoft.com/office/powerpoint/2010/main" val="244739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548680"/>
            <a:ext cx="7924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例：指令字长为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12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位，每个地址码为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位，采用扩展操作码的方式，设计</a:t>
            </a:r>
            <a:r>
              <a:rPr lang="en-US" altLang="zh-CN" sz="2000" dirty="0">
                <a:latin typeface="宋体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条三地址指令、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255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条一地址指令和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条零地址指令。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(1)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写出扩展表示；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(2)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画出指令译码逻辑图；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(3)</a:t>
            </a:r>
            <a:r>
              <a:rPr lang="en-US" altLang="zh-CN" sz="2000" dirty="0" smtClean="0">
                <a:latin typeface="Courier New" pitchFamily="49" charset="0"/>
                <a:cs typeface="Times New Roman" pitchFamily="18" charset="0"/>
              </a:rPr>
              <a:t>  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计算操作码平均长度。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解：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(1) 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操作码的扩展表示如下：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	×××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  	  	  …			   4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条三地址指令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	×××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	0 0 0	0 0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		  …			   255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条一地址指令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	1 1 1	1 1 0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×××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1 1 1	1 1 1	1 1 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0 0 0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    		  …			   8</a:t>
            </a:r>
            <a:r>
              <a:rPr lang="zh-CN" altLang="en-US" sz="2000" dirty="0" smtClean="0">
                <a:latin typeface="宋体" charset="-122"/>
                <a:cs typeface="Times New Roman" pitchFamily="18" charset="0"/>
              </a:rPr>
              <a:t>条零地址指令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1 1 1	1 1 1	1 1 </a:t>
            </a:r>
            <a:r>
              <a:rPr lang="en-US" altLang="zh-CN" sz="2000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宋体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1 1 1</a:t>
            </a:r>
            <a:endParaRPr lang="en-US" altLang="zh-CN" sz="2000" dirty="0" smtClean="0">
              <a:latin typeface="宋体" charset="-122"/>
              <a:cs typeface="Times New Roman" pitchFamily="18" charset="0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6605414" y="1628800"/>
            <a:ext cx="2127250" cy="874712"/>
          </a:xfrm>
          <a:prstGeom prst="borderCallout1">
            <a:avLst>
              <a:gd name="adj1" fmla="val 13069"/>
              <a:gd name="adj2" fmla="val -3583"/>
              <a:gd name="adj3" fmla="val 135289"/>
              <a:gd name="adj4" fmla="val -2223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红色</a:t>
            </a:r>
            <a:r>
              <a:rPr lang="zh-CN" altLang="en-US" sz="1800" dirty="0">
                <a:solidFill>
                  <a:schemeClr val="bg1"/>
                </a:solidFill>
                <a:ea typeface="宋体" pitchFamily="2" charset="-122"/>
              </a:rPr>
              <a:t>的部分决定是否扩展</a:t>
            </a:r>
          </a:p>
        </p:txBody>
      </p:sp>
    </p:spTree>
    <p:extLst>
      <p:ext uri="{BB962C8B-B14F-4D97-AF65-F5344CB8AC3E}">
        <p14:creationId xmlns:p14="http://schemas.microsoft.com/office/powerpoint/2010/main" val="409128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86565"/>
              </p:ext>
            </p:extLst>
          </p:nvPr>
        </p:nvGraphicFramePr>
        <p:xfrm>
          <a:off x="323527" y="408865"/>
          <a:ext cx="8553829" cy="525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914400" imgH="914400" progId="CorelDRAW.Graphic.11">
                  <p:embed/>
                </p:oleObj>
              </mc:Choice>
              <mc:Fallback>
                <p:oleObj r:id="rId3" imgW="914400" imgH="91440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08865"/>
                        <a:ext cx="8553829" cy="525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64320" y="5868536"/>
            <a:ext cx="594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(3) 操作码平均长度=(4×3＋9×255＋12×8)/267=9。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693964" y="3999594"/>
            <a:ext cx="3550444" cy="1661654"/>
          </a:xfrm>
          <a:prstGeom prst="borderCallout1">
            <a:avLst>
              <a:gd name="adj1" fmla="val 7699"/>
              <a:gd name="adj2" fmla="val -2287"/>
              <a:gd name="adj3" fmla="val -68903"/>
              <a:gd name="adj4" fmla="val -6905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itchFamily="2" charset="-122"/>
              </a:rPr>
              <a:t>8种状态中，当高三位取100时y4有效，101时y5有效，110时y6有效，111时y7有效，三信号相</a:t>
            </a:r>
            <a:r>
              <a:rPr lang="zh-CN" altLang="en-US" sz="1800" dirty="0" smtClean="0">
                <a:ea typeface="宋体" pitchFamily="2" charset="-122"/>
              </a:rPr>
              <a:t>或，</a:t>
            </a:r>
            <a:r>
              <a:rPr lang="zh-CN" altLang="en-US" sz="1800" dirty="0">
                <a:ea typeface="宋体" pitchFamily="2" charset="-122"/>
              </a:rPr>
              <a:t>决定下一个译码器是否做指令译码。</a:t>
            </a:r>
          </a:p>
        </p:txBody>
      </p:sp>
    </p:spTree>
    <p:extLst>
      <p:ext uri="{BB962C8B-B14F-4D97-AF65-F5344CB8AC3E}">
        <p14:creationId xmlns:p14="http://schemas.microsoft.com/office/powerpoint/2010/main" val="210085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23528" y="260648"/>
            <a:ext cx="8496944" cy="6336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</a:t>
            </a:r>
            <a:r>
              <a:rPr lang="zh-CN" altLang="en-US" sz="2800" dirty="0" smtClean="0">
                <a:latin typeface="宋体" charset="-122"/>
              </a:rPr>
              <a:t>指令操作码是有空余的。在可变长度的指令系统的设计中，扩展方法的原则:</a:t>
            </a:r>
            <a:endParaRPr lang="en-US" altLang="zh-CN" sz="2800" dirty="0" smtClean="0">
              <a:latin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使用频度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宋体" charset="-122"/>
              </a:rPr>
              <a:t>即指令在程序中的出现概率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宋体" charset="-122"/>
              </a:rPr>
              <a:t>高的指令应分配短的操作码，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使用频度低的指令相应地分配较长的操作码，哈夫曼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Huffman)</a:t>
            </a:r>
            <a:r>
              <a:rPr lang="zh-CN" altLang="en-US" sz="2400" dirty="0" smtClean="0">
                <a:latin typeface="宋体" charset="-122"/>
              </a:rPr>
              <a:t>编码法就是根据上述原则进行编码。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</a:t>
            </a:r>
            <a:r>
              <a:rPr lang="en-US" altLang="zh-CN" sz="2400" dirty="0" smtClean="0">
                <a:latin typeface="宋体" charset="-122"/>
              </a:rPr>
              <a:t>Huffman</a:t>
            </a:r>
            <a:r>
              <a:rPr lang="zh-CN" altLang="en-US" sz="2400" dirty="0" smtClean="0">
                <a:latin typeface="宋体" charset="-122"/>
              </a:rPr>
              <a:t>编码法可用</a:t>
            </a:r>
            <a:r>
              <a:rPr lang="en-US" altLang="zh-CN" sz="2400" dirty="0" smtClean="0">
                <a:latin typeface="宋体" charset="-122"/>
              </a:rPr>
              <a:t>Huffman</a:t>
            </a:r>
            <a:r>
              <a:rPr lang="zh-CN" altLang="en-US" sz="2400" dirty="0" smtClean="0">
                <a:latin typeface="宋体" charset="-122"/>
              </a:rPr>
              <a:t>树的方法来实现：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首先将使用频度最小的、尽可能接近的两个概率合并为一个概率和，然后把它作为叶结点。新的结点与其它的叶结点再按频度大小排序。然后继续与别的相近的概率合并，如此反复，直至全部使用频度都处理完毕，最后形成一个频度为1的根结点。压缩过程可不完全相同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  此后，从根节点开始向下延伸，左分支取1，右分支取0，遍历所有的叶节点。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16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表4.2  操作码的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编码法</a:t>
            </a:r>
          </a:p>
          <a:p>
            <a:pPr eaLnBrk="0" hangingPunct="0">
              <a:defRPr/>
            </a:pPr>
            <a:endParaRPr lang="zh-CN" altLang="en-US" sz="1800" dirty="0">
              <a:ea typeface="宋体" pitchFamily="2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438400" y="457200"/>
            <a:ext cx="4392613" cy="1905000"/>
            <a:chOff x="0" y="0"/>
            <a:chExt cx="2654" cy="128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" y="3"/>
              <a:ext cx="2648" cy="1274"/>
              <a:chOff x="0" y="0"/>
              <a:chExt cx="2648" cy="127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55" cy="384"/>
                <a:chOff x="0" y="0"/>
                <a:chExt cx="555" cy="384"/>
              </a:xfrm>
            </p:grpSpPr>
            <p:sp>
              <p:nvSpPr>
                <p:cNvPr id="2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指令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5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555" y="0"/>
                <a:ext cx="625" cy="384"/>
                <a:chOff x="0" y="0"/>
                <a:chExt cx="625" cy="384"/>
              </a:xfrm>
            </p:grpSpPr>
            <p:sp>
              <p:nvSpPr>
                <p:cNvPr id="26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7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使用频度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P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3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1180" y="0"/>
                <a:ext cx="734" cy="384"/>
                <a:chOff x="0" y="0"/>
                <a:chExt cx="734" cy="384"/>
              </a:xfrm>
            </p:grpSpPr>
            <p:sp>
              <p:nvSpPr>
                <p:cNvPr id="2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>
                      <a:latin typeface="宋体" charset="0"/>
                      <a:ea typeface="宋体" charset="0"/>
                    </a:rPr>
                    <a:t>Huffman</a:t>
                  </a:r>
                  <a:r>
                    <a:rPr lang="zh-CN" altLang="en-US" sz="1200">
                      <a:latin typeface="宋体" charset="0"/>
                      <a:ea typeface="宋体" charset="0"/>
                    </a:rPr>
                    <a:t>编码</a:t>
                  </a:r>
                </a:p>
                <a:p>
                  <a:pPr algn="ctr" eaLnBrk="0" hangingPunct="0">
                    <a:defRPr/>
                  </a:pPr>
                  <a:endParaRPr lang="zh-CN" altLang="en-US" sz="1200">
                    <a:latin typeface="Times New Roman" charset="0"/>
                    <a:ea typeface="宋体" charset="0"/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6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914" y="0"/>
                <a:ext cx="734" cy="384"/>
                <a:chOff x="0" y="0"/>
                <a:chExt cx="734" cy="384"/>
              </a:xfrm>
            </p:grpSpPr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64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操作码长度</a:t>
                  </a: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L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i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384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0" y="384"/>
                <a:ext cx="555" cy="890"/>
                <a:chOff x="0" y="0"/>
                <a:chExt cx="555" cy="890"/>
              </a:xfrm>
            </p:grpSpPr>
            <p:sp>
              <p:nvSpPr>
                <p:cNvPr id="20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69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1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2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3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4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5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6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r>
                    <a:rPr lang="en-US" altLang="zh-CN" sz="1200">
                      <a:latin typeface="宋体" pitchFamily="2" charset="-122"/>
                      <a:ea typeface="宋体" pitchFamily="2" charset="-122"/>
                    </a:rPr>
                    <a:t>I</a:t>
                  </a:r>
                  <a:r>
                    <a:rPr lang="en-US" altLang="zh-CN" sz="1200" baseline="-30000">
                      <a:latin typeface="宋体" pitchFamily="2" charset="-122"/>
                      <a:ea typeface="宋体" pitchFamily="2" charset="-122"/>
                    </a:rPr>
                    <a:t>7</a:t>
                  </a:r>
                  <a:endParaRPr lang="en-US" altLang="zh-CN" sz="1200">
                    <a:latin typeface="宋体" pitchFamily="2" charset="-122"/>
                    <a:ea typeface="宋体" pitchFamily="2" charset="-122"/>
                  </a:endParaRPr>
                </a:p>
                <a:p>
                  <a:pPr algn="ctr" eaLnBrk="0" hangingPunct="0">
                    <a:defRPr/>
                  </a:pPr>
                  <a:endParaRPr lang="en-US" altLang="zh-CN" sz="1200">
                    <a:ea typeface="宋体" pitchFamily="2" charset="-122"/>
                  </a:endParaRPr>
                </a:p>
              </p:txBody>
            </p:sp>
            <p:sp>
              <p:nvSpPr>
                <p:cNvPr id="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55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555" y="384"/>
                <a:ext cx="625" cy="890"/>
                <a:chOff x="0" y="0"/>
                <a:chExt cx="625" cy="890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37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0.40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0.26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0.15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0.06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0.05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0.04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 dirty="0">
                      <a:latin typeface="宋体" pitchFamily="2" charset="-122"/>
                      <a:ea typeface="宋体" pitchFamily="2" charset="-122"/>
                    </a:rPr>
                    <a:t>0.04</a:t>
                  </a:r>
                </a:p>
                <a:p>
                  <a:pPr algn="ctr" eaLnBrk="0" hangingPunct="0">
                    <a:defRPr/>
                  </a:pPr>
                  <a:endParaRPr lang="zh-CN" altLang="en-US" sz="1200" dirty="0">
                    <a:ea typeface="宋体" pitchFamily="2" charset="-122"/>
                  </a:endParaRPr>
                </a:p>
              </p:txBody>
            </p:sp>
            <p:sp>
              <p:nvSpPr>
                <p:cNvPr id="1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3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180" y="384"/>
                <a:ext cx="734" cy="890"/>
                <a:chOff x="0" y="0"/>
                <a:chExt cx="734" cy="890"/>
              </a:xfrm>
            </p:grpSpPr>
            <p:sp>
              <p:nvSpPr>
                <p:cNvPr id="16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8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indent="274638" algn="just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11100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11101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11110</a:t>
                  </a:r>
                </a:p>
                <a:p>
                  <a:pPr indent="274638" algn="just" eaLnBrk="0" hangingPunct="0">
                    <a:defRPr/>
                  </a:pPr>
                  <a:r>
                    <a:rPr lang="zh-CN" altLang="en-US" sz="1200">
                      <a:latin typeface="宋体" pitchFamily="2" charset="-122"/>
                      <a:ea typeface="宋体" pitchFamily="2" charset="-122"/>
                    </a:rPr>
                    <a:t>11111</a:t>
                  </a:r>
                </a:p>
                <a:p>
                  <a:pPr indent="274638" algn="just" eaLnBrk="0" hangingPunct="0">
                    <a:defRPr/>
                  </a:pPr>
                  <a:endParaRPr lang="zh-CN" altLang="en-US" sz="1200">
                    <a:ea typeface="宋体" pitchFamily="2" charset="-122"/>
                  </a:endParaRPr>
                </a:p>
              </p:txBody>
            </p:sp>
            <p:sp>
              <p:nvSpPr>
                <p:cNvPr id="1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6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1914" y="384"/>
                <a:ext cx="734" cy="890"/>
                <a:chOff x="0" y="0"/>
                <a:chExt cx="734" cy="890"/>
              </a:xfrm>
            </p:grpSpPr>
            <p:sp>
              <p:nvSpPr>
                <p:cNvPr id="1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646" cy="8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1位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2位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3位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r>
                    <a:rPr lang="zh-CN" altLang="en-US" sz="1200">
                      <a:latin typeface="宋体" charset="0"/>
                      <a:ea typeface="宋体" charset="0"/>
                    </a:rPr>
                    <a:t>5位</a:t>
                  </a:r>
                </a:p>
                <a:p>
                  <a:pPr algn="ctr" eaLnBrk="0" hangingPunct="0">
                    <a:defRPr/>
                  </a:pPr>
                  <a:endParaRPr lang="zh-CN" altLang="en-US" sz="1200">
                    <a:latin typeface="Times New Roman" charset="0"/>
                    <a:ea typeface="宋体" charset="0"/>
                  </a:endParaRPr>
                </a:p>
              </p:txBody>
            </p:sp>
            <p:sp>
              <p:nvSpPr>
                <p:cNvPr id="15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4" cy="89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2654" cy="1280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</p:grpSp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600200" y="2514600"/>
          <a:ext cx="6858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63810" imgH="63810" progId="CorelDRAW.Graphic.11">
                  <p:embed/>
                </p:oleObj>
              </mc:Choice>
              <mc:Fallback>
                <p:oleObj r:id="rId3" imgW="63810" imgH="6381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6858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22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764704"/>
            <a:ext cx="8153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如果将使用的频度与位数综合考虑，可按下式求得平均编码长度：</a:t>
            </a:r>
          </a:p>
          <a:p>
            <a:pPr algn="ctr" eaLnBrk="0" hangingPunct="0">
              <a:defRPr/>
            </a:pP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L=∑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L</a:t>
            </a:r>
            <a:r>
              <a:rPr lang="en-US" altLang="zh-CN" sz="1800" baseline="-2500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1800" dirty="0" err="1">
                <a:latin typeface="宋体" pitchFamily="2" charset="-122"/>
                <a:ea typeface="宋体" pitchFamily="2" charset="-122"/>
              </a:rPr>
              <a:t>×P</a:t>
            </a:r>
            <a:r>
              <a:rPr lang="en-US" altLang="zh-CN" sz="1800" baseline="-25000" dirty="0" err="1">
                <a:latin typeface="宋体" pitchFamily="2" charset="-122"/>
                <a:ea typeface="宋体" pitchFamily="2" charset="-122"/>
              </a:rPr>
              <a:t>i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上例的平均编码长度为：</a:t>
            </a: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L=</a:t>
            </a:r>
            <a:r>
              <a:rPr lang="en-US" altLang="en-US" sz="1800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0.40×1+0.26×2+0.15×3+0.6×5+0.05×5+0.04×5+0.04×5</a:t>
            </a:r>
            <a:r>
              <a:rPr lang="en-US" altLang="en-US" sz="1800" dirty="0">
                <a:latin typeface="宋体" pitchFamily="2" charset="-122"/>
                <a:ea typeface="宋体" pitchFamily="2" charset="-122"/>
              </a:rPr>
              <a:t>］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位</a:t>
            </a:r>
          </a:p>
          <a:p>
            <a:pPr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=2.32位</a:t>
            </a:r>
          </a:p>
          <a:p>
            <a:pPr algn="just"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defRPr/>
            </a:pPr>
            <a:r>
              <a:rPr lang="en-US" altLang="zh-CN" sz="1800" dirty="0">
                <a:ea typeface="宋体" pitchFamily="2" charset="-122"/>
              </a:rPr>
              <a:t>       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扩展编码法与扩展编码法区别：</a:t>
            </a:r>
          </a:p>
          <a:p>
            <a:pPr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1800" dirty="0">
                <a:ea typeface="宋体" pitchFamily="2" charset="-122"/>
              </a:rPr>
              <a:t>Huffman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扩展编码法:从指令的使用频度出发，对指令的长度没有限制（操作码与地址码两部分长度之和是字节的整数倍 ）。</a:t>
            </a:r>
            <a:r>
              <a:rPr lang="zh-CN" altLang="en-US" sz="1800" dirty="0">
                <a:ea typeface="宋体" pitchFamily="2" charset="-122"/>
              </a:rPr>
              <a:t> </a:t>
            </a:r>
          </a:p>
          <a:p>
            <a:pPr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扩展编码法:从地址码的个数出发来决定操作码字段位数</a:t>
            </a:r>
          </a:p>
        </p:txBody>
      </p:sp>
    </p:spTree>
    <p:extLst>
      <p:ext uri="{BB962C8B-B14F-4D97-AF65-F5344CB8AC3E}">
        <p14:creationId xmlns:p14="http://schemas.microsoft.com/office/powerpoint/2010/main" val="211835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838200"/>
            <a:ext cx="8001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28600" algn="just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[例4.4] 某机主存容量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×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，共有60条单字长、单地址指令。试采用直接、间接、变址和相对这四种寻址方式设计指令格式，并说明每一种寻址方式的寻址范围及有效地址计算方法。</a:t>
            </a: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解：60条指令操作码字段(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OP)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至少需占用6位(2</a:t>
            </a:r>
            <a:r>
              <a:rPr lang="zh-CN" altLang="en-US" sz="1800" baseline="300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=64)，这样指令余下长度10位。寻址模式(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X)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为四种，所以要2位(2</a:t>
            </a:r>
            <a:r>
              <a:rPr lang="zh-CN" altLang="en-US" sz="1800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=4)。形式地址(</a:t>
            </a:r>
            <a:r>
              <a:rPr lang="en-US" altLang="zh-CN" sz="1800" dirty="0">
                <a:latin typeface="宋体" pitchFamily="2" charset="-122"/>
                <a:ea typeface="宋体" pitchFamily="2" charset="-122"/>
              </a:rPr>
              <a:t>D)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只剩下8位。</a:t>
            </a:r>
          </a:p>
          <a:p>
            <a:pPr indent="228600" algn="just" eaLnBrk="0" hangingPunct="0">
              <a:defRPr/>
            </a:pP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    其指令格式如下：</a:t>
            </a:r>
          </a:p>
          <a:p>
            <a:pPr indent="228600" algn="just" eaLnBrk="0" hangingPunct="0">
              <a:defRPr/>
            </a:pP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	      15        10 9   8 7              0</a:t>
            </a:r>
          </a:p>
          <a:p>
            <a:pPr indent="228600" eaLnBrk="0" hangingPunct="0">
              <a:defRPr/>
            </a:pPr>
            <a:endParaRPr lang="zh-CN" altLang="en-US" sz="1800" dirty="0">
              <a:ea typeface="宋体" pitchFamily="2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67000" y="3200400"/>
            <a:ext cx="3962400" cy="311150"/>
            <a:chOff x="0" y="0"/>
            <a:chExt cx="1743" cy="39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" y="3"/>
              <a:ext cx="1737" cy="384"/>
              <a:chOff x="0" y="0"/>
              <a:chExt cx="1737" cy="38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629" cy="384"/>
                <a:chOff x="0" y="0"/>
                <a:chExt cx="629" cy="384"/>
              </a:xfrm>
            </p:grpSpPr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543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OP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629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629" y="0"/>
                <a:ext cx="326" cy="384"/>
                <a:chOff x="0" y="0"/>
                <a:chExt cx="326" cy="384"/>
              </a:xfrm>
            </p:grpSpPr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240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326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955" y="0"/>
                <a:ext cx="782" cy="384"/>
                <a:chOff x="0" y="0"/>
                <a:chExt cx="782" cy="384"/>
              </a:xfrm>
            </p:grpSpPr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"/>
                  <a:ext cx="696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1400">
                      <a:latin typeface="宋体" pitchFamily="2" charset="-122"/>
                      <a:ea typeface="宋体" pitchFamily="2" charset="-122"/>
                    </a:rPr>
                    <a:t>D</a:t>
                  </a:r>
                </a:p>
                <a:p>
                  <a:pPr algn="ctr" eaLnBrk="0" hangingPunct="0">
                    <a:defRPr/>
                  </a:pPr>
                  <a:endParaRPr lang="en-US" altLang="en-US" sz="1400">
                    <a:ea typeface="宋体" pitchFamily="2" charset="-122"/>
                  </a:endParaRPr>
                </a:p>
              </p:txBody>
            </p:sp>
            <p:sp>
              <p:nvSpPr>
                <p:cNvPr id="1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782" cy="380"/>
                </a:xfrm>
                <a:prstGeom prst="rect">
                  <a:avLst/>
                </a:prstGeom>
                <a:noFill/>
                <a:ln w="7" cmpd="sng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743" cy="390"/>
            </a:xfrm>
            <a:prstGeom prst="rect">
              <a:avLst/>
            </a:prstGeom>
            <a:noFill/>
            <a:ln w="9525" cmpd="sng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90600" y="3810000"/>
            <a:ext cx="7696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>
              <a:defRPr/>
            </a:pPr>
            <a:r>
              <a:rPr lang="zh-CN" altLang="en-US" sz="1800">
                <a:latin typeface="宋体" pitchFamily="2" charset="-122"/>
                <a:ea typeface="宋体" pitchFamily="2" charset="-122"/>
              </a:rPr>
              <a:t>寻址模式如下：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X=00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直接寻址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E=D(256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X=01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间接寻址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E=(D)(64K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X=10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变址寻址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E=(R</a:t>
            </a:r>
            <a:r>
              <a:rPr lang="en-US" altLang="zh-CN" sz="1800" baseline="-3000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)+D(64K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字)</a:t>
            </a:r>
          </a:p>
          <a:p>
            <a:pPr indent="266700" algn="just" eaLnBrk="0" hangingPunct="0">
              <a:defRPr/>
            </a:pPr>
            <a:r>
              <a:rPr lang="en-US" altLang="zh-CN" sz="1800">
                <a:latin typeface="宋体" pitchFamily="2" charset="-122"/>
                <a:ea typeface="宋体" pitchFamily="2" charset="-122"/>
              </a:rPr>
              <a:t>X=11 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相对寻址	有效地址	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E=(PC)+D(PC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附近256个字)</a:t>
            </a:r>
          </a:p>
          <a:p>
            <a:pPr indent="266700" algn="just" eaLnBrk="0" hangingPunct="0">
              <a:defRPr/>
            </a:pPr>
            <a:r>
              <a:rPr lang="zh-CN" altLang="en-US" sz="180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800" baseline="-3000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为变址寄存器(16位)，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为程序计数器(16位)。变址和相对寻址时，位移量</a:t>
            </a:r>
            <a:r>
              <a:rPr lang="en-US" altLang="zh-CN" sz="1800"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1800">
                <a:latin typeface="宋体" pitchFamily="2" charset="-122"/>
                <a:ea typeface="宋体" pitchFamily="2" charset="-122"/>
              </a:rPr>
              <a:t>可正可负。</a:t>
            </a:r>
          </a:p>
          <a:p>
            <a:pPr indent="266700" eaLnBrk="0" hangingPunct="0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6" name="AutoShape 16"/>
          <p:cNvSpPr>
            <a:spLocks/>
          </p:cNvSpPr>
          <p:nvPr/>
        </p:nvSpPr>
        <p:spPr bwMode="auto">
          <a:xfrm>
            <a:off x="5235575" y="185738"/>
            <a:ext cx="1470025" cy="500062"/>
          </a:xfrm>
          <a:prstGeom prst="borderCallout1">
            <a:avLst>
              <a:gd name="adj1" fmla="val 22856"/>
              <a:gd name="adj2" fmla="val -5185"/>
              <a:gd name="adj3" fmla="val 132699"/>
              <a:gd name="adj4" fmla="val -6112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ea typeface="宋体" pitchFamily="2" charset="-122"/>
              </a:rPr>
              <a:t>机器字长</a:t>
            </a:r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>
            <a:off x="1371600" y="228600"/>
            <a:ext cx="1676400" cy="685800"/>
          </a:xfrm>
          <a:prstGeom prst="borderCallout1">
            <a:avLst>
              <a:gd name="adj1" fmla="val 16667"/>
              <a:gd name="adj2" fmla="val 104546"/>
              <a:gd name="adj3" fmla="val 91667"/>
              <a:gd name="adj4" fmla="val 14232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000">
                <a:solidFill>
                  <a:schemeClr val="bg1"/>
                </a:solidFill>
                <a:ea typeface="宋体" pitchFamily="2" charset="-122"/>
              </a:rPr>
              <a:t>需覆盖的寻址范围</a:t>
            </a:r>
          </a:p>
        </p:txBody>
      </p:sp>
    </p:spTree>
    <p:extLst>
      <p:ext uri="{BB962C8B-B14F-4D97-AF65-F5344CB8AC3E}">
        <p14:creationId xmlns:p14="http://schemas.microsoft.com/office/powerpoint/2010/main" val="72875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ea typeface="宋体" charset="-122"/>
              </a:rPr>
              <a:t>两个处理器（任务）共享一块内存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en-AU" altLang="zh-CN" sz="2400" dirty="0" smtClean="0">
                <a:ea typeface="宋体" charset="-122"/>
              </a:rPr>
              <a:t>P1 </a:t>
            </a:r>
            <a:r>
              <a:rPr lang="zh-CN" altLang="en-US" sz="2400" dirty="0" smtClean="0">
                <a:ea typeface="宋体" charset="-122"/>
              </a:rPr>
              <a:t>写</a:t>
            </a:r>
            <a:r>
              <a:rPr lang="en-AU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然后 </a:t>
            </a:r>
            <a:r>
              <a:rPr lang="en-AU" altLang="zh-CN" sz="2400" dirty="0" smtClean="0">
                <a:ea typeface="宋体" charset="-122"/>
              </a:rPr>
              <a:t>P2 </a:t>
            </a:r>
            <a:r>
              <a:rPr lang="zh-CN" altLang="en-US" sz="2400" dirty="0" smtClean="0">
                <a:ea typeface="宋体" charset="-122"/>
              </a:rPr>
              <a:t>读</a:t>
            </a:r>
            <a:endParaRPr lang="en-AU" altLang="zh-CN" sz="24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若</a:t>
            </a:r>
            <a:r>
              <a:rPr lang="en-US" altLang="zh-CN" sz="2400" dirty="0" smtClean="0">
                <a:ea typeface="宋体" charset="-122"/>
              </a:rPr>
              <a:t>P1</a:t>
            </a:r>
            <a:r>
              <a:rPr lang="zh-CN" altLang="en-US" sz="2400" dirty="0" smtClean="0">
                <a:ea typeface="宋体" charset="-122"/>
              </a:rPr>
              <a:t>和</a:t>
            </a:r>
            <a:r>
              <a:rPr lang="en-US" altLang="zh-CN" sz="2400" dirty="0" smtClean="0">
                <a:ea typeface="宋体" charset="-122"/>
              </a:rPr>
              <a:t>P2</a:t>
            </a:r>
            <a:r>
              <a:rPr lang="zh-CN" altLang="en-US" sz="2400" dirty="0" smtClean="0">
                <a:ea typeface="宋体" charset="-122"/>
              </a:rPr>
              <a:t>未同步则会产生数据竞争（</a:t>
            </a:r>
            <a:r>
              <a:rPr lang="en-US" altLang="zh-CN" sz="2400" dirty="0" smtClean="0">
                <a:ea typeface="宋体" charset="-122"/>
              </a:rPr>
              <a:t>P81</a:t>
            </a:r>
            <a:r>
              <a:rPr lang="zh-CN" altLang="en-US" sz="2400" dirty="0" smtClean="0">
                <a:ea typeface="宋体" charset="-122"/>
              </a:rPr>
              <a:t>）</a:t>
            </a:r>
            <a:endParaRPr lang="en-AU" altLang="zh-CN" sz="2400" dirty="0" smtClean="0">
              <a:ea typeface="宋体" charset="-122"/>
            </a:endParaRPr>
          </a:p>
          <a:p>
            <a:pPr lvl="2"/>
            <a:r>
              <a:rPr lang="zh-CN" altLang="en-US" sz="2000" dirty="0" smtClean="0">
                <a:ea typeface="宋体" charset="-122"/>
              </a:rPr>
              <a:t>最终结果依赖于访问次序</a:t>
            </a:r>
            <a:endParaRPr lang="en-AU" altLang="zh-CN" sz="20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多处理器实现同步的硬件支持方法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原子读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写存储器</a:t>
            </a:r>
            <a:endParaRPr lang="en-AU" altLang="zh-CN" sz="2400" dirty="0" smtClean="0">
              <a:ea typeface="宋体" charset="-122"/>
            </a:endParaRPr>
          </a:p>
          <a:p>
            <a:pPr lvl="1"/>
            <a:r>
              <a:rPr lang="zh-CN" altLang="en-US" sz="2400" dirty="0" smtClean="0">
                <a:ea typeface="宋体" charset="-122"/>
              </a:rPr>
              <a:t>进行存储器原子读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写时不得插入任何其他存储器访问操作</a:t>
            </a:r>
            <a:endParaRPr lang="en-AU" altLang="zh-CN" sz="24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实现同步的方法</a:t>
            </a:r>
            <a:endParaRPr lang="en-AU" altLang="zh-CN" sz="2800" dirty="0" smtClean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单个</a:t>
            </a:r>
            <a:r>
              <a:rPr lang="zh-CN" altLang="en-US" sz="2400" dirty="0" smtClean="0">
                <a:ea typeface="宋体" charset="-122"/>
              </a:rPr>
              <a:t>语句，例如：原子交换指令</a:t>
            </a:r>
            <a:r>
              <a:rPr lang="en-AU" altLang="zh-CN" sz="2400" dirty="0" smtClean="0">
                <a:ea typeface="宋体" charset="-122"/>
              </a:rPr>
              <a:t>register </a:t>
            </a:r>
            <a:r>
              <a:rPr lang="en-AU" altLang="zh-CN" sz="2400" dirty="0" smtClean="0">
                <a:ea typeface="宋体" charset="-122"/>
                <a:cs typeface="Arial" charset="0"/>
              </a:rPr>
              <a:t>↔ memory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  <a:cs typeface="Arial" charset="0"/>
              </a:rPr>
              <a:t>指令对（不可被其他处理器或线程插入写操作）</a:t>
            </a:r>
            <a:endParaRPr lang="en-AU" altLang="zh-CN" sz="2400" dirty="0" smtClean="0">
              <a:solidFill>
                <a:srgbClr val="FF0000"/>
              </a:solidFill>
              <a:ea typeface="宋体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52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下周小测验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同步指令对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链接取数：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ll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 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rt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, offset(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rs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sz="2400" dirty="0" smtClean="0"/>
              <a:t>将内存</a:t>
            </a:r>
            <a:r>
              <a:rPr lang="en-US" altLang="zh-CN" sz="2400" dirty="0" err="1" smtClean="0"/>
              <a:t>rs+offset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位数值存入寄存器</a:t>
            </a:r>
            <a:r>
              <a:rPr lang="en-US" altLang="zh-CN" sz="2400" dirty="0" err="1" smtClean="0"/>
              <a:t>rt</a:t>
            </a:r>
            <a:r>
              <a:rPr lang="zh-CN" altLang="en-US" sz="2400" dirty="0" smtClean="0"/>
              <a:t>中，并开始执行原子读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写操作。</a:t>
            </a:r>
            <a:endParaRPr lang="en-US" altLang="zh-CN" sz="2400" dirty="0" smtClean="0"/>
          </a:p>
          <a:p>
            <a:r>
              <a:rPr lang="zh-CN" altLang="en-US" dirty="0" smtClean="0"/>
              <a:t>条件存数：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sc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 </a:t>
            </a:r>
            <a:r>
              <a:rPr lang="en-AU" altLang="zh-CN" dirty="0" err="1">
                <a:latin typeface="Lucida Console" pitchFamily="49" charset="0"/>
                <a:ea typeface="宋体" charset="-122"/>
              </a:rPr>
              <a:t>rt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, 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offset(</a:t>
            </a:r>
            <a:r>
              <a:rPr lang="en-US" altLang="zh-CN" dirty="0" err="1">
                <a:latin typeface="Lucida Console" pitchFamily="49" charset="0"/>
                <a:ea typeface="宋体" charset="-122"/>
              </a:rPr>
              <a:t>rs</a:t>
            </a:r>
            <a:r>
              <a:rPr lang="en-US" altLang="zh-CN" dirty="0">
                <a:latin typeface="Lucida Console" pitchFamily="49" charset="0"/>
                <a:ea typeface="宋体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     将寄存器</a:t>
            </a:r>
            <a:r>
              <a:rPr lang="en-US" altLang="zh-CN" sz="2400" dirty="0" err="1" smtClean="0"/>
              <a:t>rt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位数值存入</a:t>
            </a:r>
            <a:r>
              <a:rPr lang="en-US" altLang="zh-CN" sz="2400" dirty="0" err="1" smtClean="0"/>
              <a:t>rs+offset</a:t>
            </a:r>
            <a:r>
              <a:rPr lang="zh-CN" altLang="en-US" sz="2400" dirty="0" smtClean="0"/>
              <a:t>内存地址中，并完成原子读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修改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写操作。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成功，若从</a:t>
            </a:r>
            <a:r>
              <a:rPr lang="en-AU" altLang="zh-CN" sz="2400" dirty="0" err="1" smtClean="0">
                <a:latin typeface="Lucida Console" pitchFamily="49" charset="0"/>
                <a:ea typeface="宋体" charset="-122"/>
              </a:rPr>
              <a:t>ll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执行后该内存地址未被改写</a:t>
            </a:r>
            <a:endParaRPr lang="en-US" altLang="zh-CN" sz="2400" dirty="0">
              <a:latin typeface="Lucida Console" pitchFamily="49" charset="0"/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AU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返回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存入 </a:t>
            </a:r>
            <a:r>
              <a:rPr lang="en-AU" altLang="zh-CN" dirty="0" err="1" smtClean="0">
                <a:ea typeface="宋体" charset="-122"/>
              </a:rPr>
              <a:t>rt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失败，若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该内存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地址</a:t>
            </a:r>
            <a:r>
              <a:rPr lang="zh-CN" altLang="en-US" sz="2400" dirty="0">
                <a:latin typeface="Lucida Console" pitchFamily="49" charset="0"/>
                <a:ea typeface="宋体" charset="-122"/>
              </a:rPr>
              <a:t>被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改写</a:t>
            </a:r>
            <a:endParaRPr lang="en-AU" altLang="zh-CN" sz="2400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返回</a:t>
            </a:r>
            <a:r>
              <a:rPr lang="en-AU" altLang="zh-CN" dirty="0" smtClean="0">
                <a:ea typeface="宋体" charset="-122"/>
              </a:rPr>
              <a:t>0 </a:t>
            </a:r>
            <a:r>
              <a:rPr lang="zh-CN" altLang="en-US" dirty="0" smtClean="0">
                <a:ea typeface="宋体" charset="-122"/>
              </a:rPr>
              <a:t>存入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err="1">
                <a:ea typeface="宋体" charset="-122"/>
              </a:rPr>
              <a:t>rt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99261"/>
              </p:ext>
            </p:extLst>
          </p:nvPr>
        </p:nvGraphicFramePr>
        <p:xfrm>
          <a:off x="1475656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62645"/>
              </p:ext>
            </p:extLst>
          </p:nvPr>
        </p:nvGraphicFramePr>
        <p:xfrm>
          <a:off x="1547664" y="40050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try: add $t0,$zero,$s4 ;$t0=$s4</a:t>
            </a: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ll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$t1,0($s1)    ;</a:t>
            </a:r>
            <a:r>
              <a:rPr lang="zh-CN" altLang="en-US" sz="2200" dirty="0">
                <a:latin typeface="Lucida Console" pitchFamily="49" charset="0"/>
                <a:ea typeface="宋体" charset="-122"/>
              </a:rPr>
              <a:t>链接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取数，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$t1=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内存中的值</a:t>
            </a: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sc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$t0,0($s1)    ;</a:t>
            </a:r>
            <a:r>
              <a:rPr lang="zh-CN" altLang="en-US" sz="12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条件存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数，</a:t>
            </a:r>
            <a:r>
              <a:rPr lang="zh-CN" altLang="en-US" sz="1200" dirty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内存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中的值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=$t0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，若失败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$t0</a:t>
            </a:r>
            <a:r>
              <a:rPr lang="zh-CN" altLang="en-US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中将为</a:t>
            </a:r>
            <a:r>
              <a:rPr lang="en-US" altLang="zh-CN" sz="1200" dirty="0" smtClean="0">
                <a:solidFill>
                  <a:srgbClr val="FF0000"/>
                </a:solidFill>
                <a:latin typeface="Lucida Console" pitchFamily="49" charset="0"/>
                <a:ea typeface="宋体" charset="-122"/>
              </a:rPr>
              <a:t>0</a:t>
            </a:r>
            <a:endParaRPr lang="en-AU" altLang="zh-CN" sz="1200" dirty="0" smtClean="0">
              <a:solidFill>
                <a:srgbClr val="FF0000"/>
              </a:solidFill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</a:t>
            </a:r>
            <a:r>
              <a:rPr lang="en-AU" altLang="zh-CN" sz="2200" dirty="0" err="1" smtClean="0">
                <a:latin typeface="Lucida Console" pitchFamily="49" charset="0"/>
                <a:ea typeface="宋体" charset="-122"/>
              </a:rPr>
              <a:t>beq</a:t>
            </a: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$t0,$zero,try ;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若失败，分支到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try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重新</a:t>
            </a: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AU" altLang="zh-CN" sz="2200" dirty="0" smtClean="0">
                <a:latin typeface="Lucida Console" pitchFamily="49" charset="0"/>
                <a:ea typeface="宋体" charset="-122"/>
              </a:rPr>
              <a:t>     add $s4,$zero,$t1 ; $s4</a:t>
            </a:r>
            <a:r>
              <a:rPr lang="en-US" altLang="zh-CN" sz="2200" dirty="0" smtClean="0">
                <a:latin typeface="Lucida Console" pitchFamily="49" charset="0"/>
                <a:ea typeface="宋体" charset="-122"/>
              </a:rPr>
              <a:t>=</a:t>
            </a:r>
            <a:r>
              <a:rPr lang="zh-CN" altLang="en-US" sz="2200" dirty="0" smtClean="0">
                <a:latin typeface="Lucida Console" pitchFamily="49" charset="0"/>
                <a:ea typeface="宋体" charset="-122"/>
              </a:rPr>
              <a:t>取出的值</a:t>
            </a:r>
            <a:endParaRPr lang="en-US" altLang="zh-CN" sz="2200" dirty="0" smtClean="0">
              <a:latin typeface="Lucida Console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en-AU" altLang="zh-CN" sz="2200" dirty="0" smtClean="0">
              <a:latin typeface="Lucida Console" pitchFamily="49" charset="0"/>
              <a:ea typeface="宋体" charset="-122"/>
            </a:endParaRPr>
          </a:p>
          <a:p>
            <a:r>
              <a:rPr lang="zh-CN" altLang="en-US" dirty="0" smtClean="0"/>
              <a:t>交换</a:t>
            </a:r>
            <a:r>
              <a:rPr lang="en-US" altLang="zh-CN" dirty="0" smtClean="0"/>
              <a:t>$s4</a:t>
            </a:r>
            <a:r>
              <a:rPr lang="zh-CN" altLang="en-US" dirty="0" smtClean="0"/>
              <a:t>和内存（地址为</a:t>
            </a:r>
            <a:r>
              <a:rPr lang="en-US" altLang="zh-CN" dirty="0" smtClean="0"/>
              <a:t>$s1+0</a:t>
            </a:r>
            <a:r>
              <a:rPr lang="zh-CN" altLang="en-US" dirty="0" smtClean="0"/>
              <a:t>）中的值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9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2" name="右大括号 1"/>
          <p:cNvSpPr/>
          <p:nvPr/>
        </p:nvSpPr>
        <p:spPr>
          <a:xfrm>
            <a:off x="3249200" y="844549"/>
            <a:ext cx="330324" cy="1485900"/>
          </a:xfrm>
          <a:prstGeom prst="righ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93671" y="848143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高级语言程序编译成汇编程序。（包含伪指令）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2" name="右大括号 1"/>
          <p:cNvSpPr/>
          <p:nvPr/>
        </p:nvSpPr>
        <p:spPr>
          <a:xfrm>
            <a:off x="4241676" y="2209800"/>
            <a:ext cx="330324" cy="1485900"/>
          </a:xfrm>
          <a:prstGeom prst="rightBrace">
            <a:avLst/>
          </a:prstGeom>
          <a:ln>
            <a:solidFill>
              <a:srgbClr val="FF0000"/>
            </a:solidFill>
          </a:ln>
          <a:scene3d>
            <a:camera prst="orthographicFront">
              <a:rot lat="0" lon="0" rev="2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54550" y="2029420"/>
            <a:ext cx="250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汇编程序到目标文件（二进制机器语言）。包含未定义的标记，如外部引用。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3988304"/>
            <a:ext cx="250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所有地址变为真实地址（为了减少重复劳动，对每个过程是单独编译和汇编的，每个模块不知道其他模块的真实位置）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14800" y="4191000"/>
            <a:ext cx="914400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9144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200" y="1295400"/>
            <a:ext cx="2286000" cy="1295400"/>
            <a:chOff x="1008" y="816"/>
            <a:chExt cx="1440" cy="81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008" y="960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1008"/>
              <a:ext cx="6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52" y="81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12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296" y="1392"/>
              <a:ext cx="1152" cy="240"/>
              <a:chOff x="1296" y="1392"/>
              <a:chExt cx="1152" cy="240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0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assembly code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2590800"/>
            <a:ext cx="2286000" cy="1295400"/>
            <a:chOff x="1680" y="1632"/>
            <a:chExt cx="1440" cy="816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680" y="1632"/>
              <a:ext cx="960" cy="576"/>
              <a:chOff x="1680" y="1632"/>
              <a:chExt cx="960" cy="576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960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7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assembler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968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064" y="2208"/>
              <a:ext cx="8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object code</a:t>
              </a:r>
            </a:p>
          </p:txBody>
        </p:sp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3733800" y="3886200"/>
            <a:ext cx="2286000" cy="1295400"/>
            <a:chOff x="2352" y="2448"/>
            <a:chExt cx="1440" cy="816"/>
          </a:xfrm>
        </p:grpSpPr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640" y="3024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832" y="3024"/>
              <a:ext cx="8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executable</a:t>
              </a: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2352" y="2592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2" y="2640"/>
              <a:ext cx="4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496" y="244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880" y="288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800600" y="5181600"/>
            <a:ext cx="2286000" cy="1371600"/>
            <a:chOff x="3024" y="3264"/>
            <a:chExt cx="1440" cy="864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024" y="3408"/>
              <a:ext cx="96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168" y="3456"/>
              <a:ext cx="5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loader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552" y="3696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312" y="3888"/>
              <a:ext cx="1152" cy="240"/>
              <a:chOff x="3312" y="3888"/>
              <a:chExt cx="1152" cy="240"/>
            </a:xfrm>
          </p:grpSpPr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312" y="3888"/>
                <a:ext cx="115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6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</p:grp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990600" y="4845050"/>
            <a:ext cx="160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machine code</a:t>
            </a:r>
          </a:p>
        </p:txBody>
      </p:sp>
      <p:cxnSp>
        <p:nvCxnSpPr>
          <p:cNvPr id="38" name="AutoShape 41"/>
          <p:cNvCxnSpPr>
            <a:cxnSpLocks noChangeShapeType="1"/>
            <a:endCxn id="15" idx="1"/>
          </p:cNvCxnSpPr>
          <p:nvPr/>
        </p:nvCxnSpPr>
        <p:spPr bwMode="auto">
          <a:xfrm flipV="1">
            <a:off x="1828800" y="3695700"/>
            <a:ext cx="1295400" cy="1073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42"/>
          <p:cNvCxnSpPr>
            <a:cxnSpLocks noChangeShapeType="1"/>
            <a:stCxn id="37" idx="3"/>
            <a:endCxn id="22" idx="1"/>
          </p:cNvCxnSpPr>
          <p:nvPr/>
        </p:nvCxnSpPr>
        <p:spPr bwMode="auto">
          <a:xfrm flipV="1">
            <a:off x="2597150" y="4991100"/>
            <a:ext cx="1593850" cy="381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43"/>
          <p:cNvCxnSpPr>
            <a:cxnSpLocks noChangeShapeType="1"/>
          </p:cNvCxnSpPr>
          <p:nvPr/>
        </p:nvCxnSpPr>
        <p:spPr bwMode="auto">
          <a:xfrm>
            <a:off x="2133600" y="5226050"/>
            <a:ext cx="3124200" cy="11747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44"/>
          <p:cNvCxnSpPr>
            <a:cxnSpLocks noChangeShapeType="1"/>
            <a:stCxn id="37" idx="0"/>
          </p:cNvCxnSpPr>
          <p:nvPr/>
        </p:nvCxnSpPr>
        <p:spPr bwMode="auto">
          <a:xfrm rot="16200000">
            <a:off x="3536156" y="2129632"/>
            <a:ext cx="973137" cy="4457700"/>
          </a:xfrm>
          <a:prstGeom prst="curvedConnector3">
            <a:avLst>
              <a:gd name="adj1" fmla="val 500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12747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 program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5334000" y="3505200"/>
            <a:ext cx="1828800" cy="381000"/>
            <a:chOff x="3360" y="2208"/>
            <a:chExt cx="1152" cy="240"/>
          </a:xfrm>
        </p:grpSpPr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360" y="2208"/>
              <a:ext cx="115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408" y="2208"/>
              <a:ext cx="1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library routines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95536" y="26064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翻译并执行程序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86261" y="4520982"/>
            <a:ext cx="2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将可执行文件加载到内存并执行。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53239" y="5446712"/>
            <a:ext cx="914400" cy="36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1099066"/>
            <a:ext cx="34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动态链接：直到程序运行，动态链接库的库例程才被加载链接。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0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1292</Words>
  <Application>Microsoft Office PowerPoint</Application>
  <PresentationFormat>全屏显示(4:3)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CorelDRAW.Graphic.11</vt:lpstr>
      <vt:lpstr>2.11 并行与指令：同步</vt:lpstr>
      <vt:lpstr>同步</vt:lpstr>
      <vt:lpstr>MIPS同步指令对</vt:lpstr>
      <vt:lpstr>同步实例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陷阱与谬误</vt:lpstr>
      <vt:lpstr>陷阱与谬误</vt:lpstr>
      <vt:lpstr>本章小结</vt:lpstr>
      <vt:lpstr>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2.11 并行与指令：同步</dc:title>
  <dc:creator>hzhang</dc:creator>
  <cp:lastModifiedBy>hzhang</cp:lastModifiedBy>
  <cp:revision>35</cp:revision>
  <dcterms:created xsi:type="dcterms:W3CDTF">2013-02-16T13:04:01Z</dcterms:created>
  <dcterms:modified xsi:type="dcterms:W3CDTF">2013-03-26T13:58:56Z</dcterms:modified>
</cp:coreProperties>
</file>