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83" r:id="rId7"/>
    <p:sldId id="269" r:id="rId8"/>
    <p:sldId id="270" r:id="rId9"/>
    <p:sldId id="271" r:id="rId10"/>
    <p:sldId id="272" r:id="rId11"/>
    <p:sldId id="273" r:id="rId12"/>
    <p:sldId id="285" r:id="rId13"/>
    <p:sldId id="284" r:id="rId14"/>
    <p:sldId id="281" r:id="rId15"/>
    <p:sldId id="28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B71-0AE2-4012-8F3D-E2AD220833A7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065-D073-4A23-ACA2-1E957AF4B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1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B71-0AE2-4012-8F3D-E2AD220833A7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065-D073-4A23-ACA2-1E957AF4B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B71-0AE2-4012-8F3D-E2AD220833A7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065-D073-4A23-ACA2-1E957AF4B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4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B71-0AE2-4012-8F3D-E2AD220833A7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065-D073-4A23-ACA2-1E957AF4B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3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B71-0AE2-4012-8F3D-E2AD220833A7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065-D073-4A23-ACA2-1E957AF4B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4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B71-0AE2-4012-8F3D-E2AD220833A7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065-D073-4A23-ACA2-1E957AF4B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01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B71-0AE2-4012-8F3D-E2AD220833A7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065-D073-4A23-ACA2-1E957AF4B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6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B71-0AE2-4012-8F3D-E2AD220833A7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065-D073-4A23-ACA2-1E957AF4B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5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B71-0AE2-4012-8F3D-E2AD220833A7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065-D073-4A23-ACA2-1E957AF4B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1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B71-0AE2-4012-8F3D-E2AD220833A7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065-D073-4A23-ACA2-1E957AF4B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0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5B71-0AE2-4012-8F3D-E2AD220833A7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C065-D073-4A23-ACA2-1E957AF4B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1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5B71-0AE2-4012-8F3D-E2AD220833A7}" type="datetimeFigureOut">
              <a:rPr lang="zh-CN" altLang="en-US" smtClean="0"/>
              <a:t>2013/4/14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8C065-D073-4A23-ACA2-1E957AF4B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2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3.4  </a:t>
            </a:r>
            <a:r>
              <a:rPr lang="zh-CN" altLang="en-US" dirty="0" smtClean="0"/>
              <a:t>除法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0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r:id="rId3" imgW="64440" imgH="64440" progId="CorelDRAW.Graphic.11">
                  <p:embed/>
                </p:oleObj>
              </mc:Choice>
              <mc:Fallback>
                <p:oleObj r:id="rId3" imgW="64440" imgH="6444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1" name="AutoShape 3"/>
          <p:cNvSpPr>
            <a:spLocks noChangeArrowheads="1"/>
          </p:cNvSpPr>
          <p:nvPr/>
        </p:nvSpPr>
        <p:spPr bwMode="auto">
          <a:xfrm>
            <a:off x="6781800" y="116632"/>
            <a:ext cx="2057400" cy="764704"/>
          </a:xfrm>
          <a:prstGeom prst="wedgeRoundRectCallout">
            <a:avLst>
              <a:gd name="adj1" fmla="val -132285"/>
              <a:gd name="adj2" fmla="val 33128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800" dirty="0"/>
              <a:t>部分商，初值为</a:t>
            </a:r>
            <a:r>
              <a:rPr lang="zh-CN" altLang="en-US" sz="1800" dirty="0" smtClean="0"/>
              <a:t>1</a:t>
            </a:r>
            <a:endParaRPr lang="en-US" altLang="zh-CN" sz="1800" dirty="0" smtClean="0"/>
          </a:p>
          <a:p>
            <a:pPr algn="ctr"/>
            <a:r>
              <a:rPr lang="zh-CN" altLang="en-US" dirty="0" smtClean="0"/>
              <a:t>因为第一步做减法</a:t>
            </a:r>
            <a:endParaRPr lang="zh-CN" altLang="en-US" sz="1800" dirty="0"/>
          </a:p>
        </p:txBody>
      </p:sp>
      <p:sp>
        <p:nvSpPr>
          <p:cNvPr id="114692" name="AutoShape 4"/>
          <p:cNvSpPr>
            <a:spLocks noChangeArrowheads="1"/>
          </p:cNvSpPr>
          <p:nvPr/>
        </p:nvSpPr>
        <p:spPr bwMode="auto">
          <a:xfrm>
            <a:off x="3429000" y="2057400"/>
            <a:ext cx="990600" cy="381000"/>
          </a:xfrm>
          <a:prstGeom prst="wedgeRoundRectCallout">
            <a:avLst>
              <a:gd name="adj1" fmla="val 9616"/>
              <a:gd name="adj2" fmla="val -130000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800"/>
              <a:t>符号位</a:t>
            </a:r>
          </a:p>
        </p:txBody>
      </p:sp>
      <p:sp>
        <p:nvSpPr>
          <p:cNvPr id="114693" name="AutoShape 5"/>
          <p:cNvSpPr>
            <a:spLocks noChangeArrowheads="1"/>
          </p:cNvSpPr>
          <p:nvPr/>
        </p:nvSpPr>
        <p:spPr bwMode="auto">
          <a:xfrm>
            <a:off x="228600" y="1600200"/>
            <a:ext cx="1219200" cy="381000"/>
          </a:xfrm>
          <a:prstGeom prst="wedgeRoundRectCallout">
            <a:avLst>
              <a:gd name="adj1" fmla="val 46616"/>
              <a:gd name="adj2" fmla="val 120000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800"/>
              <a:t>余数和商</a:t>
            </a:r>
          </a:p>
        </p:txBody>
      </p:sp>
    </p:spTree>
    <p:extLst>
      <p:ext uri="{BB962C8B-B14F-4D97-AF65-F5344CB8AC3E}">
        <p14:creationId xmlns:p14="http://schemas.microsoft.com/office/powerpoint/2010/main" val="40648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228600" y="381000"/>
            <a:ext cx="8610600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［</a:t>
            </a:r>
            <a:r>
              <a:rPr lang="zh-CN" altLang="en-US" dirty="0" smtClean="0">
                <a:latin typeface="宋体" pitchFamily="2" charset="-122"/>
              </a:rPr>
              <a:t>例］［</a:t>
            </a:r>
            <a:r>
              <a:rPr lang="en-US" dirty="0">
                <a:latin typeface="宋体" pitchFamily="2" charset="-122"/>
              </a:rPr>
              <a:t>x］</a:t>
            </a:r>
            <a:r>
              <a:rPr lang="zh-CN" altLang="en-US" baseline="-30000" dirty="0">
                <a:latin typeface="宋体" pitchFamily="2" charset="-122"/>
              </a:rPr>
              <a:t>原</a:t>
            </a:r>
            <a:r>
              <a:rPr lang="zh-CN" altLang="en-US" dirty="0">
                <a:latin typeface="宋体" pitchFamily="2" charset="-122"/>
              </a:rPr>
              <a:t>=</a:t>
            </a:r>
            <a:r>
              <a:rPr lang="zh-CN" altLang="en-US" dirty="0">
                <a:solidFill>
                  <a:schemeClr val="hlink"/>
                </a:solidFill>
                <a:latin typeface="宋体" pitchFamily="2" charset="-122"/>
              </a:rPr>
              <a:t>1</a:t>
            </a:r>
            <a:r>
              <a:rPr lang="zh-CN" altLang="en-US" dirty="0">
                <a:latin typeface="宋体" pitchFamily="2" charset="-122"/>
              </a:rPr>
              <a:t>.1001，［</a:t>
            </a:r>
            <a:r>
              <a:rPr lang="en-US" dirty="0">
                <a:latin typeface="宋体" pitchFamily="2" charset="-122"/>
              </a:rPr>
              <a:t>y］</a:t>
            </a:r>
            <a:r>
              <a:rPr lang="zh-CN" altLang="en-US" baseline="-30000" dirty="0">
                <a:latin typeface="宋体" pitchFamily="2" charset="-122"/>
              </a:rPr>
              <a:t>原</a:t>
            </a:r>
            <a:r>
              <a:rPr lang="zh-CN" altLang="en-US" dirty="0">
                <a:latin typeface="宋体" pitchFamily="2" charset="-122"/>
              </a:rPr>
              <a:t>=0.1011</a:t>
            </a: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          用不恢复余数法求[</a:t>
            </a:r>
            <a:r>
              <a:rPr lang="en-US" dirty="0">
                <a:latin typeface="宋体" pitchFamily="2" charset="-122"/>
              </a:rPr>
              <a:t>x/y]</a:t>
            </a:r>
            <a:r>
              <a:rPr lang="zh-CN" altLang="en-US" baseline="-30000" dirty="0">
                <a:latin typeface="宋体" pitchFamily="2" charset="-122"/>
              </a:rPr>
              <a:t>原</a:t>
            </a:r>
            <a:r>
              <a:rPr lang="zh-CN" altLang="en-US" dirty="0">
                <a:latin typeface="宋体" pitchFamily="2" charset="-122"/>
              </a:rPr>
              <a:t>=[</a:t>
            </a:r>
            <a:r>
              <a:rPr lang="en-US" dirty="0">
                <a:latin typeface="宋体" pitchFamily="2" charset="-122"/>
              </a:rPr>
              <a:t>Q]</a:t>
            </a:r>
            <a:r>
              <a:rPr lang="zh-CN" altLang="en-US" baseline="-30000" dirty="0">
                <a:latin typeface="宋体" pitchFamily="2" charset="-122"/>
              </a:rPr>
              <a:t>原</a:t>
            </a:r>
            <a:r>
              <a:rPr lang="zh-CN" altLang="en-US" dirty="0">
                <a:latin typeface="宋体" pitchFamily="2" charset="-122"/>
              </a:rPr>
              <a:t>=?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解：[|</a:t>
            </a:r>
            <a:r>
              <a:rPr lang="en-US" dirty="0">
                <a:latin typeface="宋体" pitchFamily="2" charset="-122"/>
              </a:rPr>
              <a:t>x|]</a:t>
            </a:r>
            <a:r>
              <a:rPr lang="zh-CN" altLang="en-US" baseline="-25000" dirty="0">
                <a:latin typeface="宋体" pitchFamily="2" charset="-122"/>
              </a:rPr>
              <a:t>原</a:t>
            </a:r>
            <a:r>
              <a:rPr lang="zh-CN" altLang="en-US" dirty="0">
                <a:latin typeface="宋体" pitchFamily="2" charset="-122"/>
              </a:rPr>
              <a:t>=00.1001，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    [|</a:t>
            </a:r>
            <a:r>
              <a:rPr lang="en-US" dirty="0">
                <a:latin typeface="宋体" pitchFamily="2" charset="-122"/>
              </a:rPr>
              <a:t>y|]</a:t>
            </a:r>
            <a:r>
              <a:rPr lang="zh-CN" altLang="en-US" baseline="-25000" dirty="0">
                <a:latin typeface="宋体" pitchFamily="2" charset="-122"/>
              </a:rPr>
              <a:t>原</a:t>
            </a:r>
            <a:r>
              <a:rPr lang="zh-CN" altLang="en-US" dirty="0">
                <a:latin typeface="宋体" pitchFamily="2" charset="-122"/>
              </a:rPr>
              <a:t>=00.1011，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    [-|</a:t>
            </a:r>
            <a:r>
              <a:rPr lang="en-US" dirty="0">
                <a:latin typeface="宋体" pitchFamily="2" charset="-122"/>
              </a:rPr>
              <a:t>y|］</a:t>
            </a:r>
            <a:r>
              <a:rPr lang="zh-CN" altLang="en-US" baseline="-30000" dirty="0">
                <a:latin typeface="宋体" pitchFamily="2" charset="-122"/>
              </a:rPr>
              <a:t>补</a:t>
            </a:r>
            <a:r>
              <a:rPr lang="zh-CN" altLang="en-US" dirty="0">
                <a:latin typeface="宋体" pitchFamily="2" charset="-122"/>
              </a:rPr>
              <a:t>=11.0101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    运算过程见下页，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    [</a:t>
            </a:r>
            <a:r>
              <a:rPr lang="en-US" dirty="0">
                <a:latin typeface="宋体" pitchFamily="2" charset="-122"/>
              </a:rPr>
              <a:t>Q]</a:t>
            </a:r>
            <a:r>
              <a:rPr lang="zh-CN" altLang="en-US" baseline="-25000" dirty="0">
                <a:latin typeface="宋体" pitchFamily="2" charset="-122"/>
              </a:rPr>
              <a:t>原</a:t>
            </a:r>
            <a:r>
              <a:rPr lang="zh-CN" altLang="en-US" dirty="0">
                <a:latin typeface="宋体" pitchFamily="2" charset="-122"/>
              </a:rPr>
              <a:t>=1.1101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    </a:t>
            </a:r>
            <a:r>
              <a:rPr lang="en-US" dirty="0">
                <a:latin typeface="宋体" pitchFamily="2" charset="-122"/>
              </a:rPr>
              <a:t>r</a:t>
            </a:r>
            <a:r>
              <a:rPr lang="en-US" baseline="-25000" dirty="0">
                <a:latin typeface="宋体" pitchFamily="2" charset="-122"/>
              </a:rPr>
              <a:t>4</a:t>
            </a:r>
            <a:r>
              <a:rPr lang="en-US" dirty="0">
                <a:latin typeface="宋体" pitchFamily="2" charset="-122"/>
              </a:rPr>
              <a:t>&gt;0</a:t>
            </a:r>
            <a:r>
              <a:rPr lang="zh-CN" altLang="en-US" dirty="0">
                <a:latin typeface="宋体" pitchFamily="2" charset="-122"/>
              </a:rPr>
              <a:t>所以是真余数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    所以[</a:t>
            </a:r>
            <a:r>
              <a:rPr lang="en-US" dirty="0">
                <a:latin typeface="宋体" pitchFamily="2" charset="-122"/>
              </a:rPr>
              <a:t>r4]</a:t>
            </a:r>
            <a:r>
              <a:rPr lang="zh-CN" altLang="en-US" baseline="-25000" dirty="0">
                <a:latin typeface="宋体" pitchFamily="2" charset="-122"/>
              </a:rPr>
              <a:t>原真</a:t>
            </a:r>
            <a:r>
              <a:rPr lang="zh-CN" altLang="en-US" dirty="0">
                <a:latin typeface="宋体" pitchFamily="2" charset="-122"/>
              </a:rPr>
              <a:t>=2</a:t>
            </a:r>
            <a:r>
              <a:rPr lang="zh-CN" altLang="en-US" baseline="30000" dirty="0">
                <a:latin typeface="宋体" pitchFamily="2" charset="-122"/>
              </a:rPr>
              <a:t>0</a:t>
            </a:r>
            <a:r>
              <a:rPr lang="en-US" dirty="0" err="1">
                <a:latin typeface="宋体" pitchFamily="2" charset="-122"/>
              </a:rPr>
              <a:t>x</a:t>
            </a:r>
            <a:r>
              <a:rPr lang="en-US" baseline="-25000" dirty="0" err="1">
                <a:latin typeface="宋体" pitchFamily="2" charset="-122"/>
              </a:rPr>
              <a:t>f</a:t>
            </a:r>
            <a:r>
              <a:rPr lang="en-US" dirty="0">
                <a:latin typeface="宋体" pitchFamily="2" charset="-122"/>
              </a:rPr>
              <a:t>+|[r</a:t>
            </a:r>
            <a:r>
              <a:rPr lang="en-US" baseline="-25000" dirty="0">
                <a:latin typeface="宋体" pitchFamily="2" charset="-122"/>
              </a:rPr>
              <a:t>4</a:t>
            </a:r>
            <a:r>
              <a:rPr lang="en-US" dirty="0">
                <a:latin typeface="宋体" pitchFamily="2" charset="-122"/>
              </a:rPr>
              <a:t>]|2</a:t>
            </a:r>
            <a:r>
              <a:rPr lang="en-US" baseline="30000" dirty="0">
                <a:latin typeface="宋体" pitchFamily="2" charset="-122"/>
              </a:rPr>
              <a:t>-4</a:t>
            </a:r>
            <a:r>
              <a:rPr lang="en-US" dirty="0">
                <a:latin typeface="宋体" pitchFamily="2" charset="-122"/>
              </a:rPr>
              <a:t>=1.0000 </a:t>
            </a:r>
            <a:r>
              <a:rPr lang="en-US" dirty="0" smtClean="0">
                <a:latin typeface="宋体" pitchFamily="2" charset="-122"/>
              </a:rPr>
              <a:t>0001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en-US" dirty="0">
              <a:latin typeface="宋体" pitchFamily="2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dirty="0">
                <a:latin typeface="宋体" pitchFamily="2" charset="-122"/>
              </a:rPr>
              <a:t>    </a:t>
            </a:r>
            <a:r>
              <a:rPr lang="zh-CN" altLang="en-US" dirty="0">
                <a:latin typeface="宋体" pitchFamily="2" charset="-122"/>
              </a:rPr>
              <a:t>若采用恒置1</a:t>
            </a:r>
            <a:r>
              <a:rPr lang="zh-CN" altLang="en-US" dirty="0" smtClean="0">
                <a:latin typeface="宋体" pitchFamily="2" charset="-122"/>
              </a:rPr>
              <a:t>法，[</a:t>
            </a:r>
            <a:r>
              <a:rPr lang="en-US" dirty="0">
                <a:latin typeface="宋体" pitchFamily="2" charset="-122"/>
              </a:rPr>
              <a:t>Q]</a:t>
            </a:r>
            <a:r>
              <a:rPr lang="zh-CN" altLang="en-US" baseline="-25000" dirty="0">
                <a:latin typeface="宋体" pitchFamily="2" charset="-122"/>
              </a:rPr>
              <a:t>原</a:t>
            </a:r>
            <a:r>
              <a:rPr lang="zh-CN" altLang="en-US" dirty="0">
                <a:latin typeface="宋体" pitchFamily="2" charset="-122"/>
              </a:rPr>
              <a:t>=1.1101，但余数 </a:t>
            </a:r>
            <a:r>
              <a:rPr lang="en-US" dirty="0">
                <a:latin typeface="宋体" pitchFamily="2" charset="-122"/>
              </a:rPr>
              <a:t>r4=11.0110</a:t>
            </a:r>
            <a:r>
              <a:rPr lang="zh-CN" altLang="en-US" dirty="0">
                <a:latin typeface="宋体" pitchFamily="2" charset="-122"/>
              </a:rPr>
              <a:t>为假余数。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    </a:t>
            </a:r>
            <a:r>
              <a:rPr lang="en-US" dirty="0">
                <a:latin typeface="宋体" pitchFamily="2" charset="-122"/>
              </a:rPr>
              <a:t>r4=11.0110+00.1011=00.0001</a:t>
            </a:r>
            <a:endParaRPr lang="zh-CN" altLang="en-US" sz="1600" dirty="0">
              <a:latin typeface="宋体" pitchFamily="2" charset="-122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latin typeface="宋体" pitchFamily="2" charset="-122"/>
              </a:rPr>
              <a:t>    所以[</a:t>
            </a:r>
            <a:r>
              <a:rPr lang="en-US" dirty="0">
                <a:latin typeface="宋体" pitchFamily="2" charset="-122"/>
              </a:rPr>
              <a:t>r4]</a:t>
            </a:r>
            <a:r>
              <a:rPr lang="zh-CN" altLang="en-US" baseline="-25000" dirty="0">
                <a:latin typeface="宋体" pitchFamily="2" charset="-122"/>
              </a:rPr>
              <a:t>原真</a:t>
            </a:r>
            <a:r>
              <a:rPr lang="zh-CN" altLang="en-US" dirty="0">
                <a:latin typeface="宋体" pitchFamily="2" charset="-122"/>
              </a:rPr>
              <a:t>=</a:t>
            </a:r>
            <a:r>
              <a:rPr lang="en-US" dirty="0">
                <a:latin typeface="宋体" pitchFamily="2" charset="-122"/>
              </a:rPr>
              <a:t>1.0000 0001</a:t>
            </a:r>
            <a:r>
              <a:rPr lang="zh-CN" altLang="en-US" dirty="0">
                <a:latin typeface="宋体" pitchFamily="2" charset="-122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63575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770149"/>
              </p:ext>
            </p:extLst>
          </p:nvPr>
        </p:nvGraphicFramePr>
        <p:xfrm>
          <a:off x="611560" y="260648"/>
          <a:ext cx="7320136" cy="620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1"/>
                <a:gridCol w="3624065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迭代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步骤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余数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00.1001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0.0000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(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x-y)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比较，第一次都是减法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11.0101 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宋体" pitchFamily="2" charset="-122"/>
                        </a:rPr>
                        <a:t>r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0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&lt;0，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商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上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0</a:t>
                      </a: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宋体" pitchFamily="2" charset="-122"/>
                        </a:rPr>
                        <a:t>11.1110 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0.000</a:t>
                      </a:r>
                      <a:r>
                        <a:rPr lang="zh-CN" altLang="en-US" sz="1800" u="sng" dirty="0" smtClean="0">
                          <a:latin typeface="宋体" pitchFamily="2" charset="-122"/>
                        </a:rPr>
                        <a:t>0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左移一位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11.1100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0.00</a:t>
                      </a:r>
                      <a:r>
                        <a:rPr lang="zh-CN" altLang="en-US" sz="1800" u="sng" dirty="0" smtClean="0">
                          <a:latin typeface="宋体" pitchFamily="2" charset="-122"/>
                        </a:rPr>
                        <a:t>0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宋体" pitchFamily="2" charset="-122"/>
                        </a:rPr>
                        <a:t>余数为负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，加|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y|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比较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00.1011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宋体" pitchFamily="2" charset="-122"/>
                        </a:rPr>
                        <a:t>r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1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&gt;0，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商上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1</a:t>
                      </a: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宋体" pitchFamily="2" charset="-122"/>
                        </a:rPr>
                        <a:t>00.0111 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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0.00</a:t>
                      </a:r>
                      <a:r>
                        <a:rPr lang="zh-CN" altLang="en-US" sz="1800" u="sng" dirty="0" smtClean="0">
                          <a:latin typeface="宋体" pitchFamily="2" charset="-122"/>
                        </a:rPr>
                        <a:t>01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左移一位</a:t>
                      </a: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00.1110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0.0</a:t>
                      </a:r>
                      <a:r>
                        <a:rPr lang="zh-CN" altLang="en-US" sz="1800" u="sng" dirty="0" smtClean="0">
                          <a:latin typeface="宋体" pitchFamily="2" charset="-122"/>
                        </a:rPr>
                        <a:t>01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宋体" pitchFamily="2" charset="-122"/>
                        </a:rPr>
                        <a:t>余数为正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，减|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y|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比较</a:t>
                      </a: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11.0101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</a:rPr>
                        <a:t>r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2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&gt;0，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商上1</a:t>
                      </a: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宋体" pitchFamily="2" charset="-122"/>
                        </a:rPr>
                        <a:t>00.0011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0.0</a:t>
                      </a:r>
                      <a:r>
                        <a:rPr lang="zh-CN" altLang="en-US" sz="1800" u="sng" dirty="0" smtClean="0">
                          <a:latin typeface="宋体" pitchFamily="2" charset="-122"/>
                        </a:rPr>
                        <a:t>011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 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左移一位</a:t>
                      </a:r>
                      <a:endParaRPr lang="zh-CN" altLang="en-US" sz="1800" dirty="0" smtClean="0">
                        <a:latin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00.0110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0.</a:t>
                      </a:r>
                      <a:r>
                        <a:rPr lang="zh-CN" altLang="en-US" sz="1800" u="sng" dirty="0" smtClean="0">
                          <a:latin typeface="宋体" pitchFamily="2" charset="-122"/>
                        </a:rPr>
                        <a:t>011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宋体" pitchFamily="2" charset="-122"/>
                        </a:rPr>
                        <a:t>余数为正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，减|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y|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比较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11.0101 </a:t>
                      </a:r>
                      <a:endParaRPr lang="zh-CN" altLang="en-US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</a:rPr>
                        <a:t>r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3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&lt;0，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商上0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宋体" pitchFamily="2" charset="-122"/>
                        </a:rPr>
                        <a:t>11.1011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0.</a:t>
                      </a:r>
                      <a:r>
                        <a:rPr lang="zh-CN" altLang="en-US" sz="1800" u="sng" dirty="0" smtClean="0">
                          <a:latin typeface="宋体" pitchFamily="2" charset="-122"/>
                        </a:rPr>
                        <a:t>0110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 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左移一位，若采用</a:t>
                      </a:r>
                      <a:r>
                        <a:rPr lang="zh-CN" altLang="en-US" sz="1800" dirty="0" smtClean="0">
                          <a:latin typeface="Courier New"/>
                        </a:rPr>
                        <a:t>“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恒置1法</a:t>
                      </a:r>
                      <a:r>
                        <a:rPr lang="zh-CN" altLang="en-US" sz="1800" dirty="0" smtClean="0">
                          <a:latin typeface="Courier New"/>
                        </a:rPr>
                        <a:t>”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，末位恒置1，结束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11.0110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sng" dirty="0" smtClean="0">
                          <a:solidFill>
                            <a:schemeClr val="hlink"/>
                          </a:solidFill>
                          <a:latin typeface="宋体" pitchFamily="2" charset="-122"/>
                        </a:rPr>
                        <a:t>0.110</a:t>
                      </a:r>
                      <a:r>
                        <a:rPr lang="zh-CN" altLang="en-US" sz="1800" dirty="0" smtClean="0">
                          <a:solidFill>
                            <a:schemeClr val="hlink"/>
                          </a:solidFill>
                          <a:latin typeface="宋体" pitchFamily="2" charset="-122"/>
                        </a:rPr>
                        <a:t> 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宋体" pitchFamily="2" charset="-122"/>
                        </a:rPr>
                        <a:t>余数为负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，加|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y|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比较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00.1011 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u="none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</a:rPr>
                        <a:t>r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</a:rPr>
                        <a:t>4</a:t>
                      </a:r>
                      <a:r>
                        <a:rPr lang="en-US" altLang="zh-CN" sz="1800" dirty="0" smtClean="0">
                          <a:latin typeface="宋体" pitchFamily="2" charset="-122"/>
                        </a:rPr>
                        <a:t>&gt;0，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商上1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</a:rPr>
                        <a:t>00.0001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</a:rPr>
                        <a:t>0.</a:t>
                      </a:r>
                      <a:r>
                        <a:rPr lang="zh-CN" altLang="en-US" sz="1800" u="sng" dirty="0" smtClean="0">
                          <a:latin typeface="宋体" pitchFamily="2" charset="-122"/>
                        </a:rPr>
                        <a:t>1101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 </a:t>
                      </a:r>
                      <a:endParaRPr lang="zh-CN" altLang="en-US" u="none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95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04800" y="107950"/>
          <a:ext cx="8839200" cy="675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r:id="rId3" imgW="64440" imgH="64440" progId="CorelDRAW.Graphic.11">
                  <p:embed/>
                </p:oleObj>
              </mc:Choice>
              <mc:Fallback>
                <p:oleObj r:id="rId3" imgW="64440" imgH="64440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7950"/>
                        <a:ext cx="8839200" cy="675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3"/>
          <p:cNvSpPr>
            <a:spLocks/>
          </p:cNvSpPr>
          <p:nvPr/>
        </p:nvSpPr>
        <p:spPr bwMode="auto">
          <a:xfrm>
            <a:off x="4178300" y="68263"/>
            <a:ext cx="1765300" cy="541337"/>
          </a:xfrm>
          <a:prstGeom prst="borderCallout2">
            <a:avLst>
              <a:gd name="adj1" fmla="val 21116"/>
              <a:gd name="adj2" fmla="val -4315"/>
              <a:gd name="adj3" fmla="val 21116"/>
              <a:gd name="adj4" fmla="val -4315"/>
              <a:gd name="adj5" fmla="val 236069"/>
              <a:gd name="adj6" fmla="val -131653"/>
            </a:avLst>
          </a:prstGeom>
          <a:solidFill>
            <a:schemeClr val="accent1"/>
          </a:solidFill>
          <a:ln w="9525" cmpd="sng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400"/>
              <a:t>1)各寄存器的存储内容，及左移功能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6084888" y="5072063"/>
            <a:ext cx="1611312" cy="414337"/>
          </a:xfrm>
          <a:prstGeom prst="borderCallout2">
            <a:avLst>
              <a:gd name="adj1" fmla="val 27588"/>
              <a:gd name="adj2" fmla="val -4727"/>
              <a:gd name="adj3" fmla="val 27588"/>
              <a:gd name="adj4" fmla="val -4727"/>
              <a:gd name="adj5" fmla="val -385440"/>
              <a:gd name="adj6" fmla="val -55764"/>
            </a:avLst>
          </a:prstGeom>
          <a:solidFill>
            <a:schemeClr val="accent1"/>
          </a:solidFill>
          <a:ln w="9525" cmpd="sng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600"/>
              <a:t>2）异或求符号</a:t>
            </a:r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3276600" y="5449888"/>
            <a:ext cx="2514600" cy="609600"/>
          </a:xfrm>
          <a:prstGeom prst="borderCallout2">
            <a:avLst>
              <a:gd name="adj1" fmla="val 18750"/>
              <a:gd name="adj2" fmla="val -3032"/>
              <a:gd name="adj3" fmla="val 18750"/>
              <a:gd name="adj4" fmla="val -3032"/>
              <a:gd name="adj5" fmla="val -454690"/>
              <a:gd name="adj6" fmla="val -102778"/>
            </a:avLst>
          </a:prstGeom>
          <a:solidFill>
            <a:schemeClr val="accent1"/>
          </a:solidFill>
          <a:ln w="9525" cmpd="sng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800"/>
              <a:t>3）正数0、负数1</a:t>
            </a:r>
          </a:p>
          <a:p>
            <a:r>
              <a:rPr lang="zh-CN" altLang="en-US" sz="1800"/>
              <a:t>求反后为上商的值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4343400" y="2590800"/>
            <a:ext cx="1752600" cy="2971800"/>
          </a:xfrm>
          <a:prstGeom prst="line">
            <a:avLst/>
          </a:prstGeom>
          <a:noFill/>
          <a:ln w="9525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685800" y="5489575"/>
            <a:ext cx="1341438" cy="1063625"/>
          </a:xfrm>
          <a:prstGeom prst="borderCallout2">
            <a:avLst>
              <a:gd name="adj1" fmla="val 10745"/>
              <a:gd name="adj2" fmla="val 105681"/>
              <a:gd name="adj3" fmla="val 10745"/>
              <a:gd name="adj4" fmla="val 105681"/>
              <a:gd name="adj5" fmla="val -183282"/>
              <a:gd name="adj6" fmla="val 215741"/>
            </a:avLst>
          </a:prstGeom>
          <a:solidFill>
            <a:schemeClr val="accent1"/>
          </a:solidFill>
          <a:ln w="9525" cmpd="sng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1600"/>
              <a:t>4）正数时</a:t>
            </a:r>
            <a:r>
              <a:rPr lang="en-US" sz="1600"/>
              <a:t>qn=1</a:t>
            </a:r>
            <a:r>
              <a:rPr lang="zh-CN" altLang="en-US" sz="1600"/>
              <a:t>相当于按位取反加1，做减法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19934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3"/>
          <p:cNvSpPr>
            <a:spLocks noGrp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</p:spPr>
        <p:txBody>
          <a:bodyPr/>
          <a:lstStyle/>
          <a:p>
            <a:r>
              <a:rPr lang="en-AU" altLang="zh-CN"/>
              <a:t>Chapter 3 — Arithmetic for Computers — </a:t>
            </a:r>
            <a:fld id="{54629489-C791-445C-ABCD-F9672296265D}" type="slidenum">
              <a:rPr lang="en-AU" altLang="zh-CN"/>
              <a:pPr/>
              <a:t>14</a:t>
            </a:fld>
            <a:endParaRPr lang="en-AU" altLang="zh-CN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4213" y="146050"/>
            <a:ext cx="8259762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MIPS </a:t>
            </a:r>
            <a:r>
              <a:rPr lang="zh-CN" altLang="en-US" dirty="0"/>
              <a:t>除法</a:t>
            </a:r>
            <a:r>
              <a:rPr lang="zh-CN" altLang="en-US" dirty="0" smtClean="0"/>
              <a:t>指令</a:t>
            </a:r>
            <a:endParaRPr lang="en-AU" altLang="zh-CN" dirty="0"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</a:t>
            </a:r>
            <a:r>
              <a:rPr lang="en-US" dirty="0" smtClean="0"/>
              <a:t> HI/LO </a:t>
            </a:r>
            <a:r>
              <a:rPr lang="zh-CN" altLang="en-US" dirty="0" smtClean="0"/>
              <a:t>两个寄存器存储结果</a:t>
            </a:r>
            <a:endParaRPr lang="en-US" dirty="0" smtClean="0"/>
          </a:p>
          <a:p>
            <a:pPr lvl="1"/>
            <a:r>
              <a:rPr lang="en-US" dirty="0" smtClean="0"/>
              <a:t>HI: 32-bit </a:t>
            </a:r>
            <a:r>
              <a:rPr lang="zh-CN" altLang="en-US" dirty="0" smtClean="0"/>
              <a:t>余数</a:t>
            </a:r>
            <a:endParaRPr lang="en-US" dirty="0" smtClean="0"/>
          </a:p>
          <a:p>
            <a:pPr lvl="1"/>
            <a:r>
              <a:rPr lang="en-US" dirty="0" smtClean="0"/>
              <a:t>LO: 32-bit </a:t>
            </a:r>
            <a:r>
              <a:rPr lang="zh-CN" altLang="en-US" dirty="0" smtClean="0"/>
              <a:t>商</a:t>
            </a:r>
            <a:endParaRPr lang="en-US" dirty="0" smtClean="0"/>
          </a:p>
          <a:p>
            <a:r>
              <a:rPr lang="zh-CN" altLang="en-US" dirty="0"/>
              <a:t>指令</a:t>
            </a:r>
            <a:endParaRPr lang="en-US" dirty="0" smtClean="0"/>
          </a:p>
          <a:p>
            <a:pPr lvl="1"/>
            <a:r>
              <a:rPr lang="en-US" dirty="0" smtClean="0">
                <a:latin typeface="Lucida Console" pitchFamily="49" charset="0"/>
              </a:rPr>
              <a:t>div </a:t>
            </a:r>
            <a:r>
              <a:rPr lang="en-US" dirty="0" err="1" smtClean="0">
                <a:latin typeface="Lucida Console" pitchFamily="49" charset="0"/>
              </a:rPr>
              <a:t>rs</a:t>
            </a:r>
            <a:r>
              <a:rPr lang="en-US" dirty="0" smtClean="0">
                <a:latin typeface="Lucida Console" pitchFamily="49" charset="0"/>
              </a:rPr>
              <a:t>, </a:t>
            </a:r>
            <a:r>
              <a:rPr lang="en-US" dirty="0" err="1" smtClean="0">
                <a:latin typeface="Lucida Console" pitchFamily="49" charset="0"/>
              </a:rPr>
              <a:t>rt</a:t>
            </a:r>
            <a:r>
              <a:rPr lang="en-US" dirty="0" smtClean="0">
                <a:latin typeface="Lucida Console" pitchFamily="49" charset="0"/>
              </a:rPr>
              <a:t>  /  </a:t>
            </a:r>
            <a:r>
              <a:rPr lang="en-US" dirty="0" err="1" smtClean="0">
                <a:latin typeface="Lucida Console" pitchFamily="49" charset="0"/>
              </a:rPr>
              <a:t>divu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rs</a:t>
            </a:r>
            <a:r>
              <a:rPr lang="en-US" dirty="0" smtClean="0">
                <a:latin typeface="Lucida Console" pitchFamily="49" charset="0"/>
              </a:rPr>
              <a:t>, </a:t>
            </a:r>
            <a:r>
              <a:rPr lang="en-US" dirty="0" err="1" smtClean="0">
                <a:latin typeface="Lucida Console" pitchFamily="49" charset="0"/>
              </a:rPr>
              <a:t>rt</a:t>
            </a:r>
            <a:endParaRPr lang="en-US" dirty="0" smtClean="0">
              <a:latin typeface="Lucida Console" pitchFamily="49" charset="0"/>
            </a:endParaRPr>
          </a:p>
          <a:p>
            <a:pPr lvl="1"/>
            <a:r>
              <a:rPr lang="zh-CN" altLang="en-US" dirty="0" smtClean="0"/>
              <a:t>无溢出或被</a:t>
            </a:r>
            <a:r>
              <a:rPr lang="en-US" altLang="zh-CN" dirty="0" smtClean="0"/>
              <a:t>0</a:t>
            </a:r>
            <a:r>
              <a:rPr lang="zh-CN" altLang="en-US" dirty="0" smtClean="0"/>
              <a:t>除检测</a:t>
            </a:r>
            <a:endParaRPr lang="en-US" dirty="0" smtClean="0"/>
          </a:p>
          <a:p>
            <a:pPr lvl="2"/>
            <a:r>
              <a:rPr lang="zh-CN" altLang="en-US" dirty="0" smtClean="0"/>
              <a:t>如需检测有软件完成</a:t>
            </a:r>
            <a:endParaRPr 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 </a:t>
            </a:r>
            <a:r>
              <a:rPr lang="en-US" dirty="0" err="1" smtClean="0">
                <a:latin typeface="Lucida Console" pitchFamily="49" charset="0"/>
              </a:rPr>
              <a:t>mfhi</a:t>
            </a:r>
            <a:r>
              <a:rPr lang="en-US" dirty="0" smtClean="0"/>
              <a:t>, </a:t>
            </a:r>
            <a:r>
              <a:rPr lang="en-US" dirty="0" err="1" smtClean="0">
                <a:latin typeface="Lucida Console" pitchFamily="49" charset="0"/>
              </a:rPr>
              <a:t>mflo</a:t>
            </a:r>
            <a:r>
              <a:rPr lang="en-US" dirty="0" smtClean="0"/>
              <a:t> </a:t>
            </a:r>
            <a:r>
              <a:rPr lang="zh-CN" altLang="en-US" dirty="0" smtClean="0"/>
              <a:t>来访问结果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4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已知：</a:t>
            </a:r>
            <a:r>
              <a:rPr lang="en-US" altLang="zh-CN" dirty="0" smtClean="0"/>
              <a:t>x=0.10110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y=0.11111</a:t>
            </a:r>
            <a:r>
              <a:rPr lang="zh-CN" altLang="en-US" dirty="0" smtClean="0"/>
              <a:t>。求：</a:t>
            </a:r>
            <a:r>
              <a:rPr lang="en-US" altLang="zh-CN" dirty="0" smtClean="0"/>
              <a:t>[x/y]</a:t>
            </a:r>
            <a:r>
              <a:rPr lang="zh-CN" altLang="en-US" smtClean="0"/>
              <a:t>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0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8013" y="914400"/>
            <a:ext cx="8284467" cy="1828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sz="2800" dirty="0" smtClean="0"/>
              <a:t>    除法每次测试最大能减掉多少，并以此产生商。二进制只有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两种选择。</a:t>
            </a:r>
            <a:endParaRPr lang="en-US" altLang="zh-CN" sz="2800" dirty="0" smtClean="0"/>
          </a:p>
          <a:p>
            <a:pPr>
              <a:buFont typeface="Arial" pitchFamily="34" charset="0"/>
              <a:buNone/>
            </a:pPr>
            <a:r>
              <a:rPr lang="zh-CN" altLang="en-US" dirty="0" smtClean="0"/>
              <a:t>    被除数</a:t>
            </a:r>
            <a:r>
              <a:rPr lang="en-US" dirty="0" smtClean="0"/>
              <a:t> = </a:t>
            </a:r>
            <a:r>
              <a:rPr lang="zh-CN" altLang="en-US" dirty="0" smtClean="0"/>
              <a:t>商</a:t>
            </a:r>
            <a:r>
              <a:rPr lang="en-US" dirty="0" smtClean="0"/>
              <a:t> x </a:t>
            </a:r>
            <a:r>
              <a:rPr lang="zh-CN" altLang="en-US" dirty="0" smtClean="0"/>
              <a:t>除数</a:t>
            </a:r>
            <a:r>
              <a:rPr lang="en-US" dirty="0" smtClean="0"/>
              <a:t>  +  </a:t>
            </a:r>
            <a:r>
              <a:rPr lang="zh-CN" altLang="en-US" dirty="0" smtClean="0"/>
              <a:t>余数</a:t>
            </a:r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657600" y="3352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352800" y="3352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743200" y="3352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048000" y="3657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352800" y="3657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657600" y="3657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514600" y="3886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657600" y="4038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352800" y="4038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048000" y="4038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3962400" y="43434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3657600" y="43434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3352800" y="43434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048000" y="43434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3962400" y="46482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657600" y="46482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3352800" y="46482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4267200" y="49530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3962400" y="49530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3657600" y="49530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3352800" y="49530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3048000" y="51816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4267200" y="5562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31"/>
          <p:cNvSpPr>
            <a:spLocks noChangeArrowheads="1"/>
          </p:cNvSpPr>
          <p:nvPr/>
        </p:nvSpPr>
        <p:spPr bwMode="auto">
          <a:xfrm>
            <a:off x="3657600" y="5562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3962400" y="5562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4267200" y="5257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3962400" y="5257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3657600" y="5257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6"/>
          <p:cNvSpPr>
            <a:spLocks noChangeArrowheads="1"/>
          </p:cNvSpPr>
          <p:nvPr/>
        </p:nvSpPr>
        <p:spPr bwMode="auto">
          <a:xfrm>
            <a:off x="4572000" y="55626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5562600" y="3200400"/>
            <a:ext cx="16002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被除数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381000" y="3505200"/>
            <a:ext cx="16002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除数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5638800" y="4191000"/>
            <a:ext cx="16002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部分余数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5562600" y="2743200"/>
            <a:ext cx="16764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商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1219200" y="3200400"/>
            <a:ext cx="1066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1524000" y="2743200"/>
            <a:ext cx="5334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n</a:t>
            </a:r>
            <a:endParaRPr lang="en-US" sz="2400" baseline="30000"/>
          </a:p>
        </p:txBody>
      </p:sp>
      <p:sp>
        <p:nvSpPr>
          <p:cNvPr id="42" name="Oval 45"/>
          <p:cNvSpPr>
            <a:spLocks noChangeArrowheads="1"/>
          </p:cNvSpPr>
          <p:nvPr/>
        </p:nvSpPr>
        <p:spPr bwMode="auto">
          <a:xfrm>
            <a:off x="2209800" y="3352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46"/>
          <p:cNvSpPr>
            <a:spLocks noChangeArrowheads="1"/>
          </p:cNvSpPr>
          <p:nvPr/>
        </p:nvSpPr>
        <p:spPr bwMode="auto">
          <a:xfrm>
            <a:off x="1905000" y="3352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47"/>
          <p:cNvSpPr>
            <a:spLocks noChangeArrowheads="1"/>
          </p:cNvSpPr>
          <p:nvPr/>
        </p:nvSpPr>
        <p:spPr bwMode="auto">
          <a:xfrm>
            <a:off x="1600200" y="3352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8"/>
          <p:cNvSpPr>
            <a:spLocks noChangeArrowheads="1"/>
          </p:cNvSpPr>
          <p:nvPr/>
        </p:nvSpPr>
        <p:spPr bwMode="auto">
          <a:xfrm>
            <a:off x="1295400" y="3352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53"/>
          <p:cNvSpPr>
            <a:spLocks noChangeShapeType="1"/>
          </p:cNvSpPr>
          <p:nvPr/>
        </p:nvSpPr>
        <p:spPr bwMode="auto">
          <a:xfrm>
            <a:off x="2514600" y="32004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54"/>
          <p:cNvSpPr>
            <a:spLocks noChangeShapeType="1"/>
          </p:cNvSpPr>
          <p:nvPr/>
        </p:nvSpPr>
        <p:spPr bwMode="auto">
          <a:xfrm>
            <a:off x="2514600" y="3200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55"/>
          <p:cNvSpPr>
            <a:spLocks noChangeArrowheads="1"/>
          </p:cNvSpPr>
          <p:nvPr/>
        </p:nvSpPr>
        <p:spPr bwMode="auto">
          <a:xfrm>
            <a:off x="3657600" y="2971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56"/>
          <p:cNvSpPr>
            <a:spLocks noChangeArrowheads="1"/>
          </p:cNvSpPr>
          <p:nvPr/>
        </p:nvSpPr>
        <p:spPr bwMode="auto">
          <a:xfrm>
            <a:off x="3962400" y="2971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57"/>
          <p:cNvSpPr>
            <a:spLocks noChangeArrowheads="1"/>
          </p:cNvSpPr>
          <p:nvPr/>
        </p:nvSpPr>
        <p:spPr bwMode="auto">
          <a:xfrm>
            <a:off x="4267200" y="2971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58"/>
          <p:cNvSpPr>
            <a:spLocks noChangeArrowheads="1"/>
          </p:cNvSpPr>
          <p:nvPr/>
        </p:nvSpPr>
        <p:spPr bwMode="auto">
          <a:xfrm>
            <a:off x="4572000" y="29718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60"/>
          <p:cNvSpPr>
            <a:spLocks noChangeShapeType="1"/>
          </p:cNvSpPr>
          <p:nvPr/>
        </p:nvSpPr>
        <p:spPr bwMode="auto">
          <a:xfrm>
            <a:off x="2819400" y="45720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62"/>
          <p:cNvSpPr>
            <a:spLocks noChangeShapeType="1"/>
          </p:cNvSpPr>
          <p:nvPr/>
        </p:nvSpPr>
        <p:spPr bwMode="auto">
          <a:xfrm>
            <a:off x="3581400" y="2819400"/>
            <a:ext cx="1066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63"/>
          <p:cNvSpPr txBox="1">
            <a:spLocks noChangeArrowheads="1"/>
          </p:cNvSpPr>
          <p:nvPr/>
        </p:nvSpPr>
        <p:spPr bwMode="auto">
          <a:xfrm>
            <a:off x="3962400" y="2362200"/>
            <a:ext cx="5334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n</a:t>
            </a:r>
            <a:endParaRPr lang="en-US" sz="2400" baseline="30000"/>
          </a:p>
        </p:txBody>
      </p:sp>
      <p:sp>
        <p:nvSpPr>
          <p:cNvPr id="55" name="Line 65"/>
          <p:cNvSpPr>
            <a:spLocks noChangeShapeType="1"/>
          </p:cNvSpPr>
          <p:nvPr/>
        </p:nvSpPr>
        <p:spPr bwMode="auto">
          <a:xfrm>
            <a:off x="3276600" y="57912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66"/>
          <p:cNvSpPr>
            <a:spLocks noChangeArrowheads="1"/>
          </p:cNvSpPr>
          <p:nvPr/>
        </p:nvSpPr>
        <p:spPr bwMode="auto">
          <a:xfrm>
            <a:off x="3962400" y="58674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67"/>
          <p:cNvSpPr>
            <a:spLocks noChangeArrowheads="1"/>
          </p:cNvSpPr>
          <p:nvPr/>
        </p:nvSpPr>
        <p:spPr bwMode="auto">
          <a:xfrm>
            <a:off x="3657600" y="58674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68"/>
          <p:cNvSpPr>
            <a:spLocks noChangeArrowheads="1"/>
          </p:cNvSpPr>
          <p:nvPr/>
        </p:nvSpPr>
        <p:spPr bwMode="auto">
          <a:xfrm>
            <a:off x="4267200" y="58674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69"/>
          <p:cNvSpPr>
            <a:spLocks noChangeArrowheads="1"/>
          </p:cNvSpPr>
          <p:nvPr/>
        </p:nvSpPr>
        <p:spPr bwMode="auto">
          <a:xfrm>
            <a:off x="4572000" y="5867400"/>
            <a:ext cx="76200" cy="76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 Box 74"/>
          <p:cNvSpPr txBox="1">
            <a:spLocks noChangeArrowheads="1"/>
          </p:cNvSpPr>
          <p:nvPr/>
        </p:nvSpPr>
        <p:spPr bwMode="auto">
          <a:xfrm>
            <a:off x="5638800" y="5715000"/>
            <a:ext cx="198120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/>
              <a:t>余数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sp>
        <p:nvSpPr>
          <p:cNvPr id="61" name="Line 76"/>
          <p:cNvSpPr>
            <a:spLocks noChangeShapeType="1"/>
          </p:cNvSpPr>
          <p:nvPr/>
        </p:nvSpPr>
        <p:spPr bwMode="auto">
          <a:xfrm>
            <a:off x="2286000" y="37338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77"/>
          <p:cNvSpPr>
            <a:spLocks noChangeShapeType="1"/>
          </p:cNvSpPr>
          <p:nvPr/>
        </p:nvSpPr>
        <p:spPr bwMode="auto">
          <a:xfrm>
            <a:off x="2514600" y="4343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78"/>
          <p:cNvSpPr>
            <a:spLocks noChangeShapeType="1"/>
          </p:cNvSpPr>
          <p:nvPr/>
        </p:nvSpPr>
        <p:spPr bwMode="auto">
          <a:xfrm>
            <a:off x="2743200" y="49530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79"/>
          <p:cNvSpPr>
            <a:spLocks noChangeShapeType="1"/>
          </p:cNvSpPr>
          <p:nvPr/>
        </p:nvSpPr>
        <p:spPr bwMode="auto">
          <a:xfrm>
            <a:off x="2971800" y="5562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3962400" y="6019800"/>
            <a:ext cx="5334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n</a:t>
            </a:r>
            <a:endParaRPr lang="en-US" sz="2400" baseline="30000"/>
          </a:p>
        </p:txBody>
      </p:sp>
      <p:sp>
        <p:nvSpPr>
          <p:cNvPr id="66" name="Line 81"/>
          <p:cNvSpPr>
            <a:spLocks noChangeShapeType="1"/>
          </p:cNvSpPr>
          <p:nvPr/>
        </p:nvSpPr>
        <p:spPr bwMode="auto">
          <a:xfrm>
            <a:off x="3581400" y="6096000"/>
            <a:ext cx="10668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AutoShape 88"/>
          <p:cNvSpPr>
            <a:spLocks/>
          </p:cNvSpPr>
          <p:nvPr/>
        </p:nvSpPr>
        <p:spPr bwMode="auto">
          <a:xfrm>
            <a:off x="5181600" y="3657600"/>
            <a:ext cx="228600" cy="2286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90"/>
          <p:cNvSpPr txBox="1">
            <a:spLocks noChangeArrowheads="1"/>
          </p:cNvSpPr>
          <p:nvPr/>
        </p:nvSpPr>
        <p:spPr bwMode="auto">
          <a:xfrm>
            <a:off x="3810000" y="3184525"/>
            <a:ext cx="304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7A7A7A"/>
                </a:solidFill>
              </a:rPr>
              <a:t>0</a:t>
            </a:r>
            <a:endParaRPr lang="en-US" sz="2000" baseline="30000">
              <a:solidFill>
                <a:srgbClr val="7A7A7A"/>
              </a:solidFill>
            </a:endParaRPr>
          </a:p>
        </p:txBody>
      </p:sp>
      <p:sp>
        <p:nvSpPr>
          <p:cNvPr id="69" name="Text Box 91"/>
          <p:cNvSpPr txBox="1">
            <a:spLocks noChangeArrowheads="1"/>
          </p:cNvSpPr>
          <p:nvPr/>
        </p:nvSpPr>
        <p:spPr bwMode="auto">
          <a:xfrm>
            <a:off x="4114800" y="3184525"/>
            <a:ext cx="304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7A7A7A"/>
                </a:solidFill>
              </a:rPr>
              <a:t>0</a:t>
            </a:r>
            <a:endParaRPr lang="en-US" sz="2000" baseline="30000">
              <a:solidFill>
                <a:srgbClr val="7A7A7A"/>
              </a:solidFill>
            </a:endParaRPr>
          </a:p>
        </p:txBody>
      </p:sp>
      <p:sp>
        <p:nvSpPr>
          <p:cNvPr id="70" name="Text Box 92"/>
          <p:cNvSpPr txBox="1">
            <a:spLocks noChangeArrowheads="1"/>
          </p:cNvSpPr>
          <p:nvPr/>
        </p:nvSpPr>
        <p:spPr bwMode="auto">
          <a:xfrm>
            <a:off x="4419600" y="3184525"/>
            <a:ext cx="304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7A7A7A"/>
                </a:solidFill>
              </a:rPr>
              <a:t>0</a:t>
            </a:r>
            <a:endParaRPr lang="en-US" sz="2000" baseline="30000">
              <a:solidFill>
                <a:srgbClr val="7A7A7A"/>
              </a:solidFill>
            </a:endParaRPr>
          </a:p>
        </p:txBody>
      </p:sp>
      <p:sp>
        <p:nvSpPr>
          <p:cNvPr id="71" name="Text Box 93"/>
          <p:cNvSpPr txBox="1">
            <a:spLocks noChangeArrowheads="1"/>
          </p:cNvSpPr>
          <p:nvPr/>
        </p:nvSpPr>
        <p:spPr bwMode="auto">
          <a:xfrm>
            <a:off x="3810000" y="3870325"/>
            <a:ext cx="304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7A7A7A"/>
                </a:solidFill>
              </a:rPr>
              <a:t>0</a:t>
            </a:r>
            <a:endParaRPr lang="en-US" sz="2000" baseline="30000">
              <a:solidFill>
                <a:srgbClr val="7A7A7A"/>
              </a:solidFill>
            </a:endParaRPr>
          </a:p>
        </p:txBody>
      </p:sp>
      <p:sp>
        <p:nvSpPr>
          <p:cNvPr id="72" name="Text Box 94"/>
          <p:cNvSpPr txBox="1">
            <a:spLocks noChangeArrowheads="1"/>
          </p:cNvSpPr>
          <p:nvPr/>
        </p:nvSpPr>
        <p:spPr bwMode="auto">
          <a:xfrm>
            <a:off x="4114800" y="4495800"/>
            <a:ext cx="304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7A7A7A"/>
                </a:solidFill>
              </a:rPr>
              <a:t>0</a:t>
            </a:r>
            <a:endParaRPr lang="en-US" sz="2000" baseline="30000">
              <a:solidFill>
                <a:srgbClr val="7A7A7A"/>
              </a:solidFill>
            </a:endParaRPr>
          </a:p>
        </p:txBody>
      </p:sp>
      <p:sp>
        <p:nvSpPr>
          <p:cNvPr id="73" name="Text Box 95"/>
          <p:cNvSpPr txBox="1">
            <a:spLocks noChangeArrowheads="1"/>
          </p:cNvSpPr>
          <p:nvPr/>
        </p:nvSpPr>
        <p:spPr bwMode="auto">
          <a:xfrm>
            <a:off x="4419600" y="5105400"/>
            <a:ext cx="304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7A7A7A"/>
                </a:solidFill>
              </a:rPr>
              <a:t>0</a:t>
            </a:r>
            <a:endParaRPr lang="en-US" sz="2000" baseline="30000">
              <a:solidFill>
                <a:srgbClr val="7A7A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995A-0DC2-44B4-855D-FB94C1A1C8DD}" type="slidenum">
              <a:rPr lang="zh-CN" altLang="en-US"/>
              <a:pPr/>
              <a:t>3</a:t>
            </a:fld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76672"/>
            <a:ext cx="7793037" cy="60801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itchFamily="2" charset="-122"/>
              </a:rPr>
              <a:t>原码一位除法</a:t>
            </a:r>
            <a:r>
              <a:rPr lang="zh-CN" altLang="en-US" dirty="0"/>
              <a:t>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None/>
            </a:pPr>
            <a:r>
              <a:rPr lang="zh-CN" altLang="en-US" dirty="0" smtClean="0">
                <a:latin typeface="Calibri" pitchFamily="34" charset="0"/>
                <a:ea typeface="宋体" pitchFamily="2" charset="-122"/>
              </a:rPr>
              <a:t>设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：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</a:rPr>
              <a:t>被除数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[</a:t>
            </a:r>
            <a:r>
              <a:rPr lang="en-US" dirty="0">
                <a:latin typeface="Calibri" pitchFamily="34" charset="0"/>
                <a:ea typeface="宋体" pitchFamily="2" charset="-122"/>
              </a:rPr>
              <a:t>X]</a:t>
            </a:r>
            <a:r>
              <a:rPr lang="zh-CN" altLang="en-US" baseline="-30000" dirty="0">
                <a:latin typeface="Calibri" pitchFamily="34" charset="0"/>
                <a:ea typeface="宋体" pitchFamily="2" charset="-122"/>
              </a:rPr>
              <a:t>原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=</a:t>
            </a:r>
            <a:r>
              <a:rPr lang="en-US" dirty="0">
                <a:latin typeface="Calibri" pitchFamily="34" charset="0"/>
                <a:ea typeface="宋体" pitchFamily="2" charset="-122"/>
              </a:rPr>
              <a:t>x</a:t>
            </a:r>
            <a:r>
              <a:rPr lang="en-US" baseline="-30000" dirty="0">
                <a:latin typeface="Calibri" pitchFamily="34" charset="0"/>
                <a:ea typeface="宋体" pitchFamily="2" charset="-122"/>
              </a:rPr>
              <a:t>f</a:t>
            </a:r>
            <a:r>
              <a:rPr lang="en-US" dirty="0">
                <a:latin typeface="Calibri" pitchFamily="34" charset="0"/>
                <a:ea typeface="宋体" pitchFamily="2" charset="-122"/>
              </a:rPr>
              <a:t>.x</a:t>
            </a:r>
            <a:r>
              <a:rPr lang="en-US" baseline="-30000" dirty="0">
                <a:latin typeface="Calibri" pitchFamily="34" charset="0"/>
                <a:ea typeface="宋体" pitchFamily="2" charset="-122"/>
              </a:rPr>
              <a:t>1</a:t>
            </a:r>
            <a:r>
              <a:rPr lang="en-US" dirty="0">
                <a:latin typeface="Calibri" pitchFamily="34" charset="0"/>
                <a:ea typeface="宋体" pitchFamily="2" charset="-122"/>
              </a:rPr>
              <a:t>x</a:t>
            </a:r>
            <a:r>
              <a:rPr lang="en-US" baseline="-30000" dirty="0">
                <a:latin typeface="Calibri" pitchFamily="34" charset="0"/>
                <a:ea typeface="宋体" pitchFamily="2" charset="-122"/>
              </a:rPr>
              <a:t>2</a:t>
            </a:r>
            <a:r>
              <a:rPr lang="en-US" dirty="0">
                <a:latin typeface="Calibri" pitchFamily="34" charset="0"/>
                <a:ea typeface="宋体" pitchFamily="2" charset="-122"/>
              </a:rPr>
              <a:t>…</a:t>
            </a:r>
            <a:r>
              <a:rPr lang="en-US" dirty="0" err="1">
                <a:latin typeface="Calibri" pitchFamily="34" charset="0"/>
                <a:ea typeface="宋体" pitchFamily="2" charset="-122"/>
              </a:rPr>
              <a:t>x</a:t>
            </a:r>
            <a:r>
              <a:rPr lang="en-US" baseline="-30000" dirty="0" err="1">
                <a:latin typeface="Calibri" pitchFamily="34" charset="0"/>
                <a:ea typeface="宋体" pitchFamily="2" charset="-122"/>
              </a:rPr>
              <a:t>n</a:t>
            </a:r>
            <a:endParaRPr lang="en-US" dirty="0"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dirty="0">
                <a:latin typeface="Calibri" pitchFamily="34" charset="0"/>
                <a:ea typeface="宋体" pitchFamily="2" charset="-122"/>
              </a:rPr>
              <a:t>    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</a:rPr>
              <a:t>     除数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[</a:t>
            </a:r>
            <a:r>
              <a:rPr lang="en-US" dirty="0">
                <a:latin typeface="Calibri" pitchFamily="34" charset="0"/>
                <a:ea typeface="宋体" pitchFamily="2" charset="-122"/>
              </a:rPr>
              <a:t>Y]</a:t>
            </a:r>
            <a:r>
              <a:rPr lang="zh-CN" altLang="en-US" baseline="-30000" dirty="0">
                <a:latin typeface="Calibri" pitchFamily="34" charset="0"/>
                <a:ea typeface="宋体" pitchFamily="2" charset="-122"/>
              </a:rPr>
              <a:t>原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=</a:t>
            </a:r>
            <a:r>
              <a:rPr lang="en-US" dirty="0">
                <a:latin typeface="Calibri" pitchFamily="34" charset="0"/>
                <a:ea typeface="宋体" pitchFamily="2" charset="-122"/>
              </a:rPr>
              <a:t>y</a:t>
            </a:r>
            <a:r>
              <a:rPr lang="en-US" baseline="-30000" dirty="0">
                <a:latin typeface="Calibri" pitchFamily="34" charset="0"/>
                <a:ea typeface="宋体" pitchFamily="2" charset="-122"/>
              </a:rPr>
              <a:t>f</a:t>
            </a:r>
            <a:r>
              <a:rPr lang="en-US" dirty="0">
                <a:latin typeface="Calibri" pitchFamily="34" charset="0"/>
                <a:ea typeface="宋体" pitchFamily="2" charset="-122"/>
              </a:rPr>
              <a:t>.y</a:t>
            </a:r>
            <a:r>
              <a:rPr lang="en-US" baseline="-30000" dirty="0">
                <a:latin typeface="Calibri" pitchFamily="34" charset="0"/>
                <a:ea typeface="宋体" pitchFamily="2" charset="-122"/>
              </a:rPr>
              <a:t>1</a:t>
            </a:r>
            <a:r>
              <a:rPr lang="en-US" dirty="0">
                <a:latin typeface="Calibri" pitchFamily="34" charset="0"/>
                <a:ea typeface="宋体" pitchFamily="2" charset="-122"/>
              </a:rPr>
              <a:t>y</a:t>
            </a:r>
            <a:r>
              <a:rPr lang="en-US" baseline="-30000" dirty="0">
                <a:latin typeface="Calibri" pitchFamily="34" charset="0"/>
                <a:ea typeface="宋体" pitchFamily="2" charset="-122"/>
              </a:rPr>
              <a:t>2</a:t>
            </a:r>
            <a:r>
              <a:rPr lang="en-US" dirty="0">
                <a:latin typeface="Calibri" pitchFamily="34" charset="0"/>
                <a:ea typeface="宋体" pitchFamily="2" charset="-122"/>
              </a:rPr>
              <a:t>…</a:t>
            </a:r>
            <a:r>
              <a:rPr lang="en-US" dirty="0" err="1">
                <a:latin typeface="Calibri" pitchFamily="34" charset="0"/>
                <a:ea typeface="宋体" pitchFamily="2" charset="-122"/>
              </a:rPr>
              <a:t>y</a:t>
            </a:r>
            <a:r>
              <a:rPr lang="en-US" baseline="-30000" dirty="0" err="1">
                <a:latin typeface="Calibri" pitchFamily="34" charset="0"/>
                <a:ea typeface="宋体" pitchFamily="2" charset="-122"/>
              </a:rPr>
              <a:t>n</a:t>
            </a:r>
            <a:endParaRPr lang="en-US" dirty="0"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dirty="0">
                <a:latin typeface="Calibri" pitchFamily="34" charset="0"/>
                <a:ea typeface="宋体" pitchFamily="2" charset="-122"/>
              </a:rPr>
              <a:t>  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</a:rPr>
              <a:t>       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则商的符号</a:t>
            </a:r>
            <a:r>
              <a:rPr lang="en-US" dirty="0" err="1">
                <a:latin typeface="Calibri" pitchFamily="34" charset="0"/>
                <a:ea typeface="宋体" pitchFamily="2" charset="-122"/>
              </a:rPr>
              <a:t>Q</a:t>
            </a:r>
            <a:r>
              <a:rPr lang="en-US" baseline="-30000" dirty="0" err="1">
                <a:latin typeface="Calibri" pitchFamily="34" charset="0"/>
                <a:ea typeface="宋体" pitchFamily="2" charset="-122"/>
              </a:rPr>
              <a:t>f</a:t>
            </a:r>
            <a:r>
              <a:rPr lang="en-US" dirty="0">
                <a:latin typeface="Calibri" pitchFamily="34" charset="0"/>
                <a:ea typeface="宋体" pitchFamily="2" charset="-122"/>
              </a:rPr>
              <a:t>=</a:t>
            </a:r>
            <a:r>
              <a:rPr lang="en-US" dirty="0" err="1">
                <a:latin typeface="Calibri" pitchFamily="34" charset="0"/>
                <a:ea typeface="宋体" pitchFamily="2" charset="-122"/>
              </a:rPr>
              <a:t>x</a:t>
            </a:r>
            <a:r>
              <a:rPr lang="en-US" baseline="-30000" dirty="0" err="1">
                <a:latin typeface="Calibri" pitchFamily="34" charset="0"/>
                <a:ea typeface="宋体" pitchFamily="2" charset="-122"/>
              </a:rPr>
              <a:t>f</a:t>
            </a:r>
            <a:r>
              <a:rPr lang="en-US" dirty="0" err="1">
                <a:latin typeface="Calibri" pitchFamily="34" charset="0"/>
                <a:ea typeface="宋体" pitchFamily="2" charset="-122"/>
              </a:rPr>
              <a:t>⊕y</a:t>
            </a:r>
            <a:r>
              <a:rPr lang="en-US" baseline="-30000" dirty="0" err="1">
                <a:latin typeface="Calibri" pitchFamily="34" charset="0"/>
                <a:ea typeface="宋体" pitchFamily="2" charset="-122"/>
              </a:rPr>
              <a:t>f</a:t>
            </a:r>
            <a:endParaRPr lang="en-US" dirty="0"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dirty="0">
                <a:latin typeface="Calibri" pitchFamily="34" charset="0"/>
                <a:ea typeface="宋体" pitchFamily="2" charset="-122"/>
              </a:rPr>
              <a:t> </a:t>
            </a:r>
            <a:r>
              <a:rPr lang="zh-CN" altLang="en-US" dirty="0" smtClean="0">
                <a:latin typeface="Calibri" pitchFamily="34" charset="0"/>
                <a:ea typeface="宋体" pitchFamily="2" charset="-122"/>
              </a:rPr>
              <a:t>        </a:t>
            </a:r>
            <a:r>
              <a:rPr lang="zh-CN" altLang="en-US" dirty="0">
                <a:latin typeface="Calibri" pitchFamily="34" charset="0"/>
                <a:ea typeface="宋体" pitchFamily="2" charset="-122"/>
              </a:rPr>
              <a:t>商的数值|</a:t>
            </a:r>
            <a:r>
              <a:rPr lang="en-US" dirty="0">
                <a:latin typeface="Calibri" pitchFamily="34" charset="0"/>
                <a:ea typeface="宋体" pitchFamily="2" charset="-122"/>
              </a:rPr>
              <a:t>Q|=|X|/|Y</a:t>
            </a:r>
            <a:r>
              <a:rPr lang="en-US" dirty="0" smtClean="0">
                <a:latin typeface="Calibri" pitchFamily="34" charset="0"/>
                <a:ea typeface="宋体" pitchFamily="2" charset="-122"/>
              </a:rPr>
              <a:t>|</a:t>
            </a:r>
          </a:p>
          <a:p>
            <a:pPr algn="just">
              <a:buFont typeface="Wingdings" pitchFamily="2" charset="2"/>
              <a:buNone/>
            </a:pPr>
            <a:endParaRPr lang="en-US" dirty="0" smtClean="0"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dirty="0" smtClean="0">
                <a:latin typeface="Calibri" pitchFamily="34" charset="0"/>
                <a:ea typeface="宋体" pitchFamily="2" charset="-122"/>
              </a:rPr>
              <a:t>     </a:t>
            </a: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纯小数除法运算前，先要判断是否会产生溢出: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                      被除数-除数 &gt;0</a:t>
            </a:r>
            <a:endParaRPr lang="en-US" altLang="zh-CN" dirty="0" smtClean="0">
              <a:solidFill>
                <a:srgbClr val="FF0000"/>
              </a:solidFill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          </a:t>
            </a: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即商</a:t>
            </a: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大于</a:t>
            </a: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1，纯小数溢出，</a:t>
            </a: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就表示溢出，此时除法就不进行，并由程序进行处理。</a:t>
            </a:r>
            <a:endParaRPr lang="en-US" altLang="zh-CN" dirty="0" smtClean="0">
              <a:solidFill>
                <a:srgbClr val="FF0000"/>
              </a:solidFill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endParaRPr lang="en-US" altLang="zh-CN" dirty="0">
              <a:solidFill>
                <a:srgbClr val="FF0000"/>
              </a:solidFill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     </a:t>
            </a: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此外，还需判断除数不为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。   </a:t>
            </a:r>
            <a:endParaRPr lang="zh-CN" altLang="en-US" dirty="0">
              <a:solidFill>
                <a:srgbClr val="FF0000"/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2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72A9-DC23-4975-B9DD-CBB6D8632820}" type="slidenum">
              <a:rPr lang="zh-CN" altLang="en-US"/>
              <a:pPr/>
              <a:t>4</a:t>
            </a:fld>
            <a:endParaRPr lang="zh-CN" alt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548680"/>
            <a:ext cx="7793037" cy="60801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宋体" pitchFamily="2" charset="-122"/>
              </a:rPr>
              <a:t>原码恢复</a:t>
            </a:r>
            <a:r>
              <a:rPr lang="zh-CN" altLang="en-US" dirty="0" smtClean="0">
                <a:latin typeface="宋体" pitchFamily="2" charset="-122"/>
              </a:rPr>
              <a:t>余数除法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12776"/>
            <a:ext cx="7656512" cy="445928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一、</a:t>
            </a: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原码恢复</a:t>
            </a:r>
            <a:r>
              <a:rPr lang="zh-CN" altLang="en-US" sz="24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余数</a:t>
            </a: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除</a:t>
            </a:r>
            <a:r>
              <a:rPr lang="zh-CN" altLang="en-US" sz="2400" dirty="0" smtClean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法</a:t>
            </a:r>
            <a:endParaRPr lang="zh-CN" altLang="en-US" sz="2400" dirty="0">
              <a:solidFill>
                <a:srgbClr val="FF0000"/>
              </a:solidFill>
              <a:latin typeface="Calibri" pitchFamily="34" charset="0"/>
              <a:ea typeface="宋体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    符号位单独处理， </a:t>
            </a:r>
            <a:r>
              <a:rPr lang="en-US" sz="2400" dirty="0" err="1">
                <a:latin typeface="Calibri" pitchFamily="34" charset="0"/>
                <a:ea typeface="宋体" pitchFamily="2" charset="-122"/>
              </a:rPr>
              <a:t>Q</a:t>
            </a:r>
            <a:r>
              <a:rPr lang="en-US" sz="2400" baseline="-30000" dirty="0" err="1">
                <a:latin typeface="Calibri" pitchFamily="34" charset="0"/>
                <a:ea typeface="宋体" pitchFamily="2" charset="-122"/>
              </a:rPr>
              <a:t>f</a:t>
            </a:r>
            <a:r>
              <a:rPr lang="en-US" sz="2400" dirty="0">
                <a:latin typeface="Calibri" pitchFamily="34" charset="0"/>
                <a:ea typeface="宋体" pitchFamily="2" charset="-122"/>
              </a:rPr>
              <a:t>=</a:t>
            </a:r>
            <a:r>
              <a:rPr lang="en-US" sz="2400" dirty="0" err="1">
                <a:latin typeface="Calibri" pitchFamily="34" charset="0"/>
                <a:ea typeface="宋体" pitchFamily="2" charset="-122"/>
              </a:rPr>
              <a:t>x</a:t>
            </a:r>
            <a:r>
              <a:rPr lang="en-US" sz="2400" baseline="-30000" dirty="0" err="1">
                <a:latin typeface="Calibri" pitchFamily="34" charset="0"/>
                <a:ea typeface="宋体" pitchFamily="2" charset="-122"/>
              </a:rPr>
              <a:t>f</a:t>
            </a:r>
            <a:r>
              <a:rPr lang="en-US" sz="2400" dirty="0" err="1">
                <a:latin typeface="Calibri" pitchFamily="34" charset="0"/>
                <a:ea typeface="宋体" pitchFamily="2" charset="-122"/>
              </a:rPr>
              <a:t>⊕y</a:t>
            </a:r>
            <a:r>
              <a:rPr lang="en-US" sz="2400" baseline="-30000" dirty="0" err="1">
                <a:latin typeface="Calibri" pitchFamily="34" charset="0"/>
                <a:ea typeface="宋体" pitchFamily="2" charset="-122"/>
              </a:rPr>
              <a:t>f</a:t>
            </a:r>
            <a:r>
              <a:rPr lang="en-US" sz="2400" dirty="0">
                <a:latin typeface="Calibri" pitchFamily="34" charset="0"/>
                <a:ea typeface="宋体" pitchFamily="2" charset="-122"/>
              </a:rPr>
              <a:t>，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两个正数参加运算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</a:rPr>
              <a:t>。</a:t>
            </a:r>
            <a:endParaRPr lang="en-US" altLang="zh-CN" sz="2400" dirty="0" smtClean="0">
              <a:latin typeface="Calibri" pitchFamily="34" charset="0"/>
              <a:ea typeface="宋体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>
              <a:latin typeface="Calibri" pitchFamily="34" charset="0"/>
              <a:ea typeface="宋体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    (1)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余数=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|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被除（余）数|-|除数|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    (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</a:rPr>
              <a:t>2)   &gt;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0  上 1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  <a:ea typeface="宋体" pitchFamily="2" charset="-122"/>
              </a:rPr>
              <a:t>     </a:t>
            </a:r>
            <a:r>
              <a:rPr lang="en-US" sz="2400" dirty="0" smtClean="0">
                <a:latin typeface="Calibri" pitchFamily="34" charset="0"/>
                <a:ea typeface="宋体" pitchFamily="2" charset="-122"/>
              </a:rPr>
              <a:t>       </a:t>
            </a:r>
            <a:r>
              <a:rPr lang="en-US" sz="2400" dirty="0">
                <a:latin typeface="Calibri" pitchFamily="34" charset="0"/>
                <a:ea typeface="宋体" pitchFamily="2" charset="-122"/>
              </a:rPr>
              <a:t>&lt;0  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上 0 且  +除数（称为恢复余数）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       商上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时，由于在比较时已减去了除数，而商又上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，此时正确的余数应是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|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被除数|-0，因此需要加上除数，</a:t>
            </a: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将余数还原成原来的数值再进行后面的运算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</a:rPr>
              <a:t>。</a:t>
            </a:r>
            <a:endParaRPr lang="en-US" altLang="zh-CN" sz="2400" dirty="0" smtClean="0">
              <a:latin typeface="Calibri" pitchFamily="34" charset="0"/>
              <a:ea typeface="宋体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>
              <a:latin typeface="Calibri" pitchFamily="34" charset="0"/>
              <a:ea typeface="宋体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    (3)余数和商左移一位,返回(1)直到商的位数与除数相同。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    (4)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左移时末位补0。</a:t>
            </a:r>
            <a:endParaRPr lang="zh-CN" altLang="en-US" sz="2400" dirty="0">
              <a:latin typeface="Calibri" pitchFamily="34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65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88640"/>
            <a:ext cx="8305800" cy="1008112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［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例］［</a:t>
            </a:r>
            <a:r>
              <a:rPr 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x］</a:t>
            </a:r>
            <a:r>
              <a:rPr lang="zh-CN" altLang="en-US" sz="2400" baseline="-300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原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zh-CN" altLang="en-US" sz="2400" dirty="0">
                <a:solidFill>
                  <a:schemeClr val="hlink"/>
                </a:solidFill>
                <a:latin typeface="Calibri" pitchFamily="34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.1001，［</a:t>
            </a:r>
            <a:r>
              <a:rPr 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y］</a:t>
            </a:r>
            <a:r>
              <a:rPr lang="zh-CN" altLang="en-US" sz="2400" baseline="-300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原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=0.1011，求[</a:t>
            </a:r>
            <a:r>
              <a:rPr 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x/y]</a:t>
            </a:r>
            <a:r>
              <a:rPr lang="zh-CN" altLang="en-US" sz="2400" baseline="-300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原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=?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 解： ［|</a:t>
            </a:r>
            <a:r>
              <a:rPr 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x|］</a:t>
            </a:r>
            <a:r>
              <a:rPr lang="zh-CN" altLang="en-US" sz="2400" baseline="-300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原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=0.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1001 ［|</a:t>
            </a:r>
            <a:r>
              <a:rPr 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y|］</a:t>
            </a:r>
            <a:r>
              <a:rPr lang="zh-CN" altLang="en-US" sz="2400" baseline="-300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补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=0.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1011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，［-|</a:t>
            </a:r>
            <a:r>
              <a:rPr 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y|］</a:t>
            </a:r>
            <a:r>
              <a:rPr lang="zh-CN" altLang="en-US" sz="2400" baseline="-300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补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zh-CN" altLang="en-US" sz="2400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  <a:cs typeface="Times New Roman" pitchFamily="18" charset="0"/>
              </a:rPr>
              <a:t>0101</a:t>
            </a:r>
            <a:endParaRPr lang="zh-CN" altLang="en-US" sz="2400" dirty="0">
              <a:latin typeface="Calibri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66260"/>
              </p:ext>
            </p:extLst>
          </p:nvPr>
        </p:nvGraphicFramePr>
        <p:xfrm>
          <a:off x="971600" y="1124744"/>
          <a:ext cx="7032104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79"/>
                <a:gridCol w="3264025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迭代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步骤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余数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初始值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solidFill>
                            <a:schemeClr val="hlink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00.1001</a:t>
                      </a:r>
                      <a:r>
                        <a:rPr lang="zh-CN" altLang="en-US" sz="1800" smtClean="0">
                          <a:latin typeface="宋体" pitchFamily="2" charset="-122"/>
                          <a:cs typeface="Times New Roman" pitchFamily="18" charset="0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 smtClean="0">
                          <a:latin typeface="宋体" pitchFamily="2" charset="-122"/>
                        </a:rPr>
                        <a:t>.0000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x-y)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比较，即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+[</a:t>
                      </a:r>
                      <a:r>
                        <a:rPr lang="zh-CN" altLang="en-US" sz="1800" dirty="0" smtClean="0"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-|</a:t>
                      </a:r>
                      <a:r>
                        <a:rPr lang="en-US" altLang="zh-CN" sz="1800" dirty="0" smtClean="0"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y|]</a:t>
                      </a:r>
                      <a:r>
                        <a:rPr lang="zh-CN" altLang="en-US" sz="1800" baseline="-30000" dirty="0" smtClean="0"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u="none" dirty="0" smtClean="0">
                          <a:latin typeface="宋体" pitchFamily="2" charset="-122"/>
                          <a:cs typeface="Times New Roman" pitchFamily="18" charset="0"/>
                        </a:rPr>
                        <a:t>11.0101 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余数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＜0，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商上0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11.1110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0.000</a:t>
                      </a:r>
                      <a:r>
                        <a:rPr lang="zh-CN" altLang="en-US" sz="1800" u="none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加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恢复余数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hlink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00.1001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0.000</a:t>
                      </a:r>
                      <a:r>
                        <a:rPr lang="zh-CN" altLang="en-US" sz="1800" u="none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 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左移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01.0010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0.00</a:t>
                      </a:r>
                      <a:r>
                        <a:rPr lang="zh-CN" altLang="en-US" sz="1800" u="none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减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比较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u="none" dirty="0" smtClean="0">
                          <a:latin typeface="宋体" pitchFamily="2" charset="-122"/>
                          <a:cs typeface="Times New Roman" pitchFamily="18" charset="0"/>
                        </a:rPr>
                        <a:t>11.0101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＞0，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商上1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00.0111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0.00</a:t>
                      </a:r>
                      <a:r>
                        <a:rPr lang="zh-CN" altLang="en-US" sz="1800" u="none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01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00.1110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lang="zh-CN" altLang="en-US" sz="1800" u="none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01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减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比较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u="none" dirty="0" smtClean="0">
                          <a:latin typeface="宋体" pitchFamily="2" charset="-122"/>
                          <a:cs typeface="Times New Roman" pitchFamily="18" charset="0"/>
                        </a:rPr>
                        <a:t>11.0101 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＞0，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商上1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00</a:t>
                      </a:r>
                      <a:r>
                        <a:rPr lang="zh-CN" altLang="en-US" sz="1800" smtClean="0">
                          <a:latin typeface="宋体" pitchFamily="2" charset="-122"/>
                          <a:cs typeface="Times New Roman" pitchFamily="18" charset="0"/>
                        </a:rPr>
                        <a:t>.0011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smtClean="0">
                          <a:latin typeface="宋体" pitchFamily="2" charset="-122"/>
                          <a:cs typeface="Times New Roman" pitchFamily="18" charset="0"/>
                        </a:rPr>
                        <a:t>0.0</a:t>
                      </a:r>
                      <a:r>
                        <a:rPr lang="zh-CN" altLang="en-US" sz="1800" u="none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011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70C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00.0110 </a:t>
                      </a:r>
                      <a:endParaRPr lang="zh-CN" altLang="en-US" u="none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0.</a:t>
                      </a:r>
                      <a:r>
                        <a:rPr lang="zh-CN" altLang="en-US" sz="1800" u="none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011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减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比较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u="none" dirty="0" smtClean="0">
                          <a:latin typeface="宋体" pitchFamily="2" charset="-122"/>
                          <a:cs typeface="Times New Roman" pitchFamily="18" charset="0"/>
                        </a:rPr>
                        <a:t>11.0101 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＜0，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商上0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11.1011 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0.</a:t>
                      </a:r>
                      <a:r>
                        <a:rPr lang="zh-CN" altLang="en-US" sz="1800" u="none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011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恢复余数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hlink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00.0110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 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0.</a:t>
                      </a:r>
                      <a:r>
                        <a:rPr lang="zh-CN" altLang="en-US" sz="1800" u="none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011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u="none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6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235152"/>
              </p:ext>
            </p:extLst>
          </p:nvPr>
        </p:nvGraphicFramePr>
        <p:xfrm>
          <a:off x="899592" y="692696"/>
          <a:ext cx="703210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79"/>
                <a:gridCol w="3264025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左移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00.1100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u="none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0.110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减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比较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u="none" dirty="0" smtClean="0">
                          <a:latin typeface="宋体" pitchFamily="2" charset="-122"/>
                          <a:cs typeface="Times New Roman" pitchFamily="18" charset="0"/>
                        </a:rPr>
                        <a:t>11.0101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lang="en-US" altLang="zh-CN" sz="1800" baseline="-30000" dirty="0" smtClean="0">
                          <a:latin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lang="en-US" altLang="zh-CN" sz="1800" dirty="0" smtClean="0">
                          <a:latin typeface="宋体" pitchFamily="2" charset="-122"/>
                          <a:cs typeface="Times New Roman" pitchFamily="18" charset="0"/>
                        </a:rPr>
                        <a:t>＞0，</a:t>
                      </a:r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商上1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cs typeface="Times New Roman" pitchFamily="18" charset="0"/>
                        </a:rPr>
                        <a:t>00.0001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u="none" dirty="0" smtClean="0">
                          <a:solidFill>
                            <a:srgbClr val="FF0000"/>
                          </a:solidFill>
                          <a:latin typeface="宋体" pitchFamily="2" charset="-122"/>
                          <a:cs typeface="Times New Roman" pitchFamily="18" charset="0"/>
                        </a:rPr>
                        <a:t>0.1101</a:t>
                      </a:r>
                      <a:endParaRPr lang="zh-CN" altLang="en-US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403648" y="2348880"/>
            <a:ext cx="62646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zh-CN" altLang="en-US" dirty="0"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endParaRPr lang="zh-CN" altLang="en-US" dirty="0"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dirty="0">
                <a:latin typeface="Calibri" pitchFamily="34" charset="0"/>
                <a:ea typeface="宋体" pitchFamily="2" charset="-122"/>
              </a:rPr>
              <a:t>      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[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Q]</a:t>
            </a:r>
            <a:r>
              <a:rPr lang="zh-CN" altLang="en-US" sz="2400" baseline="-25000" dirty="0">
                <a:latin typeface="Calibri" pitchFamily="34" charset="0"/>
                <a:ea typeface="宋体" pitchFamily="2" charset="-122"/>
              </a:rPr>
              <a:t>原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=2</a:t>
            </a:r>
            <a:r>
              <a:rPr lang="zh-CN" altLang="en-US" sz="2400" baseline="30000" dirty="0">
                <a:latin typeface="Calibri" pitchFamily="34" charset="0"/>
                <a:ea typeface="宋体" pitchFamily="2" charset="-122"/>
              </a:rPr>
              <a:t>0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(</a:t>
            </a:r>
            <a:r>
              <a:rPr lang="en-US" altLang="zh-CN" sz="2400" dirty="0" err="1">
                <a:latin typeface="Calibri" pitchFamily="34" charset="0"/>
                <a:ea typeface="宋体" pitchFamily="2" charset="-122"/>
              </a:rPr>
              <a:t>x</a:t>
            </a:r>
            <a:r>
              <a:rPr lang="en-US" altLang="zh-CN" sz="2400" baseline="-30000" dirty="0" err="1">
                <a:latin typeface="Calibri" pitchFamily="34" charset="0"/>
                <a:ea typeface="宋体" pitchFamily="2" charset="-122"/>
              </a:rPr>
              <a:t>f</a:t>
            </a:r>
            <a:r>
              <a:rPr lang="en-US" altLang="zh-CN" sz="2400" dirty="0" err="1">
                <a:latin typeface="Calibri" pitchFamily="34" charset="0"/>
                <a:ea typeface="宋体" pitchFamily="2" charset="-122"/>
              </a:rPr>
              <a:t>⊕y</a:t>
            </a:r>
            <a:r>
              <a:rPr lang="en-US" altLang="zh-CN" sz="2400" baseline="-30000" dirty="0" err="1">
                <a:latin typeface="Calibri" pitchFamily="34" charset="0"/>
                <a:ea typeface="宋体" pitchFamily="2" charset="-122"/>
              </a:rPr>
              <a:t>f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)+|[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Q]</a:t>
            </a:r>
            <a:r>
              <a:rPr lang="zh-CN" altLang="en-US" sz="2400" baseline="-25000" dirty="0">
                <a:latin typeface="Calibri" pitchFamily="34" charset="0"/>
                <a:ea typeface="宋体" pitchFamily="2" charset="-122"/>
              </a:rPr>
              <a:t>原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|=1.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</a:rPr>
              <a:t>1101</a:t>
            </a:r>
            <a:endParaRPr lang="en-US" altLang="zh-CN" sz="2400" dirty="0" smtClean="0"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endParaRPr lang="zh-CN" altLang="en-US" sz="2400" dirty="0"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      [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r</a:t>
            </a:r>
            <a:r>
              <a:rPr lang="en-US" altLang="zh-CN" sz="2400" baseline="-25000" dirty="0">
                <a:latin typeface="Calibri" pitchFamily="34" charset="0"/>
                <a:ea typeface="宋体" pitchFamily="2" charset="-122"/>
              </a:rPr>
              <a:t>4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]</a:t>
            </a:r>
            <a:r>
              <a:rPr lang="zh-CN" altLang="en-US" sz="2400" baseline="-25000" dirty="0">
                <a:latin typeface="Calibri" pitchFamily="34" charset="0"/>
                <a:ea typeface="宋体" pitchFamily="2" charset="-122"/>
              </a:rPr>
              <a:t>原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=2</a:t>
            </a:r>
            <a:r>
              <a:rPr lang="zh-CN" altLang="en-US" sz="2400" baseline="30000" dirty="0">
                <a:latin typeface="Calibri" pitchFamily="34" charset="0"/>
                <a:ea typeface="宋体" pitchFamily="2" charset="-122"/>
              </a:rPr>
              <a:t>0</a:t>
            </a:r>
            <a:r>
              <a:rPr lang="en-US" altLang="zh-CN" sz="2400" dirty="0" err="1">
                <a:latin typeface="Calibri" pitchFamily="34" charset="0"/>
                <a:ea typeface="宋体" pitchFamily="2" charset="-122"/>
              </a:rPr>
              <a:t>x</a:t>
            </a:r>
            <a:r>
              <a:rPr lang="en-US" altLang="zh-CN" sz="2400" baseline="-25000" dirty="0" err="1">
                <a:latin typeface="Calibri" pitchFamily="34" charset="0"/>
                <a:ea typeface="宋体" pitchFamily="2" charset="-122"/>
              </a:rPr>
              <a:t>f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+|[r</a:t>
            </a:r>
            <a:r>
              <a:rPr lang="en-US" altLang="zh-CN" sz="2400" baseline="-25000" dirty="0">
                <a:latin typeface="Calibri" pitchFamily="34" charset="0"/>
                <a:ea typeface="宋体" pitchFamily="2" charset="-122"/>
              </a:rPr>
              <a:t>4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]</a:t>
            </a:r>
            <a:r>
              <a:rPr lang="zh-CN" altLang="en-US" sz="2400" baseline="-25000" dirty="0">
                <a:latin typeface="Calibri" pitchFamily="34" charset="0"/>
                <a:ea typeface="宋体" pitchFamily="2" charset="-122"/>
              </a:rPr>
              <a:t>原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|=1.0001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      [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r</a:t>
            </a:r>
            <a:r>
              <a:rPr lang="en-US" altLang="zh-CN" sz="2400" baseline="-25000" dirty="0">
                <a:latin typeface="Calibri" pitchFamily="34" charset="0"/>
                <a:ea typeface="宋体" pitchFamily="2" charset="-122"/>
              </a:rPr>
              <a:t>4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]</a:t>
            </a:r>
            <a:r>
              <a:rPr lang="zh-CN" altLang="en-US" sz="2400" baseline="-25000" dirty="0">
                <a:latin typeface="Calibri" pitchFamily="34" charset="0"/>
                <a:ea typeface="宋体" pitchFamily="2" charset="-122"/>
              </a:rPr>
              <a:t>原真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=2</a:t>
            </a:r>
            <a:r>
              <a:rPr lang="zh-CN" altLang="en-US" sz="2400" baseline="30000" dirty="0">
                <a:latin typeface="Calibri" pitchFamily="34" charset="0"/>
                <a:ea typeface="宋体" pitchFamily="2" charset="-122"/>
              </a:rPr>
              <a:t>0</a:t>
            </a:r>
            <a:r>
              <a:rPr lang="en-US" altLang="zh-CN" sz="2400" dirty="0" err="1">
                <a:latin typeface="Calibri" pitchFamily="34" charset="0"/>
                <a:ea typeface="宋体" pitchFamily="2" charset="-122"/>
              </a:rPr>
              <a:t>x</a:t>
            </a:r>
            <a:r>
              <a:rPr lang="en-US" altLang="zh-CN" sz="2400" baseline="-25000" dirty="0" err="1">
                <a:latin typeface="Calibri" pitchFamily="34" charset="0"/>
                <a:ea typeface="宋体" pitchFamily="2" charset="-122"/>
              </a:rPr>
              <a:t>f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+2</a:t>
            </a:r>
            <a:r>
              <a:rPr lang="zh-CN" altLang="en-US" sz="2400" baseline="30000" dirty="0">
                <a:latin typeface="Calibri" pitchFamily="34" charset="0"/>
                <a:ea typeface="宋体" pitchFamily="2" charset="-122"/>
              </a:rPr>
              <a:t>-4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[</a:t>
            </a:r>
            <a:r>
              <a:rPr lang="en-US" altLang="zh-CN" sz="2400" dirty="0">
                <a:latin typeface="Calibri" pitchFamily="34" charset="0"/>
                <a:ea typeface="宋体" pitchFamily="2" charset="-122"/>
              </a:rPr>
              <a:t>r4]</a:t>
            </a:r>
            <a:r>
              <a:rPr lang="zh-CN" altLang="en-US" sz="2400" baseline="-25000" dirty="0">
                <a:latin typeface="Calibri" pitchFamily="34" charset="0"/>
                <a:ea typeface="宋体" pitchFamily="2" charset="-122"/>
              </a:rPr>
              <a:t>原</a:t>
            </a: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=1.0000 </a:t>
            </a:r>
            <a:r>
              <a:rPr lang="zh-CN" altLang="en-US" sz="2400" dirty="0" smtClean="0">
                <a:latin typeface="Calibri" pitchFamily="34" charset="0"/>
                <a:ea typeface="宋体" pitchFamily="2" charset="-122"/>
              </a:rPr>
              <a:t>0001</a:t>
            </a:r>
            <a:endParaRPr lang="en-US" altLang="zh-CN" sz="2400" dirty="0" smtClean="0"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endParaRPr lang="zh-CN" altLang="en-US" sz="2400" dirty="0">
              <a:latin typeface="Calibri" pitchFamily="34" charset="0"/>
              <a:ea typeface="宋体" pitchFamily="2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ea typeface="宋体" pitchFamily="2" charset="-122"/>
              </a:rPr>
              <a:t>         </a:t>
            </a: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余数与被除数同号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172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8A98C-F286-49F9-97BA-C2B88BD03A3A}" type="slidenum">
              <a:rPr lang="zh-CN" altLang="en-US"/>
              <a:pPr/>
              <a:t>7</a:t>
            </a:fld>
            <a:endParaRPr lang="zh-CN" alt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08963" cy="4419600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二、</a:t>
            </a:r>
            <a:r>
              <a:rPr lang="zh-CN" altLang="en-US" sz="2400" dirty="0">
                <a:solidFill>
                  <a:srgbClr val="FF0000"/>
                </a:solidFill>
                <a:latin typeface="宋体" pitchFamily="2" charset="-122"/>
                <a:cs typeface="Times New Roman" pitchFamily="18" charset="0"/>
              </a:rPr>
              <a:t>原码不恢复余数法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原码不恢复余数法的原理</a:t>
            </a:r>
            <a:r>
              <a:rPr lang="en-US" altLang="zh-CN" sz="2400" dirty="0">
                <a:latin typeface="宋体" pitchFamily="2" charset="-122"/>
                <a:cs typeface="Times New Roman" pitchFamily="18" charset="0"/>
              </a:rPr>
              <a:t>:</a:t>
            </a:r>
            <a:r>
              <a:rPr lang="zh-CN" altLang="en-US" sz="2400" dirty="0">
                <a:latin typeface="宋体" pitchFamily="2" charset="-122"/>
              </a:rPr>
              <a:t>不恢复余数法的特点是不够减时不必恢复余数，而根据余数的符号作相应处理就可继续往下运算，因此运算步数固定、控制简单，提高了运算速度。</a:t>
            </a:r>
            <a:r>
              <a:rPr lang="zh-CN" altLang="en-US" sz="2400" dirty="0">
                <a:latin typeface="宋体" pitchFamily="2" charset="-122"/>
                <a:cs typeface="Times New Roman" pitchFamily="18" charset="0"/>
              </a:rPr>
              <a:t> </a:t>
            </a:r>
          </a:p>
          <a:p>
            <a:pPr marL="609600" indent="-609600" algn="just">
              <a:buFont typeface="Wingdings" pitchFamily="2" charset="2"/>
              <a:buAutoNum type="arabicPeriod"/>
            </a:pPr>
            <a:endParaRPr lang="zh-CN" altLang="en-US" sz="2400" dirty="0">
              <a:latin typeface="宋体" pitchFamily="2" charset="-122"/>
              <a:cs typeface="Times New Roman" pitchFamily="18" charset="0"/>
            </a:endParaRPr>
          </a:p>
          <a:p>
            <a:pPr marL="609600" indent="-609600" algn="just">
              <a:buFont typeface="Wingdings" pitchFamily="2" charset="2"/>
              <a:buNone/>
            </a:pPr>
            <a:endParaRPr lang="en-US" altLang="zh-CN" sz="2400" dirty="0"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476672"/>
            <a:ext cx="7793037" cy="769441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09600" indent="-609600"/>
            <a:r>
              <a:rPr lang="zh-CN" altLang="en-US" dirty="0">
                <a:latin typeface="宋体" pitchFamily="2" charset="-122"/>
                <a:cs typeface="Times New Roman" pitchFamily="18" charset="0"/>
              </a:rPr>
              <a:t>原码不恢复余数法</a:t>
            </a:r>
          </a:p>
        </p:txBody>
      </p:sp>
    </p:spTree>
    <p:extLst>
      <p:ext uri="{BB962C8B-B14F-4D97-AF65-F5344CB8AC3E}">
        <p14:creationId xmlns:p14="http://schemas.microsoft.com/office/powerpoint/2010/main" val="21721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F530-1225-43AD-8568-1EA511CB6DA5}" type="slidenum">
              <a:rPr lang="zh-CN" altLang="en-US"/>
              <a:pPr/>
              <a:t>8</a:t>
            </a:fld>
            <a:endParaRPr lang="zh-CN" alt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763000" cy="44196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</a:rPr>
              <a:t>推证：设</a:t>
            </a:r>
            <a:r>
              <a:rPr lang="en-US" sz="2400" dirty="0" err="1">
                <a:latin typeface="Calibri" pitchFamily="34" charset="0"/>
              </a:rPr>
              <a:t>R</a:t>
            </a:r>
            <a:r>
              <a:rPr lang="en-US" sz="2400" baseline="-25000" dirty="0" err="1">
                <a:latin typeface="Calibri" pitchFamily="34" charset="0"/>
              </a:rPr>
              <a:t>i</a:t>
            </a:r>
            <a:r>
              <a:rPr lang="zh-CN" altLang="en-US" sz="2400" dirty="0">
                <a:latin typeface="Calibri" pitchFamily="34" charset="0"/>
              </a:rPr>
              <a:t>是第</a:t>
            </a:r>
            <a:r>
              <a:rPr lang="en-US" sz="2400" dirty="0" err="1">
                <a:latin typeface="Calibri" pitchFamily="34" charset="0"/>
              </a:rPr>
              <a:t>i</a:t>
            </a:r>
            <a:r>
              <a:rPr lang="zh-CN" altLang="en-US" sz="2400" dirty="0">
                <a:latin typeface="Calibri" pitchFamily="34" charset="0"/>
              </a:rPr>
              <a:t>步的假余数，</a:t>
            </a:r>
            <a:r>
              <a:rPr lang="en-US" sz="2400" dirty="0" err="1">
                <a:latin typeface="Calibri" pitchFamily="34" charset="0"/>
              </a:rPr>
              <a:t>Ri</a:t>
            </a:r>
            <a:r>
              <a:rPr lang="en-US" sz="2400" dirty="0">
                <a:latin typeface="Calibri" pitchFamily="34" charset="0"/>
              </a:rPr>
              <a:t>&lt;0，</a:t>
            </a:r>
            <a:r>
              <a:rPr lang="zh-CN" altLang="en-US" sz="2400" dirty="0">
                <a:latin typeface="Calibri" pitchFamily="34" charset="0"/>
              </a:rPr>
              <a:t>则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</a:rPr>
              <a:t>      </a:t>
            </a:r>
            <a:r>
              <a:rPr lang="en-US" sz="2400" dirty="0">
                <a:latin typeface="Calibri" pitchFamily="34" charset="0"/>
              </a:rPr>
              <a:t>R</a:t>
            </a:r>
            <a:r>
              <a:rPr lang="en-US" sz="2400" baseline="-25000" dirty="0">
                <a:latin typeface="Calibri" pitchFamily="34" charset="0"/>
              </a:rPr>
              <a:t>i+1</a:t>
            </a:r>
            <a:r>
              <a:rPr lang="en-US" sz="2400" dirty="0">
                <a:latin typeface="Calibri" pitchFamily="34" charset="0"/>
              </a:rPr>
              <a:t>=2(</a:t>
            </a:r>
            <a:r>
              <a:rPr lang="en-US" sz="2400" dirty="0" err="1">
                <a:latin typeface="Calibri" pitchFamily="34" charset="0"/>
              </a:rPr>
              <a:t>R</a:t>
            </a:r>
            <a:r>
              <a:rPr lang="en-US" sz="2400" baseline="-25000" dirty="0" err="1">
                <a:latin typeface="Calibri" pitchFamily="34" charset="0"/>
              </a:rPr>
              <a:t>i</a:t>
            </a:r>
            <a:r>
              <a:rPr lang="en-US" sz="2400" dirty="0">
                <a:latin typeface="Calibri" pitchFamily="34" charset="0"/>
              </a:rPr>
              <a:t>+|Y|)-|Y|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</a:rPr>
              <a:t>      R</a:t>
            </a:r>
            <a:r>
              <a:rPr lang="en-US" sz="2400" baseline="-25000" dirty="0">
                <a:latin typeface="Calibri" pitchFamily="34" charset="0"/>
              </a:rPr>
              <a:t>i+1</a:t>
            </a:r>
            <a:r>
              <a:rPr lang="en-US" sz="2400" dirty="0">
                <a:latin typeface="Calibri" pitchFamily="34" charset="0"/>
              </a:rPr>
              <a:t>=2R</a:t>
            </a:r>
            <a:r>
              <a:rPr lang="en-US" sz="2400" baseline="-25000" dirty="0">
                <a:latin typeface="Calibri" pitchFamily="34" charset="0"/>
              </a:rPr>
              <a:t>i</a:t>
            </a:r>
            <a:r>
              <a:rPr lang="en-US" sz="2400" dirty="0">
                <a:latin typeface="Calibri" pitchFamily="34" charset="0"/>
              </a:rPr>
              <a:t>+2|Y|-|Y|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</a:rPr>
              <a:t>          =2R</a:t>
            </a:r>
            <a:r>
              <a:rPr lang="en-US" sz="2400" baseline="-25000" dirty="0">
                <a:latin typeface="Calibri" pitchFamily="34" charset="0"/>
              </a:rPr>
              <a:t>i</a:t>
            </a:r>
            <a:r>
              <a:rPr lang="en-US" sz="2400" dirty="0">
                <a:latin typeface="Calibri" pitchFamily="34" charset="0"/>
              </a:rPr>
              <a:t>+|Y|</a:t>
            </a:r>
          </a:p>
          <a:p>
            <a:pPr marL="609600" indent="-609600">
              <a:buFont typeface="Wingdings" pitchFamily="2" charset="2"/>
              <a:buNone/>
            </a:pPr>
            <a:endParaRPr lang="zh-CN" altLang="en-US" sz="2400" dirty="0">
              <a:latin typeface="Calibri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</a:rPr>
              <a:t>      </a:t>
            </a:r>
            <a:r>
              <a:rPr lang="zh-CN" altLang="en-US" sz="2400" dirty="0" smtClean="0">
                <a:latin typeface="Calibri" pitchFamily="34" charset="0"/>
              </a:rPr>
              <a:t>将</a:t>
            </a:r>
            <a:r>
              <a:rPr lang="zh-CN" altLang="en-US" sz="2400" dirty="0">
                <a:latin typeface="Calibri" pitchFamily="34" charset="0"/>
              </a:rPr>
              <a:t>假余数当作真余数左移一位，再+|</a:t>
            </a:r>
            <a:r>
              <a:rPr lang="en-US" sz="2400" dirty="0">
                <a:latin typeface="Calibri" pitchFamily="34" charset="0"/>
              </a:rPr>
              <a:t>Y|</a:t>
            </a:r>
            <a:r>
              <a:rPr lang="zh-CN" altLang="en-US" sz="2400" dirty="0">
                <a:latin typeface="Calibri" pitchFamily="34" charset="0"/>
              </a:rPr>
              <a:t>即可得下一步余数。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</a:rPr>
              <a:t>      不恢复余数法就是采用这种方法，所以又称为加减交替法</a:t>
            </a:r>
            <a:r>
              <a:rPr lang="zh-CN" altLang="en-US" sz="2400" dirty="0">
                <a:latin typeface="宋体" pitchFamily="2" charset="-122"/>
              </a:rPr>
              <a:t>。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title"/>
          </p:nvPr>
        </p:nvSpPr>
        <p:spPr>
          <a:xfrm>
            <a:off x="611560" y="476672"/>
            <a:ext cx="7793037" cy="769441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09600" indent="-609600"/>
            <a:r>
              <a:rPr lang="zh-CN" altLang="en-US" dirty="0">
                <a:latin typeface="宋体" pitchFamily="2" charset="-122"/>
                <a:cs typeface="Times New Roman" pitchFamily="18" charset="0"/>
              </a:rPr>
              <a:t>原码不恢复余数法</a:t>
            </a:r>
          </a:p>
        </p:txBody>
      </p:sp>
    </p:spTree>
    <p:extLst>
      <p:ext uri="{BB962C8B-B14F-4D97-AF65-F5344CB8AC3E}">
        <p14:creationId xmlns:p14="http://schemas.microsoft.com/office/powerpoint/2010/main" val="27808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E87B-4D8A-4757-B9BB-E9AAA93F29D9}" type="slidenum">
              <a:rPr lang="zh-CN" altLang="en-US"/>
              <a:pPr/>
              <a:t>9</a:t>
            </a:fld>
            <a:endParaRPr lang="zh-CN" alt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340768"/>
            <a:ext cx="8839200" cy="4724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2. 原</a:t>
            </a:r>
            <a:r>
              <a:rPr lang="zh-CN" altLang="en-US" sz="2400" dirty="0" smtClean="0">
                <a:latin typeface="Calibri" pitchFamily="34" charset="0"/>
                <a:cs typeface="Times New Roman" pitchFamily="18" charset="0"/>
              </a:rPr>
              <a:t>码不恢复余数法求|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Q|</a:t>
            </a:r>
            <a:r>
              <a:rPr lang="zh-CN" altLang="en-US" sz="2400" dirty="0" smtClean="0">
                <a:latin typeface="Calibri" pitchFamily="34" charset="0"/>
                <a:cs typeface="Times New Roman" pitchFamily="18" charset="0"/>
              </a:rPr>
              <a:t>的运算规则如下：</a:t>
            </a:r>
            <a:endParaRPr lang="en-US" altLang="zh-CN" sz="2400" dirty="0" smtClean="0">
              <a:latin typeface="Calibri" pitchFamily="34" charset="0"/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Calibri" pitchFamily="34" charset="0"/>
                <a:cs typeface="Times New Roman" pitchFamily="18" charset="0"/>
              </a:rPr>
              <a:t>   </a:t>
            </a:r>
            <a:r>
              <a:rPr lang="zh-CN" altLang="en-US" sz="2400" dirty="0" smtClean="0">
                <a:latin typeface="Calibri" pitchFamily="34" charset="0"/>
              </a:rPr>
              <a:t>符号位</a:t>
            </a:r>
            <a:r>
              <a:rPr lang="zh-CN" altLang="en-US" sz="2400" dirty="0">
                <a:latin typeface="Calibri" pitchFamily="34" charset="0"/>
              </a:rPr>
              <a:t>单独处理。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(1)被除数和除数取绝对值且为双符号位参与运算，并要求|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x|&lt;|y</a:t>
            </a:r>
            <a:r>
              <a:rPr lang="en-US" sz="2400" dirty="0" smtClean="0">
                <a:latin typeface="Calibri" pitchFamily="34" charset="0"/>
                <a:cs typeface="Times New Roman" pitchFamily="18" charset="0"/>
              </a:rPr>
              <a:t>|</a:t>
            </a:r>
            <a:endParaRPr lang="en-US" sz="2400" dirty="0">
              <a:latin typeface="Calibri" pitchFamily="34" charset="0"/>
              <a:cs typeface="Times New Roman" pitchFamily="18" charset="0"/>
            </a:endParaRP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Calibri" pitchFamily="34" charset="0"/>
                <a:cs typeface="Times New Roman" pitchFamily="18" charset="0"/>
              </a:rPr>
              <a:t>(2) 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先用被除</a:t>
            </a:r>
            <a:r>
              <a:rPr lang="zh-CN" altLang="en-US" sz="2400" dirty="0">
                <a:latin typeface="Calibri" pitchFamily="34" charset="0"/>
              </a:rPr>
              <a:t>（余）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数减去除数。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   ·当</a:t>
            </a:r>
            <a:r>
              <a:rPr lang="zh-CN" altLang="en-US" sz="2400" dirty="0">
                <a:latin typeface="Calibri" pitchFamily="34" charset="0"/>
              </a:rPr>
              <a:t>新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余数为正时，商上1，余数左移一位，再减去除数。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   ·当</a:t>
            </a:r>
            <a:r>
              <a:rPr lang="zh-CN" altLang="en-US" sz="2400" dirty="0">
                <a:latin typeface="Calibri" pitchFamily="34" charset="0"/>
              </a:rPr>
              <a:t>新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余数为负时，商上0，余数左移一位，再加上除数。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(3) 重复(2)</a:t>
            </a:r>
            <a:r>
              <a:rPr lang="zh-CN" altLang="en-US" sz="2400" dirty="0">
                <a:latin typeface="Calibri" pitchFamily="34" charset="0"/>
              </a:rPr>
              <a:t>，左移时末位补0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         恒量1法，重复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n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次</a:t>
            </a:r>
            <a:r>
              <a:rPr lang="zh-CN" altLang="en-US" sz="2400" dirty="0">
                <a:latin typeface="Calibri" pitchFamily="34" charset="0"/>
              </a:rPr>
              <a:t>上商操作，最后一位商置1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；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         校正法，重复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n+1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次</a:t>
            </a:r>
            <a:r>
              <a:rPr lang="zh-CN" altLang="en-US" sz="2400" dirty="0">
                <a:latin typeface="Calibri" pitchFamily="34" charset="0"/>
              </a:rPr>
              <a:t>上商操作，第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(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n+1)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次不左移，且当第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n+1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步余数为负时，需加上|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y|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得到第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n+1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步正确的余数</a:t>
            </a:r>
            <a:r>
              <a:rPr lang="zh-CN" altLang="en-US" sz="2400" dirty="0">
                <a:latin typeface="Calibri" pitchFamily="34" charset="0"/>
              </a:rPr>
              <a:t>。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Calibri" pitchFamily="34" charset="0"/>
              </a:rPr>
              <a:t>  无论哪种方法[</a:t>
            </a:r>
            <a:r>
              <a:rPr lang="en-US" sz="2400" dirty="0" err="1">
                <a:latin typeface="Calibri" pitchFamily="34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Calibri" pitchFamily="34" charset="0"/>
                <a:cs typeface="Times New Roman" pitchFamily="18" charset="0"/>
              </a:rPr>
              <a:t>n</a:t>
            </a:r>
            <a:r>
              <a:rPr lang="en-US" sz="2400" dirty="0">
                <a:latin typeface="Calibri" pitchFamily="34" charset="0"/>
              </a:rPr>
              <a:t>]</a:t>
            </a:r>
            <a:r>
              <a:rPr lang="zh-CN" altLang="en-US" sz="2400" baseline="-25000" dirty="0">
                <a:latin typeface="Calibri" pitchFamily="34" charset="0"/>
              </a:rPr>
              <a:t>原真</a:t>
            </a:r>
            <a:r>
              <a:rPr lang="zh-CN" altLang="en-US" sz="2400" dirty="0">
                <a:latin typeface="Calibri" pitchFamily="34" charset="0"/>
              </a:rPr>
              <a:t>= 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2</a:t>
            </a:r>
            <a:r>
              <a:rPr lang="en-US" sz="2400" baseline="30000" dirty="0">
                <a:latin typeface="Calibri" pitchFamily="34" charset="0"/>
                <a:cs typeface="Times New Roman" pitchFamily="18" charset="0"/>
              </a:rPr>
              <a:t>-n 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|[</a:t>
            </a:r>
            <a:r>
              <a:rPr lang="en-US" sz="2400" dirty="0" err="1">
                <a:latin typeface="Calibri" pitchFamily="34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Calibri" pitchFamily="34" charset="0"/>
                <a:cs typeface="Times New Roman" pitchFamily="18" charset="0"/>
              </a:rPr>
              <a:t>n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]|+x</a:t>
            </a:r>
            <a:r>
              <a:rPr lang="en-US" sz="2400" baseline="-25000" dirty="0">
                <a:latin typeface="Calibri" pitchFamily="34" charset="0"/>
                <a:cs typeface="Times New Roman" pitchFamily="18" charset="0"/>
              </a:rPr>
              <a:t>f</a:t>
            </a:r>
            <a:r>
              <a:rPr lang="en-US" sz="2400" dirty="0">
                <a:latin typeface="Calibri" pitchFamily="34" charset="0"/>
                <a:cs typeface="Times New Roman" pitchFamily="18" charset="0"/>
              </a:rPr>
              <a:t>.0…0(</a:t>
            </a:r>
            <a:r>
              <a:rPr lang="zh-CN" altLang="en-US" sz="2400" dirty="0">
                <a:latin typeface="Calibri" pitchFamily="34" charset="0"/>
                <a:cs typeface="Times New Roman" pitchFamily="18" charset="0"/>
              </a:rPr>
              <a:t>余数与被除数同号)。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793037" cy="769441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09600" indent="-609600"/>
            <a:r>
              <a:rPr lang="zh-CN" altLang="en-US" dirty="0">
                <a:latin typeface="宋体" pitchFamily="2" charset="-122"/>
                <a:cs typeface="Times New Roman" pitchFamily="18" charset="0"/>
              </a:rPr>
              <a:t>原码不恢复余数法</a:t>
            </a:r>
          </a:p>
        </p:txBody>
      </p:sp>
    </p:spTree>
    <p:extLst>
      <p:ext uri="{BB962C8B-B14F-4D97-AF65-F5344CB8AC3E}">
        <p14:creationId xmlns:p14="http://schemas.microsoft.com/office/powerpoint/2010/main" val="21394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1385</Words>
  <Application>Microsoft Office PowerPoint</Application>
  <PresentationFormat>全屏显示(4:3)</PresentationFormat>
  <Paragraphs>215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主题​​</vt:lpstr>
      <vt:lpstr>CorelDRAW.Graphic.11</vt:lpstr>
      <vt:lpstr>3.4  除法</vt:lpstr>
      <vt:lpstr>PowerPoint 演示文稿</vt:lpstr>
      <vt:lpstr>原码一位除法 </vt:lpstr>
      <vt:lpstr>原码恢复余数除法</vt:lpstr>
      <vt:lpstr>PowerPoint 演示文稿</vt:lpstr>
      <vt:lpstr>PowerPoint 演示文稿</vt:lpstr>
      <vt:lpstr>原码不恢复余数法</vt:lpstr>
      <vt:lpstr>原码不恢复余数法</vt:lpstr>
      <vt:lpstr>原码不恢复余数法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3.4  除法</dc:title>
  <dc:creator>hzhang</dc:creator>
  <cp:lastModifiedBy>hzhang</cp:lastModifiedBy>
  <cp:revision>46</cp:revision>
  <dcterms:created xsi:type="dcterms:W3CDTF">2013-04-05T11:31:51Z</dcterms:created>
  <dcterms:modified xsi:type="dcterms:W3CDTF">2013-04-14T08:43:22Z</dcterms:modified>
</cp:coreProperties>
</file>