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7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2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5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DB58-76AB-4310-9260-7673E4A7A543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A2A7-367D-4B0D-B6D1-C849124E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en-US" smtClean="0"/>
              <a:t>浮点运算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浮点数溢出</a:t>
            </a:r>
            <a:endParaRPr lang="zh-CN" altLang="en-US" dirty="0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97625"/>
            <a:ext cx="1903413" cy="45878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A27E938-3232-4D01-A4DD-C67F662C77AD}" type="slidenum">
              <a:rPr kumimoji="0" lang="en-US" altLang="zh-CN"/>
              <a:pPr/>
              <a:t>10</a:t>
            </a:fld>
            <a:endParaRPr kumimoji="0"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319868"/>
            <a:ext cx="8263359" cy="2881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浮点数的溢出是对规格化的阶码进行判断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阶码大于机器的最大阶码</a:t>
            </a:r>
            <a:r>
              <a:rPr lang="zh-CN" altLang="en-US" sz="2800" dirty="0" smtClean="0">
                <a:solidFill>
                  <a:srgbClr val="000000"/>
                </a:solidFill>
              </a:rPr>
              <a:t>（指数域放不下）</a:t>
            </a:r>
            <a:r>
              <a:rPr lang="en-US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称为上溢，此时机器不能再继续运算，一般进行中断处理</a:t>
            </a:r>
            <a:r>
              <a:rPr lang="en-US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阶码小于最小阶码</a:t>
            </a:r>
            <a:r>
              <a:rPr lang="zh-CN" altLang="en-US" sz="2800" dirty="0" smtClean="0">
                <a:solidFill>
                  <a:srgbClr val="000000"/>
                </a:solidFill>
              </a:rPr>
              <a:t>（绝对值太大）</a:t>
            </a:r>
            <a:r>
              <a:rPr lang="en-US" altLang="en-US" sz="2800" dirty="0" smtClean="0">
                <a:solidFill>
                  <a:srgbClr val="000000"/>
                </a:solidFill>
              </a:rPr>
              <a:t>，称为下溢，把浮点数各位强迫为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</a:rPr>
              <a:t>，机器仍可继续运行。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51483" y="4637742"/>
            <a:ext cx="71628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580483" y="4559955"/>
            <a:ext cx="1588" cy="793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513683" y="4407555"/>
            <a:ext cx="1588" cy="2317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647283" y="4407555"/>
            <a:ext cx="1588" cy="2317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835696" y="4409142"/>
            <a:ext cx="1679575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837283" y="4409142"/>
            <a:ext cx="1588" cy="2286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647283" y="4409142"/>
            <a:ext cx="15240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171283" y="4409142"/>
            <a:ext cx="1588" cy="2286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1712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正上溢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136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负下溢</a:t>
            </a:r>
            <a:endParaRPr lang="en-US" sz="1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53058" y="4017030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</a:pPr>
            <a:r>
              <a:rPr kumimoji="0" lang="en-US" altLang="en-US" sz="1800" dirty="0" err="1">
                <a:solidFill>
                  <a:srgbClr val="0D0D0D"/>
                </a:solidFill>
              </a:rPr>
              <a:t>负上溢</a:t>
            </a:r>
            <a:endParaRPr kumimoji="0" lang="en-US" altLang="en-US" sz="1800" dirty="0">
              <a:solidFill>
                <a:srgbClr val="0D0D0D"/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56683" y="4028142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>
              <a:spcBef>
                <a:spcPts val="1125"/>
              </a:spcBef>
              <a:buFontTx/>
              <a:buNone/>
              <a:defRPr/>
            </a:pPr>
            <a:r>
              <a:rPr lang="en-US" sz="1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正下溢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6133" y="494403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err="1" smtClean="0">
                <a:solidFill>
                  <a:schemeClr val="tx1"/>
                </a:solidFill>
              </a:rPr>
              <a:t>largestF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8872" y="4977469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altLang="zh-CN" dirty="0" err="1"/>
              <a:t>small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4147" y="4805567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+</a:t>
            </a:r>
            <a:r>
              <a:rPr lang="en-US" altLang="zh-CN" dirty="0" err="1" smtClean="0"/>
              <a:t>small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3304" y="5174899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largestE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+</a:t>
            </a:r>
            <a:r>
              <a:rPr lang="en-US" altLang="zh-CN" dirty="0" err="1"/>
              <a:t>larg</a:t>
            </a:r>
            <a:r>
              <a:rPr lang="en-US" dirty="0" err="1" smtClean="0">
                <a:solidFill>
                  <a:schemeClr val="tx1"/>
                </a:solidFill>
              </a:rPr>
              <a:t>estF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3.10.3     3.10.4     3.10.5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浮点数的加法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以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800" dirty="0" smtClean="0"/>
              <a:t>位十进制尾数，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位指数为例：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1.610 ×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1</a:t>
            </a:r>
            <a:r>
              <a:rPr lang="en-US" altLang="zh-CN" sz="2800" dirty="0"/>
              <a:t>. 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阶：小阶向大阶看齐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0.016 ×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尾数（有效数）相加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9.999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= 10.015 × 10</a:t>
            </a:r>
            <a:r>
              <a:rPr lang="en-US" altLang="zh-CN" sz="2400" baseline="30000" dirty="0"/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规格化、判断溢出（指数不超过表示范围）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1.0015 </a:t>
            </a:r>
            <a:r>
              <a:rPr lang="en-US" altLang="zh-CN" sz="2400" dirty="0"/>
              <a:t>× 10</a:t>
            </a:r>
            <a:r>
              <a:rPr lang="en-US" altLang="zh-CN" sz="2400" baseline="30000" dirty="0"/>
              <a:t>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4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舍入（按尾数的字长，四舍五入）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chemeClr val="tx2"/>
                </a:solidFill>
              </a:rPr>
              <a:t>1.002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2         </a:t>
            </a:r>
            <a:r>
              <a:rPr lang="zh-CN" altLang="en-US" sz="2400" dirty="0" smtClean="0"/>
              <a:t>重新</a:t>
            </a:r>
            <a:r>
              <a:rPr lang="zh-CN" altLang="en-US" sz="2400" dirty="0"/>
              <a:t>规格化（若需要</a:t>
            </a:r>
            <a:r>
              <a:rPr lang="zh-CN" altLang="en-US" sz="2400" dirty="0" smtClean="0"/>
              <a:t>）</a:t>
            </a: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5892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：求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位二进制数的和：</a:t>
            </a:r>
            <a:r>
              <a:rPr lang="en-US" altLang="zh-CN" sz="2400" dirty="0"/>
              <a:t>(0.5 </a:t>
            </a:r>
            <a:r>
              <a:rPr lang="en-US" altLang="zh-CN" sz="2400" baseline="-25000" dirty="0" smtClean="0"/>
              <a:t>10</a:t>
            </a:r>
            <a:r>
              <a:rPr lang="en-US" altLang="zh-CN" sz="2400" dirty="0" smtClean="0"/>
              <a:t>+ </a:t>
            </a:r>
            <a:r>
              <a:rPr lang="en-US" altLang="zh-CN" sz="2400" dirty="0"/>
              <a:t>–</a:t>
            </a:r>
            <a:r>
              <a:rPr lang="en-US" altLang="zh-CN" sz="2400" dirty="0" smtClean="0"/>
              <a:t>0.4375</a:t>
            </a:r>
            <a:r>
              <a:rPr lang="en-US" altLang="zh-CN" sz="2400" baseline="-25000" dirty="0" smtClean="0"/>
              <a:t>10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–1.110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×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–2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对阶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FF0000"/>
                </a:solidFill>
              </a:rPr>
              <a:t>–0.111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×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尾数加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= 0.001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规格化、判溢出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</a:t>
            </a:r>
            <a:r>
              <a:rPr lang="en-US" altLang="zh-CN" sz="2400" dirty="0" smtClean="0"/>
              <a:t>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无溢出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4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舍入（无变化）</a:t>
            </a:r>
            <a:endParaRPr lang="en-US" altLang="zh-CN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dirty="0" smtClean="0"/>
              <a:t>            1.000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= 0.0625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浮点加法器的实现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比整数加法器复杂得多</a:t>
            </a:r>
            <a:endParaRPr lang="en-US" altLang="zh-CN" dirty="0"/>
          </a:p>
          <a:p>
            <a:r>
              <a:rPr lang="zh-CN" altLang="en-US" dirty="0" smtClean="0"/>
              <a:t>若用一个时钟周期完成浮点加法会使时钟周期变得很长。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所以，一般都用几个时钟周期来完成。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6861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40648" y="31945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2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altLang="zh-CN" sz="160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698888" y="5261087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12618" y="498338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1600" y="778823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72000" y="800931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35696" y="1052959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35696" y="1030851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03648" y="1721155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96391" y="2420888"/>
            <a:ext cx="7257" cy="36004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520808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altLang="zh-CN" sz="160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21253" y="5145994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76455" y="492294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547664" y="2564904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91680" y="2816932"/>
            <a:ext cx="0" cy="1394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47664" y="2564904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00064" y="2805550"/>
            <a:ext cx="25118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228367" y="2564904"/>
            <a:ext cx="0" cy="2520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28367" y="2564904"/>
            <a:ext cx="343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39752" y="861817"/>
            <a:ext cx="0" cy="1107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940152" y="755407"/>
            <a:ext cx="0" cy="1430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472395" y="1950264"/>
            <a:ext cx="23762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12927" y="2185723"/>
            <a:ext cx="21272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2" y="5145994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10124" y="5261087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Step 4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657494" y="4865005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932040" y="2708920"/>
            <a:ext cx="0" cy="86325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660527" y="3312229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3" y="514553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52707" y="5103689"/>
            <a:ext cx="955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4.</a:t>
            </a:r>
            <a:r>
              <a:rPr lang="zh-CN" altLang="en-US" sz="1600" dirty="0" smtClean="0"/>
              <a:t>规格化</a:t>
            </a:r>
            <a:endParaRPr lang="en-US" altLang="zh-CN" sz="1600" dirty="0" smtClean="0"/>
          </a:p>
          <a:p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</a:t>
            </a:r>
            <a:r>
              <a:rPr lang="zh-CN" altLang="en-US" sz="1600" dirty="0" smtClean="0">
                <a:ea typeface="宋体" charset="-122"/>
              </a:rPr>
              <a:t>舍入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757080" y="4930206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211960" y="4799919"/>
            <a:ext cx="0" cy="1834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83968" y="4113071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80" y="4972956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5856" y="4891654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99792" y="5652973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23528" y="908720"/>
            <a:ext cx="64807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8271" y="1061120"/>
            <a:ext cx="3821721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00899" y="908720"/>
            <a:ext cx="0" cy="15121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25248" y="1020495"/>
            <a:ext cx="0" cy="15121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0899" y="2730878"/>
            <a:ext cx="0" cy="16421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23528" y="4400709"/>
            <a:ext cx="1872208" cy="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396391" y="2420888"/>
            <a:ext cx="7257" cy="36004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f03-1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" y="547007"/>
            <a:ext cx="7151538" cy="60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/>
          <p:cNvSpPr>
            <a:spLocks/>
          </p:cNvSpPr>
          <p:nvPr/>
        </p:nvSpPr>
        <p:spPr bwMode="auto">
          <a:xfrm>
            <a:off x="7452320" y="1156152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5"/>
          <p:cNvSpPr>
            <a:spLocks/>
          </p:cNvSpPr>
          <p:nvPr/>
        </p:nvSpPr>
        <p:spPr bwMode="auto">
          <a:xfrm>
            <a:off x="7464793" y="2951047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7522849" y="3954915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7464793" y="514553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740648" y="1847169"/>
            <a:ext cx="1160895" cy="338554"/>
          </a:xfrm>
          <a:prstGeom prst="rect">
            <a:avLst/>
          </a:prstGeom>
          <a:solidFill>
            <a:srgbClr val="FD75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1.</a:t>
            </a:r>
            <a:r>
              <a:rPr lang="zh-CN" altLang="en-US" sz="1600" dirty="0" smtClean="0"/>
              <a:t>指数相减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21253" y="2564904"/>
            <a:ext cx="1160895" cy="132343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2.</a:t>
            </a:r>
            <a:r>
              <a:rPr lang="zh-CN" altLang="en-US" sz="1600" dirty="0" smtClean="0"/>
              <a:t>将较小指数的尾数放到左侧左侧，右移，对阶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40648" y="4185102"/>
            <a:ext cx="750526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3.</a:t>
            </a:r>
            <a:r>
              <a:rPr lang="zh-CN" altLang="en-US" sz="1600" dirty="0" smtClean="0"/>
              <a:t>相加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52707" y="5103689"/>
            <a:ext cx="955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4.</a:t>
            </a:r>
            <a:r>
              <a:rPr lang="zh-CN" altLang="en-US" sz="1600" dirty="0" smtClean="0"/>
              <a:t>规格化</a:t>
            </a:r>
            <a:endParaRPr lang="en-US" altLang="zh-CN" sz="1600" dirty="0" smtClean="0"/>
          </a:p>
          <a:p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</a:t>
            </a:r>
            <a:r>
              <a:rPr lang="zh-CN" altLang="en-US" sz="1600" dirty="0" smtClean="0">
                <a:ea typeface="宋体" charset="-122"/>
              </a:rPr>
              <a:t>舍入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8737685" y="4983389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211960" y="4799919"/>
            <a:ext cx="0" cy="1834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4008" y="4263706"/>
            <a:ext cx="0" cy="2599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80" y="4972956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5856" y="4891654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99792" y="5652973"/>
            <a:ext cx="1008112" cy="32702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07904" y="6033256"/>
            <a:ext cx="144016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8273" y="4113071"/>
            <a:ext cx="180549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644008" y="4293324"/>
            <a:ext cx="50405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48064" y="4263706"/>
            <a:ext cx="0" cy="17514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8271" y="4113071"/>
            <a:ext cx="39642" cy="19020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16923" y="6033255"/>
            <a:ext cx="1872208" cy="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规格化浮点数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科学记数法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–</a:t>
            </a:r>
            <a:r>
              <a:rPr lang="en-US" altLang="zh-CN" dirty="0"/>
              <a:t>2.34 × 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56    </a:t>
            </a:r>
            <a:r>
              <a:rPr lang="zh-CN" altLang="en-US" dirty="0" smtClean="0"/>
              <a:t>（规格化）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+</a:t>
            </a:r>
            <a:r>
              <a:rPr lang="en-US" altLang="zh-CN" dirty="0"/>
              <a:t>0.002 × 10</a:t>
            </a:r>
            <a:r>
              <a:rPr lang="en-US" altLang="zh-CN" baseline="30000" dirty="0"/>
              <a:t>–4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+</a:t>
            </a:r>
            <a:r>
              <a:rPr lang="en-US" altLang="zh-CN" dirty="0"/>
              <a:t>987.02 × 10</a:t>
            </a:r>
            <a:r>
              <a:rPr lang="en-US" altLang="zh-CN" baseline="30000" dirty="0"/>
              <a:t>9</a:t>
            </a:r>
            <a:endParaRPr lang="en-US" altLang="zh-CN" dirty="0"/>
          </a:p>
          <a:p>
            <a:r>
              <a:rPr lang="zh-CN" altLang="en-US" dirty="0" smtClean="0">
                <a:cs typeface="Arial" charset="0"/>
              </a:rPr>
              <a:t>二进制中的规格化数：</a:t>
            </a:r>
            <a:endParaRPr lang="en-US" altLang="zh-CN" dirty="0" smtClean="0">
              <a:cs typeface="Arial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cs typeface="Arial" charset="0"/>
              </a:rPr>
              <a:t>    ±1.</a:t>
            </a:r>
            <a:r>
              <a:rPr lang="en-US" altLang="zh-CN" i="1" dirty="0" smtClean="0">
                <a:cs typeface="Arial" charset="0"/>
              </a:rPr>
              <a:t>xxxxxxx</a:t>
            </a:r>
            <a:r>
              <a:rPr lang="en-US" altLang="zh-CN" baseline="-25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× 2</a:t>
            </a:r>
            <a:r>
              <a:rPr lang="en-US" altLang="zh-CN" i="1" baseline="30000" dirty="0">
                <a:cs typeface="Arial" charset="0"/>
              </a:rPr>
              <a:t>yyyy</a:t>
            </a:r>
          </a:p>
          <a:p>
            <a:pPr marL="0" indent="0">
              <a:buNone/>
            </a:pPr>
            <a:r>
              <a:rPr lang="en-US" altLang="zh-CN" smtClean="0"/>
              <a:t>      </a:t>
            </a:r>
            <a:r>
              <a:rPr lang="zh-CN" altLang="en-US" smtClean="0"/>
              <a:t>没有</a:t>
            </a:r>
            <a:r>
              <a:rPr lang="zh-CN" altLang="en-US" dirty="0" smtClean="0"/>
              <a:t>前导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，且小数点左边只有一位非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以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位十进制尾数，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位指数为例：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/>
              <a:t>1.110 × 10</a:t>
            </a:r>
            <a:r>
              <a:rPr lang="en-US" altLang="zh-CN" sz="2000" baseline="30000" dirty="0"/>
              <a:t>10</a:t>
            </a:r>
            <a:r>
              <a:rPr lang="en-US" altLang="zh-CN" sz="2000" dirty="0"/>
              <a:t> × 9.200 × 10</a:t>
            </a:r>
            <a:r>
              <a:rPr lang="en-US" altLang="zh-CN" sz="2000" baseline="30000" dirty="0"/>
              <a:t>–5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1</a:t>
            </a:r>
            <a:r>
              <a:rPr lang="en-US" altLang="zh-CN" sz="2400" dirty="0"/>
              <a:t>. </a:t>
            </a:r>
            <a:r>
              <a:rPr lang="zh-CN" altLang="en-US" sz="2400" dirty="0"/>
              <a:t>指数相加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对于有偏阶的指数，要减去一个偏阶</a:t>
            </a:r>
            <a:endParaRPr lang="en-US" altLang="zh-CN" sz="2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新的指数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10 + –5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2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尾数相乘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1.110 </a:t>
            </a:r>
            <a:r>
              <a:rPr lang="en-US" altLang="zh-CN" sz="2000" dirty="0"/>
              <a:t>× 9.200 = 10.212  </a:t>
            </a:r>
            <a:r>
              <a:rPr lang="en-US" altLang="zh-CN" sz="2000" dirty="0">
                <a:sym typeface="Symbol" pitchFamily="18" charset="2"/>
              </a:rPr>
              <a:t>  10.212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5</a:t>
            </a:r>
            <a:endParaRPr lang="en-US" altLang="zh-CN" sz="2000" baseline="30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3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规格化、判溢出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000" dirty="0" smtClean="0"/>
              <a:t>1.0212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4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舍入（若需要再次规格化）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1.021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5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依据操作数的符号位确定结果符号位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+</a:t>
            </a:r>
            <a:r>
              <a:rPr lang="en-US" altLang="zh-CN" sz="2000" dirty="0"/>
              <a:t>1.021 × 10</a:t>
            </a:r>
            <a:r>
              <a:rPr lang="en-US" altLang="zh-CN" sz="2000" baseline="30000" dirty="0"/>
              <a:t>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2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例：用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位二进制求：</a:t>
            </a:r>
            <a:r>
              <a:rPr lang="en-US" altLang="zh-CN" sz="2400" dirty="0"/>
              <a:t>(0.5 × –0.4375)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</a:t>
            </a:r>
            <a:r>
              <a:rPr lang="en-US" altLang="zh-CN" sz="2000" dirty="0" smtClean="0"/>
              <a:t>1.000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–1</a:t>
            </a:r>
            <a:r>
              <a:rPr lang="en-US" altLang="zh-CN" sz="2000" dirty="0"/>
              <a:t> × 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–2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1</a:t>
            </a:r>
            <a:r>
              <a:rPr lang="en-US" altLang="zh-CN" sz="2400" dirty="0"/>
              <a:t>.  </a:t>
            </a:r>
            <a:r>
              <a:rPr lang="zh-CN" altLang="en-US" sz="2400" dirty="0" smtClean="0"/>
              <a:t>指数相加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000" dirty="0"/>
              <a:t>无偏阶时</a:t>
            </a:r>
            <a:r>
              <a:rPr lang="en-US" altLang="zh-CN" sz="2000" dirty="0" smtClean="0"/>
              <a:t>:     –</a:t>
            </a:r>
            <a:r>
              <a:rPr lang="en-US" altLang="zh-CN" sz="2000" dirty="0"/>
              <a:t>1 + –2 = –3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000" dirty="0" smtClean="0"/>
              <a:t>有偏阶时</a:t>
            </a:r>
            <a:r>
              <a:rPr lang="en-US" altLang="zh-CN" sz="2000" dirty="0" smtClean="0"/>
              <a:t>:    (–</a:t>
            </a:r>
            <a:r>
              <a:rPr lang="en-US" altLang="zh-CN" sz="2000" dirty="0"/>
              <a:t>1 + 127) + (–2 + 127) </a:t>
            </a:r>
            <a:r>
              <a:rPr lang="en-US" altLang="zh-CN" sz="2000" dirty="0" smtClean="0"/>
              <a:t> =  –</a:t>
            </a:r>
            <a:r>
              <a:rPr lang="en-US" altLang="zh-CN" sz="2000" dirty="0"/>
              <a:t>3 + 254 – 127 </a:t>
            </a:r>
            <a:r>
              <a:rPr lang="en-US" altLang="zh-CN" sz="2000" dirty="0" smtClean="0"/>
              <a:t> =  –</a:t>
            </a:r>
            <a:r>
              <a:rPr lang="en-US" altLang="zh-CN" sz="2000" dirty="0"/>
              <a:t>3 + 127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2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尾数相乘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1.000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= 1.1102  </a:t>
            </a:r>
            <a:r>
              <a:rPr lang="en-US" altLang="zh-CN" sz="2000" dirty="0">
                <a:sym typeface="Symbol" pitchFamily="18" charset="2"/>
              </a:rPr>
              <a:t>  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3.</a:t>
            </a:r>
            <a:r>
              <a:rPr lang="zh-CN" altLang="en-US" sz="2400" dirty="0"/>
              <a:t>规格化、判溢出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1.110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（无变化）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4.</a:t>
            </a:r>
            <a:r>
              <a:rPr lang="zh-CN" altLang="en-US" sz="2400" dirty="0" smtClean="0"/>
              <a:t>舍入（若需要再次规格化）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1.110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（无变化）</a:t>
            </a:r>
            <a:endParaRPr lang="en-US" altLang="zh-CN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  5. </a:t>
            </a:r>
            <a:r>
              <a:rPr lang="zh-CN" altLang="en-US" sz="2400" dirty="0" smtClean="0"/>
              <a:t>确定符号位</a:t>
            </a:r>
            <a:r>
              <a:rPr lang="en-US" altLang="zh-CN" sz="2400" dirty="0" smtClean="0"/>
              <a:t>: +</a:t>
            </a:r>
            <a:r>
              <a:rPr lang="en-US" altLang="zh-CN" sz="2400" dirty="0" err="1" smtClean="0"/>
              <a:t>ve</a:t>
            </a:r>
            <a:r>
              <a:rPr lang="en-US" altLang="zh-CN" sz="2400" dirty="0" smtClean="0"/>
              <a:t> × –</a:t>
            </a:r>
            <a:r>
              <a:rPr lang="en-US" altLang="zh-CN" sz="2400" dirty="0" err="1" smtClean="0"/>
              <a:t>ve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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ve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000" dirty="0" smtClean="0"/>
              <a:t>                        –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= –0.21875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6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浮点乘法器与浮点加法器非常相似，只需将尾数加法器换成乘法器即可。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通常也需要几个时钟周期完成。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专门的浮点寄存器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位单精度：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$f0, $f1, … $f31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成对使用用于双精度：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$f0/$f1, $f2/$f3, 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（偶数号做为其名称）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浮点指令仅操作于浮点寄存器</a:t>
            </a:r>
            <a:endParaRPr lang="en-US" altLang="zh-CN" sz="28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FP</a:t>
            </a:r>
            <a:r>
              <a:rPr lang="zh-CN" altLang="en-US" sz="2800" dirty="0" smtClean="0"/>
              <a:t>存取指令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400" dirty="0">
                <a:latin typeface="Lucida Console" pitchFamily="49" charset="0"/>
              </a:rPr>
              <a:t>lwc1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itchFamily="49" charset="0"/>
              </a:rPr>
              <a:t>ldc1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itchFamily="49" charset="0"/>
              </a:rPr>
              <a:t>swc1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latin typeface="Lucida Console" pitchFamily="49" charset="0"/>
              </a:rPr>
              <a:t>sdc1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2000" dirty="0" smtClean="0"/>
              <a:t>例：  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latin typeface="Lucida Console" pitchFamily="49" charset="0"/>
              </a:rPr>
              <a:t>ldc1 $f8, 32($</a:t>
            </a:r>
            <a:r>
              <a:rPr lang="en-US" altLang="zh-CN" sz="2000" dirty="0" err="1">
                <a:latin typeface="Lucida Console" pitchFamily="49" charset="0"/>
              </a:rPr>
              <a:t>sp</a:t>
            </a:r>
            <a:r>
              <a:rPr lang="en-US" altLang="zh-CN" sz="2000" dirty="0">
                <a:latin typeface="Lucida Console" pitchFamily="49" charset="0"/>
              </a:rPr>
              <a:t>)</a:t>
            </a:r>
            <a:endParaRPr lang="en-AU" altLang="zh-CN" sz="2000" dirty="0">
              <a:latin typeface="Lucida Console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2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8112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/>
              <a:t>单精度算数指令</a:t>
            </a:r>
            <a:endParaRPr lang="en-US" altLang="zh-CN" sz="18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add.s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sub.s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mul.s</a:t>
            </a:r>
            <a:r>
              <a:rPr lang="en-US" altLang="zh-CN" sz="1800" dirty="0">
                <a:latin typeface="Lucida Console" pitchFamily="49" charset="0"/>
              </a:rPr>
              <a:t>, </a:t>
            </a:r>
            <a:r>
              <a:rPr lang="en-US" altLang="zh-CN" sz="1800" dirty="0" err="1" smtClean="0">
                <a:latin typeface="Lucida Console" pitchFamily="49" charset="0"/>
              </a:rPr>
              <a:t>div.s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add.s</a:t>
            </a:r>
            <a:r>
              <a:rPr lang="en-US" altLang="zh-CN" sz="1800" dirty="0">
                <a:latin typeface="Lucida Console" pitchFamily="49" charset="0"/>
              </a:rPr>
              <a:t> $f0, $f1, $</a:t>
            </a:r>
            <a:r>
              <a:rPr lang="en-US" altLang="zh-CN" sz="1800" dirty="0" smtClean="0">
                <a:latin typeface="Lucida Console" pitchFamily="49" charset="0"/>
              </a:rPr>
              <a:t>f6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双精度算数指令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add.d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sub.d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mul.d</a:t>
            </a:r>
            <a:r>
              <a:rPr lang="en-US" altLang="zh-CN" sz="1800" dirty="0"/>
              <a:t>, </a:t>
            </a:r>
            <a:r>
              <a:rPr lang="en-US" altLang="zh-CN" sz="1800" dirty="0" err="1" smtClean="0">
                <a:latin typeface="Lucida Console" pitchFamily="49" charset="0"/>
              </a:rPr>
              <a:t>div.d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mul.d</a:t>
            </a:r>
            <a:r>
              <a:rPr lang="en-US" altLang="zh-CN" sz="1800" dirty="0">
                <a:latin typeface="Lucida Console" pitchFamily="49" charset="0"/>
              </a:rPr>
              <a:t> $f4, $f4, $</a:t>
            </a:r>
            <a:r>
              <a:rPr lang="en-US" altLang="zh-CN" sz="1800" dirty="0" smtClean="0">
                <a:latin typeface="Lucida Console" pitchFamily="49" charset="0"/>
              </a:rPr>
              <a:t>f6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单双精度比较指令</a:t>
            </a:r>
            <a:endParaRPr lang="en-US" altLang="zh-CN" sz="1800" dirty="0" smtClean="0">
              <a:latin typeface="Lucida Console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 smtClean="0">
                <a:latin typeface="Lucida Console" pitchFamily="49" charset="0"/>
              </a:rPr>
              <a:t>c.</a:t>
            </a:r>
            <a:r>
              <a:rPr lang="en-US" altLang="zh-CN" sz="1800" i="1" dirty="0" err="1" smtClean="0">
                <a:latin typeface="Lucida Console" pitchFamily="49" charset="0"/>
              </a:rPr>
              <a:t>xx</a:t>
            </a:r>
            <a:r>
              <a:rPr lang="en-US" altLang="zh-CN" sz="1800" dirty="0" err="1" smtClean="0">
                <a:latin typeface="Lucida Console" pitchFamily="49" charset="0"/>
              </a:rPr>
              <a:t>.s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c.</a:t>
            </a:r>
            <a:r>
              <a:rPr lang="en-US" altLang="zh-CN" sz="1800" i="1" dirty="0" err="1">
                <a:latin typeface="Lucida Console" pitchFamily="49" charset="0"/>
              </a:rPr>
              <a:t>xx</a:t>
            </a:r>
            <a:r>
              <a:rPr lang="en-US" altLang="zh-CN" sz="1800" dirty="0" err="1">
                <a:latin typeface="Lucida Console" pitchFamily="49" charset="0"/>
              </a:rPr>
              <a:t>.d</a:t>
            </a:r>
            <a:r>
              <a:rPr lang="en-US" altLang="zh-CN" sz="1800" dirty="0"/>
              <a:t> (</a:t>
            </a:r>
            <a:r>
              <a:rPr lang="en-US" altLang="zh-CN" sz="1800" i="1" dirty="0"/>
              <a:t>xx</a:t>
            </a:r>
            <a:r>
              <a:rPr lang="en-US" altLang="zh-CN" sz="1800" dirty="0"/>
              <a:t> </a:t>
            </a:r>
            <a:r>
              <a:rPr lang="zh-CN" altLang="en-US" sz="1800" dirty="0"/>
              <a:t>表示</a:t>
            </a:r>
            <a:r>
              <a:rPr lang="en-US" altLang="zh-CN" sz="1800" dirty="0" err="1" smtClean="0">
                <a:latin typeface="Lucida Console" pitchFamily="49" charset="0"/>
              </a:rPr>
              <a:t>eq</a:t>
            </a:r>
            <a:r>
              <a:rPr lang="en-US" altLang="zh-CN" sz="1800" dirty="0"/>
              <a:t>, </a:t>
            </a:r>
            <a:r>
              <a:rPr lang="en-US" altLang="zh-CN" sz="1800" dirty="0" err="1">
                <a:latin typeface="Lucida Console" pitchFamily="49" charset="0"/>
              </a:rPr>
              <a:t>lt</a:t>
            </a:r>
            <a:r>
              <a:rPr lang="en-US" altLang="zh-CN" sz="1800" dirty="0"/>
              <a:t>, </a:t>
            </a:r>
            <a:r>
              <a:rPr lang="en-US" altLang="zh-CN" sz="1800" dirty="0">
                <a:latin typeface="Lucida Console" pitchFamily="49" charset="0"/>
              </a:rPr>
              <a:t>le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…)</a:t>
            </a:r>
            <a:r>
              <a:rPr lang="zh-CN" altLang="en-US" sz="1800" dirty="0" smtClean="0"/>
              <a:t>设置或清除浮点标志位</a:t>
            </a:r>
            <a:endParaRPr lang="en-US" altLang="zh-CN" sz="1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latin typeface="Lucida Console" pitchFamily="49" charset="0"/>
              </a:rPr>
              <a:t>c.lt.s</a:t>
            </a:r>
            <a:r>
              <a:rPr lang="en-US" altLang="zh-CN" sz="1800" dirty="0">
                <a:latin typeface="Lucida Console" pitchFamily="49" charset="0"/>
              </a:rPr>
              <a:t> $f3, $</a:t>
            </a:r>
            <a:r>
              <a:rPr lang="en-US" altLang="zh-CN" sz="1800" dirty="0" smtClean="0">
                <a:latin typeface="Lucida Console" pitchFamily="49" charset="0"/>
              </a:rPr>
              <a:t>f4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latin typeface="Lucida Console" pitchFamily="49" charset="0"/>
              </a:rPr>
              <a:t>浮点数分支指令：</a:t>
            </a:r>
            <a:r>
              <a:rPr lang="en-US" altLang="zh-CN" sz="1800" dirty="0" smtClean="0">
                <a:latin typeface="Lucida Console" pitchFamily="49" charset="0"/>
              </a:rPr>
              <a:t>bc1t</a:t>
            </a:r>
            <a:r>
              <a:rPr lang="en-US" altLang="zh-CN" sz="1800" dirty="0"/>
              <a:t>, </a:t>
            </a:r>
            <a:r>
              <a:rPr lang="en-US" altLang="zh-CN" sz="1800" dirty="0" smtClean="0">
                <a:latin typeface="Lucida Console" pitchFamily="49" charset="0"/>
              </a:rPr>
              <a:t>bc1f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latin typeface="Lucida Console" pitchFamily="49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zh-CN" altLang="en-US" sz="1800" dirty="0" smtClean="0"/>
              <a:t>例：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latin typeface="Lucida Console" pitchFamily="49" charset="0"/>
              </a:rPr>
              <a:t>bc1t </a:t>
            </a:r>
            <a:r>
              <a:rPr lang="en-US" altLang="zh-CN" sz="1800" dirty="0" err="1" smtClean="0">
                <a:latin typeface="Lucida Console" pitchFamily="49" charset="0"/>
              </a:rPr>
              <a:t>TargetLabel</a:t>
            </a:r>
            <a:endParaRPr lang="en-AU" altLang="zh-CN" sz="1800" dirty="0">
              <a:latin typeface="Lucida Console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8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如果运算过程中，中间结果都被截短成准确的位数，就无法舍入了</a:t>
            </a:r>
            <a:endParaRPr lang="en-US" altLang="zh-CN" dirty="0" smtClean="0"/>
          </a:p>
          <a:p>
            <a:r>
              <a:rPr lang="en-US" altLang="zh-CN" dirty="0" smtClean="0"/>
              <a:t>IEEE754</a:t>
            </a:r>
            <a:r>
              <a:rPr lang="zh-CN" altLang="en-US" dirty="0" smtClean="0"/>
              <a:t>在中间计算时，右边多保留两位：保护位、舍入位。</a:t>
            </a:r>
            <a:endParaRPr lang="en-US" altLang="zh-CN" dirty="0" smtClean="0"/>
          </a:p>
          <a:p>
            <a:r>
              <a:rPr lang="zh-CN" altLang="en-US" dirty="0" smtClean="0"/>
              <a:t>当舍入位右边有非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数时，粘贴位被置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9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位十进制尾数，说明保护位、舍入位用途。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204864"/>
            <a:ext cx="63367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2.56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×10</a:t>
            </a:r>
            <a:r>
              <a:rPr lang="en-US" altLang="zh-CN" sz="2800" baseline="30000" dirty="0" smtClean="0"/>
              <a:t>0</a:t>
            </a:r>
            <a:r>
              <a:rPr lang="en-US" altLang="zh-CN" sz="2800" dirty="0" smtClean="0"/>
              <a:t> + 2.34 ×10</a:t>
            </a:r>
            <a:r>
              <a:rPr lang="en-US" altLang="zh-CN" sz="2800" baseline="30000" dirty="0" smtClean="0"/>
              <a:t>2</a:t>
            </a:r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阶：</a:t>
            </a:r>
            <a:r>
              <a:rPr lang="en-US" altLang="zh-CN" sz="2800" dirty="0" smtClean="0"/>
              <a:t>0.0256 + 2.34 = 2.3656</a:t>
            </a:r>
          </a:p>
          <a:p>
            <a:r>
              <a:rPr lang="zh-CN" altLang="en-US" sz="2800" dirty="0" smtClean="0"/>
              <a:t>舍入：</a:t>
            </a:r>
            <a:r>
              <a:rPr lang="en-US" altLang="zh-CN" sz="2800" dirty="0" smtClean="0"/>
              <a:t>2.37</a:t>
            </a:r>
            <a:r>
              <a:rPr lang="en-US" altLang="zh-CN" sz="2800" dirty="0"/>
              <a:t>×10</a:t>
            </a:r>
            <a:r>
              <a:rPr lang="en-US" altLang="zh-CN" sz="2800" baseline="30000" dirty="0"/>
              <a:t>2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若无</a:t>
            </a:r>
            <a:r>
              <a:rPr lang="zh-CN" altLang="en-US" sz="2800" dirty="0"/>
              <a:t>保护位、舍入</a:t>
            </a:r>
            <a:r>
              <a:rPr lang="zh-CN" altLang="en-US" sz="2800" dirty="0" smtClean="0"/>
              <a:t>位：</a:t>
            </a:r>
            <a:endParaRPr lang="en-US" altLang="zh-CN" sz="2800" dirty="0" smtClean="0"/>
          </a:p>
          <a:p>
            <a:r>
              <a:rPr lang="zh-CN" altLang="en-US" sz="2800" dirty="0"/>
              <a:t>对</a:t>
            </a:r>
            <a:r>
              <a:rPr lang="zh-CN" altLang="en-US" sz="2800" dirty="0" smtClean="0"/>
              <a:t>阶：</a:t>
            </a:r>
            <a:r>
              <a:rPr lang="en-US" altLang="zh-CN" sz="2800" dirty="0" smtClean="0"/>
              <a:t>0.02 + </a:t>
            </a:r>
            <a:r>
              <a:rPr lang="en-US" altLang="zh-CN" sz="2800" dirty="0"/>
              <a:t>2.34 = </a:t>
            </a:r>
            <a:r>
              <a:rPr lang="en-US" altLang="zh-CN" sz="2800" dirty="0" smtClean="0"/>
              <a:t>2.36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误差</a:t>
            </a:r>
            <a:r>
              <a:rPr lang="en-US" altLang="zh-CN" sz="2800" dirty="0" smtClean="0"/>
              <a:t>0.01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47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1200" dirty="0"/>
              <a:t> </a:t>
            </a:r>
            <a:r>
              <a:rPr lang="zh-CN" altLang="en-US" sz="11200" dirty="0" smtClean="0"/>
              <a:t>   </a:t>
            </a:r>
            <a:r>
              <a:rPr lang="en-US" altLang="zh-CN" sz="9600" dirty="0" smtClean="0"/>
              <a:t>1</a:t>
            </a:r>
            <a:r>
              <a:rPr lang="en-US" altLang="zh-CN" sz="9600" dirty="0"/>
              <a:t>. </a:t>
            </a:r>
            <a:r>
              <a:rPr lang="zh-CN" altLang="en-US" sz="9600" dirty="0"/>
              <a:t>舍入到最接近</a:t>
            </a:r>
            <a:r>
              <a:rPr lang="en-US" altLang="zh-CN" sz="9600" dirty="0"/>
              <a:t>,</a:t>
            </a:r>
            <a:r>
              <a:rPr lang="zh-CN" altLang="en-US" sz="9600" dirty="0"/>
              <a:t>在一样接近的情况下偶数</a:t>
            </a:r>
            <a:r>
              <a:rPr lang="zh-CN" altLang="en-US" sz="9600" dirty="0" smtClean="0"/>
              <a:t>优先（</a:t>
            </a:r>
            <a:r>
              <a:rPr lang="zh-CN" altLang="en-US" sz="9600" dirty="0"/>
              <a:t>这是默认的舍入方式）：会将结果舍入为最接近且可以表示的值</a:t>
            </a:r>
            <a:r>
              <a:rPr lang="en-US" altLang="zh-CN" sz="9600" dirty="0"/>
              <a:t>,</a:t>
            </a:r>
            <a:r>
              <a:rPr lang="zh-CN" altLang="en-US" sz="9600" dirty="0"/>
              <a:t>但是当存在两个数一样接近的时候，则取其中的偶数（在二进制中式以</a:t>
            </a:r>
            <a:r>
              <a:rPr lang="en-US" altLang="zh-CN" sz="9600" dirty="0"/>
              <a:t>0</a:t>
            </a:r>
            <a:r>
              <a:rPr lang="zh-CN" altLang="en-US" sz="9600" dirty="0"/>
              <a:t>结尾的</a:t>
            </a:r>
            <a:r>
              <a:rPr lang="zh-CN" altLang="en-US" sz="9600" dirty="0" smtClean="0"/>
              <a:t>）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2.</a:t>
            </a:r>
            <a:r>
              <a:rPr lang="zh-CN" altLang="en-US" sz="9600" dirty="0"/>
              <a:t>向</a:t>
            </a:r>
            <a:r>
              <a:rPr lang="en-US" altLang="zh-CN" sz="9600" dirty="0"/>
              <a:t>+∞</a:t>
            </a:r>
            <a:r>
              <a:rPr lang="zh-CN" altLang="en-US" sz="9600" dirty="0"/>
              <a:t>方向舍入：会将结果朝正无限大的方向舍入</a:t>
            </a:r>
            <a:r>
              <a:rPr lang="zh-CN" altLang="en-US" sz="9600" dirty="0" smtClean="0"/>
              <a:t>。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en-US" altLang="zh-CN" sz="9600" dirty="0" smtClean="0"/>
              <a:t>        </a:t>
            </a:r>
            <a:r>
              <a:rPr lang="zh-CN" altLang="en-US" sz="9600" dirty="0" smtClean="0"/>
              <a:t>例如：</a:t>
            </a:r>
            <a:r>
              <a:rPr lang="en-US" altLang="zh-CN" sz="9600" dirty="0" smtClean="0"/>
              <a:t> ceil(1.324</a:t>
            </a:r>
            <a:r>
              <a:rPr lang="en-US" altLang="zh-CN" sz="9600" dirty="0"/>
              <a:t>) = 2</a:t>
            </a:r>
            <a:r>
              <a:rPr lang="zh-CN" altLang="en-US" sz="9600" dirty="0"/>
              <a:t>。</a:t>
            </a:r>
            <a:r>
              <a:rPr lang="en-US" altLang="zh-CN" sz="9600" dirty="0"/>
              <a:t>Ceil(-1.324) = -</a:t>
            </a:r>
            <a:r>
              <a:rPr lang="en-US" altLang="zh-CN" sz="9600" dirty="0" smtClean="0"/>
              <a:t>1</a:t>
            </a:r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3. </a:t>
            </a:r>
            <a:r>
              <a:rPr lang="zh-CN" altLang="en-US" sz="9600" dirty="0"/>
              <a:t>向</a:t>
            </a:r>
            <a:r>
              <a:rPr lang="en-US" altLang="zh-CN" sz="9600" dirty="0"/>
              <a:t>-∞</a:t>
            </a:r>
            <a:r>
              <a:rPr lang="zh-CN" altLang="en-US" sz="9600" dirty="0"/>
              <a:t>方向舍入： 会将结果朝负无限大的方向舍入</a:t>
            </a:r>
            <a:r>
              <a:rPr lang="zh-CN" altLang="en-US" sz="9600" dirty="0" smtClean="0"/>
              <a:t>。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zh-CN" altLang="en-US" sz="9600" dirty="0" smtClean="0"/>
              <a:t>        例如</a:t>
            </a:r>
            <a:r>
              <a:rPr lang="zh-CN" altLang="en-US" sz="9600" dirty="0"/>
              <a:t>：</a:t>
            </a:r>
            <a:r>
              <a:rPr lang="en-US" altLang="zh-CN" sz="9600" dirty="0"/>
              <a:t>floor(1.324) = 1</a:t>
            </a:r>
            <a:r>
              <a:rPr lang="zh-CN" altLang="en-US" sz="9600" dirty="0"/>
              <a:t>，</a:t>
            </a:r>
            <a:r>
              <a:rPr lang="en-US" altLang="zh-CN" sz="9600" dirty="0"/>
              <a:t>floor(-1.324) = -</a:t>
            </a:r>
            <a:r>
              <a:rPr lang="en-US" altLang="zh-CN" sz="9600" dirty="0" smtClean="0"/>
              <a:t>2</a:t>
            </a:r>
          </a:p>
          <a:p>
            <a:pPr marL="0" indent="0">
              <a:buNone/>
            </a:pPr>
            <a:r>
              <a:rPr lang="zh-CN" altLang="en-US" sz="9600" dirty="0"/>
              <a:t/>
            </a:r>
            <a:br>
              <a:rPr lang="zh-CN" altLang="en-US" sz="9600" dirty="0"/>
            </a:br>
            <a:r>
              <a:rPr lang="zh-CN" altLang="en-US" sz="9600" dirty="0"/>
              <a:t>    </a:t>
            </a:r>
            <a:r>
              <a:rPr lang="en-US" altLang="zh-CN" sz="9600" dirty="0"/>
              <a:t>4.</a:t>
            </a:r>
            <a:r>
              <a:rPr lang="zh-CN" altLang="en-US" sz="9600" dirty="0"/>
              <a:t>向</a:t>
            </a:r>
            <a:r>
              <a:rPr lang="en-US" altLang="zh-CN" sz="9600" dirty="0"/>
              <a:t>0</a:t>
            </a:r>
            <a:r>
              <a:rPr lang="zh-CN" altLang="en-US" sz="9600" dirty="0" smtClean="0"/>
              <a:t>方向</a:t>
            </a:r>
            <a:r>
              <a:rPr lang="zh-CN" altLang="en-US" sz="9600" dirty="0"/>
              <a:t>（截断）</a:t>
            </a:r>
            <a:r>
              <a:rPr lang="zh-CN" altLang="en-US" sz="9600" dirty="0" smtClean="0"/>
              <a:t>舍入：</a:t>
            </a:r>
            <a:br>
              <a:rPr lang="zh-CN" altLang="en-US" sz="9600" dirty="0" smtClean="0"/>
            </a:br>
            <a:r>
              <a:rPr lang="zh-CN" altLang="en-US" sz="9600" dirty="0" smtClean="0"/>
              <a:t>        例如：</a:t>
            </a:r>
            <a:r>
              <a:rPr lang="en-US" altLang="zh-CN" sz="9600" dirty="0" smtClean="0"/>
              <a:t>(</a:t>
            </a:r>
            <a:r>
              <a:rPr lang="en-US" altLang="zh-CN" sz="9600" dirty="0" err="1" smtClean="0"/>
              <a:t>int</a:t>
            </a:r>
            <a:r>
              <a:rPr lang="en-US" altLang="zh-CN" sz="9600" dirty="0"/>
              <a:t>) 1.324 = 1</a:t>
            </a:r>
            <a:r>
              <a:rPr lang="zh-CN" altLang="en-US" sz="9600" dirty="0"/>
              <a:t>，</a:t>
            </a:r>
            <a:r>
              <a:rPr lang="en-US" altLang="zh-CN" sz="9600" dirty="0"/>
              <a:t>(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) -1.324 = -</a:t>
            </a:r>
            <a:r>
              <a:rPr lang="en-US" altLang="zh-CN" sz="9600" dirty="0" smtClean="0"/>
              <a:t>1</a:t>
            </a:r>
            <a:r>
              <a:rPr lang="en-US" altLang="zh-CN" sz="9600" dirty="0"/>
              <a:t/>
            </a:r>
            <a:br>
              <a:rPr lang="en-US" altLang="zh-CN" sz="9600" dirty="0"/>
            </a:br>
            <a:r>
              <a:rPr lang="en-US" altLang="zh-CN" sz="9600" dirty="0"/>
              <a:t/>
            </a:r>
            <a:br>
              <a:rPr lang="en-US" altLang="zh-CN" sz="9600" dirty="0"/>
            </a:b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1406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算术精确性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粘贴位用于记住舍入位之后有丢掉的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，以便更精确。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位尾数，</a:t>
            </a:r>
            <a:r>
              <a:rPr lang="en-US" altLang="zh-CN" dirty="0" smtClean="0"/>
              <a:t>5.01×10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+ 2.34×10</a:t>
            </a:r>
            <a:r>
              <a:rPr lang="en-US" altLang="zh-CN" baseline="30000" dirty="0" smtClean="0"/>
              <a:t>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对阶：</a:t>
            </a:r>
            <a:r>
              <a:rPr lang="en-US" altLang="zh-CN" dirty="0" smtClean="0"/>
              <a:t>0.0050 + 2.34 = 2.345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向最接近的偶数舍入：</a:t>
            </a:r>
            <a:r>
              <a:rPr lang="en-US" altLang="zh-CN" dirty="0" smtClean="0"/>
              <a:t>2.34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2.35</a:t>
            </a:r>
            <a:r>
              <a:rPr lang="zh-CN" altLang="en-US" dirty="0" smtClean="0"/>
              <a:t>一样接近）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有粘贴位时：</a:t>
            </a:r>
            <a:r>
              <a:rPr lang="en-US" altLang="zh-CN" dirty="0"/>
              <a:t> </a:t>
            </a:r>
            <a:r>
              <a:rPr lang="en-US" altLang="zh-CN" dirty="0" smtClean="0"/>
              <a:t>0.00501 </a:t>
            </a:r>
            <a:r>
              <a:rPr lang="en-US" altLang="zh-CN" dirty="0"/>
              <a:t>+ 2.34 = </a:t>
            </a:r>
            <a:r>
              <a:rPr lang="en-US" altLang="zh-CN" dirty="0" smtClean="0"/>
              <a:t>2.3451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则最接近的只有</a:t>
            </a:r>
            <a:r>
              <a:rPr lang="en-US" altLang="zh-CN" dirty="0" smtClean="0"/>
              <a:t>2.35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P178    3.11.2</a:t>
            </a:r>
          </a:p>
          <a:p>
            <a:pPr marL="0" indent="0">
              <a:buNone/>
            </a:pPr>
            <a:r>
              <a:rPr lang="zh-CN" altLang="en-US" dirty="0" smtClean="0"/>
              <a:t>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码：十进制数</a:t>
            </a:r>
            <a:r>
              <a:rPr lang="en-US" altLang="zh-CN" dirty="0" smtClean="0"/>
              <a:t>+N</a:t>
            </a:r>
            <a:r>
              <a:rPr lang="zh-CN" altLang="en-US" dirty="0" smtClean="0"/>
              <a:t>再转换成二进制就是该十进制数的余</a:t>
            </a:r>
            <a:r>
              <a:rPr lang="en-US" altLang="zh-CN" dirty="0" smtClean="0"/>
              <a:t>-N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十进制     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0                 0011</a:t>
            </a:r>
          </a:p>
          <a:p>
            <a:pPr marL="514350" indent="-514350">
              <a:buAutoNum type="arabicPlain"/>
            </a:pPr>
            <a:r>
              <a:rPr lang="en-US" altLang="zh-CN" dirty="0" smtClean="0"/>
              <a:t>              0100</a:t>
            </a:r>
          </a:p>
          <a:p>
            <a:pPr marL="514350" indent="-514350">
              <a:buAutoNum type="arabicPlain"/>
            </a:pPr>
            <a:r>
              <a:rPr lang="en-US" altLang="zh-CN" dirty="0" smtClean="0"/>
              <a:t>              0101…</a:t>
            </a:r>
          </a:p>
          <a:p>
            <a:pPr marL="0" indent="0">
              <a:buNone/>
            </a:pPr>
            <a:r>
              <a:rPr lang="en-US" altLang="zh-CN" dirty="0" smtClean="0"/>
              <a:t>IEEE754   </a:t>
            </a:r>
            <a:r>
              <a:rPr lang="zh-CN" altLang="en-US" dirty="0" smtClean="0"/>
              <a:t>余</a:t>
            </a:r>
            <a:r>
              <a:rPr lang="en-US" altLang="zh-CN" dirty="0" smtClean="0"/>
              <a:t>-127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1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 754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531144"/>
            <a:ext cx="7700962" cy="47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400" dirty="0" smtClean="0">
                <a:solidFill>
                  <a:srgbClr val="000000"/>
                </a:solidFill>
              </a:rPr>
              <a:t>中浮点数标准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</a:rPr>
              <a:t>IEEE</a:t>
            </a:r>
            <a:r>
              <a:rPr lang="en-US" altLang="en-US" sz="2400" dirty="0" smtClean="0">
                <a:solidFill>
                  <a:srgbClr val="000000"/>
                </a:solidFill>
              </a:rPr>
              <a:t>标准委员会</a:t>
            </a:r>
            <a:r>
              <a:rPr lang="en-US" altLang="zh-CN" sz="2400" dirty="0" smtClean="0">
                <a:solidFill>
                  <a:srgbClr val="000000"/>
                </a:solidFill>
              </a:rPr>
              <a:t>1985</a:t>
            </a:r>
            <a:r>
              <a:rPr lang="en-US" altLang="en-US" sz="2400" dirty="0" smtClean="0">
                <a:solidFill>
                  <a:srgbClr val="000000"/>
                </a:solidFill>
              </a:rPr>
              <a:t>年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en-US" altLang="en-US" sz="2400" dirty="0" smtClean="0">
                <a:solidFill>
                  <a:srgbClr val="000000"/>
                </a:solidFill>
              </a:rPr>
              <a:t>月批准的。内容包括：浮点数表示形式、类型、定义、舍入方式、例外处理等。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en-US" altLang="en-US" sz="2400" dirty="0" smtClean="0">
                <a:solidFill>
                  <a:srgbClr val="000000"/>
                </a:solidFill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400" dirty="0" smtClean="0">
                <a:solidFill>
                  <a:srgbClr val="000000"/>
                </a:solidFill>
              </a:rPr>
              <a:t>浮点数的格式：尾数用原码，指数用移码。格式如下：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en-US" sz="2400" dirty="0" smtClean="0">
                <a:solidFill>
                  <a:srgbClr val="000000"/>
                </a:solidFill>
              </a:rPr>
              <a:t>对于单精度字长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en-US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en-US" altLang="en-US" sz="2400" dirty="0" smtClean="0">
                <a:solidFill>
                  <a:srgbClr val="000000"/>
                </a:solidFill>
              </a:rPr>
              <a:t>为符号位，阶码</a:t>
            </a:r>
            <a:r>
              <a:rPr lang="en-US" altLang="zh-CN" sz="2400" dirty="0" smtClean="0">
                <a:solidFill>
                  <a:srgbClr val="000000"/>
                </a:solidFill>
              </a:rPr>
              <a:t>e</a:t>
            </a:r>
            <a:r>
              <a:rPr lang="en-US" altLang="en-US" sz="2400" dirty="0" smtClean="0">
                <a:solidFill>
                  <a:srgbClr val="000000"/>
                </a:solidFill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</a:rPr>
              <a:t>8</a:t>
            </a:r>
            <a:r>
              <a:rPr lang="en-US" altLang="en-US" sz="2400" dirty="0" smtClean="0">
                <a:solidFill>
                  <a:srgbClr val="000000"/>
                </a:solidFill>
              </a:rPr>
              <a:t>位，</a:t>
            </a:r>
            <a:r>
              <a:rPr lang="en-US" altLang="zh-CN" sz="2400" dirty="0" smtClean="0">
                <a:solidFill>
                  <a:srgbClr val="000000"/>
                </a:solidFill>
              </a:rPr>
              <a:t>f</a:t>
            </a:r>
            <a:r>
              <a:rPr lang="en-US" altLang="en-US" sz="2400" dirty="0" smtClean="0">
                <a:solidFill>
                  <a:srgbClr val="000000"/>
                </a:solidFill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</a:rPr>
              <a:t>23</a:t>
            </a:r>
            <a:r>
              <a:rPr lang="en-US" altLang="en-US" sz="2400" dirty="0" smtClean="0">
                <a:solidFill>
                  <a:srgbClr val="000000"/>
                </a:solidFill>
              </a:rPr>
              <a:t>位，尾数最高位隐藏。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6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14" y="3650456"/>
            <a:ext cx="419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1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-1278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3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NVIDIA</a:t>
            </a:r>
            <a:r>
              <a:rPr lang="zh-CN" altLang="en-US" sz="3200" dirty="0" smtClean="0"/>
              <a:t>表示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-1278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3</a:t>
            </a:r>
            <a:r>
              <a:rPr lang="en-US" altLang="zh-CN" sz="3200" dirty="0" smtClean="0"/>
              <a:t> = -1278000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    = -100111000000000110000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    = -1.00111000000000110000*2</a:t>
            </a:r>
            <a:r>
              <a:rPr lang="en-US" altLang="zh-CN" sz="3200" baseline="30000" dirty="0" smtClean="0"/>
              <a:t>20</a:t>
            </a:r>
          </a:p>
          <a:p>
            <a:r>
              <a:rPr lang="en-US" altLang="zh-CN" sz="3200" dirty="0" smtClean="0"/>
              <a:t>Exponent = 20+16 = 36 </a:t>
            </a:r>
          </a:p>
          <a:p>
            <a:r>
              <a:rPr lang="en-US" altLang="zh-CN" sz="3200" dirty="0" smtClean="0"/>
              <a:t>NVIDIA</a:t>
            </a:r>
            <a:r>
              <a:rPr lang="zh-CN" altLang="en-US" sz="3200" dirty="0" smtClean="0"/>
              <a:t>指数位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位最大</a:t>
            </a:r>
            <a:r>
              <a:rPr lang="en-US" altLang="zh-CN" sz="3200" dirty="0" smtClean="0"/>
              <a:t>11111 = 31</a:t>
            </a:r>
          </a:p>
          <a:p>
            <a:r>
              <a:rPr lang="zh-CN" altLang="en-US" sz="3200" dirty="0" smtClean="0"/>
              <a:t>所以溢出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4200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548680"/>
            <a:ext cx="77768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2.3109375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1</a:t>
            </a:r>
            <a:r>
              <a:rPr lang="zh-CN" altLang="en-US" sz="3200" dirty="0" smtClean="0"/>
              <a:t>的</a:t>
            </a:r>
            <a:r>
              <a:rPr lang="en-US" altLang="zh-CN" sz="3200" dirty="0"/>
              <a:t>NVIDIA</a:t>
            </a:r>
            <a:r>
              <a:rPr lang="zh-CN" altLang="en-US" sz="3200" dirty="0"/>
              <a:t>表示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2.3109375</a:t>
            </a:r>
            <a:r>
              <a:rPr lang="zh-CN" altLang="en-US" sz="3200" dirty="0"/>
              <a:t>*</a:t>
            </a:r>
            <a:r>
              <a:rPr lang="en-US" altLang="zh-CN" sz="3200" dirty="0"/>
              <a:t>10</a:t>
            </a:r>
            <a:r>
              <a:rPr lang="en-US" altLang="zh-CN" sz="3200" baseline="30000" dirty="0"/>
              <a:t>1 </a:t>
            </a:r>
            <a:r>
              <a:rPr lang="en-US" altLang="zh-CN" sz="3200" dirty="0" smtClean="0"/>
              <a:t>= 23.109375</a:t>
            </a:r>
            <a:endParaRPr lang="en-US" altLang="zh-CN" sz="3200" dirty="0"/>
          </a:p>
          <a:p>
            <a:r>
              <a:rPr lang="en-US" altLang="zh-CN" sz="3200" dirty="0"/>
              <a:t>                   </a:t>
            </a:r>
            <a:r>
              <a:rPr lang="en-US" altLang="zh-CN" sz="3200" dirty="0" smtClean="0"/>
              <a:t>         = 10111.000111</a:t>
            </a:r>
            <a:endParaRPr lang="en-US" altLang="zh-CN" sz="3200" dirty="0"/>
          </a:p>
          <a:p>
            <a:r>
              <a:rPr lang="en-US" altLang="zh-CN" sz="3200" dirty="0"/>
              <a:t>                   </a:t>
            </a:r>
            <a:r>
              <a:rPr lang="en-US" altLang="zh-CN" sz="3200" dirty="0" smtClean="0"/>
              <a:t>         = 1.0111000111*2</a:t>
            </a:r>
            <a:r>
              <a:rPr lang="en-US" altLang="zh-CN" sz="3200" baseline="30000" dirty="0" smtClean="0"/>
              <a:t>4</a:t>
            </a:r>
            <a:endParaRPr lang="en-US" altLang="zh-CN" sz="3200" baseline="30000" dirty="0"/>
          </a:p>
          <a:p>
            <a:r>
              <a:rPr lang="en-US" altLang="zh-CN" sz="3200" dirty="0"/>
              <a:t>Exponent = 4</a:t>
            </a:r>
            <a:r>
              <a:rPr lang="en-US" altLang="zh-CN" sz="3200" dirty="0" smtClean="0"/>
              <a:t>+16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20 </a:t>
            </a:r>
            <a:endParaRPr lang="en-US" altLang="zh-CN" sz="3200" dirty="0"/>
          </a:p>
          <a:p>
            <a:r>
              <a:rPr lang="en-US" altLang="zh-CN" sz="3200" dirty="0"/>
              <a:t>NVIDIA</a:t>
            </a:r>
            <a:r>
              <a:rPr lang="zh-CN" altLang="en-US" sz="3200" dirty="0"/>
              <a:t>指数位</a:t>
            </a:r>
            <a:r>
              <a:rPr lang="en-US" altLang="zh-CN" sz="3200" dirty="0"/>
              <a:t>5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最大</a:t>
            </a:r>
            <a:r>
              <a:rPr lang="en-US" altLang="zh-CN" sz="3200" dirty="0" smtClean="0"/>
              <a:t>10100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20</a:t>
            </a:r>
            <a:endParaRPr lang="en-US" altLang="zh-CN" sz="3200" dirty="0"/>
          </a:p>
          <a:p>
            <a:r>
              <a:rPr lang="zh-CN" altLang="en-US" sz="3200" dirty="0" smtClean="0"/>
              <a:t>所以</a:t>
            </a:r>
            <a:r>
              <a:rPr lang="en-US" altLang="zh-CN" sz="3200" dirty="0" smtClean="0"/>
              <a:t>0 10100 0111000111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十进制小数转二进制，*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，看进位，有进位减掉，再乘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4010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3.11.4  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IEEE754   b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NVIDIA</a:t>
            </a:r>
          </a:p>
          <a:p>
            <a:pPr marL="0" indent="0">
              <a:buNone/>
            </a:pPr>
            <a:r>
              <a:rPr lang="zh-CN" altLang="en-US" dirty="0" smtClean="0"/>
              <a:t>不必写出浮点数的全部各位，实际上只是尾数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保护位</a:t>
            </a:r>
            <a:r>
              <a:rPr lang="en-US" altLang="zh-CN" dirty="0" smtClean="0"/>
              <a:t>G+</a:t>
            </a:r>
            <a:r>
              <a:rPr lang="zh-CN" altLang="en-US" dirty="0" smtClean="0"/>
              <a:t>舍入位</a:t>
            </a:r>
            <a:r>
              <a:rPr lang="en-US" altLang="zh-CN" dirty="0" smtClean="0"/>
              <a:t>R+</a:t>
            </a:r>
            <a:r>
              <a:rPr lang="zh-CN" altLang="en-US" dirty="0" smtClean="0"/>
              <a:t>粘贴位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+G+R+S</a:t>
            </a:r>
          </a:p>
          <a:p>
            <a:r>
              <a:rPr lang="en-US" altLang="zh-CN" dirty="0" smtClean="0"/>
              <a:t>3.12.1</a:t>
            </a:r>
            <a:r>
              <a:rPr lang="en-US" altLang="zh-CN" dirty="0"/>
              <a:t> </a:t>
            </a:r>
            <a:r>
              <a:rPr lang="en-US" altLang="zh-CN" dirty="0" smtClean="0"/>
              <a:t> a</a:t>
            </a:r>
            <a:r>
              <a:rPr lang="zh-CN" altLang="en-US" dirty="0"/>
              <a:t>用</a:t>
            </a:r>
            <a:r>
              <a:rPr lang="en-US" altLang="zh-CN" dirty="0"/>
              <a:t>IEEE754   b</a:t>
            </a:r>
            <a:r>
              <a:rPr lang="zh-CN" altLang="en-US" dirty="0"/>
              <a:t>用</a:t>
            </a:r>
            <a:r>
              <a:rPr lang="en-US" altLang="zh-CN" dirty="0"/>
              <a:t>NVIDIA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7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3.11.4b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2.3109375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1 </a:t>
            </a:r>
            <a:r>
              <a:rPr lang="en-US" altLang="zh-CN" dirty="0" smtClean="0"/>
              <a:t>= 1.0111000111*2</a:t>
            </a:r>
            <a:r>
              <a:rPr lang="en-US" altLang="zh-CN" baseline="30000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6.391601562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= 0.6391601562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= 0.1010001110 0111</a:t>
            </a:r>
          </a:p>
          <a:p>
            <a:pPr marL="0" indent="0">
              <a:buNone/>
            </a:pPr>
            <a:r>
              <a:rPr lang="zh-CN" altLang="en-US" dirty="0" smtClean="0"/>
              <a:t>规格化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可省略</a:t>
            </a:r>
            <a:r>
              <a:rPr lang="en-US" altLang="zh-CN" dirty="0" smtClean="0"/>
              <a:t>)    = 1.0100011100111*2</a:t>
            </a:r>
            <a:r>
              <a:rPr lang="en-US" altLang="zh-CN" baseline="30000" dirty="0" smtClean="0"/>
              <a:t>-1</a:t>
            </a:r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zh-CN" altLang="en-US" dirty="0" smtClean="0"/>
              <a:t>阶                         </a:t>
            </a:r>
            <a:r>
              <a:rPr lang="en-US" altLang="zh-CN" dirty="0" smtClean="0"/>
              <a:t>= 0.000010100011100111*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1.0111000111 000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+ 0.0000101000 111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1.0111101111 111</a:t>
            </a:r>
          </a:p>
          <a:p>
            <a:pPr marL="0" indent="0">
              <a:buNone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GRS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，说明该数介于</a:t>
            </a:r>
            <a:r>
              <a:rPr lang="en-US" altLang="zh-CN" dirty="0" smtClean="0"/>
              <a:t>1.0111101111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1.0111110000</a:t>
            </a:r>
            <a:r>
              <a:rPr lang="zh-CN" altLang="en-US" dirty="0" smtClean="0"/>
              <a:t>之间，若为</a:t>
            </a:r>
            <a:r>
              <a:rPr lang="en-US" altLang="zh-CN" dirty="0" smtClean="0"/>
              <a:t>GRS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则在当中，现在更偏向大的数，所以取</a:t>
            </a:r>
            <a:r>
              <a:rPr lang="en-US" altLang="zh-CN" dirty="0" smtClean="0"/>
              <a:t>1.0111110000</a:t>
            </a:r>
          </a:p>
          <a:p>
            <a:pPr marL="0" indent="0">
              <a:buNone/>
            </a:pPr>
            <a:r>
              <a:rPr lang="en-US" altLang="zh-CN" dirty="0"/>
              <a:t>2.3109375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1 </a:t>
            </a:r>
            <a:r>
              <a:rPr lang="en-US" altLang="zh-CN" dirty="0" smtClean="0"/>
              <a:t>+</a:t>
            </a:r>
            <a:r>
              <a:rPr lang="en-US" altLang="zh-CN" dirty="0"/>
              <a:t> 6.391601562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r>
              <a:rPr lang="en-US" altLang="zh-CN" dirty="0" smtClean="0"/>
              <a:t> = 1.0111110000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 = 10111.11 = 23.75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4149080"/>
            <a:ext cx="37444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1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结合律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整数加法符合结合律，浮点数加法不符合结合律。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3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3.8  </a:t>
            </a:r>
            <a:r>
              <a:rPr lang="zh-CN" altLang="en-US" dirty="0" smtClean="0"/>
              <a:t>陷阱与谬误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左移乘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（正确），右移除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（仅对无符号数成立）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对于有符号数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算数右移，补入符号位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例：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–5 / 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（不够精确）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1111011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&gt;&gt; 2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111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–2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Rounds toward –∞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逻辑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右移，补入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（完全不对）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lvl="2" indent="-285750">
              <a:lnSpc>
                <a:spcPct val="90000"/>
              </a:lnSpc>
              <a:buClr>
                <a:srgbClr val="91AFBF"/>
              </a:buClr>
              <a:buSzPct val="55000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 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1111011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&gt;&gt; 2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001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11110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+62</a:t>
            </a:r>
          </a:p>
          <a:p>
            <a:pPr>
              <a:lnSpc>
                <a:spcPct val="90000"/>
              </a:lnSpc>
              <a:buClr>
                <a:srgbClr val="91AFBF"/>
              </a:buClr>
            </a:pPr>
            <a:r>
              <a:rPr lang="zh-CN" altLang="en-US" dirty="0"/>
              <a:t>浮点数的精度</a:t>
            </a:r>
          </a:p>
          <a:p>
            <a:pPr marL="0" indent="0">
              <a:lnSpc>
                <a:spcPct val="90000"/>
              </a:lnSpc>
              <a:buClr>
                <a:srgbClr val="91AFBF"/>
              </a:buClr>
              <a:buNone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353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75734"/>
              </p:ext>
            </p:extLst>
          </p:nvPr>
        </p:nvGraphicFramePr>
        <p:xfrm>
          <a:off x="1127125" y="2343150"/>
          <a:ext cx="6565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公式" r:id="rId3" imgW="2743200" imgH="241200" progId="Equation.3">
                  <p:embed/>
                </p:oleObj>
              </mc:Choice>
              <mc:Fallback>
                <p:oleObj name="公式" r:id="rId3" imgW="27432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343150"/>
                        <a:ext cx="6565900" cy="5762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1111 1111</a:t>
            </a:r>
            <a:r>
              <a:rPr lang="en-US" altLang="en-US" dirty="0">
                <a:solidFill>
                  <a:srgbClr val="000000"/>
                </a:solidFill>
              </a:rPr>
              <a:t>）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=255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f≠0</a:t>
            </a:r>
            <a:r>
              <a:rPr lang="en-US" altLang="en-US" dirty="0">
                <a:solidFill>
                  <a:srgbClr val="000000"/>
                </a:solidFill>
              </a:rPr>
              <a:t>，则无论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取何值，浮点数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NaN</a:t>
            </a:r>
            <a:r>
              <a:rPr lang="en-US" altLang="en-US" dirty="0">
                <a:solidFill>
                  <a:srgbClr val="000000"/>
                </a:solidFill>
              </a:rPr>
              <a:t>（非数）。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=255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f=0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*∞</a:t>
            </a:r>
            <a:r>
              <a:rPr lang="en-US" altLang="en-US" dirty="0">
                <a:solidFill>
                  <a:srgbClr val="000000"/>
                </a:solidFill>
              </a:rPr>
              <a:t>，为</a:t>
            </a:r>
            <a:r>
              <a:rPr lang="en-US" altLang="zh-CN" dirty="0">
                <a:solidFill>
                  <a:srgbClr val="000000"/>
                </a:solidFill>
              </a:rPr>
              <a:t>±∞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en-US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00"/>
                </a:solidFill>
              </a:rPr>
              <a:t>0&lt;e&lt;255, </a:t>
            </a:r>
            <a:r>
              <a:rPr lang="en-US" altLang="en-US" dirty="0" err="1">
                <a:solidFill>
                  <a:srgbClr val="000000"/>
                </a:solidFill>
              </a:rPr>
              <a:t>则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*2</a:t>
            </a:r>
            <a:r>
              <a:rPr lang="en-US" altLang="zh-CN" baseline="30000" dirty="0">
                <a:solidFill>
                  <a:srgbClr val="FF0000"/>
                </a:solidFill>
              </a:rPr>
              <a:t>e-127</a:t>
            </a:r>
            <a:r>
              <a:rPr lang="en-US" altLang="zh-CN" dirty="0">
                <a:solidFill>
                  <a:srgbClr val="000000"/>
                </a:solidFill>
              </a:rPr>
              <a:t>*(</a:t>
            </a:r>
            <a:r>
              <a:rPr lang="en-US" altLang="zh-CN" dirty="0">
                <a:solidFill>
                  <a:srgbClr val="FF0000"/>
                </a:solidFill>
              </a:rPr>
              <a:t>1.f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</a:rPr>
              <a:t>。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即：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(4)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 ≠0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*2</a:t>
            </a:r>
            <a:r>
              <a:rPr lang="en-US" altLang="zh-CN" baseline="30000" dirty="0">
                <a:solidFill>
                  <a:srgbClr val="000000"/>
                </a:solidFill>
              </a:rPr>
              <a:t>e-126</a:t>
            </a:r>
            <a:r>
              <a:rPr lang="en-US" altLang="zh-CN" dirty="0">
                <a:solidFill>
                  <a:srgbClr val="000000"/>
                </a:solidFill>
              </a:rPr>
              <a:t>*(0.f)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(5)</a:t>
            </a:r>
            <a:r>
              <a:rPr lang="en-US" altLang="en-US" dirty="0" err="1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en-US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f =0</a:t>
            </a:r>
            <a:r>
              <a:rPr lang="en-US" altLang="en-US" dirty="0">
                <a:solidFill>
                  <a:srgbClr val="000000"/>
                </a:solidFill>
              </a:rPr>
              <a:t>，则</a:t>
            </a:r>
            <a:r>
              <a:rPr lang="en-US" altLang="zh-CN" dirty="0">
                <a:solidFill>
                  <a:srgbClr val="000000"/>
                </a:solidFill>
              </a:rPr>
              <a:t>v=(-1)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*0</a:t>
            </a:r>
            <a:r>
              <a:rPr lang="en-US" altLang="en-US" dirty="0">
                <a:solidFill>
                  <a:srgbClr val="000000"/>
                </a:solidFill>
              </a:rPr>
              <a:t>，即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b="1" dirty="0">
              <a:solidFill>
                <a:srgbClr val="000000"/>
              </a:solidFill>
            </a:endParaRPr>
          </a:p>
          <a:p>
            <a:pPr indent="-341313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en-US" dirty="0">
                <a:solidFill>
                  <a:srgbClr val="000000"/>
                </a:solidFill>
              </a:rPr>
              <a:t>对于双精度字长</a:t>
            </a:r>
            <a:r>
              <a:rPr lang="en-US" altLang="zh-CN" dirty="0">
                <a:solidFill>
                  <a:srgbClr val="000000"/>
                </a:solidFill>
              </a:rPr>
              <a:t>64</a:t>
            </a:r>
            <a:r>
              <a:rPr lang="en-US" altLang="en-US" dirty="0">
                <a:solidFill>
                  <a:srgbClr val="000000"/>
                </a:solidFill>
              </a:rPr>
              <a:t>，阶码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11</a:t>
            </a:r>
            <a:r>
              <a:rPr lang="en-US" altLang="en-US" dirty="0">
                <a:solidFill>
                  <a:srgbClr val="000000"/>
                </a:solidFill>
              </a:rPr>
              <a:t>位，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52</a:t>
            </a:r>
            <a:r>
              <a:rPr lang="en-US" altLang="en-US" dirty="0">
                <a:solidFill>
                  <a:srgbClr val="000000"/>
                </a:solidFill>
              </a:rPr>
              <a:t>位，尾数最高位隐藏。相应</a:t>
            </a:r>
            <a:r>
              <a:rPr lang="en-US" altLang="zh-CN" dirty="0">
                <a:solidFill>
                  <a:srgbClr val="000000"/>
                </a:solidFill>
              </a:rPr>
              <a:t>255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127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126</a:t>
            </a:r>
            <a:r>
              <a:rPr lang="en-US" altLang="en-US" dirty="0">
                <a:solidFill>
                  <a:srgbClr val="000000"/>
                </a:solidFill>
              </a:rPr>
              <a:t>各值改为</a:t>
            </a:r>
            <a:r>
              <a:rPr lang="en-US" altLang="zh-CN" dirty="0">
                <a:solidFill>
                  <a:srgbClr val="000000"/>
                </a:solidFill>
              </a:rPr>
              <a:t>2047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1023</a:t>
            </a:r>
            <a:r>
              <a:rPr lang="en-US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1022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815193" y="2879270"/>
            <a:ext cx="3303588" cy="3142018"/>
          </a:xfrm>
          <a:prstGeom prst="wedgeRoundRectCallout">
            <a:avLst>
              <a:gd name="adj1" fmla="val -71232"/>
              <a:gd name="adj2" fmla="val -82804"/>
              <a:gd name="adj3" fmla="val 16667"/>
            </a:avLst>
          </a:prstGeom>
          <a:solidFill>
            <a:srgbClr val="DFD6C3"/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dirty="0"/>
              <a:t>国内教材</a:t>
            </a:r>
            <a:r>
              <a:rPr lang="en-US" altLang="en-US" sz="2000" dirty="0" smtClean="0">
                <a:solidFill>
                  <a:schemeClr val="tx1"/>
                </a:solidFill>
              </a:rPr>
              <a:t>讲的规格化形式是</a:t>
            </a:r>
            <a:r>
              <a:rPr lang="en-US" altLang="en-US" sz="2000" dirty="0">
                <a:solidFill>
                  <a:schemeClr val="tx1"/>
                </a:solidFill>
              </a:rPr>
              <a:t>：移码偏移量为</a:t>
            </a:r>
            <a:r>
              <a:rPr lang="en-US" altLang="zh-CN" sz="2000" dirty="0">
                <a:solidFill>
                  <a:schemeClr val="tx1"/>
                </a:solidFill>
              </a:rPr>
              <a:t>128</a:t>
            </a:r>
            <a:r>
              <a:rPr lang="en-US" altLang="en-US" sz="2000" dirty="0">
                <a:solidFill>
                  <a:schemeClr val="tx1"/>
                </a:solidFill>
              </a:rPr>
              <a:t>，尾数规格化为</a:t>
            </a:r>
            <a:r>
              <a:rPr lang="en-US" altLang="zh-CN" sz="2000" dirty="0">
                <a:solidFill>
                  <a:schemeClr val="tx1"/>
                </a:solidFill>
              </a:rPr>
              <a:t>0.1f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</a:rPr>
              <a:t>…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solidFill>
                  <a:schemeClr val="tx1"/>
                </a:solidFill>
              </a:rPr>
              <a:t>IEEE754</a:t>
            </a:r>
            <a:r>
              <a:rPr lang="en-US" altLang="en-US" sz="2000" dirty="0">
                <a:solidFill>
                  <a:schemeClr val="tx1"/>
                </a:solidFill>
              </a:rPr>
              <a:t>规格化为：</a:t>
            </a:r>
            <a:r>
              <a:rPr lang="en-US" altLang="zh-CN" sz="2000" dirty="0">
                <a:solidFill>
                  <a:schemeClr val="tx1"/>
                </a:solidFill>
              </a:rPr>
              <a:t>1.f</a:t>
            </a:r>
            <a:r>
              <a:rPr lang="en-US" altLang="en-US" sz="2000" dirty="0">
                <a:solidFill>
                  <a:schemeClr val="tx1"/>
                </a:solidFill>
              </a:rPr>
              <a:t>的形式，移码偏移量</a:t>
            </a:r>
            <a:r>
              <a:rPr lang="en-US" altLang="zh-CN" sz="2000" dirty="0" smtClean="0">
                <a:solidFill>
                  <a:schemeClr val="tx1"/>
                </a:solidFill>
              </a:rPr>
              <a:t>127</a:t>
            </a:r>
          </a:p>
          <a:p>
            <a:pPr>
              <a:spcBef>
                <a:spcPts val="12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 smtClean="0"/>
              <a:t>e</a:t>
            </a:r>
            <a:r>
              <a:rPr lang="zh-CN" altLang="en-US" sz="2000" dirty="0" smtClean="0"/>
              <a:t>总是无符号数（正），最小的负数是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，最大的正数是</a:t>
            </a:r>
            <a:r>
              <a:rPr lang="en-US" altLang="zh-CN" sz="2000" dirty="0" smtClean="0"/>
              <a:t>111…1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476672"/>
            <a:ext cx="7700962" cy="4557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例：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0.15625=(0.00101)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0.00101       0.101*2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-2       </a:t>
            </a:r>
            <a:r>
              <a:rPr lang="en-US" altLang="en-US" sz="2800" baseline="30000" dirty="0" err="1" smtClean="0">
                <a:solidFill>
                  <a:srgbClr val="000000"/>
                </a:solidFill>
              </a:rPr>
              <a:t>规格化</a:t>
            </a:r>
            <a:endParaRPr lang="en-US" altLang="zh-CN" sz="2800" baseline="300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                   1.01*2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-3          </a:t>
            </a:r>
            <a:r>
              <a:rPr lang="en-US" altLang="zh-CN" sz="2800" baseline="30000" dirty="0" err="1" smtClean="0">
                <a:solidFill>
                  <a:srgbClr val="000000"/>
                </a:solidFill>
              </a:rPr>
              <a:t>IEEE</a:t>
            </a:r>
            <a:r>
              <a:rPr lang="en-US" altLang="en-US" sz="2800" baseline="30000" dirty="0" err="1" smtClean="0">
                <a:solidFill>
                  <a:srgbClr val="000000"/>
                </a:solidFill>
              </a:rPr>
              <a:t>规格化</a:t>
            </a:r>
            <a:endParaRPr lang="en-US" altLang="zh-CN" sz="2800" baseline="300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smtClean="0">
                <a:solidFill>
                  <a:srgbClr val="000000"/>
                </a:solidFill>
              </a:rPr>
              <a:t>阶码偏移量为</a:t>
            </a:r>
            <a:r>
              <a:rPr lang="en-US" altLang="zh-CN" sz="2800" dirty="0" smtClean="0">
                <a:solidFill>
                  <a:srgbClr val="000000"/>
                </a:solidFill>
              </a:rPr>
              <a:t>127</a:t>
            </a:r>
            <a:r>
              <a:rPr lang="en-US" altLang="en-US" sz="2800" dirty="0" smtClean="0">
                <a:solidFill>
                  <a:srgbClr val="000000"/>
                </a:solidFill>
              </a:rPr>
              <a:t>，所以：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e = 127-3 = 124 = (0111 1100)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f = 010…0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                  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</a:t>
            </a:r>
            <a:r>
              <a:rPr lang="en-US" altLang="en-US" sz="2800" dirty="0" smtClean="0">
                <a:solidFill>
                  <a:srgbClr val="000000"/>
                </a:solidFill>
              </a:rPr>
              <a:t>所以，</a:t>
            </a:r>
            <a:r>
              <a:rPr lang="en-US" altLang="zh-CN" sz="28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800" dirty="0" smtClean="0">
                <a:solidFill>
                  <a:srgbClr val="000000"/>
                </a:solidFill>
              </a:rPr>
              <a:t>单精度浮点数为：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0 0111 1100 010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99592" y="692696"/>
            <a:ext cx="7700962" cy="5688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例：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-5=-101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数符</a:t>
            </a:r>
            <a:r>
              <a:rPr lang="en-US" altLang="en-US" sz="2800" dirty="0" smtClean="0">
                <a:solidFill>
                  <a:srgbClr val="000000"/>
                </a:solidFill>
              </a:rPr>
              <a:t>  s = </a:t>
            </a:r>
            <a:r>
              <a:rPr lang="en-US" altLang="zh-CN" sz="2800" dirty="0" smtClean="0">
                <a:solidFill>
                  <a:srgbClr val="000000"/>
                </a:solidFill>
              </a:rPr>
              <a:t>1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IEEE</a:t>
            </a:r>
            <a:r>
              <a:rPr lang="en-US" altLang="en-US" sz="2800" dirty="0" smtClean="0">
                <a:solidFill>
                  <a:srgbClr val="000000"/>
                </a:solidFill>
              </a:rPr>
              <a:t>规格化</a:t>
            </a:r>
            <a:r>
              <a:rPr lang="en-US" altLang="zh-CN" sz="2800" dirty="0" smtClean="0">
                <a:solidFill>
                  <a:srgbClr val="000000"/>
                </a:solidFill>
              </a:rPr>
              <a:t>1.01*2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e=127+2=129=(1000 0001)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f = 010…0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 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IEEE754</a:t>
            </a:r>
            <a:r>
              <a:rPr lang="en-US" altLang="en-US" sz="2800" dirty="0" smtClean="0">
                <a:solidFill>
                  <a:srgbClr val="000000"/>
                </a:solidFill>
              </a:rPr>
              <a:t>单精度浮点数：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1 1000 0001 010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>
                <a:solidFill>
                  <a:srgbClr val="000000"/>
                </a:solidFill>
              </a:rPr>
              <a:t>例</a:t>
            </a:r>
            <a:r>
              <a:rPr lang="en-US" altLang="en-US" sz="2800" dirty="0" smtClean="0">
                <a:solidFill>
                  <a:srgbClr val="000000"/>
                </a:solidFill>
              </a:rPr>
              <a:t>：    </a:t>
            </a:r>
            <a:r>
              <a:rPr lang="en-US" altLang="zh-CN" sz="2800" dirty="0" smtClean="0">
                <a:solidFill>
                  <a:srgbClr val="000000"/>
                </a:solidFill>
              </a:rPr>
              <a:t>IEEE754</a:t>
            </a:r>
            <a:r>
              <a:rPr lang="en-US" altLang="en-US" sz="2800" dirty="0">
                <a:solidFill>
                  <a:srgbClr val="000000"/>
                </a:solidFill>
              </a:rPr>
              <a:t>单精度浮点数用十进制表示。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1 </a:t>
            </a:r>
            <a:r>
              <a:rPr lang="en-US" altLang="zh-CN" sz="2800" dirty="0">
                <a:solidFill>
                  <a:srgbClr val="000000"/>
                </a:solidFill>
              </a:rPr>
              <a:t>1000 0001 0010</a:t>
            </a: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</a:rPr>
              <a:t>0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S=1  </a:t>
            </a:r>
            <a:r>
              <a:rPr lang="en-US" altLang="zh-CN" sz="2800" dirty="0">
                <a:solidFill>
                  <a:srgbClr val="000000"/>
                </a:solidFill>
              </a:rPr>
              <a:t>e=129  f=</a:t>
            </a:r>
            <a:r>
              <a:rPr lang="zh-CN" altLang="en-US" sz="2800" dirty="0">
                <a:solidFill>
                  <a:srgbClr val="000000"/>
                </a:solidFill>
              </a:rPr>
              <a:t>(0.001)</a:t>
            </a:r>
            <a:r>
              <a:rPr lang="zh-CN" altLang="en-US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=</a:t>
            </a:r>
            <a:r>
              <a:rPr lang="en-US" altLang="zh-CN" sz="2800" dirty="0">
                <a:solidFill>
                  <a:srgbClr val="000000"/>
                </a:solidFill>
              </a:rPr>
              <a:t>1/8=0.125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 smtClean="0">
                <a:solidFill>
                  <a:srgbClr val="000000"/>
                </a:solidFill>
              </a:rPr>
              <a:t>              代入公式</a:t>
            </a:r>
            <a:r>
              <a:rPr lang="en-US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en-US" altLang="en-US" sz="2800" dirty="0">
                <a:solidFill>
                  <a:srgbClr val="000000"/>
                </a:solidFill>
              </a:rPr>
              <a:t>）可得</a:t>
            </a:r>
            <a:r>
              <a:rPr lang="en-US" altLang="zh-CN" sz="2800" dirty="0">
                <a:solidFill>
                  <a:srgbClr val="000000"/>
                </a:solidFill>
              </a:rPr>
              <a:t>-4.5</a:t>
            </a:r>
          </a:p>
          <a:p>
            <a:pPr indent="-341313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764704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例：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–0.75</a:t>
            </a:r>
          </a:p>
          <a:p>
            <a:pPr lvl="1"/>
            <a:r>
              <a:rPr lang="en-US" altLang="zh-CN" sz="3200" dirty="0"/>
              <a:t>–0.75 = (–1)</a:t>
            </a:r>
            <a:r>
              <a:rPr lang="en-US" altLang="zh-CN" sz="3200" baseline="30000" dirty="0"/>
              <a:t>1</a:t>
            </a:r>
            <a:r>
              <a:rPr lang="en-US" altLang="zh-CN" sz="3200" dirty="0"/>
              <a:t> × 1.1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× 2</a:t>
            </a:r>
            <a:r>
              <a:rPr lang="en-US" altLang="zh-CN" sz="3200" baseline="30000" dirty="0"/>
              <a:t>–1</a:t>
            </a:r>
          </a:p>
          <a:p>
            <a:pPr lvl="1"/>
            <a:r>
              <a:rPr lang="en-US" altLang="zh-CN" sz="3200" dirty="0"/>
              <a:t>s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zh-CN" sz="3200" dirty="0"/>
              <a:t>f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  <a:r>
              <a:rPr lang="en-US" altLang="zh-CN" sz="3200" baseline="-25000" dirty="0"/>
              <a:t>2</a:t>
            </a:r>
            <a:endParaRPr lang="en-US" altLang="zh-CN" sz="3200" dirty="0">
              <a:solidFill>
                <a:schemeClr val="folHlink"/>
              </a:solidFill>
            </a:endParaRPr>
          </a:p>
          <a:p>
            <a:pPr lvl="1"/>
            <a:r>
              <a:rPr lang="en-US" altLang="zh-CN" sz="3200" dirty="0"/>
              <a:t>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–1 + Bias</a:t>
            </a:r>
          </a:p>
          <a:p>
            <a:pPr lvl="2"/>
            <a:r>
              <a:rPr lang="en-US" altLang="zh-CN" sz="3200" dirty="0"/>
              <a:t>Single: –1 + 127 = 126 = </a:t>
            </a:r>
            <a:r>
              <a:rPr lang="en-US" altLang="zh-CN" sz="3200" dirty="0">
                <a:solidFill>
                  <a:srgbClr val="008000"/>
                </a:solidFill>
              </a:rPr>
              <a:t>01111110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  <a:p>
            <a:pPr lvl="2"/>
            <a:r>
              <a:rPr lang="en-US" altLang="zh-CN" sz="3200" dirty="0"/>
              <a:t>Double: –1 + 1023 = 1022 = </a:t>
            </a:r>
            <a:r>
              <a:rPr lang="en-US" altLang="zh-CN" sz="3200" dirty="0">
                <a:solidFill>
                  <a:srgbClr val="008000"/>
                </a:solidFill>
              </a:rPr>
              <a:t>01111111110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  <a:p>
            <a:r>
              <a:rPr lang="en-US" altLang="zh-CN" sz="3200" dirty="0" smtClean="0"/>
              <a:t>     Single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  <a:r>
              <a:rPr lang="en-US" altLang="zh-CN" sz="3200" dirty="0">
                <a:solidFill>
                  <a:srgbClr val="008000"/>
                </a:solidFill>
              </a:rPr>
              <a:t>01111110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zh-CN" sz="3200" dirty="0" smtClean="0"/>
              <a:t>     Double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chemeClr val="hlink"/>
                </a:solidFill>
              </a:rPr>
              <a:t>1</a:t>
            </a:r>
            <a:r>
              <a:rPr lang="en-US" altLang="zh-CN" sz="3200" dirty="0">
                <a:solidFill>
                  <a:srgbClr val="008000"/>
                </a:solidFill>
              </a:rPr>
              <a:t>01111111110</a:t>
            </a:r>
            <a:r>
              <a:rPr lang="en-US" altLang="zh-CN" sz="3200" dirty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40946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单精度浮点数表示范围</a:t>
            </a:r>
            <a:endParaRPr lang="zh-CN" altLang="en-US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539552" y="1268760"/>
            <a:ext cx="8270875" cy="54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Exponent8</a:t>
            </a:r>
            <a:r>
              <a:rPr lang="zh-CN" altLang="en-US" sz="2800" dirty="0" smtClean="0"/>
              <a:t>位：</a:t>
            </a:r>
            <a:r>
              <a:rPr lang="en-US" sz="2800" dirty="0" smtClean="0"/>
              <a:t>00000000 </a:t>
            </a:r>
            <a:r>
              <a:rPr lang="zh-CN" altLang="en-US" sz="2800" dirty="0"/>
              <a:t>和</a:t>
            </a:r>
            <a:r>
              <a:rPr lang="en-US" sz="2800" dirty="0" smtClean="0"/>
              <a:t>11111111</a:t>
            </a:r>
            <a:r>
              <a:rPr lang="zh-CN" altLang="en-US" sz="2800" dirty="0" smtClean="0"/>
              <a:t>保留，见</a:t>
            </a:r>
            <a:r>
              <a:rPr lang="en-US" altLang="zh-CN" sz="2800" dirty="0" smtClean="0"/>
              <a:t>(1)(2)(4)(5)</a:t>
            </a:r>
            <a:r>
              <a:rPr lang="en-US" sz="2800" dirty="0" smtClean="0"/>
              <a:t> </a:t>
            </a:r>
          </a:p>
          <a:p>
            <a:r>
              <a:rPr lang="zh-CN" altLang="en-US" sz="2800" dirty="0"/>
              <a:t>最小值</a:t>
            </a:r>
            <a:endParaRPr lang="en-US" sz="2800" dirty="0" smtClean="0"/>
          </a:p>
          <a:p>
            <a:pPr lvl="1"/>
            <a:r>
              <a:rPr lang="en-US" altLang="zh-CN" sz="2400" dirty="0"/>
              <a:t>e</a:t>
            </a:r>
            <a:r>
              <a:rPr lang="en-US" altLang="zh-CN" sz="2400" dirty="0" smtClean="0"/>
              <a:t>xponent</a:t>
            </a:r>
            <a:r>
              <a:rPr lang="en-US" sz="2400" dirty="0" smtClean="0"/>
              <a:t>: 00000001</a:t>
            </a:r>
            <a:br>
              <a:rPr lang="en-US" sz="2400" dirty="0" smtClean="0"/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</a:t>
            </a:r>
            <a:r>
              <a:rPr lang="en-US" altLang="zh-CN" sz="2400" dirty="0" smtClean="0"/>
              <a:t>xponent - Bias</a:t>
            </a:r>
            <a:r>
              <a:rPr lang="en-US" sz="2400" dirty="0" smtClean="0">
                <a:sym typeface="Symbol" pitchFamily="18" charset="2"/>
              </a:rPr>
              <a:t> = 1 – 127 = –126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000…00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±1.0 × 2</a:t>
            </a:r>
            <a:r>
              <a:rPr lang="en-US" sz="2400" baseline="30000" dirty="0" smtClean="0">
                <a:sym typeface="Symbol" pitchFamily="18" charset="2"/>
              </a:rPr>
              <a:t>–126</a:t>
            </a:r>
            <a:r>
              <a:rPr lang="en-US" sz="2400" dirty="0" smtClean="0">
                <a:sym typeface="Symbol" pitchFamily="18" charset="2"/>
              </a:rPr>
              <a:t> ≈ ±1.2 × 10</a:t>
            </a:r>
            <a:r>
              <a:rPr lang="en-US" sz="2400" baseline="30000" dirty="0" smtClean="0">
                <a:sym typeface="Symbol" pitchFamily="18" charset="2"/>
              </a:rPr>
              <a:t>–38</a:t>
            </a:r>
          </a:p>
          <a:p>
            <a:r>
              <a:rPr lang="zh-CN" altLang="en-US" sz="2800" dirty="0">
                <a:sym typeface="Symbol" pitchFamily="18" charset="2"/>
              </a:rPr>
              <a:t>最大值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exponent: 11111110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</a:t>
            </a:r>
            <a:r>
              <a:rPr lang="en-US" altLang="zh-CN" sz="2400" dirty="0"/>
              <a:t>xponent - Bias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254 – 127 = +127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111…11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±2.0 × 2</a:t>
            </a:r>
            <a:r>
              <a:rPr lang="en-US" sz="2400" baseline="30000" dirty="0" smtClean="0">
                <a:sym typeface="Symbol" pitchFamily="18" charset="2"/>
              </a:rPr>
              <a:t>+127</a:t>
            </a:r>
            <a:r>
              <a:rPr lang="en-US" sz="2400" dirty="0" smtClean="0">
                <a:sym typeface="Symbol" pitchFamily="18" charset="2"/>
              </a:rPr>
              <a:t> ≈ ±3.4 × 10</a:t>
            </a:r>
            <a:r>
              <a:rPr lang="en-US" sz="2400" baseline="30000" dirty="0" smtClean="0">
                <a:sym typeface="Symbol" pitchFamily="18" charset="2"/>
              </a:rPr>
              <a:t>+38</a:t>
            </a:r>
            <a:endParaRPr lang="en-US" sz="2400" baseline="30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1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双精度浮点数表示范围</a:t>
            </a:r>
            <a:endParaRPr lang="zh-CN" altLang="en-US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Exponent 0000…00 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 1111…11 </a:t>
            </a:r>
            <a:r>
              <a:rPr lang="zh-CN" altLang="en-US" sz="2800" dirty="0" smtClean="0"/>
              <a:t>保留</a:t>
            </a:r>
            <a:endParaRPr lang="en-US" sz="2800" dirty="0" smtClean="0"/>
          </a:p>
          <a:p>
            <a:r>
              <a:rPr lang="zh-CN" altLang="en-US" sz="2800" dirty="0"/>
              <a:t>最小值</a:t>
            </a:r>
            <a:endParaRPr lang="en-US" sz="2800" dirty="0" smtClean="0"/>
          </a:p>
          <a:p>
            <a:pPr lvl="1"/>
            <a:r>
              <a:rPr lang="en-US" sz="2400" dirty="0" smtClean="0"/>
              <a:t>Exponent: 00000000001</a:t>
            </a:r>
            <a:br>
              <a:rPr lang="en-US" sz="2400" dirty="0" smtClean="0"/>
            </a:br>
            <a:r>
              <a:rPr lang="en-US" sz="2400" dirty="0" smtClean="0">
                <a:sym typeface="Symbol" pitchFamily="18" charset="2"/>
              </a:rPr>
              <a:t> exponent </a:t>
            </a:r>
            <a:r>
              <a:rPr lang="en-US" altLang="zh-CN" sz="2400" dirty="0" smtClean="0">
                <a:sym typeface="Symbol" pitchFamily="18" charset="2"/>
              </a:rPr>
              <a:t>– bias </a:t>
            </a:r>
            <a:r>
              <a:rPr lang="en-US" sz="2400" dirty="0" smtClean="0">
                <a:sym typeface="Symbol" pitchFamily="18" charset="2"/>
              </a:rPr>
              <a:t>= 1 – 1023 = –1022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000…00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±1.0 × 2</a:t>
            </a:r>
            <a:r>
              <a:rPr lang="en-US" sz="2400" baseline="30000" dirty="0" smtClean="0">
                <a:sym typeface="Symbol" pitchFamily="18" charset="2"/>
              </a:rPr>
              <a:t>–1022</a:t>
            </a:r>
            <a:r>
              <a:rPr lang="en-US" sz="2400" dirty="0" smtClean="0">
                <a:sym typeface="Symbol" pitchFamily="18" charset="2"/>
              </a:rPr>
              <a:t> ≈ ±2.2 × 10</a:t>
            </a:r>
            <a:r>
              <a:rPr lang="en-US" sz="2400" baseline="30000" dirty="0" smtClean="0">
                <a:sym typeface="Symbol" pitchFamily="18" charset="2"/>
              </a:rPr>
              <a:t>–308</a:t>
            </a:r>
          </a:p>
          <a:p>
            <a:r>
              <a:rPr lang="zh-CN" altLang="en-US" sz="2800" dirty="0">
                <a:sym typeface="Symbol" pitchFamily="18" charset="2"/>
              </a:rPr>
              <a:t>最大值</a:t>
            </a:r>
            <a:endParaRPr lang="en-US" sz="28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Exponent: 11111111110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altLang="zh-CN" sz="2400" dirty="0">
                <a:sym typeface="Symbol" pitchFamily="18" charset="2"/>
              </a:rPr>
              <a:t>exponent – bias </a:t>
            </a:r>
            <a:r>
              <a:rPr lang="en-US" sz="2400" dirty="0" smtClean="0">
                <a:sym typeface="Symbol" pitchFamily="18" charset="2"/>
              </a:rPr>
              <a:t>= 2046 – 1023 = +1023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Fraction: 111…11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zh-CN" altLang="en-US" sz="2400" dirty="0" smtClean="0">
                <a:sym typeface="Symbol" pitchFamily="18" charset="2"/>
              </a:rPr>
              <a:t>实际值</a:t>
            </a:r>
            <a:r>
              <a:rPr lang="en-US" sz="24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±2.0 × 2</a:t>
            </a:r>
            <a:r>
              <a:rPr lang="en-US" sz="2400" baseline="30000" dirty="0" smtClean="0">
                <a:sym typeface="Symbol" pitchFamily="18" charset="2"/>
              </a:rPr>
              <a:t>+1023</a:t>
            </a:r>
            <a:r>
              <a:rPr lang="en-US" sz="2400" dirty="0" smtClean="0">
                <a:sym typeface="Symbol" pitchFamily="18" charset="2"/>
              </a:rPr>
              <a:t> ≈ ±1.8 × 10</a:t>
            </a:r>
            <a:r>
              <a:rPr lang="en-US" sz="2400" baseline="30000" dirty="0" smtClean="0">
                <a:sym typeface="Symbol" pitchFamily="18" charset="2"/>
              </a:rPr>
              <a:t>+308</a:t>
            </a:r>
            <a:endParaRPr lang="en-US" sz="2400" baseline="30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6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1831</Words>
  <Application>Microsoft Office PowerPoint</Application>
  <PresentationFormat>全屏显示(4:3)</PresentationFormat>
  <Paragraphs>289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主题​​</vt:lpstr>
      <vt:lpstr>公式</vt:lpstr>
      <vt:lpstr>3.5  浮点运算</vt:lpstr>
      <vt:lpstr>规格化浮点数</vt:lpstr>
      <vt:lpstr>IEEE  754</vt:lpstr>
      <vt:lpstr>PowerPoint 演示文稿</vt:lpstr>
      <vt:lpstr>PowerPoint 演示文稿</vt:lpstr>
      <vt:lpstr>PowerPoint 演示文稿</vt:lpstr>
      <vt:lpstr>PowerPoint 演示文稿</vt:lpstr>
      <vt:lpstr>单精度浮点数表示范围</vt:lpstr>
      <vt:lpstr>双精度浮点数表示范围</vt:lpstr>
      <vt:lpstr>浮点数溢出</vt:lpstr>
      <vt:lpstr>作业</vt:lpstr>
      <vt:lpstr>浮点数的加法</vt:lpstr>
      <vt:lpstr>浮点数的加法</vt:lpstr>
      <vt:lpstr>浮点加法器的实现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浮点数乘法</vt:lpstr>
      <vt:lpstr>浮点数乘法</vt:lpstr>
      <vt:lpstr>浮点数乘法</vt:lpstr>
      <vt:lpstr>浮点数指令</vt:lpstr>
      <vt:lpstr>浮点数指令</vt:lpstr>
      <vt:lpstr>算术精确性</vt:lpstr>
      <vt:lpstr>算术精确性</vt:lpstr>
      <vt:lpstr>算术精确性</vt:lpstr>
      <vt:lpstr>算术精确性</vt:lpstr>
      <vt:lpstr>余-N码</vt:lpstr>
      <vt:lpstr>PowerPoint 演示文稿</vt:lpstr>
      <vt:lpstr>PowerPoint 演示文稿</vt:lpstr>
      <vt:lpstr>作业</vt:lpstr>
      <vt:lpstr>3.11.4b</vt:lpstr>
      <vt:lpstr>3.6 结合律</vt:lpstr>
      <vt:lpstr>3.8  陷阱与谬误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 浮点运算</dc:title>
  <dc:creator>hzhang</dc:creator>
  <cp:lastModifiedBy>hzhang</cp:lastModifiedBy>
  <cp:revision>97</cp:revision>
  <dcterms:created xsi:type="dcterms:W3CDTF">2013-04-08T08:36:12Z</dcterms:created>
  <dcterms:modified xsi:type="dcterms:W3CDTF">2013-04-23T13:36:20Z</dcterms:modified>
</cp:coreProperties>
</file>