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3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7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4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6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2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70D1-FEBF-4137-A911-A22053C4DF16}" type="datetimeFigureOut">
              <a:rPr lang="zh-CN" altLang="en-US" smtClean="0"/>
              <a:t>2013/4/23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AAEF-50BA-42AC-8B33-DCAF4114E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5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章 处理器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0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05726" y="5986726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j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指令执行的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PC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改变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4437112"/>
            <a:ext cx="288032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37012" y="1557338"/>
            <a:ext cx="0" cy="2831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37012" y="1518632"/>
            <a:ext cx="4211052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596778" y="2852936"/>
            <a:ext cx="0" cy="153607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652922" y="2852936"/>
            <a:ext cx="47224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769644" y="2459075"/>
            <a:ext cx="37842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142544" y="1518632"/>
            <a:ext cx="0" cy="94044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2922" y="2996952"/>
            <a:ext cx="23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低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26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位左移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80933" y="2973173"/>
            <a:ext cx="1362875" cy="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480933" y="2973173"/>
            <a:ext cx="5277" cy="1415836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11760" y="2204866"/>
            <a:ext cx="484570" cy="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661880" y="1988855"/>
            <a:ext cx="0" cy="576049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344348" y="2564904"/>
            <a:ext cx="30857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1880" y="2009321"/>
            <a:ext cx="484570" cy="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1" y="1586119"/>
            <a:ext cx="15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PC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高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191250" y="299561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FFD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32138" y="1195388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FFD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3348038" y="1484313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rc 7"/>
          <p:cNvSpPr>
            <a:spLocks/>
          </p:cNvSpPr>
          <p:nvPr/>
        </p:nvSpPr>
        <p:spPr bwMode="auto">
          <a:xfrm rot="10800000" flipH="1" flipV="1">
            <a:off x="3348038" y="1700213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87337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6372225" y="3284538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rc 9"/>
          <p:cNvSpPr>
            <a:spLocks/>
          </p:cNvSpPr>
          <p:nvPr/>
        </p:nvSpPr>
        <p:spPr bwMode="auto">
          <a:xfrm rot="10800000" flipH="1" flipV="1">
            <a:off x="6372225" y="3500438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87338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362575" y="4581525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FFD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651500" y="47974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Arc 12"/>
          <p:cNvSpPr>
            <a:spLocks/>
          </p:cNvSpPr>
          <p:nvPr/>
        </p:nvSpPr>
        <p:spPr bwMode="auto">
          <a:xfrm rot="10800000" flipV="1">
            <a:off x="5899150" y="5013325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144463 w 21600"/>
              <a:gd name="T3" fmla="*/ 288925 h 21600"/>
              <a:gd name="T4" fmla="*/ 0 w 21600"/>
              <a:gd name="T5" fmla="*/ 2889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30887" y="620688"/>
            <a:ext cx="18374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需要加 选择器以便选择数据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4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555776" y="1556792"/>
            <a:ext cx="504056" cy="9361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增加选择器和</a:t>
            </a:r>
            <a:r>
              <a:rPr lang="zh-CN" altLang="en-US" dirty="0" smtClean="0">
                <a:solidFill>
                  <a:srgbClr val="FF0000"/>
                </a:solidFill>
              </a:rPr>
              <a:t>控制器</a:t>
            </a:r>
            <a:r>
              <a:rPr lang="zh-CN" altLang="en-US" dirty="0" smtClean="0"/>
              <a:t>之后</a:t>
            </a:r>
            <a:endParaRPr lang="zh-CN" altLang="en-US" dirty="0"/>
          </a:p>
        </p:txBody>
      </p:sp>
      <p:pic>
        <p:nvPicPr>
          <p:cNvPr id="4" name="Picture 5" descr="f04-02-P37449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411802" cy="482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3059832" y="4221088"/>
            <a:ext cx="0" cy="151216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059832" y="5733256"/>
            <a:ext cx="21602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68144" y="1700808"/>
            <a:ext cx="0" cy="25202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045599" y="5877272"/>
            <a:ext cx="3478729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524328" y="1556792"/>
            <a:ext cx="9623" cy="43204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52120" y="1556792"/>
            <a:ext cx="188183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1760" y="5517232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译码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6142457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分支指令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，由该多选器控制</a:t>
            </a:r>
            <a:r>
              <a:rPr lang="en-US" altLang="zh-CN" dirty="0"/>
              <a:t>PC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PC+4</a:t>
            </a:r>
            <a:r>
              <a:rPr lang="zh-CN" altLang="en-US" dirty="0" smtClean="0"/>
              <a:t>还是</a:t>
            </a:r>
            <a:r>
              <a:rPr lang="en-US" altLang="zh-CN" smtClean="0"/>
              <a:t>PC+4+offset*4</a:t>
            </a:r>
            <a:r>
              <a:rPr lang="zh-CN" altLang="en-US" smtClean="0"/>
              <a:t>。</a:t>
            </a:r>
            <a:r>
              <a:rPr lang="zh-CN" altLang="en-US" dirty="0" smtClean="0"/>
              <a:t>选择条件：指令</a:t>
            </a:r>
            <a:r>
              <a:rPr lang="en-US" altLang="zh-CN" dirty="0" smtClean="0"/>
              <a:t>op</a:t>
            </a:r>
            <a:r>
              <a:rPr lang="zh-CN" altLang="en-US" dirty="0" smtClean="0"/>
              <a:t>译码为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指令；相减为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否。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1556792"/>
            <a:ext cx="1475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控制器以指令为输入，输出功能单元和多选器的控制信号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788024" y="2694339"/>
            <a:ext cx="504056" cy="9361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5" descr="f04-02-P37449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411802" cy="482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增加选择器和控制器之后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059832" y="4221088"/>
            <a:ext cx="0" cy="151216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059832" y="5733256"/>
            <a:ext cx="21602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045599" y="5835882"/>
            <a:ext cx="3344336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89935" y="2694339"/>
            <a:ext cx="0" cy="318293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040052" y="2688338"/>
            <a:ext cx="2349883" cy="600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1760" y="5517232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译码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76965" y="5942334"/>
            <a:ext cx="486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通过译码区别是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还是算术逻辑指令，</a:t>
            </a:r>
            <a:r>
              <a:rPr lang="zh-CN" altLang="en-US" dirty="0" smtClean="0">
                <a:solidFill>
                  <a:srgbClr val="00B050"/>
                </a:solidFill>
              </a:rPr>
              <a:t>前者存入寄存器的是内存读出的数据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后者是</a:t>
            </a:r>
            <a:r>
              <a:rPr lang="en-US" altLang="zh-CN" dirty="0" smtClean="0">
                <a:solidFill>
                  <a:srgbClr val="FF0000"/>
                </a:solidFill>
              </a:rPr>
              <a:t>ALU</a:t>
            </a:r>
            <a:r>
              <a:rPr lang="zh-CN" altLang="en-US" dirty="0" smtClean="0">
                <a:solidFill>
                  <a:srgbClr val="FF0000"/>
                </a:solidFill>
              </a:rPr>
              <a:t>计算的数据或寄存器置</a:t>
            </a:r>
            <a:r>
              <a:rPr lang="en-US" altLang="zh-CN" dirty="0" smtClean="0">
                <a:solidFill>
                  <a:srgbClr val="FF0000"/>
                </a:solidFill>
              </a:rPr>
              <a:t>0/1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292080" y="3356992"/>
            <a:ext cx="42568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717767" y="3356992"/>
            <a:ext cx="0" cy="8640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292080" y="3131357"/>
            <a:ext cx="1872208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64288" y="3104350"/>
            <a:ext cx="0" cy="136937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72400" y="2852936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控制信号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788024" y="3978121"/>
            <a:ext cx="504056" cy="9361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5" descr="f04-02-P37449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411802" cy="482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增加选择器和控制器之后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059832" y="4221088"/>
            <a:ext cx="0" cy="151216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059832" y="5733256"/>
            <a:ext cx="21602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40052" y="4914225"/>
            <a:ext cx="0" cy="60300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011493" y="5523233"/>
            <a:ext cx="1028559" cy="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1760" y="5517232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译码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76965" y="5942334"/>
            <a:ext cx="48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通过译码区别数据是来自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指令的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，还是算术逻辑指令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指明的寄存器中的值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04-02-P37449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411802" cy="482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3778702" y="4479491"/>
            <a:ext cx="996525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增加选择器和控制器之后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059832" y="4221088"/>
            <a:ext cx="0" cy="151216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059832" y="5733256"/>
            <a:ext cx="21602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1760" y="5517232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译码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76965" y="5942334"/>
            <a:ext cx="48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剩余的用于控制存储器、寄存器读写，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进行何种运算。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644008" y="3356992"/>
            <a:ext cx="996525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72200" y="3591018"/>
            <a:ext cx="996525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208718" y="4865917"/>
            <a:ext cx="996525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第一个简单的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指令集的简单与规整，简单译码即可生成控制信号</a:t>
            </a:r>
            <a:endParaRPr lang="en-US" altLang="zh-CN" dirty="0" smtClean="0"/>
          </a:p>
          <a:p>
            <a:r>
              <a:rPr lang="zh-CN" altLang="en-US" dirty="0" smtClean="0"/>
              <a:t>第一个设计规定：每</a:t>
            </a:r>
            <a:r>
              <a:rPr lang="zh-CN" altLang="en-US" dirty="0"/>
              <a:t>条</a:t>
            </a:r>
            <a:r>
              <a:rPr lang="zh-CN" altLang="en-US" dirty="0" smtClean="0"/>
              <a:t>指令在一个时钟沿开始执行，在下一个时钟沿结束执行，即单周期指令模型。（时钟周期必须设置为足够容纳执行时间最长的指令：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接</a:t>
            </a:r>
            <a:r>
              <a:rPr lang="zh-CN" altLang="en-US" dirty="0" smtClean="0"/>
              <a:t>下去逐步讲解：数据通路、主控单元（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）的设计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3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逻辑设计惯例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284984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数据通路的功能部件：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221088"/>
            <a:ext cx="7162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组合单元</a:t>
            </a:r>
            <a:r>
              <a:rPr lang="en-US" altLang="zh-CN" sz="2400" dirty="0" smtClean="0"/>
              <a:t>(combinational element)</a:t>
            </a:r>
            <a:r>
              <a:rPr lang="zh-CN" altLang="en-US" sz="2400" dirty="0" smtClean="0"/>
              <a:t>：</a:t>
            </a:r>
            <a:r>
              <a:rPr lang="zh-CN" altLang="en-US" sz="1600" dirty="0" smtClean="0"/>
              <a:t>处理数值的单元。没有存储功能，输出仅仅取决于输入。</a:t>
            </a:r>
            <a:r>
              <a:rPr lang="en-US" altLang="zh-CN" sz="1600" dirty="0" smtClean="0"/>
              <a:t>ALU</a:t>
            </a:r>
          </a:p>
          <a:p>
            <a:endParaRPr lang="en-US" altLang="zh-CN" sz="1600" dirty="0"/>
          </a:p>
          <a:p>
            <a:r>
              <a:rPr lang="zh-CN" altLang="en-US" sz="2400" dirty="0" smtClean="0"/>
              <a:t>状态单元</a:t>
            </a:r>
            <a:r>
              <a:rPr lang="en-US" altLang="zh-CN" sz="2400" dirty="0" smtClean="0"/>
              <a:t>(state </a:t>
            </a:r>
            <a:r>
              <a:rPr lang="en-US" altLang="zh-CN" sz="2400" dirty="0" err="1" smtClean="0"/>
              <a:t>elememt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r>
              <a:rPr lang="zh-CN" altLang="en-US" sz="1600" dirty="0" smtClean="0"/>
              <a:t>带有内部存储功能。包含计算机的状态。存储器、寄存器。也称</a:t>
            </a:r>
            <a:r>
              <a:rPr lang="en-US" altLang="zh-CN" sz="1600" dirty="0" smtClean="0"/>
              <a:t>sequential elements</a:t>
            </a:r>
            <a:endParaRPr lang="zh-CN" altLang="en-US" sz="1600" dirty="0"/>
          </a:p>
        </p:txBody>
      </p:sp>
      <p:sp>
        <p:nvSpPr>
          <p:cNvPr id="6" name="左大括号 5"/>
          <p:cNvSpPr/>
          <p:nvPr/>
        </p:nvSpPr>
        <p:spPr>
          <a:xfrm>
            <a:off x="1150364" y="4435660"/>
            <a:ext cx="360040" cy="9375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5536" y="1295262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信息编码为二进制：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1844824"/>
            <a:ext cx="716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低</a:t>
            </a:r>
            <a:r>
              <a:rPr lang="zh-CN" altLang="en-US" sz="2400" dirty="0" smtClean="0"/>
              <a:t>电平：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，高电平：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（有效）</a:t>
            </a:r>
            <a:endParaRPr lang="en-US" altLang="zh-CN" sz="1600" dirty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根信号线一位</a:t>
            </a:r>
            <a:endParaRPr lang="en-US" altLang="zh-CN" sz="2400" dirty="0" smtClean="0"/>
          </a:p>
          <a:p>
            <a:r>
              <a:rPr lang="zh-CN" altLang="en-US" sz="2400" dirty="0" smtClean="0"/>
              <a:t>多位组成总线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73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组合单元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412875"/>
            <a:ext cx="3101975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50000"/>
                </a:schemeClr>
              </a:buClr>
              <a:buSzPct val="60000"/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AND-gate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SzPct val="51000"/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Y = A &amp; B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58888" y="2641600"/>
            <a:ext cx="1560512" cy="655638"/>
            <a:chOff x="249" y="2299"/>
            <a:chExt cx="983" cy="413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0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3 w 22080"/>
                  <a:gd name="T1" fmla="*/ 0 h 43200"/>
                  <a:gd name="T2" fmla="*/ 0 w 22080"/>
                  <a:gd name="T3" fmla="*/ 272 h 43200"/>
                  <a:gd name="T4" fmla="*/ 3 w 22080"/>
                  <a:gd name="T5" fmla="*/ 136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080" h="43200" fill="none" extrusionOk="0">
                    <a:moveTo>
                      <a:pt x="480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80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8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A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B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 dirty="0">
                  <a:ea typeface="宋体" pitchFamily="2" charset="-122"/>
                </a:rPr>
                <a:t>Y</a:t>
              </a:r>
              <a:endParaRPr lang="en-AU" altLang="zh-CN" sz="1800" dirty="0">
                <a:ea typeface="宋体" pitchFamily="2" charset="-122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547813" y="4868863"/>
            <a:ext cx="1416050" cy="1308100"/>
            <a:chOff x="113" y="2840"/>
            <a:chExt cx="892" cy="824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I0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I1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Y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90 w 21600"/>
                <a:gd name="T3" fmla="*/ 90 h 21600"/>
                <a:gd name="T4" fmla="*/ 0 w 21600"/>
                <a:gd name="T5" fmla="*/ 9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90 w 21600"/>
                <a:gd name="T3" fmla="*/ 90 h 21600"/>
                <a:gd name="T4" fmla="*/ 0 w 21600"/>
                <a:gd name="T5" fmla="*/ 9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90 w 21600"/>
                <a:gd name="T3" fmla="*/ 90 h 21600"/>
                <a:gd name="T4" fmla="*/ 0 w 21600"/>
                <a:gd name="T5" fmla="*/ 9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90 w 21600"/>
                <a:gd name="T3" fmla="*/ 90 h 21600"/>
                <a:gd name="T4" fmla="*/ 0 w 21600"/>
                <a:gd name="T5" fmla="*/ 9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1400">
                  <a:ea typeface="宋体" pitchFamily="2" charset="-122"/>
                </a:rPr>
                <a:t>M</a:t>
              </a:r>
              <a:br>
                <a:rPr lang="en-US" altLang="zh-CN" sz="1400">
                  <a:ea typeface="宋体" pitchFamily="2" charset="-122"/>
                </a:rPr>
              </a:br>
              <a:r>
                <a:rPr lang="en-US" altLang="zh-CN" sz="1400">
                  <a:ea typeface="宋体" pitchFamily="2" charset="-122"/>
                </a:rPr>
                <a:t>u</a:t>
              </a:r>
              <a:br>
                <a:rPr lang="en-US" altLang="zh-CN" sz="1400">
                  <a:ea typeface="宋体" pitchFamily="2" charset="-122"/>
                </a:rPr>
              </a:br>
              <a:r>
                <a:rPr lang="en-US" altLang="zh-CN" sz="1400">
                  <a:ea typeface="宋体" pitchFamily="2" charset="-122"/>
                </a:rPr>
                <a:t>x</a:t>
              </a:r>
              <a:endParaRPr lang="en-AU" altLang="zh-CN" sz="1400">
                <a:ea typeface="宋体" pitchFamily="2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S</a:t>
              </a:r>
              <a:endParaRPr lang="en-AU" altLang="zh-CN" sz="1800">
                <a:ea typeface="宋体" pitchFamily="2" charset="-122"/>
              </a:endParaRPr>
            </a:p>
          </p:txBody>
        </p:sp>
      </p:grp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84213" y="3644900"/>
            <a:ext cx="32400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>
                <a:ea typeface="宋体" pitchFamily="2" charset="-122"/>
              </a:rPr>
              <a:t>Multiplexer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>
                <a:ea typeface="宋体" pitchFamily="2" charset="-122"/>
              </a:rPr>
              <a:t>Y = S ? I1 : I0</a:t>
            </a:r>
            <a:endParaRPr lang="en-AU" altLang="zh-CN" sz="2800">
              <a:ea typeface="宋体" pitchFamily="2" charset="-122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092950" y="1484313"/>
            <a:ext cx="1604963" cy="1012825"/>
            <a:chOff x="1111" y="2659"/>
            <a:chExt cx="1011" cy="638"/>
          </a:xfrm>
        </p:grpSpPr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A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B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Y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+</a:t>
              </a:r>
              <a:endParaRPr lang="en-AU" altLang="zh-CN" sz="1800">
                <a:ea typeface="宋体" pitchFamily="2" charset="-122"/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5580063" y="4575175"/>
            <a:ext cx="1676400" cy="1595438"/>
            <a:chOff x="2699" y="2750"/>
            <a:chExt cx="1056" cy="1005"/>
          </a:xfrm>
        </p:grpSpPr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A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B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Y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 dirty="0">
                  <a:ea typeface="宋体" pitchFamily="2" charset="-122"/>
                </a:rPr>
                <a:t>ALU</a:t>
              </a:r>
              <a:endParaRPr lang="en-AU" altLang="zh-CN" sz="1800" dirty="0">
                <a:ea typeface="宋体" pitchFamily="2" charset="-122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F</a:t>
              </a:r>
              <a:endParaRPr lang="en-AU" altLang="zh-CN" sz="1800">
                <a:ea typeface="宋体" pitchFamily="2" charset="-122"/>
              </a:endParaRPr>
            </a:p>
          </p:txBody>
        </p:sp>
      </p:grp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211638" y="1412875"/>
            <a:ext cx="31019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>
                <a:ea typeface="宋体" pitchFamily="2" charset="-122"/>
              </a:rPr>
              <a:t>Adder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 dirty="0">
                <a:ea typeface="宋体" pitchFamily="2" charset="-122"/>
              </a:rPr>
              <a:t>Y = A + B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4211638" y="3284538"/>
            <a:ext cx="43195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>
                <a:ea typeface="宋体" pitchFamily="2" charset="-122"/>
              </a:rPr>
              <a:t>Arithmetic/Logic Unit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 dirty="0">
                <a:ea typeface="宋体" pitchFamily="2" charset="-122"/>
              </a:rPr>
              <a:t>Y = F(A, B)</a:t>
            </a:r>
          </a:p>
        </p:txBody>
      </p:sp>
    </p:spTree>
    <p:extLst>
      <p:ext uri="{BB962C8B-B14F-4D97-AF65-F5344CB8AC3E}">
        <p14:creationId xmlns:p14="http://schemas.microsoft.com/office/powerpoint/2010/main" val="41760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状态单元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125539"/>
            <a:ext cx="8270875" cy="1799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itchFamily="2" charset="-122"/>
              </a:rPr>
              <a:t>寄存器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在电路中存储数据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使用时钟控制何时更新存储值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上升</a:t>
            </a:r>
            <a:r>
              <a:rPr lang="zh-CN" altLang="en-US" dirty="0" smtClean="0">
                <a:ea typeface="宋体" pitchFamily="2" charset="-122"/>
              </a:rPr>
              <a:t>沿触发：当时钟从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跳到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时触发（也可定义为下降沿触发）</a:t>
            </a:r>
            <a:endParaRPr lang="en-AU" altLang="zh-CN" dirty="0">
              <a:ea typeface="宋体" pitchFamily="2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27087" y="3365443"/>
            <a:ext cx="2090738" cy="1223963"/>
            <a:chOff x="657" y="2296"/>
            <a:chExt cx="1317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D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Clk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Q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490912" y="3005081"/>
            <a:ext cx="4775200" cy="1800225"/>
            <a:chOff x="2154" y="2523"/>
            <a:chExt cx="3008" cy="1134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Clk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D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Q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32862" y="5361785"/>
            <a:ext cx="195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触发器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2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回顾：</a:t>
            </a:r>
            <a:r>
              <a:rPr lang="en-US" altLang="zh-CN" dirty="0" smtClean="0"/>
              <a:t>MIPS(RISC)</a:t>
            </a:r>
            <a:r>
              <a:rPr lang="zh-CN" altLang="en-US" dirty="0" smtClean="0"/>
              <a:t>指令设计原则</a:t>
            </a:r>
            <a:endParaRPr lang="en-US" altLang="zh-CN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132856"/>
            <a:ext cx="7848600" cy="4345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简单源于规整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指令长度固定</a:t>
            </a:r>
            <a:endParaRPr lang="en-US" dirty="0" smtClean="0"/>
          </a:p>
          <a:p>
            <a:pPr lvl="1"/>
            <a:r>
              <a:rPr lang="zh-CN" altLang="en-US" dirty="0" smtClean="0"/>
              <a:t>指令格式种类少（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型指令）</a:t>
            </a:r>
            <a:endParaRPr lang="en-US" dirty="0" smtClean="0"/>
          </a:p>
          <a:p>
            <a:pPr lvl="1"/>
            <a:r>
              <a:rPr lang="zh-CN" altLang="en-US" dirty="0" smtClean="0"/>
              <a:t>操作码都是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</a:t>
            </a:r>
            <a:endParaRPr lang="en-US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越少越快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指令集中指令数目少（如，减立即数指令用其他方式替代）</a:t>
            </a:r>
            <a:endParaRPr lang="en-US" dirty="0" smtClean="0"/>
          </a:p>
          <a:p>
            <a:pPr lvl="1"/>
            <a:r>
              <a:rPr lang="zh-CN" altLang="en-US" dirty="0" smtClean="0"/>
              <a:t>有限的寄存器</a:t>
            </a:r>
            <a:endParaRPr lang="en-US" dirty="0" smtClean="0"/>
          </a:p>
          <a:p>
            <a:pPr lvl="1"/>
            <a:r>
              <a:rPr lang="zh-CN" altLang="en-US" dirty="0" smtClean="0"/>
              <a:t>访存方式少</a:t>
            </a:r>
            <a:endParaRPr 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加速执行常用操作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常用的算术指令只访问寄存器（访问存储器用专门的</a:t>
            </a:r>
            <a:r>
              <a:rPr lang="en-US" dirty="0" smtClean="0"/>
              <a:t>load-store</a:t>
            </a:r>
            <a:r>
              <a:rPr lang="zh-CN" altLang="en-US" dirty="0" smtClean="0"/>
              <a:t>指令）</a:t>
            </a:r>
            <a:endParaRPr lang="en-US" dirty="0" smtClean="0"/>
          </a:p>
          <a:p>
            <a:pPr lvl="1"/>
            <a:r>
              <a:rPr lang="zh-CN" altLang="en-US" dirty="0"/>
              <a:t>立即</a:t>
            </a:r>
            <a:r>
              <a:rPr lang="zh-CN" altLang="en-US" dirty="0" smtClean="0"/>
              <a:t>数包含在指令中</a:t>
            </a:r>
            <a:endParaRPr lang="en-US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优秀</a:t>
            </a:r>
            <a:r>
              <a:rPr lang="zh-CN" altLang="en-US" dirty="0" smtClean="0">
                <a:solidFill>
                  <a:srgbClr val="FF0000"/>
                </a:solidFill>
              </a:rPr>
              <a:t>的设计需要适宜的折中方案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种指令格式，而不是一种。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71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状态单元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2303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pitchFamily="2" charset="-122"/>
              </a:rPr>
              <a:t>带写控制信号的寄存器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数据仅在写控制信号有效（高电平）和时钟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跳到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时可写入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被写入的</a:t>
            </a:r>
            <a:r>
              <a:rPr lang="zh-CN" altLang="en-US" dirty="0" smtClean="0">
                <a:ea typeface="宋体" pitchFamily="2" charset="-122"/>
              </a:rPr>
              <a:t>数据在下一个时钟信号可以读出（本例假设不需要寄存器读信号）</a:t>
            </a:r>
            <a:endParaRPr lang="en-AU" altLang="zh-CN" dirty="0">
              <a:ea typeface="宋体" pitchFamily="2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750" y="4365625"/>
            <a:ext cx="2306638" cy="1223963"/>
            <a:chOff x="340" y="2750"/>
            <a:chExt cx="1453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D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Clk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Q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Write</a:t>
              </a:r>
              <a:endParaRPr lang="en-AU" altLang="zh-CN" sz="1800">
                <a:ea typeface="宋体" pitchFamily="2" charset="-122"/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203575" y="3644900"/>
            <a:ext cx="4991100" cy="2376488"/>
            <a:chOff x="2004" y="2387"/>
            <a:chExt cx="3144" cy="1497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Write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D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Q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Clk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线形标注 1 52"/>
          <p:cNvSpPr/>
          <p:nvPr/>
        </p:nvSpPr>
        <p:spPr>
          <a:xfrm>
            <a:off x="6198682" y="6259716"/>
            <a:ext cx="2189742" cy="503956"/>
          </a:xfrm>
          <a:prstGeom prst="borderCallout1">
            <a:avLst>
              <a:gd name="adj1" fmla="val 18750"/>
              <a:gd name="adj2" fmla="val -8333"/>
              <a:gd name="adj3" fmla="val -234625"/>
              <a:gd name="adj4" fmla="val -4559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该数值不会被写入，不在时钟边缘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线形标注 1 53"/>
          <p:cNvSpPr/>
          <p:nvPr/>
        </p:nvSpPr>
        <p:spPr>
          <a:xfrm>
            <a:off x="6308004" y="2996952"/>
            <a:ext cx="2189742" cy="646912"/>
          </a:xfrm>
          <a:prstGeom prst="borderCallout1">
            <a:avLst>
              <a:gd name="adj1" fmla="val 18750"/>
              <a:gd name="adj2" fmla="val -8333"/>
              <a:gd name="adj3" fmla="val 241887"/>
              <a:gd name="adj4" fmla="val -4407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保证可靠写入，写信号先失效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时钟方法（同步系统）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340768"/>
            <a:ext cx="8270875" cy="2841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在一个时钟周期内，组合单元传递数据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在两个上升沿</a:t>
            </a:r>
            <a:r>
              <a:rPr lang="zh-CN" altLang="en-US" dirty="0" smtClean="0">
                <a:ea typeface="宋体" pitchFamily="2" charset="-122"/>
              </a:rPr>
              <a:t>之间（边沿触发）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从一个状态单元输入，输出到另一个或多个状态单元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各种组合单元的最大延迟决定时钟周期时间</a:t>
            </a:r>
            <a:r>
              <a:rPr lang="zh-CN" altLang="en-US" dirty="0" smtClean="0">
                <a:ea typeface="宋体" pitchFamily="2" charset="-122"/>
              </a:rPr>
              <a:t>长度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若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</a:rPr>
              <a:t>某状态单元每个有效的时钟边缘都有写入，则可省略写信号。</a:t>
            </a:r>
            <a:endParaRPr lang="en-AU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5" name="Picture 6" descr="f04-04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81525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f04-0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437063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411760" y="5949280"/>
            <a:ext cx="15605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one clock cycle</a:t>
            </a:r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1666776" y="5922292"/>
            <a:ext cx="26171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87632" y="5090318"/>
            <a:ext cx="0" cy="3222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295200" y="5090318"/>
            <a:ext cx="0" cy="3222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2160" y="5573712"/>
            <a:ext cx="1584176" cy="37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可以正常工作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9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 </a:t>
            </a:r>
            <a:r>
              <a:rPr lang="zh-CN" altLang="en-US" dirty="0" smtClean="0"/>
              <a:t>建立数据通路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数据通路部件：用来操作或保存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中数据的单元。在本例中包含</a:t>
            </a:r>
            <a:r>
              <a:rPr lang="zh-CN" altLang="en-US" dirty="0" smtClean="0">
                <a:solidFill>
                  <a:srgbClr val="FF0000"/>
                </a:solidFill>
              </a:rPr>
              <a:t>指令存储器、数据存储器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、寄存器堆、</a:t>
            </a:r>
            <a:r>
              <a:rPr lang="en-US" altLang="zh-CN" dirty="0" smtClean="0"/>
              <a:t>ALU</a:t>
            </a:r>
            <a:r>
              <a:rPr lang="zh-CN" altLang="en-US" dirty="0" smtClean="0"/>
              <a:t>、加法器等。</a:t>
            </a:r>
            <a:endParaRPr lang="en-US" altLang="zh-CN" dirty="0" smtClean="0"/>
          </a:p>
          <a:p>
            <a:r>
              <a:rPr lang="en-US" altLang="zh-CN" dirty="0" smtClean="0"/>
              <a:t>P187 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4-5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指令存储器</a:t>
            </a:r>
            <a:r>
              <a:rPr lang="zh-CN" altLang="en-US" dirty="0" smtClean="0"/>
              <a:t>：本例中不考虑写操作（程序装载）所以，视为</a:t>
            </a:r>
            <a:r>
              <a:rPr lang="zh-CN" altLang="en-US" dirty="0" smtClean="0">
                <a:solidFill>
                  <a:srgbClr val="0000FF"/>
                </a:solidFill>
              </a:rPr>
              <a:t>组合</a:t>
            </a:r>
            <a:r>
              <a:rPr lang="zh-CN" altLang="en-US" dirty="0" smtClean="0">
                <a:solidFill>
                  <a:srgbClr val="0000FF"/>
                </a:solidFill>
              </a:rPr>
              <a:t>单元（输出由输入的</a:t>
            </a:r>
            <a:r>
              <a:rPr lang="en-US" altLang="zh-CN" dirty="0" smtClean="0">
                <a:solidFill>
                  <a:srgbClr val="0000FF"/>
                </a:solidFill>
              </a:rPr>
              <a:t>pc</a:t>
            </a:r>
            <a:r>
              <a:rPr lang="zh-CN" altLang="en-US" dirty="0" smtClean="0">
                <a:solidFill>
                  <a:srgbClr val="0000FF"/>
                </a:solidFill>
              </a:rPr>
              <a:t>值决定）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不需要读信号。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：保存当前指令的地址，每个时钟周期要写，所以，不需要写信号，只要时钟信号即可。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加法器：只</a:t>
            </a:r>
            <a:r>
              <a:rPr lang="zh-CN" altLang="en-US" dirty="0"/>
              <a:t>做</a:t>
            </a:r>
            <a:r>
              <a:rPr lang="zh-CN" altLang="en-US" dirty="0" smtClean="0"/>
              <a:t>加法的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结合前面分析的各种指令，逐步构建数据通路</a:t>
            </a:r>
            <a:endParaRPr lang="zh-CN" altLang="en-US" dirty="0"/>
          </a:p>
        </p:txBody>
      </p:sp>
      <p:sp>
        <p:nvSpPr>
          <p:cNvPr id="4" name="线形标注 1 3"/>
          <p:cNvSpPr/>
          <p:nvPr/>
        </p:nvSpPr>
        <p:spPr>
          <a:xfrm>
            <a:off x="7308304" y="476672"/>
            <a:ext cx="1440160" cy="864096"/>
          </a:xfrm>
          <a:prstGeom prst="borderCallout1">
            <a:avLst>
              <a:gd name="adj1" fmla="val 18750"/>
              <a:gd name="adj2" fmla="val -8333"/>
              <a:gd name="adj3" fmla="val 185987"/>
              <a:gd name="adj4" fmla="val -105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可以共用一个存储器</a:t>
            </a:r>
          </a:p>
        </p:txBody>
      </p:sp>
    </p:spTree>
    <p:extLst>
      <p:ext uri="{BB962C8B-B14F-4D97-AF65-F5344CB8AC3E}">
        <p14:creationId xmlns:p14="http://schemas.microsoft.com/office/powerpoint/2010/main" val="4026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取指操作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68478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包含的动作：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中取出当前指令地址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从指令存储器读指令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 = PC + 4</a:t>
            </a:r>
            <a:r>
              <a:rPr lang="zh-CN" altLang="en-US" dirty="0" smtClean="0"/>
              <a:t>，为下一条指令做准备。</a:t>
            </a:r>
            <a:endParaRPr lang="zh-CN" altLang="en-US" dirty="0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762211" y="3248891"/>
            <a:ext cx="2590800" cy="2743200"/>
            <a:chOff x="1920" y="1440"/>
            <a:chExt cx="1632" cy="172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880" y="1536"/>
              <a:ext cx="240" cy="624"/>
              <a:chOff x="1392" y="2880"/>
              <a:chExt cx="288" cy="480"/>
            </a:xfrm>
          </p:grpSpPr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448" y="225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112" y="2496"/>
              <a:ext cx="14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360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256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304" y="163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640" y="20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312" y="14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120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400" y="2592"/>
              <a:ext cx="46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Read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Address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880" y="2640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592" y="2304"/>
              <a:ext cx="61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2880" y="1776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tx1"/>
                  </a:solidFill>
                </a:rPr>
                <a:t>Add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2064" y="2640"/>
              <a:ext cx="24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1920" y="1440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920" y="1440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920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2304" y="1632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2496" y="1968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42" name="Group 77"/>
          <p:cNvGrpSpPr>
            <a:grpSpLocks/>
          </p:cNvGrpSpPr>
          <p:nvPr/>
        </p:nvGrpSpPr>
        <p:grpSpPr bwMode="auto">
          <a:xfrm>
            <a:off x="1299874" y="3577514"/>
            <a:ext cx="1716087" cy="541339"/>
            <a:chOff x="649" y="2511"/>
            <a:chExt cx="1081" cy="341"/>
          </a:xfrm>
        </p:grpSpPr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1785410" y="4348387"/>
            <a:ext cx="1804482" cy="1186503"/>
            <a:chOff x="480" y="2736"/>
            <a:chExt cx="1107" cy="650"/>
          </a:xfrm>
        </p:grpSpPr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624" y="2736"/>
              <a:ext cx="720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dirty="0"/>
                <a:t>Fetch</a:t>
              </a:r>
            </a:p>
            <a:p>
              <a:pPr algn="ctr"/>
              <a:r>
                <a:rPr lang="en-US" sz="1600" dirty="0"/>
                <a:t>PC = PC+4</a:t>
              </a: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672" y="2736"/>
              <a:ext cx="624" cy="28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8"/>
            <p:cNvSpPr>
              <a:spLocks noChangeArrowheads="1"/>
            </p:cNvSpPr>
            <p:nvPr/>
          </p:nvSpPr>
          <p:spPr bwMode="auto">
            <a:xfrm>
              <a:off x="1196" y="3148"/>
              <a:ext cx="364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168" y="3198"/>
              <a:ext cx="419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Decode</a:t>
              </a:r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480" y="3148"/>
              <a:ext cx="338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513" y="3189"/>
              <a:ext cx="317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Exec</a:t>
              </a:r>
            </a:p>
          </p:txBody>
        </p:sp>
        <p:cxnSp>
          <p:nvCxnSpPr>
            <p:cNvPr id="58" name="AutoShape 12"/>
            <p:cNvCxnSpPr>
              <a:cxnSpLocks noChangeShapeType="1"/>
              <a:stCxn id="52" idx="6"/>
              <a:endCxn id="54" idx="0"/>
            </p:cNvCxnSpPr>
            <p:nvPr/>
          </p:nvCxnSpPr>
          <p:spPr bwMode="auto">
            <a:xfrm>
              <a:off x="1296" y="2880"/>
              <a:ext cx="82" cy="268"/>
            </a:xfrm>
            <a:prstGeom prst="curvedConnector2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13"/>
            <p:cNvCxnSpPr>
              <a:cxnSpLocks noChangeShapeType="1"/>
              <a:stCxn id="54" idx="4"/>
              <a:endCxn id="56" idx="4"/>
            </p:cNvCxnSpPr>
            <p:nvPr/>
          </p:nvCxnSpPr>
          <p:spPr bwMode="auto">
            <a:xfrm rot="5400000">
              <a:off x="1013" y="2996"/>
              <a:ext cx="1" cy="729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14"/>
            <p:cNvCxnSpPr>
              <a:cxnSpLocks noChangeShapeType="1"/>
              <a:stCxn id="56" idx="0"/>
              <a:endCxn id="52" idx="2"/>
            </p:cNvCxnSpPr>
            <p:nvPr/>
          </p:nvCxnSpPr>
          <p:spPr bwMode="auto">
            <a:xfrm rot="16200000">
              <a:off x="527" y="3002"/>
              <a:ext cx="268" cy="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1" name="Line 51"/>
          <p:cNvSpPr>
            <a:spLocks noChangeShapeType="1"/>
          </p:cNvSpPr>
          <p:nvPr/>
        </p:nvSpPr>
        <p:spPr bwMode="auto">
          <a:xfrm>
            <a:off x="3046554" y="358035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448011" y="3590236"/>
            <a:ext cx="119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35461" y="5395347"/>
            <a:ext cx="119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72011" y="3341809"/>
            <a:ext cx="119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译码操作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取出</a:t>
            </a:r>
            <a:r>
              <a:rPr lang="zh-CN" altLang="en-US" dirty="0" smtClean="0"/>
              <a:t>指令的</a:t>
            </a:r>
            <a:r>
              <a:rPr lang="en-US" altLang="zh-CN" dirty="0" smtClean="0"/>
              <a:t>op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funct</a:t>
            </a:r>
            <a:r>
              <a:rPr lang="zh-CN" altLang="en-US" dirty="0" smtClean="0"/>
              <a:t>域送入控制单元</a:t>
            </a:r>
            <a:endParaRPr lang="zh-CN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469476" y="48557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155276" y="33317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5155276" y="4093700"/>
            <a:ext cx="2286000" cy="1447800"/>
            <a:chOff x="2064" y="2208"/>
            <a:chExt cx="1440" cy="912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256" y="2208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064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064" y="230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68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168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208" y="2928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Data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208" y="2208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1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208" y="2448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2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208" y="2688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Addr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412" y="2352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784" y="2304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800" y="2736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2</a:t>
              </a:r>
            </a:p>
          </p:txBody>
        </p:sp>
      </p:grp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5460076" y="2645900"/>
            <a:ext cx="762000" cy="1219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155276" y="33317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1573876" y="3026900"/>
            <a:ext cx="1862138" cy="992188"/>
            <a:chOff x="1008" y="1536"/>
            <a:chExt cx="1173" cy="625"/>
          </a:xfrm>
        </p:grpSpPr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143" y="1536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Fetch</a:t>
              </a:r>
            </a:p>
            <a:p>
              <a:pPr algn="ctr"/>
              <a:r>
                <a:rPr lang="en-US" sz="1400" dirty="0"/>
                <a:t>PC = PC+4</a:t>
              </a:r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1200" y="1536"/>
              <a:ext cx="624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1724" y="1948"/>
              <a:ext cx="364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1680" y="1958"/>
              <a:ext cx="5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Decode</a:t>
              </a:r>
            </a:p>
          </p:txBody>
        </p:sp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1008" y="1948"/>
              <a:ext cx="338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008" y="1968"/>
              <a:ext cx="36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Exec</a:t>
              </a:r>
            </a:p>
          </p:txBody>
        </p:sp>
        <p:cxnSp>
          <p:nvCxnSpPr>
            <p:cNvPr id="28" name="AutoShape 32"/>
            <p:cNvCxnSpPr>
              <a:cxnSpLocks noChangeShapeType="1"/>
              <a:stCxn id="22" idx="6"/>
              <a:endCxn id="24" idx="0"/>
            </p:cNvCxnSpPr>
            <p:nvPr/>
          </p:nvCxnSpPr>
          <p:spPr bwMode="auto">
            <a:xfrm>
              <a:off x="1824" y="1680"/>
              <a:ext cx="82" cy="268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33"/>
            <p:cNvCxnSpPr>
              <a:cxnSpLocks noChangeShapeType="1"/>
              <a:stCxn id="24" idx="4"/>
              <a:endCxn id="26" idx="4"/>
            </p:cNvCxnSpPr>
            <p:nvPr/>
          </p:nvCxnSpPr>
          <p:spPr bwMode="auto">
            <a:xfrm rot="5400000">
              <a:off x="1541" y="1796"/>
              <a:ext cx="1" cy="729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" name="AutoShape 34"/>
            <p:cNvCxnSpPr>
              <a:cxnSpLocks noChangeShapeType="1"/>
              <a:stCxn id="26" idx="0"/>
              <a:endCxn id="22" idx="2"/>
            </p:cNvCxnSpPr>
            <p:nvPr/>
          </p:nvCxnSpPr>
          <p:spPr bwMode="auto">
            <a:xfrm rot="16200000">
              <a:off x="1055" y="1802"/>
              <a:ext cx="268" cy="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5574376" y="30269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/>
            <a:r>
              <a:rPr lang="en-US" sz="1200" b="1" dirty="0"/>
              <a:t>Control</a:t>
            </a:r>
          </a:p>
          <a:p>
            <a:pPr algn="ctr"/>
            <a:r>
              <a:rPr lang="en-US" sz="1200" b="1" dirty="0"/>
              <a:t>Unit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843465" y="4565129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Instruction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44720" y="571833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同时读相应寄存器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4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 animBg="1"/>
      <p:bldP spid="20" grpId="0" animBg="1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76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 </a:t>
            </a:r>
            <a:r>
              <a:rPr lang="zh-CN" altLang="en-US" dirty="0" smtClean="0"/>
              <a:t>型指令的操作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7838" y="1219200"/>
            <a:ext cx="8382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 </a:t>
            </a:r>
            <a:r>
              <a:rPr lang="zh-CN" altLang="en-US" dirty="0" smtClean="0"/>
              <a:t>型指令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add, sub,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slt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, and, or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中的值执行由</a:t>
            </a:r>
            <a:r>
              <a:rPr lang="en-US" dirty="0" smtClean="0">
                <a:solidFill>
                  <a:srgbClr val="FF0000"/>
                </a:solidFill>
              </a:rPr>
              <a:t>op</a:t>
            </a:r>
            <a:r>
              <a:rPr lang="zh-CN" altLang="en-US" dirty="0" smtClean="0"/>
              <a:t>和</a:t>
            </a:r>
            <a:r>
              <a:rPr lang="en-US" dirty="0" err="1" smtClean="0">
                <a:solidFill>
                  <a:srgbClr val="FF0000"/>
                </a:solidFill>
              </a:rPr>
              <a:t>funct</a:t>
            </a:r>
            <a:r>
              <a:rPr lang="zh-CN" altLang="en-US" dirty="0" smtClean="0"/>
              <a:t>决定的操作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将运行结果存入寄存器堆中的</a:t>
            </a:r>
            <a:r>
              <a:rPr lang="en-US" altLang="zh-CN" dirty="0" err="1" smtClean="0"/>
              <a:t>rd</a:t>
            </a:r>
            <a:r>
              <a:rPr lang="zh-CN" altLang="en-US" dirty="0" smtClean="0"/>
              <a:t>寄存器</a:t>
            </a:r>
            <a:endParaRPr lang="en-US" dirty="0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468438" y="1676400"/>
            <a:ext cx="5870575" cy="820738"/>
            <a:chOff x="720" y="672"/>
            <a:chExt cx="3698" cy="517"/>
          </a:xfrm>
        </p:grpSpPr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720" y="912"/>
              <a:ext cx="6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R-type:</a:t>
              </a:r>
              <a:endParaRPr lang="en-US"/>
            </a:p>
          </p:txBody>
        </p: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1317" y="890"/>
              <a:ext cx="560" cy="272"/>
              <a:chOff x="1016" y="728"/>
              <a:chExt cx="560" cy="272"/>
            </a:xfrm>
          </p:grpSpPr>
          <p:sp>
            <p:nvSpPr>
              <p:cNvPr id="51" name="Rectangle 38"/>
              <p:cNvSpPr>
                <a:spLocks noChangeArrowheads="1"/>
              </p:cNvSpPr>
              <p:nvPr/>
            </p:nvSpPr>
            <p:spPr bwMode="auto">
              <a:xfrm>
                <a:off x="1016" y="728"/>
                <a:ext cx="560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139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129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>
                <a:off x="148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>
                <a:off x="120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43"/>
              <p:cNvSpPr>
                <a:spLocks noChangeShapeType="1"/>
              </p:cNvSpPr>
              <p:nvPr/>
            </p:nvSpPr>
            <p:spPr bwMode="auto">
              <a:xfrm>
                <a:off x="1104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1893" y="890"/>
              <a:ext cx="464" cy="272"/>
              <a:chOff x="1592" y="728"/>
              <a:chExt cx="464" cy="272"/>
            </a:xfrm>
          </p:grpSpPr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59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>
                <a:off x="177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>
                <a:off x="168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>
                <a:off x="187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196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2373" y="890"/>
              <a:ext cx="464" cy="272"/>
              <a:chOff x="2072" y="728"/>
              <a:chExt cx="464" cy="272"/>
            </a:xfrm>
          </p:grpSpPr>
          <p:sp>
            <p:nvSpPr>
              <p:cNvPr id="41" name="Rectangle 51"/>
              <p:cNvSpPr>
                <a:spLocks noChangeArrowheads="1"/>
              </p:cNvSpPr>
              <p:nvPr/>
            </p:nvSpPr>
            <p:spPr bwMode="auto">
              <a:xfrm>
                <a:off x="207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52"/>
              <p:cNvSpPr>
                <a:spLocks noChangeShapeType="1"/>
              </p:cNvSpPr>
              <p:nvPr/>
            </p:nvSpPr>
            <p:spPr bwMode="auto">
              <a:xfrm>
                <a:off x="225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53"/>
              <p:cNvSpPr>
                <a:spLocks noChangeShapeType="1"/>
              </p:cNvSpPr>
              <p:nvPr/>
            </p:nvSpPr>
            <p:spPr bwMode="auto">
              <a:xfrm>
                <a:off x="216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54"/>
              <p:cNvSpPr>
                <a:spLocks noChangeShapeType="1"/>
              </p:cNvSpPr>
              <p:nvPr/>
            </p:nvSpPr>
            <p:spPr bwMode="auto">
              <a:xfrm>
                <a:off x="235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>
                <a:off x="244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2853" y="890"/>
              <a:ext cx="464" cy="272"/>
              <a:chOff x="2552" y="728"/>
              <a:chExt cx="464" cy="272"/>
            </a:xfrm>
          </p:grpSpPr>
          <p:sp>
            <p:nvSpPr>
              <p:cNvPr id="36" name="Rectangle 57"/>
              <p:cNvSpPr>
                <a:spLocks noChangeArrowheads="1"/>
              </p:cNvSpPr>
              <p:nvPr/>
            </p:nvSpPr>
            <p:spPr bwMode="auto">
              <a:xfrm>
                <a:off x="255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58"/>
              <p:cNvSpPr>
                <a:spLocks noChangeShapeType="1"/>
              </p:cNvSpPr>
              <p:nvPr/>
            </p:nvSpPr>
            <p:spPr bwMode="auto">
              <a:xfrm>
                <a:off x="273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59"/>
              <p:cNvSpPr>
                <a:spLocks noChangeShapeType="1"/>
              </p:cNvSpPr>
              <p:nvPr/>
            </p:nvSpPr>
            <p:spPr bwMode="auto">
              <a:xfrm>
                <a:off x="264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60"/>
              <p:cNvSpPr>
                <a:spLocks noChangeShapeType="1"/>
              </p:cNvSpPr>
              <p:nvPr/>
            </p:nvSpPr>
            <p:spPr bwMode="auto">
              <a:xfrm>
                <a:off x="283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>
                <a:off x="292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3333" y="890"/>
              <a:ext cx="46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3813" y="890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64"/>
            <p:cNvSpPr>
              <a:spLocks noChangeShapeType="1"/>
            </p:cNvSpPr>
            <p:nvPr/>
          </p:nvSpPr>
          <p:spPr bwMode="auto">
            <a:xfrm>
              <a:off x="4189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>
              <a:off x="4093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3408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3997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3901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69"/>
            <p:cNvSpPr>
              <a:spLocks noChangeArrowheads="1"/>
            </p:cNvSpPr>
            <p:nvPr/>
          </p:nvSpPr>
          <p:spPr bwMode="auto">
            <a:xfrm>
              <a:off x="1248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31</a:t>
              </a:r>
              <a:endParaRPr lang="en-US"/>
            </a:p>
          </p:txBody>
        </p:sp>
        <p:sp>
          <p:nvSpPr>
            <p:cNvPr id="20" name="Rectangle 70"/>
            <p:cNvSpPr>
              <a:spLocks noChangeArrowheads="1"/>
            </p:cNvSpPr>
            <p:nvPr/>
          </p:nvSpPr>
          <p:spPr bwMode="auto">
            <a:xfrm>
              <a:off x="182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25</a:t>
              </a:r>
              <a:endParaRPr lang="en-US"/>
            </a:p>
          </p:txBody>
        </p:sp>
        <p:sp>
          <p:nvSpPr>
            <p:cNvPr id="21" name="Rectangle 71"/>
            <p:cNvSpPr>
              <a:spLocks noChangeArrowheads="1"/>
            </p:cNvSpPr>
            <p:nvPr/>
          </p:nvSpPr>
          <p:spPr bwMode="auto">
            <a:xfrm>
              <a:off x="230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20</a:t>
              </a:r>
              <a:endParaRPr lang="en-US"/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278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15</a:t>
              </a:r>
              <a:endParaRPr lang="en-US"/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3744" y="67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5</a:t>
              </a:r>
              <a:endParaRPr lang="en-US"/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4224" y="67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</a:t>
              </a:r>
              <a:endParaRPr lang="en-US"/>
            </a:p>
          </p:txBody>
        </p:sp>
        <p:sp>
          <p:nvSpPr>
            <p:cNvPr id="25" name="Rectangle 75"/>
            <p:cNvSpPr>
              <a:spLocks noChangeArrowheads="1"/>
            </p:cNvSpPr>
            <p:nvPr/>
          </p:nvSpPr>
          <p:spPr bwMode="auto">
            <a:xfrm>
              <a:off x="1344" y="960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op</a:t>
              </a:r>
              <a:endParaRPr lang="en-US"/>
            </a:p>
          </p:txBody>
        </p:sp>
        <p:sp>
          <p:nvSpPr>
            <p:cNvPr id="26" name="Rectangle 76"/>
            <p:cNvSpPr>
              <a:spLocks noChangeArrowheads="1"/>
            </p:cNvSpPr>
            <p:nvPr/>
          </p:nvSpPr>
          <p:spPr bwMode="auto">
            <a:xfrm>
              <a:off x="1920" y="960"/>
              <a:ext cx="2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rs</a:t>
              </a:r>
              <a:endParaRPr lang="en-US"/>
            </a:p>
          </p:txBody>
        </p:sp>
        <p:sp>
          <p:nvSpPr>
            <p:cNvPr id="27" name="Rectangle 77"/>
            <p:cNvSpPr>
              <a:spLocks noChangeArrowheads="1"/>
            </p:cNvSpPr>
            <p:nvPr/>
          </p:nvSpPr>
          <p:spPr bwMode="auto">
            <a:xfrm>
              <a:off x="2400" y="960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rt</a:t>
              </a:r>
              <a:endParaRPr lang="en-US"/>
            </a:p>
          </p:txBody>
        </p:sp>
        <p:sp>
          <p:nvSpPr>
            <p:cNvPr id="28" name="Rectangle 78"/>
            <p:cNvSpPr>
              <a:spLocks noChangeArrowheads="1"/>
            </p:cNvSpPr>
            <p:nvPr/>
          </p:nvSpPr>
          <p:spPr bwMode="auto">
            <a:xfrm>
              <a:off x="2832" y="960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rd</a:t>
              </a:r>
              <a:endParaRPr lang="en-US"/>
            </a:p>
          </p:txBody>
        </p:sp>
        <p:sp>
          <p:nvSpPr>
            <p:cNvPr id="29" name="Rectangle 79"/>
            <p:cNvSpPr>
              <a:spLocks noChangeArrowheads="1"/>
            </p:cNvSpPr>
            <p:nvPr/>
          </p:nvSpPr>
          <p:spPr bwMode="auto">
            <a:xfrm>
              <a:off x="3840" y="960"/>
              <a:ext cx="46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funct</a:t>
              </a:r>
              <a:endParaRPr lang="en-US"/>
            </a:p>
          </p:txBody>
        </p:sp>
        <p:sp>
          <p:nvSpPr>
            <p:cNvPr id="30" name="Rectangle 80"/>
            <p:cNvSpPr>
              <a:spLocks noChangeArrowheads="1"/>
            </p:cNvSpPr>
            <p:nvPr/>
          </p:nvSpPr>
          <p:spPr bwMode="auto">
            <a:xfrm>
              <a:off x="3312" y="960"/>
              <a:ext cx="5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shamt</a:t>
              </a:r>
              <a:endParaRPr lang="en-US"/>
            </a:p>
          </p:txBody>
        </p:sp>
        <p:sp>
          <p:nvSpPr>
            <p:cNvPr id="31" name="Line 81"/>
            <p:cNvSpPr>
              <a:spLocks noChangeShapeType="1"/>
            </p:cNvSpPr>
            <p:nvPr/>
          </p:nvSpPr>
          <p:spPr bwMode="auto">
            <a:xfrm>
              <a:off x="3504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82"/>
            <p:cNvSpPr>
              <a:spLocks noChangeShapeType="1"/>
            </p:cNvSpPr>
            <p:nvPr/>
          </p:nvSpPr>
          <p:spPr bwMode="auto">
            <a:xfrm>
              <a:off x="3600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83"/>
            <p:cNvSpPr>
              <a:spLocks noChangeShapeType="1"/>
            </p:cNvSpPr>
            <p:nvPr/>
          </p:nvSpPr>
          <p:spPr bwMode="auto">
            <a:xfrm>
              <a:off x="3696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84"/>
            <p:cNvSpPr>
              <a:spLocks noChangeShapeType="1"/>
            </p:cNvSpPr>
            <p:nvPr/>
          </p:nvSpPr>
          <p:spPr bwMode="auto">
            <a:xfrm>
              <a:off x="4272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85"/>
            <p:cNvSpPr>
              <a:spLocks noChangeArrowheads="1"/>
            </p:cNvSpPr>
            <p:nvPr/>
          </p:nvSpPr>
          <p:spPr bwMode="auto">
            <a:xfrm>
              <a:off x="326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10</a:t>
              </a:r>
              <a:endParaRPr lang="en-US"/>
            </a:p>
          </p:txBody>
        </p:sp>
      </p:grpSp>
      <p:grpSp>
        <p:nvGrpSpPr>
          <p:cNvPr id="99" name="Group 86"/>
          <p:cNvGrpSpPr>
            <a:grpSpLocks/>
          </p:cNvGrpSpPr>
          <p:nvPr/>
        </p:nvGrpSpPr>
        <p:grpSpPr bwMode="auto">
          <a:xfrm>
            <a:off x="2909888" y="3440112"/>
            <a:ext cx="5638800" cy="2438400"/>
            <a:chOff x="896" y="2160"/>
            <a:chExt cx="3552" cy="1536"/>
          </a:xfrm>
        </p:grpSpPr>
        <p:sp>
          <p:nvSpPr>
            <p:cNvPr id="100" name="Rectangle 4"/>
            <p:cNvSpPr>
              <a:spLocks noChangeArrowheads="1"/>
            </p:cNvSpPr>
            <p:nvPr/>
          </p:nvSpPr>
          <p:spPr bwMode="auto">
            <a:xfrm>
              <a:off x="1952" y="2592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5"/>
            <p:cNvSpPr>
              <a:spLocks noChangeShapeType="1"/>
            </p:cNvSpPr>
            <p:nvPr/>
          </p:nvSpPr>
          <p:spPr bwMode="auto">
            <a:xfrm>
              <a:off x="1328" y="30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1760" y="268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>
              <a:off x="1760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1760" y="3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>
              <a:off x="1760" y="34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1760" y="26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1"/>
            <p:cNvSpPr>
              <a:spLocks noChangeShapeType="1"/>
            </p:cNvSpPr>
            <p:nvPr/>
          </p:nvSpPr>
          <p:spPr bwMode="auto">
            <a:xfrm>
              <a:off x="286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2"/>
            <p:cNvSpPr>
              <a:spLocks noChangeShapeType="1"/>
            </p:cNvSpPr>
            <p:nvPr/>
          </p:nvSpPr>
          <p:spPr bwMode="auto">
            <a:xfrm>
              <a:off x="2864" y="32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>
              <a:off x="1760" y="34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4"/>
            <p:cNvSpPr>
              <a:spLocks noChangeShapeType="1"/>
            </p:cNvSpPr>
            <p:nvPr/>
          </p:nvSpPr>
          <p:spPr bwMode="auto">
            <a:xfrm>
              <a:off x="1760" y="369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>
              <a:off x="3536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3728" y="31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Text Box 17"/>
            <p:cNvSpPr txBox="1">
              <a:spLocks noChangeArrowheads="1"/>
            </p:cNvSpPr>
            <p:nvPr/>
          </p:nvSpPr>
          <p:spPr bwMode="auto">
            <a:xfrm>
              <a:off x="896" y="2880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1904" y="3312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Data</a:t>
              </a:r>
            </a:p>
          </p:txBody>
        </p:sp>
        <p:sp>
          <p:nvSpPr>
            <p:cNvPr id="115" name="Text Box 19"/>
            <p:cNvSpPr txBox="1">
              <a:spLocks noChangeArrowheads="1"/>
            </p:cNvSpPr>
            <p:nvPr/>
          </p:nvSpPr>
          <p:spPr bwMode="auto">
            <a:xfrm>
              <a:off x="1904" y="2592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1</a:t>
              </a:r>
            </a:p>
          </p:txBody>
        </p:sp>
        <p:sp>
          <p:nvSpPr>
            <p:cNvPr id="116" name="Text Box 20"/>
            <p:cNvSpPr txBox="1">
              <a:spLocks noChangeArrowheads="1"/>
            </p:cNvSpPr>
            <p:nvPr/>
          </p:nvSpPr>
          <p:spPr bwMode="auto">
            <a:xfrm>
              <a:off x="1904" y="2832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2</a:t>
              </a:r>
            </a:p>
          </p:txBody>
        </p:sp>
        <p:sp>
          <p:nvSpPr>
            <p:cNvPr id="117" name="Text Box 21"/>
            <p:cNvSpPr txBox="1">
              <a:spLocks noChangeArrowheads="1"/>
            </p:cNvSpPr>
            <p:nvPr/>
          </p:nvSpPr>
          <p:spPr bwMode="auto">
            <a:xfrm>
              <a:off x="1904" y="3072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Addr</a:t>
              </a:r>
            </a:p>
          </p:txBody>
        </p:sp>
        <p:sp>
          <p:nvSpPr>
            <p:cNvPr id="118" name="Text Box 22"/>
            <p:cNvSpPr txBox="1">
              <a:spLocks noChangeArrowheads="1"/>
            </p:cNvSpPr>
            <p:nvPr/>
          </p:nvSpPr>
          <p:spPr bwMode="auto">
            <a:xfrm>
              <a:off x="2108" y="2736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endParaRPr lang="en-US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119" name="Text Box 23"/>
            <p:cNvSpPr txBox="1">
              <a:spLocks noChangeArrowheads="1"/>
            </p:cNvSpPr>
            <p:nvPr/>
          </p:nvSpPr>
          <p:spPr bwMode="auto">
            <a:xfrm>
              <a:off x="2480" y="2688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1</a:t>
              </a:r>
            </a:p>
          </p:txBody>
        </p:sp>
        <p:sp>
          <p:nvSpPr>
            <p:cNvPr id="120" name="Text Box 24"/>
            <p:cNvSpPr txBox="1">
              <a:spLocks noChangeArrowheads="1"/>
            </p:cNvSpPr>
            <p:nvPr/>
          </p:nvSpPr>
          <p:spPr bwMode="auto">
            <a:xfrm>
              <a:off x="2496" y="3120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2</a:t>
              </a:r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3200" y="2640"/>
              <a:ext cx="336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3296" y="3024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123" name="Line 27"/>
            <p:cNvSpPr>
              <a:spLocks noChangeShapeType="1"/>
            </p:cNvSpPr>
            <p:nvPr/>
          </p:nvSpPr>
          <p:spPr bwMode="auto">
            <a:xfrm>
              <a:off x="3536" y="30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8"/>
            <p:cNvSpPr>
              <a:spLocks noChangeShapeType="1"/>
            </p:cNvSpPr>
            <p:nvPr/>
          </p:nvSpPr>
          <p:spPr bwMode="auto">
            <a:xfrm>
              <a:off x="3536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29"/>
            <p:cNvSpPr>
              <a:spLocks noChangeArrowheads="1"/>
            </p:cNvSpPr>
            <p:nvPr/>
          </p:nvSpPr>
          <p:spPr bwMode="auto">
            <a:xfrm>
              <a:off x="3776" y="2832"/>
              <a:ext cx="6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126" name="Rectangle 30"/>
            <p:cNvSpPr>
              <a:spLocks noChangeArrowheads="1"/>
            </p:cNvSpPr>
            <p:nvPr/>
          </p:nvSpPr>
          <p:spPr bwMode="auto">
            <a:xfrm>
              <a:off x="3776" y="297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127" name="Rectangle 31"/>
            <p:cNvSpPr>
              <a:spLocks noChangeArrowheads="1"/>
            </p:cNvSpPr>
            <p:nvPr/>
          </p:nvSpPr>
          <p:spPr bwMode="auto">
            <a:xfrm>
              <a:off x="3200" y="216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>
                  <a:solidFill>
                    <a:srgbClr val="FF0000"/>
                  </a:solidFill>
                </a:rPr>
                <a:t>ALU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control</a:t>
              </a:r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3440" y="2400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2384" y="2400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34"/>
            <p:cNvSpPr>
              <a:spLocks noChangeArrowheads="1"/>
            </p:cNvSpPr>
            <p:nvPr/>
          </p:nvSpPr>
          <p:spPr bwMode="auto">
            <a:xfrm>
              <a:off x="2192" y="216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0000FF"/>
                  </a:solidFill>
                </a:rPr>
                <a:t>RegWrite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1" name="Group 99"/>
          <p:cNvGrpSpPr>
            <a:grpSpLocks/>
          </p:cNvGrpSpPr>
          <p:nvPr/>
        </p:nvGrpSpPr>
        <p:grpSpPr bwMode="auto">
          <a:xfrm>
            <a:off x="773113" y="4230686"/>
            <a:ext cx="1916113" cy="1052513"/>
            <a:chOff x="430" y="2562"/>
            <a:chExt cx="1207" cy="663"/>
          </a:xfrm>
        </p:grpSpPr>
        <p:sp>
          <p:nvSpPr>
            <p:cNvPr id="132" name="Oval 89"/>
            <p:cNvSpPr>
              <a:spLocks noChangeArrowheads="1"/>
            </p:cNvSpPr>
            <p:nvPr/>
          </p:nvSpPr>
          <p:spPr bwMode="auto">
            <a:xfrm>
              <a:off x="624" y="2592"/>
              <a:ext cx="624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Text Box 90"/>
            <p:cNvSpPr txBox="1">
              <a:spLocks noChangeArrowheads="1"/>
            </p:cNvSpPr>
            <p:nvPr/>
          </p:nvSpPr>
          <p:spPr bwMode="auto">
            <a:xfrm>
              <a:off x="601" y="2562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Fetch</a:t>
              </a:r>
            </a:p>
            <a:p>
              <a:pPr algn="ctr"/>
              <a:r>
                <a:rPr lang="en-US" sz="1400" dirty="0"/>
                <a:t>PC = PC+4</a:t>
              </a:r>
            </a:p>
          </p:txBody>
        </p:sp>
        <p:sp>
          <p:nvSpPr>
            <p:cNvPr id="134" name="Oval 91"/>
            <p:cNvSpPr>
              <a:spLocks noChangeArrowheads="1"/>
            </p:cNvSpPr>
            <p:nvPr/>
          </p:nvSpPr>
          <p:spPr bwMode="auto">
            <a:xfrm>
              <a:off x="1148" y="3004"/>
              <a:ext cx="364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Text Box 92"/>
            <p:cNvSpPr txBox="1">
              <a:spLocks noChangeArrowheads="1"/>
            </p:cNvSpPr>
            <p:nvPr/>
          </p:nvSpPr>
          <p:spPr bwMode="auto">
            <a:xfrm>
              <a:off x="1136" y="3024"/>
              <a:ext cx="5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Decode</a:t>
              </a:r>
            </a:p>
          </p:txBody>
        </p:sp>
        <p:sp>
          <p:nvSpPr>
            <p:cNvPr id="136" name="Oval 93"/>
            <p:cNvSpPr>
              <a:spLocks noChangeArrowheads="1"/>
            </p:cNvSpPr>
            <p:nvPr/>
          </p:nvSpPr>
          <p:spPr bwMode="auto">
            <a:xfrm>
              <a:off x="432" y="3004"/>
              <a:ext cx="338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94"/>
            <p:cNvSpPr txBox="1">
              <a:spLocks noChangeArrowheads="1"/>
            </p:cNvSpPr>
            <p:nvPr/>
          </p:nvSpPr>
          <p:spPr bwMode="auto">
            <a:xfrm>
              <a:off x="430" y="3033"/>
              <a:ext cx="36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Exec</a:t>
              </a:r>
            </a:p>
          </p:txBody>
        </p:sp>
        <p:cxnSp>
          <p:nvCxnSpPr>
            <p:cNvPr id="138" name="AutoShape 95"/>
            <p:cNvCxnSpPr>
              <a:cxnSpLocks noChangeShapeType="1"/>
              <a:stCxn id="132" idx="6"/>
              <a:endCxn id="134" idx="0"/>
            </p:cNvCxnSpPr>
            <p:nvPr/>
          </p:nvCxnSpPr>
          <p:spPr bwMode="auto">
            <a:xfrm>
              <a:off x="1248" y="2736"/>
              <a:ext cx="82" cy="268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" name="AutoShape 96"/>
            <p:cNvCxnSpPr>
              <a:cxnSpLocks noChangeShapeType="1"/>
              <a:stCxn id="134" idx="4"/>
              <a:endCxn id="136" idx="4"/>
            </p:cNvCxnSpPr>
            <p:nvPr/>
          </p:nvCxnSpPr>
          <p:spPr bwMode="auto">
            <a:xfrm rot="5400000">
              <a:off x="965" y="2852"/>
              <a:ext cx="1" cy="729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" name="AutoShape 97"/>
            <p:cNvCxnSpPr>
              <a:cxnSpLocks noChangeShapeType="1"/>
              <a:stCxn id="136" idx="0"/>
              <a:endCxn id="132" idx="2"/>
            </p:cNvCxnSpPr>
            <p:nvPr/>
          </p:nvCxnSpPr>
          <p:spPr bwMode="auto">
            <a:xfrm rot="16200000">
              <a:off x="479" y="2858"/>
              <a:ext cx="268" cy="23"/>
            </a:xfrm>
            <a:prstGeom prst="curvedConnector2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1" name="Rectangle 87"/>
          <p:cNvSpPr>
            <a:spLocks noChangeArrowheads="1"/>
          </p:cNvSpPr>
          <p:nvPr/>
        </p:nvSpPr>
        <p:spPr bwMode="auto">
          <a:xfrm>
            <a:off x="519778" y="5702747"/>
            <a:ext cx="3568700" cy="1016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4163" indent="-246063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zh-CN" altLang="en-US" sz="2200" dirty="0" smtClean="0">
                <a:solidFill>
                  <a:srgbClr val="0000FF"/>
                </a:solidFill>
              </a:rPr>
              <a:t>注：寄存器堆不是每个时钟周期都要写的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(e.g.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</a:rPr>
              <a:t>sw</a:t>
            </a:r>
            <a:r>
              <a:rPr lang="en-US" sz="2200" dirty="0" smtClean="0">
                <a:solidFill>
                  <a:srgbClr val="0000FF"/>
                </a:solidFill>
              </a:rPr>
              <a:t>)</a:t>
            </a:r>
            <a:r>
              <a:rPr lang="zh-CN" altLang="en-US" sz="2200" dirty="0" smtClean="0">
                <a:solidFill>
                  <a:srgbClr val="0000FF"/>
                </a:solidFill>
              </a:rPr>
              <a:t>所以需要写控制信号</a:t>
            </a:r>
            <a:endParaRPr lang="en-US" sz="2200" dirty="0">
              <a:solidFill>
                <a:srgbClr val="0000FF"/>
              </a:solidFill>
            </a:endParaRPr>
          </a:p>
        </p:txBody>
      </p:sp>
      <p:cxnSp>
        <p:nvCxnSpPr>
          <p:cNvPr id="143" name="直接箭头连接符 142"/>
          <p:cNvCxnSpPr/>
          <p:nvPr/>
        </p:nvCxnSpPr>
        <p:spPr>
          <a:xfrm>
            <a:off x="5451476" y="1676400"/>
            <a:ext cx="1382712" cy="17526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040438" y="5509180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017965" y="3889010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962651" y="4202112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10274" y="4840565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957866" y="4423721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947887" y="4834492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2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775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Load/Store</a:t>
            </a:r>
            <a:r>
              <a:rPr lang="zh-CN" altLang="en-US" dirty="0" smtClean="0"/>
              <a:t>指令的操作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052736"/>
            <a:ext cx="83058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基址寄存器中的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位数据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+ </a:t>
            </a:r>
            <a:r>
              <a:rPr lang="zh-CN" altLang="en-US" dirty="0" smtClean="0">
                <a:solidFill>
                  <a:srgbClr val="FF0000"/>
                </a:solidFill>
              </a:rPr>
              <a:t>经过符号位扩展的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en-US" altLang="zh-CN" dirty="0" smtClean="0">
                <a:solidFill>
                  <a:srgbClr val="FF0000"/>
                </a:solidFill>
              </a:rPr>
              <a:t>offset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C000"/>
                </a:solidFill>
              </a:rPr>
              <a:t>sw</a:t>
            </a:r>
            <a:r>
              <a:rPr lang="en-US" dirty="0" smtClean="0"/>
              <a:t> </a:t>
            </a:r>
            <a:r>
              <a:rPr lang="zh-CN" altLang="en-US" dirty="0" smtClean="0"/>
              <a:t>将译码是从寄存器堆中读出的数据写入主存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lw</a:t>
            </a:r>
            <a:r>
              <a:rPr lang="en-US" dirty="0" smtClean="0"/>
              <a:t> </a:t>
            </a:r>
            <a:r>
              <a:rPr lang="zh-CN" altLang="en-US" dirty="0" smtClean="0"/>
              <a:t>从主存中读数据写入寄存器堆中相应的寄存器</a:t>
            </a:r>
            <a:endParaRPr lang="en-US" dirty="0"/>
          </a:p>
        </p:txBody>
      </p:sp>
      <p:grpSp>
        <p:nvGrpSpPr>
          <p:cNvPr id="52" name="Group 120"/>
          <p:cNvGrpSpPr>
            <a:grpSpLocks/>
          </p:cNvGrpSpPr>
          <p:nvPr/>
        </p:nvGrpSpPr>
        <p:grpSpPr bwMode="auto">
          <a:xfrm>
            <a:off x="968433" y="2476500"/>
            <a:ext cx="6705600" cy="3200400"/>
            <a:chOff x="672" y="1104"/>
            <a:chExt cx="4224" cy="2016"/>
          </a:xfrm>
        </p:grpSpPr>
        <p:sp>
          <p:nvSpPr>
            <p:cNvPr id="53" name="Rectangle 121"/>
            <p:cNvSpPr>
              <a:spLocks noChangeArrowheads="1"/>
            </p:cNvSpPr>
            <p:nvPr/>
          </p:nvSpPr>
          <p:spPr bwMode="auto">
            <a:xfrm>
              <a:off x="1728" y="153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22"/>
            <p:cNvSpPr>
              <a:spLocks noChangeShapeType="1"/>
            </p:cNvSpPr>
            <p:nvPr/>
          </p:nvSpPr>
          <p:spPr bwMode="auto">
            <a:xfrm>
              <a:off x="1152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23"/>
            <p:cNvSpPr>
              <a:spLocks noChangeShapeType="1"/>
            </p:cNvSpPr>
            <p:nvPr/>
          </p:nvSpPr>
          <p:spPr bwMode="auto">
            <a:xfrm>
              <a:off x="1392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24"/>
            <p:cNvSpPr>
              <a:spLocks noChangeShapeType="1"/>
            </p:cNvSpPr>
            <p:nvPr/>
          </p:nvSpPr>
          <p:spPr bwMode="auto">
            <a:xfrm>
              <a:off x="1392" y="18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25"/>
            <p:cNvSpPr>
              <a:spLocks noChangeShapeType="1"/>
            </p:cNvSpPr>
            <p:nvPr/>
          </p:nvSpPr>
          <p:spPr bwMode="auto">
            <a:xfrm>
              <a:off x="1392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26"/>
            <p:cNvSpPr>
              <a:spLocks noChangeShapeType="1"/>
            </p:cNvSpPr>
            <p:nvPr/>
          </p:nvSpPr>
          <p:spPr bwMode="auto">
            <a:xfrm>
              <a:off x="1392" y="16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27"/>
            <p:cNvSpPr txBox="1">
              <a:spLocks noChangeArrowheads="1"/>
            </p:cNvSpPr>
            <p:nvPr/>
          </p:nvSpPr>
          <p:spPr bwMode="auto">
            <a:xfrm>
              <a:off x="672" y="1824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60" name="Text Box 128"/>
            <p:cNvSpPr txBox="1">
              <a:spLocks noChangeArrowheads="1"/>
            </p:cNvSpPr>
            <p:nvPr/>
          </p:nvSpPr>
          <p:spPr bwMode="auto">
            <a:xfrm>
              <a:off x="1680" y="225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Data</a:t>
              </a:r>
            </a:p>
          </p:txBody>
        </p:sp>
        <p:sp>
          <p:nvSpPr>
            <p:cNvPr id="61" name="Text Box 129"/>
            <p:cNvSpPr txBox="1">
              <a:spLocks noChangeArrowheads="1"/>
            </p:cNvSpPr>
            <p:nvPr/>
          </p:nvSpPr>
          <p:spPr bwMode="auto">
            <a:xfrm>
              <a:off x="1680" y="153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1</a:t>
              </a:r>
            </a:p>
          </p:txBody>
        </p:sp>
        <p:sp>
          <p:nvSpPr>
            <p:cNvPr id="62" name="Text Box 130"/>
            <p:cNvSpPr txBox="1">
              <a:spLocks noChangeArrowheads="1"/>
            </p:cNvSpPr>
            <p:nvPr/>
          </p:nvSpPr>
          <p:spPr bwMode="auto">
            <a:xfrm>
              <a:off x="1680" y="177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2</a:t>
              </a:r>
            </a:p>
          </p:txBody>
        </p:sp>
        <p:sp>
          <p:nvSpPr>
            <p:cNvPr id="63" name="Text Box 131"/>
            <p:cNvSpPr txBox="1">
              <a:spLocks noChangeArrowheads="1"/>
            </p:cNvSpPr>
            <p:nvPr/>
          </p:nvSpPr>
          <p:spPr bwMode="auto">
            <a:xfrm>
              <a:off x="1680" y="201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Addr</a:t>
              </a:r>
            </a:p>
          </p:txBody>
        </p:sp>
        <p:sp>
          <p:nvSpPr>
            <p:cNvPr id="64" name="Text Box 132"/>
            <p:cNvSpPr txBox="1">
              <a:spLocks noChangeArrowheads="1"/>
            </p:cNvSpPr>
            <p:nvPr/>
          </p:nvSpPr>
          <p:spPr bwMode="auto">
            <a:xfrm>
              <a:off x="1884" y="1680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endParaRPr lang="en-US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65" name="Text Box 133"/>
            <p:cNvSpPr txBox="1">
              <a:spLocks noChangeArrowheads="1"/>
            </p:cNvSpPr>
            <p:nvPr/>
          </p:nvSpPr>
          <p:spPr bwMode="auto">
            <a:xfrm>
              <a:off x="2256" y="1632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1</a:t>
              </a:r>
            </a:p>
          </p:txBody>
        </p:sp>
        <p:sp>
          <p:nvSpPr>
            <p:cNvPr id="66" name="Text Box 134"/>
            <p:cNvSpPr txBox="1">
              <a:spLocks noChangeArrowheads="1"/>
            </p:cNvSpPr>
            <p:nvPr/>
          </p:nvSpPr>
          <p:spPr bwMode="auto">
            <a:xfrm>
              <a:off x="2272" y="2064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2</a:t>
              </a:r>
            </a:p>
          </p:txBody>
        </p:sp>
        <p:sp>
          <p:nvSpPr>
            <p:cNvPr id="67" name="Freeform 135"/>
            <p:cNvSpPr>
              <a:spLocks/>
            </p:cNvSpPr>
            <p:nvPr/>
          </p:nvSpPr>
          <p:spPr bwMode="auto">
            <a:xfrm>
              <a:off x="2976" y="1584"/>
              <a:ext cx="336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136"/>
            <p:cNvSpPr>
              <a:spLocks noChangeArrowheads="1"/>
            </p:cNvSpPr>
            <p:nvPr/>
          </p:nvSpPr>
          <p:spPr bwMode="auto">
            <a:xfrm>
              <a:off x="3072" y="1968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69" name="Rectangle 137"/>
            <p:cNvSpPr>
              <a:spLocks noChangeArrowheads="1"/>
            </p:cNvSpPr>
            <p:nvPr/>
          </p:nvSpPr>
          <p:spPr bwMode="auto">
            <a:xfrm>
              <a:off x="3072" y="1344"/>
              <a:ext cx="6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70" name="Rectangle 138"/>
            <p:cNvSpPr>
              <a:spLocks noChangeArrowheads="1"/>
            </p:cNvSpPr>
            <p:nvPr/>
          </p:nvSpPr>
          <p:spPr bwMode="auto">
            <a:xfrm>
              <a:off x="3216" y="148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71" name="Rectangle 139"/>
            <p:cNvSpPr>
              <a:spLocks noChangeArrowheads="1"/>
            </p:cNvSpPr>
            <p:nvPr/>
          </p:nvSpPr>
          <p:spPr bwMode="auto">
            <a:xfrm>
              <a:off x="2784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>
                  <a:solidFill>
                    <a:srgbClr val="FF0000"/>
                  </a:solidFill>
                </a:rPr>
                <a:t>ALU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control</a:t>
              </a:r>
            </a:p>
          </p:txBody>
        </p:sp>
        <p:sp>
          <p:nvSpPr>
            <p:cNvPr id="72" name="Line 140"/>
            <p:cNvSpPr>
              <a:spLocks noChangeShapeType="1"/>
            </p:cNvSpPr>
            <p:nvPr/>
          </p:nvSpPr>
          <p:spPr bwMode="auto">
            <a:xfrm>
              <a:off x="3024" y="134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41"/>
            <p:cNvSpPr>
              <a:spLocks noChangeShapeType="1"/>
            </p:cNvSpPr>
            <p:nvPr/>
          </p:nvSpPr>
          <p:spPr bwMode="auto">
            <a:xfrm>
              <a:off x="2160" y="1344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142"/>
            <p:cNvSpPr>
              <a:spLocks noChangeArrowheads="1"/>
            </p:cNvSpPr>
            <p:nvPr/>
          </p:nvSpPr>
          <p:spPr bwMode="auto">
            <a:xfrm>
              <a:off x="1968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0000"/>
                  </a:solidFill>
                </a:rPr>
                <a:t>RegWrite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5" name="Rectangle 143"/>
            <p:cNvSpPr>
              <a:spLocks noChangeArrowheads="1"/>
            </p:cNvSpPr>
            <p:nvPr/>
          </p:nvSpPr>
          <p:spPr bwMode="auto">
            <a:xfrm>
              <a:off x="3792" y="153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4"/>
            <p:cNvSpPr>
              <a:spLocks noChangeShapeType="1"/>
            </p:cNvSpPr>
            <p:nvPr/>
          </p:nvSpPr>
          <p:spPr bwMode="auto">
            <a:xfrm>
              <a:off x="4704" y="20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145"/>
            <p:cNvSpPr txBox="1">
              <a:spLocks noChangeArrowheads="1"/>
            </p:cNvSpPr>
            <p:nvPr/>
          </p:nvSpPr>
          <p:spPr bwMode="auto">
            <a:xfrm>
              <a:off x="3744" y="1824"/>
              <a:ext cx="4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78" name="Text Box 146"/>
            <p:cNvSpPr txBox="1">
              <a:spLocks noChangeArrowheads="1"/>
            </p:cNvSpPr>
            <p:nvPr/>
          </p:nvSpPr>
          <p:spPr bwMode="auto">
            <a:xfrm>
              <a:off x="3744" y="1632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Address</a:t>
              </a:r>
            </a:p>
          </p:txBody>
        </p:sp>
        <p:sp>
          <p:nvSpPr>
            <p:cNvPr id="79" name="Text Box 147"/>
            <p:cNvSpPr txBox="1">
              <a:spLocks noChangeArrowheads="1"/>
            </p:cNvSpPr>
            <p:nvPr/>
          </p:nvSpPr>
          <p:spPr bwMode="auto">
            <a:xfrm>
              <a:off x="3744" y="216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Data</a:t>
              </a:r>
            </a:p>
          </p:txBody>
        </p:sp>
        <p:sp>
          <p:nvSpPr>
            <p:cNvPr id="80" name="Text Box 148"/>
            <p:cNvSpPr txBox="1">
              <a:spLocks noChangeArrowheads="1"/>
            </p:cNvSpPr>
            <p:nvPr/>
          </p:nvSpPr>
          <p:spPr bwMode="auto">
            <a:xfrm>
              <a:off x="4176" y="1920"/>
              <a:ext cx="57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Data</a:t>
              </a:r>
            </a:p>
          </p:txBody>
        </p:sp>
        <p:sp>
          <p:nvSpPr>
            <p:cNvPr id="81" name="Line 149"/>
            <p:cNvSpPr>
              <a:spLocks noChangeShapeType="1"/>
            </p:cNvSpPr>
            <p:nvPr/>
          </p:nvSpPr>
          <p:spPr bwMode="auto">
            <a:xfrm flipV="1">
              <a:off x="3168" y="14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50"/>
            <p:cNvSpPr>
              <a:spLocks noChangeShapeType="1"/>
            </p:cNvSpPr>
            <p:nvPr/>
          </p:nvSpPr>
          <p:spPr bwMode="auto">
            <a:xfrm flipV="1">
              <a:off x="3264" y="163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Oval 151"/>
            <p:cNvSpPr>
              <a:spLocks noChangeArrowheads="1"/>
            </p:cNvSpPr>
            <p:nvPr/>
          </p:nvSpPr>
          <p:spPr bwMode="auto">
            <a:xfrm>
              <a:off x="2112" y="2544"/>
              <a:ext cx="384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152"/>
            <p:cNvSpPr>
              <a:spLocks noChangeArrowheads="1"/>
            </p:cNvSpPr>
            <p:nvPr/>
          </p:nvSpPr>
          <p:spPr bwMode="auto">
            <a:xfrm>
              <a:off x="2160" y="268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Sign</a:t>
              </a:r>
            </a:p>
            <a:p>
              <a:pPr algn="ctr"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85" name="Line 153"/>
            <p:cNvSpPr>
              <a:spLocks noChangeShapeType="1"/>
            </p:cNvSpPr>
            <p:nvPr/>
          </p:nvSpPr>
          <p:spPr bwMode="auto">
            <a:xfrm>
              <a:off x="4224" y="1344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154"/>
            <p:cNvSpPr>
              <a:spLocks noChangeArrowheads="1"/>
            </p:cNvSpPr>
            <p:nvPr/>
          </p:nvSpPr>
          <p:spPr bwMode="auto">
            <a:xfrm>
              <a:off x="3936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0000"/>
                  </a:solidFill>
                </a:rPr>
                <a:t>MemWrite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155"/>
            <p:cNvSpPr>
              <a:spLocks noChangeArrowheads="1"/>
            </p:cNvSpPr>
            <p:nvPr/>
          </p:nvSpPr>
          <p:spPr bwMode="auto">
            <a:xfrm>
              <a:off x="3984" y="264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0000"/>
                  </a:solidFill>
                </a:rPr>
                <a:t>MemRead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8" name="Line 156"/>
            <p:cNvSpPr>
              <a:spLocks noChangeShapeType="1"/>
            </p:cNvSpPr>
            <p:nvPr/>
          </p:nvSpPr>
          <p:spPr bwMode="auto">
            <a:xfrm>
              <a:off x="4224" y="2448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57"/>
            <p:cNvSpPr>
              <a:spLocks noChangeShapeType="1"/>
            </p:cNvSpPr>
            <p:nvPr/>
          </p:nvSpPr>
          <p:spPr bwMode="auto">
            <a:xfrm>
              <a:off x="3312" y="20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58"/>
            <p:cNvSpPr>
              <a:spLocks noChangeShapeType="1"/>
            </p:cNvSpPr>
            <p:nvPr/>
          </p:nvSpPr>
          <p:spPr bwMode="auto">
            <a:xfrm>
              <a:off x="2640" y="225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59"/>
            <p:cNvSpPr>
              <a:spLocks noChangeShapeType="1"/>
            </p:cNvSpPr>
            <p:nvPr/>
          </p:nvSpPr>
          <p:spPr bwMode="auto">
            <a:xfrm>
              <a:off x="1536" y="23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60"/>
            <p:cNvSpPr>
              <a:spLocks noChangeShapeType="1"/>
            </p:cNvSpPr>
            <p:nvPr/>
          </p:nvSpPr>
          <p:spPr bwMode="auto">
            <a:xfrm>
              <a:off x="1920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61"/>
            <p:cNvSpPr>
              <a:spLocks noChangeShapeType="1"/>
            </p:cNvSpPr>
            <p:nvPr/>
          </p:nvSpPr>
          <p:spPr bwMode="auto">
            <a:xfrm>
              <a:off x="2496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62"/>
            <p:cNvSpPr>
              <a:spLocks noChangeShapeType="1"/>
            </p:cNvSpPr>
            <p:nvPr/>
          </p:nvSpPr>
          <p:spPr bwMode="auto">
            <a:xfrm>
              <a:off x="2640" y="172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3"/>
            <p:cNvSpPr>
              <a:spLocks noChangeShapeType="1"/>
            </p:cNvSpPr>
            <p:nvPr/>
          </p:nvSpPr>
          <p:spPr bwMode="auto">
            <a:xfrm>
              <a:off x="2832" y="17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64"/>
            <p:cNvSpPr>
              <a:spLocks noChangeShapeType="1"/>
            </p:cNvSpPr>
            <p:nvPr/>
          </p:nvSpPr>
          <p:spPr bwMode="auto">
            <a:xfrm>
              <a:off x="2832" y="22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65"/>
            <p:cNvSpPr>
              <a:spLocks noChangeShapeType="1"/>
            </p:cNvSpPr>
            <p:nvPr/>
          </p:nvSpPr>
          <p:spPr bwMode="auto">
            <a:xfrm>
              <a:off x="3648" y="17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66"/>
            <p:cNvSpPr>
              <a:spLocks noChangeShapeType="1"/>
            </p:cNvSpPr>
            <p:nvPr/>
          </p:nvSpPr>
          <p:spPr bwMode="auto">
            <a:xfrm>
              <a:off x="3648" y="22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Line 167"/>
          <p:cNvSpPr>
            <a:spLocks noChangeShapeType="1"/>
          </p:cNvSpPr>
          <p:nvPr/>
        </p:nvSpPr>
        <p:spPr bwMode="auto">
          <a:xfrm>
            <a:off x="4245033" y="34671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0" name="Group 168"/>
          <p:cNvGrpSpPr>
            <a:grpSpLocks/>
          </p:cNvGrpSpPr>
          <p:nvPr/>
        </p:nvGrpSpPr>
        <p:grpSpPr bwMode="auto">
          <a:xfrm>
            <a:off x="5464233" y="3467100"/>
            <a:ext cx="228600" cy="457200"/>
            <a:chOff x="3504" y="1728"/>
            <a:chExt cx="144" cy="288"/>
          </a:xfrm>
        </p:grpSpPr>
        <p:sp>
          <p:nvSpPr>
            <p:cNvPr id="101" name="Line 169"/>
            <p:cNvSpPr>
              <a:spLocks noChangeShapeType="1"/>
            </p:cNvSpPr>
            <p:nvPr/>
          </p:nvSpPr>
          <p:spPr bwMode="auto">
            <a:xfrm>
              <a:off x="3504" y="1728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70"/>
            <p:cNvSpPr>
              <a:spLocks noChangeShapeType="1"/>
            </p:cNvSpPr>
            <p:nvPr/>
          </p:nvSpPr>
          <p:spPr bwMode="auto">
            <a:xfrm>
              <a:off x="3504" y="172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171"/>
          <p:cNvGrpSpPr>
            <a:grpSpLocks/>
          </p:cNvGrpSpPr>
          <p:nvPr/>
        </p:nvGrpSpPr>
        <p:grpSpPr bwMode="auto">
          <a:xfrm>
            <a:off x="4245033" y="4305300"/>
            <a:ext cx="1524000" cy="381000"/>
            <a:chOff x="2736" y="2256"/>
            <a:chExt cx="960" cy="240"/>
          </a:xfrm>
        </p:grpSpPr>
        <p:sp>
          <p:nvSpPr>
            <p:cNvPr id="104" name="Line 172"/>
            <p:cNvSpPr>
              <a:spLocks noChangeShapeType="1"/>
            </p:cNvSpPr>
            <p:nvPr/>
          </p:nvSpPr>
          <p:spPr bwMode="auto">
            <a:xfrm>
              <a:off x="2736" y="2256"/>
              <a:ext cx="0" cy="24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73"/>
            <p:cNvSpPr>
              <a:spLocks noChangeShapeType="1"/>
            </p:cNvSpPr>
            <p:nvPr/>
          </p:nvSpPr>
          <p:spPr bwMode="auto">
            <a:xfrm>
              <a:off x="2736" y="2496"/>
              <a:ext cx="864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74"/>
            <p:cNvSpPr>
              <a:spLocks noChangeShapeType="1"/>
            </p:cNvSpPr>
            <p:nvPr/>
          </p:nvSpPr>
          <p:spPr bwMode="auto">
            <a:xfrm>
              <a:off x="3600" y="2256"/>
              <a:ext cx="0" cy="24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75"/>
            <p:cNvSpPr>
              <a:spLocks noChangeShapeType="1"/>
            </p:cNvSpPr>
            <p:nvPr/>
          </p:nvSpPr>
          <p:spPr bwMode="auto">
            <a:xfrm>
              <a:off x="3600" y="2256"/>
              <a:ext cx="96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176"/>
          <p:cNvGrpSpPr>
            <a:grpSpLocks/>
          </p:cNvGrpSpPr>
          <p:nvPr/>
        </p:nvGrpSpPr>
        <p:grpSpPr bwMode="auto">
          <a:xfrm>
            <a:off x="2340033" y="3924300"/>
            <a:ext cx="5334000" cy="1905000"/>
            <a:chOff x="1536" y="2016"/>
            <a:chExt cx="3360" cy="1200"/>
          </a:xfrm>
        </p:grpSpPr>
        <p:sp>
          <p:nvSpPr>
            <p:cNvPr id="109" name="Line 177"/>
            <p:cNvSpPr>
              <a:spLocks noChangeShapeType="1"/>
            </p:cNvSpPr>
            <p:nvPr/>
          </p:nvSpPr>
          <p:spPr bwMode="auto">
            <a:xfrm>
              <a:off x="1536" y="2352"/>
              <a:ext cx="0" cy="864"/>
            </a:xfrm>
            <a:prstGeom prst="lin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78"/>
            <p:cNvSpPr>
              <a:spLocks noChangeShapeType="1"/>
            </p:cNvSpPr>
            <p:nvPr/>
          </p:nvSpPr>
          <p:spPr bwMode="auto">
            <a:xfrm>
              <a:off x="1536" y="3216"/>
              <a:ext cx="3360" cy="0"/>
            </a:xfrm>
            <a:prstGeom prst="lin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79"/>
            <p:cNvSpPr>
              <a:spLocks noChangeShapeType="1"/>
            </p:cNvSpPr>
            <p:nvPr/>
          </p:nvSpPr>
          <p:spPr bwMode="auto">
            <a:xfrm>
              <a:off x="4896" y="2016"/>
              <a:ext cx="0" cy="1200"/>
            </a:xfrm>
            <a:prstGeom prst="lin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180"/>
          <p:cNvGrpSpPr>
            <a:grpSpLocks/>
          </p:cNvGrpSpPr>
          <p:nvPr/>
        </p:nvGrpSpPr>
        <p:grpSpPr bwMode="auto">
          <a:xfrm>
            <a:off x="2111433" y="4076700"/>
            <a:ext cx="2333625" cy="1417638"/>
            <a:chOff x="1392" y="2112"/>
            <a:chExt cx="1470" cy="893"/>
          </a:xfrm>
        </p:grpSpPr>
        <p:sp>
          <p:nvSpPr>
            <p:cNvPr id="113" name="Line 181"/>
            <p:cNvSpPr>
              <a:spLocks noChangeShapeType="1"/>
            </p:cNvSpPr>
            <p:nvPr/>
          </p:nvSpPr>
          <p:spPr bwMode="auto">
            <a:xfrm>
              <a:off x="1872" y="2784"/>
              <a:ext cx="48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182"/>
            <p:cNvSpPr txBox="1">
              <a:spLocks noChangeArrowheads="1"/>
            </p:cNvSpPr>
            <p:nvPr/>
          </p:nvSpPr>
          <p:spPr bwMode="auto">
            <a:xfrm>
              <a:off x="1872" y="2832"/>
              <a:ext cx="222" cy="17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5" name="Line 183"/>
            <p:cNvSpPr>
              <a:spLocks noChangeShapeType="1"/>
            </p:cNvSpPr>
            <p:nvPr/>
          </p:nvSpPr>
          <p:spPr bwMode="auto">
            <a:xfrm>
              <a:off x="1392" y="2112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84"/>
            <p:cNvSpPr>
              <a:spLocks noChangeShapeType="1"/>
            </p:cNvSpPr>
            <p:nvPr/>
          </p:nvSpPr>
          <p:spPr bwMode="auto">
            <a:xfrm>
              <a:off x="1392" y="2832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85"/>
            <p:cNvSpPr>
              <a:spLocks noChangeShapeType="1"/>
            </p:cNvSpPr>
            <p:nvPr/>
          </p:nvSpPr>
          <p:spPr bwMode="auto">
            <a:xfrm>
              <a:off x="2832" y="225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86"/>
            <p:cNvSpPr>
              <a:spLocks noChangeShapeType="1"/>
            </p:cNvSpPr>
            <p:nvPr/>
          </p:nvSpPr>
          <p:spPr bwMode="auto">
            <a:xfrm>
              <a:off x="2496" y="2832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87"/>
            <p:cNvSpPr>
              <a:spLocks noChangeShapeType="1"/>
            </p:cNvSpPr>
            <p:nvPr/>
          </p:nvSpPr>
          <p:spPr bwMode="auto">
            <a:xfrm>
              <a:off x="2640" y="2784"/>
              <a:ext cx="48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Text Box 188"/>
            <p:cNvSpPr txBox="1">
              <a:spLocks noChangeArrowheads="1"/>
            </p:cNvSpPr>
            <p:nvPr/>
          </p:nvSpPr>
          <p:spPr bwMode="auto">
            <a:xfrm>
              <a:off x="2640" y="2832"/>
              <a:ext cx="222" cy="17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4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分支操作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9100" y="970384"/>
            <a:ext cx="8382000" cy="10870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dirty="0" smtClean="0"/>
              <a:t>比较操作数是否相等</a:t>
            </a:r>
            <a:endParaRPr lang="en-US" dirty="0" smtClean="0"/>
          </a:p>
          <a:p>
            <a:pPr>
              <a:spcBef>
                <a:spcPct val="10000"/>
              </a:spcBef>
            </a:pPr>
            <a:r>
              <a:rPr lang="en-US" dirty="0" smtClean="0"/>
              <a:t>PC </a:t>
            </a:r>
            <a:r>
              <a:rPr lang="en-US" altLang="zh-CN" dirty="0" smtClean="0"/>
              <a:t>= PC + </a:t>
            </a:r>
            <a:r>
              <a:rPr lang="zh-CN" altLang="en-US" dirty="0" smtClean="0">
                <a:solidFill>
                  <a:srgbClr val="FF0000"/>
                </a:solidFill>
              </a:rPr>
              <a:t>符号位扩展后的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en-US" altLang="zh-CN" dirty="0" smtClean="0">
                <a:solidFill>
                  <a:srgbClr val="FF0000"/>
                </a:solidFill>
              </a:rPr>
              <a:t>offset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Rectangle 50"/>
          <p:cNvSpPr>
            <a:spLocks noChangeArrowheads="1"/>
          </p:cNvSpPr>
          <p:nvPr/>
        </p:nvSpPr>
        <p:spPr bwMode="auto">
          <a:xfrm>
            <a:off x="4267200" y="43434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51"/>
          <p:cNvSpPr>
            <a:spLocks noChangeShapeType="1"/>
          </p:cNvSpPr>
          <p:nvPr/>
        </p:nvSpPr>
        <p:spPr bwMode="auto">
          <a:xfrm>
            <a:off x="3352800" y="5105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" name="Line 53"/>
          <p:cNvSpPr>
            <a:spLocks noChangeShapeType="1"/>
          </p:cNvSpPr>
          <p:nvPr/>
        </p:nvSpPr>
        <p:spPr bwMode="auto">
          <a:xfrm>
            <a:off x="3733800" y="4876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8" name="Line 54"/>
          <p:cNvSpPr>
            <a:spLocks noChangeShapeType="1"/>
          </p:cNvSpPr>
          <p:nvPr/>
        </p:nvSpPr>
        <p:spPr bwMode="auto">
          <a:xfrm>
            <a:off x="3733800" y="4495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" name="Text Box 56"/>
          <p:cNvSpPr txBox="1">
            <a:spLocks noChangeArrowheads="1"/>
          </p:cNvSpPr>
          <p:nvPr/>
        </p:nvSpPr>
        <p:spPr bwMode="auto">
          <a:xfrm>
            <a:off x="2590800" y="4800600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Instruction</a:t>
            </a:r>
          </a:p>
        </p:txBody>
      </p:sp>
      <p:sp>
        <p:nvSpPr>
          <p:cNvPr id="140" name="Text Box 57"/>
          <p:cNvSpPr txBox="1">
            <a:spLocks noChangeArrowheads="1"/>
          </p:cNvSpPr>
          <p:nvPr/>
        </p:nvSpPr>
        <p:spPr bwMode="auto">
          <a:xfrm>
            <a:off x="4191000" y="5486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141" name="Text Box 61"/>
          <p:cNvSpPr txBox="1">
            <a:spLocks noChangeArrowheads="1"/>
          </p:cNvSpPr>
          <p:nvPr/>
        </p:nvSpPr>
        <p:spPr bwMode="auto">
          <a:xfrm>
            <a:off x="4514850" y="4572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Register</a:t>
            </a:r>
          </a:p>
          <a:p>
            <a:pPr algn="ctr"/>
            <a:endParaRPr lang="en-US" sz="1200" b="1">
              <a:solidFill>
                <a:schemeClr val="tx1"/>
              </a:solidFill>
            </a:endParaRP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42" name="Text Box 62"/>
          <p:cNvSpPr txBox="1">
            <a:spLocks noChangeArrowheads="1"/>
          </p:cNvSpPr>
          <p:nvPr/>
        </p:nvSpPr>
        <p:spPr bwMode="auto">
          <a:xfrm>
            <a:off x="5105400" y="4495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>
                <a:solidFill>
                  <a:schemeClr val="tx1"/>
                </a:solidFill>
              </a:rPr>
              <a:t>Read</a:t>
            </a:r>
          </a:p>
          <a:p>
            <a:pPr algn="r"/>
            <a:r>
              <a:rPr lang="en-US" sz="1200">
                <a:solidFill>
                  <a:schemeClr val="tx1"/>
                </a:solidFill>
              </a:rPr>
              <a:t> Data 1</a:t>
            </a:r>
          </a:p>
        </p:txBody>
      </p:sp>
      <p:sp>
        <p:nvSpPr>
          <p:cNvPr id="143" name="Text Box 63"/>
          <p:cNvSpPr txBox="1">
            <a:spLocks noChangeArrowheads="1"/>
          </p:cNvSpPr>
          <p:nvPr/>
        </p:nvSpPr>
        <p:spPr bwMode="auto">
          <a:xfrm>
            <a:off x="5130800" y="5181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>
                <a:solidFill>
                  <a:schemeClr val="tx1"/>
                </a:solidFill>
              </a:rPr>
              <a:t>Read</a:t>
            </a:r>
          </a:p>
          <a:p>
            <a:pPr algn="r"/>
            <a:r>
              <a:rPr lang="en-US" sz="1200">
                <a:solidFill>
                  <a:schemeClr val="tx1"/>
                </a:solidFill>
              </a:rPr>
              <a:t> Data 2</a:t>
            </a:r>
          </a:p>
        </p:txBody>
      </p:sp>
      <p:sp>
        <p:nvSpPr>
          <p:cNvPr id="144" name="Freeform 64"/>
          <p:cNvSpPr>
            <a:spLocks/>
          </p:cNvSpPr>
          <p:nvPr/>
        </p:nvSpPr>
        <p:spPr bwMode="auto">
          <a:xfrm>
            <a:off x="6248400" y="44196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" name="Rectangle 65"/>
          <p:cNvSpPr>
            <a:spLocks noChangeArrowheads="1"/>
          </p:cNvSpPr>
          <p:nvPr/>
        </p:nvSpPr>
        <p:spPr bwMode="auto">
          <a:xfrm>
            <a:off x="6400800" y="5029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146" name="Rectangle 67"/>
          <p:cNvSpPr>
            <a:spLocks noChangeArrowheads="1"/>
          </p:cNvSpPr>
          <p:nvPr/>
        </p:nvSpPr>
        <p:spPr bwMode="auto">
          <a:xfrm>
            <a:off x="6019800" y="3657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dirty="0">
                <a:solidFill>
                  <a:srgbClr val="FF0000"/>
                </a:solidFill>
              </a:rPr>
              <a:t>ALU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control</a:t>
            </a:r>
          </a:p>
        </p:txBody>
      </p:sp>
      <p:sp>
        <p:nvSpPr>
          <p:cNvPr id="147" name="Line 68"/>
          <p:cNvSpPr>
            <a:spLocks noChangeShapeType="1"/>
          </p:cNvSpPr>
          <p:nvPr/>
        </p:nvSpPr>
        <p:spPr bwMode="auto">
          <a:xfrm>
            <a:off x="6324600" y="4038600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Oval 71"/>
          <p:cNvSpPr>
            <a:spLocks noChangeArrowheads="1"/>
          </p:cNvSpPr>
          <p:nvPr/>
        </p:nvSpPr>
        <p:spPr bwMode="auto">
          <a:xfrm>
            <a:off x="4876800" y="609600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Rectangle 72"/>
          <p:cNvSpPr>
            <a:spLocks noChangeArrowheads="1"/>
          </p:cNvSpPr>
          <p:nvPr/>
        </p:nvSpPr>
        <p:spPr bwMode="auto">
          <a:xfrm>
            <a:off x="4953000" y="6172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150" name="Oval 78"/>
          <p:cNvSpPr>
            <a:spLocks noChangeArrowheads="1"/>
          </p:cNvSpPr>
          <p:nvPr/>
        </p:nvSpPr>
        <p:spPr bwMode="auto">
          <a:xfrm>
            <a:off x="6096000" y="2895600"/>
            <a:ext cx="457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79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00B050"/>
                </a:solidFill>
              </a:rPr>
              <a:t>Shift</a:t>
            </a:r>
          </a:p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00B050"/>
                </a:solidFill>
              </a:rPr>
              <a:t>left 2</a:t>
            </a:r>
          </a:p>
        </p:txBody>
      </p:sp>
      <p:sp>
        <p:nvSpPr>
          <p:cNvPr id="152" name="Line 80"/>
          <p:cNvSpPr>
            <a:spLocks noChangeShapeType="1"/>
          </p:cNvSpPr>
          <p:nvPr/>
        </p:nvSpPr>
        <p:spPr bwMode="auto">
          <a:xfrm>
            <a:off x="5867400" y="3200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3" name="Group 81"/>
          <p:cNvGrpSpPr>
            <a:grpSpLocks/>
          </p:cNvGrpSpPr>
          <p:nvPr/>
        </p:nvGrpSpPr>
        <p:grpSpPr bwMode="auto">
          <a:xfrm>
            <a:off x="2362200" y="2209800"/>
            <a:ext cx="381000" cy="990600"/>
            <a:chOff x="1392" y="2880"/>
            <a:chExt cx="288" cy="480"/>
          </a:xfrm>
        </p:grpSpPr>
        <p:sp>
          <p:nvSpPr>
            <p:cNvPr id="154" name="Line 82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83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84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85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86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87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88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Line 89"/>
          <p:cNvSpPr>
            <a:spLocks noChangeShapeType="1"/>
          </p:cNvSpPr>
          <p:nvPr/>
        </p:nvSpPr>
        <p:spPr bwMode="auto">
          <a:xfrm>
            <a:off x="1447800" y="2362200"/>
            <a:ext cx="9144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" name="Line 90"/>
          <p:cNvSpPr>
            <a:spLocks noChangeShapeType="1"/>
          </p:cNvSpPr>
          <p:nvPr/>
        </p:nvSpPr>
        <p:spPr bwMode="auto">
          <a:xfrm>
            <a:off x="1981200" y="3048000"/>
            <a:ext cx="3810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" name="Line 91"/>
          <p:cNvSpPr>
            <a:spLocks noChangeShapeType="1"/>
          </p:cNvSpPr>
          <p:nvPr/>
        </p:nvSpPr>
        <p:spPr bwMode="auto">
          <a:xfrm>
            <a:off x="3048000" y="2057400"/>
            <a:ext cx="0" cy="6096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" name="Line 92"/>
          <p:cNvSpPr>
            <a:spLocks noChangeShapeType="1"/>
          </p:cNvSpPr>
          <p:nvPr/>
        </p:nvSpPr>
        <p:spPr bwMode="auto">
          <a:xfrm>
            <a:off x="2743200" y="26670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" name="Text Box 93"/>
          <p:cNvSpPr txBox="1">
            <a:spLocks noChangeArrowheads="1"/>
          </p:cNvSpPr>
          <p:nvPr/>
        </p:nvSpPr>
        <p:spPr bwMode="auto">
          <a:xfrm>
            <a:off x="2362200" y="2590800"/>
            <a:ext cx="44435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166" name="Line 94"/>
          <p:cNvSpPr>
            <a:spLocks noChangeShapeType="1"/>
          </p:cNvSpPr>
          <p:nvPr/>
        </p:nvSpPr>
        <p:spPr bwMode="auto">
          <a:xfrm>
            <a:off x="838200" y="2057400"/>
            <a:ext cx="2209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67" name="Group 96"/>
          <p:cNvGrpSpPr>
            <a:grpSpLocks/>
          </p:cNvGrpSpPr>
          <p:nvPr/>
        </p:nvGrpSpPr>
        <p:grpSpPr bwMode="auto">
          <a:xfrm>
            <a:off x="6781800" y="2438400"/>
            <a:ext cx="381000" cy="990600"/>
            <a:chOff x="1392" y="2880"/>
            <a:chExt cx="288" cy="480"/>
          </a:xfrm>
        </p:grpSpPr>
        <p:sp>
          <p:nvSpPr>
            <p:cNvPr id="168" name="Line 97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98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99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00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01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02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03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Text Box 104"/>
          <p:cNvSpPr txBox="1">
            <a:spLocks noChangeArrowheads="1"/>
          </p:cNvSpPr>
          <p:nvPr/>
        </p:nvSpPr>
        <p:spPr bwMode="auto">
          <a:xfrm>
            <a:off x="6781800" y="2819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76" name="Line 105"/>
          <p:cNvSpPr>
            <a:spLocks noChangeShapeType="1"/>
          </p:cNvSpPr>
          <p:nvPr/>
        </p:nvSpPr>
        <p:spPr bwMode="auto">
          <a:xfrm>
            <a:off x="6553200" y="3200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Rectangle 106"/>
          <p:cNvSpPr>
            <a:spLocks noChangeArrowheads="1"/>
          </p:cNvSpPr>
          <p:nvPr/>
        </p:nvSpPr>
        <p:spPr bwMode="auto">
          <a:xfrm>
            <a:off x="1143000" y="3733800"/>
            <a:ext cx="228600" cy="838200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108"/>
          <p:cNvSpPr>
            <a:spLocks noChangeShapeType="1"/>
          </p:cNvSpPr>
          <p:nvPr/>
        </p:nvSpPr>
        <p:spPr bwMode="auto">
          <a:xfrm>
            <a:off x="838200" y="2057400"/>
            <a:ext cx="0" cy="20574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109"/>
          <p:cNvSpPr>
            <a:spLocks noChangeShapeType="1"/>
          </p:cNvSpPr>
          <p:nvPr/>
        </p:nvSpPr>
        <p:spPr bwMode="auto">
          <a:xfrm>
            <a:off x="838200" y="4114800"/>
            <a:ext cx="304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110"/>
          <p:cNvSpPr>
            <a:spLocks noChangeShapeType="1"/>
          </p:cNvSpPr>
          <p:nvPr/>
        </p:nvSpPr>
        <p:spPr bwMode="auto">
          <a:xfrm>
            <a:off x="1447800" y="2362200"/>
            <a:ext cx="0" cy="17526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112"/>
          <p:cNvSpPr>
            <a:spLocks noChangeShapeType="1"/>
          </p:cNvSpPr>
          <p:nvPr/>
        </p:nvSpPr>
        <p:spPr bwMode="auto">
          <a:xfrm>
            <a:off x="7162800" y="2895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Text Box 113"/>
          <p:cNvSpPr txBox="1">
            <a:spLocks noChangeArrowheads="1"/>
          </p:cNvSpPr>
          <p:nvPr/>
        </p:nvSpPr>
        <p:spPr bwMode="auto">
          <a:xfrm>
            <a:off x="7543800" y="2568575"/>
            <a:ext cx="814388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Branch</a:t>
            </a:r>
          </a:p>
          <a:p>
            <a:r>
              <a:rPr lang="en-US" sz="1400">
                <a:solidFill>
                  <a:schemeClr val="tx1"/>
                </a:solidFill>
              </a:rPr>
              <a:t>target</a:t>
            </a:r>
          </a:p>
          <a:p>
            <a:r>
              <a:rPr lang="en-US" sz="140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83" name="Text Box 114"/>
          <p:cNvSpPr txBox="1">
            <a:spLocks noChangeArrowheads="1"/>
          </p:cNvSpPr>
          <p:nvPr/>
        </p:nvSpPr>
        <p:spPr bwMode="auto">
          <a:xfrm>
            <a:off x="7010400" y="4267200"/>
            <a:ext cx="1371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solidFill>
                  <a:srgbClr val="FF0000"/>
                </a:solidFill>
              </a:rPr>
              <a:t>to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branch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control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logic</a:t>
            </a:r>
            <a:r>
              <a:rPr lang="en-US" sz="1400" dirty="0"/>
              <a:t>)</a:t>
            </a:r>
          </a:p>
        </p:txBody>
      </p:sp>
      <p:grpSp>
        <p:nvGrpSpPr>
          <p:cNvPr id="184" name="Group 118"/>
          <p:cNvGrpSpPr>
            <a:grpSpLocks/>
          </p:cNvGrpSpPr>
          <p:nvPr/>
        </p:nvGrpSpPr>
        <p:grpSpPr bwMode="auto">
          <a:xfrm>
            <a:off x="3733800" y="3200400"/>
            <a:ext cx="2133600" cy="3200400"/>
            <a:chOff x="2352" y="1488"/>
            <a:chExt cx="1344" cy="2016"/>
          </a:xfrm>
        </p:grpSpPr>
        <p:sp>
          <p:nvSpPr>
            <p:cNvPr id="185" name="Line 119"/>
            <p:cNvSpPr>
              <a:spLocks noChangeShapeType="1"/>
            </p:cNvSpPr>
            <p:nvPr/>
          </p:nvSpPr>
          <p:spPr bwMode="auto">
            <a:xfrm>
              <a:off x="2352" y="2688"/>
              <a:ext cx="0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20"/>
            <p:cNvSpPr>
              <a:spLocks noChangeShapeType="1"/>
            </p:cNvSpPr>
            <p:nvPr/>
          </p:nvSpPr>
          <p:spPr bwMode="auto">
            <a:xfrm>
              <a:off x="2352" y="3504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21"/>
            <p:cNvSpPr>
              <a:spLocks noChangeShapeType="1"/>
            </p:cNvSpPr>
            <p:nvPr/>
          </p:nvSpPr>
          <p:spPr bwMode="auto">
            <a:xfrm>
              <a:off x="3696" y="1488"/>
              <a:ext cx="0" cy="20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" name="Line 52"/>
          <p:cNvSpPr>
            <a:spLocks noChangeShapeType="1"/>
          </p:cNvSpPr>
          <p:nvPr/>
        </p:nvSpPr>
        <p:spPr bwMode="auto">
          <a:xfrm>
            <a:off x="3733800" y="4495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" name="Line 73"/>
          <p:cNvSpPr>
            <a:spLocks noChangeShapeType="1"/>
          </p:cNvSpPr>
          <p:nvPr/>
        </p:nvSpPr>
        <p:spPr bwMode="auto">
          <a:xfrm>
            <a:off x="4343400" y="6400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" name="Line 75"/>
          <p:cNvSpPr>
            <a:spLocks noChangeShapeType="1"/>
          </p:cNvSpPr>
          <p:nvPr/>
        </p:nvSpPr>
        <p:spPr bwMode="auto">
          <a:xfrm>
            <a:off x="5562600" y="63246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" name="Text Box 76"/>
          <p:cNvSpPr txBox="1">
            <a:spLocks noChangeArrowheads="1"/>
          </p:cNvSpPr>
          <p:nvPr/>
        </p:nvSpPr>
        <p:spPr bwMode="auto">
          <a:xfrm>
            <a:off x="4495800" y="64008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92" name="Text Box 77"/>
          <p:cNvSpPr txBox="1">
            <a:spLocks noChangeArrowheads="1"/>
          </p:cNvSpPr>
          <p:nvPr/>
        </p:nvSpPr>
        <p:spPr bwMode="auto">
          <a:xfrm>
            <a:off x="5638800" y="6460374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4" name="Line 75"/>
          <p:cNvSpPr>
            <a:spLocks noChangeShapeType="1"/>
          </p:cNvSpPr>
          <p:nvPr/>
        </p:nvSpPr>
        <p:spPr bwMode="auto">
          <a:xfrm>
            <a:off x="4633912" y="632891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" name="Line 73"/>
          <p:cNvSpPr>
            <a:spLocks noChangeShapeType="1"/>
          </p:cNvSpPr>
          <p:nvPr/>
        </p:nvSpPr>
        <p:spPr bwMode="auto">
          <a:xfrm flipV="1">
            <a:off x="5486400" y="6400800"/>
            <a:ext cx="381000" cy="27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96" name="Group 122"/>
          <p:cNvGrpSpPr>
            <a:grpSpLocks/>
          </p:cNvGrpSpPr>
          <p:nvPr/>
        </p:nvGrpSpPr>
        <p:grpSpPr bwMode="auto">
          <a:xfrm>
            <a:off x="5791200" y="4724400"/>
            <a:ext cx="228600" cy="762000"/>
            <a:chOff x="3648" y="2448"/>
            <a:chExt cx="144" cy="480"/>
          </a:xfrm>
        </p:grpSpPr>
        <p:sp>
          <p:nvSpPr>
            <p:cNvPr id="197" name="Line 123"/>
            <p:cNvSpPr>
              <a:spLocks noChangeShapeType="1"/>
            </p:cNvSpPr>
            <p:nvPr/>
          </p:nvSpPr>
          <p:spPr bwMode="auto">
            <a:xfrm>
              <a:off x="3648" y="244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24"/>
            <p:cNvSpPr>
              <a:spLocks noChangeShapeType="1"/>
            </p:cNvSpPr>
            <p:nvPr/>
          </p:nvSpPr>
          <p:spPr bwMode="auto">
            <a:xfrm>
              <a:off x="3648" y="292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" name="Line 55"/>
          <p:cNvSpPr>
            <a:spLocks noChangeShapeType="1"/>
          </p:cNvSpPr>
          <p:nvPr/>
        </p:nvSpPr>
        <p:spPr bwMode="auto">
          <a:xfrm>
            <a:off x="60198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" name="Line 115"/>
          <p:cNvSpPr>
            <a:spLocks noChangeShapeType="1"/>
          </p:cNvSpPr>
          <p:nvPr/>
        </p:nvSpPr>
        <p:spPr bwMode="auto">
          <a:xfrm>
            <a:off x="6019800" y="5486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" name="Line 116"/>
          <p:cNvSpPr>
            <a:spLocks noChangeShapeType="1"/>
          </p:cNvSpPr>
          <p:nvPr/>
        </p:nvSpPr>
        <p:spPr bwMode="auto">
          <a:xfrm>
            <a:off x="5715000" y="5486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" name="Line 117"/>
          <p:cNvSpPr>
            <a:spLocks noChangeShapeType="1"/>
          </p:cNvSpPr>
          <p:nvPr/>
        </p:nvSpPr>
        <p:spPr bwMode="auto">
          <a:xfrm>
            <a:off x="5715000" y="4724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" name="Rectangle 66"/>
          <p:cNvSpPr>
            <a:spLocks noChangeArrowheads="1"/>
          </p:cNvSpPr>
          <p:nvPr/>
        </p:nvSpPr>
        <p:spPr bwMode="auto">
          <a:xfrm>
            <a:off x="6629400" y="42672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04" name="Line 69"/>
          <p:cNvSpPr>
            <a:spLocks noChangeShapeType="1"/>
          </p:cNvSpPr>
          <p:nvPr/>
        </p:nvSpPr>
        <p:spPr bwMode="auto">
          <a:xfrm flipV="1">
            <a:off x="670560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" name="Text Box 107"/>
          <p:cNvSpPr txBox="1">
            <a:spLocks noChangeArrowheads="1"/>
          </p:cNvSpPr>
          <p:nvPr/>
        </p:nvSpPr>
        <p:spPr bwMode="auto">
          <a:xfrm>
            <a:off x="1066800" y="3962400"/>
            <a:ext cx="34817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PC</a:t>
            </a:r>
          </a:p>
        </p:txBody>
      </p:sp>
      <p:sp>
        <p:nvSpPr>
          <p:cNvPr id="207" name="Line 111"/>
          <p:cNvSpPr>
            <a:spLocks noChangeShapeType="1"/>
          </p:cNvSpPr>
          <p:nvPr/>
        </p:nvSpPr>
        <p:spPr bwMode="auto">
          <a:xfrm>
            <a:off x="1371600" y="4114800"/>
            <a:ext cx="762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5578259" y="2804160"/>
            <a:ext cx="59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*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10" name="Text Box 95"/>
          <p:cNvSpPr txBox="1">
            <a:spLocks noChangeArrowheads="1"/>
          </p:cNvSpPr>
          <p:nvPr/>
        </p:nvSpPr>
        <p:spPr bwMode="auto">
          <a:xfrm>
            <a:off x="1752600" y="2895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930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跳转指令操作</a:t>
            </a:r>
            <a:endParaRPr lang="zh-CN" altLang="en-US" dirty="0"/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457200" y="1304925"/>
            <a:ext cx="8153400" cy="542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</a:t>
            </a:r>
            <a:r>
              <a:rPr lang="zh-CN" altLang="en-US" dirty="0" smtClean="0"/>
              <a:t>的低</a:t>
            </a:r>
            <a:r>
              <a:rPr lang="en-US" altLang="zh-CN" dirty="0" smtClean="0"/>
              <a:t>28</a:t>
            </a:r>
            <a:r>
              <a:rPr lang="zh-CN" altLang="en-US" dirty="0" smtClean="0"/>
              <a:t>位用指令中的</a:t>
            </a:r>
            <a:r>
              <a:rPr lang="zh-CN" altLang="en-US" dirty="0" smtClean="0">
                <a:solidFill>
                  <a:srgbClr val="FF0000"/>
                </a:solidFill>
              </a:rPr>
              <a:t>低</a:t>
            </a:r>
            <a:r>
              <a:rPr lang="en-US" altLang="zh-CN" dirty="0" smtClean="0">
                <a:solidFill>
                  <a:srgbClr val="FF0000"/>
                </a:solidFill>
              </a:rPr>
              <a:t>26</a:t>
            </a:r>
            <a:r>
              <a:rPr lang="zh-CN" altLang="en-US" dirty="0" smtClean="0">
                <a:solidFill>
                  <a:srgbClr val="FF0000"/>
                </a:solidFill>
              </a:rPr>
              <a:t>位左移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1" name="Group 4"/>
          <p:cNvGrpSpPr>
            <a:grpSpLocks/>
          </p:cNvGrpSpPr>
          <p:nvPr/>
        </p:nvGrpSpPr>
        <p:grpSpPr bwMode="auto">
          <a:xfrm>
            <a:off x="4114800" y="2971800"/>
            <a:ext cx="381000" cy="990600"/>
            <a:chOff x="1392" y="2880"/>
            <a:chExt cx="288" cy="480"/>
          </a:xfrm>
        </p:grpSpPr>
        <p:sp>
          <p:nvSpPr>
            <p:cNvPr id="82" name="Line 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3429000" y="4114800"/>
            <a:ext cx="1447800" cy="1447800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2895600" y="4495800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4"/>
          <p:cNvSpPr>
            <a:spLocks noChangeShapeType="1"/>
          </p:cNvSpPr>
          <p:nvPr/>
        </p:nvSpPr>
        <p:spPr bwMode="auto">
          <a:xfrm>
            <a:off x="4876800" y="4876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>
            <a:off x="3124200" y="4876800"/>
            <a:ext cx="304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16"/>
          <p:cNvSpPr>
            <a:spLocks noChangeShapeType="1"/>
          </p:cNvSpPr>
          <p:nvPr/>
        </p:nvSpPr>
        <p:spPr bwMode="auto">
          <a:xfrm>
            <a:off x="3200400" y="3124200"/>
            <a:ext cx="9144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17"/>
          <p:cNvSpPr>
            <a:spLocks noChangeShapeType="1"/>
          </p:cNvSpPr>
          <p:nvPr/>
        </p:nvSpPr>
        <p:spPr bwMode="auto">
          <a:xfrm>
            <a:off x="3733800" y="3810000"/>
            <a:ext cx="3810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Line 18"/>
          <p:cNvSpPr>
            <a:spLocks noChangeShapeType="1"/>
          </p:cNvSpPr>
          <p:nvPr/>
        </p:nvSpPr>
        <p:spPr bwMode="auto">
          <a:xfrm>
            <a:off x="4800600" y="2819400"/>
            <a:ext cx="0" cy="6096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4495800" y="3429000"/>
            <a:ext cx="304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3352800" y="4648200"/>
            <a:ext cx="68435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Read</a:t>
            </a:r>
          </a:p>
          <a:p>
            <a:r>
              <a:rPr lang="en-US" sz="1200" dirty="0">
                <a:solidFill>
                  <a:srgbClr val="FFC000"/>
                </a:solidFill>
              </a:rPr>
              <a:t>Address</a:t>
            </a:r>
          </a:p>
        </p:txBody>
      </p:sp>
      <p:sp>
        <p:nvSpPr>
          <p:cNvPr id="98" name="Text Box 21"/>
          <p:cNvSpPr txBox="1">
            <a:spLocks noChangeArrowheads="1"/>
          </p:cNvSpPr>
          <p:nvPr/>
        </p:nvSpPr>
        <p:spPr bwMode="auto">
          <a:xfrm>
            <a:off x="4114800" y="4724400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Instruction</a:t>
            </a:r>
          </a:p>
        </p:txBody>
      </p:sp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3703247" y="4191000"/>
            <a:ext cx="88184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Instruction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Memory</a:t>
            </a:r>
          </a:p>
        </p:txBody>
      </p:sp>
      <p:sp>
        <p:nvSpPr>
          <p:cNvPr id="100" name="Text Box 23"/>
          <p:cNvSpPr txBox="1">
            <a:spLocks noChangeArrowheads="1"/>
          </p:cNvSpPr>
          <p:nvPr/>
        </p:nvSpPr>
        <p:spPr bwMode="auto">
          <a:xfrm>
            <a:off x="4114800" y="3352800"/>
            <a:ext cx="44435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2819400" y="4724400"/>
            <a:ext cx="395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2" name="Line 25"/>
          <p:cNvSpPr>
            <a:spLocks noChangeShapeType="1"/>
          </p:cNvSpPr>
          <p:nvPr/>
        </p:nvSpPr>
        <p:spPr bwMode="auto">
          <a:xfrm>
            <a:off x="2590800" y="2819400"/>
            <a:ext cx="2209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Line 26"/>
          <p:cNvSpPr>
            <a:spLocks noChangeShapeType="1"/>
          </p:cNvSpPr>
          <p:nvPr/>
        </p:nvSpPr>
        <p:spPr bwMode="auto">
          <a:xfrm>
            <a:off x="2590800" y="2819400"/>
            <a:ext cx="0" cy="20574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27"/>
          <p:cNvSpPr>
            <a:spLocks noChangeShapeType="1"/>
          </p:cNvSpPr>
          <p:nvPr/>
        </p:nvSpPr>
        <p:spPr bwMode="auto">
          <a:xfrm>
            <a:off x="2590800" y="4876800"/>
            <a:ext cx="304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28"/>
          <p:cNvSpPr>
            <a:spLocks noChangeShapeType="1"/>
          </p:cNvSpPr>
          <p:nvPr/>
        </p:nvSpPr>
        <p:spPr bwMode="auto">
          <a:xfrm>
            <a:off x="3200400" y="3124200"/>
            <a:ext cx="0" cy="17526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Text Box 29"/>
          <p:cNvSpPr txBox="1">
            <a:spLocks noChangeArrowheads="1"/>
          </p:cNvSpPr>
          <p:nvPr/>
        </p:nvSpPr>
        <p:spPr bwMode="auto">
          <a:xfrm>
            <a:off x="3505200" y="3657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5410200" y="4191000"/>
            <a:ext cx="457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31"/>
          <p:cNvSpPr>
            <a:spLocks noChangeArrowheads="1"/>
          </p:cNvSpPr>
          <p:nvPr/>
        </p:nvSpPr>
        <p:spPr bwMode="auto">
          <a:xfrm>
            <a:off x="5410200" y="4267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109" name="Line 32"/>
          <p:cNvSpPr>
            <a:spLocks noChangeShapeType="1"/>
          </p:cNvSpPr>
          <p:nvPr/>
        </p:nvSpPr>
        <p:spPr bwMode="auto">
          <a:xfrm>
            <a:off x="5181600" y="4495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33"/>
          <p:cNvSpPr>
            <a:spLocks noChangeShapeType="1"/>
          </p:cNvSpPr>
          <p:nvPr/>
        </p:nvSpPr>
        <p:spPr bwMode="auto">
          <a:xfrm flipV="1">
            <a:off x="5181600" y="449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" name="Line 34"/>
          <p:cNvSpPr>
            <a:spLocks noChangeShapeType="1"/>
          </p:cNvSpPr>
          <p:nvPr/>
        </p:nvSpPr>
        <p:spPr bwMode="auto">
          <a:xfrm>
            <a:off x="5867400" y="4495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Text Box 35"/>
          <p:cNvSpPr txBox="1">
            <a:spLocks noChangeArrowheads="1"/>
          </p:cNvSpPr>
          <p:nvPr/>
        </p:nvSpPr>
        <p:spPr bwMode="auto">
          <a:xfrm>
            <a:off x="6629400" y="4038600"/>
            <a:ext cx="81438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Jump</a:t>
            </a:r>
          </a:p>
          <a:p>
            <a:r>
              <a:rPr lang="en-US" sz="140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13" name="Line 36"/>
          <p:cNvSpPr>
            <a:spLocks noChangeShapeType="1"/>
          </p:cNvSpPr>
          <p:nvPr/>
        </p:nvSpPr>
        <p:spPr bwMode="auto">
          <a:xfrm>
            <a:off x="4800600" y="40386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Line 37"/>
          <p:cNvSpPr>
            <a:spLocks noChangeShapeType="1"/>
          </p:cNvSpPr>
          <p:nvPr/>
        </p:nvSpPr>
        <p:spPr bwMode="auto">
          <a:xfrm>
            <a:off x="5867400" y="3962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Line 38"/>
          <p:cNvSpPr>
            <a:spLocks noChangeShapeType="1"/>
          </p:cNvSpPr>
          <p:nvPr/>
        </p:nvSpPr>
        <p:spPr bwMode="auto">
          <a:xfrm>
            <a:off x="5029200" y="48006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" name="Text Box 39"/>
          <p:cNvSpPr txBox="1">
            <a:spLocks noChangeArrowheads="1"/>
          </p:cNvSpPr>
          <p:nvPr/>
        </p:nvSpPr>
        <p:spPr bwMode="auto">
          <a:xfrm>
            <a:off x="5029200" y="48768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17" name="Text Box 40"/>
          <p:cNvSpPr txBox="1">
            <a:spLocks noChangeArrowheads="1"/>
          </p:cNvSpPr>
          <p:nvPr/>
        </p:nvSpPr>
        <p:spPr bwMode="auto">
          <a:xfrm>
            <a:off x="5867400" y="38100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Line 41"/>
          <p:cNvSpPr>
            <a:spLocks noChangeShapeType="1"/>
          </p:cNvSpPr>
          <p:nvPr/>
        </p:nvSpPr>
        <p:spPr bwMode="auto">
          <a:xfrm>
            <a:off x="5943600" y="44196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" name="Text Box 42"/>
          <p:cNvSpPr txBox="1">
            <a:spLocks noChangeArrowheads="1"/>
          </p:cNvSpPr>
          <p:nvPr/>
        </p:nvSpPr>
        <p:spPr bwMode="auto">
          <a:xfrm>
            <a:off x="5943600" y="44958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20" name="AutoShape 43"/>
          <p:cNvSpPr>
            <a:spLocks/>
          </p:cNvSpPr>
          <p:nvPr/>
        </p:nvSpPr>
        <p:spPr bwMode="auto">
          <a:xfrm>
            <a:off x="6400800" y="38862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44"/>
          <p:cNvSpPr>
            <a:spLocks noChangeShapeType="1"/>
          </p:cNvSpPr>
          <p:nvPr/>
        </p:nvSpPr>
        <p:spPr bwMode="auto">
          <a:xfrm>
            <a:off x="4800600" y="34290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创建一个简单的数据通路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把上面分析出的通路连在一起即可。</a:t>
            </a:r>
            <a:endParaRPr lang="en-US" altLang="zh-CN" dirty="0" smtClean="0"/>
          </a:p>
          <a:p>
            <a:r>
              <a:rPr lang="zh-CN" altLang="en-US" dirty="0" smtClean="0">
                <a:ea typeface="宋体" charset="-122"/>
              </a:rPr>
              <a:t>假设每个时钟周期只执行一条指令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每条指令执行过程中，任何数据通路单元都只能用一次。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所以，本例将数据寄存器和指令寄存器分开。因为在一个时钟周期内不可能对一个单端口的存储器进行两次存取。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为了不同指令共享单元，每个功能单元有多个输入，并用多选器和控制信号来从多个输入中进行选择。</a:t>
            </a:r>
            <a:endParaRPr lang="en-AU" altLang="zh-CN" dirty="0"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影响计算机性能的因素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253633"/>
              </p:ext>
            </p:extLst>
          </p:nvPr>
        </p:nvGraphicFramePr>
        <p:xfrm>
          <a:off x="683568" y="2708920"/>
          <a:ext cx="7776864" cy="47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公式" r:id="rId3" imgW="3149280" imgH="203040" progId="Equation.3">
                  <p:embed/>
                </p:oleObj>
              </mc:Choice>
              <mc:Fallback>
                <p:oleObj name="公式" r:id="rId3" imgW="3149280" imgH="20304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08920"/>
                        <a:ext cx="7776864" cy="4730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1680" y="1628305"/>
                <a:ext cx="5184576" cy="78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          </m:t>
                    </m:r>
                    <m:r>
                      <a:rPr lang="zh-CN" altLang="en-US" sz="2800" i="1">
                        <a:latin typeface="Cambria Math"/>
                        <a:ea typeface="Cambria Math"/>
                      </a:rPr>
                      <m:t>性能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zh-CN" altLang="en-US" sz="2800" i="1">
                            <a:latin typeface="Cambria Math"/>
                            <a:ea typeface="Cambria Math"/>
                          </a:rPr>
                          <m:t>执行时间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628305"/>
                <a:ext cx="5184576" cy="7822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线形标注 1 6"/>
          <p:cNvSpPr/>
          <p:nvPr/>
        </p:nvSpPr>
        <p:spPr>
          <a:xfrm>
            <a:off x="1043608" y="3463440"/>
            <a:ext cx="1800200" cy="612068"/>
          </a:xfrm>
          <a:prstGeom prst="borderCallout1">
            <a:avLst>
              <a:gd name="adj1" fmla="val 30973"/>
              <a:gd name="adj2" fmla="val 108113"/>
              <a:gd name="adj3" fmla="val -42327"/>
              <a:gd name="adj4" fmla="val 13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编译器、指令集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508104" y="3579444"/>
            <a:ext cx="2304256" cy="576064"/>
          </a:xfrm>
          <a:prstGeom prst="borderCallout1">
            <a:avLst>
              <a:gd name="adj1" fmla="val -7637"/>
              <a:gd name="adj2" fmla="val 48618"/>
              <a:gd name="adj3" fmla="val -76330"/>
              <a:gd name="adj4" fmla="val 7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r>
              <a:rPr lang="zh-CN" altLang="en-US" dirty="0" smtClean="0"/>
              <a:t>的实现方式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60232" y="3200507"/>
            <a:ext cx="540060" cy="26293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4869160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本章将以实现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如下子集为例，说明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的设计与实现：</a:t>
            </a:r>
            <a:endParaRPr lang="en-US" altLang="zh-CN" sz="2400" dirty="0" smtClean="0"/>
          </a:p>
          <a:p>
            <a:pPr marL="742950" lvl="1" indent="-285750"/>
            <a:r>
              <a:rPr lang="zh-CN" altLang="en-US" sz="2400" dirty="0" smtClean="0"/>
              <a:t>存储器访问指令</a:t>
            </a:r>
            <a:r>
              <a:rPr lang="en-US" altLang="zh-CN" sz="2400" dirty="0" smtClean="0"/>
              <a:t>: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742950" lvl="1" indent="-285750"/>
            <a:r>
              <a:rPr lang="zh-CN" altLang="en-US" sz="2400" dirty="0" smtClean="0"/>
              <a:t>算数逻辑运算指令</a:t>
            </a:r>
            <a:r>
              <a:rPr lang="en-US" altLang="zh-CN" sz="2400" dirty="0" smtClean="0"/>
              <a:t>: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add, sub, and, or,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slt</a:t>
            </a:r>
            <a:endParaRPr lang="en-US" altLang="zh-CN" sz="2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742950" lvl="1" indent="-285750"/>
            <a:r>
              <a:rPr lang="zh-CN" altLang="en-US" sz="2400" dirty="0"/>
              <a:t>分支指令</a:t>
            </a:r>
            <a:r>
              <a:rPr lang="en-US" altLang="zh-CN" sz="2400" dirty="0" smtClean="0"/>
              <a:t>: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, j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60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R-Type/Load/Store </a:t>
            </a:r>
            <a:r>
              <a:rPr lang="zh-CN" altLang="en-US" dirty="0">
                <a:ea typeface="宋体" charset="-122"/>
              </a:rPr>
              <a:t>数据通路</a:t>
            </a:r>
            <a:endParaRPr lang="zh-CN" altLang="en-US" dirty="0"/>
          </a:p>
        </p:txBody>
      </p:sp>
      <p:pic>
        <p:nvPicPr>
          <p:cNvPr id="4" name="Picture 5" descr="f04-10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89305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589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全部数据通路</a:t>
            </a:r>
            <a:endParaRPr lang="zh-CN" altLang="en-US" dirty="0"/>
          </a:p>
        </p:txBody>
      </p:sp>
      <p:pic>
        <p:nvPicPr>
          <p:cNvPr id="4" name="Picture 5" descr="f04-1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37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4.1    4.4      4.7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3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指令的执行步骤</a:t>
            </a:r>
            <a:endParaRPr lang="zh-CN" alt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2319106" y="2829215"/>
            <a:ext cx="4076325" cy="2240161"/>
            <a:chOff x="480" y="2736"/>
            <a:chExt cx="1080" cy="625"/>
          </a:xfrm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672" y="2736"/>
              <a:ext cx="624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624" y="2736"/>
              <a:ext cx="720" cy="2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dirty="0"/>
                <a:t>Fetch</a:t>
              </a:r>
            </a:p>
            <a:p>
              <a:pPr algn="ctr"/>
              <a:r>
                <a:rPr lang="en-US" sz="2800" dirty="0"/>
                <a:t>PC = PC+4</a:t>
              </a: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1196" y="3148"/>
              <a:ext cx="364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1228" y="3189"/>
              <a:ext cx="300" cy="1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Decode</a:t>
              </a: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480" y="3148"/>
              <a:ext cx="338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" y="3189"/>
              <a:ext cx="197" cy="1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Exec</a:t>
              </a:r>
            </a:p>
          </p:txBody>
        </p:sp>
        <p:cxnSp>
          <p:nvCxnSpPr>
            <p:cNvPr id="27" name="AutoShape 12"/>
            <p:cNvCxnSpPr>
              <a:cxnSpLocks noChangeShapeType="1"/>
              <a:stCxn id="21" idx="6"/>
              <a:endCxn id="23" idx="0"/>
            </p:cNvCxnSpPr>
            <p:nvPr/>
          </p:nvCxnSpPr>
          <p:spPr bwMode="auto">
            <a:xfrm>
              <a:off x="1296" y="2880"/>
              <a:ext cx="82" cy="268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13"/>
            <p:cNvCxnSpPr>
              <a:cxnSpLocks noChangeShapeType="1"/>
              <a:stCxn id="23" idx="4"/>
              <a:endCxn id="25" idx="4"/>
            </p:cNvCxnSpPr>
            <p:nvPr/>
          </p:nvCxnSpPr>
          <p:spPr bwMode="auto">
            <a:xfrm rot="5400000">
              <a:off x="1013" y="2996"/>
              <a:ext cx="1" cy="729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14"/>
            <p:cNvCxnSpPr>
              <a:cxnSpLocks noChangeShapeType="1"/>
              <a:stCxn id="25" idx="0"/>
              <a:endCxn id="21" idx="2"/>
            </p:cNvCxnSpPr>
            <p:nvPr/>
          </p:nvCxnSpPr>
          <p:spPr bwMode="auto">
            <a:xfrm rot="16200000">
              <a:off x="527" y="3002"/>
              <a:ext cx="268" cy="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0" name="线形标注 1 29"/>
          <p:cNvSpPr/>
          <p:nvPr/>
        </p:nvSpPr>
        <p:spPr>
          <a:xfrm>
            <a:off x="6228203" y="1340768"/>
            <a:ext cx="1702652" cy="1965153"/>
          </a:xfrm>
          <a:prstGeom prst="borderCallout1">
            <a:avLst>
              <a:gd name="adj1" fmla="val 18750"/>
              <a:gd name="adj2" fmla="val -8333"/>
              <a:gd name="adj3" fmla="val 81406"/>
              <a:gd name="adj4" fmla="val -9301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）程序计数器（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</a:rPr>
              <a:t>）提供指令的内存地址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）访存，取指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PC = PC + 4</a:t>
            </a:r>
            <a:r>
              <a:rPr lang="zh-CN" altLang="en-US" dirty="0" smtClean="0">
                <a:solidFill>
                  <a:schemeClr val="tx1"/>
                </a:solidFill>
              </a:rPr>
              <a:t>为下一条指令执行做准备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线形标注 1 40"/>
          <p:cNvSpPr/>
          <p:nvPr/>
        </p:nvSpPr>
        <p:spPr>
          <a:xfrm>
            <a:off x="7441348" y="3536861"/>
            <a:ext cx="1379124" cy="1538136"/>
          </a:xfrm>
          <a:prstGeom prst="borderCallout1">
            <a:avLst>
              <a:gd name="adj1" fmla="val 18750"/>
              <a:gd name="adj2" fmla="val -8333"/>
              <a:gd name="adj3" fmla="val 55465"/>
              <a:gd name="adj4" fmla="val -954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）指令译码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）访问相应寄存器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2" name="线形标注 1 41"/>
          <p:cNvSpPr/>
          <p:nvPr/>
        </p:nvSpPr>
        <p:spPr>
          <a:xfrm>
            <a:off x="326415" y="3701491"/>
            <a:ext cx="1702652" cy="751393"/>
          </a:xfrm>
          <a:prstGeom prst="borderCallout1">
            <a:avLst>
              <a:gd name="adj1" fmla="val 26364"/>
              <a:gd name="adj2" fmla="val 103958"/>
              <a:gd name="adj3" fmla="val 89540"/>
              <a:gd name="adj4" fmla="val 13156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）执行指令相应的操作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27509" y="1073674"/>
            <a:ext cx="3176339" cy="2232247"/>
          </a:xfrm>
          <a:prstGeom prst="wedgeRoundRectCallout">
            <a:avLst>
              <a:gd name="adj1" fmla="val -16999"/>
              <a:gd name="adj2" fmla="val 64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计算：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算术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内存</a:t>
            </a:r>
            <a:r>
              <a:rPr lang="zh-CN" altLang="en-US" dirty="0" smtClean="0"/>
              <a:t>地址（</a:t>
            </a:r>
            <a:r>
              <a:rPr lang="en-US" altLang="zh-CN" dirty="0" smtClean="0"/>
              <a:t>load/store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分支目标地址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）运算结果写入寄存器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）访存（</a:t>
            </a:r>
            <a:r>
              <a:rPr lang="en-US" altLang="zh-CN" dirty="0" smtClean="0"/>
              <a:t>load/store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）分支目标地址               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972192" y="3123100"/>
            <a:ext cx="69382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948264" y="2996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lw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1043608" y="4149080"/>
            <a:ext cx="504056" cy="504056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547664" y="4584892"/>
            <a:ext cx="1440160" cy="716316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517615" y="4163839"/>
            <a:ext cx="1134503" cy="504056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329286" y="4471967"/>
            <a:ext cx="987130" cy="7477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156176" y="4115549"/>
            <a:ext cx="504056" cy="504056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156176" y="1340768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控制器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ALU</a:t>
            </a:r>
            <a:endParaRPr lang="en-US" altLang="zh-CN" dirty="0" smtClean="0"/>
          </a:p>
          <a:p>
            <a:r>
              <a:rPr lang="zh-CN" altLang="en-US" dirty="0" smtClean="0"/>
              <a:t>存储器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（暂不考虑）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6948264" y="1453553"/>
            <a:ext cx="144016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243396" y="145355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46400" y="591414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本例中，指令存储器和数据存储器分开，也可以共用一个存储器，分不同的区域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05726" y="5986726"/>
            <a:ext cx="6849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rt,offset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rs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指令执行的源数据流向，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</a:rPr>
              <a:t>结果流向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，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</a:rPr>
              <a:t>PC</a:t>
            </a:r>
            <a:r>
              <a:rPr lang="zh-CN" altLang="en-US" b="1" dirty="0" smtClean="0">
                <a:solidFill>
                  <a:srgbClr val="FFC000"/>
                </a:solidFill>
                <a:latin typeface="Courier New" pitchFamily="49" charset="0"/>
              </a:rPr>
              <a:t>改变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44371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79912" y="5709227"/>
            <a:ext cx="20162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60459" y="4421373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52120" y="3861048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96136" y="4890549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60232" y="4389009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639175" y="3461365"/>
            <a:ext cx="0" cy="1407795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848491" y="3429000"/>
            <a:ext cx="4790684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803541" y="3429000"/>
            <a:ext cx="0" cy="22463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779912" y="4437112"/>
            <a:ext cx="23629" cy="127211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796136" y="4869160"/>
            <a:ext cx="0" cy="8400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29204" y="5749925"/>
            <a:ext cx="104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offset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48264" y="2996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lw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1607933" y="2996952"/>
            <a:ext cx="0" cy="139205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1619672" y="2996952"/>
            <a:ext cx="1152128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705597" y="1557338"/>
            <a:ext cx="0" cy="93555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42724" y="2492896"/>
            <a:ext cx="26175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37012" y="1557338"/>
            <a:ext cx="0" cy="2831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937012" y="1557338"/>
            <a:ext cx="2767463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558436" y="2132856"/>
            <a:ext cx="36270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96137" y="1276547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提供指令地址，取指</a:t>
            </a:r>
            <a:r>
              <a:rPr lang="en-US" altLang="zh-CN" dirty="0" smtClean="0">
                <a:solidFill>
                  <a:srgbClr val="FF0000"/>
                </a:solidFill>
              </a:rPr>
              <a:t>; (</a:t>
            </a:r>
            <a:r>
              <a:rPr lang="en-US" altLang="zh-CN" dirty="0" err="1" smtClean="0">
                <a:solidFill>
                  <a:srgbClr val="FF0000"/>
                </a:solidFill>
              </a:rPr>
              <a:t>rs</a:t>
            </a:r>
            <a:r>
              <a:rPr lang="en-US" altLang="zh-CN" dirty="0" smtClean="0">
                <a:solidFill>
                  <a:srgbClr val="FF0000"/>
                </a:solidFill>
              </a:rPr>
              <a:t>)+offset</a:t>
            </a:r>
            <a:r>
              <a:rPr lang="zh-CN" altLang="en-US" dirty="0" smtClean="0">
                <a:solidFill>
                  <a:srgbClr val="FF0000"/>
                </a:solidFill>
              </a:rPr>
              <a:t>得到数据寄存器地址。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数据从数据寄存器单元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rs</a:t>
            </a:r>
            <a:r>
              <a:rPr lang="en-US" altLang="zh-CN" dirty="0" smtClean="0">
                <a:solidFill>
                  <a:srgbClr val="00B050"/>
                </a:solidFill>
              </a:rPr>
              <a:t>)+offset</a:t>
            </a:r>
            <a:r>
              <a:rPr lang="zh-CN" altLang="en-US" dirty="0" smtClean="0">
                <a:solidFill>
                  <a:srgbClr val="00B050"/>
                </a:solidFill>
              </a:rPr>
              <a:t>到</a:t>
            </a:r>
            <a:r>
              <a:rPr lang="en-US" altLang="zh-CN" dirty="0" err="1" smtClean="0">
                <a:solidFill>
                  <a:srgbClr val="00B050"/>
                </a:solidFill>
              </a:rPr>
              <a:t>rt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pc =  pc +4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05726" y="5986726"/>
            <a:ext cx="6987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rt,offset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rs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指令执行的源数据流向，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</a:rPr>
              <a:t>结果流向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，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</a:rPr>
              <a:t>PC</a:t>
            </a:r>
            <a:r>
              <a:rPr lang="zh-CN" altLang="en-US" b="1" dirty="0" smtClean="0">
                <a:solidFill>
                  <a:srgbClr val="FFC000"/>
                </a:solidFill>
                <a:latin typeface="Courier New" pitchFamily="49" charset="0"/>
              </a:rPr>
              <a:t>改变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44371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79912" y="5709227"/>
            <a:ext cx="20162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60459" y="4421373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52120" y="3861048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14788" y="4869160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60232" y="4389009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779912" y="4437112"/>
            <a:ext cx="23629" cy="127211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796136" y="4869160"/>
            <a:ext cx="0" cy="8400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29204" y="5749925"/>
            <a:ext cx="104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offset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5652120" y="5445224"/>
            <a:ext cx="1195153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667507" y="4869160"/>
            <a:ext cx="0" cy="57606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5035" y="509416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w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1604780" y="2973173"/>
            <a:ext cx="0" cy="139205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619672" y="2996952"/>
            <a:ext cx="1152128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05597" y="1557338"/>
            <a:ext cx="0" cy="93555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442724" y="2492896"/>
            <a:ext cx="26175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37012" y="1557338"/>
            <a:ext cx="0" cy="2831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37012" y="1557338"/>
            <a:ext cx="2767463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558436" y="2132856"/>
            <a:ext cx="36270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96137" y="1276547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提供指令地址，取指</a:t>
            </a:r>
            <a:r>
              <a:rPr lang="en-US" altLang="zh-CN" dirty="0" smtClean="0">
                <a:solidFill>
                  <a:srgbClr val="FF0000"/>
                </a:solidFill>
              </a:rPr>
              <a:t>; (</a:t>
            </a:r>
            <a:r>
              <a:rPr lang="en-US" altLang="zh-CN" dirty="0" err="1" smtClean="0">
                <a:solidFill>
                  <a:srgbClr val="FF0000"/>
                </a:solidFill>
              </a:rPr>
              <a:t>rs</a:t>
            </a:r>
            <a:r>
              <a:rPr lang="en-US" altLang="zh-CN" dirty="0" smtClean="0">
                <a:solidFill>
                  <a:srgbClr val="FF0000"/>
                </a:solidFill>
              </a:rPr>
              <a:t>)+offset</a:t>
            </a:r>
            <a:r>
              <a:rPr lang="zh-CN" altLang="en-US" dirty="0" smtClean="0">
                <a:solidFill>
                  <a:srgbClr val="FF0000"/>
                </a:solidFill>
              </a:rPr>
              <a:t>得到数据寄存器地址。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数据从</a:t>
            </a:r>
            <a:r>
              <a:rPr lang="en-US" altLang="zh-CN" dirty="0" err="1" smtClean="0">
                <a:solidFill>
                  <a:srgbClr val="00B050"/>
                </a:solidFill>
              </a:rPr>
              <a:t>rt</a:t>
            </a:r>
            <a:r>
              <a:rPr lang="zh-CN" altLang="en-US" dirty="0" smtClean="0">
                <a:solidFill>
                  <a:srgbClr val="00B050"/>
                </a:solidFill>
              </a:rPr>
              <a:t>到数据寄存器单元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rs</a:t>
            </a:r>
            <a:r>
              <a:rPr lang="en-US" altLang="zh-CN" dirty="0" smtClean="0">
                <a:solidFill>
                  <a:srgbClr val="00B050"/>
                </a:solidFill>
              </a:rPr>
              <a:t>)+offset</a:t>
            </a: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pc =  pc +4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0731" y="5986726"/>
            <a:ext cx="850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add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rd,rs,rt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sub,and,or,slt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指令执行的源数据流向，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</a:rPr>
              <a:t>结果流向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，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</a:rPr>
              <a:t>PC</a:t>
            </a:r>
            <a:r>
              <a:rPr lang="zh-CN" altLang="en-US" b="1" dirty="0" smtClean="0">
                <a:solidFill>
                  <a:srgbClr val="FFC000"/>
                </a:solidFill>
                <a:latin typeface="Courier New" pitchFamily="49" charset="0"/>
              </a:rPr>
              <a:t>改变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44371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56435" y="45895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79912" y="4149080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60459" y="4421373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52120" y="3861048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14788" y="4869160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60232" y="4389009"/>
            <a:ext cx="144016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804248" y="3429000"/>
            <a:ext cx="0" cy="96000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848491" y="3429000"/>
            <a:ext cx="2955757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803541" y="3429000"/>
            <a:ext cx="0" cy="22463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607933" y="2996952"/>
            <a:ext cx="0" cy="139205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619672" y="2996952"/>
            <a:ext cx="1152128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705597" y="1557338"/>
            <a:ext cx="0" cy="93555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42724" y="2492896"/>
            <a:ext cx="26175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37012" y="1557338"/>
            <a:ext cx="0" cy="2831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37012" y="1557338"/>
            <a:ext cx="2767463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58436" y="2132856"/>
            <a:ext cx="36270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3338" y="127654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提供指令地址，取指</a:t>
            </a:r>
            <a:r>
              <a:rPr lang="en-US" altLang="zh-CN" dirty="0" smtClean="0">
                <a:solidFill>
                  <a:srgbClr val="FF0000"/>
                </a:solidFill>
              </a:rPr>
              <a:t>; </a:t>
            </a:r>
            <a:r>
              <a:rPr lang="zh-CN" altLang="en-US" dirty="0" smtClean="0">
                <a:solidFill>
                  <a:srgbClr val="FF0000"/>
                </a:solidFill>
              </a:rPr>
              <a:t>两个源操作数相加（减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）。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运算结果存结果寄存器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pc =  pc +4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05726" y="5986726"/>
            <a:ext cx="56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rs,rt,label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指令执行的源数据流向，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</a:rPr>
              <a:t>PC</a:t>
            </a:r>
            <a:r>
              <a:rPr lang="zh-CN" altLang="en-US" b="1" dirty="0" smtClean="0">
                <a:solidFill>
                  <a:srgbClr val="FFC000"/>
                </a:solidFill>
                <a:latin typeface="Courier New" pitchFamily="49" charset="0"/>
              </a:rPr>
              <a:t>改变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44371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56435" y="45895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79912" y="4149080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60459" y="4421373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52120" y="3861048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14788" y="4869160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60232" y="4389009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08932" y="396441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607933" y="2996952"/>
            <a:ext cx="0" cy="139205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619672" y="2996952"/>
            <a:ext cx="1152128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705597" y="2132856"/>
            <a:ext cx="0" cy="36004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42724" y="2492896"/>
            <a:ext cx="26175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37012" y="1557338"/>
            <a:ext cx="0" cy="2831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37012" y="1518632"/>
            <a:ext cx="4211052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58436" y="2132856"/>
            <a:ext cx="36270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596778" y="2852936"/>
            <a:ext cx="0" cy="153607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756435" y="2091466"/>
            <a:ext cx="47224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652922" y="2852936"/>
            <a:ext cx="47224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769644" y="2459075"/>
            <a:ext cx="37842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142544" y="1518632"/>
            <a:ext cx="0" cy="94044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2922" y="2996952"/>
            <a:ext cx="10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offset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7" y="127654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提供指令地址，取指</a:t>
            </a:r>
            <a:r>
              <a:rPr lang="en-US" altLang="zh-CN" dirty="0" smtClean="0">
                <a:solidFill>
                  <a:srgbClr val="FF0000"/>
                </a:solidFill>
              </a:rPr>
              <a:t>; </a:t>
            </a:r>
            <a:r>
              <a:rPr lang="zh-CN" altLang="en-US" dirty="0" smtClean="0">
                <a:solidFill>
                  <a:srgbClr val="FF0000"/>
                </a:solidFill>
              </a:rPr>
              <a:t>两寄存器值相减，若为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，则跳转到</a:t>
            </a:r>
            <a:r>
              <a:rPr lang="en-US" altLang="zh-CN" dirty="0" smtClean="0">
                <a:solidFill>
                  <a:srgbClr val="FF0000"/>
                </a:solidFill>
              </a:rPr>
              <a:t>label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pc =  (pc +4) + offset*4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1702</Words>
  <Application>Microsoft Office PowerPoint</Application>
  <PresentationFormat>全屏显示(4:3)</PresentationFormat>
  <Paragraphs>354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主题​​</vt:lpstr>
      <vt:lpstr>公式</vt:lpstr>
      <vt:lpstr>第四章 处理器</vt:lpstr>
      <vt:lpstr>4.1  引言</vt:lpstr>
      <vt:lpstr>影响计算机性能的因素</vt:lpstr>
      <vt:lpstr>指令的执行步骤</vt:lpstr>
      <vt:lpstr>组合逻辑CPU基本构成</vt:lpstr>
      <vt:lpstr>组合逻辑CPU基本构成</vt:lpstr>
      <vt:lpstr>组合逻辑CPU基本构成</vt:lpstr>
      <vt:lpstr>组合逻辑CPU基本构成</vt:lpstr>
      <vt:lpstr>组合逻辑CPU基本构成</vt:lpstr>
      <vt:lpstr>组合逻辑CPU基本构成</vt:lpstr>
      <vt:lpstr>PowerPoint 演示文稿</vt:lpstr>
      <vt:lpstr>增加选择器和控制器之后</vt:lpstr>
      <vt:lpstr>增加选择器和控制器之后</vt:lpstr>
      <vt:lpstr>增加选择器和控制器之后</vt:lpstr>
      <vt:lpstr>增加选择器和控制器之后</vt:lpstr>
      <vt:lpstr>第一个简单的CPU</vt:lpstr>
      <vt:lpstr>4.2 逻辑设计惯例</vt:lpstr>
      <vt:lpstr>组合单元</vt:lpstr>
      <vt:lpstr>状态单元</vt:lpstr>
      <vt:lpstr>状态单元</vt:lpstr>
      <vt:lpstr>时钟方法（同步系统）</vt:lpstr>
      <vt:lpstr>4.3  建立数据通路</vt:lpstr>
      <vt:lpstr>取指操作</vt:lpstr>
      <vt:lpstr>译码操作</vt:lpstr>
      <vt:lpstr>R 型指令的操作</vt:lpstr>
      <vt:lpstr>Load/Store指令的操作</vt:lpstr>
      <vt:lpstr>分支操作</vt:lpstr>
      <vt:lpstr>跳转指令操作</vt:lpstr>
      <vt:lpstr>创建一个简单的数据通路</vt:lpstr>
      <vt:lpstr>R-Type/Load/Store 数据通路</vt:lpstr>
      <vt:lpstr>全部数据通路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处理器</dc:title>
  <dc:creator>hzhang</dc:creator>
  <cp:lastModifiedBy>hzhang</cp:lastModifiedBy>
  <cp:revision>148</cp:revision>
  <dcterms:created xsi:type="dcterms:W3CDTF">2013-03-14T01:47:30Z</dcterms:created>
  <dcterms:modified xsi:type="dcterms:W3CDTF">2013-04-23T12:56:26Z</dcterms:modified>
</cp:coreProperties>
</file>