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8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6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6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5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7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6154-F0F7-424A-B297-D4B1B83E682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FA41-5B8D-4333-9769-CF6AC39A0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4.4  </a:t>
            </a:r>
            <a:r>
              <a:rPr lang="zh-CN" altLang="en-US" dirty="0" smtClean="0"/>
              <a:t>一个简单的实现机制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主控单元   </a:t>
            </a:r>
            <a:r>
              <a:rPr lang="en-US" altLang="zh-CN" dirty="0" smtClean="0"/>
              <a:t>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74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80772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Load Word Instruction Data/Control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流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Instr[31-0]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PC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971800" y="41148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1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2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Addr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File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1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2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ovf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zero</a:t>
            </a: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RegWrite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Data</a:t>
            </a: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MemWrite</a:t>
            </a: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MemRead</a:t>
            </a: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Extend</a:t>
            </a: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2638425" y="5562600"/>
            <a:ext cx="1563688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7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9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MemtoReg</a:t>
            </a: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ALUSrc</a:t>
            </a:r>
          </a:p>
        </p:txBody>
      </p:sp>
      <p:sp>
        <p:nvSpPr>
          <p:cNvPr id="85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Shift</a:t>
            </a:r>
          </a:p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left 2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89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7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1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5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6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PCSrc</a:t>
            </a:r>
          </a:p>
        </p:txBody>
      </p:sp>
      <p:sp>
        <p:nvSpPr>
          <p:cNvPr id="107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3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RegDst</a:t>
            </a:r>
          </a:p>
        </p:txBody>
      </p:sp>
      <p:sp>
        <p:nvSpPr>
          <p:cNvPr id="114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5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ALU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</p:txBody>
      </p:sp>
      <p:sp>
        <p:nvSpPr>
          <p:cNvPr id="116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7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8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19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0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1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2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3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4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5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6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ALUOp</a:t>
            </a:r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8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Instr[5-0]</a:t>
            </a:r>
          </a:p>
        </p:txBody>
      </p:sp>
      <p:sp>
        <p:nvSpPr>
          <p:cNvPr id="129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Instr[15-0]</a:t>
            </a:r>
          </a:p>
        </p:txBody>
      </p:sp>
      <p:sp>
        <p:nvSpPr>
          <p:cNvPr id="130" name="Rectangle 130"/>
          <p:cNvSpPr>
            <a:spLocks noChangeArrowheads="1"/>
          </p:cNvSpPr>
          <p:nvPr/>
        </p:nvSpPr>
        <p:spPr bwMode="auto">
          <a:xfrm>
            <a:off x="2667000" y="3505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Instr[25-21]</a:t>
            </a:r>
          </a:p>
        </p:txBody>
      </p:sp>
      <p:sp>
        <p:nvSpPr>
          <p:cNvPr id="131" name="Rectangle 131"/>
          <p:cNvSpPr>
            <a:spLocks noChangeArrowheads="1"/>
          </p:cNvSpPr>
          <p:nvPr/>
        </p:nvSpPr>
        <p:spPr bwMode="auto">
          <a:xfrm>
            <a:off x="2667000" y="3886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Instr[20-16]</a:t>
            </a:r>
          </a:p>
        </p:txBody>
      </p:sp>
      <p:sp>
        <p:nvSpPr>
          <p:cNvPr id="132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  -11]</a:t>
            </a:r>
          </a:p>
        </p:txBody>
      </p:sp>
      <p:sp>
        <p:nvSpPr>
          <p:cNvPr id="133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4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5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6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7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Unit</a:t>
            </a:r>
          </a:p>
        </p:txBody>
      </p:sp>
      <p:sp>
        <p:nvSpPr>
          <p:cNvPr id="138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9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0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Instr[31-26]</a:t>
            </a:r>
          </a:p>
        </p:txBody>
      </p:sp>
      <p:sp>
        <p:nvSpPr>
          <p:cNvPr id="141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2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3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4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5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Branch</a:t>
            </a:r>
          </a:p>
        </p:txBody>
      </p:sp>
      <p:sp>
        <p:nvSpPr>
          <p:cNvPr id="146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7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8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9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0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1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2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3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4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5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6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7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8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9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0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1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2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3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4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5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6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7" name="Oval 167"/>
          <p:cNvSpPr>
            <a:spLocks noChangeArrowheads="1"/>
          </p:cNvSpPr>
          <p:nvPr/>
        </p:nvSpPr>
        <p:spPr bwMode="auto">
          <a:xfrm>
            <a:off x="3048000" y="4114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8" name="Oval 168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9" name="Oval 169"/>
          <p:cNvSpPr>
            <a:spLocks noChangeArrowheads="1"/>
          </p:cNvSpPr>
          <p:nvPr/>
        </p:nvSpPr>
        <p:spPr bwMode="auto">
          <a:xfrm>
            <a:off x="8534400" y="4114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0" name="Oval 170"/>
          <p:cNvSpPr>
            <a:spLocks noChangeArrowheads="1"/>
          </p:cNvSpPr>
          <p:nvPr/>
        </p:nvSpPr>
        <p:spPr bwMode="auto">
          <a:xfrm>
            <a:off x="5334000" y="4724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1" name="Line 171"/>
          <p:cNvSpPr>
            <a:spLocks noChangeShapeType="1"/>
          </p:cNvSpPr>
          <p:nvPr/>
        </p:nvSpPr>
        <p:spPr bwMode="auto">
          <a:xfrm>
            <a:off x="2667000" y="4114800"/>
            <a:ext cx="304800" cy="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2" name="Oval 172"/>
          <p:cNvSpPr>
            <a:spLocks noChangeArrowheads="1"/>
          </p:cNvSpPr>
          <p:nvPr/>
        </p:nvSpPr>
        <p:spPr bwMode="auto">
          <a:xfrm>
            <a:off x="7391400" y="4876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3" name="Oval 173"/>
          <p:cNvSpPr>
            <a:spLocks noChangeArrowheads="1"/>
          </p:cNvSpPr>
          <p:nvPr/>
        </p:nvSpPr>
        <p:spPr bwMode="auto">
          <a:xfrm>
            <a:off x="4038600" y="3352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4" name="Oval 174"/>
          <p:cNvSpPr>
            <a:spLocks noChangeArrowheads="1"/>
          </p:cNvSpPr>
          <p:nvPr/>
        </p:nvSpPr>
        <p:spPr bwMode="auto">
          <a:xfrm>
            <a:off x="5943600" y="5867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2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80772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Branch Instruction Data/Control Flow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168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169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0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1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2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3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4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5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76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8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9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0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1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182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Instr[31-0]</a:t>
            </a:r>
          </a:p>
        </p:txBody>
      </p:sp>
      <p:sp>
        <p:nvSpPr>
          <p:cNvPr id="183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184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185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PC</a:t>
            </a:r>
          </a:p>
        </p:txBody>
      </p:sp>
      <p:sp>
        <p:nvSpPr>
          <p:cNvPr id="186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7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8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9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0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1" name="Line 26"/>
          <p:cNvSpPr>
            <a:spLocks noChangeShapeType="1"/>
          </p:cNvSpPr>
          <p:nvPr/>
        </p:nvSpPr>
        <p:spPr bwMode="auto">
          <a:xfrm>
            <a:off x="2652713" y="4114800"/>
            <a:ext cx="852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2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3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4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5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6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7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8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9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200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1</a:t>
            </a:r>
          </a:p>
        </p:txBody>
      </p:sp>
      <p:sp>
        <p:nvSpPr>
          <p:cNvPr id="201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2</a:t>
            </a:r>
          </a:p>
        </p:txBody>
      </p:sp>
      <p:sp>
        <p:nvSpPr>
          <p:cNvPr id="202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Addr</a:t>
            </a:r>
          </a:p>
        </p:txBody>
      </p:sp>
      <p:sp>
        <p:nvSpPr>
          <p:cNvPr id="203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File</a:t>
            </a:r>
          </a:p>
        </p:txBody>
      </p:sp>
      <p:sp>
        <p:nvSpPr>
          <p:cNvPr id="204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1</a:t>
            </a:r>
          </a:p>
        </p:txBody>
      </p:sp>
      <p:sp>
        <p:nvSpPr>
          <p:cNvPr id="205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2</a:t>
            </a:r>
          </a:p>
        </p:txBody>
      </p:sp>
      <p:sp>
        <p:nvSpPr>
          <p:cNvPr id="206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7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</a:p>
        </p:txBody>
      </p:sp>
      <p:sp>
        <p:nvSpPr>
          <p:cNvPr id="208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ovf</a:t>
            </a:r>
          </a:p>
        </p:txBody>
      </p:sp>
      <p:sp>
        <p:nvSpPr>
          <p:cNvPr id="209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zero</a:t>
            </a:r>
          </a:p>
        </p:txBody>
      </p:sp>
      <p:sp>
        <p:nvSpPr>
          <p:cNvPr id="210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1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2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RegWrite</a:t>
            </a:r>
          </a:p>
        </p:txBody>
      </p:sp>
      <p:sp>
        <p:nvSpPr>
          <p:cNvPr id="213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4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5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6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7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8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9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0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221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222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223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Data</a:t>
            </a:r>
          </a:p>
        </p:txBody>
      </p:sp>
      <p:sp>
        <p:nvSpPr>
          <p:cNvPr id="224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5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MemWrite</a:t>
            </a:r>
          </a:p>
        </p:txBody>
      </p:sp>
      <p:sp>
        <p:nvSpPr>
          <p:cNvPr id="226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MemRead</a:t>
            </a:r>
          </a:p>
        </p:txBody>
      </p:sp>
      <p:sp>
        <p:nvSpPr>
          <p:cNvPr id="227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8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9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0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1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2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Extend</a:t>
            </a:r>
          </a:p>
        </p:txBody>
      </p:sp>
      <p:sp>
        <p:nvSpPr>
          <p:cNvPr id="233" name="Line 68"/>
          <p:cNvSpPr>
            <a:spLocks noChangeShapeType="1"/>
          </p:cNvSpPr>
          <p:nvPr/>
        </p:nvSpPr>
        <p:spPr bwMode="auto">
          <a:xfrm>
            <a:off x="2638425" y="5562600"/>
            <a:ext cx="1563688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4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5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6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237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  <p:sp>
        <p:nvSpPr>
          <p:cNvPr id="238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9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0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1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2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3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4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5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6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7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8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MemtoReg</a:t>
            </a:r>
          </a:p>
        </p:txBody>
      </p:sp>
      <p:sp>
        <p:nvSpPr>
          <p:cNvPr id="249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ALUSrc</a:t>
            </a:r>
          </a:p>
        </p:txBody>
      </p:sp>
      <p:sp>
        <p:nvSpPr>
          <p:cNvPr id="250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1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Shift</a:t>
            </a:r>
          </a:p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left 2</a:t>
            </a:r>
          </a:p>
        </p:txBody>
      </p:sp>
      <p:sp>
        <p:nvSpPr>
          <p:cNvPr id="252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3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54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255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6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7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8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9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0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1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62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263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4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5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6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7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8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9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0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1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PCSrc</a:t>
            </a:r>
          </a:p>
        </p:txBody>
      </p:sp>
      <p:sp>
        <p:nvSpPr>
          <p:cNvPr id="272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3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4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5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6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7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8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RegDst</a:t>
            </a:r>
          </a:p>
        </p:txBody>
      </p:sp>
      <p:sp>
        <p:nvSpPr>
          <p:cNvPr id="279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0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ALU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</p:txBody>
      </p:sp>
      <p:sp>
        <p:nvSpPr>
          <p:cNvPr id="281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2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3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284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285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286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287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288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289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290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291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ALUOp</a:t>
            </a:r>
          </a:p>
        </p:txBody>
      </p:sp>
      <p:sp>
        <p:nvSpPr>
          <p:cNvPr id="292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3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Instr[5-0]</a:t>
            </a:r>
          </a:p>
        </p:txBody>
      </p:sp>
      <p:sp>
        <p:nvSpPr>
          <p:cNvPr id="294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Instr[15-0]</a:t>
            </a:r>
          </a:p>
        </p:txBody>
      </p:sp>
      <p:sp>
        <p:nvSpPr>
          <p:cNvPr id="295" name="Rectangle 130"/>
          <p:cNvSpPr>
            <a:spLocks noChangeArrowheads="1"/>
          </p:cNvSpPr>
          <p:nvPr/>
        </p:nvSpPr>
        <p:spPr bwMode="auto">
          <a:xfrm>
            <a:off x="2667000" y="3505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Instr[25-21]</a:t>
            </a:r>
          </a:p>
        </p:txBody>
      </p:sp>
      <p:sp>
        <p:nvSpPr>
          <p:cNvPr id="296" name="Rectangle 131"/>
          <p:cNvSpPr>
            <a:spLocks noChangeArrowheads="1"/>
          </p:cNvSpPr>
          <p:nvPr/>
        </p:nvSpPr>
        <p:spPr bwMode="auto">
          <a:xfrm>
            <a:off x="2667000" y="3886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Instr[20-16]</a:t>
            </a:r>
          </a:p>
        </p:txBody>
      </p:sp>
      <p:sp>
        <p:nvSpPr>
          <p:cNvPr id="297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  -11]</a:t>
            </a:r>
          </a:p>
        </p:txBody>
      </p:sp>
      <p:sp>
        <p:nvSpPr>
          <p:cNvPr id="298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9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0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1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2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Unit</a:t>
            </a:r>
          </a:p>
        </p:txBody>
      </p:sp>
      <p:sp>
        <p:nvSpPr>
          <p:cNvPr id="303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4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5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Instr[31-26]</a:t>
            </a:r>
          </a:p>
        </p:txBody>
      </p:sp>
      <p:sp>
        <p:nvSpPr>
          <p:cNvPr id="306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7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8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9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0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Branch</a:t>
            </a:r>
          </a:p>
        </p:txBody>
      </p:sp>
      <p:sp>
        <p:nvSpPr>
          <p:cNvPr id="311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2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3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4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5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6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7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8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9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0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1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2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3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4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5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6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7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8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9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0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1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2" name="Oval 167"/>
          <p:cNvSpPr>
            <a:spLocks noChangeArrowheads="1"/>
          </p:cNvSpPr>
          <p:nvPr/>
        </p:nvSpPr>
        <p:spPr bwMode="auto">
          <a:xfrm>
            <a:off x="6629400" y="1447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3" name="Oval 168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4" name="Oval 169"/>
          <p:cNvSpPr>
            <a:spLocks noChangeArrowheads="1"/>
          </p:cNvSpPr>
          <p:nvPr/>
        </p:nvSpPr>
        <p:spPr bwMode="auto">
          <a:xfrm>
            <a:off x="5943600" y="57912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5" name="Oval 170"/>
          <p:cNvSpPr>
            <a:spLocks noChangeArrowheads="1"/>
          </p:cNvSpPr>
          <p:nvPr/>
        </p:nvSpPr>
        <p:spPr bwMode="auto">
          <a:xfrm>
            <a:off x="5334000" y="4343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6" name="Oval 171"/>
          <p:cNvSpPr>
            <a:spLocks noChangeArrowheads="1"/>
          </p:cNvSpPr>
          <p:nvPr/>
        </p:nvSpPr>
        <p:spPr bwMode="auto">
          <a:xfrm>
            <a:off x="5943600" y="3810000"/>
            <a:ext cx="3810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1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主控单元的门电路实现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所有状态单元都有一个默认的输入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时钟信号，且用于写控制。</a:t>
            </a:r>
            <a:endParaRPr lang="en-US" altLang="zh-CN" dirty="0" smtClean="0"/>
          </a:p>
          <a:p>
            <a:r>
              <a:rPr lang="zh-CN" altLang="en-US" dirty="0" smtClean="0"/>
              <a:t>由上述分析给出单周期实现的控制信号真值表（图</a:t>
            </a:r>
            <a:r>
              <a:rPr lang="en-US" altLang="zh-CN" dirty="0" smtClean="0"/>
              <a:t>4-22</a:t>
            </a:r>
            <a:r>
              <a:rPr lang="zh-CN" altLang="en-US" dirty="0" smtClean="0"/>
              <a:t>），从而得出门电路实现。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13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80772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63DE8"/>
                </a:solidFill>
                <a:latin typeface="Arial"/>
              </a:rPr>
              <a:t>增加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Jump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操作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752600" y="1066800"/>
            <a:ext cx="381000" cy="990600"/>
            <a:chOff x="1392" y="2880"/>
            <a:chExt cx="288" cy="480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052513" y="37338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19113" y="4114800"/>
            <a:ext cx="228600" cy="8382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47713" y="44958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38200" y="1219200"/>
            <a:ext cx="914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76313" y="42672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38313" y="43434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Instr[31-0]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281113" y="38100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7526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42913" y="43434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PC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28600" y="762000"/>
            <a:ext cx="7620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14313" y="44958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143000" y="1752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5200" y="3733800"/>
            <a:ext cx="1447800" cy="1447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500313" y="44958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652713" y="4267200"/>
            <a:ext cx="852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652713" y="4800600"/>
            <a:ext cx="471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8382000" y="4876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652713" y="3886200"/>
            <a:ext cx="852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4953000" y="4114800"/>
            <a:ext cx="863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105400" y="4724400"/>
            <a:ext cx="279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477000" y="5867400"/>
            <a:ext cx="193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6324600" y="4495800"/>
            <a:ext cx="17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429000" y="48768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429000" y="37338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1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429000" y="41148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2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429000" y="44958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Addr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3752850" y="39624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File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343400" y="38862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1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4368800" y="45720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2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5791200" y="38100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892800" y="44196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5791200" y="34290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ovf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5943600" y="4038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zero</a:t>
            </a: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6096000" y="4876800"/>
            <a:ext cx="0" cy="5334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4191000" y="3124200"/>
            <a:ext cx="0" cy="609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191000" y="31242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RegWrite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V="1">
            <a:off x="5943600" y="36576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V="1">
            <a:off x="6248400" y="23622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8991600" y="4648200"/>
            <a:ext cx="0" cy="1981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858000" y="3733800"/>
            <a:ext cx="1447800" cy="1447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8305800" y="44958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6477000" y="4038600"/>
            <a:ext cx="406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6629400" y="48768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6781800" y="41910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6781800" y="38862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7818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7467600" y="43434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Data</a:t>
            </a: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7543800" y="2819400"/>
            <a:ext cx="0" cy="91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6553200" y="2590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MemWrite</a:t>
            </a: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78486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MemRead</a:t>
            </a: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543800" y="5181600"/>
            <a:ext cx="0" cy="304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3276600" y="6629400"/>
            <a:ext cx="571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054600" y="5334000"/>
            <a:ext cx="160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4811713" y="57150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4202113" y="5334000"/>
            <a:ext cx="609600" cy="838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252913" y="5486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Extend</a:t>
            </a: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2638425" y="5715000"/>
            <a:ext cx="15636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3871913" y="56388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887913" y="56388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3871913" y="5715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4876800" y="5715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5054600" y="47244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8382000" y="48768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5181600" y="5105400"/>
            <a:ext cx="17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3276600" y="5029200"/>
            <a:ext cx="25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7" name="AutoShape 77"/>
          <p:cNvSpPr>
            <a:spLocks noChangeArrowheads="1"/>
          </p:cNvSpPr>
          <p:nvPr/>
        </p:nvSpPr>
        <p:spPr bwMode="auto">
          <a:xfrm rot="-5400000">
            <a:off x="8382000" y="45720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>
            <a:off x="8839200" y="4648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9" name="AutoShape 79"/>
          <p:cNvSpPr>
            <a:spLocks noChangeArrowheads="1"/>
          </p:cNvSpPr>
          <p:nvPr/>
        </p:nvSpPr>
        <p:spPr bwMode="auto">
          <a:xfrm rot="-5400000">
            <a:off x="5092700" y="47625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5588000" y="4876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3276600" y="5029200"/>
            <a:ext cx="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8686800" y="26670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71628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MemtoReg</a:t>
            </a: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4343400" y="2743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ALUSrc</a:t>
            </a:r>
          </a:p>
        </p:txBody>
      </p:sp>
      <p:sp>
        <p:nvSpPr>
          <p:cNvPr id="85" name="Oval 85"/>
          <p:cNvSpPr>
            <a:spLocks noChangeArrowheads="1"/>
          </p:cNvSpPr>
          <p:nvPr/>
        </p:nvSpPr>
        <p:spPr bwMode="auto">
          <a:xfrm>
            <a:off x="5410200" y="1752600"/>
            <a:ext cx="457200" cy="5334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5410200" y="1752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Shift</a:t>
            </a:r>
          </a:p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left 2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5181600" y="2057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4419600" y="1600200"/>
            <a:ext cx="16906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89" name="Group 89"/>
          <p:cNvGrpSpPr>
            <a:grpSpLocks/>
          </p:cNvGrpSpPr>
          <p:nvPr/>
        </p:nvGrpSpPr>
        <p:grpSpPr bwMode="auto">
          <a:xfrm>
            <a:off x="6096000" y="1295400"/>
            <a:ext cx="381000" cy="914400"/>
            <a:chOff x="1392" y="2880"/>
            <a:chExt cx="288" cy="480"/>
          </a:xfrm>
        </p:grpSpPr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7" name="Text Box 97"/>
          <p:cNvSpPr txBox="1">
            <a:spLocks noChangeArrowheads="1"/>
          </p:cNvSpPr>
          <p:nvPr/>
        </p:nvSpPr>
        <p:spPr bwMode="auto">
          <a:xfrm>
            <a:off x="6096000" y="16002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5853113" y="2057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>
            <a:off x="6477000" y="17526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>
            <a:off x="838200" y="1219200"/>
            <a:ext cx="0" cy="3276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1" name="AutoShape 101"/>
          <p:cNvSpPr>
            <a:spLocks noChangeArrowheads="1"/>
          </p:cNvSpPr>
          <p:nvPr/>
        </p:nvSpPr>
        <p:spPr bwMode="auto">
          <a:xfrm rot="-5400000">
            <a:off x="6400800" y="13716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5181600" y="12192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5181600" y="1219200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>
            <a:off x="6934200" y="15240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5" name="Line 105"/>
          <p:cNvSpPr>
            <a:spLocks noChangeShapeType="1"/>
          </p:cNvSpPr>
          <p:nvPr/>
        </p:nvSpPr>
        <p:spPr bwMode="auto">
          <a:xfrm>
            <a:off x="6858000" y="1752600"/>
            <a:ext cx="0" cy="533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6" name="Rectangle 106"/>
          <p:cNvSpPr>
            <a:spLocks noChangeArrowheads="1"/>
          </p:cNvSpPr>
          <p:nvPr/>
        </p:nvSpPr>
        <p:spPr bwMode="auto">
          <a:xfrm>
            <a:off x="68580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PCSrc</a:t>
            </a:r>
          </a:p>
        </p:txBody>
      </p:sp>
      <p:sp>
        <p:nvSpPr>
          <p:cNvPr id="107" name="Line 107"/>
          <p:cNvSpPr>
            <a:spLocks noChangeShapeType="1"/>
          </p:cNvSpPr>
          <p:nvPr/>
        </p:nvSpPr>
        <p:spPr bwMode="auto">
          <a:xfrm>
            <a:off x="6629400" y="4876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 rot="-5400000">
            <a:off x="2933700" y="45339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3352800" y="4648200"/>
            <a:ext cx="152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auto">
          <a:xfrm>
            <a:off x="2957513" y="42672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>
            <a:off x="2957513" y="4495800"/>
            <a:ext cx="1666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auto">
          <a:xfrm>
            <a:off x="3200400" y="3124200"/>
            <a:ext cx="0" cy="1295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3" name="Rectangle 113"/>
          <p:cNvSpPr>
            <a:spLocks noChangeArrowheads="1"/>
          </p:cNvSpPr>
          <p:nvPr/>
        </p:nvSpPr>
        <p:spPr bwMode="auto">
          <a:xfrm>
            <a:off x="2667000" y="3276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RegDst</a:t>
            </a:r>
          </a:p>
        </p:txBody>
      </p:sp>
      <p:sp>
        <p:nvSpPr>
          <p:cNvPr id="114" name="Oval 114"/>
          <p:cNvSpPr>
            <a:spLocks noChangeArrowheads="1"/>
          </p:cNvSpPr>
          <p:nvPr/>
        </p:nvSpPr>
        <p:spPr bwMode="auto">
          <a:xfrm>
            <a:off x="5791200" y="5410200"/>
            <a:ext cx="609600" cy="7620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5" name="Rectangle 115"/>
          <p:cNvSpPr>
            <a:spLocks noChangeArrowheads="1"/>
          </p:cNvSpPr>
          <p:nvPr/>
        </p:nvSpPr>
        <p:spPr bwMode="auto">
          <a:xfrm>
            <a:off x="5867400" y="55626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ALU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</p:txBody>
      </p:sp>
      <p:sp>
        <p:nvSpPr>
          <p:cNvPr id="116" name="Line 116"/>
          <p:cNvSpPr>
            <a:spLocks noChangeShapeType="1"/>
          </p:cNvSpPr>
          <p:nvPr/>
        </p:nvSpPr>
        <p:spPr bwMode="auto">
          <a:xfrm>
            <a:off x="3657600" y="6324600"/>
            <a:ext cx="1905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7" name="Line 117"/>
          <p:cNvSpPr>
            <a:spLocks noChangeShapeType="1"/>
          </p:cNvSpPr>
          <p:nvPr/>
        </p:nvSpPr>
        <p:spPr bwMode="auto">
          <a:xfrm>
            <a:off x="5548313" y="5638800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8" name="Rectangle 118"/>
          <p:cNvSpPr>
            <a:spLocks noChangeArrowheads="1"/>
          </p:cNvSpPr>
          <p:nvPr/>
        </p:nvSpPr>
        <p:spPr bwMode="auto">
          <a:xfrm>
            <a:off x="8610600" y="4343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19" name="Rectangle 119"/>
          <p:cNvSpPr>
            <a:spLocks noChangeArrowheads="1"/>
          </p:cNvSpPr>
          <p:nvPr/>
        </p:nvSpPr>
        <p:spPr bwMode="auto">
          <a:xfrm>
            <a:off x="5410200" y="4953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0" name="Rectangle 120"/>
          <p:cNvSpPr>
            <a:spLocks noChangeArrowheads="1"/>
          </p:cNvSpPr>
          <p:nvPr/>
        </p:nvSpPr>
        <p:spPr bwMode="auto">
          <a:xfrm>
            <a:off x="3124200" y="4648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1" name="Rectangle 121"/>
          <p:cNvSpPr>
            <a:spLocks noChangeArrowheads="1"/>
          </p:cNvSpPr>
          <p:nvPr/>
        </p:nvSpPr>
        <p:spPr bwMode="auto">
          <a:xfrm>
            <a:off x="3124200" y="4343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2" name="Rectangle 122"/>
          <p:cNvSpPr>
            <a:spLocks noChangeArrowheads="1"/>
          </p:cNvSpPr>
          <p:nvPr/>
        </p:nvSpPr>
        <p:spPr bwMode="auto">
          <a:xfrm>
            <a:off x="54102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3" name="Rectangle 123"/>
          <p:cNvSpPr>
            <a:spLocks noChangeArrowheads="1"/>
          </p:cNvSpPr>
          <p:nvPr/>
        </p:nvSpPr>
        <p:spPr bwMode="auto">
          <a:xfrm>
            <a:off x="8610600" y="4724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4" name="Rectangle 124"/>
          <p:cNvSpPr>
            <a:spLocks noChangeArrowheads="1"/>
          </p:cNvSpPr>
          <p:nvPr/>
        </p:nvSpPr>
        <p:spPr bwMode="auto">
          <a:xfrm>
            <a:off x="6705600" y="1143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5" name="Rectangle 125"/>
          <p:cNvSpPr>
            <a:spLocks noChangeArrowheads="1"/>
          </p:cNvSpPr>
          <p:nvPr/>
        </p:nvSpPr>
        <p:spPr bwMode="auto">
          <a:xfrm>
            <a:off x="6705600" y="1600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6" name="Rectangle 126"/>
          <p:cNvSpPr>
            <a:spLocks noChangeArrowheads="1"/>
          </p:cNvSpPr>
          <p:nvPr/>
        </p:nvSpPr>
        <p:spPr bwMode="auto">
          <a:xfrm>
            <a:off x="2514600" y="20574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ALUOp</a:t>
            </a:r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auto">
          <a:xfrm>
            <a:off x="6096000" y="6172200"/>
            <a:ext cx="0" cy="3048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8" name="Rectangle 128"/>
          <p:cNvSpPr>
            <a:spLocks noChangeArrowheads="1"/>
          </p:cNvSpPr>
          <p:nvPr/>
        </p:nvSpPr>
        <p:spPr bwMode="auto">
          <a:xfrm>
            <a:off x="4724400" y="60198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Instr[5-0]</a:t>
            </a:r>
          </a:p>
        </p:txBody>
      </p:sp>
      <p:sp>
        <p:nvSpPr>
          <p:cNvPr id="129" name="Rectangle 129"/>
          <p:cNvSpPr>
            <a:spLocks noChangeArrowheads="1"/>
          </p:cNvSpPr>
          <p:nvPr/>
        </p:nvSpPr>
        <p:spPr bwMode="auto">
          <a:xfrm>
            <a:off x="2667000" y="54864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Instr[15-0]</a:t>
            </a:r>
          </a:p>
        </p:txBody>
      </p:sp>
      <p:sp>
        <p:nvSpPr>
          <p:cNvPr id="130" name="Rectangle 130"/>
          <p:cNvSpPr>
            <a:spLocks noChangeArrowheads="1"/>
          </p:cNvSpPr>
          <p:nvPr/>
        </p:nvSpPr>
        <p:spPr bwMode="auto">
          <a:xfrm>
            <a:off x="2652713" y="36576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Instr[25-21]</a:t>
            </a:r>
          </a:p>
        </p:txBody>
      </p:sp>
      <p:sp>
        <p:nvSpPr>
          <p:cNvPr id="131" name="Rectangle 131"/>
          <p:cNvSpPr>
            <a:spLocks noChangeArrowheads="1"/>
          </p:cNvSpPr>
          <p:nvPr/>
        </p:nvSpPr>
        <p:spPr bwMode="auto">
          <a:xfrm>
            <a:off x="2652713" y="40386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Instr[20-16]</a:t>
            </a:r>
          </a:p>
        </p:txBody>
      </p:sp>
      <p:sp>
        <p:nvSpPr>
          <p:cNvPr id="132" name="Text Box 132"/>
          <p:cNvSpPr txBox="1">
            <a:spLocks noChangeArrowheads="1"/>
          </p:cNvSpPr>
          <p:nvPr/>
        </p:nvSpPr>
        <p:spPr bwMode="auto">
          <a:xfrm>
            <a:off x="2576513" y="48006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  -11]</a:t>
            </a:r>
          </a:p>
        </p:txBody>
      </p:sp>
      <p:sp>
        <p:nvSpPr>
          <p:cNvPr id="133" name="Line 133"/>
          <p:cNvSpPr>
            <a:spLocks noChangeShapeType="1"/>
          </p:cNvSpPr>
          <p:nvPr/>
        </p:nvSpPr>
        <p:spPr bwMode="auto">
          <a:xfrm>
            <a:off x="228600" y="762000"/>
            <a:ext cx="0" cy="37338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4" name="Line 134"/>
          <p:cNvSpPr>
            <a:spLocks noChangeShapeType="1"/>
          </p:cNvSpPr>
          <p:nvPr/>
        </p:nvSpPr>
        <p:spPr bwMode="auto">
          <a:xfrm>
            <a:off x="7848600" y="762000"/>
            <a:ext cx="0" cy="533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5" name="Line 135"/>
          <p:cNvSpPr>
            <a:spLocks noChangeShapeType="1"/>
          </p:cNvSpPr>
          <p:nvPr/>
        </p:nvSpPr>
        <p:spPr bwMode="auto">
          <a:xfrm>
            <a:off x="5181600" y="51054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6" name="Oval 136"/>
          <p:cNvSpPr>
            <a:spLocks noChangeArrowheads="1"/>
          </p:cNvSpPr>
          <p:nvPr/>
        </p:nvSpPr>
        <p:spPr bwMode="auto">
          <a:xfrm>
            <a:off x="2971800" y="1981200"/>
            <a:ext cx="762000" cy="12192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7" name="Rectangle 137"/>
          <p:cNvSpPr>
            <a:spLocks noChangeArrowheads="1"/>
          </p:cNvSpPr>
          <p:nvPr/>
        </p:nvSpPr>
        <p:spPr bwMode="auto">
          <a:xfrm>
            <a:off x="3124200" y="2438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Unit</a:t>
            </a:r>
          </a:p>
        </p:txBody>
      </p:sp>
      <p:sp>
        <p:nvSpPr>
          <p:cNvPr id="138" name="Line 138"/>
          <p:cNvSpPr>
            <a:spLocks noChangeShapeType="1"/>
          </p:cNvSpPr>
          <p:nvPr/>
        </p:nvSpPr>
        <p:spPr bwMode="auto">
          <a:xfrm>
            <a:off x="2667000" y="1066800"/>
            <a:ext cx="0" cy="34290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9" name="Line 139"/>
          <p:cNvSpPr>
            <a:spLocks noChangeShapeType="1"/>
          </p:cNvSpPr>
          <p:nvPr/>
        </p:nvSpPr>
        <p:spPr bwMode="auto">
          <a:xfrm>
            <a:off x="2667000" y="2667000"/>
            <a:ext cx="304800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0" name="Rectangle 140"/>
          <p:cNvSpPr>
            <a:spLocks noChangeArrowheads="1"/>
          </p:cNvSpPr>
          <p:nvPr/>
        </p:nvSpPr>
        <p:spPr bwMode="auto">
          <a:xfrm>
            <a:off x="2209800" y="24384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Instr[31-26]</a:t>
            </a:r>
          </a:p>
        </p:txBody>
      </p:sp>
      <p:sp>
        <p:nvSpPr>
          <p:cNvPr id="141" name="AutoShape 141"/>
          <p:cNvSpPr>
            <a:spLocks noChangeArrowheads="1"/>
          </p:cNvSpPr>
          <p:nvPr/>
        </p:nvSpPr>
        <p:spPr bwMode="auto">
          <a:xfrm>
            <a:off x="6400800" y="2133600"/>
            <a:ext cx="304800" cy="304800"/>
          </a:xfrm>
          <a:prstGeom prst="flowChartDelay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2" name="Line 142"/>
          <p:cNvSpPr>
            <a:spLocks noChangeShapeType="1"/>
          </p:cNvSpPr>
          <p:nvPr/>
        </p:nvSpPr>
        <p:spPr bwMode="auto">
          <a:xfrm>
            <a:off x="6705600" y="22860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3" name="Line 143"/>
          <p:cNvSpPr>
            <a:spLocks noChangeShapeType="1"/>
          </p:cNvSpPr>
          <p:nvPr/>
        </p:nvSpPr>
        <p:spPr bwMode="auto">
          <a:xfrm>
            <a:off x="6248400" y="23622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4" name="Line 144"/>
          <p:cNvSpPr>
            <a:spLocks noChangeShapeType="1"/>
          </p:cNvSpPr>
          <p:nvPr/>
        </p:nvSpPr>
        <p:spPr bwMode="auto">
          <a:xfrm>
            <a:off x="3733800" y="2362200"/>
            <a:ext cx="2438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5" name="Rectangle 145"/>
          <p:cNvSpPr>
            <a:spLocks noChangeArrowheads="1"/>
          </p:cNvSpPr>
          <p:nvPr/>
        </p:nvSpPr>
        <p:spPr bwMode="auto">
          <a:xfrm>
            <a:off x="3810000" y="2133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Branch</a:t>
            </a:r>
          </a:p>
        </p:txBody>
      </p:sp>
      <p:sp>
        <p:nvSpPr>
          <p:cNvPr id="146" name="Line 146"/>
          <p:cNvSpPr>
            <a:spLocks noChangeShapeType="1"/>
          </p:cNvSpPr>
          <p:nvPr/>
        </p:nvSpPr>
        <p:spPr bwMode="auto">
          <a:xfrm>
            <a:off x="3733800" y="2514600"/>
            <a:ext cx="518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7" name="Line 147"/>
          <p:cNvSpPr>
            <a:spLocks noChangeShapeType="1"/>
          </p:cNvSpPr>
          <p:nvPr/>
        </p:nvSpPr>
        <p:spPr bwMode="auto">
          <a:xfrm>
            <a:off x="7543800" y="5486400"/>
            <a:ext cx="137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8" name="Line 148"/>
          <p:cNvSpPr>
            <a:spLocks noChangeShapeType="1"/>
          </p:cNvSpPr>
          <p:nvPr/>
        </p:nvSpPr>
        <p:spPr bwMode="auto">
          <a:xfrm>
            <a:off x="8915400" y="2514600"/>
            <a:ext cx="0" cy="2971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9" name="Line 149"/>
          <p:cNvSpPr>
            <a:spLocks noChangeShapeType="1"/>
          </p:cNvSpPr>
          <p:nvPr/>
        </p:nvSpPr>
        <p:spPr bwMode="auto">
          <a:xfrm>
            <a:off x="3733800" y="2667000"/>
            <a:ext cx="4953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0" name="Line 150"/>
          <p:cNvSpPr>
            <a:spLocks noChangeShapeType="1"/>
          </p:cNvSpPr>
          <p:nvPr/>
        </p:nvSpPr>
        <p:spPr bwMode="auto">
          <a:xfrm>
            <a:off x="3733800" y="2819400"/>
            <a:ext cx="3810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1" name="Line 151"/>
          <p:cNvSpPr>
            <a:spLocks noChangeShapeType="1"/>
          </p:cNvSpPr>
          <p:nvPr/>
        </p:nvSpPr>
        <p:spPr bwMode="auto">
          <a:xfrm>
            <a:off x="3581400" y="3124200"/>
            <a:ext cx="609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2" name="Line 152"/>
          <p:cNvSpPr>
            <a:spLocks noChangeShapeType="1"/>
          </p:cNvSpPr>
          <p:nvPr/>
        </p:nvSpPr>
        <p:spPr bwMode="auto">
          <a:xfrm>
            <a:off x="3657600" y="2971800"/>
            <a:ext cx="18288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3" name="Line 153"/>
          <p:cNvSpPr>
            <a:spLocks noChangeShapeType="1"/>
          </p:cNvSpPr>
          <p:nvPr/>
        </p:nvSpPr>
        <p:spPr bwMode="auto">
          <a:xfrm>
            <a:off x="5486400" y="2971800"/>
            <a:ext cx="0" cy="1676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4" name="Line 154"/>
          <p:cNvSpPr>
            <a:spLocks noChangeShapeType="1"/>
          </p:cNvSpPr>
          <p:nvPr/>
        </p:nvSpPr>
        <p:spPr bwMode="auto">
          <a:xfrm>
            <a:off x="2590800" y="6477000"/>
            <a:ext cx="3505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5" name="Line 155"/>
          <p:cNvSpPr>
            <a:spLocks noChangeShapeType="1"/>
          </p:cNvSpPr>
          <p:nvPr/>
        </p:nvSpPr>
        <p:spPr bwMode="auto">
          <a:xfrm>
            <a:off x="2590800" y="2286000"/>
            <a:ext cx="0" cy="41910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6" name="Line 156"/>
          <p:cNvSpPr>
            <a:spLocks noChangeShapeType="1"/>
          </p:cNvSpPr>
          <p:nvPr/>
        </p:nvSpPr>
        <p:spPr bwMode="auto">
          <a:xfrm>
            <a:off x="2590800" y="2286000"/>
            <a:ext cx="457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7" name="Line 157"/>
          <p:cNvSpPr>
            <a:spLocks noChangeShapeType="1"/>
          </p:cNvSpPr>
          <p:nvPr/>
        </p:nvSpPr>
        <p:spPr bwMode="auto">
          <a:xfrm>
            <a:off x="3657600" y="57150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8" name="Line 158"/>
          <p:cNvSpPr>
            <a:spLocks noChangeShapeType="1"/>
          </p:cNvSpPr>
          <p:nvPr/>
        </p:nvSpPr>
        <p:spPr bwMode="auto">
          <a:xfrm>
            <a:off x="5562600" y="563880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9" name="Line 159"/>
          <p:cNvSpPr>
            <a:spLocks noChangeShapeType="1"/>
          </p:cNvSpPr>
          <p:nvPr/>
        </p:nvSpPr>
        <p:spPr bwMode="auto">
          <a:xfrm>
            <a:off x="6172200" y="2209800"/>
            <a:ext cx="228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0" name="Line 160"/>
          <p:cNvSpPr>
            <a:spLocks noChangeShapeType="1"/>
          </p:cNvSpPr>
          <p:nvPr/>
        </p:nvSpPr>
        <p:spPr bwMode="auto">
          <a:xfrm flipV="1">
            <a:off x="6172200" y="2209800"/>
            <a:ext cx="0" cy="152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1" name="Line 161"/>
          <p:cNvSpPr>
            <a:spLocks noChangeShapeType="1"/>
          </p:cNvSpPr>
          <p:nvPr/>
        </p:nvSpPr>
        <p:spPr bwMode="auto">
          <a:xfrm>
            <a:off x="2133600" y="1600200"/>
            <a:ext cx="2286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2" name="Line 162"/>
          <p:cNvSpPr>
            <a:spLocks noChangeShapeType="1"/>
          </p:cNvSpPr>
          <p:nvPr/>
        </p:nvSpPr>
        <p:spPr bwMode="auto">
          <a:xfrm>
            <a:off x="4953000" y="47244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3" name="Line 163"/>
          <p:cNvSpPr>
            <a:spLocks noChangeShapeType="1"/>
          </p:cNvSpPr>
          <p:nvPr/>
        </p:nvSpPr>
        <p:spPr bwMode="auto">
          <a:xfrm>
            <a:off x="6477000" y="40386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4" name="Line 164"/>
          <p:cNvSpPr>
            <a:spLocks noChangeShapeType="1"/>
          </p:cNvSpPr>
          <p:nvPr/>
        </p:nvSpPr>
        <p:spPr bwMode="auto">
          <a:xfrm>
            <a:off x="6477000" y="44958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5" name="Line 165"/>
          <p:cNvSpPr>
            <a:spLocks noChangeShapeType="1"/>
          </p:cNvSpPr>
          <p:nvPr/>
        </p:nvSpPr>
        <p:spPr bwMode="auto">
          <a:xfrm>
            <a:off x="5181600" y="2057400"/>
            <a:ext cx="0" cy="304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6" name="Line 166"/>
          <p:cNvSpPr>
            <a:spLocks noChangeShapeType="1"/>
          </p:cNvSpPr>
          <p:nvPr/>
        </p:nvSpPr>
        <p:spPr bwMode="auto">
          <a:xfrm>
            <a:off x="2667000" y="4495800"/>
            <a:ext cx="0" cy="1219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7" name="AutoShape 167"/>
          <p:cNvSpPr>
            <a:spLocks noChangeArrowheads="1"/>
          </p:cNvSpPr>
          <p:nvPr/>
        </p:nvSpPr>
        <p:spPr bwMode="auto">
          <a:xfrm rot="-5400000">
            <a:off x="7010400" y="11430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8" name="Line 168"/>
          <p:cNvSpPr>
            <a:spLocks noChangeShapeType="1"/>
          </p:cNvSpPr>
          <p:nvPr/>
        </p:nvSpPr>
        <p:spPr bwMode="auto">
          <a:xfrm>
            <a:off x="7543800" y="1295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9" name="Oval 169"/>
          <p:cNvSpPr>
            <a:spLocks noChangeArrowheads="1"/>
          </p:cNvSpPr>
          <p:nvPr/>
        </p:nvSpPr>
        <p:spPr bwMode="auto">
          <a:xfrm>
            <a:off x="3200400" y="838200"/>
            <a:ext cx="457200" cy="533400"/>
          </a:xfrm>
          <a:prstGeom prst="ellips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0" name="Rectangle 170"/>
          <p:cNvSpPr>
            <a:spLocks noChangeArrowheads="1"/>
          </p:cNvSpPr>
          <p:nvPr/>
        </p:nvSpPr>
        <p:spPr bwMode="auto">
          <a:xfrm>
            <a:off x="3200400" y="914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Shift</a:t>
            </a:r>
          </a:p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left 2</a:t>
            </a:r>
          </a:p>
        </p:txBody>
      </p:sp>
      <p:sp>
        <p:nvSpPr>
          <p:cNvPr id="171" name="Line 171"/>
          <p:cNvSpPr>
            <a:spLocks noChangeShapeType="1"/>
          </p:cNvSpPr>
          <p:nvPr/>
        </p:nvSpPr>
        <p:spPr bwMode="auto">
          <a:xfrm>
            <a:off x="3581400" y="990600"/>
            <a:ext cx="3733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2" name="Rectangle 172"/>
          <p:cNvSpPr>
            <a:spLocks noChangeArrowheads="1"/>
          </p:cNvSpPr>
          <p:nvPr/>
        </p:nvSpPr>
        <p:spPr bwMode="auto">
          <a:xfrm>
            <a:off x="7315200" y="1371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73" name="Rectangle 173"/>
          <p:cNvSpPr>
            <a:spLocks noChangeArrowheads="1"/>
          </p:cNvSpPr>
          <p:nvPr/>
        </p:nvSpPr>
        <p:spPr bwMode="auto">
          <a:xfrm>
            <a:off x="7315200" y="838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74" name="Line 174"/>
          <p:cNvSpPr>
            <a:spLocks noChangeShapeType="1"/>
          </p:cNvSpPr>
          <p:nvPr/>
        </p:nvSpPr>
        <p:spPr bwMode="auto">
          <a:xfrm>
            <a:off x="4953000" y="381000"/>
            <a:ext cx="2438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5" name="Line 175"/>
          <p:cNvSpPr>
            <a:spLocks noChangeShapeType="1"/>
          </p:cNvSpPr>
          <p:nvPr/>
        </p:nvSpPr>
        <p:spPr bwMode="auto">
          <a:xfrm>
            <a:off x="7391400" y="381000"/>
            <a:ext cx="0" cy="533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6" name="Line 176"/>
          <p:cNvSpPr>
            <a:spLocks noChangeShapeType="1"/>
          </p:cNvSpPr>
          <p:nvPr/>
        </p:nvSpPr>
        <p:spPr bwMode="auto">
          <a:xfrm>
            <a:off x="3657600" y="2209800"/>
            <a:ext cx="1295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7" name="Line 177"/>
          <p:cNvSpPr>
            <a:spLocks noChangeShapeType="1"/>
          </p:cNvSpPr>
          <p:nvPr/>
        </p:nvSpPr>
        <p:spPr bwMode="auto">
          <a:xfrm>
            <a:off x="4953000" y="381000"/>
            <a:ext cx="0" cy="1828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8" name="Rectangle 178"/>
          <p:cNvSpPr>
            <a:spLocks noChangeArrowheads="1"/>
          </p:cNvSpPr>
          <p:nvPr/>
        </p:nvSpPr>
        <p:spPr bwMode="auto">
          <a:xfrm>
            <a:off x="44196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Jump</a:t>
            </a:r>
          </a:p>
        </p:txBody>
      </p:sp>
      <p:sp>
        <p:nvSpPr>
          <p:cNvPr id="179" name="Line 179"/>
          <p:cNvSpPr>
            <a:spLocks noChangeShapeType="1"/>
          </p:cNvSpPr>
          <p:nvPr/>
        </p:nvSpPr>
        <p:spPr bwMode="auto">
          <a:xfrm flipV="1">
            <a:off x="4419600" y="990600"/>
            <a:ext cx="0" cy="60960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0" name="Line 180"/>
          <p:cNvSpPr>
            <a:spLocks noChangeShapeType="1"/>
          </p:cNvSpPr>
          <p:nvPr/>
        </p:nvSpPr>
        <p:spPr bwMode="auto">
          <a:xfrm>
            <a:off x="2667000" y="1066800"/>
            <a:ext cx="533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1" name="Text Box 181"/>
          <p:cNvSpPr txBox="1">
            <a:spLocks noChangeArrowheads="1"/>
          </p:cNvSpPr>
          <p:nvPr/>
        </p:nvSpPr>
        <p:spPr bwMode="auto">
          <a:xfrm>
            <a:off x="4648200" y="990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  <p:sp>
        <p:nvSpPr>
          <p:cNvPr id="182" name="Line 182"/>
          <p:cNvSpPr>
            <a:spLocks noChangeShapeType="1"/>
          </p:cNvSpPr>
          <p:nvPr/>
        </p:nvSpPr>
        <p:spPr bwMode="auto">
          <a:xfrm>
            <a:off x="2895600" y="9906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3" name="Line 183"/>
          <p:cNvSpPr>
            <a:spLocks noChangeShapeType="1"/>
          </p:cNvSpPr>
          <p:nvPr/>
        </p:nvSpPr>
        <p:spPr bwMode="auto">
          <a:xfrm>
            <a:off x="4648200" y="914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4" name="Rectangle 184"/>
          <p:cNvSpPr>
            <a:spLocks noChangeArrowheads="1"/>
          </p:cNvSpPr>
          <p:nvPr/>
        </p:nvSpPr>
        <p:spPr bwMode="auto">
          <a:xfrm>
            <a:off x="2362200" y="762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Instr[25-0]</a:t>
            </a:r>
          </a:p>
        </p:txBody>
      </p:sp>
      <p:sp>
        <p:nvSpPr>
          <p:cNvPr id="185" name="Text Box 185"/>
          <p:cNvSpPr txBox="1">
            <a:spLocks noChangeArrowheads="1"/>
          </p:cNvSpPr>
          <p:nvPr/>
        </p:nvSpPr>
        <p:spPr bwMode="auto">
          <a:xfrm>
            <a:off x="2819400" y="10668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26</a:t>
            </a:r>
          </a:p>
        </p:txBody>
      </p:sp>
      <p:sp>
        <p:nvSpPr>
          <p:cNvPr id="186" name="Rectangle 186"/>
          <p:cNvSpPr>
            <a:spLocks noChangeArrowheads="1"/>
          </p:cNvSpPr>
          <p:nvPr/>
        </p:nvSpPr>
        <p:spPr bwMode="auto">
          <a:xfrm>
            <a:off x="4038600" y="1219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PC+4[31-28]</a:t>
            </a:r>
          </a:p>
        </p:txBody>
      </p:sp>
      <p:sp>
        <p:nvSpPr>
          <p:cNvPr id="187" name="Oval 187"/>
          <p:cNvSpPr>
            <a:spLocks noChangeArrowheads="1"/>
          </p:cNvSpPr>
          <p:nvPr/>
        </p:nvSpPr>
        <p:spPr bwMode="auto">
          <a:xfrm>
            <a:off x="7239000" y="7620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8" name="Line 188"/>
          <p:cNvSpPr>
            <a:spLocks noChangeShapeType="1"/>
          </p:cNvSpPr>
          <p:nvPr/>
        </p:nvSpPr>
        <p:spPr bwMode="auto">
          <a:xfrm>
            <a:off x="3810000" y="914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9" name="Text Box 189"/>
          <p:cNvSpPr txBox="1">
            <a:spLocks noChangeArrowheads="1"/>
          </p:cNvSpPr>
          <p:nvPr/>
        </p:nvSpPr>
        <p:spPr bwMode="auto">
          <a:xfrm>
            <a:off x="3733800" y="990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4267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为什么不使用单周期实现方式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31249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ea typeface="宋体" charset="-122"/>
              </a:rPr>
              <a:t>单周期：</a:t>
            </a:r>
            <a:r>
              <a:rPr lang="en-US" altLang="zh-CN" dirty="0" smtClean="0">
                <a:ea typeface="宋体" charset="-122"/>
              </a:rPr>
              <a:t>P199</a:t>
            </a:r>
            <a:r>
              <a:rPr lang="zh-CN" altLang="en-US" dirty="0" smtClean="0">
                <a:ea typeface="宋体" charset="-122"/>
              </a:rPr>
              <a:t>，一个时钟周期执行一条指令。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缺点：一个机器的时钟周期是固定的，所以对所有指令等长，为此，时钟周期的长度由最慢的指令决定（</a:t>
            </a:r>
            <a:r>
              <a:rPr lang="en-US" altLang="zh-CN" dirty="0" smtClean="0">
                <a:ea typeface="宋体" charset="-122"/>
              </a:rPr>
              <a:t>load</a:t>
            </a:r>
            <a:r>
              <a:rPr lang="zh-CN" altLang="en-US" dirty="0" smtClean="0">
                <a:ea typeface="宋体" charset="-122"/>
              </a:rPr>
              <a:t>指令）。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load</a:t>
            </a:r>
            <a:r>
              <a:rPr lang="zh-CN" altLang="en-US" dirty="0" smtClean="0">
                <a:ea typeface="宋体" charset="-122"/>
              </a:rPr>
              <a:t>指令数据通路：指令存储器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寄存器堆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宋体" charset="-122"/>
              </a:rPr>
              <a:t> ALU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数据存储器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寄存器堆（两次访存）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不适应不同执行时间的指令，快的指令即便执行完也要等。违反指令设计原则（缩短常用指令的执行时间）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80999" y="4818236"/>
            <a:ext cx="8148637" cy="1292225"/>
            <a:chOff x="227" y="1562"/>
            <a:chExt cx="5133" cy="81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96" y="1762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528" y="1770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784" y="1770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5136" y="1770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36" y="1906"/>
              <a:ext cx="11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36" y="1762"/>
              <a:ext cx="10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28" y="1770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92" y="1906"/>
              <a:ext cx="11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992" y="1762"/>
              <a:ext cx="11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984" y="1770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136" y="1906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27" y="1758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Clk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36" y="2176"/>
              <a:ext cx="2240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792" y="2176"/>
              <a:ext cx="2336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379" y="2164"/>
              <a:ext cx="25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lw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779" y="2164"/>
              <a:ext cx="34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Arial" charset="0"/>
                </a:rPr>
                <a:t>add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704" y="2160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91" y="2164"/>
              <a:ext cx="4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Waste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528" y="1562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392" y="1566"/>
              <a:ext cx="56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Cycle 1</a:t>
              </a: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2784" y="1562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5136" y="1562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6" y="1566"/>
              <a:ext cx="56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Cycle 2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536" y="1666"/>
              <a:ext cx="8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792" y="1666"/>
              <a:ext cx="8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4216" y="1666"/>
              <a:ext cx="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>
              <a:off x="1872" y="1680"/>
              <a:ext cx="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96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4.9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0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的控制较为特殊（不仅仅是读写等），所以先设计。</a:t>
            </a:r>
            <a:endParaRPr lang="en-US" altLang="zh-CN" dirty="0" smtClean="0"/>
          </a:p>
          <a:p>
            <a:r>
              <a:rPr lang="zh-CN" altLang="en-US" dirty="0" smtClean="0">
                <a:ea typeface="宋体" charset="-122"/>
              </a:rPr>
              <a:t>分析可得：</a:t>
            </a:r>
            <a:r>
              <a:rPr lang="en-US" altLang="zh-CN" dirty="0" smtClean="0">
                <a:ea typeface="宋体" charset="-122"/>
              </a:rPr>
              <a:t>ALU</a:t>
            </a:r>
            <a:r>
              <a:rPr lang="zh-CN" altLang="en-US" dirty="0" smtClean="0">
                <a:ea typeface="宋体" charset="-122"/>
              </a:rPr>
              <a:t>在如下指令所做的操作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Load/Store: </a:t>
            </a:r>
            <a:r>
              <a:rPr lang="zh-CN" altLang="en-US" dirty="0" smtClean="0">
                <a:ea typeface="宋体" charset="-122"/>
              </a:rPr>
              <a:t>加法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Branch:  </a:t>
            </a:r>
            <a:r>
              <a:rPr lang="zh-CN" altLang="en-US" dirty="0" smtClean="0">
                <a:ea typeface="宋体" charset="-122"/>
              </a:rPr>
              <a:t>减法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R-type: </a:t>
            </a:r>
            <a:r>
              <a:rPr lang="zh-CN" altLang="en-US" dirty="0" smtClean="0">
                <a:ea typeface="宋体" charset="-122"/>
              </a:rPr>
              <a:t>依赖于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funct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域做与、或、加、减、小于则置</a:t>
            </a:r>
            <a:r>
              <a:rPr lang="en-US" altLang="zh-CN" dirty="0" smtClean="0">
                <a:ea typeface="宋体" charset="-122"/>
              </a:rPr>
              <a:t>1</a:t>
            </a:r>
            <a:endParaRPr lang="en-AU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2" y="2996952"/>
            <a:ext cx="8270875" cy="23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08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的设计</a:t>
            </a:r>
            <a:endParaRPr lang="zh-CN" altLang="en-US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70548"/>
              </p:ext>
            </p:extLst>
          </p:nvPr>
        </p:nvGraphicFramePr>
        <p:xfrm>
          <a:off x="550821" y="1892273"/>
          <a:ext cx="6096000" cy="256063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控制信号（图中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）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ALU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所做的运算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34076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从附录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中可知：</a:t>
            </a:r>
            <a:endParaRPr lang="zh-CN" altLang="en-US" sz="2800" dirty="0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5507832" y="4933950"/>
            <a:ext cx="1676400" cy="1595438"/>
            <a:chOff x="2699" y="2750"/>
            <a:chExt cx="1056" cy="1005"/>
          </a:xfrm>
        </p:grpSpPr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A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1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B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Y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 dirty="0">
                  <a:ea typeface="宋体" pitchFamily="2" charset="-122"/>
                </a:rPr>
                <a:t>ALU</a:t>
              </a:r>
              <a:endParaRPr lang="en-AU" altLang="zh-CN" sz="1800" dirty="0">
                <a:ea typeface="宋体" pitchFamily="2" charset="-122"/>
              </a:endParaRPr>
            </a:p>
          </p:txBody>
        </p:sp>
        <p:sp>
          <p:nvSpPr>
            <p:cNvPr id="21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F</a:t>
              </a:r>
              <a:endParaRPr lang="en-AU" altLang="zh-CN" sz="1800">
                <a:ea typeface="宋体" pitchFamily="2" charset="-122"/>
              </a:endParaRPr>
            </a:p>
          </p:txBody>
        </p:sp>
      </p:grpSp>
      <p:sp>
        <p:nvSpPr>
          <p:cNvPr id="23" name="Rectangle 66"/>
          <p:cNvSpPr>
            <a:spLocks noChangeArrowheads="1"/>
          </p:cNvSpPr>
          <p:nvPr/>
        </p:nvSpPr>
        <p:spPr bwMode="auto">
          <a:xfrm>
            <a:off x="683568" y="4906283"/>
            <a:ext cx="43195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ea typeface="宋体" pitchFamily="2" charset="-122"/>
              </a:rPr>
              <a:t>Arithmetic/Logic Unit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 dirty="0">
                <a:ea typeface="宋体" pitchFamily="2" charset="-122"/>
              </a:rPr>
              <a:t>Y = F(A, B)</a:t>
            </a:r>
          </a:p>
        </p:txBody>
      </p:sp>
    </p:spTree>
    <p:extLst>
      <p:ext uri="{BB962C8B-B14F-4D97-AF65-F5344CB8AC3E}">
        <p14:creationId xmlns:p14="http://schemas.microsoft.com/office/powerpoint/2010/main" val="4321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99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的设计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828215"/>
            <a:ext cx="8270875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设计思想：由主控单元（</a:t>
            </a:r>
            <a:r>
              <a:rPr lang="en-US" altLang="zh-CN" dirty="0" smtClean="0">
                <a:ea typeface="宋体" charset="-122"/>
              </a:rPr>
              <a:t>control</a:t>
            </a:r>
            <a:r>
              <a:rPr lang="zh-CN" altLang="en-US" dirty="0" smtClean="0">
                <a:ea typeface="宋体" charset="-122"/>
              </a:rPr>
              <a:t>）产生</a:t>
            </a:r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的输入</a:t>
            </a:r>
            <a:r>
              <a:rPr lang="en-US" altLang="zh-CN" dirty="0" smtClean="0">
                <a:ea typeface="宋体" charset="-122"/>
              </a:rPr>
              <a:t>2-bit </a:t>
            </a:r>
            <a:r>
              <a:rPr lang="en-US" altLang="zh-CN" dirty="0" err="1" smtClean="0">
                <a:ea typeface="宋体" charset="-122"/>
              </a:rPr>
              <a:t>ALUOp</a:t>
            </a:r>
            <a:r>
              <a:rPr lang="zh-CN" altLang="en-US" dirty="0" smtClean="0">
                <a:ea typeface="宋体" charset="-122"/>
              </a:rPr>
              <a:t>。</a:t>
            </a:r>
            <a:r>
              <a:rPr lang="en-US" altLang="zh-CN" dirty="0" err="1" smtClean="0">
                <a:ea typeface="宋体" charset="-122"/>
              </a:rPr>
              <a:t>ALUOp</a:t>
            </a:r>
            <a:r>
              <a:rPr lang="zh-CN" altLang="en-US" dirty="0" smtClean="0">
                <a:ea typeface="宋体" charset="-122"/>
              </a:rPr>
              <a:t>取决于指令的</a:t>
            </a:r>
            <a:r>
              <a:rPr lang="en-US" altLang="zh-CN" dirty="0" err="1" smtClean="0">
                <a:ea typeface="宋体" charset="-122"/>
              </a:rPr>
              <a:t>opcode</a:t>
            </a:r>
            <a:r>
              <a:rPr lang="zh-CN" altLang="en-US" dirty="0" smtClean="0">
                <a:ea typeface="宋体" charset="-122"/>
              </a:rPr>
              <a:t>和某些</a:t>
            </a:r>
            <a:r>
              <a:rPr lang="en-US" altLang="zh-CN" dirty="0" err="1" smtClean="0">
                <a:ea typeface="宋体" charset="-122"/>
              </a:rPr>
              <a:t>funct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由组合逻辑电路构成</a:t>
            </a:r>
            <a:endParaRPr lang="en-AU" altLang="zh-CN" dirty="0">
              <a:ea typeface="宋体" charset="-122"/>
            </a:endParaRPr>
          </a:p>
        </p:txBody>
      </p:sp>
      <p:graphicFrame>
        <p:nvGraphicFramePr>
          <p:cNvPr id="5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51927"/>
              </p:ext>
            </p:extLst>
          </p:nvPr>
        </p:nvGraphicFramePr>
        <p:xfrm>
          <a:off x="719199" y="1844824"/>
          <a:ext cx="7921625" cy="3269616"/>
        </p:xfrm>
        <a:graphic>
          <a:graphicData uri="http://schemas.openxmlformats.org/drawingml/2006/table">
            <a:tbl>
              <a:tblPr/>
              <a:tblGrid>
                <a:gridCol w="1044489"/>
                <a:gridCol w="1080120"/>
                <a:gridCol w="1728192"/>
                <a:gridCol w="1052574"/>
                <a:gridCol w="1733550"/>
                <a:gridCol w="12827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指令的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指令的操作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的操作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的信号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0x23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（加法）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0x2b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（加法）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（减法）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由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1259632" y="5919139"/>
            <a:ext cx="129614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39652" y="60225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</a:t>
            </a:r>
            <a:endParaRPr lang="zh-CN" altLang="en-US" dirty="0"/>
          </a:p>
        </p:txBody>
      </p:sp>
      <p:cxnSp>
        <p:nvCxnSpPr>
          <p:cNvPr id="9" name="直接连接符 8"/>
          <p:cNvCxnSpPr>
            <a:endCxn id="6" idx="2"/>
          </p:cNvCxnSpPr>
          <p:nvPr/>
        </p:nvCxnSpPr>
        <p:spPr>
          <a:xfrm>
            <a:off x="827584" y="620717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6"/>
            <a:endCxn id="15" idx="2"/>
          </p:cNvCxnSpPr>
          <p:nvPr/>
        </p:nvCxnSpPr>
        <p:spPr>
          <a:xfrm flipV="1">
            <a:off x="2555776" y="6189921"/>
            <a:ext cx="1440160" cy="1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723" y="5771417"/>
            <a:ext cx="82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指令第</a:t>
            </a:r>
            <a:r>
              <a:rPr lang="en-US" altLang="zh-CN" dirty="0" smtClean="0"/>
              <a:t>31-26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2097" y="58742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ALUOp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995936" y="5859252"/>
            <a:ext cx="1296144" cy="6613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95936" y="60052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ALU control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3419872" y="6371499"/>
            <a:ext cx="72008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9190" y="6254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funct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5292080" y="6207171"/>
            <a:ext cx="12241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09479" y="586368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38806" y="5266591"/>
            <a:ext cx="1835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多级译码：指令中的操作码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功能码分步译，降低主控单元复杂度。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ALU Control</a:t>
            </a:r>
            <a:r>
              <a:rPr lang="zh-CN" altLang="en-US" dirty="0" smtClean="0">
                <a:ea typeface="宋体" charset="-122"/>
              </a:rPr>
              <a:t>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为了设计</a:t>
            </a:r>
            <a:r>
              <a:rPr lang="en-US" altLang="zh-CN" dirty="0" smtClean="0"/>
              <a:t>ALU control</a:t>
            </a:r>
            <a:r>
              <a:rPr lang="zh-CN" altLang="en-US" dirty="0" smtClean="0"/>
              <a:t>将其输入</a:t>
            </a:r>
            <a:r>
              <a:rPr lang="en-US" altLang="zh-CN" dirty="0" err="1" smtClean="0"/>
              <a:t>ALUOp</a:t>
            </a:r>
            <a:r>
              <a:rPr lang="zh-CN" altLang="en-US" dirty="0" smtClean="0"/>
              <a:t>和指令的最后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funct</a:t>
            </a:r>
            <a:r>
              <a:rPr lang="zh-CN" altLang="en-US" dirty="0" smtClean="0"/>
              <a:t>生成真值表，</a:t>
            </a:r>
            <a:r>
              <a:rPr lang="en-US" altLang="zh-CN" dirty="0" smtClean="0"/>
              <a:t>P194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4-13</a:t>
            </a:r>
            <a:r>
              <a:rPr lang="zh-CN" altLang="en-US" dirty="0" smtClean="0"/>
              <a:t>（忽略一些不关心的输入组合，无关项）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建好真值表可转为门电路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7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04-1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7"/>
            <a:ext cx="7792449" cy="605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2256745" y="2564904"/>
            <a:ext cx="0" cy="286493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256745" y="2564904"/>
            <a:ext cx="10191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956015" y="2717304"/>
            <a:ext cx="10191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975127" y="2717305"/>
            <a:ext cx="0" cy="35200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975127" y="6263073"/>
            <a:ext cx="6769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651894" y="5941536"/>
            <a:ext cx="0" cy="3215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707904" y="6148979"/>
            <a:ext cx="1440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133323" y="5517232"/>
            <a:ext cx="14741" cy="6317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5133323" y="5517232"/>
            <a:ext cx="1803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725304" y="5429838"/>
            <a:ext cx="0" cy="7837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2256745" y="5517232"/>
            <a:ext cx="145115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56745" y="1988840"/>
            <a:ext cx="101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opcode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51087" y="6203435"/>
            <a:ext cx="101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funct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5940152" y="5549393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6012161" y="4581128"/>
            <a:ext cx="28632" cy="936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26477" y="4648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主控单元（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）的设计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213" y="1196752"/>
            <a:ext cx="8229600" cy="12961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charset="-122"/>
              </a:rPr>
              <a:t>控制信号是依据指令得出的。</a:t>
            </a:r>
            <a:endParaRPr lang="en-US" altLang="zh-CN" dirty="0" smtClean="0"/>
          </a:p>
          <a:p>
            <a:r>
              <a:rPr lang="zh-CN" altLang="en-US" dirty="0" smtClean="0"/>
              <a:t>为了理解怎样将指令的各个字段与数据通路相连，回顾各指令：</a:t>
            </a:r>
            <a:endParaRPr lang="zh-CN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30350" y="2650331"/>
            <a:ext cx="6913563" cy="773113"/>
            <a:chOff x="703" y="981"/>
            <a:chExt cx="4355" cy="48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0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rs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rt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rd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shamt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funct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31:26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5:0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25:21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20:16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15:11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10:6</a:t>
              </a:r>
              <a:endParaRPr lang="en-AU" altLang="zh-CN">
                <a:ea typeface="宋体" charset="-122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530350" y="3658394"/>
            <a:ext cx="6913563" cy="773112"/>
            <a:chOff x="884" y="981"/>
            <a:chExt cx="4355" cy="487"/>
          </a:xfrm>
        </p:grpSpPr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35 or 43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rs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rt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address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31:26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25:21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20:16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15:0</a:t>
              </a:r>
              <a:endParaRPr lang="en-AU" altLang="zh-CN">
                <a:ea typeface="宋体" charset="-122"/>
              </a:endParaRPr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530350" y="4642644"/>
            <a:ext cx="6913563" cy="773112"/>
            <a:chOff x="884" y="981"/>
            <a:chExt cx="4355" cy="487"/>
          </a:xfrm>
        </p:grpSpPr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4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rs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rt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address</a:t>
              </a:r>
              <a:endParaRPr lang="en-AU" altLang="zh-CN" sz="2000">
                <a:ea typeface="宋体" charset="-122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31:26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25:21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20:16</a:t>
              </a:r>
              <a:endParaRPr lang="en-AU" altLang="zh-CN">
                <a:ea typeface="宋体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15:0</a:t>
              </a:r>
              <a:endParaRPr lang="en-AU" altLang="zh-CN">
                <a:ea typeface="宋体" charset="-122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06413" y="2702719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1800">
                <a:ea typeface="宋体" charset="-122"/>
              </a:rPr>
              <a:t>R-type</a:t>
            </a:r>
            <a:endParaRPr lang="en-AU" altLang="zh-CN" sz="1800">
              <a:ea typeface="宋体" charset="-122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06413" y="3567906"/>
            <a:ext cx="75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1800">
                <a:ea typeface="宋体" charset="-122"/>
              </a:rPr>
              <a:t>Load/</a:t>
            </a:r>
            <a:br>
              <a:rPr lang="en-US" altLang="zh-CN" sz="1800">
                <a:ea typeface="宋体" charset="-122"/>
              </a:rPr>
            </a:br>
            <a:r>
              <a:rPr lang="en-US" altLang="zh-CN" sz="1800">
                <a:ea typeface="宋体" charset="-122"/>
              </a:rPr>
              <a:t>Store</a:t>
            </a:r>
            <a:endParaRPr lang="en-AU" altLang="zh-CN" sz="1800">
              <a:ea typeface="宋体" charset="-122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506413" y="4718844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1800">
                <a:ea typeface="宋体" charset="-122"/>
              </a:rPr>
              <a:t>Branch</a:t>
            </a:r>
            <a:endParaRPr lang="en-AU" altLang="zh-CN" sz="1800">
              <a:ea typeface="宋体" charset="-122"/>
            </a:endParaRPr>
          </a:p>
        </p:txBody>
      </p:sp>
      <p:sp>
        <p:nvSpPr>
          <p:cNvPr id="40" name="AutoShape 38"/>
          <p:cNvSpPr>
            <a:spLocks/>
          </p:cNvSpPr>
          <p:nvPr/>
        </p:nvSpPr>
        <p:spPr bwMode="auto">
          <a:xfrm rot="16200000">
            <a:off x="2107407" y="5075237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 rot="16200000">
            <a:off x="3295651" y="5183981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2" name="AutoShape 40"/>
          <p:cNvSpPr>
            <a:spLocks/>
          </p:cNvSpPr>
          <p:nvPr/>
        </p:nvSpPr>
        <p:spPr bwMode="auto">
          <a:xfrm rot="16200000">
            <a:off x="4375151" y="5183981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676400" y="5795169"/>
            <a:ext cx="1008063" cy="37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 err="1">
                <a:ea typeface="宋体" charset="-122"/>
              </a:rPr>
              <a:t>opcode</a:t>
            </a:r>
            <a:endParaRPr lang="en-AU" altLang="zh-CN" sz="1800" dirty="0">
              <a:ea typeface="宋体" charset="-122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827338" y="5795169"/>
            <a:ext cx="1008062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>
                <a:ea typeface="宋体" charset="-122"/>
              </a:rPr>
              <a:t>always read</a:t>
            </a:r>
            <a:endParaRPr lang="en-AU" altLang="zh-CN" sz="1800" dirty="0">
              <a:ea typeface="宋体" charset="-122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979863" y="5795169"/>
            <a:ext cx="1008062" cy="92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>
                <a:ea typeface="宋体" charset="-122"/>
              </a:rPr>
              <a:t>read, except for load</a:t>
            </a:r>
            <a:endParaRPr lang="en-AU" altLang="zh-CN" sz="1800" dirty="0">
              <a:ea typeface="宋体" charset="-122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5194300" y="5651499"/>
            <a:ext cx="203279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>
                <a:ea typeface="宋体" charset="-122"/>
              </a:rPr>
              <a:t>write for R-type and </a:t>
            </a:r>
            <a:r>
              <a:rPr lang="en-US" altLang="zh-CN" sz="1800" dirty="0" smtClean="0">
                <a:ea typeface="宋体" charset="-122"/>
              </a:rPr>
              <a:t>load</a:t>
            </a:r>
            <a:r>
              <a:rPr lang="zh-CN" altLang="en-US" sz="1800" dirty="0" smtClean="0">
                <a:ea typeface="宋体" charset="-122"/>
              </a:rPr>
              <a:t>需要多选器以指示要写的寄存器在哪个字段中</a:t>
            </a:r>
            <a:endParaRPr lang="en-AU" altLang="zh-CN" sz="1800" dirty="0">
              <a:ea typeface="宋体" charset="-122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 flipV="1">
            <a:off x="4916488" y="4137819"/>
            <a:ext cx="5762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 flipV="1">
            <a:off x="5203825" y="3129756"/>
            <a:ext cx="360363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7495781" y="5723731"/>
            <a:ext cx="1439863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>
                <a:ea typeface="宋体" charset="-122"/>
              </a:rPr>
              <a:t>sign-extend and add</a:t>
            </a:r>
            <a:endParaRPr lang="en-AU" altLang="zh-CN" sz="1800" dirty="0">
              <a:ea typeface="宋体" charset="-122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H="1" flipV="1">
            <a:off x="7364413" y="5145881"/>
            <a:ext cx="714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V="1">
            <a:off x="7508875" y="4137819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1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主控单元（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）的设计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6696744" cy="604664"/>
          </a:xfrm>
        </p:spPr>
        <p:txBody>
          <a:bodyPr/>
          <a:lstStyle/>
          <a:p>
            <a:r>
              <a:rPr lang="zh-CN" altLang="en-US" dirty="0" smtClean="0"/>
              <a:t>数据通路中各单元控制信号的含义：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2013"/>
              </p:ext>
            </p:extLst>
          </p:nvPr>
        </p:nvGraphicFramePr>
        <p:xfrm>
          <a:off x="827584" y="2611364"/>
          <a:ext cx="7560840" cy="404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2952328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控制信号名称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无效含义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有效含义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RegDst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写寄存器的目标寄存器号来自</a:t>
                      </a:r>
                      <a:r>
                        <a:rPr lang="en-US" altLang="zh-CN" dirty="0" err="1" smtClean="0"/>
                        <a:t>rt</a:t>
                      </a:r>
                      <a:r>
                        <a:rPr lang="zh-CN" altLang="en-US" dirty="0" smtClean="0"/>
                        <a:t>字段（位</a:t>
                      </a:r>
                      <a:r>
                        <a:rPr lang="en-US" altLang="zh-CN" dirty="0" smtClean="0"/>
                        <a:t>20:16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写寄存器的目标寄存器号来自</a:t>
                      </a:r>
                      <a:r>
                        <a:rPr lang="en-US" altLang="zh-CN" dirty="0" err="1" smtClean="0"/>
                        <a:t>rd</a:t>
                      </a:r>
                      <a:r>
                        <a:rPr lang="zh-CN" altLang="en-US" dirty="0" smtClean="0"/>
                        <a:t>字段（位</a:t>
                      </a:r>
                      <a:r>
                        <a:rPr lang="en-US" altLang="zh-CN" dirty="0" smtClean="0"/>
                        <a:t>15:11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RegWrite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寄存器堆写使能有效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ALUSrc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第二个</a:t>
                      </a:r>
                      <a:r>
                        <a:rPr lang="en-US" altLang="zh-CN" dirty="0" smtClean="0"/>
                        <a:t>ALU</a:t>
                      </a:r>
                      <a:r>
                        <a:rPr lang="zh-CN" altLang="en-US" dirty="0" smtClean="0"/>
                        <a:t>操作数来自寄存器堆的第二个输出（读数据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第二个</a:t>
                      </a:r>
                      <a:r>
                        <a:rPr lang="en-US" altLang="zh-CN" dirty="0" smtClean="0"/>
                        <a:t>ALU</a:t>
                      </a:r>
                      <a:r>
                        <a:rPr lang="zh-CN" altLang="en-US" dirty="0" smtClean="0"/>
                        <a:t>操作数来自指令低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位的符号位扩展后的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由</a:t>
                      </a:r>
                      <a:r>
                        <a:rPr lang="en-US" altLang="zh-CN" dirty="0" smtClean="0"/>
                        <a:t>PC+4</a:t>
                      </a:r>
                      <a:r>
                        <a:rPr lang="zh-CN" altLang="en-US" dirty="0" smtClean="0"/>
                        <a:t>取代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由分支目标地址取代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MemRead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数据存储器读使能有效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MemWrite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数据存储器写使能有效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MemtoReg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写入寄存器的数来自</a:t>
                      </a:r>
                      <a:r>
                        <a:rPr lang="en-US" altLang="zh-CN" dirty="0" smtClean="0"/>
                        <a:t>ALU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写入寄存器的数来自数据存储器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1844823"/>
            <a:ext cx="771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多选器控制信号；</a:t>
            </a:r>
            <a:r>
              <a:rPr lang="zh-CN" altLang="en-US" dirty="0" smtClean="0">
                <a:solidFill>
                  <a:srgbClr val="00B050"/>
                </a:solidFill>
              </a:rPr>
              <a:t>控制寄存器存储器读写；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间接信号，由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比较结果决定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76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80772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R-type Instruction Data/Control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流</a:t>
            </a: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（图</a:t>
            </a:r>
            <a:r>
              <a:rPr lang="en-US" altLang="zh-CN" kern="0" dirty="0" smtClean="0">
                <a:solidFill>
                  <a:srgbClr val="063DE8"/>
                </a:solidFill>
                <a:latin typeface="Arial"/>
              </a:rPr>
              <a:t>4-18</a:t>
            </a: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表）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52600" y="914400"/>
            <a:ext cx="381000" cy="990600"/>
            <a:chOff x="1392" y="2880"/>
            <a:chExt cx="288" cy="48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52513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9113" y="3962400"/>
            <a:ext cx="228600" cy="8382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477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38200" y="1066800"/>
            <a:ext cx="914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371600" y="1752600"/>
            <a:ext cx="381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76313" y="41148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738313" y="41910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Instr[31-0]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281113" y="36576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752600" y="1295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42913" y="41910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PC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28600" y="838200"/>
            <a:ext cx="685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14313" y="4343400"/>
            <a:ext cx="304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143000" y="16002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505200" y="3581400"/>
            <a:ext cx="1447800" cy="1447800"/>
          </a:xfrm>
          <a:prstGeom prst="rect">
            <a:avLst/>
          </a:pr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500313" y="43434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652713" y="4114800"/>
            <a:ext cx="852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652713" y="4648200"/>
            <a:ext cx="471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382000" y="47244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652713" y="3733800"/>
            <a:ext cx="852487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4953000" y="3962400"/>
            <a:ext cx="863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105400" y="4572000"/>
            <a:ext cx="279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6477000" y="5715000"/>
            <a:ext cx="1930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6324600" y="43434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4290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429000" y="3581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1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429000" y="39624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Addr 2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429000" y="4343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Addr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752850" y="3810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File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1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368800" y="4419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 Data 2</a:t>
            </a: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5791200" y="36576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892800" y="4267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791200" y="32766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ovf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43600" y="3886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zero</a:t>
            </a: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6096000" y="4724400"/>
            <a:ext cx="0" cy="5334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191000" y="2971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RegWrite</a:t>
            </a: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5943600" y="3505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6248400" y="22098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8991600" y="4495800"/>
            <a:ext cx="0" cy="1981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858000" y="3581400"/>
            <a:ext cx="1447800" cy="1447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8305800" y="43434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6477000" y="3886200"/>
            <a:ext cx="406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6629400" y="47244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6781800" y="40386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6781800" y="37338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6781800" y="45720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Write Data</a:t>
            </a: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7467600" y="41910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Read Data</a:t>
            </a: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7543800" y="2667000"/>
            <a:ext cx="0" cy="914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5532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MemWrite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7848600" y="2133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MemRead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7543800" y="5029200"/>
            <a:ext cx="0" cy="304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276600" y="6477000"/>
            <a:ext cx="5715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054600" y="5181600"/>
            <a:ext cx="160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811713" y="55626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4202113" y="5181600"/>
            <a:ext cx="609600" cy="838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252913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Extend</a:t>
            </a: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2638425" y="5562600"/>
            <a:ext cx="1019175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>
            <a:off x="3871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>
            <a:off x="4887913" y="5486400"/>
            <a:ext cx="762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2" name="Text Box 71"/>
          <p:cNvSpPr txBox="1">
            <a:spLocks noChangeArrowheads="1"/>
          </p:cNvSpPr>
          <p:nvPr/>
        </p:nvSpPr>
        <p:spPr bwMode="auto">
          <a:xfrm>
            <a:off x="3871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4887913" y="5562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5054600" y="45720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>
            <a:off x="8382000" y="4724400"/>
            <a:ext cx="0" cy="990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6" name="Line 75"/>
          <p:cNvSpPr>
            <a:spLocks noChangeShapeType="1"/>
          </p:cNvSpPr>
          <p:nvPr/>
        </p:nvSpPr>
        <p:spPr bwMode="auto">
          <a:xfrm>
            <a:off x="5181600" y="4953000"/>
            <a:ext cx="17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7" name="Line 76"/>
          <p:cNvSpPr>
            <a:spLocks noChangeShapeType="1"/>
          </p:cNvSpPr>
          <p:nvPr/>
        </p:nvSpPr>
        <p:spPr bwMode="auto">
          <a:xfrm>
            <a:off x="3276600" y="4876800"/>
            <a:ext cx="254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8" name="AutoShape 77"/>
          <p:cNvSpPr>
            <a:spLocks noChangeArrowheads="1"/>
          </p:cNvSpPr>
          <p:nvPr/>
        </p:nvSpPr>
        <p:spPr bwMode="auto">
          <a:xfrm rot="-5400000">
            <a:off x="8382000" y="44196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9" name="Line 78"/>
          <p:cNvSpPr>
            <a:spLocks noChangeShapeType="1"/>
          </p:cNvSpPr>
          <p:nvPr/>
        </p:nvSpPr>
        <p:spPr bwMode="auto">
          <a:xfrm>
            <a:off x="8839200" y="44958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0" name="AutoShape 79"/>
          <p:cNvSpPr>
            <a:spLocks noChangeArrowheads="1"/>
          </p:cNvSpPr>
          <p:nvPr/>
        </p:nvSpPr>
        <p:spPr bwMode="auto">
          <a:xfrm rot="-5400000">
            <a:off x="5092700" y="46101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5588000" y="4724400"/>
            <a:ext cx="2286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>
            <a:off x="3276600" y="4876800"/>
            <a:ext cx="0" cy="1600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3" name="Line 82"/>
          <p:cNvSpPr>
            <a:spLocks noChangeShapeType="1"/>
          </p:cNvSpPr>
          <p:nvPr/>
        </p:nvSpPr>
        <p:spPr bwMode="auto">
          <a:xfrm>
            <a:off x="8686800" y="2514600"/>
            <a:ext cx="0" cy="1752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71628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MemtoReg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343400" y="25908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ALUSrc</a:t>
            </a:r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5410200" y="1600200"/>
            <a:ext cx="457200" cy="5334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Shift</a:t>
            </a:r>
          </a:p>
          <a:p>
            <a:pPr algn="ctr" defTabSz="904875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left 2</a:t>
            </a:r>
          </a:p>
        </p:txBody>
      </p:sp>
      <p:sp>
        <p:nvSpPr>
          <p:cNvPr id="88" name="Line 87"/>
          <p:cNvSpPr>
            <a:spLocks noChangeShapeType="1"/>
          </p:cNvSpPr>
          <p:nvPr/>
        </p:nvSpPr>
        <p:spPr bwMode="auto">
          <a:xfrm>
            <a:off x="5181600" y="1905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9" name="Line 88"/>
          <p:cNvSpPr>
            <a:spLocks noChangeShapeType="1"/>
          </p:cNvSpPr>
          <p:nvPr/>
        </p:nvSpPr>
        <p:spPr bwMode="auto">
          <a:xfrm>
            <a:off x="5181600" y="1447800"/>
            <a:ext cx="9286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6096000" y="1143000"/>
            <a:ext cx="381000" cy="914400"/>
            <a:chOff x="1392" y="2880"/>
            <a:chExt cx="288" cy="480"/>
          </a:xfrm>
        </p:grpSpPr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8" name="Text Box 97"/>
          <p:cNvSpPr txBox="1">
            <a:spLocks noChangeArrowheads="1"/>
          </p:cNvSpPr>
          <p:nvPr/>
        </p:nvSpPr>
        <p:spPr bwMode="auto">
          <a:xfrm>
            <a:off x="60960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</a:p>
        </p:txBody>
      </p:sp>
      <p:sp>
        <p:nvSpPr>
          <p:cNvPr id="99" name="Line 98"/>
          <p:cNvSpPr>
            <a:spLocks noChangeShapeType="1"/>
          </p:cNvSpPr>
          <p:nvPr/>
        </p:nvSpPr>
        <p:spPr bwMode="auto">
          <a:xfrm>
            <a:off x="5853113" y="1905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>
            <a:off x="6477000" y="1600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1" name="Line 100"/>
          <p:cNvSpPr>
            <a:spLocks noChangeShapeType="1"/>
          </p:cNvSpPr>
          <p:nvPr/>
        </p:nvSpPr>
        <p:spPr bwMode="auto">
          <a:xfrm>
            <a:off x="838200" y="1066800"/>
            <a:ext cx="0" cy="3276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AutoShape 101"/>
          <p:cNvSpPr>
            <a:spLocks noChangeArrowheads="1"/>
          </p:cNvSpPr>
          <p:nvPr/>
        </p:nvSpPr>
        <p:spPr bwMode="auto">
          <a:xfrm rot="-5400000">
            <a:off x="6400800" y="12192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Line 102"/>
          <p:cNvSpPr>
            <a:spLocks noChangeShapeType="1"/>
          </p:cNvSpPr>
          <p:nvPr/>
        </p:nvSpPr>
        <p:spPr bwMode="auto">
          <a:xfrm>
            <a:off x="5181600" y="1066800"/>
            <a:ext cx="1524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>
            <a:off x="5181600" y="1066800"/>
            <a:ext cx="0" cy="3810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5" name="Line 104"/>
          <p:cNvSpPr>
            <a:spLocks noChangeShapeType="1"/>
          </p:cNvSpPr>
          <p:nvPr/>
        </p:nvSpPr>
        <p:spPr bwMode="auto">
          <a:xfrm>
            <a:off x="6934200" y="1371600"/>
            <a:ext cx="1778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>
            <a:off x="6858000" y="1600200"/>
            <a:ext cx="0" cy="533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6858000" y="1752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PCSrc</a:t>
            </a:r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6629400" y="4724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9" name="AutoShape 108"/>
          <p:cNvSpPr>
            <a:spLocks noChangeArrowheads="1"/>
          </p:cNvSpPr>
          <p:nvPr/>
        </p:nvSpPr>
        <p:spPr bwMode="auto">
          <a:xfrm rot="-5400000">
            <a:off x="2933700" y="43815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63DE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>
            <a:off x="3352800" y="4495800"/>
            <a:ext cx="152400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1" name="Line 110"/>
          <p:cNvSpPr>
            <a:spLocks noChangeShapeType="1"/>
          </p:cNvSpPr>
          <p:nvPr/>
        </p:nvSpPr>
        <p:spPr bwMode="auto">
          <a:xfrm>
            <a:off x="2957513" y="4114800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2957513" y="4343400"/>
            <a:ext cx="1666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3" name="Line 112"/>
          <p:cNvSpPr>
            <a:spLocks noChangeShapeType="1"/>
          </p:cNvSpPr>
          <p:nvPr/>
        </p:nvSpPr>
        <p:spPr bwMode="auto">
          <a:xfrm>
            <a:off x="3200400" y="2971800"/>
            <a:ext cx="0" cy="1295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2667000" y="3124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RegDst</a:t>
            </a:r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5791200" y="5257800"/>
            <a:ext cx="609600" cy="7620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5867400" y="5410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ALU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3657600" y="6172200"/>
            <a:ext cx="1905000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5548313" y="5486400"/>
            <a:ext cx="228600" cy="0"/>
          </a:xfrm>
          <a:prstGeom prst="line">
            <a:avLst/>
          </a:prstGeom>
          <a:noFill/>
          <a:ln w="1905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86106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410200" y="480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124200" y="4495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3124200" y="4191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5410200" y="4419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86106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705600" y="990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0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705600" y="14478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C0128"/>
                </a:solidFill>
                <a:latin typeface="Arial" charset="0"/>
              </a:rPr>
              <a:t>1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25146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C0128"/>
                </a:solidFill>
                <a:latin typeface="Arial" charset="0"/>
              </a:rPr>
              <a:t>ALUOp</a:t>
            </a: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724400" y="58674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Instr[5-0]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667000" y="5334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Instr[15-0]</a:t>
            </a: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67000" y="3505200"/>
            <a:ext cx="77628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Instr[25-21]</a:t>
            </a: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652713" y="3886200"/>
            <a:ext cx="852487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Instr[20-16]</a:t>
            </a:r>
          </a:p>
        </p:txBody>
      </p:sp>
      <p:sp>
        <p:nvSpPr>
          <p:cNvPr id="133" name="Text Box 132"/>
          <p:cNvSpPr txBox="1">
            <a:spLocks noChangeArrowheads="1"/>
          </p:cNvSpPr>
          <p:nvPr/>
        </p:nvSpPr>
        <p:spPr bwMode="auto">
          <a:xfrm>
            <a:off x="2576513" y="46482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Instr[15  -11]</a:t>
            </a: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>
            <a:off x="228600" y="838200"/>
            <a:ext cx="0" cy="35052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5" name="Line 134"/>
          <p:cNvSpPr>
            <a:spLocks noChangeShapeType="1"/>
          </p:cNvSpPr>
          <p:nvPr/>
        </p:nvSpPr>
        <p:spPr bwMode="auto">
          <a:xfrm>
            <a:off x="7086600" y="838200"/>
            <a:ext cx="0" cy="533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6" name="Line 135"/>
          <p:cNvSpPr>
            <a:spLocks noChangeShapeType="1"/>
          </p:cNvSpPr>
          <p:nvPr/>
        </p:nvSpPr>
        <p:spPr bwMode="auto">
          <a:xfrm>
            <a:off x="5181600" y="49530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7" name="Oval 136"/>
          <p:cNvSpPr>
            <a:spLocks noChangeArrowheads="1"/>
          </p:cNvSpPr>
          <p:nvPr/>
        </p:nvSpPr>
        <p:spPr bwMode="auto">
          <a:xfrm>
            <a:off x="2971800" y="1828800"/>
            <a:ext cx="762000" cy="1219200"/>
          </a:xfrm>
          <a:prstGeom prst="ellips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C0128"/>
                </a:solidFill>
                <a:latin typeface="Arial" charset="0"/>
              </a:rPr>
              <a:t>Unit</a:t>
            </a:r>
          </a:p>
        </p:txBody>
      </p:sp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2667000" y="2514600"/>
            <a:ext cx="0" cy="2133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2667000" y="2514600"/>
            <a:ext cx="304800" cy="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2209800" y="2286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Instr[31-26]</a:t>
            </a:r>
          </a:p>
        </p:txBody>
      </p:sp>
      <p:sp>
        <p:nvSpPr>
          <p:cNvPr id="142" name="AutoShape 141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flowChartDelay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>
            <a:off x="6705600" y="21336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4" name="Line 143"/>
          <p:cNvSpPr>
            <a:spLocks noChangeShapeType="1"/>
          </p:cNvSpPr>
          <p:nvPr/>
        </p:nvSpPr>
        <p:spPr bwMode="auto">
          <a:xfrm>
            <a:off x="6248400" y="2209800"/>
            <a:ext cx="152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3733800" y="2209800"/>
            <a:ext cx="2438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38100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 eaLnBrk="0" fontAlgn="base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>
                <a:solidFill>
                  <a:srgbClr val="FC0128"/>
                </a:solidFill>
                <a:latin typeface="Arial" charset="0"/>
              </a:rPr>
              <a:t>Branch</a:t>
            </a: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3733800" y="2362200"/>
            <a:ext cx="518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543800" y="5334000"/>
            <a:ext cx="1371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9" name="Line 148"/>
          <p:cNvSpPr>
            <a:spLocks noChangeShapeType="1"/>
          </p:cNvSpPr>
          <p:nvPr/>
        </p:nvSpPr>
        <p:spPr bwMode="auto">
          <a:xfrm>
            <a:off x="8915400" y="2362200"/>
            <a:ext cx="0" cy="29718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0" name="Line 149"/>
          <p:cNvSpPr>
            <a:spLocks noChangeShapeType="1"/>
          </p:cNvSpPr>
          <p:nvPr/>
        </p:nvSpPr>
        <p:spPr bwMode="auto">
          <a:xfrm>
            <a:off x="3733800" y="2514600"/>
            <a:ext cx="4953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1" name="Line 150"/>
          <p:cNvSpPr>
            <a:spLocks noChangeShapeType="1"/>
          </p:cNvSpPr>
          <p:nvPr/>
        </p:nvSpPr>
        <p:spPr bwMode="auto">
          <a:xfrm>
            <a:off x="3733800" y="2667000"/>
            <a:ext cx="38100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2" name="Line 151"/>
          <p:cNvSpPr>
            <a:spLocks noChangeShapeType="1"/>
          </p:cNvSpPr>
          <p:nvPr/>
        </p:nvSpPr>
        <p:spPr bwMode="auto">
          <a:xfrm>
            <a:off x="3581400" y="2971800"/>
            <a:ext cx="609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3" name="Line 152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4" name="Line 153"/>
          <p:cNvSpPr>
            <a:spLocks noChangeShapeType="1"/>
          </p:cNvSpPr>
          <p:nvPr/>
        </p:nvSpPr>
        <p:spPr bwMode="auto">
          <a:xfrm>
            <a:off x="5486400" y="2819400"/>
            <a:ext cx="0" cy="1676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5" name="Line 154"/>
          <p:cNvSpPr>
            <a:spLocks noChangeShapeType="1"/>
          </p:cNvSpPr>
          <p:nvPr/>
        </p:nvSpPr>
        <p:spPr bwMode="auto">
          <a:xfrm>
            <a:off x="2590800" y="6324600"/>
            <a:ext cx="3505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6" name="Line 155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7" name="Line 156"/>
          <p:cNvSpPr>
            <a:spLocks noChangeShapeType="1"/>
          </p:cNvSpPr>
          <p:nvPr/>
        </p:nvSpPr>
        <p:spPr bwMode="auto">
          <a:xfrm>
            <a:off x="2590800" y="2133600"/>
            <a:ext cx="457200" cy="0"/>
          </a:xfrm>
          <a:prstGeom prst="lin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8" name="Line 157"/>
          <p:cNvSpPr>
            <a:spLocks noChangeShapeType="1"/>
          </p:cNvSpPr>
          <p:nvPr/>
        </p:nvSpPr>
        <p:spPr bwMode="auto">
          <a:xfrm>
            <a:off x="3657600" y="5562600"/>
            <a:ext cx="0" cy="60960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9" name="Line 158"/>
          <p:cNvSpPr>
            <a:spLocks noChangeShapeType="1"/>
          </p:cNvSpPr>
          <p:nvPr/>
        </p:nvSpPr>
        <p:spPr bwMode="auto">
          <a:xfrm>
            <a:off x="5562600" y="5486400"/>
            <a:ext cx="0" cy="685800"/>
          </a:xfrm>
          <a:prstGeom prst="line">
            <a:avLst/>
          </a:prstGeom>
          <a:noFill/>
          <a:ln w="12700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0" name="Line 159"/>
          <p:cNvSpPr>
            <a:spLocks noChangeShapeType="1"/>
          </p:cNvSpPr>
          <p:nvPr/>
        </p:nvSpPr>
        <p:spPr bwMode="auto">
          <a:xfrm>
            <a:off x="6172200" y="2057400"/>
            <a:ext cx="2286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1" name="Line 160"/>
          <p:cNvSpPr>
            <a:spLocks noChangeShapeType="1"/>
          </p:cNvSpPr>
          <p:nvPr/>
        </p:nvSpPr>
        <p:spPr bwMode="auto">
          <a:xfrm flipV="1">
            <a:off x="6172200" y="2057400"/>
            <a:ext cx="0" cy="1524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2" name="Line 161"/>
          <p:cNvSpPr>
            <a:spLocks noChangeShapeType="1"/>
          </p:cNvSpPr>
          <p:nvPr/>
        </p:nvSpPr>
        <p:spPr bwMode="auto">
          <a:xfrm>
            <a:off x="2133600" y="1447800"/>
            <a:ext cx="30480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3" name="Line 162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4" name="Line 163"/>
          <p:cNvSpPr>
            <a:spLocks noChangeShapeType="1"/>
          </p:cNvSpPr>
          <p:nvPr/>
        </p:nvSpPr>
        <p:spPr bwMode="auto">
          <a:xfrm>
            <a:off x="6477000" y="3886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5" name="Line 164"/>
          <p:cNvSpPr>
            <a:spLocks noChangeShapeType="1"/>
          </p:cNvSpPr>
          <p:nvPr/>
        </p:nvSpPr>
        <p:spPr bwMode="auto">
          <a:xfrm>
            <a:off x="6477000" y="4343400"/>
            <a:ext cx="0" cy="13716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6" name="Line 165"/>
          <p:cNvSpPr>
            <a:spLocks noChangeShapeType="1"/>
          </p:cNvSpPr>
          <p:nvPr/>
        </p:nvSpPr>
        <p:spPr bwMode="auto">
          <a:xfrm>
            <a:off x="5181600" y="1905000"/>
            <a:ext cx="0" cy="304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7" name="Line 166"/>
          <p:cNvSpPr>
            <a:spLocks noChangeShapeType="1"/>
          </p:cNvSpPr>
          <p:nvPr/>
        </p:nvSpPr>
        <p:spPr bwMode="auto">
          <a:xfrm>
            <a:off x="2667000" y="4648200"/>
            <a:ext cx="0" cy="914400"/>
          </a:xfrm>
          <a:prstGeom prst="line">
            <a:avLst/>
          </a:prstGeom>
          <a:noFill/>
          <a:ln w="28575">
            <a:solidFill>
              <a:srgbClr val="063DE8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8" name="Oval 167"/>
          <p:cNvSpPr>
            <a:spLocks noChangeArrowheads="1"/>
          </p:cNvSpPr>
          <p:nvPr/>
        </p:nvSpPr>
        <p:spPr bwMode="auto">
          <a:xfrm>
            <a:off x="8534400" y="4495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9" name="Oval 168"/>
          <p:cNvSpPr>
            <a:spLocks noChangeArrowheads="1"/>
          </p:cNvSpPr>
          <p:nvPr/>
        </p:nvSpPr>
        <p:spPr bwMode="auto">
          <a:xfrm>
            <a:off x="5334000" y="4343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0" name="Oval 169"/>
          <p:cNvSpPr>
            <a:spLocks noChangeArrowheads="1"/>
          </p:cNvSpPr>
          <p:nvPr/>
        </p:nvSpPr>
        <p:spPr bwMode="auto">
          <a:xfrm>
            <a:off x="3048000" y="44196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1" name="Oval 170"/>
          <p:cNvSpPr>
            <a:spLocks noChangeArrowheads="1"/>
          </p:cNvSpPr>
          <p:nvPr/>
        </p:nvSpPr>
        <p:spPr bwMode="auto">
          <a:xfrm>
            <a:off x="4038600" y="33528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2" name="Oval 171"/>
          <p:cNvSpPr>
            <a:spLocks noChangeArrowheads="1"/>
          </p:cNvSpPr>
          <p:nvPr/>
        </p:nvSpPr>
        <p:spPr bwMode="auto">
          <a:xfrm>
            <a:off x="6629400" y="9144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3" name="Line 172"/>
          <p:cNvSpPr>
            <a:spLocks noChangeShapeType="1"/>
          </p:cNvSpPr>
          <p:nvPr/>
        </p:nvSpPr>
        <p:spPr bwMode="auto">
          <a:xfrm>
            <a:off x="3657600" y="5562600"/>
            <a:ext cx="533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4" name="Oval 173"/>
          <p:cNvSpPr>
            <a:spLocks noChangeArrowheads="1"/>
          </p:cNvSpPr>
          <p:nvPr/>
        </p:nvSpPr>
        <p:spPr bwMode="auto">
          <a:xfrm>
            <a:off x="5943600" y="5791200"/>
            <a:ext cx="304800" cy="381000"/>
          </a:xfrm>
          <a:prstGeom prst="ellips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7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1075</Words>
  <Application>Microsoft Office PowerPoint</Application>
  <PresentationFormat>全屏显示(4:3)</PresentationFormat>
  <Paragraphs>437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4.4  一个简单的实现机制</vt:lpstr>
      <vt:lpstr>ALU Control的设计</vt:lpstr>
      <vt:lpstr>ALU Control的设计</vt:lpstr>
      <vt:lpstr>ALU Control的设计</vt:lpstr>
      <vt:lpstr>ALU Control的设计</vt:lpstr>
      <vt:lpstr>PowerPoint 演示文稿</vt:lpstr>
      <vt:lpstr>主控单元（control）的设计</vt:lpstr>
      <vt:lpstr>主控单元（control）的设计</vt:lpstr>
      <vt:lpstr>PowerPoint 演示文稿</vt:lpstr>
      <vt:lpstr>PowerPoint 演示文稿</vt:lpstr>
      <vt:lpstr>PowerPoint 演示文稿</vt:lpstr>
      <vt:lpstr>主控单元的门电路实现</vt:lpstr>
      <vt:lpstr>PowerPoint 演示文稿</vt:lpstr>
      <vt:lpstr>为什么不使用单周期实现方式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 一个简单的实现机制</dc:title>
  <dc:creator>hzhang</dc:creator>
  <cp:lastModifiedBy>hzhang</cp:lastModifiedBy>
  <cp:revision>37</cp:revision>
  <dcterms:created xsi:type="dcterms:W3CDTF">2013-04-20T10:17:43Z</dcterms:created>
  <dcterms:modified xsi:type="dcterms:W3CDTF">2013-04-23T13:18:04Z</dcterms:modified>
</cp:coreProperties>
</file>