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8" r:id="rId21"/>
    <p:sldId id="279" r:id="rId22"/>
    <p:sldId id="280" r:id="rId23"/>
    <p:sldId id="273" r:id="rId24"/>
    <p:sldId id="274" r:id="rId25"/>
    <p:sldId id="281" r:id="rId26"/>
    <p:sldId id="275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3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B24-7138-4012-BF35-97D71D2550EF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6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B24-7138-4012-BF35-97D71D2550EF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1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B24-7138-4012-BF35-97D71D2550EF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B24-7138-4012-BF35-97D71D2550EF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2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B24-7138-4012-BF35-97D71D2550EF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60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B24-7138-4012-BF35-97D71D2550EF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55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B24-7138-4012-BF35-97D71D2550EF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B24-7138-4012-BF35-97D71D2550EF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8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B24-7138-4012-BF35-97D71D2550EF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1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B24-7138-4012-BF35-97D71D2550EF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B24-7138-4012-BF35-97D71D2550EF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5E3-5652-4747-BA59-463CC3FE7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3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DCB24-7138-4012-BF35-97D71D2550EF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7E5E3-5652-4747-BA59-463CC3FE7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45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4.6  </a:t>
            </a:r>
            <a:r>
              <a:rPr lang="zh-CN" altLang="en-US" dirty="0" smtClean="0"/>
              <a:t>流水线数据通路及其控制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Lw</a:t>
            </a:r>
            <a:r>
              <a:rPr lang="zh-CN" altLang="en-US" dirty="0" smtClean="0"/>
              <a:t>指令的流水线分析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285171" y="4876750"/>
            <a:ext cx="1716087" cy="541339"/>
            <a:chOff x="649" y="2511"/>
            <a:chExt cx="1081" cy="341"/>
          </a:xfrm>
        </p:grpSpPr>
        <p:sp>
          <p:nvSpPr>
            <p:cNvPr id="6" name="Line 45"/>
            <p:cNvSpPr>
              <a:spLocks noChangeShapeType="1"/>
            </p:cNvSpPr>
            <p:nvPr/>
          </p:nvSpPr>
          <p:spPr bwMode="auto">
            <a:xfrm>
              <a:off x="1056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6"/>
            <p:cNvSpPr>
              <a:spLocks noChangeShapeType="1"/>
            </p:cNvSpPr>
            <p:nvPr/>
          </p:nvSpPr>
          <p:spPr bwMode="auto">
            <a:xfrm flipV="1">
              <a:off x="1152" y="2525"/>
              <a:ext cx="0" cy="16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47"/>
            <p:cNvSpPr>
              <a:spLocks noChangeShapeType="1"/>
            </p:cNvSpPr>
            <p:nvPr/>
          </p:nvSpPr>
          <p:spPr bwMode="auto">
            <a:xfrm>
              <a:off x="1142" y="2525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 flipH="1" flipV="1">
              <a:off x="1440" y="2525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1440" y="268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50"/>
            <p:cNvSpPr>
              <a:spLocks noChangeShapeType="1"/>
            </p:cNvSpPr>
            <p:nvPr/>
          </p:nvSpPr>
          <p:spPr bwMode="auto">
            <a:xfrm flipV="1">
              <a:off x="1730" y="2511"/>
              <a:ext cx="0" cy="19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649" y="2640"/>
              <a:ext cx="40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clock</a:t>
              </a:r>
            </a:p>
          </p:txBody>
        </p:sp>
      </p:grpSp>
      <p:pic>
        <p:nvPicPr>
          <p:cNvPr id="19" name="Picture 7" descr="f04-36-P374493-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52563"/>
            <a:ext cx="8183562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线形标注 1 19"/>
          <p:cNvSpPr/>
          <p:nvPr/>
        </p:nvSpPr>
        <p:spPr>
          <a:xfrm>
            <a:off x="5508104" y="6093296"/>
            <a:ext cx="3218830" cy="360040"/>
          </a:xfrm>
          <a:prstGeom prst="borderCallout1">
            <a:avLst>
              <a:gd name="adj1" fmla="val 4352"/>
              <a:gd name="adj2" fmla="val -3972"/>
              <a:gd name="adj3" fmla="val -267321"/>
              <a:gd name="adj4" fmla="val -327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存入</a:t>
            </a:r>
            <a:r>
              <a:rPr lang="en-US" altLang="zh-CN" dirty="0" smtClean="0">
                <a:solidFill>
                  <a:schemeClr val="tx1"/>
                </a:solidFill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</a:rPr>
              <a:t>位立即数扩展的</a:t>
            </a:r>
            <a:r>
              <a:rPr lang="en-US" altLang="zh-CN" dirty="0" smtClean="0">
                <a:solidFill>
                  <a:schemeClr val="tx1"/>
                </a:solidFill>
              </a:rPr>
              <a:t>32</a:t>
            </a:r>
            <a:r>
              <a:rPr lang="zh-CN" altLang="en-US" dirty="0" smtClean="0">
                <a:solidFill>
                  <a:schemeClr val="tx1"/>
                </a:solidFill>
              </a:rPr>
              <a:t>位值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347864" y="4725144"/>
            <a:ext cx="1428130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347864" y="4875957"/>
            <a:ext cx="1428130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线形标注 1 23"/>
          <p:cNvSpPr/>
          <p:nvPr/>
        </p:nvSpPr>
        <p:spPr>
          <a:xfrm>
            <a:off x="608226" y="6097848"/>
            <a:ext cx="4395821" cy="571511"/>
          </a:xfrm>
          <a:prstGeom prst="borderCallout1">
            <a:avLst>
              <a:gd name="adj1" fmla="val -15805"/>
              <a:gd name="adj2" fmla="val 75841"/>
              <a:gd name="adj3" fmla="val -235599"/>
              <a:gd name="adj4" fmla="val 7385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两</a:t>
            </a:r>
            <a:r>
              <a:rPr lang="zh-CN" altLang="en-US" dirty="0" smtClean="0">
                <a:solidFill>
                  <a:schemeClr val="tx1"/>
                </a:solidFill>
              </a:rPr>
              <a:t>个目标寄存器号（</a:t>
            </a:r>
            <a:r>
              <a:rPr lang="en-US" altLang="zh-CN" dirty="0" err="1" smtClean="0">
                <a:solidFill>
                  <a:schemeClr val="tx1"/>
                </a:solidFill>
              </a:rPr>
              <a:t>lw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err="1" smtClean="0">
                <a:solidFill>
                  <a:schemeClr val="tx1"/>
                </a:solidFill>
              </a:rPr>
              <a:t>rt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err="1" smtClean="0">
                <a:solidFill>
                  <a:schemeClr val="tx1"/>
                </a:solidFill>
              </a:rPr>
              <a:t>rd</a:t>
            </a:r>
            <a:r>
              <a:rPr lang="zh-CN" altLang="en-US" dirty="0" smtClean="0">
                <a:solidFill>
                  <a:schemeClr val="tx1"/>
                </a:solidFill>
              </a:rPr>
              <a:t>）。</a:t>
            </a:r>
            <a:r>
              <a:rPr lang="en-US" altLang="zh-CN" dirty="0" smtClean="0">
                <a:solidFill>
                  <a:schemeClr val="tx1"/>
                </a:solidFill>
              </a:rPr>
              <a:t>P222 </a:t>
            </a:r>
            <a:r>
              <a:rPr lang="zh-CN" altLang="en-US" dirty="0" smtClean="0">
                <a:solidFill>
                  <a:schemeClr val="tx1"/>
                </a:solidFill>
              </a:rPr>
              <a:t>图</a:t>
            </a:r>
            <a:r>
              <a:rPr lang="en-US" altLang="zh-CN" dirty="0" smtClean="0">
                <a:solidFill>
                  <a:schemeClr val="tx1"/>
                </a:solidFill>
              </a:rPr>
              <a:t>4-46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线形标注 1 24"/>
          <p:cNvSpPr/>
          <p:nvPr/>
        </p:nvSpPr>
        <p:spPr>
          <a:xfrm>
            <a:off x="5508104" y="1272543"/>
            <a:ext cx="1080120" cy="360040"/>
          </a:xfrm>
          <a:prstGeom prst="borderCallout1">
            <a:avLst>
              <a:gd name="adj1" fmla="val 4352"/>
              <a:gd name="adj2" fmla="val -3972"/>
              <a:gd name="adj3" fmla="val 450250"/>
              <a:gd name="adj4" fmla="val -1134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线形标注 1 25"/>
          <p:cNvSpPr/>
          <p:nvPr/>
        </p:nvSpPr>
        <p:spPr>
          <a:xfrm>
            <a:off x="7057228" y="980728"/>
            <a:ext cx="1669706" cy="1296144"/>
          </a:xfrm>
          <a:prstGeom prst="borderCallout1">
            <a:avLst>
              <a:gd name="adj1" fmla="val 4352"/>
              <a:gd name="adj2" fmla="val -3972"/>
              <a:gd name="adj3" fmla="val 219978"/>
              <a:gd name="adj4" fmla="val -13774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两寄存器值。处理器</a:t>
            </a:r>
            <a:r>
              <a:rPr lang="zh-CN" altLang="en-US" dirty="0">
                <a:solidFill>
                  <a:schemeClr val="tx1"/>
                </a:solidFill>
              </a:rPr>
              <a:t>并不知道当前的指令是</a:t>
            </a:r>
            <a:r>
              <a:rPr lang="zh-CN" altLang="en-US" dirty="0" smtClean="0">
                <a:solidFill>
                  <a:schemeClr val="tx1"/>
                </a:solidFill>
              </a:rPr>
              <a:t>什么（</a:t>
            </a:r>
            <a:r>
              <a:rPr lang="en-US" altLang="zh-CN" dirty="0" smtClean="0">
                <a:solidFill>
                  <a:schemeClr val="tx1"/>
                </a:solidFill>
              </a:rPr>
              <a:t>ID</a:t>
            </a:r>
            <a:r>
              <a:rPr lang="zh-CN" altLang="en-US" dirty="0" smtClean="0">
                <a:solidFill>
                  <a:schemeClr val="tx1"/>
                </a:solidFill>
              </a:rPr>
              <a:t>在译码）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5171" y="245525"/>
            <a:ext cx="760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32+32+32+32+5+5+</a:t>
            </a:r>
            <a:r>
              <a:rPr lang="zh-CN" altLang="en-US" dirty="0" smtClean="0"/>
              <a:t>控制信号 </a:t>
            </a:r>
            <a:r>
              <a:rPr lang="en-US" altLang="zh-CN" dirty="0" smtClean="0"/>
              <a:t>= 128+10+</a:t>
            </a:r>
            <a:r>
              <a:rPr lang="zh-CN" altLang="en-US" dirty="0" smtClean="0"/>
              <a:t>控制信号</a:t>
            </a:r>
            <a:r>
              <a:rPr lang="en-US" altLang="zh-CN" dirty="0" smtClean="0"/>
              <a:t>&gt;128?  P 213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4-35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313245" y="254817"/>
            <a:ext cx="1456237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99992" y="2280634"/>
            <a:ext cx="1008112" cy="3555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347864" y="254817"/>
            <a:ext cx="43204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7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Lw</a:t>
            </a:r>
            <a:r>
              <a:rPr lang="zh-CN" altLang="en-US" dirty="0" smtClean="0"/>
              <a:t>指令的流水线分析</a:t>
            </a:r>
            <a:r>
              <a:rPr lang="en-US" altLang="zh-CN" dirty="0"/>
              <a:t>EX</a:t>
            </a:r>
            <a:endParaRPr lang="zh-CN" altLang="en-US" dirty="0"/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285171" y="4927432"/>
            <a:ext cx="1716087" cy="541339"/>
            <a:chOff x="649" y="2511"/>
            <a:chExt cx="1081" cy="341"/>
          </a:xfrm>
        </p:grpSpPr>
        <p:sp>
          <p:nvSpPr>
            <p:cNvPr id="6" name="Line 45"/>
            <p:cNvSpPr>
              <a:spLocks noChangeShapeType="1"/>
            </p:cNvSpPr>
            <p:nvPr/>
          </p:nvSpPr>
          <p:spPr bwMode="auto">
            <a:xfrm>
              <a:off x="1056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6"/>
            <p:cNvSpPr>
              <a:spLocks noChangeShapeType="1"/>
            </p:cNvSpPr>
            <p:nvPr/>
          </p:nvSpPr>
          <p:spPr bwMode="auto">
            <a:xfrm flipV="1">
              <a:off x="1152" y="2525"/>
              <a:ext cx="0" cy="16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47"/>
            <p:cNvSpPr>
              <a:spLocks noChangeShapeType="1"/>
            </p:cNvSpPr>
            <p:nvPr/>
          </p:nvSpPr>
          <p:spPr bwMode="auto">
            <a:xfrm>
              <a:off x="1142" y="2525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 flipH="1" flipV="1">
              <a:off x="1440" y="2525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1440" y="268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50"/>
            <p:cNvSpPr>
              <a:spLocks noChangeShapeType="1"/>
            </p:cNvSpPr>
            <p:nvPr/>
          </p:nvSpPr>
          <p:spPr bwMode="auto">
            <a:xfrm flipV="1">
              <a:off x="1730" y="2511"/>
              <a:ext cx="0" cy="19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649" y="2640"/>
              <a:ext cx="40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clock</a:t>
              </a:r>
            </a:p>
          </p:txBody>
        </p:sp>
      </p:grpSp>
      <p:pic>
        <p:nvPicPr>
          <p:cNvPr id="17" name="Picture 6" descr="f04-37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8137525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>
          <a:xfrm>
            <a:off x="5170331" y="4407397"/>
            <a:ext cx="288032" cy="3822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线形标注 1 20"/>
          <p:cNvSpPr/>
          <p:nvPr/>
        </p:nvSpPr>
        <p:spPr>
          <a:xfrm>
            <a:off x="7164288" y="1598840"/>
            <a:ext cx="1584176" cy="360040"/>
          </a:xfrm>
          <a:prstGeom prst="borderCallout1">
            <a:avLst>
              <a:gd name="adj1" fmla="val 4352"/>
              <a:gd name="adj2" fmla="val -3972"/>
              <a:gd name="adj3" fmla="val 619564"/>
              <a:gd name="adj4" fmla="val -10594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基址</a:t>
            </a:r>
            <a:r>
              <a:rPr lang="en-US" altLang="zh-CN" dirty="0" smtClean="0">
                <a:solidFill>
                  <a:schemeClr val="tx1"/>
                </a:solidFill>
              </a:rPr>
              <a:t>+offset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594928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32pc+1+</a:t>
            </a:r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访存地址</a:t>
            </a:r>
            <a:r>
              <a:rPr lang="en-US" altLang="zh-CN" dirty="0" smtClean="0"/>
              <a:t>+32</a:t>
            </a:r>
            <a:r>
              <a:rPr lang="zh-CN" altLang="en-US" dirty="0" smtClean="0"/>
              <a:t>另一寄存器值</a:t>
            </a:r>
            <a:r>
              <a:rPr lang="en-US" altLang="zh-CN" dirty="0" smtClean="0"/>
              <a:t>+</a:t>
            </a:r>
            <a:r>
              <a:rPr lang="zh-CN" altLang="en-US" dirty="0" smtClean="0"/>
              <a:t>控制信号</a:t>
            </a:r>
            <a:r>
              <a:rPr lang="en-US" altLang="zh-CN" dirty="0"/>
              <a:t> </a:t>
            </a:r>
            <a:r>
              <a:rPr lang="en-US" altLang="zh-CN" dirty="0" smtClean="0"/>
              <a:t>= 97+</a:t>
            </a:r>
            <a:r>
              <a:rPr lang="zh-CN" altLang="en-US" dirty="0" smtClean="0"/>
              <a:t>控制信号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1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Lw</a:t>
            </a:r>
            <a:r>
              <a:rPr lang="zh-CN" altLang="en-US" dirty="0" smtClean="0"/>
              <a:t>指令的流水线分析</a:t>
            </a:r>
            <a:r>
              <a:rPr lang="zh-CN" altLang="en-US" dirty="0"/>
              <a:t>访存</a:t>
            </a:r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269850" y="4929932"/>
            <a:ext cx="1716087" cy="541339"/>
            <a:chOff x="649" y="2511"/>
            <a:chExt cx="1081" cy="341"/>
          </a:xfrm>
        </p:grpSpPr>
        <p:sp>
          <p:nvSpPr>
            <p:cNvPr id="6" name="Line 45"/>
            <p:cNvSpPr>
              <a:spLocks noChangeShapeType="1"/>
            </p:cNvSpPr>
            <p:nvPr/>
          </p:nvSpPr>
          <p:spPr bwMode="auto">
            <a:xfrm>
              <a:off x="1056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6"/>
            <p:cNvSpPr>
              <a:spLocks noChangeShapeType="1"/>
            </p:cNvSpPr>
            <p:nvPr/>
          </p:nvSpPr>
          <p:spPr bwMode="auto">
            <a:xfrm flipV="1">
              <a:off x="1152" y="2525"/>
              <a:ext cx="0" cy="16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47"/>
            <p:cNvSpPr>
              <a:spLocks noChangeShapeType="1"/>
            </p:cNvSpPr>
            <p:nvPr/>
          </p:nvSpPr>
          <p:spPr bwMode="auto">
            <a:xfrm>
              <a:off x="1142" y="2525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 flipH="1" flipV="1">
              <a:off x="1440" y="2525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1440" y="268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50"/>
            <p:cNvSpPr>
              <a:spLocks noChangeShapeType="1"/>
            </p:cNvSpPr>
            <p:nvPr/>
          </p:nvSpPr>
          <p:spPr bwMode="auto">
            <a:xfrm flipV="1">
              <a:off x="1730" y="2511"/>
              <a:ext cx="0" cy="19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649" y="2640"/>
              <a:ext cx="40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clock</a:t>
              </a:r>
            </a:p>
          </p:txBody>
        </p:sp>
      </p:grpSp>
      <p:pic>
        <p:nvPicPr>
          <p:cNvPr id="15" name="Picture 7" descr="f04-38-P374493-M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463675"/>
            <a:ext cx="8183562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线形标注 1 15"/>
          <p:cNvSpPr/>
          <p:nvPr/>
        </p:nvSpPr>
        <p:spPr>
          <a:xfrm>
            <a:off x="4810919" y="1283655"/>
            <a:ext cx="2078026" cy="360040"/>
          </a:xfrm>
          <a:prstGeom prst="borderCallout1">
            <a:avLst>
              <a:gd name="adj1" fmla="val 60790"/>
              <a:gd name="adj2" fmla="val 107805"/>
              <a:gd name="adj3" fmla="val 813066"/>
              <a:gd name="adj4" fmla="val 15786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读出存储器数据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1754162" y="6093296"/>
            <a:ext cx="3455704" cy="576064"/>
          </a:xfrm>
          <a:prstGeom prst="borderCallout1">
            <a:avLst>
              <a:gd name="adj1" fmla="val 60790"/>
              <a:gd name="adj2" fmla="val 107805"/>
              <a:gd name="adj3" fmla="val -169562"/>
              <a:gd name="adj4" fmla="val 16587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地址</a:t>
            </a:r>
            <a:r>
              <a:rPr lang="en-US" altLang="zh-CN" dirty="0">
                <a:solidFill>
                  <a:schemeClr val="tx1"/>
                </a:solidFill>
              </a:rPr>
              <a:t>/R</a:t>
            </a:r>
            <a:r>
              <a:rPr lang="zh-CN" altLang="en-US" dirty="0">
                <a:solidFill>
                  <a:schemeClr val="tx1"/>
                </a:solidFill>
              </a:rPr>
              <a:t>型指令的运算结果，可能用的都向下传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2552" y="6021553"/>
            <a:ext cx="21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32+32 = 64+</a:t>
            </a:r>
            <a:r>
              <a:rPr lang="zh-CN" altLang="en-US" dirty="0" smtClean="0"/>
              <a:t>其他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9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Lw</a:t>
            </a:r>
            <a:r>
              <a:rPr lang="zh-CN" altLang="en-US" dirty="0" smtClean="0"/>
              <a:t>指令的流水线分析</a:t>
            </a:r>
            <a:r>
              <a:rPr lang="zh-CN" altLang="en-US" dirty="0"/>
              <a:t>访存</a:t>
            </a:r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269850" y="4929932"/>
            <a:ext cx="1716087" cy="541339"/>
            <a:chOff x="649" y="2511"/>
            <a:chExt cx="1081" cy="341"/>
          </a:xfrm>
        </p:grpSpPr>
        <p:sp>
          <p:nvSpPr>
            <p:cNvPr id="6" name="Line 45"/>
            <p:cNvSpPr>
              <a:spLocks noChangeShapeType="1"/>
            </p:cNvSpPr>
            <p:nvPr/>
          </p:nvSpPr>
          <p:spPr bwMode="auto">
            <a:xfrm>
              <a:off x="1056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6"/>
            <p:cNvSpPr>
              <a:spLocks noChangeShapeType="1"/>
            </p:cNvSpPr>
            <p:nvPr/>
          </p:nvSpPr>
          <p:spPr bwMode="auto">
            <a:xfrm flipV="1">
              <a:off x="1152" y="2525"/>
              <a:ext cx="0" cy="16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47"/>
            <p:cNvSpPr>
              <a:spLocks noChangeShapeType="1"/>
            </p:cNvSpPr>
            <p:nvPr/>
          </p:nvSpPr>
          <p:spPr bwMode="auto">
            <a:xfrm>
              <a:off x="1142" y="2525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 flipH="1" flipV="1">
              <a:off x="1440" y="2525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1440" y="268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50"/>
            <p:cNvSpPr>
              <a:spLocks noChangeShapeType="1"/>
            </p:cNvSpPr>
            <p:nvPr/>
          </p:nvSpPr>
          <p:spPr bwMode="auto">
            <a:xfrm flipV="1">
              <a:off x="1730" y="2511"/>
              <a:ext cx="0" cy="19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649" y="2640"/>
              <a:ext cx="40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clock</a:t>
              </a:r>
            </a:p>
          </p:txBody>
        </p:sp>
      </p:grpSp>
      <p:pic>
        <p:nvPicPr>
          <p:cNvPr id="17" name="Picture 10" descr="f04-38-P374493-W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11300"/>
            <a:ext cx="81915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5"/>
          <p:cNvSpPr>
            <a:spLocks/>
          </p:cNvSpPr>
          <p:nvPr/>
        </p:nvSpPr>
        <p:spPr bwMode="auto">
          <a:xfrm>
            <a:off x="592906" y="6021288"/>
            <a:ext cx="1919829" cy="615818"/>
          </a:xfrm>
          <a:prstGeom prst="borderCallout1">
            <a:avLst>
              <a:gd name="adj1" fmla="val 13213"/>
              <a:gd name="adj2" fmla="val 107162"/>
              <a:gd name="adj3" fmla="val -256929"/>
              <a:gd name="adj4" fmla="val 163834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错误，目标寄存器号未向下传</a:t>
            </a:r>
            <a:endParaRPr lang="en-AU" altLang="zh-CN" dirty="0">
              <a:ea typeface="宋体" charset="-122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3059113" y="4076700"/>
            <a:ext cx="865187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1" name="线形标注 1 20"/>
          <p:cNvSpPr/>
          <p:nvPr/>
        </p:nvSpPr>
        <p:spPr>
          <a:xfrm>
            <a:off x="4810919" y="1283655"/>
            <a:ext cx="2078026" cy="360040"/>
          </a:xfrm>
          <a:prstGeom prst="borderCallout1">
            <a:avLst>
              <a:gd name="adj1" fmla="val 60790"/>
              <a:gd name="adj2" fmla="val 107805"/>
              <a:gd name="adj3" fmla="val 788878"/>
              <a:gd name="adj4" fmla="val 18650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数据回写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4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修正（图</a:t>
            </a:r>
            <a:r>
              <a:rPr lang="en-US" altLang="zh-CN" dirty="0" smtClean="0"/>
              <a:t>4-41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Picture 6" descr="f04-4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183562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59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7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charset="-122"/>
              </a:rPr>
              <a:t>SW</a:t>
            </a:r>
            <a:r>
              <a:rPr lang="zh-CN" altLang="en-US" dirty="0" smtClean="0">
                <a:ea typeface="宋体" charset="-122"/>
              </a:rPr>
              <a:t>指令的</a:t>
            </a:r>
            <a:r>
              <a:rPr lang="en-US" altLang="zh-CN" dirty="0" smtClean="0">
                <a:ea typeface="宋体" charset="-122"/>
              </a:rPr>
              <a:t>EX</a:t>
            </a:r>
            <a:r>
              <a:rPr lang="zh-CN" altLang="en-US" dirty="0" smtClean="0">
                <a:ea typeface="宋体" charset="-122"/>
              </a:rPr>
              <a:t>（</a:t>
            </a:r>
            <a:r>
              <a:rPr lang="en-US" altLang="zh-CN" dirty="0" smtClean="0">
                <a:ea typeface="宋体" charset="-122"/>
              </a:rPr>
              <a:t>IF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ID</a:t>
            </a:r>
            <a:r>
              <a:rPr lang="zh-CN" altLang="en-US" dirty="0" smtClean="0">
                <a:ea typeface="宋体" charset="-122"/>
              </a:rPr>
              <a:t>阶段相同）</a:t>
            </a:r>
            <a:endParaRPr lang="zh-CN" altLang="en-US" dirty="0"/>
          </a:p>
        </p:txBody>
      </p:sp>
      <p:pic>
        <p:nvPicPr>
          <p:cNvPr id="4" name="Picture 6" descr="f04-39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497639" cy="466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594928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32pc+1+</a:t>
            </a:r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访存地址</a:t>
            </a:r>
            <a:r>
              <a:rPr lang="en-US" altLang="zh-CN" dirty="0" smtClean="0"/>
              <a:t>+32</a:t>
            </a:r>
            <a:r>
              <a:rPr lang="zh-CN" altLang="en-US" dirty="0" smtClean="0"/>
              <a:t>另一寄存器值（要存的数）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控制信号</a:t>
            </a:r>
            <a:r>
              <a:rPr lang="en-US" altLang="zh-CN" dirty="0"/>
              <a:t> </a:t>
            </a:r>
            <a:r>
              <a:rPr lang="en-US" altLang="zh-CN" dirty="0" smtClean="0"/>
              <a:t>= 97+</a:t>
            </a:r>
            <a:r>
              <a:rPr lang="zh-CN" altLang="en-US" dirty="0" smtClean="0"/>
              <a:t>控制信号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076056" y="4077072"/>
            <a:ext cx="28803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00192" y="3705583"/>
            <a:ext cx="28803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6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04-40-P374493-M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4463"/>
            <a:ext cx="8183563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4213" y="146050"/>
            <a:ext cx="8259762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ea typeface="宋体" charset="-122"/>
              </a:rPr>
              <a:t>SW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MEM</a:t>
            </a:r>
            <a:endParaRPr lang="en-AU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9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f04-40-P374493-W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20825"/>
            <a:ext cx="81915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4213" y="146050"/>
            <a:ext cx="8259762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ea typeface="宋体" charset="-122"/>
              </a:rPr>
              <a:t>SW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WB</a:t>
            </a:r>
            <a:r>
              <a:rPr lang="zh-CN" altLang="en-US" dirty="0" smtClean="0">
                <a:ea typeface="宋体" charset="-122"/>
              </a:rPr>
              <a:t>（</a:t>
            </a:r>
            <a:r>
              <a:rPr lang="zh-CN" altLang="en-US" sz="2800" dirty="0" smtClean="0">
                <a:ea typeface="宋体" charset="-122"/>
              </a:rPr>
              <a:t>这一步实际上什么也不做</a:t>
            </a:r>
            <a:r>
              <a:rPr lang="zh-CN" altLang="en-US" dirty="0" smtClean="0">
                <a:ea typeface="宋体" charset="-122"/>
              </a:rPr>
              <a:t>）</a:t>
            </a:r>
            <a:endParaRPr lang="en-AU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32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82296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063DE8"/>
                </a:solidFill>
                <a:latin typeface="Arial"/>
              </a:rPr>
              <a:t>流水线控制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747713"/>
            <a:ext cx="7924800" cy="383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所有信号均在译码阶段产生并存储在流水线寄存器中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81" name="Picture 7" descr="f04-46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2" y="1484313"/>
            <a:ext cx="8444016" cy="475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7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7" descr="f04-46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2" y="260648"/>
            <a:ext cx="8444016" cy="475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5229200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回忆：单周期主控单元设计，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先设计</a:t>
            </a:r>
            <a:r>
              <a:rPr lang="en-US" altLang="zh-CN" sz="2400" u="sng" dirty="0" err="1" smtClean="0">
                <a:solidFill>
                  <a:srgbClr val="FF0000"/>
                </a:solidFill>
              </a:rPr>
              <a:t>ALUcontrol</a:t>
            </a:r>
            <a:r>
              <a:rPr lang="zh-CN" altLang="en-US" dirty="0"/>
              <a:t>，</a:t>
            </a:r>
            <a:r>
              <a:rPr lang="zh-CN" altLang="en-US" dirty="0" smtClean="0"/>
              <a:t>见下一页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932040" y="3429000"/>
            <a:ext cx="28803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259670" y="3861048"/>
            <a:ext cx="392449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3517" y="26347"/>
            <a:ext cx="8084457" cy="81034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流水线数据通路</a:t>
            </a:r>
            <a:endParaRPr lang="zh-CN" altLang="en-US" sz="3200" dirty="0"/>
          </a:p>
        </p:txBody>
      </p:sp>
      <p:sp>
        <p:nvSpPr>
          <p:cNvPr id="12" name="Rectangle 107"/>
          <p:cNvSpPr txBox="1">
            <a:spLocks noChangeArrowheads="1"/>
          </p:cNvSpPr>
          <p:nvPr/>
        </p:nvSpPr>
        <p:spPr bwMode="auto">
          <a:xfrm>
            <a:off x="457200" y="823913"/>
            <a:ext cx="8686800" cy="383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State registers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各流水级之间用于级间传递信息。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 Box 112"/>
          <p:cNvSpPr txBox="1">
            <a:spLocks noChangeArrowheads="1"/>
          </p:cNvSpPr>
          <p:nvPr/>
        </p:nvSpPr>
        <p:spPr bwMode="auto">
          <a:xfrm>
            <a:off x="1095375" y="1295400"/>
            <a:ext cx="10318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IF:IFetch</a:t>
            </a:r>
          </a:p>
        </p:txBody>
      </p:sp>
      <p:sp>
        <p:nvSpPr>
          <p:cNvPr id="14" name="Text Box 113"/>
          <p:cNvSpPr txBox="1">
            <a:spLocks noChangeArrowheads="1"/>
          </p:cNvSpPr>
          <p:nvPr/>
        </p:nvSpPr>
        <p:spPr bwMode="auto">
          <a:xfrm>
            <a:off x="3141663" y="1295400"/>
            <a:ext cx="8270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ID:Dec</a:t>
            </a:r>
          </a:p>
        </p:txBody>
      </p:sp>
      <p:sp>
        <p:nvSpPr>
          <p:cNvPr id="15" name="Text Box 114"/>
          <p:cNvSpPr txBox="1">
            <a:spLocks noChangeArrowheads="1"/>
          </p:cNvSpPr>
          <p:nvPr/>
        </p:nvSpPr>
        <p:spPr bwMode="auto">
          <a:xfrm>
            <a:off x="4643438" y="1295400"/>
            <a:ext cx="13001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63DE8"/>
                </a:solidFill>
                <a:latin typeface="Arial" charset="0"/>
              </a:rPr>
              <a:t>EX:Execute</a:t>
            </a:r>
            <a:endParaRPr lang="en-US" sz="1600" b="1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/>
        </p:nvSpPr>
        <p:spPr bwMode="auto">
          <a:xfrm>
            <a:off x="6438900" y="1295400"/>
            <a:ext cx="1357313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MEM: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MemAccess</a:t>
            </a:r>
          </a:p>
        </p:txBody>
      </p:sp>
      <p:sp>
        <p:nvSpPr>
          <p:cNvPr id="17" name="Text Box 116"/>
          <p:cNvSpPr txBox="1">
            <a:spLocks noChangeArrowheads="1"/>
          </p:cNvSpPr>
          <p:nvPr/>
        </p:nvSpPr>
        <p:spPr bwMode="auto">
          <a:xfrm>
            <a:off x="7924800" y="1295400"/>
            <a:ext cx="1177925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WB: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WriteBack</a:t>
            </a:r>
          </a:p>
        </p:txBody>
      </p: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2667000" y="4572000"/>
            <a:ext cx="5638800" cy="1600200"/>
            <a:chOff x="1680" y="2784"/>
            <a:chExt cx="3552" cy="1008"/>
          </a:xfrm>
        </p:grpSpPr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1728" y="3648"/>
              <a:ext cx="1104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2928" y="3648"/>
              <a:ext cx="96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984" y="3648"/>
              <a:ext cx="1056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1728" y="3456"/>
              <a:ext cx="0" cy="19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1680" y="3792"/>
              <a:ext cx="355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5136" y="3648"/>
              <a:ext cx="96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>
              <a:off x="5232" y="3648"/>
              <a:ext cx="0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V="1">
              <a:off x="1680" y="2784"/>
              <a:ext cx="0" cy="100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680" y="2784"/>
              <a:ext cx="24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</p:grpSp>
      <p:grpSp>
        <p:nvGrpSpPr>
          <p:cNvPr id="28" name="Group 14"/>
          <p:cNvGrpSpPr>
            <a:grpSpLocks/>
          </p:cNvGrpSpPr>
          <p:nvPr/>
        </p:nvGrpSpPr>
        <p:grpSpPr bwMode="auto">
          <a:xfrm>
            <a:off x="228600" y="1676400"/>
            <a:ext cx="8534400" cy="4648200"/>
            <a:chOff x="144" y="816"/>
            <a:chExt cx="5376" cy="2928"/>
          </a:xfrm>
        </p:grpSpPr>
        <p:grpSp>
          <p:nvGrpSpPr>
            <p:cNvPr id="29" name="Group 15"/>
            <p:cNvGrpSpPr>
              <a:grpSpLocks/>
            </p:cNvGrpSpPr>
            <p:nvPr/>
          </p:nvGrpSpPr>
          <p:grpSpPr bwMode="auto">
            <a:xfrm>
              <a:off x="1056" y="1464"/>
              <a:ext cx="240" cy="580"/>
              <a:chOff x="1392" y="2880"/>
              <a:chExt cx="288" cy="480"/>
            </a:xfrm>
          </p:grpSpPr>
          <p:sp>
            <p:nvSpPr>
              <p:cNvPr id="141" name="Line 16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2" name="Line 17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3" name="Line 18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4" name="Line 19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5" name="Line 20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6" name="Line 21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7" name="Line 22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624" y="2064"/>
              <a:ext cx="816" cy="9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336" y="2304"/>
              <a:ext cx="96" cy="528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432" y="254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>
              <a:off x="480" y="1536"/>
              <a:ext cx="5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816" y="1920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576" y="2400"/>
              <a:ext cx="46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Address</a:t>
              </a:r>
            </a:p>
          </p:txBody>
        </p:sp>
        <p:sp>
          <p:nvSpPr>
            <p:cNvPr id="36" name="Text Box 29"/>
            <p:cNvSpPr txBox="1">
              <a:spLocks noChangeArrowheads="1"/>
            </p:cNvSpPr>
            <p:nvPr/>
          </p:nvSpPr>
          <p:spPr bwMode="auto">
            <a:xfrm>
              <a:off x="729" y="2098"/>
              <a:ext cx="692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Instruction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Memory</a:t>
              </a:r>
            </a:p>
          </p:txBody>
        </p:sp>
        <p:sp>
          <p:nvSpPr>
            <p:cNvPr id="37" name="Text Box 30"/>
            <p:cNvSpPr txBox="1">
              <a:spLocks noChangeArrowheads="1"/>
            </p:cNvSpPr>
            <p:nvPr/>
          </p:nvSpPr>
          <p:spPr bwMode="auto">
            <a:xfrm>
              <a:off x="1056" y="1632"/>
              <a:ext cx="30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Add</a:t>
              </a:r>
            </a:p>
          </p:txBody>
        </p: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 rot="-5400000">
              <a:off x="250" y="2438"/>
              <a:ext cx="24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PC</a:t>
              </a:r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144" y="254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672" y="1824"/>
              <a:ext cx="1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4</a:t>
              </a: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144" y="1008"/>
              <a:ext cx="0" cy="15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2" name="AutoShape 35"/>
            <p:cNvSpPr>
              <a:spLocks noChangeArrowheads="1"/>
            </p:cNvSpPr>
            <p:nvPr/>
          </p:nvSpPr>
          <p:spPr bwMode="auto">
            <a:xfrm rot="5400000" flipH="1">
              <a:off x="528" y="960"/>
              <a:ext cx="432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 flipH="1">
              <a:off x="144" y="1008"/>
              <a:ext cx="5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 flipH="1">
              <a:off x="729" y="1056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 flipH="1">
              <a:off x="720" y="816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 flipH="1">
              <a:off x="816" y="912"/>
              <a:ext cx="3312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>
              <a:off x="1776" y="3744"/>
              <a:ext cx="3744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1920" y="2064"/>
              <a:ext cx="816" cy="9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1440" y="2544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1728" y="240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1872" y="2784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Write Data</a:t>
              </a:r>
            </a:p>
          </p:txBody>
        </p:sp>
        <p:sp>
          <p:nvSpPr>
            <p:cNvPr id="52" name="Text Box 45"/>
            <p:cNvSpPr txBox="1">
              <a:spLocks noChangeArrowheads="1"/>
            </p:cNvSpPr>
            <p:nvPr/>
          </p:nvSpPr>
          <p:spPr bwMode="auto">
            <a:xfrm>
              <a:off x="1872" y="2064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 Addr 1</a:t>
              </a: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1872" y="2304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 Addr 2</a:t>
              </a:r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1872" y="2544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Write Addr</a:t>
              </a:r>
            </a:p>
          </p:txBody>
        </p:sp>
        <p:sp>
          <p:nvSpPr>
            <p:cNvPr id="55" name="Text Box 48"/>
            <p:cNvSpPr txBox="1">
              <a:spLocks noChangeArrowheads="1"/>
            </p:cNvSpPr>
            <p:nvPr/>
          </p:nvSpPr>
          <p:spPr bwMode="auto">
            <a:xfrm>
              <a:off x="1920" y="2160"/>
              <a:ext cx="563" cy="4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Register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File</a:t>
              </a:r>
            </a:p>
          </p:txBody>
        </p:sp>
        <p:sp>
          <p:nvSpPr>
            <p:cNvPr id="56" name="Text Box 49"/>
            <p:cNvSpPr txBox="1">
              <a:spLocks noChangeArrowheads="1"/>
            </p:cNvSpPr>
            <p:nvPr/>
          </p:nvSpPr>
          <p:spPr bwMode="auto">
            <a:xfrm>
              <a:off x="2352" y="2160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</a:t>
              </a:r>
            </a:p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 Data 1</a:t>
              </a:r>
            </a:p>
          </p:txBody>
        </p:sp>
        <p:sp>
          <p:nvSpPr>
            <p:cNvPr id="57" name="Text Box 50"/>
            <p:cNvSpPr txBox="1">
              <a:spLocks noChangeArrowheads="1"/>
            </p:cNvSpPr>
            <p:nvPr/>
          </p:nvSpPr>
          <p:spPr bwMode="auto">
            <a:xfrm>
              <a:off x="2352" y="2592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</a:t>
              </a:r>
            </a:p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 Data 2</a:t>
              </a:r>
            </a:p>
          </p:txBody>
        </p:sp>
        <p:sp>
          <p:nvSpPr>
            <p:cNvPr id="58" name="Line 51"/>
            <p:cNvSpPr>
              <a:spLocks noChangeShapeType="1"/>
            </p:cNvSpPr>
            <p:nvPr/>
          </p:nvSpPr>
          <p:spPr bwMode="auto">
            <a:xfrm>
              <a:off x="1728" y="3312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9" name="Line 52"/>
            <p:cNvSpPr>
              <a:spLocks noChangeShapeType="1"/>
            </p:cNvSpPr>
            <p:nvPr/>
          </p:nvSpPr>
          <p:spPr bwMode="auto">
            <a:xfrm>
              <a:off x="1776" y="3264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>
              <a:off x="2544" y="3264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1" name="Text Box 54"/>
            <p:cNvSpPr txBox="1">
              <a:spLocks noChangeArrowheads="1"/>
            </p:cNvSpPr>
            <p:nvPr/>
          </p:nvSpPr>
          <p:spPr bwMode="auto">
            <a:xfrm>
              <a:off x="1776" y="3312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16</a:t>
              </a: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2544" y="3312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32</a:t>
              </a:r>
            </a:p>
          </p:txBody>
        </p:sp>
        <p:sp>
          <p:nvSpPr>
            <p:cNvPr id="63" name="Line 56"/>
            <p:cNvSpPr>
              <a:spLocks noChangeShapeType="1"/>
            </p:cNvSpPr>
            <p:nvPr/>
          </p:nvSpPr>
          <p:spPr bwMode="auto">
            <a:xfrm>
              <a:off x="1776" y="2880"/>
              <a:ext cx="160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4" name="Line 57"/>
            <p:cNvSpPr>
              <a:spLocks noChangeShapeType="1"/>
            </p:cNvSpPr>
            <p:nvPr/>
          </p:nvSpPr>
          <p:spPr bwMode="auto">
            <a:xfrm>
              <a:off x="3024" y="2976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5" name="Line 58"/>
            <p:cNvSpPr>
              <a:spLocks noChangeShapeType="1"/>
            </p:cNvSpPr>
            <p:nvPr/>
          </p:nvSpPr>
          <p:spPr bwMode="auto">
            <a:xfrm>
              <a:off x="2736" y="2736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6" name="Line 59"/>
            <p:cNvSpPr>
              <a:spLocks noChangeShapeType="1"/>
            </p:cNvSpPr>
            <p:nvPr/>
          </p:nvSpPr>
          <p:spPr bwMode="auto">
            <a:xfrm>
              <a:off x="1728" y="2160"/>
              <a:ext cx="0" cy="11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7" name="Line 60"/>
            <p:cNvSpPr>
              <a:spLocks noChangeShapeType="1"/>
            </p:cNvSpPr>
            <p:nvPr/>
          </p:nvSpPr>
          <p:spPr bwMode="auto">
            <a:xfrm>
              <a:off x="1728" y="216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>
              <a:off x="2928" y="2736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>
              <a:off x="3792" y="2592"/>
              <a:ext cx="1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3456" y="2160"/>
              <a:ext cx="336" cy="8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7"/>
                </a:cxn>
                <a:cxn ang="0">
                  <a:pos x="111" y="553"/>
                </a:cxn>
                <a:cxn ang="0">
                  <a:pos x="0" y="671"/>
                </a:cxn>
                <a:cxn ang="0">
                  <a:pos x="0" y="1098"/>
                </a:cxn>
                <a:cxn ang="0">
                  <a:pos x="387" y="790"/>
                </a:cxn>
                <a:cxn ang="0">
                  <a:pos x="387" y="308"/>
                </a:cxn>
                <a:cxn ang="0">
                  <a:pos x="0" y="0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1" name="Rectangle 64"/>
            <p:cNvSpPr>
              <a:spLocks noChangeArrowheads="1"/>
            </p:cNvSpPr>
            <p:nvPr/>
          </p:nvSpPr>
          <p:spPr bwMode="auto">
            <a:xfrm>
              <a:off x="3520" y="2544"/>
              <a:ext cx="31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04875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ALU</a:t>
              </a:r>
            </a:p>
          </p:txBody>
        </p:sp>
        <p:sp>
          <p:nvSpPr>
            <p:cNvPr id="72" name="AutoShape 65"/>
            <p:cNvSpPr>
              <a:spLocks noChangeArrowheads="1"/>
            </p:cNvSpPr>
            <p:nvPr/>
          </p:nvSpPr>
          <p:spPr bwMode="auto">
            <a:xfrm rot="-5400000">
              <a:off x="3016" y="2760"/>
              <a:ext cx="480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3" name="Line 66"/>
            <p:cNvSpPr>
              <a:spLocks noChangeShapeType="1"/>
            </p:cNvSpPr>
            <p:nvPr/>
          </p:nvSpPr>
          <p:spPr bwMode="auto">
            <a:xfrm>
              <a:off x="3328" y="283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4" name="Rectangle 67"/>
            <p:cNvSpPr>
              <a:spLocks noChangeArrowheads="1"/>
            </p:cNvSpPr>
            <p:nvPr/>
          </p:nvSpPr>
          <p:spPr bwMode="auto">
            <a:xfrm>
              <a:off x="3216" y="2880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5" name="Rectangle 68"/>
            <p:cNvSpPr>
              <a:spLocks noChangeArrowheads="1"/>
            </p:cNvSpPr>
            <p:nvPr/>
          </p:nvSpPr>
          <p:spPr bwMode="auto">
            <a:xfrm>
              <a:off x="3216" y="2640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6" name="Line 69"/>
            <p:cNvSpPr>
              <a:spLocks noChangeShapeType="1"/>
            </p:cNvSpPr>
            <p:nvPr/>
          </p:nvSpPr>
          <p:spPr bwMode="auto">
            <a:xfrm>
              <a:off x="3024" y="2976"/>
              <a:ext cx="1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7" name="Line 70"/>
            <p:cNvSpPr>
              <a:spLocks noChangeShapeType="1"/>
            </p:cNvSpPr>
            <p:nvPr/>
          </p:nvSpPr>
          <p:spPr bwMode="auto">
            <a:xfrm>
              <a:off x="2928" y="2304"/>
              <a:ext cx="5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8" name="Oval 71"/>
            <p:cNvSpPr>
              <a:spLocks noChangeArrowheads="1"/>
            </p:cNvSpPr>
            <p:nvPr/>
          </p:nvSpPr>
          <p:spPr bwMode="auto">
            <a:xfrm>
              <a:off x="3168" y="1824"/>
              <a:ext cx="288" cy="33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9" name="Rectangle 72"/>
            <p:cNvSpPr>
              <a:spLocks noChangeArrowheads="1"/>
            </p:cNvSpPr>
            <p:nvPr/>
          </p:nvSpPr>
          <p:spPr bwMode="auto">
            <a:xfrm>
              <a:off x="3168" y="182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algn="ctr" defTabSz="904875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Shift</a:t>
              </a:r>
            </a:p>
            <a:p>
              <a:pPr marL="0" marR="0" lvl="0" indent="0" algn="ctr" defTabSz="904875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left 2</a:t>
              </a:r>
            </a:p>
          </p:txBody>
        </p:sp>
        <p:sp>
          <p:nvSpPr>
            <p:cNvPr id="80" name="Line 73"/>
            <p:cNvSpPr>
              <a:spLocks noChangeShapeType="1"/>
            </p:cNvSpPr>
            <p:nvPr/>
          </p:nvSpPr>
          <p:spPr bwMode="auto">
            <a:xfrm>
              <a:off x="3024" y="2016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grpSp>
          <p:nvGrpSpPr>
            <p:cNvPr id="81" name="Group 74"/>
            <p:cNvGrpSpPr>
              <a:grpSpLocks/>
            </p:cNvGrpSpPr>
            <p:nvPr/>
          </p:nvGrpSpPr>
          <p:grpSpPr bwMode="auto">
            <a:xfrm>
              <a:off x="3600" y="1608"/>
              <a:ext cx="192" cy="580"/>
              <a:chOff x="1392" y="2880"/>
              <a:chExt cx="288" cy="480"/>
            </a:xfrm>
          </p:grpSpPr>
          <p:sp>
            <p:nvSpPr>
              <p:cNvPr id="134" name="Line 75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5" name="Line 76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6" name="Line 77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7" name="Line 78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8" name="Line 79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9" name="Line 8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0" name="Line 81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82" name="Text Box 82"/>
            <p:cNvSpPr txBox="1">
              <a:spLocks noChangeArrowheads="1"/>
            </p:cNvSpPr>
            <p:nvPr/>
          </p:nvSpPr>
          <p:spPr bwMode="auto">
            <a:xfrm>
              <a:off x="3552" y="1776"/>
              <a:ext cx="30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Add</a:t>
              </a:r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>
              <a:off x="3447" y="2016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4128" y="2112"/>
              <a:ext cx="816" cy="9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>
              <a:off x="3984" y="2592"/>
              <a:ext cx="1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6" name="Text Box 86"/>
            <p:cNvSpPr txBox="1">
              <a:spLocks noChangeArrowheads="1"/>
            </p:cNvSpPr>
            <p:nvPr/>
          </p:nvSpPr>
          <p:spPr bwMode="auto">
            <a:xfrm>
              <a:off x="4416" y="2112"/>
              <a:ext cx="545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Data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Memory</a:t>
              </a:r>
            </a:p>
          </p:txBody>
        </p:sp>
        <p:sp>
          <p:nvSpPr>
            <p:cNvPr id="87" name="Text Box 87"/>
            <p:cNvSpPr txBox="1">
              <a:spLocks noChangeArrowheads="1"/>
            </p:cNvSpPr>
            <p:nvPr/>
          </p:nvSpPr>
          <p:spPr bwMode="auto">
            <a:xfrm>
              <a:off x="4080" y="2496"/>
              <a:ext cx="46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Address</a:t>
              </a:r>
            </a:p>
          </p:txBody>
        </p:sp>
        <p:sp>
          <p:nvSpPr>
            <p:cNvPr id="88" name="Text Box 88"/>
            <p:cNvSpPr txBox="1">
              <a:spLocks noChangeArrowheads="1"/>
            </p:cNvSpPr>
            <p:nvPr/>
          </p:nvSpPr>
          <p:spPr bwMode="auto">
            <a:xfrm>
              <a:off x="4080" y="2736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Write Data</a:t>
              </a:r>
            </a:p>
          </p:txBody>
        </p:sp>
        <p:sp>
          <p:nvSpPr>
            <p:cNvPr id="89" name="Text Box 89"/>
            <p:cNvSpPr txBox="1">
              <a:spLocks noChangeArrowheads="1"/>
            </p:cNvSpPr>
            <p:nvPr/>
          </p:nvSpPr>
          <p:spPr bwMode="auto">
            <a:xfrm>
              <a:off x="4608" y="2448"/>
              <a:ext cx="34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Data</a:t>
              </a:r>
            </a:p>
          </p:txBody>
        </p:sp>
        <p:sp>
          <p:nvSpPr>
            <p:cNvPr id="90" name="Line 90"/>
            <p:cNvSpPr>
              <a:spLocks noChangeShapeType="1"/>
            </p:cNvSpPr>
            <p:nvPr/>
          </p:nvSpPr>
          <p:spPr bwMode="auto">
            <a:xfrm>
              <a:off x="3984" y="283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1" name="Line 91"/>
            <p:cNvSpPr>
              <a:spLocks noChangeShapeType="1"/>
            </p:cNvSpPr>
            <p:nvPr/>
          </p:nvSpPr>
          <p:spPr bwMode="auto">
            <a:xfrm>
              <a:off x="5136" y="2832"/>
              <a:ext cx="14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2" name="AutoShape 92"/>
            <p:cNvSpPr>
              <a:spLocks noChangeArrowheads="1"/>
            </p:cNvSpPr>
            <p:nvPr/>
          </p:nvSpPr>
          <p:spPr bwMode="auto">
            <a:xfrm rot="-5400000">
              <a:off x="5136" y="2640"/>
              <a:ext cx="432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>
              <a:off x="5424" y="2688"/>
              <a:ext cx="9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5280" y="2496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5280" y="2736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>
              <a:off x="2736" y="2304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Line 97"/>
            <p:cNvSpPr>
              <a:spLocks noChangeShapeType="1"/>
            </p:cNvSpPr>
            <p:nvPr/>
          </p:nvSpPr>
          <p:spPr bwMode="auto">
            <a:xfrm>
              <a:off x="1776" y="2880"/>
              <a:ext cx="0" cy="864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Line 98"/>
            <p:cNvSpPr>
              <a:spLocks noChangeShapeType="1"/>
            </p:cNvSpPr>
            <p:nvPr/>
          </p:nvSpPr>
          <p:spPr bwMode="auto">
            <a:xfrm>
              <a:off x="1296" y="1728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Line 99"/>
            <p:cNvSpPr>
              <a:spLocks noChangeShapeType="1"/>
            </p:cNvSpPr>
            <p:nvPr/>
          </p:nvSpPr>
          <p:spPr bwMode="auto">
            <a:xfrm>
              <a:off x="816" y="1104"/>
              <a:ext cx="5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0" name="Line 100"/>
            <p:cNvSpPr>
              <a:spLocks noChangeShapeType="1"/>
            </p:cNvSpPr>
            <p:nvPr/>
          </p:nvSpPr>
          <p:spPr bwMode="auto">
            <a:xfrm>
              <a:off x="1632" y="2544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1" name="Line 101"/>
            <p:cNvSpPr>
              <a:spLocks noChangeShapeType="1"/>
            </p:cNvSpPr>
            <p:nvPr/>
          </p:nvSpPr>
          <p:spPr bwMode="auto">
            <a:xfrm>
              <a:off x="4944" y="2592"/>
              <a:ext cx="1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1536" y="1584"/>
              <a:ext cx="96" cy="1392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3" name="Rectangle 103"/>
            <p:cNvSpPr>
              <a:spLocks noChangeArrowheads="1"/>
            </p:cNvSpPr>
            <p:nvPr/>
          </p:nvSpPr>
          <p:spPr bwMode="auto">
            <a:xfrm>
              <a:off x="2832" y="1584"/>
              <a:ext cx="96" cy="2016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4" name="Line 104"/>
            <p:cNvSpPr>
              <a:spLocks noChangeShapeType="1"/>
            </p:cNvSpPr>
            <p:nvPr/>
          </p:nvSpPr>
          <p:spPr bwMode="auto">
            <a:xfrm>
              <a:off x="1392" y="1728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5" name="Line 105"/>
            <p:cNvSpPr>
              <a:spLocks noChangeShapeType="1"/>
            </p:cNvSpPr>
            <p:nvPr/>
          </p:nvSpPr>
          <p:spPr bwMode="auto">
            <a:xfrm>
              <a:off x="1632" y="1728"/>
              <a:ext cx="1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6" name="Line 106"/>
            <p:cNvSpPr>
              <a:spLocks noChangeShapeType="1"/>
            </p:cNvSpPr>
            <p:nvPr/>
          </p:nvSpPr>
          <p:spPr bwMode="auto">
            <a:xfrm>
              <a:off x="3792" y="1872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>
              <a:off x="2928" y="3312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8" name="Line 108"/>
            <p:cNvSpPr>
              <a:spLocks noChangeShapeType="1"/>
            </p:cNvSpPr>
            <p:nvPr/>
          </p:nvSpPr>
          <p:spPr bwMode="auto">
            <a:xfrm>
              <a:off x="3072" y="2736"/>
              <a:ext cx="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9" name="Line 109"/>
            <p:cNvSpPr>
              <a:spLocks noChangeShapeType="1"/>
            </p:cNvSpPr>
            <p:nvPr/>
          </p:nvSpPr>
          <p:spPr bwMode="auto">
            <a:xfrm>
              <a:off x="3072" y="3312"/>
              <a:ext cx="8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5040" y="1968"/>
              <a:ext cx="96" cy="1632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1" name="Line 111"/>
            <p:cNvSpPr>
              <a:spLocks noChangeShapeType="1"/>
            </p:cNvSpPr>
            <p:nvPr/>
          </p:nvSpPr>
          <p:spPr bwMode="auto">
            <a:xfrm>
              <a:off x="4032" y="3312"/>
              <a:ext cx="100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2" name="Line 112"/>
            <p:cNvSpPr>
              <a:spLocks noChangeShapeType="1"/>
            </p:cNvSpPr>
            <p:nvPr/>
          </p:nvSpPr>
          <p:spPr bwMode="auto">
            <a:xfrm>
              <a:off x="5136" y="2592"/>
              <a:ext cx="14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3" name="Line 113"/>
            <p:cNvSpPr>
              <a:spLocks noChangeShapeType="1"/>
            </p:cNvSpPr>
            <p:nvPr/>
          </p:nvSpPr>
          <p:spPr bwMode="auto">
            <a:xfrm>
              <a:off x="5520" y="2688"/>
              <a:ext cx="0" cy="1056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>
              <a:off x="4128" y="912"/>
              <a:ext cx="0" cy="96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 flipH="1">
              <a:off x="3888" y="2832"/>
              <a:ext cx="96" cy="480"/>
            </a:xfrm>
            <a:prstGeom prst="line">
              <a:avLst/>
            </a:prstGeom>
            <a:noFill/>
            <a:ln w="28575" cap="rnd">
              <a:solidFill>
                <a:srgbClr val="063DE8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 flipH="1">
              <a:off x="5040" y="2832"/>
              <a:ext cx="96" cy="480"/>
            </a:xfrm>
            <a:prstGeom prst="line">
              <a:avLst/>
            </a:prstGeom>
            <a:noFill/>
            <a:ln w="28575" cap="rnd">
              <a:solidFill>
                <a:srgbClr val="063DE8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7" name="Text Box 117"/>
            <p:cNvSpPr txBox="1">
              <a:spLocks noChangeArrowheads="1"/>
            </p:cNvSpPr>
            <p:nvPr/>
          </p:nvSpPr>
          <p:spPr bwMode="auto">
            <a:xfrm>
              <a:off x="1440" y="1392"/>
              <a:ext cx="32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IF/ID</a:t>
              </a:r>
            </a:p>
          </p:txBody>
        </p:sp>
        <p:sp>
          <p:nvSpPr>
            <p:cNvPr id="118" name="Line 118"/>
            <p:cNvSpPr>
              <a:spLocks noChangeShapeType="1"/>
            </p:cNvSpPr>
            <p:nvPr/>
          </p:nvSpPr>
          <p:spPr bwMode="auto">
            <a:xfrm flipV="1">
              <a:off x="3024" y="2016"/>
              <a:ext cx="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9" name="Line 119"/>
            <p:cNvSpPr>
              <a:spLocks noChangeShapeType="1"/>
            </p:cNvSpPr>
            <p:nvPr/>
          </p:nvSpPr>
          <p:spPr bwMode="auto">
            <a:xfrm>
              <a:off x="2496" y="3312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0" name="Line 120"/>
            <p:cNvSpPr>
              <a:spLocks noChangeShapeType="1"/>
            </p:cNvSpPr>
            <p:nvPr/>
          </p:nvSpPr>
          <p:spPr bwMode="auto">
            <a:xfrm>
              <a:off x="2928" y="1728"/>
              <a:ext cx="6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1" name="Line 121"/>
            <p:cNvSpPr>
              <a:spLocks noChangeShapeType="1"/>
            </p:cNvSpPr>
            <p:nvPr/>
          </p:nvSpPr>
          <p:spPr bwMode="auto">
            <a:xfrm>
              <a:off x="1392" y="1104"/>
              <a:ext cx="0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2" name="Line 122"/>
            <p:cNvSpPr>
              <a:spLocks noChangeShapeType="1"/>
            </p:cNvSpPr>
            <p:nvPr/>
          </p:nvSpPr>
          <p:spPr bwMode="auto">
            <a:xfrm flipV="1">
              <a:off x="3744" y="2064"/>
              <a:ext cx="0" cy="288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3" name="Line 123"/>
            <p:cNvSpPr>
              <a:spLocks noChangeShapeType="1"/>
            </p:cNvSpPr>
            <p:nvPr/>
          </p:nvSpPr>
          <p:spPr bwMode="auto">
            <a:xfrm>
              <a:off x="480" y="1536"/>
              <a:ext cx="0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4" name="Rectangle 124"/>
            <p:cNvSpPr>
              <a:spLocks noChangeArrowheads="1"/>
            </p:cNvSpPr>
            <p:nvPr/>
          </p:nvSpPr>
          <p:spPr bwMode="auto">
            <a:xfrm>
              <a:off x="3888" y="1584"/>
              <a:ext cx="96" cy="2016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5" name="Oval 125"/>
            <p:cNvSpPr>
              <a:spLocks noChangeArrowheads="1"/>
            </p:cNvSpPr>
            <p:nvPr/>
          </p:nvSpPr>
          <p:spPr bwMode="auto">
            <a:xfrm>
              <a:off x="1968" y="3168"/>
              <a:ext cx="512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6" name="Rectangle 126"/>
            <p:cNvSpPr>
              <a:spLocks noChangeArrowheads="1"/>
            </p:cNvSpPr>
            <p:nvPr/>
          </p:nvSpPr>
          <p:spPr bwMode="auto">
            <a:xfrm>
              <a:off x="2064" y="3168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Sign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Extend</a:t>
              </a:r>
            </a:p>
          </p:txBody>
        </p:sp>
        <p:sp>
          <p:nvSpPr>
            <p:cNvPr id="127" name="Line 127"/>
            <p:cNvSpPr>
              <a:spLocks noChangeShapeType="1"/>
            </p:cNvSpPr>
            <p:nvPr/>
          </p:nvSpPr>
          <p:spPr bwMode="auto">
            <a:xfrm>
              <a:off x="3984" y="187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8" name="Line 128"/>
            <p:cNvSpPr>
              <a:spLocks noChangeShapeType="1"/>
            </p:cNvSpPr>
            <p:nvPr/>
          </p:nvSpPr>
          <p:spPr bwMode="auto">
            <a:xfrm>
              <a:off x="3744" y="2064"/>
              <a:ext cx="144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9" name="Line 129"/>
            <p:cNvSpPr>
              <a:spLocks noChangeShapeType="1"/>
            </p:cNvSpPr>
            <p:nvPr/>
          </p:nvSpPr>
          <p:spPr bwMode="auto">
            <a:xfrm>
              <a:off x="3984" y="2064"/>
              <a:ext cx="144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0" name="Line 130"/>
            <p:cNvSpPr>
              <a:spLocks noChangeShapeType="1"/>
            </p:cNvSpPr>
            <p:nvPr/>
          </p:nvSpPr>
          <p:spPr bwMode="auto">
            <a:xfrm>
              <a:off x="4032" y="2592"/>
              <a:ext cx="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1" name="Text Box 131"/>
            <p:cNvSpPr txBox="1">
              <a:spLocks noChangeArrowheads="1"/>
            </p:cNvSpPr>
            <p:nvPr/>
          </p:nvSpPr>
          <p:spPr bwMode="auto">
            <a:xfrm>
              <a:off x="2736" y="1392"/>
              <a:ext cx="36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ID/EX</a:t>
              </a:r>
            </a:p>
          </p:txBody>
        </p:sp>
        <p:sp>
          <p:nvSpPr>
            <p:cNvPr id="132" name="Text Box 132"/>
            <p:cNvSpPr txBox="1">
              <a:spLocks noChangeArrowheads="1"/>
            </p:cNvSpPr>
            <p:nvPr/>
          </p:nvSpPr>
          <p:spPr bwMode="auto">
            <a:xfrm>
              <a:off x="3648" y="1392"/>
              <a:ext cx="49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EX/MEM</a:t>
              </a:r>
            </a:p>
          </p:txBody>
        </p:sp>
        <p:sp>
          <p:nvSpPr>
            <p:cNvPr id="133" name="Text Box 133"/>
            <p:cNvSpPr txBox="1">
              <a:spLocks noChangeArrowheads="1"/>
            </p:cNvSpPr>
            <p:nvPr/>
          </p:nvSpPr>
          <p:spPr bwMode="auto">
            <a:xfrm>
              <a:off x="4848" y="1776"/>
              <a:ext cx="52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MEM/WB</a:t>
              </a:r>
            </a:p>
          </p:txBody>
        </p:sp>
      </p:grpSp>
      <p:grpSp>
        <p:nvGrpSpPr>
          <p:cNvPr id="148" name="Group 386"/>
          <p:cNvGrpSpPr/>
          <p:nvPr/>
        </p:nvGrpSpPr>
        <p:grpSpPr>
          <a:xfrm>
            <a:off x="609600" y="4876800"/>
            <a:ext cx="7467600" cy="1555750"/>
            <a:chOff x="609600" y="5029200"/>
            <a:chExt cx="7467600" cy="1555750"/>
          </a:xfrm>
        </p:grpSpPr>
        <p:sp>
          <p:nvSpPr>
            <p:cNvPr id="149" name="Line 44"/>
            <p:cNvSpPr>
              <a:spLocks noChangeShapeType="1"/>
            </p:cNvSpPr>
            <p:nvPr/>
          </p:nvSpPr>
          <p:spPr bwMode="auto">
            <a:xfrm>
              <a:off x="2819400" y="5105400"/>
              <a:ext cx="254000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0" name="Text Box 124"/>
            <p:cNvSpPr txBox="1">
              <a:spLocks noChangeArrowheads="1"/>
            </p:cNvSpPr>
            <p:nvPr/>
          </p:nvSpPr>
          <p:spPr bwMode="auto">
            <a:xfrm>
              <a:off x="685800" y="6248400"/>
              <a:ext cx="1516063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8276"/>
                  </a:solidFill>
                  <a:latin typeface="Arial" charset="0"/>
                </a:rPr>
                <a:t>System Clock</a:t>
              </a:r>
            </a:p>
          </p:txBody>
        </p:sp>
        <p:sp>
          <p:nvSpPr>
            <p:cNvPr id="151" name="Line 125"/>
            <p:cNvSpPr>
              <a:spLocks noChangeShapeType="1"/>
            </p:cNvSpPr>
            <p:nvPr/>
          </p:nvSpPr>
          <p:spPr bwMode="auto">
            <a:xfrm>
              <a:off x="609600" y="6553200"/>
              <a:ext cx="7467600" cy="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2" name="Line 126"/>
            <p:cNvSpPr>
              <a:spLocks noChangeShapeType="1"/>
            </p:cNvSpPr>
            <p:nvPr/>
          </p:nvSpPr>
          <p:spPr bwMode="auto">
            <a:xfrm>
              <a:off x="8077200" y="6248400"/>
              <a:ext cx="0" cy="3048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3" name="Line 127"/>
            <p:cNvSpPr>
              <a:spLocks noChangeShapeType="1"/>
            </p:cNvSpPr>
            <p:nvPr/>
          </p:nvSpPr>
          <p:spPr bwMode="auto">
            <a:xfrm>
              <a:off x="6248400" y="6248400"/>
              <a:ext cx="0" cy="3048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4" name="Line 128"/>
            <p:cNvSpPr>
              <a:spLocks noChangeShapeType="1"/>
            </p:cNvSpPr>
            <p:nvPr/>
          </p:nvSpPr>
          <p:spPr bwMode="auto">
            <a:xfrm>
              <a:off x="4572000" y="6248400"/>
              <a:ext cx="0" cy="3048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5" name="Line 129"/>
            <p:cNvSpPr>
              <a:spLocks noChangeShapeType="1"/>
            </p:cNvSpPr>
            <p:nvPr/>
          </p:nvSpPr>
          <p:spPr bwMode="auto">
            <a:xfrm>
              <a:off x="2514600" y="5257800"/>
              <a:ext cx="0" cy="12954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6" name="Line 130"/>
            <p:cNvSpPr>
              <a:spLocks noChangeShapeType="1"/>
            </p:cNvSpPr>
            <p:nvPr/>
          </p:nvSpPr>
          <p:spPr bwMode="auto">
            <a:xfrm>
              <a:off x="609600" y="5029200"/>
              <a:ext cx="0" cy="15240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7" name="Line 131"/>
            <p:cNvSpPr>
              <a:spLocks noChangeShapeType="1"/>
            </p:cNvSpPr>
            <p:nvPr/>
          </p:nvSpPr>
          <p:spPr bwMode="auto">
            <a:xfrm>
              <a:off x="3733800" y="5257800"/>
              <a:ext cx="0" cy="12954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</p:grpSp>
      <p:sp>
        <p:nvSpPr>
          <p:cNvPr id="158" name="Text Box 7"/>
          <p:cNvSpPr txBox="1">
            <a:spLocks noChangeArrowheads="1"/>
          </p:cNvSpPr>
          <p:nvPr/>
        </p:nvSpPr>
        <p:spPr bwMode="auto">
          <a:xfrm>
            <a:off x="6945087" y="1921668"/>
            <a:ext cx="1817913" cy="646331"/>
          </a:xfrm>
          <a:prstGeom prst="rect">
            <a:avLst/>
          </a:prstGeom>
          <a:solidFill>
            <a:srgbClr val="9D3578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例外：右向左的数据流</a:t>
            </a:r>
            <a:endParaRPr kumimoji="0" lang="en-AU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6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58788" y="0"/>
            <a:ext cx="8229600" cy="1143000"/>
          </a:xfrm>
        </p:spPr>
        <p:txBody>
          <a:bodyPr/>
          <a:lstStyle/>
          <a:p>
            <a:r>
              <a:rPr lang="en-US" altLang="zh-CN" smtClean="0"/>
              <a:t>ALU Control</a:t>
            </a:r>
            <a:r>
              <a:rPr lang="zh-CN" altLang="en-US" smtClean="0"/>
              <a:t>的设计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828675"/>
            <a:ext cx="8270875" cy="11509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设计思想：由主控单元（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）产生</a:t>
            </a:r>
            <a:r>
              <a:rPr lang="en-US" altLang="zh-CN" dirty="0" smtClean="0"/>
              <a:t>ALU control</a:t>
            </a:r>
            <a:r>
              <a:rPr lang="zh-CN" altLang="en-US" dirty="0" smtClean="0"/>
              <a:t>的输入</a:t>
            </a:r>
            <a:r>
              <a:rPr lang="en-US" altLang="zh-CN" dirty="0" smtClean="0"/>
              <a:t>2-bit </a:t>
            </a:r>
            <a:r>
              <a:rPr lang="en-US" altLang="zh-CN" dirty="0" err="1" smtClean="0"/>
              <a:t>ALUOp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ALUOp</a:t>
            </a:r>
            <a:r>
              <a:rPr lang="zh-CN" altLang="en-US" dirty="0" smtClean="0"/>
              <a:t>取决于指令的</a:t>
            </a:r>
            <a:r>
              <a:rPr lang="en-US" altLang="zh-CN" dirty="0" err="1" smtClean="0"/>
              <a:t>opcode</a:t>
            </a:r>
            <a:r>
              <a:rPr lang="zh-CN" altLang="en-US" dirty="0" smtClean="0"/>
              <a:t>和某些</a:t>
            </a:r>
            <a:r>
              <a:rPr lang="en-US" altLang="zh-CN" dirty="0" err="1" smtClean="0"/>
              <a:t>funct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 smtClean="0"/>
              <a:t>ALU control</a:t>
            </a:r>
            <a:r>
              <a:rPr lang="zh-CN" altLang="en-US" dirty="0" smtClean="0"/>
              <a:t>由组合逻辑电路构成</a:t>
            </a:r>
            <a:endParaRPr lang="en-AU" altLang="zh-CN" dirty="0"/>
          </a:p>
        </p:txBody>
      </p:sp>
      <p:graphicFrame>
        <p:nvGraphicFramePr>
          <p:cNvPr id="5" name="Group 69"/>
          <p:cNvGraphicFramePr>
            <a:graphicFrameLocks noGrp="1"/>
          </p:cNvGraphicFramePr>
          <p:nvPr/>
        </p:nvGraphicFramePr>
        <p:xfrm>
          <a:off x="719138" y="1844675"/>
          <a:ext cx="7921625" cy="3270250"/>
        </p:xfrm>
        <a:graphic>
          <a:graphicData uri="http://schemas.openxmlformats.org/drawingml/2006/table">
            <a:tbl>
              <a:tblPr/>
              <a:tblGrid>
                <a:gridCol w="1044489"/>
                <a:gridCol w="1080120"/>
                <a:gridCol w="1728192"/>
                <a:gridCol w="1052574"/>
                <a:gridCol w="1733550"/>
                <a:gridCol w="1282700"/>
              </a:tblGrid>
              <a:tr h="579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指令的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ALUOp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指令的操作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的操作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的信号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8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0x23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（加法）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word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53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0x2b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（加法）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word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6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（减法）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 equal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5345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R-type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由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定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66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53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8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100101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53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1258888" y="5919788"/>
            <a:ext cx="1296987" cy="5746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89" name="TextBox 6"/>
          <p:cNvSpPr txBox="1">
            <a:spLocks noChangeArrowheads="1"/>
          </p:cNvSpPr>
          <p:nvPr/>
        </p:nvSpPr>
        <p:spPr bwMode="auto">
          <a:xfrm>
            <a:off x="1439863" y="6022975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control</a:t>
            </a:r>
            <a:endParaRPr lang="zh-CN" altLang="en-US"/>
          </a:p>
        </p:txBody>
      </p:sp>
      <p:cxnSp>
        <p:nvCxnSpPr>
          <p:cNvPr id="9" name="直接连接符 8"/>
          <p:cNvCxnSpPr>
            <a:endCxn id="6" idx="2"/>
          </p:cNvCxnSpPr>
          <p:nvPr/>
        </p:nvCxnSpPr>
        <p:spPr>
          <a:xfrm>
            <a:off x="827088" y="62071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6"/>
            <a:endCxn id="15" idx="2"/>
          </p:cNvCxnSpPr>
          <p:nvPr/>
        </p:nvCxnSpPr>
        <p:spPr>
          <a:xfrm flipV="1">
            <a:off x="2555875" y="6189663"/>
            <a:ext cx="1439863" cy="1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2" name="TextBox 12"/>
          <p:cNvSpPr txBox="1">
            <a:spLocks noChangeArrowheads="1"/>
          </p:cNvSpPr>
          <p:nvPr/>
        </p:nvSpPr>
        <p:spPr bwMode="auto">
          <a:xfrm>
            <a:off x="206375" y="5772150"/>
            <a:ext cx="82708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/>
              <a:t>指令第</a:t>
            </a:r>
            <a:r>
              <a:rPr lang="en-US" altLang="zh-CN"/>
              <a:t>31-26</a:t>
            </a:r>
            <a:r>
              <a:rPr lang="zh-CN" altLang="en-US"/>
              <a:t>位</a:t>
            </a:r>
          </a:p>
        </p:txBody>
      </p:sp>
      <p:sp>
        <p:nvSpPr>
          <p:cNvPr id="5193" name="TextBox 13"/>
          <p:cNvSpPr txBox="1">
            <a:spLocks noChangeArrowheads="1"/>
          </p:cNvSpPr>
          <p:nvPr/>
        </p:nvSpPr>
        <p:spPr bwMode="auto">
          <a:xfrm>
            <a:off x="2811463" y="5873750"/>
            <a:ext cx="865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dirty="0" err="1"/>
              <a:t>ALUOp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995738" y="5859463"/>
            <a:ext cx="1296987" cy="660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95" name="TextBox 15"/>
          <p:cNvSpPr txBox="1">
            <a:spLocks noChangeArrowheads="1"/>
          </p:cNvSpPr>
          <p:nvPr/>
        </p:nvSpPr>
        <p:spPr bwMode="auto">
          <a:xfrm>
            <a:off x="3995738" y="6005513"/>
            <a:ext cx="1368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ALU control</a:t>
            </a:r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3419475" y="6372225"/>
            <a:ext cx="72072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7" name="TextBox 26"/>
          <p:cNvSpPr txBox="1">
            <a:spLocks noChangeArrowheads="1"/>
          </p:cNvSpPr>
          <p:nvPr/>
        </p:nvSpPr>
        <p:spPr bwMode="auto">
          <a:xfrm>
            <a:off x="2909888" y="6254750"/>
            <a:ext cx="1085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dirty="0" err="1" smtClean="0"/>
              <a:t>funct</a:t>
            </a:r>
            <a:r>
              <a:rPr lang="en-US" altLang="zh-CN" dirty="0" smtClean="0"/>
              <a:t> 6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5292725" y="6207125"/>
            <a:ext cx="1223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9" name="TextBox 31"/>
          <p:cNvSpPr txBox="1">
            <a:spLocks noChangeArrowheads="1"/>
          </p:cNvSpPr>
          <p:nvPr/>
        </p:nvSpPr>
        <p:spPr bwMode="auto">
          <a:xfrm>
            <a:off x="5710238" y="5864225"/>
            <a:ext cx="863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F</a:t>
            </a:r>
            <a:endParaRPr lang="zh-CN" altLang="en-US"/>
          </a:p>
        </p:txBody>
      </p:sp>
      <p:sp>
        <p:nvSpPr>
          <p:cNvPr id="5200" name="TextBox 32"/>
          <p:cNvSpPr txBox="1">
            <a:spLocks noChangeArrowheads="1"/>
          </p:cNvSpPr>
          <p:nvPr/>
        </p:nvSpPr>
        <p:spPr bwMode="auto">
          <a:xfrm>
            <a:off x="6938963" y="5267325"/>
            <a:ext cx="18351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/>
              <a:t>多级译码：指令中的操作码</a:t>
            </a:r>
            <a:r>
              <a:rPr lang="en-US" altLang="zh-CN"/>
              <a:t>/</a:t>
            </a:r>
            <a:r>
              <a:rPr lang="zh-CN" altLang="en-US"/>
              <a:t>功能码分步译，降低主控单元复杂度。</a:t>
            </a:r>
          </a:p>
        </p:txBody>
      </p:sp>
      <p:sp>
        <p:nvSpPr>
          <p:cNvPr id="2" name="椭圆 1"/>
          <p:cNvSpPr/>
          <p:nvPr/>
        </p:nvSpPr>
        <p:spPr>
          <a:xfrm>
            <a:off x="2811463" y="5864225"/>
            <a:ext cx="968374" cy="325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853193" y="6276181"/>
            <a:ext cx="968374" cy="325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1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7899" y="43602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u="sng" dirty="0" smtClean="0">
                <a:solidFill>
                  <a:srgbClr val="FF0000"/>
                </a:solidFill>
              </a:rPr>
              <a:t>再设计，其他控制信号</a:t>
            </a:r>
            <a:endParaRPr lang="zh-CN" altLang="en-US" sz="2400" u="sng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71873"/>
              </p:ext>
            </p:extLst>
          </p:nvPr>
        </p:nvGraphicFramePr>
        <p:xfrm>
          <a:off x="827088" y="1819499"/>
          <a:ext cx="7561262" cy="4048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264"/>
                <a:gridCol w="2952493"/>
                <a:gridCol w="3024505"/>
              </a:tblGrid>
              <a:tr h="370782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控制信号名称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无效含义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有效含义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</a:tr>
              <a:tr h="639980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</a:rPr>
                        <a:t>RegDst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写寄存器的目标寄存器号来自</a:t>
                      </a:r>
                      <a:r>
                        <a:rPr lang="en-US" altLang="zh-CN" sz="1800" dirty="0" err="1" smtClean="0"/>
                        <a:t>rt</a:t>
                      </a:r>
                      <a:r>
                        <a:rPr lang="zh-CN" altLang="en-US" sz="1800" dirty="0" smtClean="0"/>
                        <a:t>字段（位</a:t>
                      </a:r>
                      <a:r>
                        <a:rPr lang="en-US" altLang="zh-CN" sz="1800" dirty="0" smtClean="0"/>
                        <a:t>20:16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写寄存器的目标寄存器号来自</a:t>
                      </a:r>
                      <a:r>
                        <a:rPr lang="en-US" altLang="zh-CN" sz="1800" dirty="0" err="1" smtClean="0"/>
                        <a:t>rd</a:t>
                      </a:r>
                      <a:r>
                        <a:rPr lang="zh-CN" altLang="en-US" sz="1800" dirty="0" smtClean="0"/>
                        <a:t>字段（位</a:t>
                      </a:r>
                      <a:r>
                        <a:rPr lang="en-US" altLang="zh-CN" sz="1800" dirty="0" smtClean="0"/>
                        <a:t>15:11</a:t>
                      </a:r>
                      <a:r>
                        <a:rPr lang="zh-CN" altLang="en-US" sz="1800" dirty="0" smtClean="0"/>
                        <a:t>）</a:t>
                      </a:r>
                    </a:p>
                  </a:txBody>
                  <a:tcPr marL="91445" marR="91445" marT="45713" marB="45713"/>
                </a:tc>
              </a:tr>
              <a:tr h="370782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B050"/>
                          </a:solidFill>
                        </a:rPr>
                        <a:t>RegWrite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无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寄存器堆写使能有效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</a:tr>
              <a:tr h="914257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</a:rPr>
                        <a:t>ALUSrc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第二个</a:t>
                      </a:r>
                      <a:r>
                        <a:rPr lang="en-US" altLang="zh-CN" sz="1800" dirty="0" smtClean="0"/>
                        <a:t>ALU</a:t>
                      </a:r>
                      <a:r>
                        <a:rPr lang="zh-CN" altLang="en-US" sz="1800" dirty="0" smtClean="0"/>
                        <a:t>操作数来自寄存器堆的第二个输出（读数据</a:t>
                      </a:r>
                      <a:r>
                        <a:rPr lang="en-US" altLang="zh-CN" sz="1800" dirty="0" smtClean="0"/>
                        <a:t>2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第二个</a:t>
                      </a:r>
                      <a:r>
                        <a:rPr lang="en-US" altLang="zh-CN" sz="1800" dirty="0" smtClean="0"/>
                        <a:t>ALU</a:t>
                      </a:r>
                      <a:r>
                        <a:rPr lang="zh-CN" altLang="en-US" sz="1800" dirty="0" smtClean="0"/>
                        <a:t>操作数来自指令低</a:t>
                      </a:r>
                      <a:r>
                        <a:rPr lang="en-US" altLang="zh-CN" sz="1800" dirty="0" smtClean="0"/>
                        <a:t>16</a:t>
                      </a:r>
                      <a:r>
                        <a:rPr lang="zh-CN" altLang="en-US" sz="1800" dirty="0" smtClean="0"/>
                        <a:t>位的符号位扩展后的</a:t>
                      </a:r>
                      <a:r>
                        <a:rPr lang="en-US" altLang="zh-CN" sz="1800" dirty="0" smtClean="0"/>
                        <a:t>32</a:t>
                      </a:r>
                      <a:r>
                        <a:rPr lang="zh-CN" altLang="en-US" sz="1800" dirty="0" smtClean="0"/>
                        <a:t>位数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</a:tr>
              <a:tr h="370782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PCSrc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PC</a:t>
                      </a:r>
                      <a:r>
                        <a:rPr lang="zh-CN" altLang="en-US" sz="1800" dirty="0" smtClean="0"/>
                        <a:t>由</a:t>
                      </a:r>
                      <a:r>
                        <a:rPr lang="en-US" altLang="zh-CN" sz="1800" dirty="0" smtClean="0"/>
                        <a:t>PC+4</a:t>
                      </a:r>
                      <a:r>
                        <a:rPr lang="zh-CN" altLang="en-US" sz="1800" dirty="0" smtClean="0"/>
                        <a:t>取代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PC</a:t>
                      </a:r>
                      <a:r>
                        <a:rPr lang="zh-CN" altLang="en-US" sz="1800" dirty="0" smtClean="0"/>
                        <a:t>由分支目标地址取代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</a:tr>
              <a:tr h="370782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B050"/>
                          </a:solidFill>
                        </a:rPr>
                        <a:t>MemRead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无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数据存储器读使能有效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</a:tr>
              <a:tr h="370782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B050"/>
                          </a:solidFill>
                        </a:rPr>
                        <a:t>MemWrite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无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数据存储器写使能有效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</a:tr>
              <a:tr h="639980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</a:rPr>
                        <a:t>MemtoReg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写入寄存器的数来自</a:t>
                      </a:r>
                      <a:r>
                        <a:rPr lang="en-US" altLang="zh-CN" sz="1800" dirty="0" smtClean="0"/>
                        <a:t>ALU</a:t>
                      </a:r>
                      <a:endParaRPr lang="zh-CN" altLang="en-US" sz="1800" dirty="0"/>
                    </a:p>
                  </a:txBody>
                  <a:tcPr marL="91445" marR="91445"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写入寄存器的数来自数据存储器</a:t>
                      </a:r>
                    </a:p>
                  </a:txBody>
                  <a:tcPr marL="91445" marR="91445" marT="45713" marB="45713"/>
                </a:tc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71550" y="1052736"/>
            <a:ext cx="7712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多选器控制信号；</a:t>
            </a:r>
            <a:r>
              <a:rPr lang="zh-CN" altLang="en-US" dirty="0">
                <a:solidFill>
                  <a:srgbClr val="00B050"/>
                </a:solidFill>
              </a:rPr>
              <a:t>控制寄存器存储器读写；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/>
              <a:t>间接信号，由</a:t>
            </a:r>
            <a:r>
              <a:rPr lang="en-US" altLang="zh-CN" dirty="0"/>
              <a:t>control</a:t>
            </a:r>
            <a:r>
              <a:rPr lang="zh-CN" altLang="en-US" dirty="0"/>
              <a:t>生成的</a:t>
            </a:r>
            <a:r>
              <a:rPr lang="en-US" altLang="zh-CN" dirty="0"/>
              <a:t>Branch</a:t>
            </a:r>
            <a:r>
              <a:rPr lang="zh-CN" altLang="en-US" dirty="0"/>
              <a:t>和</a:t>
            </a:r>
            <a:r>
              <a:rPr lang="en-US" altLang="zh-CN" dirty="0"/>
              <a:t>ALU</a:t>
            </a:r>
            <a:r>
              <a:rPr lang="zh-CN" altLang="en-US" dirty="0"/>
              <a:t>比较结果决定</a:t>
            </a:r>
          </a:p>
        </p:txBody>
      </p:sp>
    </p:spTree>
    <p:extLst>
      <p:ext uri="{BB962C8B-B14F-4D97-AF65-F5344CB8AC3E}">
        <p14:creationId xmlns:p14="http://schemas.microsoft.com/office/powerpoint/2010/main" val="12103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785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control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47260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每个时钟周期都会写的寄存器（不需要写信号）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</a:t>
            </a:r>
          </a:p>
          <a:p>
            <a:pPr lvl="1"/>
            <a:r>
              <a:rPr lang="zh-CN" altLang="en-US" dirty="0" smtClean="0"/>
              <a:t>各个流水线寄存器</a:t>
            </a:r>
            <a:endParaRPr lang="en-US" altLang="zh-CN" dirty="0" smtClean="0"/>
          </a:p>
          <a:p>
            <a:r>
              <a:rPr lang="zh-CN" altLang="en-US" dirty="0" smtClean="0"/>
              <a:t>五级流水线，将控制信号分为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  <a:r>
              <a:rPr lang="zh-CN" altLang="en-US" dirty="0" smtClean="0"/>
              <a:t>：</a:t>
            </a:r>
            <a:r>
              <a:rPr lang="zh-CN" altLang="en-US" sz="2400" dirty="0" smtClean="0"/>
              <a:t>读指令存储器和写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，不需特别的控制信号。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ID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Reg</a:t>
            </a:r>
            <a:r>
              <a:rPr lang="zh-CN" altLang="en-US" dirty="0" smtClean="0"/>
              <a:t>）：</a:t>
            </a:r>
            <a:r>
              <a:rPr lang="zh-CN" altLang="en-US" sz="1600" dirty="0" smtClean="0"/>
              <a:t>见图，寄存器堆不需读信号，所以不需特别的控制信号。</a:t>
            </a:r>
            <a:endParaRPr lang="en-US" altLang="zh-CN" sz="1600" dirty="0" smtClean="0"/>
          </a:p>
          <a:p>
            <a:pPr lvl="1"/>
            <a:r>
              <a:rPr lang="en-US" altLang="zh-CN" dirty="0" smtClean="0"/>
              <a:t>EX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RegDst</a:t>
            </a:r>
            <a:r>
              <a:rPr lang="zh-CN" altLang="en-US" dirty="0" smtClean="0"/>
              <a:t>：</a:t>
            </a:r>
            <a:r>
              <a:rPr lang="zh-CN" altLang="en-US" dirty="0"/>
              <a:t>用于选择结果</a:t>
            </a:r>
            <a:r>
              <a:rPr lang="zh-CN" altLang="en-US" dirty="0" smtClean="0"/>
              <a:t>寄存器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             </a:t>
            </a:r>
            <a:r>
              <a:rPr lang="en-US" altLang="zh-CN" dirty="0" err="1" smtClean="0"/>
              <a:t>ALUop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ALUsrc</a:t>
            </a:r>
            <a:r>
              <a:rPr lang="zh-CN" altLang="en-US" dirty="0"/>
              <a:t>：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读取数据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，对于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型指令和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）还是符号位扩展后的立即数（对于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sw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：相等则分支（仅对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有效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             </a:t>
            </a:r>
            <a:r>
              <a:rPr lang="en-US" altLang="zh-CN" dirty="0" err="1" smtClean="0"/>
              <a:t>MemRead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指令有效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MemWrite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sw</a:t>
            </a:r>
            <a:r>
              <a:rPr lang="zh-CN" altLang="en-US" dirty="0" smtClean="0"/>
              <a:t>指令有效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WB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MemtoReg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存储器数回写寄存器堆，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型</a:t>
            </a:r>
            <a:r>
              <a:rPr lang="en-US" altLang="zh-CN" dirty="0" smtClean="0"/>
              <a:t>ALU</a:t>
            </a:r>
            <a:r>
              <a:rPr lang="zh-CN" altLang="en-US" dirty="0" smtClean="0"/>
              <a:t>结果回写。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RegWrite</a:t>
            </a:r>
            <a:r>
              <a:rPr lang="zh-CN" altLang="en-US" dirty="0" smtClean="0"/>
              <a:t>：为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）时写入寄存器堆。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32240" y="1628800"/>
            <a:ext cx="20162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对照图</a:t>
            </a:r>
            <a:r>
              <a:rPr lang="en-US" altLang="zh-CN" dirty="0" smtClean="0"/>
              <a:t>4-49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4-46</a:t>
            </a:r>
            <a:r>
              <a:rPr lang="zh-CN" altLang="en-US" dirty="0" smtClean="0"/>
              <a:t>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1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04-50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20688"/>
            <a:ext cx="7311715" cy="455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7624" y="5787894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扩展流水线寄存器，使其包含需要的控制信号。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6064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指令译码阶段创建控制信号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f04-5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033"/>
            <a:ext cx="8276715" cy="5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>
          <a:xfrm>
            <a:off x="5580112" y="5733256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835667" y="5157192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948536" y="2924944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893167" y="1844824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660232" y="1778214"/>
            <a:ext cx="432048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020272" y="2744924"/>
            <a:ext cx="432048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452320" y="3409604"/>
            <a:ext cx="432048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668344" y="4819025"/>
            <a:ext cx="432048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166631" y="1761097"/>
            <a:ext cx="432048" cy="36004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563048" y="3409604"/>
            <a:ext cx="432048" cy="36004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51920" y="3036244"/>
            <a:ext cx="432048" cy="36004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1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谬误与陷阱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流水线是一种简单结构</a:t>
            </a:r>
            <a:endParaRPr lang="en-US" altLang="zh-CN" dirty="0" smtClean="0"/>
          </a:p>
          <a:p>
            <a:r>
              <a:rPr lang="zh-CN" altLang="en-US" dirty="0" smtClean="0"/>
              <a:t>流水线概念的实现与工艺无关</a:t>
            </a:r>
            <a:endParaRPr lang="en-US" altLang="zh-CN" dirty="0" smtClean="0"/>
          </a:p>
          <a:p>
            <a:r>
              <a:rPr lang="zh-CN" altLang="en-US"/>
              <a:t>没有</a:t>
            </a:r>
            <a:r>
              <a:rPr lang="zh-CN" altLang="en-US" smtClean="0"/>
              <a:t>考虑指令集的设计反过来会影响流水线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21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3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3517" y="26347"/>
            <a:ext cx="8084457" cy="81034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流水线数据通路</a:t>
            </a:r>
            <a:endParaRPr lang="zh-CN" altLang="en-US" sz="3200" dirty="0"/>
          </a:p>
        </p:txBody>
      </p:sp>
      <p:sp>
        <p:nvSpPr>
          <p:cNvPr id="12" name="Rectangle 107"/>
          <p:cNvSpPr txBox="1">
            <a:spLocks noChangeArrowheads="1"/>
          </p:cNvSpPr>
          <p:nvPr/>
        </p:nvSpPr>
        <p:spPr bwMode="auto">
          <a:xfrm>
            <a:off x="457200" y="823913"/>
            <a:ext cx="8686800" cy="383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State registers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各流水级之间用于级间传递信息。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 Box 112"/>
          <p:cNvSpPr txBox="1">
            <a:spLocks noChangeArrowheads="1"/>
          </p:cNvSpPr>
          <p:nvPr/>
        </p:nvSpPr>
        <p:spPr bwMode="auto">
          <a:xfrm>
            <a:off x="1095375" y="1295400"/>
            <a:ext cx="10318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IF:IFetch</a:t>
            </a:r>
          </a:p>
        </p:txBody>
      </p:sp>
      <p:sp>
        <p:nvSpPr>
          <p:cNvPr id="14" name="Text Box 113"/>
          <p:cNvSpPr txBox="1">
            <a:spLocks noChangeArrowheads="1"/>
          </p:cNvSpPr>
          <p:nvPr/>
        </p:nvSpPr>
        <p:spPr bwMode="auto">
          <a:xfrm>
            <a:off x="3141663" y="1295400"/>
            <a:ext cx="8270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ID:Dec</a:t>
            </a:r>
          </a:p>
        </p:txBody>
      </p:sp>
      <p:sp>
        <p:nvSpPr>
          <p:cNvPr id="15" name="Text Box 114"/>
          <p:cNvSpPr txBox="1">
            <a:spLocks noChangeArrowheads="1"/>
          </p:cNvSpPr>
          <p:nvPr/>
        </p:nvSpPr>
        <p:spPr bwMode="auto">
          <a:xfrm>
            <a:off x="4643438" y="1295400"/>
            <a:ext cx="13001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63DE8"/>
                </a:solidFill>
                <a:latin typeface="Arial" charset="0"/>
              </a:rPr>
              <a:t>EX:Execute</a:t>
            </a:r>
            <a:endParaRPr lang="en-US" sz="1600" b="1" dirty="0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/>
        </p:nvSpPr>
        <p:spPr bwMode="auto">
          <a:xfrm>
            <a:off x="6438900" y="1295400"/>
            <a:ext cx="1357313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MEM: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MemAccess</a:t>
            </a:r>
          </a:p>
        </p:txBody>
      </p:sp>
      <p:sp>
        <p:nvSpPr>
          <p:cNvPr id="17" name="Text Box 116"/>
          <p:cNvSpPr txBox="1">
            <a:spLocks noChangeArrowheads="1"/>
          </p:cNvSpPr>
          <p:nvPr/>
        </p:nvSpPr>
        <p:spPr bwMode="auto">
          <a:xfrm>
            <a:off x="7924800" y="1295400"/>
            <a:ext cx="1177925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WB: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63DE8"/>
                </a:solidFill>
                <a:latin typeface="Arial" charset="0"/>
              </a:rPr>
              <a:t>WriteBack</a:t>
            </a:r>
          </a:p>
        </p:txBody>
      </p: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2667000" y="4572000"/>
            <a:ext cx="5638800" cy="1600200"/>
            <a:chOff x="1680" y="2784"/>
            <a:chExt cx="3552" cy="1008"/>
          </a:xfrm>
        </p:grpSpPr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1728" y="3648"/>
              <a:ext cx="1104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2928" y="3648"/>
              <a:ext cx="96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984" y="3648"/>
              <a:ext cx="1056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1728" y="3456"/>
              <a:ext cx="0" cy="19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1680" y="3792"/>
              <a:ext cx="355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5136" y="3648"/>
              <a:ext cx="96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>
              <a:off x="5232" y="3648"/>
              <a:ext cx="0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V="1">
              <a:off x="1680" y="2784"/>
              <a:ext cx="0" cy="100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680" y="2784"/>
              <a:ext cx="24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</p:grpSp>
      <p:grpSp>
        <p:nvGrpSpPr>
          <p:cNvPr id="28" name="Group 14"/>
          <p:cNvGrpSpPr>
            <a:grpSpLocks/>
          </p:cNvGrpSpPr>
          <p:nvPr/>
        </p:nvGrpSpPr>
        <p:grpSpPr bwMode="auto">
          <a:xfrm>
            <a:off x="228600" y="1676400"/>
            <a:ext cx="8534400" cy="4648200"/>
            <a:chOff x="144" y="816"/>
            <a:chExt cx="5376" cy="2928"/>
          </a:xfrm>
        </p:grpSpPr>
        <p:grpSp>
          <p:nvGrpSpPr>
            <p:cNvPr id="29" name="Group 15"/>
            <p:cNvGrpSpPr>
              <a:grpSpLocks/>
            </p:cNvGrpSpPr>
            <p:nvPr/>
          </p:nvGrpSpPr>
          <p:grpSpPr bwMode="auto">
            <a:xfrm>
              <a:off x="1056" y="1464"/>
              <a:ext cx="240" cy="580"/>
              <a:chOff x="1392" y="2880"/>
              <a:chExt cx="288" cy="480"/>
            </a:xfrm>
          </p:grpSpPr>
          <p:sp>
            <p:nvSpPr>
              <p:cNvPr id="141" name="Line 16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2" name="Line 17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3" name="Line 18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4" name="Line 19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5" name="Line 20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6" name="Line 21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7" name="Line 22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624" y="2064"/>
              <a:ext cx="816" cy="9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336" y="2304"/>
              <a:ext cx="96" cy="528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432" y="254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>
              <a:off x="480" y="1536"/>
              <a:ext cx="5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816" y="1920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576" y="2400"/>
              <a:ext cx="46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Address</a:t>
              </a:r>
            </a:p>
          </p:txBody>
        </p:sp>
        <p:sp>
          <p:nvSpPr>
            <p:cNvPr id="36" name="Text Box 29"/>
            <p:cNvSpPr txBox="1">
              <a:spLocks noChangeArrowheads="1"/>
            </p:cNvSpPr>
            <p:nvPr/>
          </p:nvSpPr>
          <p:spPr bwMode="auto">
            <a:xfrm>
              <a:off x="729" y="2098"/>
              <a:ext cx="692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Instruction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Memory</a:t>
              </a:r>
            </a:p>
          </p:txBody>
        </p:sp>
        <p:sp>
          <p:nvSpPr>
            <p:cNvPr id="37" name="Text Box 30"/>
            <p:cNvSpPr txBox="1">
              <a:spLocks noChangeArrowheads="1"/>
            </p:cNvSpPr>
            <p:nvPr/>
          </p:nvSpPr>
          <p:spPr bwMode="auto">
            <a:xfrm>
              <a:off x="1056" y="1632"/>
              <a:ext cx="30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Add</a:t>
              </a:r>
            </a:p>
          </p:txBody>
        </p: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 rot="-5400000">
              <a:off x="250" y="2438"/>
              <a:ext cx="24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PC</a:t>
              </a:r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144" y="254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672" y="1824"/>
              <a:ext cx="1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4</a:t>
              </a: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144" y="1008"/>
              <a:ext cx="0" cy="15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2" name="AutoShape 35"/>
            <p:cNvSpPr>
              <a:spLocks noChangeArrowheads="1"/>
            </p:cNvSpPr>
            <p:nvPr/>
          </p:nvSpPr>
          <p:spPr bwMode="auto">
            <a:xfrm rot="5400000" flipH="1">
              <a:off x="528" y="960"/>
              <a:ext cx="432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 flipH="1">
              <a:off x="144" y="1008"/>
              <a:ext cx="5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 flipH="1">
              <a:off x="729" y="1056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 flipH="1">
              <a:off x="720" y="816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 flipH="1">
              <a:off x="816" y="912"/>
              <a:ext cx="3312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>
              <a:off x="1776" y="3744"/>
              <a:ext cx="3744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1920" y="2064"/>
              <a:ext cx="816" cy="9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1440" y="2544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1728" y="240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1872" y="2784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Write Data</a:t>
              </a:r>
            </a:p>
          </p:txBody>
        </p:sp>
        <p:sp>
          <p:nvSpPr>
            <p:cNvPr id="52" name="Text Box 45"/>
            <p:cNvSpPr txBox="1">
              <a:spLocks noChangeArrowheads="1"/>
            </p:cNvSpPr>
            <p:nvPr/>
          </p:nvSpPr>
          <p:spPr bwMode="auto">
            <a:xfrm>
              <a:off x="1872" y="2064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 Addr 1</a:t>
              </a: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1872" y="2304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 Addr 2</a:t>
              </a:r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1872" y="2544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Write Addr</a:t>
              </a:r>
            </a:p>
          </p:txBody>
        </p:sp>
        <p:sp>
          <p:nvSpPr>
            <p:cNvPr id="55" name="Text Box 48"/>
            <p:cNvSpPr txBox="1">
              <a:spLocks noChangeArrowheads="1"/>
            </p:cNvSpPr>
            <p:nvPr/>
          </p:nvSpPr>
          <p:spPr bwMode="auto">
            <a:xfrm>
              <a:off x="1920" y="2160"/>
              <a:ext cx="563" cy="4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Register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File</a:t>
              </a:r>
            </a:p>
          </p:txBody>
        </p:sp>
        <p:sp>
          <p:nvSpPr>
            <p:cNvPr id="56" name="Text Box 49"/>
            <p:cNvSpPr txBox="1">
              <a:spLocks noChangeArrowheads="1"/>
            </p:cNvSpPr>
            <p:nvPr/>
          </p:nvSpPr>
          <p:spPr bwMode="auto">
            <a:xfrm>
              <a:off x="2352" y="2160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</a:t>
              </a:r>
            </a:p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 Data 1</a:t>
              </a:r>
            </a:p>
          </p:txBody>
        </p:sp>
        <p:sp>
          <p:nvSpPr>
            <p:cNvPr id="57" name="Text Box 50"/>
            <p:cNvSpPr txBox="1">
              <a:spLocks noChangeArrowheads="1"/>
            </p:cNvSpPr>
            <p:nvPr/>
          </p:nvSpPr>
          <p:spPr bwMode="auto">
            <a:xfrm>
              <a:off x="2352" y="2592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</a:t>
              </a:r>
            </a:p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 Data 2</a:t>
              </a:r>
            </a:p>
          </p:txBody>
        </p:sp>
        <p:sp>
          <p:nvSpPr>
            <p:cNvPr id="58" name="Line 51"/>
            <p:cNvSpPr>
              <a:spLocks noChangeShapeType="1"/>
            </p:cNvSpPr>
            <p:nvPr/>
          </p:nvSpPr>
          <p:spPr bwMode="auto">
            <a:xfrm>
              <a:off x="1728" y="3312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9" name="Line 52"/>
            <p:cNvSpPr>
              <a:spLocks noChangeShapeType="1"/>
            </p:cNvSpPr>
            <p:nvPr/>
          </p:nvSpPr>
          <p:spPr bwMode="auto">
            <a:xfrm>
              <a:off x="1776" y="3264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>
              <a:off x="2544" y="3264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1" name="Text Box 54"/>
            <p:cNvSpPr txBox="1">
              <a:spLocks noChangeArrowheads="1"/>
            </p:cNvSpPr>
            <p:nvPr/>
          </p:nvSpPr>
          <p:spPr bwMode="auto">
            <a:xfrm>
              <a:off x="1776" y="3312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16</a:t>
              </a: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2544" y="3312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32</a:t>
              </a:r>
            </a:p>
          </p:txBody>
        </p:sp>
        <p:sp>
          <p:nvSpPr>
            <p:cNvPr id="63" name="Line 56"/>
            <p:cNvSpPr>
              <a:spLocks noChangeShapeType="1"/>
            </p:cNvSpPr>
            <p:nvPr/>
          </p:nvSpPr>
          <p:spPr bwMode="auto">
            <a:xfrm>
              <a:off x="1776" y="2880"/>
              <a:ext cx="160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4" name="Line 57"/>
            <p:cNvSpPr>
              <a:spLocks noChangeShapeType="1"/>
            </p:cNvSpPr>
            <p:nvPr/>
          </p:nvSpPr>
          <p:spPr bwMode="auto">
            <a:xfrm>
              <a:off x="3024" y="2976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5" name="Line 58"/>
            <p:cNvSpPr>
              <a:spLocks noChangeShapeType="1"/>
            </p:cNvSpPr>
            <p:nvPr/>
          </p:nvSpPr>
          <p:spPr bwMode="auto">
            <a:xfrm>
              <a:off x="2736" y="2736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6" name="Line 59"/>
            <p:cNvSpPr>
              <a:spLocks noChangeShapeType="1"/>
            </p:cNvSpPr>
            <p:nvPr/>
          </p:nvSpPr>
          <p:spPr bwMode="auto">
            <a:xfrm>
              <a:off x="1728" y="2160"/>
              <a:ext cx="0" cy="11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7" name="Line 60"/>
            <p:cNvSpPr>
              <a:spLocks noChangeShapeType="1"/>
            </p:cNvSpPr>
            <p:nvPr/>
          </p:nvSpPr>
          <p:spPr bwMode="auto">
            <a:xfrm>
              <a:off x="1728" y="216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>
              <a:off x="2928" y="2736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>
              <a:off x="3792" y="2592"/>
              <a:ext cx="1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3456" y="2160"/>
              <a:ext cx="336" cy="8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7"/>
                </a:cxn>
                <a:cxn ang="0">
                  <a:pos x="111" y="553"/>
                </a:cxn>
                <a:cxn ang="0">
                  <a:pos x="0" y="671"/>
                </a:cxn>
                <a:cxn ang="0">
                  <a:pos x="0" y="1098"/>
                </a:cxn>
                <a:cxn ang="0">
                  <a:pos x="387" y="790"/>
                </a:cxn>
                <a:cxn ang="0">
                  <a:pos x="387" y="308"/>
                </a:cxn>
                <a:cxn ang="0">
                  <a:pos x="0" y="0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1" name="Rectangle 64"/>
            <p:cNvSpPr>
              <a:spLocks noChangeArrowheads="1"/>
            </p:cNvSpPr>
            <p:nvPr/>
          </p:nvSpPr>
          <p:spPr bwMode="auto">
            <a:xfrm>
              <a:off x="3520" y="2544"/>
              <a:ext cx="31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04875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ALU</a:t>
              </a:r>
            </a:p>
          </p:txBody>
        </p:sp>
        <p:sp>
          <p:nvSpPr>
            <p:cNvPr id="72" name="AutoShape 65"/>
            <p:cNvSpPr>
              <a:spLocks noChangeArrowheads="1"/>
            </p:cNvSpPr>
            <p:nvPr/>
          </p:nvSpPr>
          <p:spPr bwMode="auto">
            <a:xfrm rot="-5400000">
              <a:off x="3016" y="2760"/>
              <a:ext cx="480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3" name="Line 66"/>
            <p:cNvSpPr>
              <a:spLocks noChangeShapeType="1"/>
            </p:cNvSpPr>
            <p:nvPr/>
          </p:nvSpPr>
          <p:spPr bwMode="auto">
            <a:xfrm>
              <a:off x="3328" y="283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4" name="Rectangle 67"/>
            <p:cNvSpPr>
              <a:spLocks noChangeArrowheads="1"/>
            </p:cNvSpPr>
            <p:nvPr/>
          </p:nvSpPr>
          <p:spPr bwMode="auto">
            <a:xfrm>
              <a:off x="3216" y="2880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5" name="Rectangle 68"/>
            <p:cNvSpPr>
              <a:spLocks noChangeArrowheads="1"/>
            </p:cNvSpPr>
            <p:nvPr/>
          </p:nvSpPr>
          <p:spPr bwMode="auto">
            <a:xfrm>
              <a:off x="3216" y="2640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6" name="Line 69"/>
            <p:cNvSpPr>
              <a:spLocks noChangeShapeType="1"/>
            </p:cNvSpPr>
            <p:nvPr/>
          </p:nvSpPr>
          <p:spPr bwMode="auto">
            <a:xfrm>
              <a:off x="3024" y="2976"/>
              <a:ext cx="1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7" name="Line 70"/>
            <p:cNvSpPr>
              <a:spLocks noChangeShapeType="1"/>
            </p:cNvSpPr>
            <p:nvPr/>
          </p:nvSpPr>
          <p:spPr bwMode="auto">
            <a:xfrm>
              <a:off x="2928" y="2304"/>
              <a:ext cx="5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8" name="Oval 71"/>
            <p:cNvSpPr>
              <a:spLocks noChangeArrowheads="1"/>
            </p:cNvSpPr>
            <p:nvPr/>
          </p:nvSpPr>
          <p:spPr bwMode="auto">
            <a:xfrm>
              <a:off x="3168" y="1824"/>
              <a:ext cx="288" cy="33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9" name="Rectangle 72"/>
            <p:cNvSpPr>
              <a:spLocks noChangeArrowheads="1"/>
            </p:cNvSpPr>
            <p:nvPr/>
          </p:nvSpPr>
          <p:spPr bwMode="auto">
            <a:xfrm>
              <a:off x="3168" y="182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algn="ctr" defTabSz="904875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Shift</a:t>
              </a:r>
            </a:p>
            <a:p>
              <a:pPr marL="0" marR="0" lvl="0" indent="0" algn="ctr" defTabSz="904875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2438" algn="l"/>
                  <a:tab pos="904875" algn="l"/>
                  <a:tab pos="1357313" algn="l"/>
                </a:tabLst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left 2</a:t>
              </a:r>
            </a:p>
          </p:txBody>
        </p:sp>
        <p:sp>
          <p:nvSpPr>
            <p:cNvPr id="80" name="Line 73"/>
            <p:cNvSpPr>
              <a:spLocks noChangeShapeType="1"/>
            </p:cNvSpPr>
            <p:nvPr/>
          </p:nvSpPr>
          <p:spPr bwMode="auto">
            <a:xfrm>
              <a:off x="3024" y="2016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grpSp>
          <p:nvGrpSpPr>
            <p:cNvPr id="81" name="Group 74"/>
            <p:cNvGrpSpPr>
              <a:grpSpLocks/>
            </p:cNvGrpSpPr>
            <p:nvPr/>
          </p:nvGrpSpPr>
          <p:grpSpPr bwMode="auto">
            <a:xfrm>
              <a:off x="3600" y="1608"/>
              <a:ext cx="192" cy="580"/>
              <a:chOff x="1392" y="2880"/>
              <a:chExt cx="288" cy="480"/>
            </a:xfrm>
          </p:grpSpPr>
          <p:sp>
            <p:nvSpPr>
              <p:cNvPr id="134" name="Line 75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5" name="Line 76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6" name="Line 77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7" name="Line 78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8" name="Line 79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9" name="Line 8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40" name="Line 81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82" name="Text Box 82"/>
            <p:cNvSpPr txBox="1">
              <a:spLocks noChangeArrowheads="1"/>
            </p:cNvSpPr>
            <p:nvPr/>
          </p:nvSpPr>
          <p:spPr bwMode="auto">
            <a:xfrm>
              <a:off x="3552" y="1776"/>
              <a:ext cx="30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Add</a:t>
              </a:r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>
              <a:off x="3447" y="2016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4128" y="2112"/>
              <a:ext cx="816" cy="9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>
              <a:off x="3984" y="2592"/>
              <a:ext cx="1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6" name="Text Box 86"/>
            <p:cNvSpPr txBox="1">
              <a:spLocks noChangeArrowheads="1"/>
            </p:cNvSpPr>
            <p:nvPr/>
          </p:nvSpPr>
          <p:spPr bwMode="auto">
            <a:xfrm>
              <a:off x="4416" y="2112"/>
              <a:ext cx="545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Data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Memory</a:t>
              </a:r>
            </a:p>
          </p:txBody>
        </p:sp>
        <p:sp>
          <p:nvSpPr>
            <p:cNvPr id="87" name="Text Box 87"/>
            <p:cNvSpPr txBox="1">
              <a:spLocks noChangeArrowheads="1"/>
            </p:cNvSpPr>
            <p:nvPr/>
          </p:nvSpPr>
          <p:spPr bwMode="auto">
            <a:xfrm>
              <a:off x="4080" y="2496"/>
              <a:ext cx="46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Address</a:t>
              </a:r>
            </a:p>
          </p:txBody>
        </p:sp>
        <p:sp>
          <p:nvSpPr>
            <p:cNvPr id="88" name="Text Box 88"/>
            <p:cNvSpPr txBox="1">
              <a:spLocks noChangeArrowheads="1"/>
            </p:cNvSpPr>
            <p:nvPr/>
          </p:nvSpPr>
          <p:spPr bwMode="auto">
            <a:xfrm>
              <a:off x="4080" y="2736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Write Data</a:t>
              </a:r>
            </a:p>
          </p:txBody>
        </p:sp>
        <p:sp>
          <p:nvSpPr>
            <p:cNvPr id="89" name="Text Box 89"/>
            <p:cNvSpPr txBox="1">
              <a:spLocks noChangeArrowheads="1"/>
            </p:cNvSpPr>
            <p:nvPr/>
          </p:nvSpPr>
          <p:spPr bwMode="auto">
            <a:xfrm>
              <a:off x="4608" y="2448"/>
              <a:ext cx="34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Read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Data</a:t>
              </a:r>
            </a:p>
          </p:txBody>
        </p:sp>
        <p:sp>
          <p:nvSpPr>
            <p:cNvPr id="90" name="Line 90"/>
            <p:cNvSpPr>
              <a:spLocks noChangeShapeType="1"/>
            </p:cNvSpPr>
            <p:nvPr/>
          </p:nvSpPr>
          <p:spPr bwMode="auto">
            <a:xfrm>
              <a:off x="3984" y="283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1" name="Line 91"/>
            <p:cNvSpPr>
              <a:spLocks noChangeShapeType="1"/>
            </p:cNvSpPr>
            <p:nvPr/>
          </p:nvSpPr>
          <p:spPr bwMode="auto">
            <a:xfrm>
              <a:off x="5136" y="2832"/>
              <a:ext cx="14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2" name="AutoShape 92"/>
            <p:cNvSpPr>
              <a:spLocks noChangeArrowheads="1"/>
            </p:cNvSpPr>
            <p:nvPr/>
          </p:nvSpPr>
          <p:spPr bwMode="auto">
            <a:xfrm rot="-5400000">
              <a:off x="5136" y="2640"/>
              <a:ext cx="432" cy="14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>
              <a:off x="5424" y="2688"/>
              <a:ext cx="9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5280" y="2496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5280" y="2736"/>
              <a:ext cx="96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>
              <a:off x="2736" y="2304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Line 97"/>
            <p:cNvSpPr>
              <a:spLocks noChangeShapeType="1"/>
            </p:cNvSpPr>
            <p:nvPr/>
          </p:nvSpPr>
          <p:spPr bwMode="auto">
            <a:xfrm>
              <a:off x="1776" y="2880"/>
              <a:ext cx="0" cy="864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Line 98"/>
            <p:cNvSpPr>
              <a:spLocks noChangeShapeType="1"/>
            </p:cNvSpPr>
            <p:nvPr/>
          </p:nvSpPr>
          <p:spPr bwMode="auto">
            <a:xfrm>
              <a:off x="1296" y="1728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Line 99"/>
            <p:cNvSpPr>
              <a:spLocks noChangeShapeType="1"/>
            </p:cNvSpPr>
            <p:nvPr/>
          </p:nvSpPr>
          <p:spPr bwMode="auto">
            <a:xfrm>
              <a:off x="816" y="1104"/>
              <a:ext cx="5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0" name="Line 100"/>
            <p:cNvSpPr>
              <a:spLocks noChangeShapeType="1"/>
            </p:cNvSpPr>
            <p:nvPr/>
          </p:nvSpPr>
          <p:spPr bwMode="auto">
            <a:xfrm>
              <a:off x="1632" y="2544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1" name="Line 101"/>
            <p:cNvSpPr>
              <a:spLocks noChangeShapeType="1"/>
            </p:cNvSpPr>
            <p:nvPr/>
          </p:nvSpPr>
          <p:spPr bwMode="auto">
            <a:xfrm>
              <a:off x="4944" y="2592"/>
              <a:ext cx="1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1536" y="1584"/>
              <a:ext cx="96" cy="1392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3" name="Rectangle 103"/>
            <p:cNvSpPr>
              <a:spLocks noChangeArrowheads="1"/>
            </p:cNvSpPr>
            <p:nvPr/>
          </p:nvSpPr>
          <p:spPr bwMode="auto">
            <a:xfrm>
              <a:off x="2832" y="1584"/>
              <a:ext cx="96" cy="2016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4" name="Line 104"/>
            <p:cNvSpPr>
              <a:spLocks noChangeShapeType="1"/>
            </p:cNvSpPr>
            <p:nvPr/>
          </p:nvSpPr>
          <p:spPr bwMode="auto">
            <a:xfrm>
              <a:off x="1392" y="1728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5" name="Line 105"/>
            <p:cNvSpPr>
              <a:spLocks noChangeShapeType="1"/>
            </p:cNvSpPr>
            <p:nvPr/>
          </p:nvSpPr>
          <p:spPr bwMode="auto">
            <a:xfrm>
              <a:off x="1632" y="1728"/>
              <a:ext cx="1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6" name="Line 106"/>
            <p:cNvSpPr>
              <a:spLocks noChangeShapeType="1"/>
            </p:cNvSpPr>
            <p:nvPr/>
          </p:nvSpPr>
          <p:spPr bwMode="auto">
            <a:xfrm>
              <a:off x="3792" y="1872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>
              <a:off x="2928" y="3312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8" name="Line 108"/>
            <p:cNvSpPr>
              <a:spLocks noChangeShapeType="1"/>
            </p:cNvSpPr>
            <p:nvPr/>
          </p:nvSpPr>
          <p:spPr bwMode="auto">
            <a:xfrm>
              <a:off x="3072" y="2736"/>
              <a:ext cx="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9" name="Line 109"/>
            <p:cNvSpPr>
              <a:spLocks noChangeShapeType="1"/>
            </p:cNvSpPr>
            <p:nvPr/>
          </p:nvSpPr>
          <p:spPr bwMode="auto">
            <a:xfrm>
              <a:off x="3072" y="3312"/>
              <a:ext cx="8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5040" y="1968"/>
              <a:ext cx="96" cy="1632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1" name="Line 111"/>
            <p:cNvSpPr>
              <a:spLocks noChangeShapeType="1"/>
            </p:cNvSpPr>
            <p:nvPr/>
          </p:nvSpPr>
          <p:spPr bwMode="auto">
            <a:xfrm>
              <a:off x="4032" y="3312"/>
              <a:ext cx="100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2" name="Line 112"/>
            <p:cNvSpPr>
              <a:spLocks noChangeShapeType="1"/>
            </p:cNvSpPr>
            <p:nvPr/>
          </p:nvSpPr>
          <p:spPr bwMode="auto">
            <a:xfrm>
              <a:off x="5136" y="2592"/>
              <a:ext cx="14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3" name="Line 113"/>
            <p:cNvSpPr>
              <a:spLocks noChangeShapeType="1"/>
            </p:cNvSpPr>
            <p:nvPr/>
          </p:nvSpPr>
          <p:spPr bwMode="auto">
            <a:xfrm>
              <a:off x="5520" y="2688"/>
              <a:ext cx="0" cy="1056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>
              <a:off x="4128" y="912"/>
              <a:ext cx="0" cy="96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 flipH="1">
              <a:off x="3888" y="2832"/>
              <a:ext cx="96" cy="480"/>
            </a:xfrm>
            <a:prstGeom prst="line">
              <a:avLst/>
            </a:prstGeom>
            <a:noFill/>
            <a:ln w="28575" cap="rnd">
              <a:solidFill>
                <a:srgbClr val="063DE8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 flipH="1">
              <a:off x="5040" y="2832"/>
              <a:ext cx="96" cy="480"/>
            </a:xfrm>
            <a:prstGeom prst="line">
              <a:avLst/>
            </a:prstGeom>
            <a:noFill/>
            <a:ln w="28575" cap="rnd">
              <a:solidFill>
                <a:srgbClr val="063DE8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7" name="Text Box 117"/>
            <p:cNvSpPr txBox="1">
              <a:spLocks noChangeArrowheads="1"/>
            </p:cNvSpPr>
            <p:nvPr/>
          </p:nvSpPr>
          <p:spPr bwMode="auto">
            <a:xfrm>
              <a:off x="1440" y="1392"/>
              <a:ext cx="32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IF/ID</a:t>
              </a:r>
            </a:p>
          </p:txBody>
        </p:sp>
        <p:sp>
          <p:nvSpPr>
            <p:cNvPr id="118" name="Line 118"/>
            <p:cNvSpPr>
              <a:spLocks noChangeShapeType="1"/>
            </p:cNvSpPr>
            <p:nvPr/>
          </p:nvSpPr>
          <p:spPr bwMode="auto">
            <a:xfrm flipV="1">
              <a:off x="3024" y="2016"/>
              <a:ext cx="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9" name="Line 119"/>
            <p:cNvSpPr>
              <a:spLocks noChangeShapeType="1"/>
            </p:cNvSpPr>
            <p:nvPr/>
          </p:nvSpPr>
          <p:spPr bwMode="auto">
            <a:xfrm>
              <a:off x="2496" y="3312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0" name="Line 120"/>
            <p:cNvSpPr>
              <a:spLocks noChangeShapeType="1"/>
            </p:cNvSpPr>
            <p:nvPr/>
          </p:nvSpPr>
          <p:spPr bwMode="auto">
            <a:xfrm>
              <a:off x="2928" y="1728"/>
              <a:ext cx="6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1" name="Line 121"/>
            <p:cNvSpPr>
              <a:spLocks noChangeShapeType="1"/>
            </p:cNvSpPr>
            <p:nvPr/>
          </p:nvSpPr>
          <p:spPr bwMode="auto">
            <a:xfrm>
              <a:off x="1392" y="1104"/>
              <a:ext cx="0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2" name="Line 122"/>
            <p:cNvSpPr>
              <a:spLocks noChangeShapeType="1"/>
            </p:cNvSpPr>
            <p:nvPr/>
          </p:nvSpPr>
          <p:spPr bwMode="auto">
            <a:xfrm flipV="1">
              <a:off x="3744" y="2064"/>
              <a:ext cx="0" cy="288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3" name="Line 123"/>
            <p:cNvSpPr>
              <a:spLocks noChangeShapeType="1"/>
            </p:cNvSpPr>
            <p:nvPr/>
          </p:nvSpPr>
          <p:spPr bwMode="auto">
            <a:xfrm>
              <a:off x="480" y="1536"/>
              <a:ext cx="0" cy="10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4" name="Rectangle 124"/>
            <p:cNvSpPr>
              <a:spLocks noChangeArrowheads="1"/>
            </p:cNvSpPr>
            <p:nvPr/>
          </p:nvSpPr>
          <p:spPr bwMode="auto">
            <a:xfrm>
              <a:off x="3888" y="1584"/>
              <a:ext cx="96" cy="2016"/>
            </a:xfrm>
            <a:prstGeom prst="rect">
              <a:avLst/>
            </a:prstGeom>
            <a:noFill/>
            <a:ln w="12700">
              <a:solidFill>
                <a:srgbClr val="063DE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5" name="Oval 125"/>
            <p:cNvSpPr>
              <a:spLocks noChangeArrowheads="1"/>
            </p:cNvSpPr>
            <p:nvPr/>
          </p:nvSpPr>
          <p:spPr bwMode="auto">
            <a:xfrm>
              <a:off x="1968" y="3168"/>
              <a:ext cx="512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6" name="Rectangle 126"/>
            <p:cNvSpPr>
              <a:spLocks noChangeArrowheads="1"/>
            </p:cNvSpPr>
            <p:nvPr/>
          </p:nvSpPr>
          <p:spPr bwMode="auto">
            <a:xfrm>
              <a:off x="2064" y="3168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Sign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Extend</a:t>
              </a:r>
            </a:p>
          </p:txBody>
        </p:sp>
        <p:sp>
          <p:nvSpPr>
            <p:cNvPr id="127" name="Line 127"/>
            <p:cNvSpPr>
              <a:spLocks noChangeShapeType="1"/>
            </p:cNvSpPr>
            <p:nvPr/>
          </p:nvSpPr>
          <p:spPr bwMode="auto">
            <a:xfrm>
              <a:off x="3984" y="187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8" name="Line 128"/>
            <p:cNvSpPr>
              <a:spLocks noChangeShapeType="1"/>
            </p:cNvSpPr>
            <p:nvPr/>
          </p:nvSpPr>
          <p:spPr bwMode="auto">
            <a:xfrm>
              <a:off x="3744" y="2064"/>
              <a:ext cx="144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9" name="Line 129"/>
            <p:cNvSpPr>
              <a:spLocks noChangeShapeType="1"/>
            </p:cNvSpPr>
            <p:nvPr/>
          </p:nvSpPr>
          <p:spPr bwMode="auto">
            <a:xfrm>
              <a:off x="3984" y="2064"/>
              <a:ext cx="144" cy="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0" name="Line 130"/>
            <p:cNvSpPr>
              <a:spLocks noChangeShapeType="1"/>
            </p:cNvSpPr>
            <p:nvPr/>
          </p:nvSpPr>
          <p:spPr bwMode="auto">
            <a:xfrm>
              <a:off x="4032" y="2592"/>
              <a:ext cx="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1" name="Text Box 131"/>
            <p:cNvSpPr txBox="1">
              <a:spLocks noChangeArrowheads="1"/>
            </p:cNvSpPr>
            <p:nvPr/>
          </p:nvSpPr>
          <p:spPr bwMode="auto">
            <a:xfrm>
              <a:off x="2736" y="1392"/>
              <a:ext cx="36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ID/EX</a:t>
              </a:r>
            </a:p>
          </p:txBody>
        </p:sp>
        <p:sp>
          <p:nvSpPr>
            <p:cNvPr id="132" name="Text Box 132"/>
            <p:cNvSpPr txBox="1">
              <a:spLocks noChangeArrowheads="1"/>
            </p:cNvSpPr>
            <p:nvPr/>
          </p:nvSpPr>
          <p:spPr bwMode="auto">
            <a:xfrm>
              <a:off x="3648" y="1392"/>
              <a:ext cx="49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EX/MEM</a:t>
              </a:r>
            </a:p>
          </p:txBody>
        </p:sp>
        <p:sp>
          <p:nvSpPr>
            <p:cNvPr id="133" name="Text Box 133"/>
            <p:cNvSpPr txBox="1">
              <a:spLocks noChangeArrowheads="1"/>
            </p:cNvSpPr>
            <p:nvPr/>
          </p:nvSpPr>
          <p:spPr bwMode="auto">
            <a:xfrm>
              <a:off x="4848" y="1776"/>
              <a:ext cx="52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Arial" charset="0"/>
                </a:rPr>
                <a:t>MEM/WB</a:t>
              </a:r>
            </a:p>
          </p:txBody>
        </p:sp>
      </p:grpSp>
      <p:grpSp>
        <p:nvGrpSpPr>
          <p:cNvPr id="148" name="Group 386"/>
          <p:cNvGrpSpPr/>
          <p:nvPr/>
        </p:nvGrpSpPr>
        <p:grpSpPr>
          <a:xfrm>
            <a:off x="609600" y="4876800"/>
            <a:ext cx="7467600" cy="1555750"/>
            <a:chOff x="609600" y="5029200"/>
            <a:chExt cx="7467600" cy="1555750"/>
          </a:xfrm>
        </p:grpSpPr>
        <p:sp>
          <p:nvSpPr>
            <p:cNvPr id="149" name="Line 44"/>
            <p:cNvSpPr>
              <a:spLocks noChangeShapeType="1"/>
            </p:cNvSpPr>
            <p:nvPr/>
          </p:nvSpPr>
          <p:spPr bwMode="auto">
            <a:xfrm>
              <a:off x="2819400" y="5105400"/>
              <a:ext cx="254000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0" name="Text Box 124"/>
            <p:cNvSpPr txBox="1">
              <a:spLocks noChangeArrowheads="1"/>
            </p:cNvSpPr>
            <p:nvPr/>
          </p:nvSpPr>
          <p:spPr bwMode="auto">
            <a:xfrm>
              <a:off x="685800" y="6248400"/>
              <a:ext cx="1516063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8276"/>
                  </a:solidFill>
                  <a:latin typeface="Arial" charset="0"/>
                </a:rPr>
                <a:t>System Clock</a:t>
              </a:r>
            </a:p>
          </p:txBody>
        </p:sp>
        <p:sp>
          <p:nvSpPr>
            <p:cNvPr id="151" name="Line 125"/>
            <p:cNvSpPr>
              <a:spLocks noChangeShapeType="1"/>
            </p:cNvSpPr>
            <p:nvPr/>
          </p:nvSpPr>
          <p:spPr bwMode="auto">
            <a:xfrm>
              <a:off x="609600" y="6553200"/>
              <a:ext cx="7467600" cy="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2" name="Line 126"/>
            <p:cNvSpPr>
              <a:spLocks noChangeShapeType="1"/>
            </p:cNvSpPr>
            <p:nvPr/>
          </p:nvSpPr>
          <p:spPr bwMode="auto">
            <a:xfrm>
              <a:off x="8077200" y="6248400"/>
              <a:ext cx="0" cy="3048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3" name="Line 127"/>
            <p:cNvSpPr>
              <a:spLocks noChangeShapeType="1"/>
            </p:cNvSpPr>
            <p:nvPr/>
          </p:nvSpPr>
          <p:spPr bwMode="auto">
            <a:xfrm>
              <a:off x="6248400" y="6248400"/>
              <a:ext cx="0" cy="3048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4" name="Line 128"/>
            <p:cNvSpPr>
              <a:spLocks noChangeShapeType="1"/>
            </p:cNvSpPr>
            <p:nvPr/>
          </p:nvSpPr>
          <p:spPr bwMode="auto">
            <a:xfrm>
              <a:off x="4572000" y="6248400"/>
              <a:ext cx="0" cy="3048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5" name="Line 129"/>
            <p:cNvSpPr>
              <a:spLocks noChangeShapeType="1"/>
            </p:cNvSpPr>
            <p:nvPr/>
          </p:nvSpPr>
          <p:spPr bwMode="auto">
            <a:xfrm>
              <a:off x="2514600" y="5257800"/>
              <a:ext cx="0" cy="12954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6" name="Line 130"/>
            <p:cNvSpPr>
              <a:spLocks noChangeShapeType="1"/>
            </p:cNvSpPr>
            <p:nvPr/>
          </p:nvSpPr>
          <p:spPr bwMode="auto">
            <a:xfrm>
              <a:off x="609600" y="5029200"/>
              <a:ext cx="0" cy="15240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  <p:sp>
          <p:nvSpPr>
            <p:cNvPr id="157" name="Line 131"/>
            <p:cNvSpPr>
              <a:spLocks noChangeShapeType="1"/>
            </p:cNvSpPr>
            <p:nvPr/>
          </p:nvSpPr>
          <p:spPr bwMode="auto">
            <a:xfrm>
              <a:off x="3733800" y="5257800"/>
              <a:ext cx="0" cy="1295400"/>
            </a:xfrm>
            <a:prstGeom prst="line">
              <a:avLst/>
            </a:prstGeom>
            <a:noFill/>
            <a:ln w="12700">
              <a:solidFill>
                <a:srgbClr val="00827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C0128"/>
                </a:solidFill>
                <a:latin typeface="Arial" charset="0"/>
              </a:endParaRPr>
            </a:p>
          </p:txBody>
        </p:sp>
      </p:grpSp>
      <p:sp>
        <p:nvSpPr>
          <p:cNvPr id="158" name="Text Box 7"/>
          <p:cNvSpPr txBox="1">
            <a:spLocks noChangeArrowheads="1"/>
          </p:cNvSpPr>
          <p:nvPr/>
        </p:nvSpPr>
        <p:spPr bwMode="auto">
          <a:xfrm>
            <a:off x="6945087" y="1921668"/>
            <a:ext cx="2019401" cy="1477328"/>
          </a:xfrm>
          <a:prstGeom prst="rect">
            <a:avLst/>
          </a:prstGeom>
          <a:solidFill>
            <a:srgbClr val="9D3578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这两个数据流不会影响当前指令，但会影响后续指令，并导致数据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/</a:t>
            </a:r>
            <a:r>
              <a:rPr lang="zh-CN" altLang="en-US" sz="1800" kern="0" dirty="0">
                <a:solidFill>
                  <a:schemeClr val="bg1"/>
                </a:solidFill>
              </a:rPr>
              <a:t>控制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冒险。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P212</a:t>
            </a:r>
            <a:endParaRPr kumimoji="0" lang="en-AU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94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各级间状态寄存器的作用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103671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保存中间结果，使得多条指令执行过程中可以共享数据通路。</a:t>
            </a:r>
            <a:endParaRPr lang="zh-CN" altLang="en-US" dirty="0"/>
          </a:p>
        </p:txBody>
      </p:sp>
      <p:pic>
        <p:nvPicPr>
          <p:cNvPr id="4" name="Picture 7" descr="f04-43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8" y="2132856"/>
            <a:ext cx="6391859" cy="444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线形标注 1 4"/>
          <p:cNvSpPr/>
          <p:nvPr/>
        </p:nvSpPr>
        <p:spPr>
          <a:xfrm>
            <a:off x="3779912" y="2564904"/>
            <a:ext cx="4464496" cy="648072"/>
          </a:xfrm>
          <a:prstGeom prst="borderCallout1">
            <a:avLst>
              <a:gd name="adj1" fmla="val 18750"/>
              <a:gd name="adj2" fmla="val -8333"/>
              <a:gd name="adj3" fmla="val 119219"/>
              <a:gd name="adj4" fmla="val -41429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前面一条指令取指后，指令存入寄存器；保持指令的值以便后面</a:t>
            </a:r>
            <a:r>
              <a:rPr lang="en-US" altLang="zh-CN" dirty="0" smtClean="0"/>
              <a:t>4</a:t>
            </a:r>
            <a:r>
              <a:rPr lang="zh-CN" altLang="en-US" dirty="0" smtClean="0"/>
              <a:t>步使用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4427984" y="3365376"/>
            <a:ext cx="3312368" cy="648072"/>
          </a:xfrm>
          <a:prstGeom prst="borderCallout1">
            <a:avLst>
              <a:gd name="adj1" fmla="val 18750"/>
              <a:gd name="adj2" fmla="val -8333"/>
              <a:gd name="adj3" fmla="val 137136"/>
              <a:gd name="adj4" fmla="val -64186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后面一条指令也从</a:t>
            </a:r>
            <a:r>
              <a:rPr lang="en-US" altLang="zh-CN" dirty="0" smtClean="0"/>
              <a:t>IM</a:t>
            </a:r>
            <a:r>
              <a:rPr lang="zh-CN" altLang="en-US" dirty="0" smtClean="0"/>
              <a:t>取指，不会影响前一指令，</a:t>
            </a:r>
            <a:r>
              <a:rPr lang="en-US" altLang="zh-CN" dirty="0" smtClean="0"/>
              <a:t>IM</a:t>
            </a:r>
            <a:r>
              <a:rPr lang="zh-CN" altLang="en-US" dirty="0" smtClean="0"/>
              <a:t>共享；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5799223" y="4149080"/>
            <a:ext cx="3312368" cy="1080120"/>
          </a:xfrm>
          <a:prstGeom prst="borderCallout1">
            <a:avLst>
              <a:gd name="adj1" fmla="val 18750"/>
              <a:gd name="adj2" fmla="val -8333"/>
              <a:gd name="adj3" fmla="val -56479"/>
              <a:gd name="adj4" fmla="val -99240"/>
            </a:avLst>
          </a:prstGeom>
          <a:solidFill>
            <a:srgbClr val="FFFF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下一步需要的指令中的数据向下传递，以此类推，数据通路各部件基本都可复用。（洗衣店步骤中间的篮子）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18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各级间状态寄存器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各级间状态寄存器（流水线寄存器）存储所有穿过它的数据（</a:t>
            </a:r>
            <a:r>
              <a:rPr lang="zh-CN" altLang="en-US" dirty="0" smtClean="0">
                <a:solidFill>
                  <a:srgbClr val="FF0000"/>
                </a:solidFill>
              </a:rPr>
              <a:t>中间结果</a:t>
            </a:r>
            <a:r>
              <a:rPr lang="zh-CN" altLang="en-US" dirty="0" smtClean="0"/>
              <a:t>），</a:t>
            </a:r>
            <a:r>
              <a:rPr lang="zh-CN" altLang="en-US" dirty="0"/>
              <a:t>每个时钟</a:t>
            </a:r>
            <a:r>
              <a:rPr lang="zh-CN" altLang="en-US" dirty="0" smtClean="0"/>
              <a:t>周期，都会从一个流水线寄存器传递到另一个寄存器中。</a:t>
            </a:r>
            <a:endParaRPr lang="en-US" altLang="zh-CN" dirty="0" smtClean="0"/>
          </a:p>
          <a:p>
            <a:r>
              <a:rPr lang="zh-CN" altLang="en-US" dirty="0" smtClean="0"/>
              <a:t>由于处理器并不知道当前的指令是什么，所以所有的可能需要的都保存，必须有足够的位数。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IF/ID</a:t>
            </a:r>
            <a:r>
              <a:rPr lang="zh-CN" altLang="en-US" dirty="0" smtClean="0"/>
              <a:t>保存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位指令和</a:t>
            </a:r>
            <a:r>
              <a:rPr lang="en-US" altLang="zh-CN" dirty="0" smtClean="0"/>
              <a:t>PC</a:t>
            </a:r>
            <a:r>
              <a:rPr lang="zh-CN" altLang="en-US" dirty="0" smtClean="0"/>
              <a:t>自增后的的值，需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252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两种图形表示法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单时钟周期的流水线图</a:t>
            </a:r>
            <a:endParaRPr lang="en-US" altLang="zh-CN" kern="0" dirty="0" smtClean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1"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显示某一个时钟周期内整个数据通路的状态。包含资源使用细节。例如：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5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级流水线上执行</a:t>
            </a:r>
            <a:r>
              <a:rPr lang="en-US" altLang="zh-CN" kern="0" dirty="0" err="1" smtClean="0">
                <a:solidFill>
                  <a:srgbClr val="000000"/>
                </a:solidFill>
                <a:latin typeface="Arial"/>
                <a:ea typeface="宋体" charset="-122"/>
              </a:rPr>
              <a:t>lw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指令，需要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5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张图。（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P214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图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4-36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）</a:t>
            </a:r>
            <a:endParaRPr lang="en-US" altLang="zh-CN" kern="0" dirty="0" smtClean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多时钟周期的流水线图</a:t>
            </a:r>
            <a:endParaRPr lang="en-US" altLang="zh-CN" kern="0" dirty="0" smtClean="0">
              <a:solidFill>
                <a:srgbClr val="000000"/>
              </a:solidFill>
              <a:latin typeface="Arial"/>
              <a:ea typeface="宋体" charset="-122"/>
            </a:endParaRPr>
          </a:p>
          <a:p>
            <a:pPr lvl="1" fontAlgn="base"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对流水线进行全局描述（一个指令一个图，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P213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图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4-34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  <a:ea typeface="宋体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Lw</a:t>
            </a:r>
            <a:r>
              <a:rPr lang="zh-CN" altLang="en-US" dirty="0" smtClean="0"/>
              <a:t>指令的流水线分析</a:t>
            </a:r>
            <a:r>
              <a:rPr lang="en-US" altLang="zh-CN" dirty="0" smtClean="0"/>
              <a:t>IF</a:t>
            </a:r>
            <a:endParaRPr lang="zh-CN" altLang="en-US" dirty="0"/>
          </a:p>
        </p:txBody>
      </p:sp>
      <p:pic>
        <p:nvPicPr>
          <p:cNvPr id="4" name="Picture 7" descr="f04-36-P374493-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20813"/>
            <a:ext cx="8186737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285171" y="4725144"/>
            <a:ext cx="1716087" cy="541339"/>
            <a:chOff x="649" y="2511"/>
            <a:chExt cx="1081" cy="341"/>
          </a:xfrm>
        </p:grpSpPr>
        <p:sp>
          <p:nvSpPr>
            <p:cNvPr id="6" name="Line 45"/>
            <p:cNvSpPr>
              <a:spLocks noChangeShapeType="1"/>
            </p:cNvSpPr>
            <p:nvPr/>
          </p:nvSpPr>
          <p:spPr bwMode="auto">
            <a:xfrm>
              <a:off x="1056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6"/>
            <p:cNvSpPr>
              <a:spLocks noChangeShapeType="1"/>
            </p:cNvSpPr>
            <p:nvPr/>
          </p:nvSpPr>
          <p:spPr bwMode="auto">
            <a:xfrm flipV="1">
              <a:off x="1152" y="2525"/>
              <a:ext cx="0" cy="16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47"/>
            <p:cNvSpPr>
              <a:spLocks noChangeShapeType="1"/>
            </p:cNvSpPr>
            <p:nvPr/>
          </p:nvSpPr>
          <p:spPr bwMode="auto">
            <a:xfrm>
              <a:off x="1142" y="2525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 flipH="1" flipV="1">
              <a:off x="1440" y="2525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1440" y="268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50"/>
            <p:cNvSpPr>
              <a:spLocks noChangeShapeType="1"/>
            </p:cNvSpPr>
            <p:nvPr/>
          </p:nvSpPr>
          <p:spPr bwMode="auto">
            <a:xfrm flipV="1">
              <a:off x="1730" y="2511"/>
              <a:ext cx="0" cy="19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649" y="2640"/>
              <a:ext cx="40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accent2"/>
                  </a:solidFill>
                </a:rPr>
                <a:t>clock</a:t>
              </a:r>
            </a:p>
          </p:txBody>
        </p:sp>
      </p:grpSp>
      <p:sp>
        <p:nvSpPr>
          <p:cNvPr id="13" name="线形标注 1 12"/>
          <p:cNvSpPr/>
          <p:nvPr/>
        </p:nvSpPr>
        <p:spPr>
          <a:xfrm>
            <a:off x="4211960" y="1196752"/>
            <a:ext cx="2664296" cy="504056"/>
          </a:xfrm>
          <a:prstGeom prst="borderCallout1">
            <a:avLst>
              <a:gd name="adj1" fmla="val 18750"/>
              <a:gd name="adj2" fmla="val -8333"/>
              <a:gd name="adj3" fmla="val 477606"/>
              <a:gd name="adj4" fmla="val -10795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）依据</a:t>
            </a:r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r>
              <a:rPr lang="zh-CN" altLang="en-US" dirty="0" smtClean="0">
                <a:solidFill>
                  <a:schemeClr val="tx1"/>
                </a:solidFill>
              </a:rPr>
              <a:t>的值读指令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083683" y="1196752"/>
            <a:ext cx="2984261" cy="36799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411760" y="1196752"/>
            <a:ext cx="1656184" cy="295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Lw</a:t>
            </a:r>
            <a:r>
              <a:rPr lang="zh-CN" altLang="en-US" dirty="0" smtClean="0"/>
              <a:t>指令的流水线分析</a:t>
            </a:r>
            <a:r>
              <a:rPr lang="en-US" altLang="zh-CN" dirty="0"/>
              <a:t>IF</a:t>
            </a:r>
            <a:endParaRPr lang="zh-CN" altLang="en-US" dirty="0"/>
          </a:p>
        </p:txBody>
      </p:sp>
      <p:pic>
        <p:nvPicPr>
          <p:cNvPr id="4" name="Picture 7" descr="f04-36-P374493-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20813"/>
            <a:ext cx="8186737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285171" y="4725144"/>
            <a:ext cx="1716087" cy="541339"/>
            <a:chOff x="649" y="2511"/>
            <a:chExt cx="1081" cy="341"/>
          </a:xfrm>
        </p:grpSpPr>
        <p:sp>
          <p:nvSpPr>
            <p:cNvPr id="6" name="Line 45"/>
            <p:cNvSpPr>
              <a:spLocks noChangeShapeType="1"/>
            </p:cNvSpPr>
            <p:nvPr/>
          </p:nvSpPr>
          <p:spPr bwMode="auto">
            <a:xfrm>
              <a:off x="1056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6"/>
            <p:cNvSpPr>
              <a:spLocks noChangeShapeType="1"/>
            </p:cNvSpPr>
            <p:nvPr/>
          </p:nvSpPr>
          <p:spPr bwMode="auto">
            <a:xfrm flipV="1">
              <a:off x="1152" y="2525"/>
              <a:ext cx="0" cy="16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47"/>
            <p:cNvSpPr>
              <a:spLocks noChangeShapeType="1"/>
            </p:cNvSpPr>
            <p:nvPr/>
          </p:nvSpPr>
          <p:spPr bwMode="auto">
            <a:xfrm>
              <a:off x="1142" y="2525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 flipH="1" flipV="1">
              <a:off x="1440" y="2525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1440" y="268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50"/>
            <p:cNvSpPr>
              <a:spLocks noChangeShapeType="1"/>
            </p:cNvSpPr>
            <p:nvPr/>
          </p:nvSpPr>
          <p:spPr bwMode="auto">
            <a:xfrm flipV="1">
              <a:off x="1730" y="2511"/>
              <a:ext cx="0" cy="19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649" y="2640"/>
              <a:ext cx="40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accent2"/>
                  </a:solidFill>
                </a:rPr>
                <a:t>clock</a:t>
              </a:r>
            </a:p>
          </p:txBody>
        </p:sp>
      </p:grpSp>
      <p:sp>
        <p:nvSpPr>
          <p:cNvPr id="13" name="线形标注 1 12"/>
          <p:cNvSpPr/>
          <p:nvPr/>
        </p:nvSpPr>
        <p:spPr>
          <a:xfrm>
            <a:off x="4211960" y="1196752"/>
            <a:ext cx="2664296" cy="504056"/>
          </a:xfrm>
          <a:prstGeom prst="borderCallout1">
            <a:avLst>
              <a:gd name="adj1" fmla="val 18750"/>
              <a:gd name="adj2" fmla="val -8333"/>
              <a:gd name="adj3" fmla="val 293318"/>
              <a:gd name="adj4" fmla="val -6927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</a:rPr>
              <a:t>PC+4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7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Lw</a:t>
            </a:r>
            <a:r>
              <a:rPr lang="zh-CN" altLang="en-US" dirty="0" smtClean="0"/>
              <a:t>指令的流水线分析</a:t>
            </a:r>
            <a:r>
              <a:rPr lang="en-US" altLang="zh-CN" dirty="0"/>
              <a:t>IF</a:t>
            </a:r>
            <a:endParaRPr lang="zh-CN" altLang="en-US" dirty="0"/>
          </a:p>
        </p:txBody>
      </p:sp>
      <p:pic>
        <p:nvPicPr>
          <p:cNvPr id="4" name="Picture 7" descr="f04-36-P374493-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20813"/>
            <a:ext cx="8186737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285171" y="4725144"/>
            <a:ext cx="1716087" cy="541339"/>
            <a:chOff x="649" y="2511"/>
            <a:chExt cx="1081" cy="341"/>
          </a:xfrm>
        </p:grpSpPr>
        <p:sp>
          <p:nvSpPr>
            <p:cNvPr id="6" name="Line 45"/>
            <p:cNvSpPr>
              <a:spLocks noChangeShapeType="1"/>
            </p:cNvSpPr>
            <p:nvPr/>
          </p:nvSpPr>
          <p:spPr bwMode="auto">
            <a:xfrm>
              <a:off x="1056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6"/>
            <p:cNvSpPr>
              <a:spLocks noChangeShapeType="1"/>
            </p:cNvSpPr>
            <p:nvPr/>
          </p:nvSpPr>
          <p:spPr bwMode="auto">
            <a:xfrm flipV="1">
              <a:off x="1152" y="2525"/>
              <a:ext cx="0" cy="16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47"/>
            <p:cNvSpPr>
              <a:spLocks noChangeShapeType="1"/>
            </p:cNvSpPr>
            <p:nvPr/>
          </p:nvSpPr>
          <p:spPr bwMode="auto">
            <a:xfrm>
              <a:off x="1142" y="2525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 flipH="1" flipV="1">
              <a:off x="1440" y="2525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1440" y="268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50"/>
            <p:cNvSpPr>
              <a:spLocks noChangeShapeType="1"/>
            </p:cNvSpPr>
            <p:nvPr/>
          </p:nvSpPr>
          <p:spPr bwMode="auto">
            <a:xfrm flipV="1">
              <a:off x="1730" y="2511"/>
              <a:ext cx="0" cy="19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649" y="2640"/>
              <a:ext cx="40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accent2"/>
                  </a:solidFill>
                </a:rPr>
                <a:t>clock</a:t>
              </a:r>
            </a:p>
          </p:txBody>
        </p:sp>
      </p:grpSp>
      <p:sp>
        <p:nvSpPr>
          <p:cNvPr id="13" name="线形标注 1 12"/>
          <p:cNvSpPr/>
          <p:nvPr/>
        </p:nvSpPr>
        <p:spPr>
          <a:xfrm>
            <a:off x="4211960" y="1196752"/>
            <a:ext cx="4658990" cy="720080"/>
          </a:xfrm>
          <a:prstGeom prst="borderCallout1">
            <a:avLst>
              <a:gd name="adj1" fmla="val 4352"/>
              <a:gd name="adj2" fmla="val -3972"/>
              <a:gd name="adj3" fmla="val 224498"/>
              <a:gd name="adj4" fmla="val -3252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r>
              <a:rPr lang="zh-CN" altLang="en-US" dirty="0" smtClean="0">
                <a:solidFill>
                  <a:schemeClr val="tx1"/>
                </a:solidFill>
              </a:rPr>
              <a:t>自增后的值（备用，如</a:t>
            </a:r>
            <a:r>
              <a:rPr lang="en-US" altLang="zh-CN" dirty="0" err="1" smtClean="0">
                <a:solidFill>
                  <a:schemeClr val="tx1"/>
                </a:solidFill>
              </a:rPr>
              <a:t>beq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PC+4+</a:t>
            </a:r>
            <a:r>
              <a:rPr lang="zh-CN" altLang="en-US" dirty="0" smtClean="0">
                <a:solidFill>
                  <a:schemeClr val="tx1"/>
                </a:solidFill>
              </a:rPr>
              <a:t>偏移量）和指令存入</a:t>
            </a:r>
            <a:r>
              <a:rPr lang="en-US" altLang="zh-CN" dirty="0" smtClean="0">
                <a:solidFill>
                  <a:schemeClr val="tx1"/>
                </a:solidFill>
              </a:rPr>
              <a:t>IF/ID</a:t>
            </a:r>
            <a:r>
              <a:rPr lang="zh-CN" altLang="en-US" dirty="0" smtClean="0">
                <a:solidFill>
                  <a:schemeClr val="tx1"/>
                </a:solidFill>
              </a:rPr>
              <a:t>，共</a:t>
            </a:r>
            <a:r>
              <a:rPr lang="en-US" altLang="zh-CN" dirty="0" smtClean="0">
                <a:solidFill>
                  <a:schemeClr val="tx1"/>
                </a:solidFill>
              </a:rPr>
              <a:t>64</a:t>
            </a:r>
            <a:r>
              <a:rPr lang="zh-CN" altLang="en-US" dirty="0" smtClean="0">
                <a:solidFill>
                  <a:schemeClr val="tx1"/>
                </a:solidFill>
              </a:rPr>
              <a:t>位。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>
            <a:stCxn id="8" idx="1"/>
          </p:cNvCxnSpPr>
          <p:nvPr/>
        </p:nvCxnSpPr>
        <p:spPr>
          <a:xfrm flipV="1">
            <a:off x="1525008" y="1196752"/>
            <a:ext cx="2542936" cy="35506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771800" y="1196752"/>
            <a:ext cx="1296144" cy="2880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线形标注 1 16"/>
          <p:cNvSpPr/>
          <p:nvPr/>
        </p:nvSpPr>
        <p:spPr>
          <a:xfrm>
            <a:off x="285170" y="5789544"/>
            <a:ext cx="3782773" cy="504056"/>
          </a:xfrm>
          <a:prstGeom prst="borderCallout1">
            <a:avLst>
              <a:gd name="adj1" fmla="val -15804"/>
              <a:gd name="adj2" fmla="val 31854"/>
              <a:gd name="adj3" fmla="val -443833"/>
              <a:gd name="adj4" fmla="val 1517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）同时，</a:t>
            </a:r>
            <a:r>
              <a:rPr lang="en-US" altLang="zh-CN" dirty="0" smtClean="0">
                <a:solidFill>
                  <a:schemeClr val="tx1"/>
                </a:solidFill>
              </a:rPr>
              <a:t>PC+4/</a:t>
            </a:r>
            <a:r>
              <a:rPr lang="zh-CN" altLang="en-US" dirty="0" smtClean="0">
                <a:solidFill>
                  <a:schemeClr val="tx1"/>
                </a:solidFill>
              </a:rPr>
              <a:t>分支目标地址，回写</a:t>
            </a:r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4008" y="60415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读写不会冲突，</a:t>
            </a:r>
            <a:r>
              <a:rPr lang="en-US" altLang="zh-CN" dirty="0" smtClean="0"/>
              <a:t>P186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4-4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765467" y="1916832"/>
            <a:ext cx="623396" cy="3720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853631" y="1556792"/>
            <a:ext cx="100811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2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1247</Words>
  <Application>Microsoft Office PowerPoint</Application>
  <PresentationFormat>全屏显示(4:3)</PresentationFormat>
  <Paragraphs>257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4.6  流水线数据通路及其控制</vt:lpstr>
      <vt:lpstr>流水线数据通路</vt:lpstr>
      <vt:lpstr>流水线数据通路</vt:lpstr>
      <vt:lpstr>各级间状态寄存器的作用</vt:lpstr>
      <vt:lpstr>各级间状态寄存器</vt:lpstr>
      <vt:lpstr>两种图形表示法</vt:lpstr>
      <vt:lpstr>Lw指令的流水线分析IF</vt:lpstr>
      <vt:lpstr>Lw指令的流水线分析IF</vt:lpstr>
      <vt:lpstr>Lw指令的流水线分析IF</vt:lpstr>
      <vt:lpstr>Lw指令的流水线分析ID</vt:lpstr>
      <vt:lpstr>Lw指令的流水线分析EX</vt:lpstr>
      <vt:lpstr>Lw指令的流水线分析访存</vt:lpstr>
      <vt:lpstr>Lw指令的流水线分析访存</vt:lpstr>
      <vt:lpstr>修正（图4-41）</vt:lpstr>
      <vt:lpstr>SW指令的EX（IF和ID阶段相同）</vt:lpstr>
      <vt:lpstr>PowerPoint 演示文稿</vt:lpstr>
      <vt:lpstr>PowerPoint 演示文稿</vt:lpstr>
      <vt:lpstr>PowerPoint 演示文稿</vt:lpstr>
      <vt:lpstr>PowerPoint 演示文稿</vt:lpstr>
      <vt:lpstr>ALU Control的设计</vt:lpstr>
      <vt:lpstr>PowerPoint 演示文稿</vt:lpstr>
      <vt:lpstr>control分析</vt:lpstr>
      <vt:lpstr>PowerPoint 演示文稿</vt:lpstr>
      <vt:lpstr>PowerPoint 演示文稿</vt:lpstr>
      <vt:lpstr>谬误与陷阱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4.6  流水线数据通路及其控制</dc:title>
  <dc:creator>hzhang</dc:creator>
  <cp:lastModifiedBy>hzhang</cp:lastModifiedBy>
  <cp:revision>90</cp:revision>
  <dcterms:created xsi:type="dcterms:W3CDTF">2013-04-25T12:23:09Z</dcterms:created>
  <dcterms:modified xsi:type="dcterms:W3CDTF">2013-05-08T12:09:22Z</dcterms:modified>
</cp:coreProperties>
</file>