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8"/>
  </p:notesMasterIdLst>
  <p:sldIdLst>
    <p:sldId id="256" r:id="rId4"/>
    <p:sldId id="257" r:id="rId5"/>
    <p:sldId id="259" r:id="rId6"/>
    <p:sldId id="261" r:id="rId7"/>
    <p:sldId id="262" r:id="rId8"/>
    <p:sldId id="263" r:id="rId9"/>
    <p:sldId id="281"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19"/>
          <c:y val="7.1264367816092022E-2"/>
          <c:w val="0.66300366300366365"/>
          <c:h val="0.6689655172413822"/>
        </c:manualLayout>
      </c:layout>
      <c:lineChart>
        <c:grouping val="standard"/>
        <c:varyColors val="1"/>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1"/>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1"/>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1.7000000000000026</c:v>
                </c:pt>
                <c:pt idx="2">
                  <c:v>1.55</c:v>
                </c:pt>
                <c:pt idx="3">
                  <c:v>1.4</c:v>
                </c:pt>
                <c:pt idx="4">
                  <c:v>1.4</c:v>
                </c:pt>
              </c:numCache>
            </c:numRef>
          </c:val>
          <c:smooth val="1"/>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0.70000000000000062</c:v>
                </c:pt>
                <c:pt idx="2">
                  <c:v>0.5</c:v>
                </c:pt>
                <c:pt idx="3">
                  <c:v>0.5</c:v>
                </c:pt>
                <c:pt idx="4">
                  <c:v>0.60000000000000064</c:v>
                </c:pt>
              </c:numCache>
            </c:numRef>
          </c:val>
          <c:smooth val="1"/>
        </c:ser>
        <c:dLbls>
          <c:showLegendKey val="0"/>
          <c:showVal val="0"/>
          <c:showCatName val="0"/>
          <c:showSerName val="0"/>
          <c:showPercent val="0"/>
          <c:showBubbleSize val="0"/>
        </c:dLbls>
        <c:marker val="1"/>
        <c:smooth val="0"/>
        <c:axId val="217187840"/>
        <c:axId val="154131776"/>
      </c:lineChart>
      <c:catAx>
        <c:axId val="217187840"/>
        <c:scaling>
          <c:orientation val="minMax"/>
        </c:scaling>
        <c:delete val="1"/>
        <c:axPos val="b"/>
        <c:title>
          <c:tx>
            <c:rich>
              <a:bodyPr/>
              <a:lstStyle/>
              <a:p>
                <a:pPr>
                  <a:defRPr sz="1800" b="1" i="0" u="none" strike="noStrike" baseline="0">
                    <a:solidFill>
                      <a:schemeClr val="tx1"/>
                    </a:solidFill>
                    <a:latin typeface="Arial"/>
                    <a:ea typeface="Arial"/>
                    <a:cs typeface="Arial"/>
                  </a:defRPr>
                </a:pPr>
                <a:r>
                  <a:rPr lang="zh-CN" altLang="en-US" dirty="0" smtClean="0"/>
                  <a:t>块大小</a:t>
                </a:r>
                <a:r>
                  <a:rPr lang="en-US" dirty="0" smtClean="0"/>
                  <a:t> </a:t>
                </a:r>
                <a:r>
                  <a:rPr lang="en-US" dirty="0"/>
                  <a:t>(bytes)</a:t>
                </a:r>
              </a:p>
            </c:rich>
          </c:tx>
          <c:layout>
            <c:manualLayout>
              <c:xMode val="edge"/>
              <c:yMode val="edge"/>
              <c:x val="0.32928291683684291"/>
              <c:y val="0.8159370078740158"/>
            </c:manualLayout>
          </c:layout>
          <c:overlay val="1"/>
          <c:spPr>
            <a:noFill/>
            <a:ln w="25400">
              <a:noFill/>
            </a:ln>
          </c:spPr>
        </c:title>
        <c:numFmt formatCode="General" sourceLinked="1"/>
        <c:majorTickMark val="cross"/>
        <c:minorTickMark val="cross"/>
        <c:tickLblPos val="nextTo"/>
        <c:crossAx val="154131776"/>
        <c:crosses val="autoZero"/>
        <c:auto val="1"/>
        <c:lblAlgn val="ctr"/>
        <c:lblOffset val="100"/>
        <c:tickLblSkip val="1"/>
        <c:tickMarkSkip val="1"/>
        <c:noMultiLvlLbl val="1"/>
      </c:catAx>
      <c:valAx>
        <c:axId val="154131776"/>
        <c:scaling>
          <c:orientation val="minMax"/>
        </c:scaling>
        <c:delete val="1"/>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zh-CN" altLang="en-US" dirty="0" smtClean="0"/>
                  <a:t>缺失率 </a:t>
                </a:r>
                <a:r>
                  <a:rPr lang="en-US" dirty="0" smtClean="0"/>
                  <a:t> </a:t>
                </a:r>
                <a:r>
                  <a:rPr lang="en-US" dirty="0"/>
                  <a:t>(%)</a:t>
                </a:r>
              </a:p>
            </c:rich>
          </c:tx>
          <c:layout>
            <c:manualLayout>
              <c:xMode val="edge"/>
              <c:yMode val="edge"/>
              <c:x val="1.3431013431013447E-2"/>
              <c:y val="0.23218390804597702"/>
            </c:manualLayout>
          </c:layout>
          <c:overlay val="1"/>
          <c:spPr>
            <a:noFill/>
            <a:ln w="25400">
              <a:noFill/>
            </a:ln>
          </c:spPr>
        </c:title>
        <c:numFmt formatCode="General" sourceLinked="1"/>
        <c:majorTickMark val="cross"/>
        <c:minorTickMark val="cross"/>
        <c:tickLblPos val="nextTo"/>
        <c:crossAx val="217187840"/>
        <c:crosses val="autoZero"/>
        <c:crossBetween val="midCat"/>
        <c:majorUnit val="5"/>
      </c:valAx>
      <c:spPr>
        <a:noFill/>
        <a:ln w="12700">
          <a:solidFill>
            <a:schemeClr val="tx1"/>
          </a:solidFill>
          <a:prstDash val="solid"/>
        </a:ln>
      </c:spPr>
    </c:plotArea>
    <c:legend>
      <c:legendPos val="r"/>
      <c:layout>
        <c:manualLayout>
          <c:xMode val="edge"/>
          <c:yMode val="edge"/>
          <c:x val="0.8315018315018331"/>
          <c:y val="0.18160919540229964"/>
          <c:w val="0.16117216117216177"/>
          <c:h val="0.32413793103448374"/>
        </c:manualLayout>
      </c:layout>
      <c:overlay val="1"/>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zh-CN"/>
        </a:p>
      </c:txPr>
    </c:legend>
    <c:plotVisOnly val="1"/>
    <c:dispBlanksAs val="gap"/>
    <c:showDLblsOverMax val="1"/>
  </c:chart>
  <c:spPr>
    <a:noFill/>
    <a:ln>
      <a:noFill/>
    </a:ln>
  </c:spPr>
  <c:txPr>
    <a:bodyPr/>
    <a:lstStyle/>
    <a:p>
      <a:pPr>
        <a:defRPr sz="1800" b="1" i="0" u="none" strike="noStrike" baseline="0">
          <a:solidFill>
            <a:schemeClr val="tx1"/>
          </a:solidFill>
          <a:latin typeface="Arial"/>
          <a:ea typeface="Arial"/>
          <a:cs typeface="Aria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E0CA22-543B-44BC-8E3F-6315F034255E}" type="datetimeFigureOut">
              <a:rPr lang="zh-CN" altLang="en-US" smtClean="0"/>
              <a:t>2013/5/15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2F883-D518-4147-8C8C-0ABED333F827}" type="slidenum">
              <a:rPr lang="zh-CN" altLang="en-US" smtClean="0"/>
              <a:t>‹#›</a:t>
            </a:fld>
            <a:endParaRPr lang="zh-CN" altLang="en-US"/>
          </a:p>
        </p:txBody>
      </p:sp>
    </p:spTree>
    <p:extLst>
      <p:ext uri="{BB962C8B-B14F-4D97-AF65-F5344CB8AC3E}">
        <p14:creationId xmlns:p14="http://schemas.microsoft.com/office/powerpoint/2010/main" val="15503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F2F883-D518-4147-8C8C-0ABED333F827}" type="slidenum">
              <a:rPr lang="zh-CN" altLang="en-US" smtClean="0"/>
              <a:t>2</a:t>
            </a:fld>
            <a:endParaRPr lang="zh-CN" altLang="en-US"/>
          </a:p>
        </p:txBody>
      </p:sp>
    </p:spTree>
    <p:extLst>
      <p:ext uri="{BB962C8B-B14F-4D97-AF65-F5344CB8AC3E}">
        <p14:creationId xmlns:p14="http://schemas.microsoft.com/office/powerpoint/2010/main" val="182206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213711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400370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402827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6346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93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84429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294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4466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6390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350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005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810548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1902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372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8433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extLst>
      <p:ext uri="{BB962C8B-B14F-4D97-AF65-F5344CB8AC3E}">
        <p14:creationId xmlns:p14="http://schemas.microsoft.com/office/powerpoint/2010/main" val="396995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914400"/>
            <a:ext cx="4000500" cy="2398713"/>
          </a:xfrm>
        </p:spPr>
        <p:txBody>
          <a:bodyPr/>
          <a:lstStyle/>
          <a:p>
            <a:endParaRPr lang="en-US"/>
          </a:p>
        </p:txBody>
      </p:sp>
    </p:spTree>
    <p:extLst>
      <p:ext uri="{BB962C8B-B14F-4D97-AF65-F5344CB8AC3E}">
        <p14:creationId xmlns:p14="http://schemas.microsoft.com/office/powerpoint/2010/main" val="26504347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4059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9360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51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604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375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2124275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3520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2133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905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4818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947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960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63712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17710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289022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130064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310984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t>2013/5/15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19724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E5A09-50A7-45AB-8634-287CD93A8F98}" type="datetimeFigureOut">
              <a:rPr lang="zh-CN" altLang="en-US" smtClean="0"/>
              <a:t>2013/5/15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E0E0B-6D63-4987-809A-70459720515E}" type="slidenum">
              <a:rPr lang="zh-CN" altLang="en-US" smtClean="0"/>
              <a:t>‹#›</a:t>
            </a:fld>
            <a:endParaRPr lang="zh-CN" altLang="en-US"/>
          </a:p>
        </p:txBody>
      </p:sp>
    </p:spTree>
    <p:extLst>
      <p:ext uri="{BB962C8B-B14F-4D97-AF65-F5344CB8AC3E}">
        <p14:creationId xmlns:p14="http://schemas.microsoft.com/office/powerpoint/2010/main" val="996458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eaLnBrk="0" fontAlgn="base" hangingPunct="0">
              <a:spcBef>
                <a:spcPct val="0"/>
              </a:spcBef>
              <a:spcAft>
                <a:spcPct val="0"/>
              </a:spcAft>
              <a:defRPr/>
            </a:pPr>
            <a:r>
              <a:rPr lang="en-US" sz="1000" b="1" dirty="0">
                <a:solidFill>
                  <a:srgbClr val="000000"/>
                </a:solidFill>
              </a:rPr>
              <a:t>CSE431  </a:t>
            </a:r>
            <a:r>
              <a:rPr lang="en-US" sz="1000" b="1" dirty="0" smtClean="0">
                <a:solidFill>
                  <a:srgbClr val="000000"/>
                </a:solidFill>
              </a:rPr>
              <a:t>Chapter 5A.</a:t>
            </a:r>
            <a:fld id="{327C39B5-FA07-4B49-B681-61EEE696D883}" type="slidenum">
              <a:rPr lang="en-US" sz="1000" b="1" smtClean="0">
                <a:solidFill>
                  <a:srgbClr val="000000"/>
                </a:solidFill>
              </a:rPr>
              <a:pPr eaLnBrk="0" fontAlgn="base" hangingPunct="0">
                <a:spcBef>
                  <a:spcPct val="0"/>
                </a:spcBef>
                <a:spcAft>
                  <a:spcPct val="0"/>
                </a:spcAft>
                <a:defRPr/>
              </a:pPr>
              <a:t>‹#›</a:t>
            </a:fld>
            <a:endParaRPr lang="en-US" sz="1000" b="1" dirty="0">
              <a:solidFill>
                <a:srgbClr val="000000"/>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eaLnBrk="0" fontAlgn="base" hangingPunct="0">
              <a:spcBef>
                <a:spcPct val="0"/>
              </a:spcBef>
              <a:spcAft>
                <a:spcPct val="0"/>
              </a:spcAft>
              <a:defRPr/>
            </a:pPr>
            <a:r>
              <a:rPr lang="en-US" sz="1000" b="1">
                <a:solidFill>
                  <a:srgbClr val="000000"/>
                </a:solidFill>
              </a:rPr>
              <a:t>Irwin, PSU, 2008</a:t>
            </a:r>
          </a:p>
          <a:p>
            <a:pPr eaLnBrk="0" fontAlgn="base" hangingPunct="0">
              <a:spcBef>
                <a:spcPct val="0"/>
              </a:spcBef>
              <a:spcAft>
                <a:spcPct val="0"/>
              </a:spcAft>
              <a:defRPr/>
            </a:pPr>
            <a:endParaRPr lang="en-US" sz="1000" b="1">
              <a:solidFill>
                <a:srgbClr val="000000"/>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eaLnBrk="0" fontAlgn="base" hangingPunct="0">
              <a:spcBef>
                <a:spcPct val="0"/>
              </a:spcBef>
              <a:spcAft>
                <a:spcPct val="0"/>
              </a:spcAft>
              <a:defRPr/>
            </a:pPr>
            <a:endParaRPr lang="en-US">
              <a:solidFill>
                <a:srgbClr val="FC0128"/>
              </a:solidFill>
            </a:endParaRPr>
          </a:p>
        </p:txBody>
      </p:sp>
    </p:spTree>
    <p:extLst>
      <p:ext uri="{BB962C8B-B14F-4D97-AF65-F5344CB8AC3E}">
        <p14:creationId xmlns:p14="http://schemas.microsoft.com/office/powerpoint/2010/main" val="397303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E5A09-50A7-45AB-8634-287CD93A8F98}" type="datetimeFigureOut">
              <a:rPr lang="zh-CN" altLang="en-US" smtClean="0">
                <a:solidFill>
                  <a:prstClr val="black">
                    <a:tint val="75000"/>
                  </a:prstClr>
                </a:solidFill>
              </a:rPr>
              <a:pPr/>
              <a:t>2013/5/15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24740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Cache</a:t>
            </a:r>
            <a:r>
              <a:rPr lang="zh-CN" altLang="en-US" dirty="0" smtClean="0"/>
              <a:t>基本原理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88158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11</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Mem[11010]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Word </a:t>
                      </a:r>
                      <a:r>
                        <a:rPr kumimoji="0" lang="en-US" sz="1800" b="0" i="0" u="none" strike="noStrike" cap="none" normalizeH="0" baseline="0" dirty="0" err="1" smtClean="0">
                          <a:ln>
                            <a:noFill/>
                          </a:ln>
                          <a:solidFill>
                            <a:schemeClr val="tx1"/>
                          </a:solidFill>
                          <a:effectLst/>
                          <a:latin typeface="Arial" charset="0"/>
                        </a:rPr>
                        <a:t>addr</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11 010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4620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Mem[11010]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109728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11 010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010</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11568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000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Mem[10000]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Mem[11010]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011</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Mem[00011]</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146304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Word </a:t>
                      </a:r>
                      <a:r>
                        <a:rPr kumimoji="0" lang="en-US" sz="1800" b="0" i="0" u="none" strike="noStrike" cap="none" normalizeH="0" baseline="0" dirty="0" err="1" smtClean="0">
                          <a:ln>
                            <a:noFill/>
                          </a:ln>
                          <a:solidFill>
                            <a:schemeClr val="tx1"/>
                          </a:solidFill>
                          <a:effectLst/>
                          <a:latin typeface="Arial" charset="0"/>
                        </a:rPr>
                        <a:t>addr</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00 011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622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010</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Y</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10</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Mem[10010]</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Mem[00011]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010</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7849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05-07-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018348"/>
            <a:ext cx="4752527" cy="44379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04595" y="172958"/>
            <a:ext cx="8136903" cy="1569660"/>
          </a:xfrm>
          <a:prstGeom prst="rect">
            <a:avLst/>
          </a:prstGeom>
          <a:noFill/>
        </p:spPr>
        <p:txBody>
          <a:bodyPr wrap="square" rtlCol="0">
            <a:spAutoFit/>
          </a:bodyPr>
          <a:lstStyle/>
          <a:p>
            <a:r>
              <a:rPr lang="en-US" altLang="zh-CN" sz="2400" dirty="0" smtClean="0"/>
              <a:t>MIPS</a:t>
            </a:r>
            <a:r>
              <a:rPr lang="zh-CN" altLang="en-US" sz="2400" dirty="0" smtClean="0"/>
              <a:t>：</a:t>
            </a:r>
            <a:r>
              <a:rPr lang="en-US" altLang="zh-CN" sz="2400" dirty="0" smtClean="0"/>
              <a:t>32</a:t>
            </a:r>
            <a:r>
              <a:rPr lang="zh-CN" altLang="en-US" sz="2400" dirty="0" smtClean="0"/>
              <a:t>位</a:t>
            </a:r>
            <a:r>
              <a:rPr lang="zh-CN" altLang="en-US" sz="2400" dirty="0" smtClean="0">
                <a:solidFill>
                  <a:srgbClr val="FF0000"/>
                </a:solidFill>
              </a:rPr>
              <a:t>字节地址</a:t>
            </a:r>
            <a:r>
              <a:rPr lang="zh-CN" altLang="en-US" sz="2400" dirty="0" smtClean="0"/>
              <a:t>，主存</a:t>
            </a:r>
            <a:r>
              <a:rPr lang="zh-CN" altLang="en-US" sz="2400" dirty="0"/>
              <a:t>：</a:t>
            </a:r>
            <a:r>
              <a:rPr lang="en-US" altLang="zh-CN" sz="2400" dirty="0"/>
              <a:t>2</a:t>
            </a:r>
            <a:r>
              <a:rPr lang="en-US" altLang="zh-CN" sz="2400" baseline="30000" dirty="0"/>
              <a:t>32</a:t>
            </a:r>
            <a:r>
              <a:rPr lang="en-US" altLang="zh-CN" sz="2400" dirty="0"/>
              <a:t> </a:t>
            </a:r>
            <a:r>
              <a:rPr lang="zh-CN" altLang="en-US" sz="2400" dirty="0"/>
              <a:t>个</a:t>
            </a:r>
            <a:r>
              <a:rPr lang="zh-CN" altLang="en-US" sz="2400" dirty="0" smtClean="0"/>
              <a:t>字节。</a:t>
            </a:r>
            <a:endParaRPr lang="en-US" altLang="zh-CN" sz="2400" dirty="0" smtClean="0"/>
          </a:p>
          <a:p>
            <a:r>
              <a:rPr lang="en-US" altLang="zh-CN" sz="2400" dirty="0" smtClean="0"/>
              <a:t>Cache</a:t>
            </a:r>
            <a:r>
              <a:rPr lang="zh-CN" altLang="en-US" sz="2400" dirty="0" smtClean="0"/>
              <a:t>：每块</a:t>
            </a:r>
            <a:r>
              <a:rPr lang="en-US" altLang="zh-CN" sz="2400" dirty="0" smtClean="0"/>
              <a:t>1</a:t>
            </a:r>
            <a:r>
              <a:rPr lang="zh-CN" altLang="en-US" sz="2400" dirty="0" smtClean="0"/>
              <a:t>个字，共</a:t>
            </a:r>
            <a:r>
              <a:rPr lang="en-US" altLang="zh-CN" sz="2400" dirty="0" smtClean="0"/>
              <a:t>1024</a:t>
            </a:r>
            <a:r>
              <a:rPr lang="zh-CN" altLang="en-US" sz="2400" dirty="0" smtClean="0"/>
              <a:t>个字 </a:t>
            </a:r>
            <a:r>
              <a:rPr lang="en-US" altLang="zh-CN" sz="2400" dirty="0" smtClean="0"/>
              <a:t>= 2</a:t>
            </a:r>
            <a:r>
              <a:rPr lang="en-US" altLang="zh-CN" sz="2400" baseline="30000" dirty="0" smtClean="0"/>
              <a:t>10</a:t>
            </a:r>
            <a:r>
              <a:rPr lang="zh-CN" altLang="en-US" sz="2400" dirty="0" smtClean="0"/>
              <a:t>，块号</a:t>
            </a:r>
            <a:r>
              <a:rPr lang="en-US" altLang="zh-CN" sz="2400" dirty="0" smtClean="0"/>
              <a:t>10</a:t>
            </a:r>
            <a:r>
              <a:rPr lang="zh-CN" altLang="en-US" sz="2400" dirty="0" smtClean="0"/>
              <a:t>位，</a:t>
            </a:r>
            <a:endParaRPr lang="en-US" altLang="zh-CN" sz="2400" dirty="0" smtClean="0"/>
          </a:p>
          <a:p>
            <a:r>
              <a:rPr lang="en-US" altLang="zh-CN" sz="2400" dirty="0"/>
              <a:t> </a:t>
            </a:r>
            <a:r>
              <a:rPr lang="en-US" altLang="zh-CN" sz="2400" dirty="0" smtClean="0"/>
              <a:t>              4KB</a:t>
            </a:r>
            <a:r>
              <a:rPr lang="zh-CN" altLang="en-US" sz="2400" dirty="0" smtClean="0"/>
              <a:t>字节地址 </a:t>
            </a:r>
            <a:r>
              <a:rPr lang="en-US" altLang="zh-CN" sz="2400" dirty="0" smtClean="0"/>
              <a:t>= 2</a:t>
            </a:r>
            <a:r>
              <a:rPr lang="en-US" altLang="zh-CN" sz="2400" baseline="30000" dirty="0" smtClean="0"/>
              <a:t>12</a:t>
            </a:r>
            <a:r>
              <a:rPr lang="zh-CN" altLang="en-US" sz="2400" dirty="0" smtClean="0"/>
              <a:t>，两位用于块内字节。</a:t>
            </a:r>
            <a:endParaRPr lang="en-US" altLang="zh-CN" sz="2400" dirty="0"/>
          </a:p>
          <a:p>
            <a:r>
              <a:rPr lang="zh-CN" altLang="en-US" sz="2400" dirty="0" smtClean="0"/>
              <a:t>主存标记 </a:t>
            </a:r>
            <a:r>
              <a:rPr lang="en-US" altLang="zh-CN" sz="2400" dirty="0" smtClean="0"/>
              <a:t>= 32 – </a:t>
            </a:r>
            <a:r>
              <a:rPr lang="en-US" altLang="zh-CN" sz="2400" dirty="0"/>
              <a:t>10 – 2 </a:t>
            </a:r>
            <a:r>
              <a:rPr lang="en-US" altLang="zh-CN" sz="2400" dirty="0" smtClean="0"/>
              <a:t>= 20  </a:t>
            </a:r>
            <a:r>
              <a:rPr lang="zh-CN" altLang="en-US" sz="2400" dirty="0" smtClean="0"/>
              <a:t>位。</a:t>
            </a:r>
            <a:endParaRPr lang="en-US" altLang="zh-CN" sz="2400" dirty="0" smtClean="0"/>
          </a:p>
        </p:txBody>
      </p:sp>
      <p:sp>
        <p:nvSpPr>
          <p:cNvPr id="11" name="椭圆 10"/>
          <p:cNvSpPr/>
          <p:nvPr/>
        </p:nvSpPr>
        <p:spPr>
          <a:xfrm>
            <a:off x="3419872" y="2208391"/>
            <a:ext cx="576064"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539280245"/>
              </p:ext>
            </p:extLst>
          </p:nvPr>
        </p:nvGraphicFramePr>
        <p:xfrm>
          <a:off x="5881530" y="2636912"/>
          <a:ext cx="2759968" cy="741680"/>
        </p:xfrm>
        <a:graphic>
          <a:graphicData uri="http://schemas.openxmlformats.org/drawingml/2006/table">
            <a:tbl>
              <a:tblPr firstRow="1" bandRow="1">
                <a:tableStyleId>{5940675A-B579-460E-94D1-54222C63F5DA}</a:tableStyleId>
              </a:tblPr>
              <a:tblGrid>
                <a:gridCol w="689992"/>
                <a:gridCol w="689992"/>
                <a:gridCol w="689992"/>
                <a:gridCol w="689992"/>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en-US" altLang="zh-CN" dirty="0" smtClean="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en-US" altLang="zh-CN" dirty="0" smtClean="0"/>
                    </a:p>
                  </a:txBody>
                  <a:tcPr/>
                </a:tc>
              </a:tr>
            </a:tbl>
          </a:graphicData>
        </a:graphic>
      </p:graphicFrame>
      <p:sp>
        <p:nvSpPr>
          <p:cNvPr id="4" name="TextBox 3"/>
          <p:cNvSpPr txBox="1"/>
          <p:nvPr/>
        </p:nvSpPr>
        <p:spPr>
          <a:xfrm>
            <a:off x="5724128" y="2276872"/>
            <a:ext cx="864096"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00</a:t>
            </a:r>
            <a:endParaRPr lang="zh-CN" altLang="en-US" dirty="0">
              <a:solidFill>
                <a:srgbClr val="FF0000"/>
              </a:solidFill>
            </a:endParaRPr>
          </a:p>
        </p:txBody>
      </p:sp>
      <p:sp>
        <p:nvSpPr>
          <p:cNvPr id="7" name="TextBox 6"/>
          <p:cNvSpPr txBox="1"/>
          <p:nvPr/>
        </p:nvSpPr>
        <p:spPr>
          <a:xfrm>
            <a:off x="6473102" y="2050812"/>
            <a:ext cx="907210"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01</a:t>
            </a:r>
            <a:endParaRPr lang="zh-CN" altLang="en-US" dirty="0">
              <a:solidFill>
                <a:srgbClr val="FF0000"/>
              </a:solidFill>
            </a:endParaRPr>
          </a:p>
        </p:txBody>
      </p:sp>
      <p:sp>
        <p:nvSpPr>
          <p:cNvPr id="8" name="TextBox 7"/>
          <p:cNvSpPr txBox="1"/>
          <p:nvPr/>
        </p:nvSpPr>
        <p:spPr>
          <a:xfrm>
            <a:off x="7072774" y="2235478"/>
            <a:ext cx="907210"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10</a:t>
            </a:r>
            <a:endParaRPr lang="zh-CN" altLang="en-US" dirty="0">
              <a:solidFill>
                <a:srgbClr val="FF0000"/>
              </a:solidFill>
            </a:endParaRPr>
          </a:p>
        </p:txBody>
      </p:sp>
      <p:sp>
        <p:nvSpPr>
          <p:cNvPr id="9" name="TextBox 8"/>
          <p:cNvSpPr txBox="1"/>
          <p:nvPr/>
        </p:nvSpPr>
        <p:spPr>
          <a:xfrm>
            <a:off x="7734288" y="2062367"/>
            <a:ext cx="907210"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11</a:t>
            </a:r>
            <a:endParaRPr lang="zh-CN" altLang="en-US" dirty="0">
              <a:solidFill>
                <a:srgbClr val="FF0000"/>
              </a:solidFill>
            </a:endParaRPr>
          </a:p>
        </p:txBody>
      </p:sp>
      <p:sp>
        <p:nvSpPr>
          <p:cNvPr id="12" name="TextBox 11"/>
          <p:cNvSpPr txBox="1"/>
          <p:nvPr/>
        </p:nvSpPr>
        <p:spPr>
          <a:xfrm>
            <a:off x="5115655" y="2646204"/>
            <a:ext cx="907210" cy="369332"/>
          </a:xfrm>
          <a:prstGeom prst="rect">
            <a:avLst/>
          </a:prstGeom>
          <a:noFill/>
        </p:spPr>
        <p:txBody>
          <a:bodyPr wrap="square" rtlCol="0">
            <a:spAutoFit/>
          </a:bodyPr>
          <a:lstStyle/>
          <a:p>
            <a:r>
              <a:rPr lang="en-US" altLang="zh-CN" dirty="0" smtClean="0"/>
              <a:t>00…</a:t>
            </a:r>
            <a:endParaRPr lang="zh-CN" altLang="en-US" dirty="0"/>
          </a:p>
        </p:txBody>
      </p:sp>
      <p:sp>
        <p:nvSpPr>
          <p:cNvPr id="13" name="TextBox 12"/>
          <p:cNvSpPr txBox="1"/>
          <p:nvPr/>
        </p:nvSpPr>
        <p:spPr>
          <a:xfrm>
            <a:off x="6473102" y="4575095"/>
            <a:ext cx="1987330" cy="646331"/>
          </a:xfrm>
          <a:prstGeom prst="rect">
            <a:avLst/>
          </a:prstGeom>
          <a:noFill/>
        </p:spPr>
        <p:txBody>
          <a:bodyPr wrap="square" rtlCol="0">
            <a:spAutoFit/>
          </a:bodyPr>
          <a:lstStyle/>
          <a:p>
            <a:r>
              <a:rPr lang="zh-CN" altLang="en-US" dirty="0" smtClean="0"/>
              <a:t>地址</a:t>
            </a:r>
            <a:r>
              <a:rPr lang="zh-CN" altLang="en-US" dirty="0"/>
              <a:t>最低两</a:t>
            </a:r>
            <a:r>
              <a:rPr lang="zh-CN" altLang="en-US" dirty="0" smtClean="0"/>
              <a:t>位用于区别字内</a:t>
            </a:r>
            <a:endParaRPr lang="zh-CN" altLang="en-US" dirty="0"/>
          </a:p>
        </p:txBody>
      </p:sp>
      <p:sp>
        <p:nvSpPr>
          <p:cNvPr id="14" name="TextBox 13"/>
          <p:cNvSpPr txBox="1"/>
          <p:nvPr/>
        </p:nvSpPr>
        <p:spPr>
          <a:xfrm>
            <a:off x="7018110" y="3609020"/>
            <a:ext cx="907210"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05563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一个</a:t>
            </a:r>
            <a:r>
              <a:rPr lang="en-US" altLang="zh-CN" dirty="0" smtClean="0"/>
              <a:t>cache</a:t>
            </a:r>
            <a:r>
              <a:rPr lang="zh-CN" altLang="en-US" dirty="0" smtClean="0"/>
              <a:t>块中包含</a:t>
            </a:r>
            <a:r>
              <a:rPr lang="zh-CN" altLang="en-US" dirty="0"/>
              <a:t>多</a:t>
            </a:r>
            <a:r>
              <a:rPr lang="zh-CN" altLang="en-US" dirty="0" smtClean="0"/>
              <a:t>个字</a:t>
            </a:r>
            <a:endParaRPr lang="zh-CN" altLang="en-US" dirty="0"/>
          </a:p>
        </p:txBody>
      </p:sp>
      <p:sp>
        <p:nvSpPr>
          <p:cNvPr id="3" name="内容占位符 2"/>
          <p:cNvSpPr>
            <a:spLocks noGrp="1"/>
          </p:cNvSpPr>
          <p:nvPr>
            <p:ph idx="1"/>
          </p:nvPr>
        </p:nvSpPr>
        <p:spPr>
          <a:xfrm>
            <a:off x="457200" y="1600200"/>
            <a:ext cx="8363272" cy="5069160"/>
          </a:xfrm>
        </p:spPr>
        <p:txBody>
          <a:bodyPr>
            <a:normAutofit fontScale="77500" lnSpcReduction="20000"/>
          </a:bodyPr>
          <a:lstStyle/>
          <a:p>
            <a:r>
              <a:rPr lang="en-US" altLang="zh-CN" dirty="0" smtClean="0"/>
              <a:t>32</a:t>
            </a:r>
            <a:r>
              <a:rPr lang="zh-CN" altLang="en-US" dirty="0" smtClean="0"/>
              <a:t>位字节地址</a:t>
            </a:r>
            <a:endParaRPr lang="en-US" altLang="zh-CN" dirty="0" smtClean="0"/>
          </a:p>
          <a:p>
            <a:r>
              <a:rPr lang="zh-CN" altLang="en-US" dirty="0" smtClean="0"/>
              <a:t>直接映射</a:t>
            </a:r>
            <a:endParaRPr lang="en-US" altLang="zh-CN" dirty="0"/>
          </a:p>
          <a:p>
            <a:r>
              <a:rPr lang="en-US" altLang="zh-CN" dirty="0" smtClean="0"/>
              <a:t>Cache</a:t>
            </a:r>
            <a:r>
              <a:rPr lang="zh-CN" altLang="en-US" dirty="0" smtClean="0"/>
              <a:t>大小为</a:t>
            </a:r>
            <a:r>
              <a:rPr lang="en-US" altLang="zh-CN" dirty="0" smtClean="0"/>
              <a:t>2</a:t>
            </a:r>
            <a:r>
              <a:rPr lang="en-US" altLang="zh-CN" baseline="30000" dirty="0" smtClean="0"/>
              <a:t>n</a:t>
            </a:r>
            <a:r>
              <a:rPr lang="zh-CN" altLang="en-US" dirty="0" smtClean="0"/>
              <a:t>块，</a:t>
            </a:r>
            <a:r>
              <a:rPr lang="en-US" altLang="zh-CN" dirty="0" smtClean="0"/>
              <a:t>n</a:t>
            </a:r>
            <a:r>
              <a:rPr lang="zh-CN" altLang="en-US" dirty="0" smtClean="0"/>
              <a:t>位用来索引（块号）</a:t>
            </a:r>
            <a:endParaRPr lang="en-US" altLang="zh-CN" dirty="0" smtClean="0"/>
          </a:p>
          <a:p>
            <a:r>
              <a:rPr lang="zh-CN" altLang="en-US" dirty="0"/>
              <a:t>块</a:t>
            </a:r>
            <a:r>
              <a:rPr lang="zh-CN" altLang="en-US" dirty="0" smtClean="0"/>
              <a:t>大小</a:t>
            </a:r>
            <a:r>
              <a:rPr lang="en-US" altLang="zh-CN" dirty="0" smtClean="0"/>
              <a:t>2</a:t>
            </a:r>
            <a:r>
              <a:rPr lang="en-US" altLang="zh-CN" baseline="30000" dirty="0" smtClean="0"/>
              <a:t>m</a:t>
            </a:r>
            <a:r>
              <a:rPr lang="zh-CN" altLang="en-US" dirty="0" smtClean="0"/>
              <a:t>个字，</a:t>
            </a:r>
            <a:r>
              <a:rPr lang="en-US" altLang="zh-CN" dirty="0" smtClean="0"/>
              <a:t>2</a:t>
            </a:r>
            <a:r>
              <a:rPr lang="en-US" altLang="zh-CN" baseline="30000" dirty="0" smtClean="0"/>
              <a:t>m+2</a:t>
            </a:r>
            <a:r>
              <a:rPr lang="zh-CN" altLang="en-US" dirty="0" smtClean="0"/>
              <a:t>个字节（字长</a:t>
            </a:r>
            <a:r>
              <a:rPr lang="en-US" altLang="zh-CN" dirty="0" smtClean="0"/>
              <a:t>32</a:t>
            </a:r>
            <a:r>
              <a:rPr lang="zh-CN" altLang="en-US" dirty="0" smtClean="0"/>
              <a:t>位，</a:t>
            </a:r>
            <a:r>
              <a:rPr lang="en-US" altLang="zh-CN" dirty="0" smtClean="0"/>
              <a:t>2</a:t>
            </a:r>
            <a:r>
              <a:rPr lang="en-US" altLang="zh-CN" baseline="30000" dirty="0" smtClean="0"/>
              <a:t>2</a:t>
            </a:r>
            <a:r>
              <a:rPr lang="zh-CN" altLang="en-US" dirty="0" smtClean="0"/>
              <a:t>字节），</a:t>
            </a:r>
            <a:r>
              <a:rPr lang="en-US" altLang="zh-CN" dirty="0" smtClean="0"/>
              <a:t>m</a:t>
            </a:r>
            <a:r>
              <a:rPr lang="zh-CN" altLang="en-US" dirty="0" smtClean="0"/>
              <a:t>位用于查找块中的字，两位是字节偏移（选择块中的字时被忽略）</a:t>
            </a:r>
            <a:endParaRPr lang="en-US" altLang="zh-CN" dirty="0" smtClean="0"/>
          </a:p>
          <a:p>
            <a:r>
              <a:rPr lang="zh-CN" altLang="en-US" dirty="0" smtClean="0"/>
              <a:t>标记域大小：</a:t>
            </a:r>
            <a:r>
              <a:rPr lang="en-US" altLang="zh-CN" dirty="0" smtClean="0"/>
              <a:t>32-(n+m+2)</a:t>
            </a:r>
          </a:p>
          <a:p>
            <a:endParaRPr lang="en-US" altLang="zh-CN" dirty="0" smtClean="0"/>
          </a:p>
          <a:p>
            <a:pPr marL="0" indent="0">
              <a:buNone/>
            </a:pPr>
            <a:endParaRPr lang="en-US" altLang="zh-CN" dirty="0" smtClean="0"/>
          </a:p>
          <a:p>
            <a:r>
              <a:rPr lang="en-US" altLang="zh-CN" dirty="0" smtClean="0"/>
              <a:t>Cache</a:t>
            </a:r>
            <a:r>
              <a:rPr lang="zh-CN" altLang="en-US" dirty="0" smtClean="0"/>
              <a:t>总位数：</a:t>
            </a:r>
            <a:endParaRPr lang="en-US" altLang="zh-CN" dirty="0" smtClean="0"/>
          </a:p>
          <a:p>
            <a:pPr marL="0" indent="0">
              <a:buNone/>
            </a:pPr>
            <a:r>
              <a:rPr lang="en-US" altLang="zh-CN" dirty="0"/>
              <a:t> </a:t>
            </a:r>
            <a:r>
              <a:rPr lang="en-US" altLang="zh-CN" dirty="0" smtClean="0"/>
              <a:t>    2</a:t>
            </a:r>
            <a:r>
              <a:rPr lang="en-US" altLang="zh-CN" baseline="30000" dirty="0" smtClean="0"/>
              <a:t>n </a:t>
            </a:r>
            <a:r>
              <a:rPr lang="en-US" altLang="zh-CN" dirty="0" smtClean="0"/>
              <a:t>×</a:t>
            </a:r>
            <a:r>
              <a:rPr lang="zh-CN" altLang="en-US" dirty="0" smtClean="0"/>
              <a:t>（块大小</a:t>
            </a:r>
            <a:r>
              <a:rPr lang="en-US" altLang="zh-CN" dirty="0" smtClean="0"/>
              <a:t>+</a:t>
            </a:r>
            <a:r>
              <a:rPr lang="zh-CN" altLang="en-US" dirty="0" smtClean="0"/>
              <a:t>标记域大小</a:t>
            </a:r>
            <a:r>
              <a:rPr lang="en-US" altLang="zh-CN" dirty="0" smtClean="0"/>
              <a:t>+</a:t>
            </a:r>
            <a:r>
              <a:rPr lang="zh-CN" altLang="en-US" dirty="0" smtClean="0"/>
              <a:t>有效位域大小）</a:t>
            </a:r>
            <a:endParaRPr lang="en-US" altLang="zh-CN" dirty="0" smtClean="0"/>
          </a:p>
          <a:p>
            <a:pPr marL="0" indent="0">
              <a:buNone/>
            </a:pPr>
            <a:r>
              <a:rPr lang="zh-CN" altLang="en-US" dirty="0" smtClean="0"/>
              <a:t>所以，</a:t>
            </a:r>
            <a:r>
              <a:rPr lang="en-US" altLang="zh-CN" dirty="0" smtClean="0"/>
              <a:t>2</a:t>
            </a:r>
            <a:r>
              <a:rPr lang="en-US" altLang="zh-CN" baseline="30000" dirty="0" smtClean="0"/>
              <a:t>n</a:t>
            </a:r>
            <a:r>
              <a:rPr lang="en-US" altLang="zh-CN" dirty="0" smtClean="0"/>
              <a:t> × </a:t>
            </a:r>
            <a:r>
              <a:rPr lang="zh-CN" altLang="en-US" dirty="0" smtClean="0"/>
              <a:t>（</a:t>
            </a:r>
            <a:r>
              <a:rPr lang="en-US" altLang="zh-CN" dirty="0" smtClean="0"/>
              <a:t>2</a:t>
            </a:r>
            <a:r>
              <a:rPr lang="en-US" altLang="zh-CN" baseline="30000" dirty="0" smtClean="0"/>
              <a:t>m</a:t>
            </a:r>
            <a:r>
              <a:rPr lang="en-US" altLang="zh-CN" dirty="0"/>
              <a:t> </a:t>
            </a:r>
            <a:r>
              <a:rPr lang="en-US" altLang="zh-CN" dirty="0" smtClean="0"/>
              <a:t>× 32 + </a:t>
            </a:r>
            <a:r>
              <a:rPr lang="zh-CN" altLang="en-US" dirty="0" smtClean="0"/>
              <a:t>（</a:t>
            </a:r>
            <a:r>
              <a:rPr lang="en-US" altLang="zh-CN" dirty="0" smtClean="0"/>
              <a:t>32-n-m-2</a:t>
            </a:r>
            <a:r>
              <a:rPr lang="zh-CN" altLang="en-US" dirty="0" smtClean="0"/>
              <a:t>）</a:t>
            </a:r>
            <a:r>
              <a:rPr lang="en-US" altLang="zh-CN" dirty="0" smtClean="0"/>
              <a:t>+1</a:t>
            </a:r>
            <a:r>
              <a:rPr lang="zh-CN" altLang="en-US" dirty="0" smtClean="0"/>
              <a:t>）</a:t>
            </a:r>
            <a:endParaRPr lang="en-US" altLang="zh-CN" dirty="0" smtClean="0"/>
          </a:p>
          <a:p>
            <a:r>
              <a:rPr lang="en-US" altLang="zh-CN" dirty="0" smtClean="0"/>
              <a:t>Cache</a:t>
            </a:r>
            <a:r>
              <a:rPr lang="zh-CN" altLang="en-US" dirty="0" smtClean="0"/>
              <a:t>命名不考虑标记域、有效位，只考虑数据的大小</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937145794"/>
              </p:ext>
            </p:extLst>
          </p:nvPr>
        </p:nvGraphicFramePr>
        <p:xfrm>
          <a:off x="1403648" y="4221088"/>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r>
                        <a:rPr lang="zh-CN" altLang="en-US" dirty="0" smtClean="0"/>
                        <a:t>标记</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2</a:t>
                      </a:r>
                      <a:endParaRPr lang="zh-CN" altLang="en-US" dirty="0"/>
                    </a:p>
                  </a:txBody>
                  <a:tcPr/>
                </a:tc>
              </a:tr>
            </a:tbl>
          </a:graphicData>
        </a:graphic>
      </p:graphicFrame>
    </p:spTree>
    <p:extLst>
      <p:ext uri="{BB962C8B-B14F-4D97-AF65-F5344CB8AC3E}">
        <p14:creationId xmlns:p14="http://schemas.microsoft.com/office/powerpoint/2010/main" val="2339028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914400" y="1828800"/>
            <a:ext cx="3727450" cy="1828800"/>
            <a:chOff x="576" y="1248"/>
            <a:chExt cx="2348" cy="1152"/>
          </a:xfrm>
        </p:grpSpPr>
        <p:grpSp>
          <p:nvGrpSpPr>
            <p:cNvPr id="5" name="Group 5"/>
            <p:cNvGrpSpPr>
              <a:grpSpLocks/>
            </p:cNvGrpSpPr>
            <p:nvPr/>
          </p:nvGrpSpPr>
          <p:grpSpPr bwMode="auto">
            <a:xfrm>
              <a:off x="576" y="1248"/>
              <a:ext cx="2348" cy="1152"/>
              <a:chOff x="576" y="1248"/>
              <a:chExt cx="2348" cy="1152"/>
            </a:xfrm>
          </p:grpSpPr>
          <p:sp>
            <p:nvSpPr>
              <p:cNvPr id="7"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 name="Text Box 7"/>
              <p:cNvSpPr txBox="1">
                <a:spLocks noChangeArrowheads="1"/>
              </p:cNvSpPr>
              <p:nvPr/>
            </p:nvSpPr>
            <p:spPr bwMode="auto">
              <a:xfrm>
                <a:off x="2736" y="1296"/>
                <a:ext cx="188"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8</a:t>
                </a:r>
              </a:p>
            </p:txBody>
          </p:sp>
          <p:sp>
            <p:nvSpPr>
              <p:cNvPr id="9"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Index</a:t>
                </a:r>
              </a:p>
            </p:txBody>
          </p:sp>
          <p:sp>
            <p:nvSpPr>
              <p:cNvPr id="10" name="Line 9"/>
              <p:cNvSpPr>
                <a:spLocks noChangeShapeType="1"/>
              </p:cNvSpPr>
              <p:nvPr/>
            </p:nvSpPr>
            <p:spPr bwMode="auto">
              <a:xfrm>
                <a:off x="2736" y="1248"/>
                <a:ext cx="0" cy="384"/>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Line 10"/>
              <p:cNvSpPr>
                <a:spLocks noChangeShapeType="1"/>
              </p:cNvSpPr>
              <p:nvPr/>
            </p:nvSpPr>
            <p:spPr bwMode="auto">
              <a:xfrm>
                <a:off x="576" y="1632"/>
                <a:ext cx="2160" cy="0"/>
              </a:xfrm>
              <a:prstGeom prst="line">
                <a:avLst/>
              </a:prstGeom>
              <a:noFill/>
              <a:ln w="381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2" name="Line 11"/>
              <p:cNvSpPr>
                <a:spLocks noChangeShapeType="1"/>
              </p:cNvSpPr>
              <p:nvPr/>
            </p:nvSpPr>
            <p:spPr bwMode="auto">
              <a:xfrm>
                <a:off x="576" y="1632"/>
                <a:ext cx="0" cy="768"/>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6" name="Line 12"/>
            <p:cNvSpPr>
              <a:spLocks noChangeShapeType="1"/>
            </p:cNvSpPr>
            <p:nvPr/>
          </p:nvSpPr>
          <p:spPr bwMode="auto">
            <a:xfrm>
              <a:off x="576" y="2400"/>
              <a:ext cx="384" cy="0"/>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3" name="Group 13"/>
          <p:cNvGrpSpPr>
            <a:grpSpLocks/>
          </p:cNvGrpSpPr>
          <p:nvPr/>
        </p:nvGrpSpPr>
        <p:grpSpPr bwMode="auto">
          <a:xfrm>
            <a:off x="914400" y="2514600"/>
            <a:ext cx="7391400" cy="2211388"/>
            <a:chOff x="576" y="1680"/>
            <a:chExt cx="4656" cy="1393"/>
          </a:xfrm>
        </p:grpSpPr>
        <p:sp>
          <p:nvSpPr>
            <p:cNvPr id="14"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rgbClr val="00DFCA"/>
            </a:solidFill>
            <a:ln w="9525">
              <a:solidFill>
                <a:srgbClr val="00DFCA"/>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0"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Data</a:t>
              </a:r>
            </a:p>
          </p:txBody>
        </p:sp>
        <p:sp>
          <p:nvSpPr>
            <p:cNvPr id="24"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Index</a:t>
              </a:r>
            </a:p>
          </p:txBody>
        </p:sp>
        <p:sp>
          <p:nvSpPr>
            <p:cNvPr id="25"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Tag</a:t>
              </a:r>
            </a:p>
          </p:txBody>
        </p:sp>
        <p:sp>
          <p:nvSpPr>
            <p:cNvPr id="26"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Valid</a:t>
              </a:r>
            </a:p>
          </p:txBody>
        </p:sp>
        <p:sp>
          <p:nvSpPr>
            <p:cNvPr id="27"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0</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253</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254</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255</a:t>
              </a:r>
            </a:p>
          </p:txBody>
        </p:sp>
        <p:sp>
          <p:nvSpPr>
            <p:cNvPr id="28" name="Rectangle 28"/>
            <p:cNvSpPr>
              <a:spLocks noChangeArrowheads="1"/>
            </p:cNvSpPr>
            <p:nvPr/>
          </p:nvSpPr>
          <p:spPr bwMode="auto">
            <a:xfrm>
              <a:off x="960" y="1920"/>
              <a:ext cx="4272" cy="1104"/>
            </a:xfrm>
            <a:prstGeom prst="rect">
              <a:avLst/>
            </a:prstGeom>
            <a:noFill/>
            <a:ln w="28575">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9"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4"/>
            <p:cNvSpPr>
              <a:spLocks noChangeShapeType="1"/>
            </p:cNvSpPr>
            <p:nvPr/>
          </p:nvSpPr>
          <p:spPr bwMode="auto">
            <a:xfrm>
              <a:off x="1584" y="1824"/>
              <a:ext cx="3648" cy="0"/>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5" name="Group 35"/>
          <p:cNvGrpSpPr>
            <a:grpSpLocks/>
          </p:cNvGrpSpPr>
          <p:nvPr/>
        </p:nvGrpSpPr>
        <p:grpSpPr bwMode="auto">
          <a:xfrm>
            <a:off x="2590800" y="1219200"/>
            <a:ext cx="3505200" cy="633413"/>
            <a:chOff x="1632" y="864"/>
            <a:chExt cx="2208" cy="399"/>
          </a:xfrm>
        </p:grpSpPr>
        <p:sp>
          <p:nvSpPr>
            <p:cNvPr id="36"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7"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31 30   . . .         13 12  11    . . .    4  3 2  1 0</a:t>
              </a:r>
            </a:p>
          </p:txBody>
        </p:sp>
        <p:sp>
          <p:nvSpPr>
            <p:cNvPr id="40"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Byte offset</a:t>
              </a:r>
            </a:p>
          </p:txBody>
        </p:sp>
        <p:sp>
          <p:nvSpPr>
            <p:cNvPr id="42" name="Line 42"/>
            <p:cNvSpPr>
              <a:spLocks noChangeShapeType="1"/>
            </p:cNvSpPr>
            <p:nvPr/>
          </p:nvSpPr>
          <p:spPr bwMode="auto">
            <a:xfrm flipH="1">
              <a:off x="3168" y="1056"/>
              <a:ext cx="192" cy="144"/>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3" name="Group 43"/>
          <p:cNvGrpSpPr>
            <a:grpSpLocks/>
          </p:cNvGrpSpPr>
          <p:nvPr/>
        </p:nvGrpSpPr>
        <p:grpSpPr bwMode="auto">
          <a:xfrm>
            <a:off x="1981200" y="3657600"/>
            <a:ext cx="623888" cy="1371600"/>
            <a:chOff x="1229" y="2400"/>
            <a:chExt cx="393" cy="864"/>
          </a:xfrm>
        </p:grpSpPr>
        <p:sp>
          <p:nvSpPr>
            <p:cNvPr id="44"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5"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20</a:t>
              </a:r>
            </a:p>
          </p:txBody>
        </p:sp>
        <p:sp>
          <p:nvSpPr>
            <p:cNvPr id="46" name="Line 46"/>
            <p:cNvSpPr>
              <a:spLocks noChangeShapeType="1"/>
            </p:cNvSpPr>
            <p:nvPr/>
          </p:nvSpPr>
          <p:spPr bwMode="auto">
            <a:xfrm>
              <a:off x="1296" y="2400"/>
              <a:ext cx="0" cy="864"/>
            </a:xfrm>
            <a:prstGeom prst="line">
              <a:avLst/>
            </a:prstGeom>
            <a:noFill/>
            <a:ln w="28575">
              <a:solidFill>
                <a:srgbClr val="000000"/>
              </a:solidFill>
              <a:round/>
              <a:headEnd type="oval" w="sm" len="sm"/>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7" name="Group 47"/>
          <p:cNvGrpSpPr>
            <a:grpSpLocks/>
          </p:cNvGrpSpPr>
          <p:nvPr/>
        </p:nvGrpSpPr>
        <p:grpSpPr bwMode="auto">
          <a:xfrm>
            <a:off x="762000" y="1828800"/>
            <a:ext cx="3003550" cy="3424238"/>
            <a:chOff x="480" y="1248"/>
            <a:chExt cx="1892" cy="2157"/>
          </a:xfrm>
        </p:grpSpPr>
        <p:grpSp>
          <p:nvGrpSpPr>
            <p:cNvPr id="48" name="Group 48"/>
            <p:cNvGrpSpPr>
              <a:grpSpLocks/>
            </p:cNvGrpSpPr>
            <p:nvPr/>
          </p:nvGrpSpPr>
          <p:grpSpPr bwMode="auto">
            <a:xfrm>
              <a:off x="480" y="1248"/>
              <a:ext cx="1892" cy="2064"/>
              <a:chOff x="432" y="1248"/>
              <a:chExt cx="1892" cy="2064"/>
            </a:xfrm>
          </p:grpSpPr>
          <p:sp>
            <p:nvSpPr>
              <p:cNvPr id="51"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2" name="Text Box 50"/>
              <p:cNvSpPr txBox="1">
                <a:spLocks noChangeArrowheads="1"/>
              </p:cNvSpPr>
              <p:nvPr/>
            </p:nvSpPr>
            <p:spPr bwMode="auto">
              <a:xfrm>
                <a:off x="2064" y="1248"/>
                <a:ext cx="260"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20</a:t>
                </a:r>
              </a:p>
            </p:txBody>
          </p:sp>
          <p:sp>
            <p:nvSpPr>
              <p:cNvPr id="53"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Tag</a:t>
                </a:r>
              </a:p>
            </p:txBody>
          </p:sp>
          <p:sp>
            <p:nvSpPr>
              <p:cNvPr id="54" name="Line 52"/>
              <p:cNvSpPr>
                <a:spLocks noChangeShapeType="1"/>
              </p:cNvSpPr>
              <p:nvPr/>
            </p:nvSpPr>
            <p:spPr bwMode="auto">
              <a:xfrm>
                <a:off x="2112" y="1248"/>
                <a:ext cx="0" cy="24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Line 53"/>
              <p:cNvSpPr>
                <a:spLocks noChangeShapeType="1"/>
              </p:cNvSpPr>
              <p:nvPr/>
            </p:nvSpPr>
            <p:spPr bwMode="auto">
              <a:xfrm>
                <a:off x="432" y="1488"/>
                <a:ext cx="1680" cy="0"/>
              </a:xfrm>
              <a:prstGeom prst="line">
                <a:avLst/>
              </a:prstGeom>
              <a:noFill/>
              <a:ln w="381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4"/>
              <p:cNvSpPr>
                <a:spLocks noChangeShapeType="1"/>
              </p:cNvSpPr>
              <p:nvPr/>
            </p:nvSpPr>
            <p:spPr bwMode="auto">
              <a:xfrm>
                <a:off x="432" y="1488"/>
                <a:ext cx="0" cy="1824"/>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Line 55"/>
              <p:cNvSpPr>
                <a:spLocks noChangeShapeType="1"/>
              </p:cNvSpPr>
              <p:nvPr/>
            </p:nvSpPr>
            <p:spPr bwMode="auto">
              <a:xfrm>
                <a:off x="432" y="3312"/>
                <a:ext cx="720" cy="0"/>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49"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0"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8" name="Group 58"/>
          <p:cNvGrpSpPr>
            <a:grpSpLocks/>
          </p:cNvGrpSpPr>
          <p:nvPr/>
        </p:nvGrpSpPr>
        <p:grpSpPr bwMode="auto">
          <a:xfrm>
            <a:off x="304800" y="1371600"/>
            <a:ext cx="1770063" cy="4572000"/>
            <a:chOff x="192" y="960"/>
            <a:chExt cx="1115" cy="2880"/>
          </a:xfrm>
        </p:grpSpPr>
        <p:sp>
          <p:nvSpPr>
            <p:cNvPr id="59"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0"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1"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Hit</a:t>
              </a:r>
            </a:p>
          </p:txBody>
        </p:sp>
        <p:sp>
          <p:nvSpPr>
            <p:cNvPr id="63" name="Line 63"/>
            <p:cNvSpPr>
              <a:spLocks noChangeShapeType="1"/>
            </p:cNvSpPr>
            <p:nvPr/>
          </p:nvSpPr>
          <p:spPr bwMode="auto">
            <a:xfrm>
              <a:off x="1008" y="3744"/>
              <a:ext cx="0" cy="96"/>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4"/>
            <p:cNvSpPr>
              <a:spLocks noChangeShapeType="1"/>
            </p:cNvSpPr>
            <p:nvPr/>
          </p:nvSpPr>
          <p:spPr bwMode="auto">
            <a:xfrm flipH="1">
              <a:off x="288" y="3840"/>
              <a:ext cx="72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Line 65"/>
            <p:cNvSpPr>
              <a:spLocks noChangeShapeType="1"/>
            </p:cNvSpPr>
            <p:nvPr/>
          </p:nvSpPr>
          <p:spPr bwMode="auto">
            <a:xfrm flipV="1">
              <a:off x="288" y="1200"/>
              <a:ext cx="0" cy="2640"/>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6" name="Group 66"/>
          <p:cNvGrpSpPr>
            <a:grpSpLocks/>
          </p:cNvGrpSpPr>
          <p:nvPr/>
        </p:nvGrpSpPr>
        <p:grpSpPr bwMode="auto">
          <a:xfrm>
            <a:off x="3124200" y="1371600"/>
            <a:ext cx="5794375" cy="4757738"/>
            <a:chOff x="1968" y="960"/>
            <a:chExt cx="3650" cy="2997"/>
          </a:xfrm>
        </p:grpSpPr>
        <p:sp>
          <p:nvSpPr>
            <p:cNvPr id="67"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8"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Data</a:t>
              </a:r>
            </a:p>
          </p:txBody>
        </p:sp>
        <p:sp>
          <p:nvSpPr>
            <p:cNvPr id="69"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32</a:t>
              </a:r>
            </a:p>
          </p:txBody>
        </p:sp>
        <p:sp>
          <p:nvSpPr>
            <p:cNvPr id="70"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Block offset</a:t>
              </a:r>
            </a:p>
          </p:txBody>
        </p:sp>
        <p:sp>
          <p:nvSpPr>
            <p:cNvPr id="71" name="Line 71"/>
            <p:cNvSpPr>
              <a:spLocks noChangeShapeType="1"/>
            </p:cNvSpPr>
            <p:nvPr/>
          </p:nvSpPr>
          <p:spPr bwMode="auto">
            <a:xfrm>
              <a:off x="5424" y="1200"/>
              <a:ext cx="0" cy="2544"/>
            </a:xfrm>
            <a:prstGeom prst="line">
              <a:avLst/>
            </a:prstGeom>
            <a:noFill/>
            <a:ln w="28575">
              <a:solidFill>
                <a:srgbClr val="000000"/>
              </a:solidFill>
              <a:round/>
              <a:headEnd type="triangle" w="med" len="me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2"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3" name="Line 73"/>
            <p:cNvSpPr>
              <a:spLocks noChangeShapeType="1"/>
            </p:cNvSpPr>
            <p:nvPr/>
          </p:nvSpPr>
          <p:spPr bwMode="auto">
            <a:xfrm>
              <a:off x="1968" y="2400"/>
              <a:ext cx="0" cy="864"/>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4" name="Line 74"/>
            <p:cNvSpPr>
              <a:spLocks noChangeShapeType="1"/>
            </p:cNvSpPr>
            <p:nvPr/>
          </p:nvSpPr>
          <p:spPr bwMode="auto">
            <a:xfrm>
              <a:off x="2928" y="2400"/>
              <a:ext cx="0" cy="768"/>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5" name="Line 75"/>
            <p:cNvSpPr>
              <a:spLocks noChangeShapeType="1"/>
            </p:cNvSpPr>
            <p:nvPr/>
          </p:nvSpPr>
          <p:spPr bwMode="auto">
            <a:xfrm>
              <a:off x="3840" y="2400"/>
              <a:ext cx="0" cy="768"/>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6" name="Line 76"/>
            <p:cNvSpPr>
              <a:spLocks noChangeShapeType="1"/>
            </p:cNvSpPr>
            <p:nvPr/>
          </p:nvSpPr>
          <p:spPr bwMode="auto">
            <a:xfrm>
              <a:off x="4752" y="2400"/>
              <a:ext cx="0" cy="864"/>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7" name="Line 77"/>
            <p:cNvSpPr>
              <a:spLocks noChangeShapeType="1"/>
            </p:cNvSpPr>
            <p:nvPr/>
          </p:nvSpPr>
          <p:spPr bwMode="auto">
            <a:xfrm>
              <a:off x="1968" y="3264"/>
              <a:ext cx="1056"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8" name="Line 78"/>
            <p:cNvSpPr>
              <a:spLocks noChangeShapeType="1"/>
            </p:cNvSpPr>
            <p:nvPr/>
          </p:nvSpPr>
          <p:spPr bwMode="auto">
            <a:xfrm>
              <a:off x="3744" y="3264"/>
              <a:ext cx="1008"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9" name="Line 79"/>
            <p:cNvSpPr>
              <a:spLocks noChangeShapeType="1"/>
            </p:cNvSpPr>
            <p:nvPr/>
          </p:nvSpPr>
          <p:spPr bwMode="auto">
            <a:xfrm>
              <a:off x="3504" y="3168"/>
              <a:ext cx="336"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0" name="Line 80"/>
            <p:cNvSpPr>
              <a:spLocks noChangeShapeType="1"/>
            </p:cNvSpPr>
            <p:nvPr/>
          </p:nvSpPr>
          <p:spPr bwMode="auto">
            <a:xfrm>
              <a:off x="2928" y="3168"/>
              <a:ext cx="336"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1" name="Line 81"/>
            <p:cNvSpPr>
              <a:spLocks noChangeShapeType="1"/>
            </p:cNvSpPr>
            <p:nvPr/>
          </p:nvSpPr>
          <p:spPr bwMode="auto">
            <a:xfrm>
              <a:off x="3264" y="3168"/>
              <a:ext cx="0" cy="288"/>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2" name="Line 82"/>
            <p:cNvSpPr>
              <a:spLocks noChangeShapeType="1"/>
            </p:cNvSpPr>
            <p:nvPr/>
          </p:nvSpPr>
          <p:spPr bwMode="auto">
            <a:xfrm>
              <a:off x="3504" y="3168"/>
              <a:ext cx="0" cy="288"/>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3" name="Line 83"/>
            <p:cNvSpPr>
              <a:spLocks noChangeShapeType="1"/>
            </p:cNvSpPr>
            <p:nvPr/>
          </p:nvSpPr>
          <p:spPr bwMode="auto">
            <a:xfrm>
              <a:off x="3744" y="3264"/>
              <a:ext cx="0" cy="192"/>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4" name="Line 84"/>
            <p:cNvSpPr>
              <a:spLocks noChangeShapeType="1"/>
            </p:cNvSpPr>
            <p:nvPr/>
          </p:nvSpPr>
          <p:spPr bwMode="auto">
            <a:xfrm>
              <a:off x="3024" y="3264"/>
              <a:ext cx="0" cy="192"/>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5" name="Line 85"/>
            <p:cNvSpPr>
              <a:spLocks noChangeShapeType="1"/>
            </p:cNvSpPr>
            <p:nvPr/>
          </p:nvSpPr>
          <p:spPr bwMode="auto">
            <a:xfrm>
              <a:off x="3024" y="1248"/>
              <a:ext cx="0" cy="192"/>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6" name="Line 86"/>
            <p:cNvSpPr>
              <a:spLocks noChangeShapeType="1"/>
            </p:cNvSpPr>
            <p:nvPr/>
          </p:nvSpPr>
          <p:spPr bwMode="auto">
            <a:xfrm>
              <a:off x="3024" y="1440"/>
              <a:ext cx="2304"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7" name="Line 87"/>
            <p:cNvSpPr>
              <a:spLocks noChangeShapeType="1"/>
            </p:cNvSpPr>
            <p:nvPr/>
          </p:nvSpPr>
          <p:spPr bwMode="auto">
            <a:xfrm>
              <a:off x="5328" y="1440"/>
              <a:ext cx="0" cy="2112"/>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8" name="Line 88"/>
            <p:cNvSpPr>
              <a:spLocks noChangeShapeType="1"/>
            </p:cNvSpPr>
            <p:nvPr/>
          </p:nvSpPr>
          <p:spPr bwMode="auto">
            <a:xfrm flipH="1">
              <a:off x="3696" y="3552"/>
              <a:ext cx="1632" cy="0"/>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9" name="Line 89"/>
            <p:cNvSpPr>
              <a:spLocks noChangeShapeType="1"/>
            </p:cNvSpPr>
            <p:nvPr/>
          </p:nvSpPr>
          <p:spPr bwMode="auto">
            <a:xfrm>
              <a:off x="3360" y="3600"/>
              <a:ext cx="0" cy="144"/>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0" name="Line 90"/>
            <p:cNvSpPr>
              <a:spLocks noChangeShapeType="1"/>
            </p:cNvSpPr>
            <p:nvPr/>
          </p:nvSpPr>
          <p:spPr bwMode="auto">
            <a:xfrm>
              <a:off x="3360" y="3744"/>
              <a:ext cx="2064"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91" name="Rectangle 91"/>
          <p:cNvSpPr txBox="1">
            <a:spLocks noChangeArrowheads="1"/>
          </p:cNvSpPr>
          <p:nvPr/>
        </p:nvSpPr>
        <p:spPr bwMode="auto">
          <a:xfrm>
            <a:off x="457200" y="473529"/>
            <a:ext cx="8077200" cy="121623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80000"/>
              </a:lnSpc>
              <a:spcBef>
                <a:spcPct val="65000"/>
              </a:spcBef>
              <a:spcAft>
                <a:spcPct val="0"/>
              </a:spcAft>
              <a:buClr>
                <a:srgbClr val="FC0128"/>
              </a:buClr>
              <a:buSzPct val="75000"/>
              <a:buFont typeface="Wingdings" pitchFamily="2" charset="2"/>
              <a:buChar char="q"/>
              <a:tabLst/>
              <a:defRPr/>
            </a:pP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4 </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字</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 cache </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大小</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 = 1K </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字 </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2</a:t>
            </a:r>
            <a:r>
              <a:rPr kumimoji="0" lang="en-US" altLang="zh-CN" sz="2400" b="0" i="0" u="none" strike="noStrike" kern="0" cap="none" spc="0" normalizeH="0" baseline="30000" noProof="0" dirty="0" smtClean="0">
                <a:ln>
                  <a:noFill/>
                </a:ln>
                <a:solidFill>
                  <a:srgbClr val="000000"/>
                </a:solidFill>
                <a:effectLst/>
                <a:uLnTx/>
                <a:uFillTx/>
                <a:latin typeface="Arial"/>
                <a:ea typeface="+mn-ea"/>
                <a:cs typeface="+mn-cs"/>
              </a:rPr>
              <a:t>10</a:t>
            </a:r>
          </a:p>
          <a:p>
            <a:pPr marL="0" marR="0" lvl="0" indent="0" algn="l" defTabSz="914400" rtl="0" eaLnBrk="0" fontAlgn="base" latinLnBrk="0" hangingPunct="0">
              <a:lnSpc>
                <a:spcPct val="80000"/>
              </a:lnSpc>
              <a:spcBef>
                <a:spcPct val="65000"/>
              </a:spcBef>
              <a:spcAft>
                <a:spcPct val="0"/>
              </a:spcAft>
              <a:buClr>
                <a:srgbClr val="FC0128"/>
              </a:buClr>
              <a:buSzPct val="75000"/>
              <a:buNone/>
              <a:tabLst/>
              <a:defRPr/>
            </a:pPr>
            <a:r>
              <a:rPr lang="en-US" altLang="zh-CN" kern="0" baseline="30000" dirty="0">
                <a:solidFill>
                  <a:srgbClr val="000000"/>
                </a:solidFill>
                <a:latin typeface="Arial"/>
              </a:rPr>
              <a:t> </a:t>
            </a:r>
            <a:r>
              <a:rPr lang="en-US" altLang="zh-CN" kern="0" baseline="30000" dirty="0" smtClean="0">
                <a:solidFill>
                  <a:srgbClr val="000000"/>
                </a:solidFill>
                <a:latin typeface="Arial"/>
              </a:rPr>
              <a:t>                                                     </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1024/4 = 1024/2</a:t>
            </a:r>
            <a:r>
              <a:rPr kumimoji="0" lang="en-US" altLang="zh-CN" sz="2400" b="0" i="0" u="none" strike="noStrike" kern="0" cap="none" spc="0" normalizeH="0" baseline="30000" noProof="0" dirty="0" smtClean="0">
                <a:ln>
                  <a:noFill/>
                </a:ln>
                <a:solidFill>
                  <a:srgbClr val="000000"/>
                </a:solidFill>
                <a:effectLst/>
                <a:uLnTx/>
                <a:uFillTx/>
                <a:latin typeface="Arial"/>
                <a:ea typeface="+mn-ea"/>
                <a:cs typeface="+mn-cs"/>
              </a:rPr>
              <a:t>2</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 256</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 </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2</a:t>
            </a:r>
            <a:r>
              <a:rPr kumimoji="0" lang="en-US" altLang="zh-CN" sz="2400" b="0" i="0" u="none" strike="noStrike" kern="0" cap="none" spc="0" normalizeH="0" baseline="30000" noProof="0" dirty="0" smtClean="0">
                <a:ln>
                  <a:noFill/>
                </a:ln>
                <a:solidFill>
                  <a:srgbClr val="000000"/>
                </a:solidFill>
                <a:effectLst/>
                <a:uLnTx/>
                <a:uFillTx/>
                <a:latin typeface="Arial"/>
                <a:ea typeface="+mn-ea"/>
                <a:cs typeface="+mn-cs"/>
              </a:rPr>
              <a:t>8</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
            </a:r>
            <a:br>
              <a:rPr kumimoji="0" lang="en-US" sz="2400" b="0" i="0" u="none" strike="noStrike" kern="0" cap="none" spc="0" normalizeH="0" baseline="0" noProof="0" dirty="0" smtClean="0">
                <a:ln>
                  <a:noFill/>
                </a:ln>
                <a:solidFill>
                  <a:srgbClr val="000000"/>
                </a:solidFill>
                <a:effectLst/>
                <a:uLnTx/>
                <a:uFillTx/>
                <a:latin typeface="Arial"/>
                <a:ea typeface="+mn-ea"/>
                <a:cs typeface="+mn-cs"/>
              </a:rPr>
            </a:br>
            <a:endParaRPr kumimoji="0" lang="en-US" sz="2400" b="0" i="1" u="none" strike="noStrike" kern="0" cap="none" spc="0" normalizeH="0" baseline="0" noProof="0" dirty="0">
              <a:ln>
                <a:noFill/>
              </a:ln>
              <a:solidFill>
                <a:srgbClr val="FC0128"/>
              </a:solidFill>
              <a:effectLst/>
              <a:uLnTx/>
              <a:uFillTx/>
              <a:latin typeface="Arial"/>
              <a:ea typeface="+mn-ea"/>
              <a:cs typeface="+mn-cs"/>
            </a:endParaRPr>
          </a:p>
        </p:txBody>
      </p:sp>
      <p:sp>
        <p:nvSpPr>
          <p:cNvPr id="92" name="TextBox 91"/>
          <p:cNvSpPr txBox="1"/>
          <p:nvPr/>
        </p:nvSpPr>
        <p:spPr>
          <a:xfrm>
            <a:off x="6015718" y="662108"/>
            <a:ext cx="533400" cy="369332"/>
          </a:xfrm>
          <a:prstGeom prst="rect">
            <a:avLst/>
          </a:prstGeom>
          <a:noFill/>
        </p:spPr>
        <p:txBody>
          <a:bodyPr wrap="square" rtlCol="0">
            <a:spAutoFit/>
          </a:bodyPr>
          <a:lstStyle/>
          <a:p>
            <a:r>
              <a:rPr lang="en-US" altLang="zh-CN" dirty="0" smtClean="0">
                <a:solidFill>
                  <a:srgbClr val="FF0000"/>
                </a:solidFill>
              </a:rPr>
              <a:t>m</a:t>
            </a:r>
            <a:endParaRPr lang="zh-CN" altLang="en-US" dirty="0">
              <a:solidFill>
                <a:srgbClr val="FF0000"/>
              </a:solidFill>
            </a:endParaRPr>
          </a:p>
        </p:txBody>
      </p:sp>
      <p:sp>
        <p:nvSpPr>
          <p:cNvPr id="93" name="TextBox 92"/>
          <p:cNvSpPr txBox="1"/>
          <p:nvPr/>
        </p:nvSpPr>
        <p:spPr>
          <a:xfrm>
            <a:off x="7823199" y="662108"/>
            <a:ext cx="533400" cy="369332"/>
          </a:xfrm>
          <a:prstGeom prst="rect">
            <a:avLst/>
          </a:prstGeom>
          <a:noFill/>
        </p:spPr>
        <p:txBody>
          <a:bodyPr wrap="square" rtlCol="0">
            <a:spAutoFit/>
          </a:bodyPr>
          <a:lstStyle/>
          <a:p>
            <a:r>
              <a:rPr lang="en-US" altLang="zh-CN" dirty="0"/>
              <a:t>n</a:t>
            </a:r>
            <a:endParaRPr lang="zh-CN" altLang="en-US" dirty="0"/>
          </a:p>
        </p:txBody>
      </p:sp>
      <p:cxnSp>
        <p:nvCxnSpPr>
          <p:cNvPr id="95" name="直接箭头连接符 94"/>
          <p:cNvCxnSpPr>
            <a:stCxn id="92" idx="2"/>
          </p:cNvCxnSpPr>
          <p:nvPr/>
        </p:nvCxnSpPr>
        <p:spPr>
          <a:xfrm flipH="1">
            <a:off x="5676900" y="1031440"/>
            <a:ext cx="605518" cy="1102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35250" y="6129338"/>
            <a:ext cx="2776538" cy="369332"/>
          </a:xfrm>
          <a:prstGeom prst="rect">
            <a:avLst/>
          </a:prstGeom>
          <a:noFill/>
        </p:spPr>
        <p:txBody>
          <a:bodyPr wrap="square" rtlCol="0">
            <a:spAutoFit/>
          </a:bodyPr>
          <a:lstStyle/>
          <a:p>
            <a:r>
              <a:rPr lang="zh-CN" altLang="en-US" dirty="0" smtClean="0"/>
              <a:t>竖着画图理解</a:t>
            </a:r>
            <a:endParaRPr lang="zh-CN" altLang="en-US" dirty="0"/>
          </a:p>
        </p:txBody>
      </p:sp>
    </p:spTree>
    <p:extLst>
      <p:ext uri="{BB962C8B-B14F-4D97-AF65-F5344CB8AC3E}">
        <p14:creationId xmlns:p14="http://schemas.microsoft.com/office/powerpoint/2010/main" val="9230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5"/>
            <a:ext cx="8229600" cy="1008112"/>
          </a:xfrm>
        </p:spPr>
        <p:txBody>
          <a:bodyPr>
            <a:noAutofit/>
          </a:bodyPr>
          <a:lstStyle/>
          <a:p>
            <a:pPr marL="0" indent="0">
              <a:buNone/>
            </a:pPr>
            <a:r>
              <a:rPr lang="zh-CN" altLang="en-US" dirty="0" smtClean="0"/>
              <a:t>例</a:t>
            </a:r>
            <a:r>
              <a:rPr lang="en-US" altLang="zh-CN" dirty="0" smtClean="0"/>
              <a:t>1</a:t>
            </a:r>
            <a:r>
              <a:rPr lang="zh-CN" altLang="en-US" dirty="0" smtClean="0"/>
              <a:t>：直接映射</a:t>
            </a:r>
            <a:r>
              <a:rPr lang="en-US" altLang="zh-CN" dirty="0" smtClean="0"/>
              <a:t>cache</a:t>
            </a:r>
            <a:r>
              <a:rPr lang="zh-CN" altLang="en-US" dirty="0" smtClean="0"/>
              <a:t>，</a:t>
            </a:r>
            <a:r>
              <a:rPr lang="zh-CN" altLang="en-US" dirty="0"/>
              <a:t>可存</a:t>
            </a:r>
            <a:r>
              <a:rPr lang="en-US" altLang="zh-CN" dirty="0" smtClean="0"/>
              <a:t>16KB</a:t>
            </a:r>
            <a:r>
              <a:rPr lang="zh-CN" altLang="en-US" dirty="0" smtClean="0"/>
              <a:t>有效数据，块大小</a:t>
            </a:r>
            <a:r>
              <a:rPr lang="en-US" altLang="zh-CN" dirty="0" smtClean="0"/>
              <a:t>4</a:t>
            </a:r>
            <a:r>
              <a:rPr lang="zh-CN" altLang="en-US" dirty="0" smtClean="0"/>
              <a:t>个字，</a:t>
            </a:r>
            <a:r>
              <a:rPr lang="zh-CN" altLang="en-US" dirty="0" smtClean="0">
                <a:solidFill>
                  <a:srgbClr val="FF0000"/>
                </a:solidFill>
              </a:rPr>
              <a:t>主存</a:t>
            </a:r>
            <a:r>
              <a:rPr lang="zh-CN" altLang="en-US" dirty="0" smtClean="0"/>
              <a:t>地址</a:t>
            </a:r>
            <a:r>
              <a:rPr lang="en-US" altLang="zh-CN" dirty="0" smtClean="0"/>
              <a:t>32</a:t>
            </a:r>
            <a:r>
              <a:rPr lang="zh-CN" altLang="en-US" dirty="0" smtClean="0"/>
              <a:t>位，</a:t>
            </a:r>
            <a:r>
              <a:rPr lang="zh-CN" altLang="en-US" dirty="0" smtClean="0">
                <a:solidFill>
                  <a:srgbClr val="FF0000"/>
                </a:solidFill>
              </a:rPr>
              <a:t>字节地址，字长</a:t>
            </a:r>
            <a:r>
              <a:rPr lang="en-US" altLang="zh-CN" dirty="0" smtClean="0">
                <a:solidFill>
                  <a:srgbClr val="FF0000"/>
                </a:solidFill>
              </a:rPr>
              <a:t>32</a:t>
            </a:r>
            <a:r>
              <a:rPr lang="zh-CN" altLang="en-US" dirty="0" smtClean="0">
                <a:solidFill>
                  <a:srgbClr val="FF0000"/>
                </a:solidFill>
              </a:rPr>
              <a:t>位</a:t>
            </a:r>
            <a:r>
              <a:rPr lang="zh-CN" altLang="en-US" dirty="0" smtClean="0"/>
              <a:t>。求</a:t>
            </a:r>
            <a:r>
              <a:rPr lang="en-US" altLang="zh-CN" dirty="0" smtClean="0"/>
              <a:t>cache</a:t>
            </a:r>
            <a:r>
              <a:rPr lang="zh-CN" altLang="en-US" dirty="0" smtClean="0"/>
              <a:t>位数。</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99257007"/>
              </p:ext>
            </p:extLst>
          </p:nvPr>
        </p:nvGraphicFramePr>
        <p:xfrm>
          <a:off x="1439652" y="2194064"/>
          <a:ext cx="6696744" cy="741680"/>
        </p:xfrm>
        <a:graphic>
          <a:graphicData uri="http://schemas.openxmlformats.org/drawingml/2006/table">
            <a:tbl>
              <a:tblPr firstRow="1" bandRow="1">
                <a:tableStyleId>{5940675A-B579-460E-94D1-54222C63F5DA}</a:tableStyleId>
              </a:tblPr>
              <a:tblGrid>
                <a:gridCol w="1674186"/>
                <a:gridCol w="1674186"/>
                <a:gridCol w="1674186"/>
                <a:gridCol w="1674186"/>
              </a:tblGrid>
              <a:tr h="370840">
                <a:tc>
                  <a:txBody>
                    <a:bodyPr/>
                    <a:lstStyle/>
                    <a:p>
                      <a:r>
                        <a:rPr lang="zh-CN" altLang="en-US" dirty="0" smtClean="0"/>
                        <a:t>主存标记</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块号</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块内字号</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字内字节地址</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r>
                        <a:rPr lang="en-US" altLang="zh-CN" dirty="0" smtClean="0"/>
                        <a:t>18</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t>10</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t>2</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t>2</a:t>
                      </a:r>
                      <a:r>
                        <a:rPr lang="zh-CN" altLang="en-US" dirty="0" smtClean="0"/>
                        <a:t>位 </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13" name="TextBox 12"/>
          <p:cNvSpPr txBox="1"/>
          <p:nvPr/>
        </p:nvSpPr>
        <p:spPr>
          <a:xfrm>
            <a:off x="2833238" y="3785741"/>
            <a:ext cx="2743707" cy="830997"/>
          </a:xfrm>
          <a:prstGeom prst="rect">
            <a:avLst/>
          </a:prstGeom>
          <a:noFill/>
          <a:ln>
            <a:solidFill>
              <a:schemeClr val="accent1"/>
            </a:solidFill>
          </a:ln>
        </p:spPr>
        <p:txBody>
          <a:bodyPr wrap="square" rtlCol="0">
            <a:spAutoFit/>
          </a:bodyPr>
          <a:lstStyle/>
          <a:p>
            <a:r>
              <a:rPr lang="en-US" altLang="zh-CN" sz="2400" dirty="0" smtClean="0"/>
              <a:t>16KB = 16/</a:t>
            </a:r>
            <a:r>
              <a:rPr lang="en-US" altLang="zh-CN" sz="2400" dirty="0" smtClean="0">
                <a:solidFill>
                  <a:srgbClr val="00B050"/>
                </a:solidFill>
              </a:rPr>
              <a:t>4</a:t>
            </a:r>
            <a:r>
              <a:rPr lang="en-US" altLang="zh-CN" sz="2400" dirty="0" smtClean="0"/>
              <a:t> KW</a:t>
            </a:r>
          </a:p>
          <a:p>
            <a:r>
              <a:rPr lang="en-US" altLang="zh-CN" sz="2400" dirty="0" smtClean="0"/>
              <a:t>4kw/4w = 1k</a:t>
            </a:r>
            <a:r>
              <a:rPr lang="zh-CN" altLang="en-US" sz="2400" dirty="0" smtClean="0"/>
              <a:t>块 </a:t>
            </a:r>
            <a:r>
              <a:rPr lang="en-US" altLang="zh-CN" sz="2400" dirty="0" smtClean="0"/>
              <a:t>= 2</a:t>
            </a:r>
            <a:r>
              <a:rPr lang="en-US" altLang="zh-CN" sz="2400" baseline="30000" dirty="0" smtClean="0"/>
              <a:t>10</a:t>
            </a:r>
            <a:r>
              <a:rPr lang="en-US" altLang="zh-CN" sz="2400" dirty="0" smtClean="0"/>
              <a:t> </a:t>
            </a:r>
            <a:endParaRPr lang="zh-CN" altLang="en-US" sz="2400" dirty="0"/>
          </a:p>
        </p:txBody>
      </p:sp>
      <p:sp>
        <p:nvSpPr>
          <p:cNvPr id="16" name="TextBox 15"/>
          <p:cNvSpPr txBox="1"/>
          <p:nvPr/>
        </p:nvSpPr>
        <p:spPr>
          <a:xfrm>
            <a:off x="6581890" y="2941109"/>
            <a:ext cx="2310590" cy="830997"/>
          </a:xfrm>
          <a:prstGeom prst="rect">
            <a:avLst/>
          </a:prstGeom>
          <a:noFill/>
          <a:ln>
            <a:solidFill>
              <a:schemeClr val="accent1"/>
            </a:solidFill>
          </a:ln>
        </p:spPr>
        <p:txBody>
          <a:bodyPr wrap="square" rtlCol="0">
            <a:spAutoFit/>
          </a:bodyPr>
          <a:lstStyle/>
          <a:p>
            <a:r>
              <a:rPr lang="en-US" altLang="zh-CN" sz="2400" dirty="0" smtClean="0"/>
              <a:t>32b/8b = 4 = 2</a:t>
            </a:r>
            <a:r>
              <a:rPr lang="en-US" altLang="zh-CN" sz="2400" baseline="30000" dirty="0" smtClean="0"/>
              <a:t>2</a:t>
            </a:r>
          </a:p>
          <a:p>
            <a:r>
              <a:rPr lang="zh-CN" altLang="en-US" sz="2400" dirty="0" smtClean="0"/>
              <a:t>即一个字</a:t>
            </a:r>
            <a:r>
              <a:rPr lang="en-US" altLang="zh-CN" sz="2400" dirty="0" smtClean="0">
                <a:solidFill>
                  <a:srgbClr val="00B050"/>
                </a:solidFill>
              </a:rPr>
              <a:t>4</a:t>
            </a:r>
            <a:r>
              <a:rPr lang="zh-CN" altLang="en-US" sz="2400" dirty="0" smtClean="0"/>
              <a:t>字节</a:t>
            </a:r>
            <a:endParaRPr lang="zh-CN" altLang="en-US" sz="2400" dirty="0"/>
          </a:p>
        </p:txBody>
      </p:sp>
      <p:sp>
        <p:nvSpPr>
          <p:cNvPr id="17" name="TextBox 16"/>
          <p:cNvSpPr txBox="1"/>
          <p:nvPr/>
        </p:nvSpPr>
        <p:spPr>
          <a:xfrm>
            <a:off x="4781690" y="2941109"/>
            <a:ext cx="1590510" cy="830997"/>
          </a:xfrm>
          <a:prstGeom prst="rect">
            <a:avLst/>
          </a:prstGeom>
          <a:noFill/>
          <a:ln>
            <a:solidFill>
              <a:schemeClr val="accent1"/>
            </a:solidFill>
          </a:ln>
        </p:spPr>
        <p:txBody>
          <a:bodyPr wrap="square" rtlCol="0">
            <a:spAutoFit/>
          </a:bodyPr>
          <a:lstStyle/>
          <a:p>
            <a:r>
              <a:rPr lang="en-US" altLang="zh-CN" sz="2400" dirty="0" smtClean="0"/>
              <a:t>4</a:t>
            </a:r>
            <a:r>
              <a:rPr lang="zh-CN" altLang="en-US" sz="2400" dirty="0" smtClean="0"/>
              <a:t>字</a:t>
            </a:r>
            <a:r>
              <a:rPr lang="en-US" altLang="zh-CN" sz="2400" dirty="0" smtClean="0"/>
              <a:t> = 2</a:t>
            </a:r>
            <a:r>
              <a:rPr lang="en-US" altLang="zh-CN" sz="2400" baseline="30000" dirty="0" smtClean="0"/>
              <a:t>2</a:t>
            </a:r>
          </a:p>
          <a:p>
            <a:r>
              <a:rPr lang="zh-CN" altLang="en-US" sz="2400" dirty="0" smtClean="0"/>
              <a:t>即一块</a:t>
            </a:r>
            <a:r>
              <a:rPr lang="en-US" altLang="zh-CN" sz="2400" dirty="0" smtClean="0"/>
              <a:t>4</a:t>
            </a:r>
            <a:r>
              <a:rPr lang="zh-CN" altLang="en-US" sz="2400" dirty="0" smtClean="0"/>
              <a:t>字</a:t>
            </a:r>
            <a:endParaRPr lang="zh-CN" altLang="en-US" sz="2400" dirty="0"/>
          </a:p>
        </p:txBody>
      </p:sp>
      <p:sp>
        <p:nvSpPr>
          <p:cNvPr id="18" name="TextBox 17"/>
          <p:cNvSpPr txBox="1"/>
          <p:nvPr/>
        </p:nvSpPr>
        <p:spPr>
          <a:xfrm>
            <a:off x="683568" y="3194960"/>
            <a:ext cx="2376264" cy="461665"/>
          </a:xfrm>
          <a:prstGeom prst="rect">
            <a:avLst/>
          </a:prstGeom>
          <a:noFill/>
          <a:ln>
            <a:solidFill>
              <a:schemeClr val="accent1"/>
            </a:solidFill>
          </a:ln>
        </p:spPr>
        <p:txBody>
          <a:bodyPr wrap="square" rtlCol="0">
            <a:spAutoFit/>
          </a:bodyPr>
          <a:lstStyle/>
          <a:p>
            <a:r>
              <a:rPr lang="en-US" altLang="zh-CN" sz="2400" dirty="0" smtClean="0"/>
              <a:t>32- 10 -2-2=18</a:t>
            </a:r>
            <a:r>
              <a:rPr lang="zh-CN" altLang="en-US" sz="2400" dirty="0" smtClean="0"/>
              <a:t>位</a:t>
            </a:r>
            <a:endParaRPr lang="zh-CN" altLang="en-US" sz="2400" dirty="0"/>
          </a:p>
        </p:txBody>
      </p:sp>
      <p:sp>
        <p:nvSpPr>
          <p:cNvPr id="19" name="TextBox 18"/>
          <p:cNvSpPr txBox="1"/>
          <p:nvPr/>
        </p:nvSpPr>
        <p:spPr>
          <a:xfrm>
            <a:off x="1043608" y="4853379"/>
            <a:ext cx="7344816" cy="1569660"/>
          </a:xfrm>
          <a:prstGeom prst="rect">
            <a:avLst/>
          </a:prstGeom>
          <a:noFill/>
        </p:spPr>
        <p:txBody>
          <a:bodyPr wrap="square" rtlCol="0">
            <a:spAutoFit/>
          </a:bodyPr>
          <a:lstStyle/>
          <a:p>
            <a:r>
              <a:rPr lang="zh-CN" altLang="en-US" sz="3200" dirty="0" smtClean="0"/>
              <a:t>所以</a:t>
            </a:r>
            <a:r>
              <a:rPr lang="en-US" altLang="zh-CN" sz="3200" dirty="0" smtClean="0"/>
              <a:t>cache</a:t>
            </a:r>
            <a:r>
              <a:rPr lang="zh-CN" altLang="en-US" sz="3200" dirty="0" smtClean="0"/>
              <a:t>大小：</a:t>
            </a:r>
            <a:endParaRPr lang="en-US" altLang="zh-CN" sz="3200" dirty="0" smtClean="0"/>
          </a:p>
          <a:p>
            <a:r>
              <a:rPr lang="en-US" altLang="zh-CN" sz="3200" dirty="0" smtClean="0"/>
              <a:t> </a:t>
            </a:r>
            <a:r>
              <a:rPr lang="en-US" altLang="zh-CN" sz="3200" dirty="0"/>
              <a:t>2</a:t>
            </a:r>
            <a:r>
              <a:rPr lang="en-US" altLang="zh-CN" sz="3200" baseline="30000" dirty="0"/>
              <a:t>10 </a:t>
            </a:r>
            <a:r>
              <a:rPr lang="en-US" altLang="zh-CN" sz="3200" baseline="30000" dirty="0" smtClean="0"/>
              <a:t> </a:t>
            </a:r>
            <a:r>
              <a:rPr lang="en-US" altLang="zh-CN" sz="3200" dirty="0" smtClean="0"/>
              <a:t>× ( 4 × 32 + 18 +1 ) = </a:t>
            </a:r>
            <a:r>
              <a:rPr lang="en-US" altLang="zh-CN" sz="3200" dirty="0"/>
              <a:t>2</a:t>
            </a:r>
            <a:r>
              <a:rPr lang="en-US" altLang="zh-CN" sz="3200" baseline="30000" dirty="0"/>
              <a:t>10</a:t>
            </a:r>
            <a:r>
              <a:rPr lang="en-US" altLang="zh-CN" sz="3200" dirty="0" smtClean="0"/>
              <a:t> </a:t>
            </a:r>
            <a:r>
              <a:rPr lang="en-US" altLang="zh-CN" sz="3200" dirty="0"/>
              <a:t>× </a:t>
            </a:r>
            <a:r>
              <a:rPr lang="en-US" altLang="zh-CN" sz="3200" dirty="0" smtClean="0"/>
              <a:t>147 =147kb </a:t>
            </a:r>
            <a:endParaRPr lang="zh-CN" altLang="en-US" sz="3200" dirty="0"/>
          </a:p>
        </p:txBody>
      </p:sp>
      <p:cxnSp>
        <p:nvCxnSpPr>
          <p:cNvPr id="5" name="直接箭头连接符 4"/>
          <p:cNvCxnSpPr>
            <a:endCxn id="16" idx="0"/>
          </p:cNvCxnSpPr>
          <p:nvPr/>
        </p:nvCxnSpPr>
        <p:spPr>
          <a:xfrm>
            <a:off x="7737185" y="2564904"/>
            <a:ext cx="0" cy="37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68144" y="2564903"/>
            <a:ext cx="0" cy="37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923928" y="2564904"/>
            <a:ext cx="0" cy="1207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339752" y="2567453"/>
            <a:ext cx="0" cy="601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24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5"/>
            <a:ext cx="8229600" cy="1080120"/>
          </a:xfrm>
        </p:spPr>
        <p:txBody>
          <a:bodyPr/>
          <a:lstStyle/>
          <a:p>
            <a:pPr marL="0" indent="0">
              <a:buNone/>
            </a:pPr>
            <a:r>
              <a:rPr lang="zh-CN" altLang="en-US" dirty="0" smtClean="0"/>
              <a:t>例</a:t>
            </a:r>
            <a:r>
              <a:rPr lang="en-US" altLang="zh-CN" dirty="0" smtClean="0"/>
              <a:t>2</a:t>
            </a:r>
            <a:r>
              <a:rPr lang="zh-CN" altLang="en-US" dirty="0" smtClean="0"/>
              <a:t>：</a:t>
            </a:r>
            <a:r>
              <a:rPr lang="en-US" altLang="zh-CN" dirty="0" smtClean="0"/>
              <a:t>cache</a:t>
            </a:r>
            <a:r>
              <a:rPr lang="zh-CN" altLang="en-US" dirty="0" smtClean="0"/>
              <a:t>大小</a:t>
            </a:r>
            <a:r>
              <a:rPr lang="en-US" altLang="zh-CN" dirty="0" smtClean="0"/>
              <a:t>64</a:t>
            </a:r>
            <a:r>
              <a:rPr lang="zh-CN" altLang="en-US" dirty="0" smtClean="0"/>
              <a:t>块，每块</a:t>
            </a:r>
            <a:r>
              <a:rPr lang="en-US" altLang="zh-CN" dirty="0" smtClean="0"/>
              <a:t>16</a:t>
            </a:r>
            <a:r>
              <a:rPr lang="zh-CN" altLang="en-US" dirty="0" smtClean="0"/>
              <a:t>字节，字节地址</a:t>
            </a:r>
            <a:r>
              <a:rPr lang="en-US" altLang="zh-CN" dirty="0" smtClean="0"/>
              <a:t>1200</a:t>
            </a:r>
            <a:r>
              <a:rPr lang="zh-CN" altLang="en-US" dirty="0" smtClean="0"/>
              <a:t>映射到</a:t>
            </a:r>
            <a:r>
              <a:rPr lang="en-US" altLang="zh-CN" dirty="0" smtClean="0"/>
              <a:t>cache</a:t>
            </a:r>
            <a:r>
              <a:rPr lang="zh-CN" altLang="en-US" dirty="0" smtClean="0"/>
              <a:t>那一块？</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6261771"/>
              </p:ext>
            </p:extLst>
          </p:nvPr>
        </p:nvGraphicFramePr>
        <p:xfrm>
          <a:off x="1187624" y="1844824"/>
          <a:ext cx="6696744" cy="741680"/>
        </p:xfrm>
        <a:graphic>
          <a:graphicData uri="http://schemas.openxmlformats.org/drawingml/2006/table">
            <a:tbl>
              <a:tblPr firstRow="1" bandRow="1">
                <a:tableStyleId>{5940675A-B579-460E-94D1-54222C63F5DA}</a:tableStyleId>
              </a:tblPr>
              <a:tblGrid>
                <a:gridCol w="1674186"/>
                <a:gridCol w="1674186"/>
                <a:gridCol w="1674186"/>
                <a:gridCol w="1674186"/>
              </a:tblGrid>
              <a:tr h="370840">
                <a:tc>
                  <a:txBody>
                    <a:bodyPr/>
                    <a:lstStyle/>
                    <a:p>
                      <a:r>
                        <a:rPr lang="zh-CN" altLang="en-US" dirty="0" smtClean="0"/>
                        <a:t>主存标记</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solidFill>
                            <a:srgbClr val="FF0000"/>
                          </a:solidFill>
                        </a:rPr>
                        <a:t>块号</a:t>
                      </a:r>
                      <a:endParaRPr lang="zh-CN"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zh-CN" altLang="en-US" dirty="0" smtClean="0"/>
                        <a:t>块内字号</a:t>
                      </a:r>
                      <a:endParaRPr lang="zh-CN" altLang="en-US" dirty="0"/>
                    </a:p>
                  </a:txBody>
                  <a:tcP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zh-CN" altLang="en-US" dirty="0" smtClean="0"/>
                        <a:t>字内字节地址</a:t>
                      </a:r>
                      <a:endParaRPr lang="zh-CN" altLang="en-US" dirty="0"/>
                    </a:p>
                  </a:txBody>
                  <a:tcPr>
                    <a:lnB w="12700" cap="flat" cmpd="sng" algn="ctr">
                      <a:solidFill>
                        <a:schemeClr val="tx1"/>
                      </a:solidFill>
                      <a:prstDash val="solid"/>
                      <a:round/>
                      <a:headEnd type="none" w="med" len="med"/>
                      <a:tailEnd type="none" w="med" len="med"/>
                    </a:lnB>
                    <a:solidFill>
                      <a:schemeClr val="accent2">
                        <a:lumMod val="40000"/>
                        <a:lumOff val="60000"/>
                      </a:schemeClr>
                    </a:solidFill>
                  </a:tcPr>
                </a:tc>
              </a:tr>
              <a:tr h="370840">
                <a:tc>
                  <a:txBody>
                    <a:bodyPr/>
                    <a:lstStyle/>
                    <a:p>
                      <a:r>
                        <a:rPr lang="en-US" altLang="zh-CN" dirty="0" smtClean="0"/>
                        <a:t>22</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solidFill>
                            <a:srgbClr val="FF0000"/>
                          </a:solidFill>
                        </a:rPr>
                        <a:t>6</a:t>
                      </a:r>
                      <a:r>
                        <a:rPr lang="zh-CN" altLang="en-US" dirty="0" smtClean="0">
                          <a:solidFill>
                            <a:srgbClr val="FF0000"/>
                          </a:solidFill>
                        </a:rPr>
                        <a:t>位</a:t>
                      </a:r>
                      <a:endParaRPr lang="zh-CN" altLang="en-US" dirty="0">
                        <a:solidFill>
                          <a:srgbClr val="FF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zh-CN" altLang="en-US" dirty="0" smtClean="0"/>
                        <a:t>共</a:t>
                      </a:r>
                      <a:r>
                        <a:rPr lang="en-US" altLang="zh-CN" dirty="0" smtClean="0"/>
                        <a:t>4</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899592" y="2924944"/>
            <a:ext cx="7992888" cy="1077218"/>
          </a:xfrm>
          <a:prstGeom prst="rect">
            <a:avLst/>
          </a:prstGeom>
          <a:noFill/>
        </p:spPr>
        <p:txBody>
          <a:bodyPr wrap="square" rtlCol="0">
            <a:spAutoFit/>
          </a:bodyPr>
          <a:lstStyle/>
          <a:p>
            <a:r>
              <a:rPr lang="en-US" altLang="zh-CN" sz="3200" dirty="0" smtClean="0"/>
              <a:t>1200 </a:t>
            </a:r>
          </a:p>
          <a:p>
            <a:r>
              <a:rPr lang="en-US" altLang="zh-CN" sz="3200" dirty="0" smtClean="0"/>
              <a:t>= 0000 0000 0000 0000 0000 01</a:t>
            </a:r>
            <a:r>
              <a:rPr lang="en-US" altLang="zh-CN" sz="3200" dirty="0" smtClean="0">
                <a:solidFill>
                  <a:srgbClr val="FF0000"/>
                </a:solidFill>
              </a:rPr>
              <a:t>00 1011</a:t>
            </a:r>
            <a:r>
              <a:rPr lang="en-US" altLang="zh-CN" sz="3200" dirty="0" smtClean="0"/>
              <a:t> 0000</a:t>
            </a:r>
            <a:endParaRPr lang="zh-CN" altLang="en-US" sz="3200" dirty="0"/>
          </a:p>
        </p:txBody>
      </p:sp>
      <p:sp>
        <p:nvSpPr>
          <p:cNvPr id="6" name="线形标注 1 5"/>
          <p:cNvSpPr/>
          <p:nvPr/>
        </p:nvSpPr>
        <p:spPr>
          <a:xfrm>
            <a:off x="7740352" y="4365104"/>
            <a:ext cx="792088" cy="864096"/>
          </a:xfrm>
          <a:prstGeom prst="borderCallout1">
            <a:avLst>
              <a:gd name="adj1" fmla="val 18750"/>
              <a:gd name="adj2" fmla="val -8333"/>
              <a:gd name="adj3" fmla="val -50431"/>
              <a:gd name="adj4" fmla="val -110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11</a:t>
            </a:r>
            <a:endParaRPr lang="zh-CN" altLang="en-US" dirty="0"/>
          </a:p>
        </p:txBody>
      </p:sp>
    </p:spTree>
    <p:extLst>
      <p:ext uri="{BB962C8B-B14F-4D97-AF65-F5344CB8AC3E}">
        <p14:creationId xmlns:p14="http://schemas.microsoft.com/office/powerpoint/2010/main" val="3054194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块中包含多个</a:t>
            </a:r>
            <a:r>
              <a:rPr lang="zh-CN" altLang="en-US" dirty="0" smtClean="0"/>
              <a:t>字的优点</a:t>
            </a:r>
            <a:endParaRPr lang="zh-CN" altLang="en-US" dirty="0"/>
          </a:p>
        </p:txBody>
      </p:sp>
      <p:grpSp>
        <p:nvGrpSpPr>
          <p:cNvPr id="4" name="Group 3"/>
          <p:cNvGrpSpPr>
            <a:grpSpLocks/>
          </p:cNvGrpSpPr>
          <p:nvPr/>
        </p:nvGrpSpPr>
        <p:grpSpPr bwMode="auto">
          <a:xfrm>
            <a:off x="1204686" y="2748546"/>
            <a:ext cx="990600" cy="1219200"/>
            <a:chOff x="1344" y="1056"/>
            <a:chExt cx="624" cy="768"/>
          </a:xfrm>
        </p:grpSpPr>
        <p:sp>
          <p:nvSpPr>
            <p:cNvPr id="5" name="Rectangle 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 name="Line 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 name="Line 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9" name="Group 8"/>
          <p:cNvGrpSpPr>
            <a:grpSpLocks/>
          </p:cNvGrpSpPr>
          <p:nvPr/>
        </p:nvGrpSpPr>
        <p:grpSpPr bwMode="auto">
          <a:xfrm>
            <a:off x="3185886" y="2748546"/>
            <a:ext cx="990600" cy="1219200"/>
            <a:chOff x="1344" y="1056"/>
            <a:chExt cx="624" cy="768"/>
          </a:xfrm>
        </p:grpSpPr>
        <p:sp>
          <p:nvSpPr>
            <p:cNvPr id="10" name="Rectangle 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Line 1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2" name="Line 1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3" name="Line 1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4" name="Group 13"/>
          <p:cNvGrpSpPr>
            <a:grpSpLocks/>
          </p:cNvGrpSpPr>
          <p:nvPr/>
        </p:nvGrpSpPr>
        <p:grpSpPr bwMode="auto">
          <a:xfrm>
            <a:off x="5243286" y="2748546"/>
            <a:ext cx="990600" cy="1219200"/>
            <a:chOff x="1344" y="1056"/>
            <a:chExt cx="624" cy="768"/>
          </a:xfrm>
        </p:grpSpPr>
        <p:sp>
          <p:nvSpPr>
            <p:cNvPr id="15" name="Rectangle 1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Line 1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1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9" name="Group 18"/>
          <p:cNvGrpSpPr>
            <a:grpSpLocks/>
          </p:cNvGrpSpPr>
          <p:nvPr/>
        </p:nvGrpSpPr>
        <p:grpSpPr bwMode="auto">
          <a:xfrm>
            <a:off x="7300686" y="2748546"/>
            <a:ext cx="990600" cy="1219200"/>
            <a:chOff x="1344" y="1056"/>
            <a:chExt cx="624" cy="768"/>
          </a:xfrm>
        </p:grpSpPr>
        <p:sp>
          <p:nvSpPr>
            <p:cNvPr id="20" name="Rectangle 1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2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Line 2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4" name="Group 23"/>
          <p:cNvGrpSpPr>
            <a:grpSpLocks/>
          </p:cNvGrpSpPr>
          <p:nvPr/>
        </p:nvGrpSpPr>
        <p:grpSpPr bwMode="auto">
          <a:xfrm>
            <a:off x="7300686" y="4577346"/>
            <a:ext cx="990600" cy="1219200"/>
            <a:chOff x="1344" y="1056"/>
            <a:chExt cx="624" cy="768"/>
          </a:xfrm>
        </p:grpSpPr>
        <p:sp>
          <p:nvSpPr>
            <p:cNvPr id="25" name="Rectangle 2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7" name="Line 2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8" name="Line 2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9" name="Group 28"/>
          <p:cNvGrpSpPr>
            <a:grpSpLocks/>
          </p:cNvGrpSpPr>
          <p:nvPr/>
        </p:nvGrpSpPr>
        <p:grpSpPr bwMode="auto">
          <a:xfrm>
            <a:off x="5243286" y="4577346"/>
            <a:ext cx="990600" cy="1219200"/>
            <a:chOff x="1344" y="1056"/>
            <a:chExt cx="624" cy="768"/>
          </a:xfrm>
        </p:grpSpPr>
        <p:sp>
          <p:nvSpPr>
            <p:cNvPr id="30" name="Rectangle 2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Line 3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Line 3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4" name="Group 33"/>
          <p:cNvGrpSpPr>
            <a:grpSpLocks/>
          </p:cNvGrpSpPr>
          <p:nvPr/>
        </p:nvGrpSpPr>
        <p:grpSpPr bwMode="auto">
          <a:xfrm>
            <a:off x="3262086" y="4577346"/>
            <a:ext cx="990600" cy="1219200"/>
            <a:chOff x="1344" y="1056"/>
            <a:chExt cx="624" cy="768"/>
          </a:xfrm>
        </p:grpSpPr>
        <p:sp>
          <p:nvSpPr>
            <p:cNvPr id="35" name="Rectangle 3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6" name="Line 3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7" name="Line 3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Line 3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9" name="Group 38"/>
          <p:cNvGrpSpPr>
            <a:grpSpLocks/>
          </p:cNvGrpSpPr>
          <p:nvPr/>
        </p:nvGrpSpPr>
        <p:grpSpPr bwMode="auto">
          <a:xfrm>
            <a:off x="1204686" y="4577346"/>
            <a:ext cx="990600" cy="1219200"/>
            <a:chOff x="1344" y="1056"/>
            <a:chExt cx="624" cy="768"/>
          </a:xfrm>
        </p:grpSpPr>
        <p:sp>
          <p:nvSpPr>
            <p:cNvPr id="40" name="Rectangle 3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Line 4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2" name="Line 4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3" name="Line 4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44" name="Text Box 43"/>
          <p:cNvSpPr txBox="1">
            <a:spLocks noChangeArrowheads="1"/>
          </p:cNvSpPr>
          <p:nvPr/>
        </p:nvSpPr>
        <p:spPr bwMode="auto">
          <a:xfrm>
            <a:off x="12650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0</a:t>
            </a:r>
          </a:p>
        </p:txBody>
      </p:sp>
      <p:sp>
        <p:nvSpPr>
          <p:cNvPr id="45" name="Text Box 44"/>
          <p:cNvSpPr txBox="1">
            <a:spLocks noChangeArrowheads="1"/>
          </p:cNvSpPr>
          <p:nvPr/>
        </p:nvSpPr>
        <p:spPr bwMode="auto">
          <a:xfrm>
            <a:off x="31700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a:t>
            </a:r>
          </a:p>
        </p:txBody>
      </p:sp>
      <p:sp>
        <p:nvSpPr>
          <p:cNvPr id="46" name="Text Box 45"/>
          <p:cNvSpPr txBox="1">
            <a:spLocks noChangeArrowheads="1"/>
          </p:cNvSpPr>
          <p:nvPr/>
        </p:nvSpPr>
        <p:spPr bwMode="auto">
          <a:xfrm>
            <a:off x="51512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2</a:t>
            </a:r>
          </a:p>
        </p:txBody>
      </p:sp>
      <p:sp>
        <p:nvSpPr>
          <p:cNvPr id="47" name="Text Box 46"/>
          <p:cNvSpPr txBox="1">
            <a:spLocks noChangeArrowheads="1"/>
          </p:cNvSpPr>
          <p:nvPr/>
        </p:nvSpPr>
        <p:spPr bwMode="auto">
          <a:xfrm>
            <a:off x="72848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48" name="Text Box 47"/>
          <p:cNvSpPr txBox="1">
            <a:spLocks noChangeArrowheads="1"/>
          </p:cNvSpPr>
          <p:nvPr/>
        </p:nvSpPr>
        <p:spPr bwMode="auto">
          <a:xfrm>
            <a:off x="1128486" y="4196346"/>
            <a:ext cx="3111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49" name="Text Box 48"/>
          <p:cNvSpPr txBox="1">
            <a:spLocks noChangeArrowheads="1"/>
          </p:cNvSpPr>
          <p:nvPr/>
        </p:nvSpPr>
        <p:spPr bwMode="auto">
          <a:xfrm>
            <a:off x="3170011" y="41566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50" name="Text Box 49"/>
          <p:cNvSpPr txBox="1">
            <a:spLocks noChangeArrowheads="1"/>
          </p:cNvSpPr>
          <p:nvPr/>
        </p:nvSpPr>
        <p:spPr bwMode="auto">
          <a:xfrm>
            <a:off x="5227411" y="41566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51" name="Text Box 50"/>
          <p:cNvSpPr txBox="1">
            <a:spLocks noChangeArrowheads="1"/>
          </p:cNvSpPr>
          <p:nvPr/>
        </p:nvSpPr>
        <p:spPr bwMode="auto">
          <a:xfrm>
            <a:off x="7208611" y="4156658"/>
            <a:ext cx="438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15</a:t>
            </a:r>
          </a:p>
        </p:txBody>
      </p:sp>
      <p:grpSp>
        <p:nvGrpSpPr>
          <p:cNvPr id="52" name="Group 51"/>
          <p:cNvGrpSpPr>
            <a:grpSpLocks/>
          </p:cNvGrpSpPr>
          <p:nvPr/>
        </p:nvGrpSpPr>
        <p:grpSpPr bwMode="auto">
          <a:xfrm>
            <a:off x="671286" y="2748546"/>
            <a:ext cx="533400" cy="1219200"/>
            <a:chOff x="1344" y="1056"/>
            <a:chExt cx="624" cy="768"/>
          </a:xfrm>
        </p:grpSpPr>
        <p:sp>
          <p:nvSpPr>
            <p:cNvPr id="53" name="Rectangle 5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Line 5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7" name="Group 56"/>
          <p:cNvGrpSpPr>
            <a:grpSpLocks/>
          </p:cNvGrpSpPr>
          <p:nvPr/>
        </p:nvGrpSpPr>
        <p:grpSpPr bwMode="auto">
          <a:xfrm>
            <a:off x="2652486" y="2748546"/>
            <a:ext cx="533400" cy="1219200"/>
            <a:chOff x="1344" y="1056"/>
            <a:chExt cx="624" cy="768"/>
          </a:xfrm>
        </p:grpSpPr>
        <p:sp>
          <p:nvSpPr>
            <p:cNvPr id="58" name="Rectangle 5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9" name="Line 5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0" name="Line 5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1" name="Line 6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2" name="Group 61"/>
          <p:cNvGrpSpPr>
            <a:grpSpLocks/>
          </p:cNvGrpSpPr>
          <p:nvPr/>
        </p:nvGrpSpPr>
        <p:grpSpPr bwMode="auto">
          <a:xfrm>
            <a:off x="4709886" y="2748546"/>
            <a:ext cx="533400" cy="1219200"/>
            <a:chOff x="1344" y="1056"/>
            <a:chExt cx="624" cy="768"/>
          </a:xfrm>
        </p:grpSpPr>
        <p:sp>
          <p:nvSpPr>
            <p:cNvPr id="63" name="Rectangle 6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Line 6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6" name="Line 6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7" name="Group 66"/>
          <p:cNvGrpSpPr>
            <a:grpSpLocks/>
          </p:cNvGrpSpPr>
          <p:nvPr/>
        </p:nvGrpSpPr>
        <p:grpSpPr bwMode="auto">
          <a:xfrm>
            <a:off x="6767286" y="2748546"/>
            <a:ext cx="533400" cy="1219200"/>
            <a:chOff x="1344" y="1056"/>
            <a:chExt cx="624" cy="768"/>
          </a:xfrm>
        </p:grpSpPr>
        <p:sp>
          <p:nvSpPr>
            <p:cNvPr id="68" name="Rectangle 6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9" name="Line 6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0" name="Line 6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1" name="Line 7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2" name="Group 71"/>
          <p:cNvGrpSpPr>
            <a:grpSpLocks/>
          </p:cNvGrpSpPr>
          <p:nvPr/>
        </p:nvGrpSpPr>
        <p:grpSpPr bwMode="auto">
          <a:xfrm>
            <a:off x="671286" y="4577346"/>
            <a:ext cx="533400" cy="1219200"/>
            <a:chOff x="1344" y="1056"/>
            <a:chExt cx="624" cy="768"/>
          </a:xfrm>
        </p:grpSpPr>
        <p:sp>
          <p:nvSpPr>
            <p:cNvPr id="73" name="Rectangle 7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4" name="Line 7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5" name="Line 7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6" name="Line 7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7" name="Group 76"/>
          <p:cNvGrpSpPr>
            <a:grpSpLocks/>
          </p:cNvGrpSpPr>
          <p:nvPr/>
        </p:nvGrpSpPr>
        <p:grpSpPr bwMode="auto">
          <a:xfrm>
            <a:off x="2728686" y="4577346"/>
            <a:ext cx="533400" cy="1219200"/>
            <a:chOff x="1344" y="1056"/>
            <a:chExt cx="624" cy="768"/>
          </a:xfrm>
        </p:grpSpPr>
        <p:sp>
          <p:nvSpPr>
            <p:cNvPr id="78" name="Rectangle 7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9" name="Line 7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0" name="Line 7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1" name="Line 8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2" name="Group 81"/>
          <p:cNvGrpSpPr>
            <a:grpSpLocks/>
          </p:cNvGrpSpPr>
          <p:nvPr/>
        </p:nvGrpSpPr>
        <p:grpSpPr bwMode="auto">
          <a:xfrm>
            <a:off x="4709886" y="4577346"/>
            <a:ext cx="533400" cy="1219200"/>
            <a:chOff x="1344" y="1056"/>
            <a:chExt cx="624" cy="768"/>
          </a:xfrm>
        </p:grpSpPr>
        <p:sp>
          <p:nvSpPr>
            <p:cNvPr id="83" name="Rectangle 8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4" name="Line 8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5" name="Line 8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6" name="Line 8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7" name="Group 86"/>
          <p:cNvGrpSpPr>
            <a:grpSpLocks/>
          </p:cNvGrpSpPr>
          <p:nvPr/>
        </p:nvGrpSpPr>
        <p:grpSpPr bwMode="auto">
          <a:xfrm>
            <a:off x="6767286" y="4577346"/>
            <a:ext cx="533400" cy="1219200"/>
            <a:chOff x="1344" y="1056"/>
            <a:chExt cx="624" cy="768"/>
          </a:xfrm>
        </p:grpSpPr>
        <p:sp>
          <p:nvSpPr>
            <p:cNvPr id="88" name="Rectangle 8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9" name="Line 8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0" name="Line 8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1" name="Line 9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92" name="Rectangle 91"/>
          <p:cNvSpPr txBox="1">
            <a:spLocks noChangeArrowheads="1"/>
          </p:cNvSpPr>
          <p:nvPr/>
        </p:nvSpPr>
        <p:spPr bwMode="auto">
          <a:xfrm>
            <a:off x="442686" y="1261058"/>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87338" marR="0" lvl="0" indent="-287338" algn="l" defTabSz="914400" rtl="0" eaLnBrk="0" fontAlgn="base" latinLnBrk="0" hangingPunct="0">
              <a:lnSpc>
                <a:spcPct val="90000"/>
              </a:lnSpc>
              <a:spcBef>
                <a:spcPct val="65000"/>
              </a:spcBef>
              <a:spcAft>
                <a:spcPct val="0"/>
              </a:spcAft>
              <a:buClr>
                <a:srgbClr val="FC0128"/>
              </a:buClr>
              <a:buSzPct val="75000"/>
              <a:buFont typeface="Wingdings" pitchFamily="2" charset="2"/>
              <a:buChar char="q"/>
              <a:tabLst/>
              <a:defRPr/>
            </a:pP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考虑如下主存访问（</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1</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1</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个字，字地址）</a:t>
            </a:r>
            <a:endParaRPr kumimoji="0" lang="en-US" sz="2400" b="0" i="0" u="none" strike="noStrike" kern="0" cap="none" spc="0" normalizeH="0" baseline="0" noProof="0" dirty="0" smtClean="0">
              <a:ln>
                <a:noFill/>
              </a:ln>
              <a:solidFill>
                <a:srgbClr val="000000"/>
              </a:solidFill>
              <a:effectLst/>
              <a:uLnTx/>
              <a:uFillTx/>
              <a:latin typeface="Arial"/>
              <a:ea typeface="+mn-ea"/>
              <a:cs typeface="+mn-cs"/>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sp>
        <p:nvSpPr>
          <p:cNvPr id="93" name="Text Box 92"/>
          <p:cNvSpPr txBox="1">
            <a:spLocks noChangeArrowheads="1"/>
          </p:cNvSpPr>
          <p:nvPr/>
        </p:nvSpPr>
        <p:spPr bwMode="auto">
          <a:xfrm>
            <a:off x="366486" y="1642058"/>
            <a:ext cx="4133506" cy="584775"/>
          </a:xfrm>
          <a:prstGeom prst="rect">
            <a:avLst/>
          </a:prstGeom>
          <a:noFill/>
          <a:ln w="12700">
            <a:noFill/>
            <a:miter lim="800000"/>
            <a:headEnd/>
            <a:tailEnd/>
          </a:ln>
          <a:effectLst/>
        </p:spPr>
        <p:txBody>
          <a:bodyPr wrap="square">
            <a:spAutoFit/>
          </a:bodyPr>
          <a:lstStyle/>
          <a:p>
            <a:pPr eaLnBrk="0" fontAlgn="base" hangingPunct="0">
              <a:spcBef>
                <a:spcPct val="0"/>
              </a:spcBef>
              <a:spcAft>
                <a:spcPct val="0"/>
              </a:spcAft>
            </a:pPr>
            <a:r>
              <a:rPr lang="zh-CN" altLang="en-US" sz="1600" dirty="0" smtClean="0">
                <a:solidFill>
                  <a:srgbClr val="000000"/>
                </a:solidFill>
                <a:latin typeface="Arial" charset="0"/>
              </a:rPr>
              <a:t>初始状态：</a:t>
            </a:r>
            <a:r>
              <a:rPr lang="en-US" altLang="zh-CN" sz="1600" dirty="0" smtClean="0">
                <a:solidFill>
                  <a:srgbClr val="000000"/>
                </a:solidFill>
                <a:latin typeface="Arial" charset="0"/>
              </a:rPr>
              <a:t>cache</a:t>
            </a:r>
            <a:r>
              <a:rPr lang="zh-CN" altLang="en-US" sz="1600" dirty="0" smtClean="0">
                <a:solidFill>
                  <a:srgbClr val="000000"/>
                </a:solidFill>
                <a:latin typeface="Arial" charset="0"/>
              </a:rPr>
              <a:t>为空，</a:t>
            </a:r>
            <a:endParaRPr lang="en-US" altLang="zh-CN" sz="1600" dirty="0" smtClean="0">
              <a:solidFill>
                <a:srgbClr val="000000"/>
              </a:solidFill>
              <a:latin typeface="Arial" charset="0"/>
            </a:endParaRPr>
          </a:p>
          <a:p>
            <a:pPr eaLnBrk="0" fontAlgn="base" hangingPunct="0">
              <a:spcBef>
                <a:spcPct val="0"/>
              </a:spcBef>
              <a:spcAft>
                <a:spcPct val="0"/>
              </a:spcAft>
            </a:pPr>
            <a:r>
              <a:rPr lang="zh-CN" altLang="en-US" sz="1600" dirty="0" smtClean="0">
                <a:solidFill>
                  <a:srgbClr val="000000"/>
                </a:solidFill>
                <a:latin typeface="Arial" charset="0"/>
              </a:rPr>
              <a:t>有效位都为非有效</a:t>
            </a:r>
            <a:endParaRPr lang="en-US" sz="1600" dirty="0">
              <a:solidFill>
                <a:srgbClr val="000000"/>
              </a:solidFill>
              <a:latin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74390698"/>
              </p:ext>
            </p:extLst>
          </p:nvPr>
        </p:nvGraphicFramePr>
        <p:xfrm>
          <a:off x="6278336" y="1276298"/>
          <a:ext cx="2044700" cy="365760"/>
        </p:xfrm>
        <a:graphic>
          <a:graphicData uri="http://schemas.openxmlformats.org/drawingml/2006/table">
            <a:tbl>
              <a:tblPr firstRow="1" bandRow="1">
                <a:tableStyleId>{5940675A-B579-460E-94D1-54222C63F5DA}</a:tableStyleId>
              </a:tblPr>
              <a:tblGrid>
                <a:gridCol w="1022350"/>
                <a:gridCol w="1022350"/>
              </a:tblGrid>
              <a:tr h="285574">
                <a:tc>
                  <a:txBody>
                    <a:bodyPr/>
                    <a:lstStyle/>
                    <a:p>
                      <a:r>
                        <a:rPr lang="zh-CN" altLang="en-US" dirty="0" smtClean="0"/>
                        <a:t>标记</a:t>
                      </a:r>
                      <a:endParaRPr lang="zh-CN" altLang="en-US" dirty="0"/>
                    </a:p>
                  </a:txBody>
                  <a:tcPr/>
                </a:tc>
                <a:tc>
                  <a:txBody>
                    <a:bodyPr/>
                    <a:lstStyle/>
                    <a:p>
                      <a:r>
                        <a:rPr lang="en-US" altLang="zh-CN" dirty="0" smtClean="0"/>
                        <a:t>2</a:t>
                      </a:r>
                      <a:r>
                        <a:rPr lang="zh-CN" altLang="en-US" dirty="0" smtClean="0"/>
                        <a:t>位</a:t>
                      </a:r>
                      <a:endParaRPr lang="zh-CN" altLang="en-US" dirty="0"/>
                    </a:p>
                  </a:txBody>
                  <a:tcPr/>
                </a:tc>
              </a:tr>
            </a:tbl>
          </a:graphicData>
        </a:graphic>
      </p:graphicFrame>
    </p:spTree>
    <p:extLst>
      <p:ext uri="{BB962C8B-B14F-4D97-AF65-F5344CB8AC3E}">
        <p14:creationId xmlns:p14="http://schemas.microsoft.com/office/powerpoint/2010/main" val="3950513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395536" y="1196752"/>
            <a:ext cx="8229600" cy="1007192"/>
          </a:xfrm>
        </p:spPr>
        <p:txBody>
          <a:bodyPr>
            <a:normAutofit fontScale="92500" lnSpcReduction="10000"/>
          </a:bodyPr>
          <a:lstStyle/>
          <a:p>
            <a:r>
              <a:rPr lang="zh-CN" altLang="en-US" dirty="0" smtClean="0"/>
              <a:t>主存和</a:t>
            </a:r>
            <a:r>
              <a:rPr lang="en-US" altLang="zh-CN" dirty="0" smtClean="0"/>
              <a:t>Cache</a:t>
            </a:r>
            <a:r>
              <a:rPr lang="zh-CN" altLang="en-US" dirty="0" smtClean="0"/>
              <a:t>都分块</a:t>
            </a:r>
            <a:endParaRPr lang="en-US" altLang="zh-CN" dirty="0" smtClean="0"/>
          </a:p>
          <a:p>
            <a:r>
              <a:rPr lang="zh-CN" altLang="en-US" dirty="0" smtClean="0"/>
              <a:t>每个主存地址仅对应</a:t>
            </a:r>
            <a:r>
              <a:rPr lang="en-US" altLang="zh-CN" dirty="0" smtClean="0"/>
              <a:t>cache</a:t>
            </a:r>
            <a:r>
              <a:rPr lang="zh-CN" altLang="en-US" dirty="0" smtClean="0"/>
              <a:t>中一个位置</a:t>
            </a:r>
            <a:endParaRPr lang="zh-CN" altLang="en-US" dirty="0"/>
          </a:p>
        </p:txBody>
      </p:sp>
      <p:sp>
        <p:nvSpPr>
          <p:cNvPr id="16" name="TextBox 15"/>
          <p:cNvSpPr txBox="1"/>
          <p:nvPr/>
        </p:nvSpPr>
        <p:spPr>
          <a:xfrm>
            <a:off x="6730296" y="2348880"/>
            <a:ext cx="1658128" cy="923330"/>
          </a:xfrm>
          <a:prstGeom prst="rect">
            <a:avLst/>
          </a:prstGeom>
          <a:noFill/>
        </p:spPr>
        <p:txBody>
          <a:bodyPr wrap="square" rtlCol="0">
            <a:spAutoFit/>
          </a:bodyPr>
          <a:lstStyle/>
          <a:p>
            <a:r>
              <a:rPr lang="zh-CN" altLang="en-US" dirty="0" smtClean="0"/>
              <a:t>为了计算方便，</a:t>
            </a:r>
            <a:r>
              <a:rPr lang="en-US" altLang="zh-CN" dirty="0" smtClean="0"/>
              <a:t>cache</a:t>
            </a:r>
            <a:r>
              <a:rPr lang="zh-CN" altLang="en-US" dirty="0" smtClean="0"/>
              <a:t>中的块数取</a:t>
            </a:r>
            <a:r>
              <a:rPr lang="en-US" altLang="zh-CN" dirty="0" smtClean="0"/>
              <a:t>2</a:t>
            </a:r>
            <a:r>
              <a:rPr lang="zh-CN" altLang="en-US" dirty="0" smtClean="0"/>
              <a:t>的幂</a:t>
            </a:r>
            <a:endParaRPr lang="zh-CN" altLang="en-US" dirty="0"/>
          </a:p>
        </p:txBody>
      </p:sp>
      <p:pic>
        <p:nvPicPr>
          <p:cNvPr id="9"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315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295400" y="2249488"/>
            <a:ext cx="990600" cy="1219200"/>
            <a:chOff x="1344" y="1056"/>
            <a:chExt cx="624" cy="768"/>
          </a:xfrm>
        </p:grpSpPr>
        <p:sp>
          <p:nvSpPr>
            <p:cNvPr id="3" name="Rectangle 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 name="Line 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Line 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 name="Group 8"/>
          <p:cNvGrpSpPr>
            <a:grpSpLocks/>
          </p:cNvGrpSpPr>
          <p:nvPr/>
        </p:nvGrpSpPr>
        <p:grpSpPr bwMode="auto">
          <a:xfrm>
            <a:off x="3276600" y="2249488"/>
            <a:ext cx="990600" cy="1219200"/>
            <a:chOff x="1344" y="1056"/>
            <a:chExt cx="624" cy="768"/>
          </a:xfrm>
        </p:grpSpPr>
        <p:sp>
          <p:nvSpPr>
            <p:cNvPr id="8" name="Rectangle 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 name="Line 1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Line 1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2" name="Group 13"/>
          <p:cNvGrpSpPr>
            <a:grpSpLocks/>
          </p:cNvGrpSpPr>
          <p:nvPr/>
        </p:nvGrpSpPr>
        <p:grpSpPr bwMode="auto">
          <a:xfrm>
            <a:off x="5334000" y="2249488"/>
            <a:ext cx="990600" cy="1219200"/>
            <a:chOff x="1344" y="1056"/>
            <a:chExt cx="624" cy="768"/>
          </a:xfrm>
        </p:grpSpPr>
        <p:sp>
          <p:nvSpPr>
            <p:cNvPr id="13" name="Rectangle 1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Line 1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Line 1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7" name="Group 18"/>
          <p:cNvGrpSpPr>
            <a:grpSpLocks/>
          </p:cNvGrpSpPr>
          <p:nvPr/>
        </p:nvGrpSpPr>
        <p:grpSpPr bwMode="auto">
          <a:xfrm>
            <a:off x="7391400" y="2249488"/>
            <a:ext cx="990600" cy="1219200"/>
            <a:chOff x="1344" y="1056"/>
            <a:chExt cx="624" cy="768"/>
          </a:xfrm>
        </p:grpSpPr>
        <p:sp>
          <p:nvSpPr>
            <p:cNvPr id="18" name="Rectangle 1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Line 2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0" name="Line 2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2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2" name="Group 23"/>
          <p:cNvGrpSpPr>
            <a:grpSpLocks/>
          </p:cNvGrpSpPr>
          <p:nvPr/>
        </p:nvGrpSpPr>
        <p:grpSpPr bwMode="auto">
          <a:xfrm>
            <a:off x="7391400" y="4078288"/>
            <a:ext cx="990600" cy="1219200"/>
            <a:chOff x="1344" y="1056"/>
            <a:chExt cx="624" cy="768"/>
          </a:xfrm>
        </p:grpSpPr>
        <p:sp>
          <p:nvSpPr>
            <p:cNvPr id="23" name="Rectangle 2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Line 2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7" name="Group 28"/>
          <p:cNvGrpSpPr>
            <a:grpSpLocks/>
          </p:cNvGrpSpPr>
          <p:nvPr/>
        </p:nvGrpSpPr>
        <p:grpSpPr bwMode="auto">
          <a:xfrm>
            <a:off x="5334000" y="4078288"/>
            <a:ext cx="990600" cy="1219200"/>
            <a:chOff x="1344" y="1056"/>
            <a:chExt cx="624" cy="768"/>
          </a:xfrm>
        </p:grpSpPr>
        <p:sp>
          <p:nvSpPr>
            <p:cNvPr id="28" name="Rectangle 2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9" name="Line 3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Line 3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2" name="Group 33"/>
          <p:cNvGrpSpPr>
            <a:grpSpLocks/>
          </p:cNvGrpSpPr>
          <p:nvPr/>
        </p:nvGrpSpPr>
        <p:grpSpPr bwMode="auto">
          <a:xfrm>
            <a:off x="3352800" y="4078288"/>
            <a:ext cx="990600" cy="1219200"/>
            <a:chOff x="1344" y="1056"/>
            <a:chExt cx="624" cy="768"/>
          </a:xfrm>
        </p:grpSpPr>
        <p:sp>
          <p:nvSpPr>
            <p:cNvPr id="33" name="Rectangle 3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5" name="Line 3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6" name="Line 3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7" name="Group 38"/>
          <p:cNvGrpSpPr>
            <a:grpSpLocks/>
          </p:cNvGrpSpPr>
          <p:nvPr/>
        </p:nvGrpSpPr>
        <p:grpSpPr bwMode="auto">
          <a:xfrm>
            <a:off x="1295400" y="4078288"/>
            <a:ext cx="990600" cy="1219200"/>
            <a:chOff x="1344" y="1056"/>
            <a:chExt cx="624" cy="768"/>
          </a:xfrm>
        </p:grpSpPr>
        <p:sp>
          <p:nvSpPr>
            <p:cNvPr id="38" name="Rectangle 3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Line 4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0" name="Line 4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Line 4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42" name="Text Box 43"/>
          <p:cNvSpPr txBox="1">
            <a:spLocks noChangeArrowheads="1"/>
          </p:cNvSpPr>
          <p:nvPr/>
        </p:nvSpPr>
        <p:spPr bwMode="auto">
          <a:xfrm>
            <a:off x="13557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0</a:t>
            </a:r>
          </a:p>
        </p:txBody>
      </p:sp>
      <p:sp>
        <p:nvSpPr>
          <p:cNvPr id="43" name="Text Box 44"/>
          <p:cNvSpPr txBox="1">
            <a:spLocks noChangeArrowheads="1"/>
          </p:cNvSpPr>
          <p:nvPr/>
        </p:nvSpPr>
        <p:spPr bwMode="auto">
          <a:xfrm>
            <a:off x="32607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a:t>
            </a:r>
          </a:p>
        </p:txBody>
      </p:sp>
      <p:sp>
        <p:nvSpPr>
          <p:cNvPr id="44" name="Text Box 45"/>
          <p:cNvSpPr txBox="1">
            <a:spLocks noChangeArrowheads="1"/>
          </p:cNvSpPr>
          <p:nvPr/>
        </p:nvSpPr>
        <p:spPr bwMode="auto">
          <a:xfrm>
            <a:off x="52419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2</a:t>
            </a:r>
          </a:p>
        </p:txBody>
      </p:sp>
      <p:sp>
        <p:nvSpPr>
          <p:cNvPr id="45" name="Text Box 46"/>
          <p:cNvSpPr txBox="1">
            <a:spLocks noChangeArrowheads="1"/>
          </p:cNvSpPr>
          <p:nvPr/>
        </p:nvSpPr>
        <p:spPr bwMode="auto">
          <a:xfrm>
            <a:off x="73755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46" name="Text Box 47"/>
          <p:cNvSpPr txBox="1">
            <a:spLocks noChangeArrowheads="1"/>
          </p:cNvSpPr>
          <p:nvPr/>
        </p:nvSpPr>
        <p:spPr bwMode="auto">
          <a:xfrm>
            <a:off x="1219200" y="3697288"/>
            <a:ext cx="3111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47" name="Text Box 48"/>
          <p:cNvSpPr txBox="1">
            <a:spLocks noChangeArrowheads="1"/>
          </p:cNvSpPr>
          <p:nvPr/>
        </p:nvSpPr>
        <p:spPr bwMode="auto">
          <a:xfrm>
            <a:off x="3260725" y="36576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48" name="Text Box 49"/>
          <p:cNvSpPr txBox="1">
            <a:spLocks noChangeArrowheads="1"/>
          </p:cNvSpPr>
          <p:nvPr/>
        </p:nvSpPr>
        <p:spPr bwMode="auto">
          <a:xfrm>
            <a:off x="5318125" y="36576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49" name="Text Box 50"/>
          <p:cNvSpPr txBox="1">
            <a:spLocks noChangeArrowheads="1"/>
          </p:cNvSpPr>
          <p:nvPr/>
        </p:nvSpPr>
        <p:spPr bwMode="auto">
          <a:xfrm>
            <a:off x="7299325" y="3657600"/>
            <a:ext cx="438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15</a:t>
            </a:r>
          </a:p>
        </p:txBody>
      </p:sp>
      <p:grpSp>
        <p:nvGrpSpPr>
          <p:cNvPr id="50" name="Group 51"/>
          <p:cNvGrpSpPr>
            <a:grpSpLocks/>
          </p:cNvGrpSpPr>
          <p:nvPr/>
        </p:nvGrpSpPr>
        <p:grpSpPr bwMode="auto">
          <a:xfrm>
            <a:off x="762000" y="2249488"/>
            <a:ext cx="533400" cy="1219200"/>
            <a:chOff x="1344" y="1056"/>
            <a:chExt cx="624" cy="768"/>
          </a:xfrm>
        </p:grpSpPr>
        <p:sp>
          <p:nvSpPr>
            <p:cNvPr id="51" name="Rectangle 5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2" name="Line 5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3" name="Line 5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5" name="Group 56"/>
          <p:cNvGrpSpPr>
            <a:grpSpLocks/>
          </p:cNvGrpSpPr>
          <p:nvPr/>
        </p:nvGrpSpPr>
        <p:grpSpPr bwMode="auto">
          <a:xfrm>
            <a:off x="2743200" y="2249488"/>
            <a:ext cx="533400" cy="1219200"/>
            <a:chOff x="1344" y="1056"/>
            <a:chExt cx="624" cy="768"/>
          </a:xfrm>
        </p:grpSpPr>
        <p:sp>
          <p:nvSpPr>
            <p:cNvPr id="56" name="Rectangle 5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Line 5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8" name="Line 5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9" name="Line 6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0" name="Group 61"/>
          <p:cNvGrpSpPr>
            <a:grpSpLocks/>
          </p:cNvGrpSpPr>
          <p:nvPr/>
        </p:nvGrpSpPr>
        <p:grpSpPr bwMode="auto">
          <a:xfrm>
            <a:off x="4800600" y="2249488"/>
            <a:ext cx="533400" cy="1219200"/>
            <a:chOff x="1344" y="1056"/>
            <a:chExt cx="624" cy="768"/>
          </a:xfrm>
        </p:grpSpPr>
        <p:sp>
          <p:nvSpPr>
            <p:cNvPr id="61" name="Rectangle 6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Line 6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3" name="Line 6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5" name="Group 66"/>
          <p:cNvGrpSpPr>
            <a:grpSpLocks/>
          </p:cNvGrpSpPr>
          <p:nvPr/>
        </p:nvGrpSpPr>
        <p:grpSpPr bwMode="auto">
          <a:xfrm>
            <a:off x="6858000" y="2249488"/>
            <a:ext cx="533400" cy="1219200"/>
            <a:chOff x="1344" y="1056"/>
            <a:chExt cx="624" cy="768"/>
          </a:xfrm>
        </p:grpSpPr>
        <p:sp>
          <p:nvSpPr>
            <p:cNvPr id="66" name="Rectangle 6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7" name="Line 6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8" name="Line 6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9" name="Line 7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0" name="Group 71"/>
          <p:cNvGrpSpPr>
            <a:grpSpLocks/>
          </p:cNvGrpSpPr>
          <p:nvPr/>
        </p:nvGrpSpPr>
        <p:grpSpPr bwMode="auto">
          <a:xfrm>
            <a:off x="762000" y="4078288"/>
            <a:ext cx="533400" cy="1219200"/>
            <a:chOff x="1344" y="1056"/>
            <a:chExt cx="624" cy="768"/>
          </a:xfrm>
        </p:grpSpPr>
        <p:sp>
          <p:nvSpPr>
            <p:cNvPr id="71" name="Rectangle 7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2" name="Line 7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3" name="Line 7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4" name="Line 7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5" name="Group 76"/>
          <p:cNvGrpSpPr>
            <a:grpSpLocks/>
          </p:cNvGrpSpPr>
          <p:nvPr/>
        </p:nvGrpSpPr>
        <p:grpSpPr bwMode="auto">
          <a:xfrm>
            <a:off x="2819400" y="4078288"/>
            <a:ext cx="533400" cy="1219200"/>
            <a:chOff x="1344" y="1056"/>
            <a:chExt cx="624" cy="768"/>
          </a:xfrm>
        </p:grpSpPr>
        <p:sp>
          <p:nvSpPr>
            <p:cNvPr id="76" name="Rectangle 7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7" name="Line 7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8" name="Line 7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9" name="Line 8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0" name="Group 81"/>
          <p:cNvGrpSpPr>
            <a:grpSpLocks/>
          </p:cNvGrpSpPr>
          <p:nvPr/>
        </p:nvGrpSpPr>
        <p:grpSpPr bwMode="auto">
          <a:xfrm>
            <a:off x="4800600" y="4078288"/>
            <a:ext cx="533400" cy="1219200"/>
            <a:chOff x="1344" y="1056"/>
            <a:chExt cx="624" cy="768"/>
          </a:xfrm>
        </p:grpSpPr>
        <p:sp>
          <p:nvSpPr>
            <p:cNvPr id="81" name="Rectangle 8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2" name="Line 8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3" name="Line 8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4" name="Line 8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5" name="Group 86"/>
          <p:cNvGrpSpPr>
            <a:grpSpLocks/>
          </p:cNvGrpSpPr>
          <p:nvPr/>
        </p:nvGrpSpPr>
        <p:grpSpPr bwMode="auto">
          <a:xfrm>
            <a:off x="6858000" y="4078288"/>
            <a:ext cx="533400" cy="1219200"/>
            <a:chOff x="1344" y="1056"/>
            <a:chExt cx="624" cy="768"/>
          </a:xfrm>
        </p:grpSpPr>
        <p:sp>
          <p:nvSpPr>
            <p:cNvPr id="86" name="Rectangle 8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7" name="Line 8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8" name="Line 8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9" name="Line 9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90" name="Rectangle 91"/>
          <p:cNvSpPr txBox="1">
            <a:spLocks noChangeArrowheads="1"/>
          </p:cNvSpPr>
          <p:nvPr/>
        </p:nvSpPr>
        <p:spPr bwMode="auto">
          <a:xfrm>
            <a:off x="533400" y="762000"/>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lvl="0">
              <a:buClr>
                <a:srgbClr val="FC0128"/>
              </a:buClr>
              <a:defRPr/>
            </a:pPr>
            <a:r>
              <a:rPr lang="zh-CN" altLang="en-US" kern="0" dirty="0">
                <a:solidFill>
                  <a:srgbClr val="000000"/>
                </a:solidFill>
                <a:latin typeface="Arial"/>
              </a:rPr>
              <a:t>考虑如下主存</a:t>
            </a:r>
            <a:r>
              <a:rPr lang="zh-CN" altLang="en-US" kern="0" dirty="0" smtClean="0">
                <a:solidFill>
                  <a:srgbClr val="000000"/>
                </a:solidFill>
                <a:latin typeface="Arial"/>
              </a:rPr>
              <a:t>访问</a:t>
            </a:r>
            <a:endParaRPr lang="en-US" altLang="zh-CN" kern="0" dirty="0" smtClean="0">
              <a:solidFill>
                <a:srgbClr val="000000"/>
              </a:solidFill>
              <a:latin typeface="Arial"/>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sp>
        <p:nvSpPr>
          <p:cNvPr id="91" name="Text Box 92"/>
          <p:cNvSpPr txBox="1">
            <a:spLocks noChangeArrowheads="1"/>
          </p:cNvSpPr>
          <p:nvPr/>
        </p:nvSpPr>
        <p:spPr bwMode="auto">
          <a:xfrm>
            <a:off x="822325" y="2249488"/>
            <a:ext cx="14795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Mem(0)</a:t>
            </a:r>
          </a:p>
        </p:txBody>
      </p:sp>
      <p:sp>
        <p:nvSpPr>
          <p:cNvPr id="92" name="Text Box 93"/>
          <p:cNvSpPr txBox="1">
            <a:spLocks noChangeArrowheads="1"/>
          </p:cNvSpPr>
          <p:nvPr/>
        </p:nvSpPr>
        <p:spPr bwMode="auto">
          <a:xfrm>
            <a:off x="4860925" y="2176463"/>
            <a:ext cx="1479550" cy="723900"/>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a:p>
            <a:pPr eaLnBrk="0" fontAlgn="base" hangingPunct="0">
              <a:lnSpc>
                <a:spcPct val="115000"/>
              </a:lnSpc>
              <a:spcBef>
                <a:spcPct val="0"/>
              </a:spcBef>
              <a:spcAft>
                <a:spcPct val="0"/>
              </a:spcAft>
            </a:pPr>
            <a:r>
              <a:rPr lang="en-US">
                <a:solidFill>
                  <a:srgbClr val="000000"/>
                </a:solidFill>
                <a:latin typeface="Arial" charset="0"/>
              </a:rPr>
              <a:t>00    Mem(1)</a:t>
            </a:r>
          </a:p>
        </p:txBody>
      </p:sp>
      <p:sp>
        <p:nvSpPr>
          <p:cNvPr id="93" name="Text Box 94"/>
          <p:cNvSpPr txBox="1">
            <a:spLocks noChangeArrowheads="1"/>
          </p:cNvSpPr>
          <p:nvPr/>
        </p:nvSpPr>
        <p:spPr bwMode="auto">
          <a:xfrm>
            <a:off x="2727325" y="2209800"/>
            <a:ext cx="1479550" cy="407988"/>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p:txBody>
      </p:sp>
      <p:sp>
        <p:nvSpPr>
          <p:cNvPr id="94" name="Text Box 95"/>
          <p:cNvSpPr txBox="1">
            <a:spLocks noChangeArrowheads="1"/>
          </p:cNvSpPr>
          <p:nvPr/>
        </p:nvSpPr>
        <p:spPr bwMode="auto">
          <a:xfrm>
            <a:off x="6918325" y="2209800"/>
            <a:ext cx="1479550" cy="1039813"/>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p:txBody>
      </p:sp>
      <p:sp>
        <p:nvSpPr>
          <p:cNvPr id="95" name="Text Box 96"/>
          <p:cNvSpPr txBox="1">
            <a:spLocks noChangeArrowheads="1"/>
          </p:cNvSpPr>
          <p:nvPr/>
        </p:nvSpPr>
        <p:spPr bwMode="auto">
          <a:xfrm>
            <a:off x="15843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6" name="Text Box 97"/>
          <p:cNvSpPr txBox="1">
            <a:spLocks noChangeArrowheads="1"/>
          </p:cNvSpPr>
          <p:nvPr/>
        </p:nvSpPr>
        <p:spPr bwMode="auto">
          <a:xfrm>
            <a:off x="34893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7" name="Text Box 98"/>
          <p:cNvSpPr txBox="1">
            <a:spLocks noChangeArrowheads="1"/>
          </p:cNvSpPr>
          <p:nvPr/>
        </p:nvSpPr>
        <p:spPr bwMode="auto">
          <a:xfrm>
            <a:off x="55467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8" name="Text Box 99"/>
          <p:cNvSpPr txBox="1">
            <a:spLocks noChangeArrowheads="1"/>
          </p:cNvSpPr>
          <p:nvPr/>
        </p:nvSpPr>
        <p:spPr bwMode="auto">
          <a:xfrm>
            <a:off x="76803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9" name="Text Box 100"/>
          <p:cNvSpPr txBox="1">
            <a:spLocks noChangeArrowheads="1"/>
          </p:cNvSpPr>
          <p:nvPr/>
        </p:nvSpPr>
        <p:spPr bwMode="auto">
          <a:xfrm>
            <a:off x="1431925" y="36576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100" name="Text Box 101"/>
          <p:cNvSpPr txBox="1">
            <a:spLocks noChangeArrowheads="1"/>
          </p:cNvSpPr>
          <p:nvPr/>
        </p:nvSpPr>
        <p:spPr bwMode="auto">
          <a:xfrm>
            <a:off x="7680325" y="36576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101" name="Text Box 102"/>
          <p:cNvSpPr txBox="1">
            <a:spLocks noChangeArrowheads="1"/>
          </p:cNvSpPr>
          <p:nvPr/>
        </p:nvSpPr>
        <p:spPr bwMode="auto">
          <a:xfrm>
            <a:off x="3489325" y="36576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102" name="Text Box 103"/>
          <p:cNvSpPr txBox="1">
            <a:spLocks noChangeArrowheads="1"/>
          </p:cNvSpPr>
          <p:nvPr/>
        </p:nvSpPr>
        <p:spPr bwMode="auto">
          <a:xfrm>
            <a:off x="5699125" y="36576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103" name="Text Box 104"/>
          <p:cNvSpPr txBox="1">
            <a:spLocks noChangeArrowheads="1"/>
          </p:cNvSpPr>
          <p:nvPr/>
        </p:nvSpPr>
        <p:spPr bwMode="auto">
          <a:xfrm>
            <a:off x="8223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04" name="Text Box 105"/>
          <p:cNvSpPr txBox="1">
            <a:spLocks noChangeArrowheads="1"/>
          </p:cNvSpPr>
          <p:nvPr/>
        </p:nvSpPr>
        <p:spPr bwMode="auto">
          <a:xfrm>
            <a:off x="28797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01    Mem(4)</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05" name="Text Box 106"/>
          <p:cNvSpPr txBox="1">
            <a:spLocks noChangeArrowheads="1"/>
          </p:cNvSpPr>
          <p:nvPr/>
        </p:nvSpPr>
        <p:spPr bwMode="auto">
          <a:xfrm>
            <a:off x="48609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01    Mem(4)</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06" name="Text Box 107"/>
          <p:cNvSpPr txBox="1">
            <a:spLocks noChangeArrowheads="1"/>
          </p:cNvSpPr>
          <p:nvPr/>
        </p:nvSpPr>
        <p:spPr bwMode="auto">
          <a:xfrm>
            <a:off x="69183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01    Mem(4)</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grpSp>
        <p:nvGrpSpPr>
          <p:cNvPr id="107" name="Group 108"/>
          <p:cNvGrpSpPr>
            <a:grpSpLocks/>
          </p:cNvGrpSpPr>
          <p:nvPr/>
        </p:nvGrpSpPr>
        <p:grpSpPr bwMode="auto">
          <a:xfrm>
            <a:off x="441325" y="3886200"/>
            <a:ext cx="1835150" cy="457200"/>
            <a:chOff x="278" y="2567"/>
            <a:chExt cx="1156" cy="288"/>
          </a:xfrm>
        </p:grpSpPr>
        <p:sp>
          <p:nvSpPr>
            <p:cNvPr id="108" name="Line 109"/>
            <p:cNvSpPr>
              <a:spLocks noChangeShapeType="1"/>
            </p:cNvSpPr>
            <p:nvPr/>
          </p:nvSpPr>
          <p:spPr bwMode="auto">
            <a:xfrm>
              <a:off x="518" y="2711"/>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9" name="Line 110"/>
            <p:cNvSpPr>
              <a:spLocks noChangeShapeType="1"/>
            </p:cNvSpPr>
            <p:nvPr/>
          </p:nvSpPr>
          <p:spPr bwMode="auto">
            <a:xfrm>
              <a:off x="1190" y="2711"/>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0"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01</a:t>
              </a:r>
            </a:p>
          </p:txBody>
        </p:sp>
        <p:sp>
          <p:nvSpPr>
            <p:cNvPr id="111"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4</a:t>
              </a:r>
            </a:p>
          </p:txBody>
        </p:sp>
      </p:grpSp>
      <p:grpSp>
        <p:nvGrpSpPr>
          <p:cNvPr id="112" name="Group 113"/>
          <p:cNvGrpSpPr>
            <a:grpSpLocks/>
          </p:cNvGrpSpPr>
          <p:nvPr/>
        </p:nvGrpSpPr>
        <p:grpSpPr bwMode="auto">
          <a:xfrm>
            <a:off x="6477000" y="5083175"/>
            <a:ext cx="2266950" cy="442913"/>
            <a:chOff x="4118" y="3095"/>
            <a:chExt cx="1428" cy="279"/>
          </a:xfrm>
        </p:grpSpPr>
        <p:sp>
          <p:nvSpPr>
            <p:cNvPr id="113" name="Line 114"/>
            <p:cNvSpPr>
              <a:spLocks noChangeShapeType="1"/>
            </p:cNvSpPr>
            <p:nvPr/>
          </p:nvSpPr>
          <p:spPr bwMode="auto">
            <a:xfrm>
              <a:off x="4358" y="3095"/>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4" name="Line 115"/>
            <p:cNvSpPr>
              <a:spLocks noChangeShapeType="1"/>
            </p:cNvSpPr>
            <p:nvPr/>
          </p:nvSpPr>
          <p:spPr bwMode="auto">
            <a:xfrm>
              <a:off x="5030" y="3095"/>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5"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11</a:t>
              </a:r>
            </a:p>
          </p:txBody>
        </p:sp>
        <p:sp>
          <p:nvSpPr>
            <p:cNvPr id="116"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15</a:t>
              </a:r>
            </a:p>
          </p:txBody>
        </p:sp>
      </p:grpSp>
      <p:sp>
        <p:nvSpPr>
          <p:cNvPr id="117" name="Text Box 119"/>
          <p:cNvSpPr txBox="1">
            <a:spLocks noChangeArrowheads="1"/>
          </p:cNvSpPr>
          <p:nvPr/>
        </p:nvSpPr>
        <p:spPr bwMode="auto">
          <a:xfrm>
            <a:off x="2743200" y="2554288"/>
            <a:ext cx="1479550" cy="407987"/>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Mem(1)</a:t>
            </a:r>
          </a:p>
        </p:txBody>
      </p:sp>
      <p:sp>
        <p:nvSpPr>
          <p:cNvPr id="118" name="Text Box 120"/>
          <p:cNvSpPr txBox="1">
            <a:spLocks noChangeArrowheads="1"/>
          </p:cNvSpPr>
          <p:nvPr/>
        </p:nvSpPr>
        <p:spPr bwMode="auto">
          <a:xfrm>
            <a:off x="4876800" y="2832100"/>
            <a:ext cx="1479550" cy="407988"/>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Mem(2)</a:t>
            </a:r>
          </a:p>
        </p:txBody>
      </p:sp>
      <p:sp>
        <p:nvSpPr>
          <p:cNvPr id="119" name="Text Box 121"/>
          <p:cNvSpPr txBox="1">
            <a:spLocks noChangeArrowheads="1"/>
          </p:cNvSpPr>
          <p:nvPr/>
        </p:nvSpPr>
        <p:spPr bwMode="auto">
          <a:xfrm>
            <a:off x="6934200" y="3163888"/>
            <a:ext cx="1479550" cy="407987"/>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20" name="Text Box 122"/>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1600" dirty="0">
                <a:solidFill>
                  <a:srgbClr val="000000"/>
                </a:solidFill>
                <a:latin typeface="Arial" charset="0"/>
              </a:rPr>
              <a:t>初始状态：</a:t>
            </a:r>
            <a:r>
              <a:rPr lang="en-US" altLang="zh-CN" sz="1600" dirty="0">
                <a:solidFill>
                  <a:srgbClr val="000000"/>
                </a:solidFill>
                <a:latin typeface="Arial" charset="0"/>
              </a:rPr>
              <a:t>cache</a:t>
            </a:r>
            <a:r>
              <a:rPr lang="zh-CN" altLang="en-US" sz="1600" dirty="0">
                <a:solidFill>
                  <a:srgbClr val="000000"/>
                </a:solidFill>
                <a:latin typeface="Arial" charset="0"/>
              </a:rPr>
              <a:t>为空，</a:t>
            </a:r>
            <a:endParaRPr lang="en-US" altLang="zh-CN" sz="1600" dirty="0">
              <a:solidFill>
                <a:srgbClr val="000000"/>
              </a:solidFill>
              <a:latin typeface="Arial" charset="0"/>
            </a:endParaRPr>
          </a:p>
          <a:p>
            <a:pPr eaLnBrk="0" fontAlgn="base" hangingPunct="0">
              <a:spcBef>
                <a:spcPct val="0"/>
              </a:spcBef>
              <a:spcAft>
                <a:spcPct val="0"/>
              </a:spcAft>
            </a:pPr>
            <a:r>
              <a:rPr lang="zh-CN" altLang="en-US" sz="1600" dirty="0">
                <a:solidFill>
                  <a:srgbClr val="000000"/>
                </a:solidFill>
                <a:latin typeface="Arial" charset="0"/>
              </a:rPr>
              <a:t>有效位都为非有效</a:t>
            </a:r>
            <a:endParaRPr lang="en-US" altLang="zh-CN" sz="1600" dirty="0">
              <a:solidFill>
                <a:srgbClr val="000000"/>
              </a:solidFill>
              <a:latin typeface="Arial" charset="0"/>
            </a:endParaRPr>
          </a:p>
        </p:txBody>
      </p:sp>
      <p:sp>
        <p:nvSpPr>
          <p:cNvPr id="121" name="Rectangle 124"/>
          <p:cNvSpPr>
            <a:spLocks noChangeArrowheads="1"/>
          </p:cNvSpPr>
          <p:nvPr/>
        </p:nvSpPr>
        <p:spPr bwMode="auto">
          <a:xfrm>
            <a:off x="457200" y="5562600"/>
            <a:ext cx="8153400" cy="355600"/>
          </a:xfrm>
          <a:prstGeom prst="rect">
            <a:avLst/>
          </a:prstGeom>
          <a:noFill/>
          <a:ln w="12700">
            <a:noFill/>
            <a:miter lim="800000"/>
            <a:headEnd/>
            <a:tailEnd/>
          </a:ln>
          <a:effectLst/>
        </p:spPr>
        <p:txBody>
          <a:bodyPr lIns="63500" tIns="25400" rIns="63500" bIns="25400">
            <a:spAutoFit/>
          </a:bodyPr>
          <a:lstStyle/>
          <a:p>
            <a:pPr marL="741363" lvl="1" indent="-246063" eaLnBrk="0" fontAlgn="base" hangingPunct="0">
              <a:spcBef>
                <a:spcPct val="30000"/>
              </a:spcBef>
              <a:spcAft>
                <a:spcPct val="0"/>
              </a:spcAft>
              <a:buClr>
                <a:srgbClr val="FC0128"/>
              </a:buClr>
              <a:buSzPct val="75000"/>
              <a:buFont typeface="Monotype Sorts" pitchFamily="2" charset="2"/>
              <a:buChar char="l"/>
            </a:pPr>
            <a:r>
              <a:rPr lang="en-US" sz="2000" dirty="0">
                <a:solidFill>
                  <a:srgbClr val="000000"/>
                </a:solidFill>
                <a:latin typeface="Arial" charset="0"/>
              </a:rPr>
              <a:t>8 </a:t>
            </a:r>
            <a:r>
              <a:rPr lang="zh-CN" altLang="en-US" sz="2000" dirty="0" smtClean="0">
                <a:solidFill>
                  <a:srgbClr val="000000"/>
                </a:solidFill>
                <a:latin typeface="Arial" charset="0"/>
              </a:rPr>
              <a:t>访问请求</a:t>
            </a:r>
            <a:r>
              <a:rPr lang="en-US" sz="2000" dirty="0" smtClean="0">
                <a:solidFill>
                  <a:srgbClr val="000000"/>
                </a:solidFill>
                <a:latin typeface="Arial" charset="0"/>
              </a:rPr>
              <a:t>, </a:t>
            </a:r>
            <a:r>
              <a:rPr lang="en-US" sz="2000" dirty="0">
                <a:solidFill>
                  <a:srgbClr val="000000"/>
                </a:solidFill>
                <a:latin typeface="Arial" charset="0"/>
              </a:rPr>
              <a:t>6 </a:t>
            </a:r>
            <a:r>
              <a:rPr lang="zh-CN" altLang="en-US" sz="2000" dirty="0">
                <a:solidFill>
                  <a:srgbClr val="000000"/>
                </a:solidFill>
                <a:latin typeface="Arial" charset="0"/>
              </a:rPr>
              <a:t>失效</a:t>
            </a:r>
            <a:endParaRPr lang="en-US" sz="2000" dirty="0">
              <a:solidFill>
                <a:srgbClr val="000000"/>
              </a:solidFill>
              <a:latin typeface="Arial" charset="0"/>
            </a:endParaRPr>
          </a:p>
        </p:txBody>
      </p:sp>
      <p:sp>
        <p:nvSpPr>
          <p:cNvPr id="122" name="TextBox 121"/>
          <p:cNvSpPr txBox="1"/>
          <p:nvPr/>
        </p:nvSpPr>
        <p:spPr>
          <a:xfrm>
            <a:off x="5067300" y="5918200"/>
            <a:ext cx="3048000" cy="369332"/>
          </a:xfrm>
          <a:prstGeom prst="rect">
            <a:avLst/>
          </a:prstGeom>
          <a:noFill/>
        </p:spPr>
        <p:txBody>
          <a:bodyPr wrap="square" rtlCol="0">
            <a:spAutoFit/>
          </a:bodyPr>
          <a:lstStyle/>
          <a:p>
            <a:r>
              <a:rPr lang="zh-CN" altLang="en-US" dirty="0" smtClean="0"/>
              <a:t>时间局部性</a:t>
            </a:r>
            <a:endParaRPr lang="zh-CN" altLang="en-US" dirty="0"/>
          </a:p>
        </p:txBody>
      </p:sp>
    </p:spTree>
    <p:extLst>
      <p:ext uri="{BB962C8B-B14F-4D97-AF65-F5344CB8AC3E}">
        <p14:creationId xmlns:p14="http://schemas.microsoft.com/office/powerpoint/2010/main" val="170087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utoUpdateAnimBg="0"/>
      <p:bldP spid="92" grpId="0"/>
      <p:bldP spid="93" grpId="0"/>
      <p:bldP spid="94" grpId="0"/>
      <p:bldP spid="95" grpId="0" autoUpdateAnimBg="0"/>
      <p:bldP spid="96" grpId="0" autoUpdateAnimBg="0"/>
      <p:bldP spid="97" grpId="0" autoUpdateAnimBg="0"/>
      <p:bldP spid="98" grpId="0" autoUpdateAnimBg="0"/>
      <p:bldP spid="99" grpId="0" autoUpdateAnimBg="0"/>
      <p:bldP spid="100" grpId="0" autoUpdateAnimBg="0"/>
      <p:bldP spid="101" grpId="0" autoUpdateAnimBg="0"/>
      <p:bldP spid="102" grpId="0" autoUpdateAnimBg="0"/>
      <p:bldP spid="103" grpId="0"/>
      <p:bldP spid="104" grpId="0"/>
      <p:bldP spid="105" grpId="0"/>
      <p:bldP spid="106" grpId="0"/>
      <p:bldP spid="117" grpId="0" autoUpdateAnimBg="0"/>
      <p:bldP spid="118" grpId="0" autoUpdateAnimBg="0"/>
      <p:bldP spid="119" grpId="0" autoUpdateAnimBg="0"/>
      <p:bldP spid="1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33400" y="1828800"/>
            <a:ext cx="2514600" cy="990600"/>
            <a:chOff x="336" y="1248"/>
            <a:chExt cx="1584" cy="624"/>
          </a:xfrm>
        </p:grpSpPr>
        <p:sp>
          <p:nvSpPr>
            <p:cNvPr id="3" name="Rectangle 4"/>
            <p:cNvSpPr>
              <a:spLocks noChangeArrowheads="1"/>
            </p:cNvSpPr>
            <p:nvPr/>
          </p:nvSpPr>
          <p:spPr bwMode="auto">
            <a:xfrm>
              <a:off x="6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 name="Line 5"/>
            <p:cNvSpPr>
              <a:spLocks noChangeShapeType="1"/>
            </p:cNvSpPr>
            <p:nvPr/>
          </p:nvSpPr>
          <p:spPr bwMode="auto">
            <a:xfrm>
              <a:off x="6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Rectangle 6"/>
            <p:cNvSpPr>
              <a:spLocks noChangeArrowheads="1"/>
            </p:cNvSpPr>
            <p:nvPr/>
          </p:nvSpPr>
          <p:spPr bwMode="auto">
            <a:xfrm>
              <a:off x="12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7"/>
            <p:cNvSpPr>
              <a:spLocks noChangeShapeType="1"/>
            </p:cNvSpPr>
            <p:nvPr/>
          </p:nvSpPr>
          <p:spPr bwMode="auto">
            <a:xfrm>
              <a:off x="12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0</a:t>
              </a:r>
            </a:p>
          </p:txBody>
        </p:sp>
        <p:sp>
          <p:nvSpPr>
            <p:cNvPr id="8" name="Rectangle 9"/>
            <p:cNvSpPr>
              <a:spLocks noChangeArrowheads="1"/>
            </p:cNvSpPr>
            <p:nvPr/>
          </p:nvSpPr>
          <p:spPr bwMode="auto">
            <a:xfrm>
              <a:off x="3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3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10" name="Rectangle 11"/>
          <p:cNvSpPr txBox="1">
            <a:spLocks noChangeArrowheads="1"/>
          </p:cNvSpPr>
          <p:nvPr/>
        </p:nvSpPr>
        <p:spPr bwMode="auto">
          <a:xfrm>
            <a:off x="685800" y="762000"/>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defRPr/>
            </a:pPr>
            <a:r>
              <a:rPr lang="en-US" altLang="zh-CN" kern="0" dirty="0">
                <a:solidFill>
                  <a:srgbClr val="000000"/>
                </a:solidFill>
                <a:latin typeface="Arial"/>
              </a:rPr>
              <a:t>Cache</a:t>
            </a:r>
            <a:r>
              <a:rPr lang="zh-CN" altLang="en-US" kern="0" dirty="0">
                <a:solidFill>
                  <a:srgbClr val="000000"/>
                </a:solidFill>
                <a:latin typeface="Arial"/>
              </a:rPr>
              <a:t>的一个块包含多个</a:t>
            </a:r>
            <a:r>
              <a:rPr lang="zh-CN" altLang="en-US" kern="0" dirty="0" smtClean="0">
                <a:solidFill>
                  <a:srgbClr val="000000"/>
                </a:solidFill>
                <a:latin typeface="Arial"/>
              </a:rPr>
              <a:t>字</a:t>
            </a:r>
            <a:r>
              <a:rPr lang="zh-CN" altLang="en-US" kern="0" dirty="0">
                <a:solidFill>
                  <a:srgbClr val="000000"/>
                </a:solidFill>
                <a:latin typeface="Arial"/>
              </a:rPr>
              <a:t>（</a:t>
            </a:r>
            <a:r>
              <a:rPr lang="en-US" altLang="zh-CN" kern="0" dirty="0">
                <a:solidFill>
                  <a:srgbClr val="000000"/>
                </a:solidFill>
                <a:latin typeface="Arial"/>
              </a:rPr>
              <a:t>1</a:t>
            </a:r>
            <a:r>
              <a:rPr lang="zh-CN" altLang="en-US" kern="0" dirty="0" smtClean="0">
                <a:solidFill>
                  <a:srgbClr val="000000"/>
                </a:solidFill>
                <a:latin typeface="Arial"/>
              </a:rPr>
              <a:t>块</a:t>
            </a:r>
            <a:r>
              <a:rPr lang="en-US" altLang="zh-CN" kern="0" dirty="0" smtClean="0">
                <a:solidFill>
                  <a:srgbClr val="000000"/>
                </a:solidFill>
                <a:latin typeface="Arial"/>
              </a:rPr>
              <a:t>2</a:t>
            </a:r>
            <a:r>
              <a:rPr lang="zh-CN" altLang="en-US" kern="0" dirty="0" smtClean="0">
                <a:solidFill>
                  <a:srgbClr val="000000"/>
                </a:solidFill>
                <a:latin typeface="Arial"/>
              </a:rPr>
              <a:t>个</a:t>
            </a:r>
            <a:r>
              <a:rPr lang="zh-CN" altLang="en-US" kern="0" dirty="0">
                <a:solidFill>
                  <a:srgbClr val="000000"/>
                </a:solidFill>
                <a:latin typeface="Arial"/>
              </a:rPr>
              <a:t>字，字地址</a:t>
            </a:r>
            <a:r>
              <a:rPr lang="zh-CN" altLang="en-US" kern="0" dirty="0" smtClean="0">
                <a:solidFill>
                  <a:srgbClr val="000000"/>
                </a:solidFill>
                <a:latin typeface="Arial"/>
              </a:rPr>
              <a:t>）</a:t>
            </a:r>
            <a:endParaRPr kumimoji="0" lang="en-US" sz="2400" b="0" i="0" u="none" strike="noStrike" kern="0" cap="none" spc="0" normalizeH="0" baseline="0" noProof="0" dirty="0" smtClean="0">
              <a:ln>
                <a:noFill/>
              </a:ln>
              <a:solidFill>
                <a:srgbClr val="000000"/>
              </a:solidFill>
              <a:effectLst/>
              <a:uLnTx/>
              <a:uFillTx/>
              <a:latin typeface="Arial"/>
              <a:ea typeface="+mn-ea"/>
              <a:cs typeface="+mn-cs"/>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11" name="Group 13"/>
          <p:cNvGrpSpPr>
            <a:grpSpLocks/>
          </p:cNvGrpSpPr>
          <p:nvPr/>
        </p:nvGrpSpPr>
        <p:grpSpPr bwMode="auto">
          <a:xfrm>
            <a:off x="3429000" y="1843088"/>
            <a:ext cx="2514600" cy="976312"/>
            <a:chOff x="2160" y="1257"/>
            <a:chExt cx="1584" cy="615"/>
          </a:xfrm>
        </p:grpSpPr>
        <p:sp>
          <p:nvSpPr>
            <p:cNvPr id="1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a:t>
              </a:r>
            </a:p>
          </p:txBody>
        </p:sp>
        <p:sp>
          <p:nvSpPr>
            <p:cNvPr id="13" name="Rectangle 15"/>
            <p:cNvSpPr>
              <a:spLocks noChangeArrowheads="1"/>
            </p:cNvSpPr>
            <p:nvPr/>
          </p:nvSpPr>
          <p:spPr bwMode="auto">
            <a:xfrm>
              <a:off x="24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Line 16"/>
            <p:cNvSpPr>
              <a:spLocks noChangeShapeType="1"/>
            </p:cNvSpPr>
            <p:nvPr/>
          </p:nvSpPr>
          <p:spPr bwMode="auto">
            <a:xfrm>
              <a:off x="24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Rectangle 17"/>
            <p:cNvSpPr>
              <a:spLocks noChangeArrowheads="1"/>
            </p:cNvSpPr>
            <p:nvPr/>
          </p:nvSpPr>
          <p:spPr bwMode="auto">
            <a:xfrm>
              <a:off x="3120"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8"/>
            <p:cNvSpPr>
              <a:spLocks noChangeShapeType="1"/>
            </p:cNvSpPr>
            <p:nvPr/>
          </p:nvSpPr>
          <p:spPr bwMode="auto">
            <a:xfrm>
              <a:off x="3120"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Rectangle 19"/>
            <p:cNvSpPr>
              <a:spLocks noChangeArrowheads="1"/>
            </p:cNvSpPr>
            <p:nvPr/>
          </p:nvSpPr>
          <p:spPr bwMode="auto">
            <a:xfrm>
              <a:off x="2160"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20"/>
            <p:cNvSpPr>
              <a:spLocks noChangeShapeType="1"/>
            </p:cNvSpPr>
            <p:nvPr/>
          </p:nvSpPr>
          <p:spPr bwMode="auto">
            <a:xfrm>
              <a:off x="2160"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9" name="Group 21"/>
          <p:cNvGrpSpPr>
            <a:grpSpLocks/>
          </p:cNvGrpSpPr>
          <p:nvPr/>
        </p:nvGrpSpPr>
        <p:grpSpPr bwMode="auto">
          <a:xfrm>
            <a:off x="6248400" y="1868488"/>
            <a:ext cx="2514600" cy="950912"/>
            <a:chOff x="3936" y="1273"/>
            <a:chExt cx="1584" cy="599"/>
          </a:xfrm>
        </p:grpSpPr>
        <p:sp>
          <p:nvSpPr>
            <p:cNvPr id="2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2</a:t>
              </a:r>
            </a:p>
          </p:txBody>
        </p:sp>
        <p:sp>
          <p:nvSpPr>
            <p:cNvPr id="21" name="Rectangle 23"/>
            <p:cNvSpPr>
              <a:spLocks noChangeArrowheads="1"/>
            </p:cNvSpPr>
            <p:nvPr/>
          </p:nvSpPr>
          <p:spPr bwMode="auto">
            <a:xfrm>
              <a:off x="42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4"/>
            <p:cNvSpPr>
              <a:spLocks noChangeShapeType="1"/>
            </p:cNvSpPr>
            <p:nvPr/>
          </p:nvSpPr>
          <p:spPr bwMode="auto">
            <a:xfrm>
              <a:off x="42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Rectangle 25"/>
            <p:cNvSpPr>
              <a:spLocks noChangeArrowheads="1"/>
            </p:cNvSpPr>
            <p:nvPr/>
          </p:nvSpPr>
          <p:spPr bwMode="auto">
            <a:xfrm>
              <a:off x="48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6"/>
            <p:cNvSpPr>
              <a:spLocks noChangeShapeType="1"/>
            </p:cNvSpPr>
            <p:nvPr/>
          </p:nvSpPr>
          <p:spPr bwMode="auto">
            <a:xfrm>
              <a:off x="48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Rectangle 27"/>
            <p:cNvSpPr>
              <a:spLocks noChangeArrowheads="1"/>
            </p:cNvSpPr>
            <p:nvPr/>
          </p:nvSpPr>
          <p:spPr bwMode="auto">
            <a:xfrm>
              <a:off x="39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8"/>
            <p:cNvSpPr>
              <a:spLocks noChangeShapeType="1"/>
            </p:cNvSpPr>
            <p:nvPr/>
          </p:nvSpPr>
          <p:spPr bwMode="auto">
            <a:xfrm>
              <a:off x="39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7" name="Group 29"/>
          <p:cNvGrpSpPr>
            <a:grpSpLocks/>
          </p:cNvGrpSpPr>
          <p:nvPr/>
        </p:nvGrpSpPr>
        <p:grpSpPr bwMode="auto">
          <a:xfrm>
            <a:off x="533400" y="3200400"/>
            <a:ext cx="2514600" cy="990600"/>
            <a:chOff x="336" y="2112"/>
            <a:chExt cx="1584" cy="624"/>
          </a:xfrm>
        </p:grpSpPr>
        <p:sp>
          <p:nvSpPr>
            <p:cNvPr id="2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29" name="Rectangle 31"/>
            <p:cNvSpPr>
              <a:spLocks noChangeArrowheads="1"/>
            </p:cNvSpPr>
            <p:nvPr/>
          </p:nvSpPr>
          <p:spPr bwMode="auto">
            <a:xfrm>
              <a:off x="6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2"/>
            <p:cNvSpPr>
              <a:spLocks noChangeShapeType="1"/>
            </p:cNvSpPr>
            <p:nvPr/>
          </p:nvSpPr>
          <p:spPr bwMode="auto">
            <a:xfrm>
              <a:off x="6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Rectangle 33"/>
            <p:cNvSpPr>
              <a:spLocks noChangeArrowheads="1"/>
            </p:cNvSpPr>
            <p:nvPr/>
          </p:nvSpPr>
          <p:spPr bwMode="auto">
            <a:xfrm>
              <a:off x="12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4"/>
            <p:cNvSpPr>
              <a:spLocks noChangeShapeType="1"/>
            </p:cNvSpPr>
            <p:nvPr/>
          </p:nvSpPr>
          <p:spPr bwMode="auto">
            <a:xfrm>
              <a:off x="12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Rectangle 35"/>
            <p:cNvSpPr>
              <a:spLocks noChangeArrowheads="1"/>
            </p:cNvSpPr>
            <p:nvPr/>
          </p:nvSpPr>
          <p:spPr bwMode="auto">
            <a:xfrm>
              <a:off x="3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6"/>
            <p:cNvSpPr>
              <a:spLocks noChangeShapeType="1"/>
            </p:cNvSpPr>
            <p:nvPr/>
          </p:nvSpPr>
          <p:spPr bwMode="auto">
            <a:xfrm>
              <a:off x="3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5" name="Group 37"/>
          <p:cNvGrpSpPr>
            <a:grpSpLocks/>
          </p:cNvGrpSpPr>
          <p:nvPr/>
        </p:nvGrpSpPr>
        <p:grpSpPr bwMode="auto">
          <a:xfrm>
            <a:off x="3429000" y="3200400"/>
            <a:ext cx="2514600" cy="990600"/>
            <a:chOff x="2160" y="2112"/>
            <a:chExt cx="1584" cy="624"/>
          </a:xfrm>
        </p:grpSpPr>
        <p:sp>
          <p:nvSpPr>
            <p:cNvPr id="3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37" name="Rectangle 39"/>
            <p:cNvSpPr>
              <a:spLocks noChangeArrowheads="1"/>
            </p:cNvSpPr>
            <p:nvPr/>
          </p:nvSpPr>
          <p:spPr bwMode="auto">
            <a:xfrm>
              <a:off x="24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Line 40"/>
            <p:cNvSpPr>
              <a:spLocks noChangeShapeType="1"/>
            </p:cNvSpPr>
            <p:nvPr/>
          </p:nvSpPr>
          <p:spPr bwMode="auto">
            <a:xfrm>
              <a:off x="24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Rectangle 41"/>
            <p:cNvSpPr>
              <a:spLocks noChangeArrowheads="1"/>
            </p:cNvSpPr>
            <p:nvPr/>
          </p:nvSpPr>
          <p:spPr bwMode="auto">
            <a:xfrm>
              <a:off x="3120"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0" name="Line 42"/>
            <p:cNvSpPr>
              <a:spLocks noChangeShapeType="1"/>
            </p:cNvSpPr>
            <p:nvPr/>
          </p:nvSpPr>
          <p:spPr bwMode="auto">
            <a:xfrm>
              <a:off x="3120"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Rectangle 43"/>
            <p:cNvSpPr>
              <a:spLocks noChangeArrowheads="1"/>
            </p:cNvSpPr>
            <p:nvPr/>
          </p:nvSpPr>
          <p:spPr bwMode="auto">
            <a:xfrm>
              <a:off x="2160"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2" name="Line 44"/>
            <p:cNvSpPr>
              <a:spLocks noChangeShapeType="1"/>
            </p:cNvSpPr>
            <p:nvPr/>
          </p:nvSpPr>
          <p:spPr bwMode="auto">
            <a:xfrm>
              <a:off x="2160"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3" name="Group 45"/>
          <p:cNvGrpSpPr>
            <a:grpSpLocks/>
          </p:cNvGrpSpPr>
          <p:nvPr/>
        </p:nvGrpSpPr>
        <p:grpSpPr bwMode="auto">
          <a:xfrm>
            <a:off x="6248400" y="3200400"/>
            <a:ext cx="2514600" cy="990600"/>
            <a:chOff x="3936" y="2112"/>
            <a:chExt cx="1584" cy="624"/>
          </a:xfrm>
        </p:grpSpPr>
        <p:sp>
          <p:nvSpPr>
            <p:cNvPr id="4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45" name="Rectangle 47"/>
            <p:cNvSpPr>
              <a:spLocks noChangeArrowheads="1"/>
            </p:cNvSpPr>
            <p:nvPr/>
          </p:nvSpPr>
          <p:spPr bwMode="auto">
            <a:xfrm>
              <a:off x="42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6" name="Line 48"/>
            <p:cNvSpPr>
              <a:spLocks noChangeShapeType="1"/>
            </p:cNvSpPr>
            <p:nvPr/>
          </p:nvSpPr>
          <p:spPr bwMode="auto">
            <a:xfrm>
              <a:off x="42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7" name="Rectangle 49"/>
            <p:cNvSpPr>
              <a:spLocks noChangeArrowheads="1"/>
            </p:cNvSpPr>
            <p:nvPr/>
          </p:nvSpPr>
          <p:spPr bwMode="auto">
            <a:xfrm>
              <a:off x="48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8" name="Line 50"/>
            <p:cNvSpPr>
              <a:spLocks noChangeShapeType="1"/>
            </p:cNvSpPr>
            <p:nvPr/>
          </p:nvSpPr>
          <p:spPr bwMode="auto">
            <a:xfrm>
              <a:off x="48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9" name="Rectangle 51"/>
            <p:cNvSpPr>
              <a:spLocks noChangeArrowheads="1"/>
            </p:cNvSpPr>
            <p:nvPr/>
          </p:nvSpPr>
          <p:spPr bwMode="auto">
            <a:xfrm>
              <a:off x="39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0" name="Line 52"/>
            <p:cNvSpPr>
              <a:spLocks noChangeShapeType="1"/>
            </p:cNvSpPr>
            <p:nvPr/>
          </p:nvSpPr>
          <p:spPr bwMode="auto">
            <a:xfrm>
              <a:off x="39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1" name="Group 53"/>
          <p:cNvGrpSpPr>
            <a:grpSpLocks/>
          </p:cNvGrpSpPr>
          <p:nvPr/>
        </p:nvGrpSpPr>
        <p:grpSpPr bwMode="auto">
          <a:xfrm>
            <a:off x="1905000" y="4572000"/>
            <a:ext cx="2514600" cy="990600"/>
            <a:chOff x="1200" y="2976"/>
            <a:chExt cx="1584" cy="624"/>
          </a:xfrm>
        </p:grpSpPr>
        <p:sp>
          <p:nvSpPr>
            <p:cNvPr id="5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53" name="Rectangle 55"/>
            <p:cNvSpPr>
              <a:spLocks noChangeArrowheads="1"/>
            </p:cNvSpPr>
            <p:nvPr/>
          </p:nvSpPr>
          <p:spPr bwMode="auto">
            <a:xfrm>
              <a:off x="153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6"/>
            <p:cNvSpPr>
              <a:spLocks noChangeShapeType="1"/>
            </p:cNvSpPr>
            <p:nvPr/>
          </p:nvSpPr>
          <p:spPr bwMode="auto">
            <a:xfrm>
              <a:off x="153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Rectangle 57"/>
            <p:cNvSpPr>
              <a:spLocks noChangeArrowheads="1"/>
            </p:cNvSpPr>
            <p:nvPr/>
          </p:nvSpPr>
          <p:spPr bwMode="auto">
            <a:xfrm>
              <a:off x="216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8"/>
            <p:cNvSpPr>
              <a:spLocks noChangeShapeType="1"/>
            </p:cNvSpPr>
            <p:nvPr/>
          </p:nvSpPr>
          <p:spPr bwMode="auto">
            <a:xfrm>
              <a:off x="216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Rectangle 59"/>
            <p:cNvSpPr>
              <a:spLocks noChangeArrowheads="1"/>
            </p:cNvSpPr>
            <p:nvPr/>
          </p:nvSpPr>
          <p:spPr bwMode="auto">
            <a:xfrm>
              <a:off x="120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8" name="Line 60"/>
            <p:cNvSpPr>
              <a:spLocks noChangeShapeType="1"/>
            </p:cNvSpPr>
            <p:nvPr/>
          </p:nvSpPr>
          <p:spPr bwMode="auto">
            <a:xfrm>
              <a:off x="120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9" name="Group 61"/>
          <p:cNvGrpSpPr>
            <a:grpSpLocks/>
          </p:cNvGrpSpPr>
          <p:nvPr/>
        </p:nvGrpSpPr>
        <p:grpSpPr bwMode="auto">
          <a:xfrm>
            <a:off x="4953000" y="4572000"/>
            <a:ext cx="2514600" cy="990600"/>
            <a:chOff x="3120" y="2976"/>
            <a:chExt cx="1584" cy="624"/>
          </a:xfrm>
        </p:grpSpPr>
        <p:sp>
          <p:nvSpPr>
            <p:cNvPr id="6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15</a:t>
              </a:r>
            </a:p>
          </p:txBody>
        </p:sp>
        <p:sp>
          <p:nvSpPr>
            <p:cNvPr id="61" name="Rectangle 63"/>
            <p:cNvSpPr>
              <a:spLocks noChangeArrowheads="1"/>
            </p:cNvSpPr>
            <p:nvPr/>
          </p:nvSpPr>
          <p:spPr bwMode="auto">
            <a:xfrm>
              <a:off x="345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Line 64"/>
            <p:cNvSpPr>
              <a:spLocks noChangeShapeType="1"/>
            </p:cNvSpPr>
            <p:nvPr/>
          </p:nvSpPr>
          <p:spPr bwMode="auto">
            <a:xfrm>
              <a:off x="345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3" name="Rectangle 65"/>
            <p:cNvSpPr>
              <a:spLocks noChangeArrowheads="1"/>
            </p:cNvSpPr>
            <p:nvPr/>
          </p:nvSpPr>
          <p:spPr bwMode="auto">
            <a:xfrm>
              <a:off x="408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6"/>
            <p:cNvSpPr>
              <a:spLocks noChangeShapeType="1"/>
            </p:cNvSpPr>
            <p:nvPr/>
          </p:nvSpPr>
          <p:spPr bwMode="auto">
            <a:xfrm>
              <a:off x="408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Rectangle 67"/>
            <p:cNvSpPr>
              <a:spLocks noChangeArrowheads="1"/>
            </p:cNvSpPr>
            <p:nvPr/>
          </p:nvSpPr>
          <p:spPr bwMode="auto">
            <a:xfrm>
              <a:off x="312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6" name="Line 68"/>
            <p:cNvSpPr>
              <a:spLocks noChangeShapeType="1"/>
            </p:cNvSpPr>
            <p:nvPr/>
          </p:nvSpPr>
          <p:spPr bwMode="auto">
            <a:xfrm>
              <a:off x="312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67" name="Text Box 69"/>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1600" dirty="0">
                <a:solidFill>
                  <a:srgbClr val="000000"/>
                </a:solidFill>
                <a:latin typeface="Arial" charset="0"/>
              </a:rPr>
              <a:t>初始状态：</a:t>
            </a:r>
            <a:r>
              <a:rPr lang="en-US" altLang="zh-CN" sz="1600" dirty="0">
                <a:solidFill>
                  <a:srgbClr val="000000"/>
                </a:solidFill>
                <a:latin typeface="Arial" charset="0"/>
              </a:rPr>
              <a:t>cache</a:t>
            </a:r>
            <a:r>
              <a:rPr lang="zh-CN" altLang="en-US" sz="1600" dirty="0">
                <a:solidFill>
                  <a:srgbClr val="000000"/>
                </a:solidFill>
                <a:latin typeface="Arial" charset="0"/>
              </a:rPr>
              <a:t>为空，</a:t>
            </a:r>
            <a:endParaRPr lang="en-US" altLang="zh-CN" sz="1600" dirty="0">
              <a:solidFill>
                <a:srgbClr val="000000"/>
              </a:solidFill>
              <a:latin typeface="Arial" charset="0"/>
            </a:endParaRPr>
          </a:p>
          <a:p>
            <a:pPr eaLnBrk="0" fontAlgn="base" hangingPunct="0">
              <a:spcBef>
                <a:spcPct val="0"/>
              </a:spcBef>
              <a:spcAft>
                <a:spcPct val="0"/>
              </a:spcAft>
            </a:pPr>
            <a:r>
              <a:rPr lang="zh-CN" altLang="en-US" sz="1600" dirty="0">
                <a:solidFill>
                  <a:srgbClr val="000000"/>
                </a:solidFill>
                <a:latin typeface="Arial" charset="0"/>
              </a:rPr>
              <a:t>有效位都为非有效</a:t>
            </a:r>
            <a:endParaRPr lang="en-US" altLang="zh-CN" sz="1600" dirty="0">
              <a:solidFill>
                <a:srgbClr val="000000"/>
              </a:solidFill>
              <a:latin typeface="Arial" charset="0"/>
            </a:endParaRPr>
          </a:p>
        </p:txBody>
      </p:sp>
      <p:graphicFrame>
        <p:nvGraphicFramePr>
          <p:cNvPr id="68" name="表格 67"/>
          <p:cNvGraphicFramePr>
            <a:graphicFrameLocks noGrp="1"/>
          </p:cNvGraphicFramePr>
          <p:nvPr>
            <p:extLst>
              <p:ext uri="{D42A27DB-BD31-4B8C-83A1-F6EECF244321}">
                <p14:modId xmlns:p14="http://schemas.microsoft.com/office/powerpoint/2010/main" val="1335584986"/>
              </p:ext>
            </p:extLst>
          </p:nvPr>
        </p:nvGraphicFramePr>
        <p:xfrm>
          <a:off x="6172200" y="1541145"/>
          <a:ext cx="2792289" cy="365760"/>
        </p:xfrm>
        <a:graphic>
          <a:graphicData uri="http://schemas.openxmlformats.org/drawingml/2006/table">
            <a:tbl>
              <a:tblPr firstRow="1" bandRow="1">
                <a:tableStyleId>{5940675A-B579-460E-94D1-54222C63F5DA}</a:tableStyleId>
              </a:tblPr>
              <a:tblGrid>
                <a:gridCol w="930763"/>
                <a:gridCol w="565381"/>
                <a:gridCol w="1296145"/>
              </a:tblGrid>
              <a:tr h="285574">
                <a:tc>
                  <a:txBody>
                    <a:bodyPr/>
                    <a:lstStyle/>
                    <a:p>
                      <a:r>
                        <a:rPr lang="zh-CN" altLang="en-US" dirty="0" smtClean="0"/>
                        <a:t>标记</a:t>
                      </a:r>
                      <a:endParaRPr lang="zh-CN" altLang="en-US" dirty="0"/>
                    </a:p>
                  </a:txBody>
                  <a:tcPr/>
                </a:tc>
                <a:tc>
                  <a:txBody>
                    <a:bodyPr/>
                    <a:lstStyle/>
                    <a:p>
                      <a:r>
                        <a:rPr lang="en-US" altLang="zh-CN" dirty="0" smtClean="0"/>
                        <a:t>1</a:t>
                      </a:r>
                      <a:r>
                        <a:rPr lang="zh-CN" altLang="en-US" dirty="0" smtClean="0"/>
                        <a:t>位</a:t>
                      </a:r>
                      <a:endParaRPr lang="zh-CN" altLang="en-US" dirty="0"/>
                    </a:p>
                  </a:txBody>
                  <a:tcPr/>
                </a:tc>
                <a:tc>
                  <a:txBody>
                    <a:bodyPr/>
                    <a:lstStyle/>
                    <a:p>
                      <a:r>
                        <a:rPr lang="en-US" altLang="zh-CN" dirty="0" smtClean="0"/>
                        <a:t>1</a:t>
                      </a:r>
                      <a:r>
                        <a:rPr lang="zh-CN" altLang="en-US" dirty="0" smtClean="0"/>
                        <a:t>位块内字</a:t>
                      </a:r>
                      <a:endParaRPr lang="zh-CN" altLang="en-US" dirty="0"/>
                    </a:p>
                  </a:txBody>
                  <a:tcPr/>
                </a:tc>
              </a:tr>
            </a:tbl>
          </a:graphicData>
        </a:graphic>
      </p:graphicFrame>
    </p:spTree>
    <p:extLst>
      <p:ext uri="{BB962C8B-B14F-4D97-AF65-F5344CB8AC3E}">
        <p14:creationId xmlns:p14="http://schemas.microsoft.com/office/powerpoint/2010/main" val="4260411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33400" y="1828800"/>
            <a:ext cx="2514600" cy="990600"/>
            <a:chOff x="336" y="1248"/>
            <a:chExt cx="1584" cy="624"/>
          </a:xfrm>
        </p:grpSpPr>
        <p:sp>
          <p:nvSpPr>
            <p:cNvPr id="3" name="Rectangle 4"/>
            <p:cNvSpPr>
              <a:spLocks noChangeArrowheads="1"/>
            </p:cNvSpPr>
            <p:nvPr/>
          </p:nvSpPr>
          <p:spPr bwMode="auto">
            <a:xfrm>
              <a:off x="6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 name="Line 5"/>
            <p:cNvSpPr>
              <a:spLocks noChangeShapeType="1"/>
            </p:cNvSpPr>
            <p:nvPr/>
          </p:nvSpPr>
          <p:spPr bwMode="auto">
            <a:xfrm>
              <a:off x="6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Rectangle 6"/>
            <p:cNvSpPr>
              <a:spLocks noChangeArrowheads="1"/>
            </p:cNvSpPr>
            <p:nvPr/>
          </p:nvSpPr>
          <p:spPr bwMode="auto">
            <a:xfrm>
              <a:off x="12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7"/>
            <p:cNvSpPr>
              <a:spLocks noChangeShapeType="1"/>
            </p:cNvSpPr>
            <p:nvPr/>
          </p:nvSpPr>
          <p:spPr bwMode="auto">
            <a:xfrm>
              <a:off x="12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0</a:t>
              </a:r>
            </a:p>
          </p:txBody>
        </p:sp>
        <p:sp>
          <p:nvSpPr>
            <p:cNvPr id="8" name="Rectangle 9"/>
            <p:cNvSpPr>
              <a:spLocks noChangeArrowheads="1"/>
            </p:cNvSpPr>
            <p:nvPr/>
          </p:nvSpPr>
          <p:spPr bwMode="auto">
            <a:xfrm>
              <a:off x="3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3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10" name="Rectangle 11"/>
          <p:cNvSpPr txBox="1">
            <a:spLocks noChangeArrowheads="1"/>
          </p:cNvSpPr>
          <p:nvPr/>
        </p:nvSpPr>
        <p:spPr bwMode="auto">
          <a:xfrm>
            <a:off x="685800" y="762000"/>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87338" marR="0" lvl="0" indent="-287338" algn="l" defTabSz="914400" rtl="0" eaLnBrk="0" fontAlgn="base" latinLnBrk="0" hangingPunct="0">
              <a:lnSpc>
                <a:spcPct val="90000"/>
              </a:lnSpc>
              <a:spcBef>
                <a:spcPct val="65000"/>
              </a:spcBef>
              <a:spcAft>
                <a:spcPct val="0"/>
              </a:spcAft>
              <a:buClr>
                <a:srgbClr val="FC0128"/>
              </a:buClr>
              <a:buSzPct val="75000"/>
              <a:buFont typeface="Wingdings" pitchFamily="2" charset="2"/>
              <a:buChar char="q"/>
              <a:tabLst/>
              <a:defRPr/>
            </a:pPr>
            <a:r>
              <a:rPr kumimoji="0" lang="en-US" sz="2400" b="0" i="0" u="none" strike="noStrike" kern="0" cap="none" spc="0" normalizeH="0" baseline="0" noProof="0" dirty="0" smtClean="0">
                <a:ln>
                  <a:noFill/>
                </a:ln>
                <a:solidFill>
                  <a:srgbClr val="000000"/>
                </a:solidFill>
                <a:effectLst/>
                <a:uLnTx/>
                <a:uFillTx/>
                <a:latin typeface="Arial"/>
                <a:ea typeface="+mn-ea"/>
                <a:cs typeface="+mn-cs"/>
              </a:rPr>
              <a:t> cache</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块包含多于</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1</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个字</a:t>
            </a:r>
            <a:endParaRPr kumimoji="0" lang="en-US" sz="2400" b="0" i="0" u="none" strike="noStrike" kern="0" cap="none" spc="0" normalizeH="0" baseline="0" noProof="0" dirty="0" smtClean="0">
              <a:ln>
                <a:noFill/>
              </a:ln>
              <a:solidFill>
                <a:srgbClr val="000000"/>
              </a:solidFill>
              <a:effectLst/>
              <a:uLnTx/>
              <a:uFillTx/>
              <a:latin typeface="Arial"/>
              <a:ea typeface="+mn-ea"/>
              <a:cs typeface="+mn-cs"/>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11" name="Group 13"/>
          <p:cNvGrpSpPr>
            <a:grpSpLocks/>
          </p:cNvGrpSpPr>
          <p:nvPr/>
        </p:nvGrpSpPr>
        <p:grpSpPr bwMode="auto">
          <a:xfrm>
            <a:off x="3429000" y="1843088"/>
            <a:ext cx="2514600" cy="976312"/>
            <a:chOff x="2160" y="1257"/>
            <a:chExt cx="1584" cy="615"/>
          </a:xfrm>
        </p:grpSpPr>
        <p:sp>
          <p:nvSpPr>
            <p:cNvPr id="1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a:t>
              </a:r>
            </a:p>
          </p:txBody>
        </p:sp>
        <p:sp>
          <p:nvSpPr>
            <p:cNvPr id="13" name="Rectangle 15"/>
            <p:cNvSpPr>
              <a:spLocks noChangeArrowheads="1"/>
            </p:cNvSpPr>
            <p:nvPr/>
          </p:nvSpPr>
          <p:spPr bwMode="auto">
            <a:xfrm>
              <a:off x="24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Line 16"/>
            <p:cNvSpPr>
              <a:spLocks noChangeShapeType="1"/>
            </p:cNvSpPr>
            <p:nvPr/>
          </p:nvSpPr>
          <p:spPr bwMode="auto">
            <a:xfrm>
              <a:off x="24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Rectangle 17"/>
            <p:cNvSpPr>
              <a:spLocks noChangeArrowheads="1"/>
            </p:cNvSpPr>
            <p:nvPr/>
          </p:nvSpPr>
          <p:spPr bwMode="auto">
            <a:xfrm>
              <a:off x="3120"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8"/>
            <p:cNvSpPr>
              <a:spLocks noChangeShapeType="1"/>
            </p:cNvSpPr>
            <p:nvPr/>
          </p:nvSpPr>
          <p:spPr bwMode="auto">
            <a:xfrm>
              <a:off x="3120"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Rectangle 19"/>
            <p:cNvSpPr>
              <a:spLocks noChangeArrowheads="1"/>
            </p:cNvSpPr>
            <p:nvPr/>
          </p:nvSpPr>
          <p:spPr bwMode="auto">
            <a:xfrm>
              <a:off x="2160"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20"/>
            <p:cNvSpPr>
              <a:spLocks noChangeShapeType="1"/>
            </p:cNvSpPr>
            <p:nvPr/>
          </p:nvSpPr>
          <p:spPr bwMode="auto">
            <a:xfrm>
              <a:off x="2160"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9" name="Group 21"/>
          <p:cNvGrpSpPr>
            <a:grpSpLocks/>
          </p:cNvGrpSpPr>
          <p:nvPr/>
        </p:nvGrpSpPr>
        <p:grpSpPr bwMode="auto">
          <a:xfrm>
            <a:off x="6248400" y="1868488"/>
            <a:ext cx="2514600" cy="950912"/>
            <a:chOff x="3936" y="1273"/>
            <a:chExt cx="1584" cy="599"/>
          </a:xfrm>
        </p:grpSpPr>
        <p:sp>
          <p:nvSpPr>
            <p:cNvPr id="2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2</a:t>
              </a:r>
            </a:p>
          </p:txBody>
        </p:sp>
        <p:sp>
          <p:nvSpPr>
            <p:cNvPr id="21" name="Rectangle 23"/>
            <p:cNvSpPr>
              <a:spLocks noChangeArrowheads="1"/>
            </p:cNvSpPr>
            <p:nvPr/>
          </p:nvSpPr>
          <p:spPr bwMode="auto">
            <a:xfrm>
              <a:off x="42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4"/>
            <p:cNvSpPr>
              <a:spLocks noChangeShapeType="1"/>
            </p:cNvSpPr>
            <p:nvPr/>
          </p:nvSpPr>
          <p:spPr bwMode="auto">
            <a:xfrm>
              <a:off x="42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Rectangle 25"/>
            <p:cNvSpPr>
              <a:spLocks noChangeArrowheads="1"/>
            </p:cNvSpPr>
            <p:nvPr/>
          </p:nvSpPr>
          <p:spPr bwMode="auto">
            <a:xfrm>
              <a:off x="48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6"/>
            <p:cNvSpPr>
              <a:spLocks noChangeShapeType="1"/>
            </p:cNvSpPr>
            <p:nvPr/>
          </p:nvSpPr>
          <p:spPr bwMode="auto">
            <a:xfrm>
              <a:off x="48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Rectangle 27"/>
            <p:cNvSpPr>
              <a:spLocks noChangeArrowheads="1"/>
            </p:cNvSpPr>
            <p:nvPr/>
          </p:nvSpPr>
          <p:spPr bwMode="auto">
            <a:xfrm>
              <a:off x="39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8"/>
            <p:cNvSpPr>
              <a:spLocks noChangeShapeType="1"/>
            </p:cNvSpPr>
            <p:nvPr/>
          </p:nvSpPr>
          <p:spPr bwMode="auto">
            <a:xfrm>
              <a:off x="39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7" name="Group 29"/>
          <p:cNvGrpSpPr>
            <a:grpSpLocks/>
          </p:cNvGrpSpPr>
          <p:nvPr/>
        </p:nvGrpSpPr>
        <p:grpSpPr bwMode="auto">
          <a:xfrm>
            <a:off x="533400" y="3200400"/>
            <a:ext cx="2514600" cy="990600"/>
            <a:chOff x="336" y="2112"/>
            <a:chExt cx="1584" cy="624"/>
          </a:xfrm>
        </p:grpSpPr>
        <p:sp>
          <p:nvSpPr>
            <p:cNvPr id="2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29" name="Rectangle 31"/>
            <p:cNvSpPr>
              <a:spLocks noChangeArrowheads="1"/>
            </p:cNvSpPr>
            <p:nvPr/>
          </p:nvSpPr>
          <p:spPr bwMode="auto">
            <a:xfrm>
              <a:off x="6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2"/>
            <p:cNvSpPr>
              <a:spLocks noChangeShapeType="1"/>
            </p:cNvSpPr>
            <p:nvPr/>
          </p:nvSpPr>
          <p:spPr bwMode="auto">
            <a:xfrm>
              <a:off x="6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Rectangle 33"/>
            <p:cNvSpPr>
              <a:spLocks noChangeArrowheads="1"/>
            </p:cNvSpPr>
            <p:nvPr/>
          </p:nvSpPr>
          <p:spPr bwMode="auto">
            <a:xfrm>
              <a:off x="12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4"/>
            <p:cNvSpPr>
              <a:spLocks noChangeShapeType="1"/>
            </p:cNvSpPr>
            <p:nvPr/>
          </p:nvSpPr>
          <p:spPr bwMode="auto">
            <a:xfrm>
              <a:off x="12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Rectangle 35"/>
            <p:cNvSpPr>
              <a:spLocks noChangeArrowheads="1"/>
            </p:cNvSpPr>
            <p:nvPr/>
          </p:nvSpPr>
          <p:spPr bwMode="auto">
            <a:xfrm>
              <a:off x="3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6"/>
            <p:cNvSpPr>
              <a:spLocks noChangeShapeType="1"/>
            </p:cNvSpPr>
            <p:nvPr/>
          </p:nvSpPr>
          <p:spPr bwMode="auto">
            <a:xfrm>
              <a:off x="3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5" name="Group 37"/>
          <p:cNvGrpSpPr>
            <a:grpSpLocks/>
          </p:cNvGrpSpPr>
          <p:nvPr/>
        </p:nvGrpSpPr>
        <p:grpSpPr bwMode="auto">
          <a:xfrm>
            <a:off x="3429000" y="3200400"/>
            <a:ext cx="2514600" cy="990600"/>
            <a:chOff x="2160" y="2112"/>
            <a:chExt cx="1584" cy="624"/>
          </a:xfrm>
        </p:grpSpPr>
        <p:sp>
          <p:nvSpPr>
            <p:cNvPr id="3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37" name="Rectangle 39"/>
            <p:cNvSpPr>
              <a:spLocks noChangeArrowheads="1"/>
            </p:cNvSpPr>
            <p:nvPr/>
          </p:nvSpPr>
          <p:spPr bwMode="auto">
            <a:xfrm>
              <a:off x="24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Line 40"/>
            <p:cNvSpPr>
              <a:spLocks noChangeShapeType="1"/>
            </p:cNvSpPr>
            <p:nvPr/>
          </p:nvSpPr>
          <p:spPr bwMode="auto">
            <a:xfrm>
              <a:off x="24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Rectangle 41"/>
            <p:cNvSpPr>
              <a:spLocks noChangeArrowheads="1"/>
            </p:cNvSpPr>
            <p:nvPr/>
          </p:nvSpPr>
          <p:spPr bwMode="auto">
            <a:xfrm>
              <a:off x="3120"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0" name="Line 42"/>
            <p:cNvSpPr>
              <a:spLocks noChangeShapeType="1"/>
            </p:cNvSpPr>
            <p:nvPr/>
          </p:nvSpPr>
          <p:spPr bwMode="auto">
            <a:xfrm>
              <a:off x="3120"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Rectangle 43"/>
            <p:cNvSpPr>
              <a:spLocks noChangeArrowheads="1"/>
            </p:cNvSpPr>
            <p:nvPr/>
          </p:nvSpPr>
          <p:spPr bwMode="auto">
            <a:xfrm>
              <a:off x="2160"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2" name="Line 44"/>
            <p:cNvSpPr>
              <a:spLocks noChangeShapeType="1"/>
            </p:cNvSpPr>
            <p:nvPr/>
          </p:nvSpPr>
          <p:spPr bwMode="auto">
            <a:xfrm>
              <a:off x="2160"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3" name="Group 45"/>
          <p:cNvGrpSpPr>
            <a:grpSpLocks/>
          </p:cNvGrpSpPr>
          <p:nvPr/>
        </p:nvGrpSpPr>
        <p:grpSpPr bwMode="auto">
          <a:xfrm>
            <a:off x="6248400" y="3200400"/>
            <a:ext cx="2514600" cy="990600"/>
            <a:chOff x="3936" y="2112"/>
            <a:chExt cx="1584" cy="624"/>
          </a:xfrm>
        </p:grpSpPr>
        <p:sp>
          <p:nvSpPr>
            <p:cNvPr id="4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45" name="Rectangle 47"/>
            <p:cNvSpPr>
              <a:spLocks noChangeArrowheads="1"/>
            </p:cNvSpPr>
            <p:nvPr/>
          </p:nvSpPr>
          <p:spPr bwMode="auto">
            <a:xfrm>
              <a:off x="42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6" name="Line 48"/>
            <p:cNvSpPr>
              <a:spLocks noChangeShapeType="1"/>
            </p:cNvSpPr>
            <p:nvPr/>
          </p:nvSpPr>
          <p:spPr bwMode="auto">
            <a:xfrm>
              <a:off x="42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7" name="Rectangle 49"/>
            <p:cNvSpPr>
              <a:spLocks noChangeArrowheads="1"/>
            </p:cNvSpPr>
            <p:nvPr/>
          </p:nvSpPr>
          <p:spPr bwMode="auto">
            <a:xfrm>
              <a:off x="48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8" name="Line 50"/>
            <p:cNvSpPr>
              <a:spLocks noChangeShapeType="1"/>
            </p:cNvSpPr>
            <p:nvPr/>
          </p:nvSpPr>
          <p:spPr bwMode="auto">
            <a:xfrm>
              <a:off x="48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9" name="Rectangle 51"/>
            <p:cNvSpPr>
              <a:spLocks noChangeArrowheads="1"/>
            </p:cNvSpPr>
            <p:nvPr/>
          </p:nvSpPr>
          <p:spPr bwMode="auto">
            <a:xfrm>
              <a:off x="39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0" name="Line 52"/>
            <p:cNvSpPr>
              <a:spLocks noChangeShapeType="1"/>
            </p:cNvSpPr>
            <p:nvPr/>
          </p:nvSpPr>
          <p:spPr bwMode="auto">
            <a:xfrm>
              <a:off x="39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1" name="Group 53"/>
          <p:cNvGrpSpPr>
            <a:grpSpLocks/>
          </p:cNvGrpSpPr>
          <p:nvPr/>
        </p:nvGrpSpPr>
        <p:grpSpPr bwMode="auto">
          <a:xfrm>
            <a:off x="1905000" y="4572000"/>
            <a:ext cx="2514600" cy="990600"/>
            <a:chOff x="1200" y="2976"/>
            <a:chExt cx="1584" cy="624"/>
          </a:xfrm>
        </p:grpSpPr>
        <p:sp>
          <p:nvSpPr>
            <p:cNvPr id="5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53" name="Rectangle 55"/>
            <p:cNvSpPr>
              <a:spLocks noChangeArrowheads="1"/>
            </p:cNvSpPr>
            <p:nvPr/>
          </p:nvSpPr>
          <p:spPr bwMode="auto">
            <a:xfrm>
              <a:off x="153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6"/>
            <p:cNvSpPr>
              <a:spLocks noChangeShapeType="1"/>
            </p:cNvSpPr>
            <p:nvPr/>
          </p:nvSpPr>
          <p:spPr bwMode="auto">
            <a:xfrm>
              <a:off x="153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Rectangle 57"/>
            <p:cNvSpPr>
              <a:spLocks noChangeArrowheads="1"/>
            </p:cNvSpPr>
            <p:nvPr/>
          </p:nvSpPr>
          <p:spPr bwMode="auto">
            <a:xfrm>
              <a:off x="216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8"/>
            <p:cNvSpPr>
              <a:spLocks noChangeShapeType="1"/>
            </p:cNvSpPr>
            <p:nvPr/>
          </p:nvSpPr>
          <p:spPr bwMode="auto">
            <a:xfrm>
              <a:off x="216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Rectangle 59"/>
            <p:cNvSpPr>
              <a:spLocks noChangeArrowheads="1"/>
            </p:cNvSpPr>
            <p:nvPr/>
          </p:nvSpPr>
          <p:spPr bwMode="auto">
            <a:xfrm>
              <a:off x="120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8" name="Line 60"/>
            <p:cNvSpPr>
              <a:spLocks noChangeShapeType="1"/>
            </p:cNvSpPr>
            <p:nvPr/>
          </p:nvSpPr>
          <p:spPr bwMode="auto">
            <a:xfrm>
              <a:off x="120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9" name="Group 61"/>
          <p:cNvGrpSpPr>
            <a:grpSpLocks/>
          </p:cNvGrpSpPr>
          <p:nvPr/>
        </p:nvGrpSpPr>
        <p:grpSpPr bwMode="auto">
          <a:xfrm>
            <a:off x="4953000" y="4572000"/>
            <a:ext cx="2514600" cy="990600"/>
            <a:chOff x="3120" y="2976"/>
            <a:chExt cx="1584" cy="624"/>
          </a:xfrm>
        </p:grpSpPr>
        <p:sp>
          <p:nvSpPr>
            <p:cNvPr id="6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15</a:t>
              </a:r>
            </a:p>
          </p:txBody>
        </p:sp>
        <p:sp>
          <p:nvSpPr>
            <p:cNvPr id="61" name="Rectangle 63"/>
            <p:cNvSpPr>
              <a:spLocks noChangeArrowheads="1"/>
            </p:cNvSpPr>
            <p:nvPr/>
          </p:nvSpPr>
          <p:spPr bwMode="auto">
            <a:xfrm>
              <a:off x="345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Line 64"/>
            <p:cNvSpPr>
              <a:spLocks noChangeShapeType="1"/>
            </p:cNvSpPr>
            <p:nvPr/>
          </p:nvSpPr>
          <p:spPr bwMode="auto">
            <a:xfrm>
              <a:off x="345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3" name="Rectangle 65"/>
            <p:cNvSpPr>
              <a:spLocks noChangeArrowheads="1"/>
            </p:cNvSpPr>
            <p:nvPr/>
          </p:nvSpPr>
          <p:spPr bwMode="auto">
            <a:xfrm>
              <a:off x="408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6"/>
            <p:cNvSpPr>
              <a:spLocks noChangeShapeType="1"/>
            </p:cNvSpPr>
            <p:nvPr/>
          </p:nvSpPr>
          <p:spPr bwMode="auto">
            <a:xfrm>
              <a:off x="408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Rectangle 67"/>
            <p:cNvSpPr>
              <a:spLocks noChangeArrowheads="1"/>
            </p:cNvSpPr>
            <p:nvPr/>
          </p:nvSpPr>
          <p:spPr bwMode="auto">
            <a:xfrm>
              <a:off x="312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6" name="Line 68"/>
            <p:cNvSpPr>
              <a:spLocks noChangeShapeType="1"/>
            </p:cNvSpPr>
            <p:nvPr/>
          </p:nvSpPr>
          <p:spPr bwMode="auto">
            <a:xfrm>
              <a:off x="312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67" name="Text Box 69"/>
          <p:cNvSpPr txBox="1">
            <a:spLocks noChangeArrowheads="1"/>
          </p:cNvSpPr>
          <p:nvPr/>
        </p:nvSpPr>
        <p:spPr bwMode="auto">
          <a:xfrm>
            <a:off x="533400" y="2224088"/>
            <a:ext cx="25209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68" name="Text Box 70"/>
          <p:cNvSpPr txBox="1">
            <a:spLocks noChangeArrowheads="1"/>
          </p:cNvSpPr>
          <p:nvPr/>
        </p:nvSpPr>
        <p:spPr bwMode="auto">
          <a:xfrm>
            <a:off x="1752600"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69" name="Text Box 71"/>
          <p:cNvSpPr txBox="1">
            <a:spLocks noChangeArrowheads="1"/>
          </p:cNvSpPr>
          <p:nvPr/>
        </p:nvSpPr>
        <p:spPr bwMode="auto">
          <a:xfrm>
            <a:off x="3429000" y="2209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70" name="Text Box 72"/>
          <p:cNvSpPr txBox="1">
            <a:spLocks noChangeArrowheads="1"/>
          </p:cNvSpPr>
          <p:nvPr/>
        </p:nvSpPr>
        <p:spPr bwMode="auto">
          <a:xfrm>
            <a:off x="4724400" y="18288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71" name="Text Box 73"/>
          <p:cNvSpPr txBox="1">
            <a:spLocks noChangeArrowheads="1"/>
          </p:cNvSpPr>
          <p:nvPr/>
        </p:nvSpPr>
        <p:spPr bwMode="auto">
          <a:xfrm>
            <a:off x="6248400" y="25146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72" name="Text Box 74"/>
          <p:cNvSpPr txBox="1">
            <a:spLocks noChangeArrowheads="1"/>
          </p:cNvSpPr>
          <p:nvPr/>
        </p:nvSpPr>
        <p:spPr bwMode="auto">
          <a:xfrm>
            <a:off x="6248400" y="2209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73" name="Text Box 75"/>
          <p:cNvSpPr txBox="1">
            <a:spLocks noChangeArrowheads="1"/>
          </p:cNvSpPr>
          <p:nvPr/>
        </p:nvSpPr>
        <p:spPr bwMode="auto">
          <a:xfrm>
            <a:off x="7543800"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74" name="Text Box 76"/>
          <p:cNvSpPr txBox="1">
            <a:spLocks noChangeArrowheads="1"/>
          </p:cNvSpPr>
          <p:nvPr/>
        </p:nvSpPr>
        <p:spPr bwMode="auto">
          <a:xfrm>
            <a:off x="1828800" y="32004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75" name="Text Box 77"/>
          <p:cNvSpPr txBox="1">
            <a:spLocks noChangeArrowheads="1"/>
          </p:cNvSpPr>
          <p:nvPr/>
        </p:nvSpPr>
        <p:spPr bwMode="auto">
          <a:xfrm>
            <a:off x="533400" y="38862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76" name="Text Box 78"/>
          <p:cNvSpPr txBox="1">
            <a:spLocks noChangeArrowheads="1"/>
          </p:cNvSpPr>
          <p:nvPr/>
        </p:nvSpPr>
        <p:spPr bwMode="auto">
          <a:xfrm>
            <a:off x="533400" y="35814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77" name="Text Box 79"/>
          <p:cNvSpPr txBox="1">
            <a:spLocks noChangeArrowheads="1"/>
          </p:cNvSpPr>
          <p:nvPr/>
        </p:nvSpPr>
        <p:spPr bwMode="auto">
          <a:xfrm>
            <a:off x="4800600" y="32004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78" name="Text Box 81"/>
          <p:cNvSpPr txBox="1">
            <a:spLocks noChangeArrowheads="1"/>
          </p:cNvSpPr>
          <p:nvPr/>
        </p:nvSpPr>
        <p:spPr bwMode="auto">
          <a:xfrm>
            <a:off x="3429000" y="38862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79" name="Text Box 82"/>
          <p:cNvSpPr txBox="1">
            <a:spLocks noChangeArrowheads="1"/>
          </p:cNvSpPr>
          <p:nvPr/>
        </p:nvSpPr>
        <p:spPr bwMode="auto">
          <a:xfrm>
            <a:off x="3429000" y="35814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grpSp>
        <p:nvGrpSpPr>
          <p:cNvPr id="80" name="Group 83"/>
          <p:cNvGrpSpPr>
            <a:grpSpLocks/>
          </p:cNvGrpSpPr>
          <p:nvPr/>
        </p:nvGrpSpPr>
        <p:grpSpPr bwMode="auto">
          <a:xfrm>
            <a:off x="3200400" y="3352800"/>
            <a:ext cx="2825750" cy="533400"/>
            <a:chOff x="2016" y="2208"/>
            <a:chExt cx="1780" cy="336"/>
          </a:xfrm>
        </p:grpSpPr>
        <p:sp>
          <p:nvSpPr>
            <p:cNvPr id="81" name="Line 84"/>
            <p:cNvSpPr>
              <a:spLocks noChangeShapeType="1"/>
            </p:cNvSpPr>
            <p:nvPr/>
          </p:nvSpPr>
          <p:spPr bwMode="auto">
            <a:xfrm>
              <a:off x="2208"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2" name="Line 85"/>
            <p:cNvSpPr>
              <a:spLocks noChangeShapeType="1"/>
            </p:cNvSpPr>
            <p:nvPr/>
          </p:nvSpPr>
          <p:spPr bwMode="auto">
            <a:xfrm>
              <a:off x="350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3" name="Text Box 86"/>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01</a:t>
              </a:r>
            </a:p>
          </p:txBody>
        </p:sp>
        <p:sp>
          <p:nvSpPr>
            <p:cNvPr id="84" name="Text Box 87"/>
            <p:cNvSpPr txBox="1">
              <a:spLocks noChangeArrowheads="1"/>
            </p:cNvSpPr>
            <p:nvPr/>
          </p:nvSpPr>
          <p:spPr bwMode="auto">
            <a:xfrm>
              <a:off x="2928" y="225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5</a:t>
              </a:r>
            </a:p>
          </p:txBody>
        </p:sp>
        <p:sp>
          <p:nvSpPr>
            <p:cNvPr id="85" name="Line 88"/>
            <p:cNvSpPr>
              <a:spLocks noChangeShapeType="1"/>
            </p:cNvSpPr>
            <p:nvPr/>
          </p:nvSpPr>
          <p:spPr bwMode="auto">
            <a:xfrm>
              <a:off x="278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6" name="Text Box 89"/>
            <p:cNvSpPr txBox="1">
              <a:spLocks noChangeArrowheads="1"/>
            </p:cNvSpPr>
            <p:nvPr/>
          </p:nvSpPr>
          <p:spPr bwMode="auto">
            <a:xfrm>
              <a:off x="3600" y="225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4</a:t>
              </a:r>
            </a:p>
          </p:txBody>
        </p:sp>
      </p:grpSp>
      <p:sp>
        <p:nvSpPr>
          <p:cNvPr id="87" name="Text Box 90"/>
          <p:cNvSpPr txBox="1">
            <a:spLocks noChangeArrowheads="1"/>
          </p:cNvSpPr>
          <p:nvPr/>
        </p:nvSpPr>
        <p:spPr bwMode="auto">
          <a:xfrm>
            <a:off x="7467600" y="32004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88" name="Text Box 92"/>
          <p:cNvSpPr txBox="1">
            <a:spLocks noChangeArrowheads="1"/>
          </p:cNvSpPr>
          <p:nvPr/>
        </p:nvSpPr>
        <p:spPr bwMode="auto">
          <a:xfrm>
            <a:off x="6248400" y="38862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89" name="Text Box 93"/>
          <p:cNvSpPr txBox="1">
            <a:spLocks noChangeArrowheads="1"/>
          </p:cNvSpPr>
          <p:nvPr/>
        </p:nvSpPr>
        <p:spPr bwMode="auto">
          <a:xfrm>
            <a:off x="6248400" y="35814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01    Mem(5)    Mem(4)</a:t>
            </a:r>
          </a:p>
        </p:txBody>
      </p:sp>
      <p:sp>
        <p:nvSpPr>
          <p:cNvPr id="90" name="Text Box 94"/>
          <p:cNvSpPr txBox="1">
            <a:spLocks noChangeArrowheads="1"/>
          </p:cNvSpPr>
          <p:nvPr/>
        </p:nvSpPr>
        <p:spPr bwMode="auto">
          <a:xfrm>
            <a:off x="3124200" y="45720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91" name="Text Box 96"/>
          <p:cNvSpPr txBox="1">
            <a:spLocks noChangeArrowheads="1"/>
          </p:cNvSpPr>
          <p:nvPr/>
        </p:nvSpPr>
        <p:spPr bwMode="auto">
          <a:xfrm>
            <a:off x="1905000" y="5257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92" name="Text Box 97"/>
          <p:cNvSpPr txBox="1">
            <a:spLocks noChangeArrowheads="1"/>
          </p:cNvSpPr>
          <p:nvPr/>
        </p:nvSpPr>
        <p:spPr bwMode="auto">
          <a:xfrm>
            <a:off x="1905000" y="49530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01    Mem(5)    Mem(4)</a:t>
            </a:r>
          </a:p>
        </p:txBody>
      </p:sp>
      <p:sp>
        <p:nvSpPr>
          <p:cNvPr id="93" name="Text Box 99"/>
          <p:cNvSpPr txBox="1">
            <a:spLocks noChangeArrowheads="1"/>
          </p:cNvSpPr>
          <p:nvPr/>
        </p:nvSpPr>
        <p:spPr bwMode="auto">
          <a:xfrm>
            <a:off x="4953000" y="5257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94" name="Text Box 100"/>
          <p:cNvSpPr txBox="1">
            <a:spLocks noChangeArrowheads="1"/>
          </p:cNvSpPr>
          <p:nvPr/>
        </p:nvSpPr>
        <p:spPr bwMode="auto">
          <a:xfrm>
            <a:off x="4953000" y="49530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01    Mem(5)    Mem(4)</a:t>
            </a:r>
          </a:p>
        </p:txBody>
      </p:sp>
      <p:sp>
        <p:nvSpPr>
          <p:cNvPr id="95" name="Text Box 101"/>
          <p:cNvSpPr txBox="1">
            <a:spLocks noChangeArrowheads="1"/>
          </p:cNvSpPr>
          <p:nvPr/>
        </p:nvSpPr>
        <p:spPr bwMode="auto">
          <a:xfrm>
            <a:off x="6477000" y="45720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grpSp>
        <p:nvGrpSpPr>
          <p:cNvPr id="96" name="Group 102"/>
          <p:cNvGrpSpPr>
            <a:grpSpLocks/>
          </p:cNvGrpSpPr>
          <p:nvPr/>
        </p:nvGrpSpPr>
        <p:grpSpPr bwMode="auto">
          <a:xfrm>
            <a:off x="4724400" y="5029200"/>
            <a:ext cx="2952750" cy="533400"/>
            <a:chOff x="2016" y="2208"/>
            <a:chExt cx="1860" cy="336"/>
          </a:xfrm>
        </p:grpSpPr>
        <p:sp>
          <p:nvSpPr>
            <p:cNvPr id="97" name="Line 103"/>
            <p:cNvSpPr>
              <a:spLocks noChangeShapeType="1"/>
            </p:cNvSpPr>
            <p:nvPr/>
          </p:nvSpPr>
          <p:spPr bwMode="auto">
            <a:xfrm>
              <a:off x="2208"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8" name="Line 104"/>
            <p:cNvSpPr>
              <a:spLocks noChangeShapeType="1"/>
            </p:cNvSpPr>
            <p:nvPr/>
          </p:nvSpPr>
          <p:spPr bwMode="auto">
            <a:xfrm>
              <a:off x="350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9" name="Text Box 105"/>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11</a:t>
              </a:r>
            </a:p>
          </p:txBody>
        </p:sp>
        <p:sp>
          <p:nvSpPr>
            <p:cNvPr id="100" name="Text Box 106"/>
            <p:cNvSpPr txBox="1">
              <a:spLocks noChangeArrowheads="1"/>
            </p:cNvSpPr>
            <p:nvPr/>
          </p:nvSpPr>
          <p:spPr bwMode="auto">
            <a:xfrm>
              <a:off x="2928" y="225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15</a:t>
              </a:r>
            </a:p>
          </p:txBody>
        </p:sp>
        <p:sp>
          <p:nvSpPr>
            <p:cNvPr id="101" name="Line 107"/>
            <p:cNvSpPr>
              <a:spLocks noChangeShapeType="1"/>
            </p:cNvSpPr>
            <p:nvPr/>
          </p:nvSpPr>
          <p:spPr bwMode="auto">
            <a:xfrm>
              <a:off x="278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2" name="Text Box 108"/>
            <p:cNvSpPr txBox="1">
              <a:spLocks noChangeArrowheads="1"/>
            </p:cNvSpPr>
            <p:nvPr/>
          </p:nvSpPr>
          <p:spPr bwMode="auto">
            <a:xfrm>
              <a:off x="3600" y="225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14</a:t>
              </a:r>
            </a:p>
          </p:txBody>
        </p:sp>
      </p:grpSp>
      <p:sp>
        <p:nvSpPr>
          <p:cNvPr id="104" name="Rectangle 110"/>
          <p:cNvSpPr>
            <a:spLocks noChangeArrowheads="1"/>
          </p:cNvSpPr>
          <p:nvPr/>
        </p:nvSpPr>
        <p:spPr bwMode="auto">
          <a:xfrm>
            <a:off x="762000" y="5791200"/>
            <a:ext cx="8153400" cy="355600"/>
          </a:xfrm>
          <a:prstGeom prst="rect">
            <a:avLst/>
          </a:prstGeom>
          <a:noFill/>
          <a:ln w="12700">
            <a:noFill/>
            <a:miter lim="800000"/>
            <a:headEnd/>
            <a:tailEnd/>
          </a:ln>
          <a:effectLst/>
        </p:spPr>
        <p:txBody>
          <a:bodyPr lIns="63500" tIns="25400" rIns="63500" bIns="25400">
            <a:spAutoFit/>
          </a:bodyPr>
          <a:lstStyle/>
          <a:p>
            <a:pPr marL="741363" lvl="1" indent="-246063" eaLnBrk="0" fontAlgn="base" hangingPunct="0">
              <a:spcBef>
                <a:spcPct val="30000"/>
              </a:spcBef>
              <a:spcAft>
                <a:spcPct val="0"/>
              </a:spcAft>
              <a:buClr>
                <a:srgbClr val="FC0128"/>
              </a:buClr>
              <a:buSzPct val="75000"/>
              <a:buFont typeface="Monotype Sorts" pitchFamily="2" charset="2"/>
              <a:buChar char="l"/>
            </a:pPr>
            <a:r>
              <a:rPr lang="en-US" sz="2000" dirty="0">
                <a:solidFill>
                  <a:srgbClr val="000000"/>
                </a:solidFill>
                <a:latin typeface="Arial" charset="0"/>
              </a:rPr>
              <a:t>8 </a:t>
            </a:r>
            <a:r>
              <a:rPr lang="zh-CN" altLang="en-US" sz="2000" dirty="0" smtClean="0">
                <a:solidFill>
                  <a:srgbClr val="000000"/>
                </a:solidFill>
                <a:latin typeface="Arial" charset="0"/>
              </a:rPr>
              <a:t>访问请求</a:t>
            </a:r>
            <a:r>
              <a:rPr lang="en-US" sz="2000" dirty="0" smtClean="0">
                <a:solidFill>
                  <a:srgbClr val="000000"/>
                </a:solidFill>
                <a:latin typeface="Arial" charset="0"/>
              </a:rPr>
              <a:t>, </a:t>
            </a:r>
            <a:r>
              <a:rPr lang="en-US" sz="2000" dirty="0">
                <a:solidFill>
                  <a:srgbClr val="000000"/>
                </a:solidFill>
                <a:latin typeface="Arial" charset="0"/>
              </a:rPr>
              <a:t>4 </a:t>
            </a:r>
            <a:r>
              <a:rPr lang="zh-CN" altLang="en-US" sz="2000" dirty="0">
                <a:solidFill>
                  <a:srgbClr val="000000"/>
                </a:solidFill>
                <a:latin typeface="Arial" charset="0"/>
              </a:rPr>
              <a:t>失效</a:t>
            </a:r>
            <a:endParaRPr lang="en-US" sz="2000" dirty="0">
              <a:solidFill>
                <a:srgbClr val="000000"/>
              </a:solidFill>
              <a:latin typeface="Arial" charset="0"/>
            </a:endParaRPr>
          </a:p>
        </p:txBody>
      </p:sp>
      <p:sp>
        <p:nvSpPr>
          <p:cNvPr id="105" name="TextBox 104"/>
          <p:cNvSpPr txBox="1"/>
          <p:nvPr/>
        </p:nvSpPr>
        <p:spPr>
          <a:xfrm>
            <a:off x="5127625" y="5962134"/>
            <a:ext cx="2900759" cy="369332"/>
          </a:xfrm>
          <a:prstGeom prst="rect">
            <a:avLst/>
          </a:prstGeom>
          <a:noFill/>
        </p:spPr>
        <p:txBody>
          <a:bodyPr wrap="square" rtlCol="0">
            <a:spAutoFit/>
          </a:bodyPr>
          <a:lstStyle/>
          <a:p>
            <a:r>
              <a:rPr lang="zh-CN" altLang="en-US" dirty="0" smtClean="0"/>
              <a:t>时间和空间局部性</a:t>
            </a:r>
            <a:endParaRPr lang="zh-CN" altLang="en-US" dirty="0"/>
          </a:p>
        </p:txBody>
      </p:sp>
      <p:sp>
        <p:nvSpPr>
          <p:cNvPr id="106" name="Text Box 69"/>
          <p:cNvSpPr txBox="1">
            <a:spLocks noChangeArrowheads="1"/>
          </p:cNvSpPr>
          <p:nvPr/>
        </p:nvSpPr>
        <p:spPr bwMode="auto">
          <a:xfrm>
            <a:off x="609600" y="1236889"/>
            <a:ext cx="3429000" cy="581025"/>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1600" dirty="0">
                <a:solidFill>
                  <a:srgbClr val="000000"/>
                </a:solidFill>
                <a:latin typeface="Arial" charset="0"/>
              </a:rPr>
              <a:t>初始状态：</a:t>
            </a:r>
            <a:r>
              <a:rPr lang="en-US" altLang="zh-CN" sz="1600" dirty="0">
                <a:solidFill>
                  <a:srgbClr val="000000"/>
                </a:solidFill>
                <a:latin typeface="Arial" charset="0"/>
              </a:rPr>
              <a:t>cache</a:t>
            </a:r>
            <a:r>
              <a:rPr lang="zh-CN" altLang="en-US" sz="1600" dirty="0">
                <a:solidFill>
                  <a:srgbClr val="000000"/>
                </a:solidFill>
                <a:latin typeface="Arial" charset="0"/>
              </a:rPr>
              <a:t>为空，</a:t>
            </a:r>
            <a:endParaRPr lang="en-US" altLang="zh-CN" sz="1600" dirty="0">
              <a:solidFill>
                <a:srgbClr val="000000"/>
              </a:solidFill>
              <a:latin typeface="Arial" charset="0"/>
            </a:endParaRPr>
          </a:p>
          <a:p>
            <a:pPr eaLnBrk="0" fontAlgn="base" hangingPunct="0">
              <a:spcBef>
                <a:spcPct val="0"/>
              </a:spcBef>
              <a:spcAft>
                <a:spcPct val="0"/>
              </a:spcAft>
            </a:pPr>
            <a:r>
              <a:rPr lang="zh-CN" altLang="en-US" sz="1600" dirty="0">
                <a:solidFill>
                  <a:srgbClr val="000000"/>
                </a:solidFill>
                <a:latin typeface="Arial" charset="0"/>
              </a:rPr>
              <a:t>有效位都为非有效</a:t>
            </a:r>
            <a:endParaRPr lang="en-US" altLang="zh-CN" sz="1600" dirty="0">
              <a:solidFill>
                <a:srgbClr val="000000"/>
              </a:solidFill>
              <a:latin typeface="Arial" charset="0"/>
            </a:endParaRPr>
          </a:p>
        </p:txBody>
      </p:sp>
    </p:spTree>
    <p:extLst>
      <p:ext uri="{BB962C8B-B14F-4D97-AF65-F5344CB8AC3E}">
        <p14:creationId xmlns:p14="http://schemas.microsoft.com/office/powerpoint/2010/main" val="10825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9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utoUpdateAnimBg="0"/>
      <p:bldP spid="68" grpId="0" autoUpdateAnimBg="0"/>
      <p:bldP spid="69" grpId="0"/>
      <p:bldP spid="70" grpId="0" autoUpdateAnimBg="0"/>
      <p:bldP spid="71" grpId="0" autoUpdateAnimBg="0"/>
      <p:bldP spid="72" grpId="0"/>
      <p:bldP spid="73" grpId="0" autoUpdateAnimBg="0"/>
      <p:bldP spid="74" grpId="0" autoUpdateAnimBg="0"/>
      <p:bldP spid="75" grpId="0"/>
      <p:bldP spid="76" grpId="0"/>
      <p:bldP spid="77" grpId="0" autoUpdateAnimBg="0"/>
      <p:bldP spid="78" grpId="0"/>
      <p:bldP spid="79" grpId="0"/>
      <p:bldP spid="87" grpId="0" autoUpdateAnimBg="0"/>
      <p:bldP spid="88" grpId="0"/>
      <p:bldP spid="89" grpId="0"/>
      <p:bldP spid="90" grpId="0" autoUpdateAnimBg="0"/>
      <p:bldP spid="91" grpId="0"/>
      <p:bldP spid="92" grpId="0"/>
      <p:bldP spid="93" grpId="0"/>
      <p:bldP spid="94" grpId="0"/>
      <p:bldP spid="95" grpId="0" autoUpdateAnimBg="0"/>
      <p:bldP spid="10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dirty="0"/>
              <a:t>Miss Rate </a:t>
            </a:r>
            <a:r>
              <a:rPr lang="en-US" dirty="0" err="1"/>
              <a:t>vs</a:t>
            </a:r>
            <a:r>
              <a:rPr lang="en-US" dirty="0"/>
              <a:t> Block Size </a:t>
            </a:r>
            <a:r>
              <a:rPr lang="en-US" dirty="0" err="1"/>
              <a:t>vs</a:t>
            </a:r>
            <a:r>
              <a:rPr lang="en-US" dirty="0"/>
              <a:t> Cache Size</a:t>
            </a:r>
          </a:p>
        </p:txBody>
      </p:sp>
      <p:graphicFrame>
        <p:nvGraphicFramePr>
          <p:cNvPr id="5" name="Object 3"/>
          <p:cNvGraphicFramePr>
            <a:graphicFrameLocks noGrp="1" noChangeAspect="1"/>
          </p:cNvGraphicFramePr>
          <p:nvPr>
            <p:ph type="chart" idx="1"/>
            <p:extLst>
              <p:ext uri="{D42A27DB-BD31-4B8C-83A1-F6EECF244321}">
                <p14:modId xmlns:p14="http://schemas.microsoft.com/office/powerpoint/2010/main" val="3492635248"/>
              </p:ext>
            </p:extLst>
          </p:nvPr>
        </p:nvGraphicFramePr>
        <p:xfrm>
          <a:off x="685800" y="766763"/>
          <a:ext cx="7896225" cy="4238625"/>
        </p:xfrm>
        <a:graphic>
          <a:graphicData uri="http://schemas.openxmlformats.org/drawingml/2006/chart">
            <c:chart xmlns:c="http://schemas.openxmlformats.org/drawingml/2006/chart" xmlns:r="http://schemas.openxmlformats.org/officeDocument/2006/relationships" r:id="rId3"/>
          </a:graphicData>
        </a:graphic>
      </p:graphicFrame>
      <p:sp>
        <p:nvSpPr>
          <p:cNvPr id="2" name="线形标注 1 1"/>
          <p:cNvSpPr/>
          <p:nvPr/>
        </p:nvSpPr>
        <p:spPr bwMode="auto">
          <a:xfrm>
            <a:off x="1835696" y="4725144"/>
            <a:ext cx="2448272" cy="432048"/>
          </a:xfrm>
          <a:prstGeom prst="borderCallout1">
            <a:avLst>
              <a:gd name="adj1" fmla="val 18750"/>
              <a:gd name="adj2" fmla="val -8333"/>
              <a:gd name="adj3" fmla="val -666070"/>
              <a:gd name="adj4" fmla="val 3856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1"/>
                </a:solidFill>
                <a:effectLst/>
                <a:latin typeface="Arial" charset="0"/>
              </a:rPr>
              <a:t>块增大，缺失率下降</a:t>
            </a:r>
          </a:p>
        </p:txBody>
      </p:sp>
      <p:sp>
        <p:nvSpPr>
          <p:cNvPr id="6" name="线形标注 1 5"/>
          <p:cNvSpPr/>
          <p:nvPr/>
        </p:nvSpPr>
        <p:spPr bwMode="auto">
          <a:xfrm>
            <a:off x="5292080" y="4367974"/>
            <a:ext cx="2952328" cy="2157370"/>
          </a:xfrm>
          <a:prstGeom prst="borderCallout1">
            <a:avLst>
              <a:gd name="adj1" fmla="val 18750"/>
              <a:gd name="adj2" fmla="val -8333"/>
              <a:gd name="adj3" fmla="val -128025"/>
              <a:gd name="adj4" fmla="val 32441"/>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1"/>
                </a:solidFill>
                <a:effectLst/>
                <a:latin typeface="Arial" charset="0"/>
              </a:rPr>
              <a:t>块增大到一定程度再增大，反而会使缺失率升高。</a:t>
            </a:r>
            <a:endParaRPr kumimoji="0" lang="en-US" altLang="zh-CN" sz="1800" b="0" i="0" u="none" strike="noStrike" cap="none" normalizeH="0" baseline="0" dirty="0" smtClean="0">
              <a:ln>
                <a:noFill/>
              </a:ln>
              <a:solidFill>
                <a:schemeClr val="accent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dirty="0" smtClean="0">
                <a:solidFill>
                  <a:schemeClr val="accent1"/>
                </a:solidFill>
                <a:latin typeface="Arial" charset="0"/>
              </a:rPr>
              <a:t>原因：</a:t>
            </a:r>
            <a:r>
              <a:rPr lang="en-US" altLang="zh-CN" dirty="0" smtClean="0">
                <a:solidFill>
                  <a:schemeClr val="accent1"/>
                </a:solidFill>
                <a:latin typeface="Arial" charset="0"/>
              </a:rPr>
              <a:t>cache</a:t>
            </a:r>
            <a:r>
              <a:rPr lang="zh-CN" altLang="en-US" dirty="0" smtClean="0">
                <a:solidFill>
                  <a:schemeClr val="accent1"/>
                </a:solidFill>
                <a:latin typeface="Arial" charset="0"/>
              </a:rPr>
              <a:t>总容量不变时，块增大，</a:t>
            </a:r>
            <a:r>
              <a:rPr lang="en-US" altLang="zh-CN" dirty="0" smtClean="0">
                <a:solidFill>
                  <a:schemeClr val="accent1"/>
                </a:solidFill>
                <a:latin typeface="Arial" charset="0"/>
              </a:rPr>
              <a:t>Cache</a:t>
            </a:r>
            <a:r>
              <a:rPr lang="zh-CN" altLang="en-US" dirty="0" smtClean="0">
                <a:solidFill>
                  <a:schemeClr val="accent1"/>
                </a:solidFill>
                <a:latin typeface="Arial" charset="0"/>
              </a:rPr>
              <a:t>中块的数目会变少，引起频繁调入调出；块太大，空间局部性会降低。</a:t>
            </a:r>
            <a:endParaRPr kumimoji="0" lang="zh-CN" altLang="en-US" sz="1800" b="0" i="0" u="none" strike="noStrike" cap="none" normalizeH="0" baseline="0" dirty="0" smtClean="0">
              <a:ln>
                <a:noFill/>
              </a:ln>
              <a:solidFill>
                <a:schemeClr val="accent1"/>
              </a:solidFill>
              <a:effectLst/>
              <a:latin typeface="Arial" charset="0"/>
            </a:endParaRPr>
          </a:p>
        </p:txBody>
      </p:sp>
      <p:sp>
        <p:nvSpPr>
          <p:cNvPr id="3" name="TextBox 2"/>
          <p:cNvSpPr txBox="1"/>
          <p:nvPr/>
        </p:nvSpPr>
        <p:spPr>
          <a:xfrm>
            <a:off x="683568" y="5446659"/>
            <a:ext cx="3816424" cy="923330"/>
          </a:xfrm>
          <a:prstGeom prst="rect">
            <a:avLst/>
          </a:prstGeom>
          <a:noFill/>
        </p:spPr>
        <p:txBody>
          <a:bodyPr wrap="square" rtlCol="0">
            <a:spAutoFit/>
          </a:bodyPr>
          <a:lstStyle/>
          <a:p>
            <a:r>
              <a:rPr lang="zh-CN" altLang="en-US" dirty="0" smtClean="0">
                <a:solidFill>
                  <a:srgbClr val="FF0000"/>
                </a:solidFill>
              </a:rPr>
              <a:t>太大的块，会使缺失成本增加，因为调入大的块花的时间多。</a:t>
            </a:r>
            <a:r>
              <a:rPr lang="zh-CN" altLang="en-US" dirty="0" smtClean="0"/>
              <a:t>解决方案：提前重启、关键字优先</a:t>
            </a:r>
            <a:endParaRPr lang="zh-CN" altLang="en-US" dirty="0"/>
          </a:p>
        </p:txBody>
      </p:sp>
    </p:spTree>
    <p:extLst>
      <p:ext uri="{BB962C8B-B14F-4D97-AF65-F5344CB8AC3E}">
        <p14:creationId xmlns:p14="http://schemas.microsoft.com/office/powerpoint/2010/main" val="31307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5.4</a:t>
            </a:r>
            <a:endParaRPr lang="zh-CN" altLang="en-US" dirty="0"/>
          </a:p>
        </p:txBody>
      </p:sp>
    </p:spTree>
    <p:extLst>
      <p:ext uri="{BB962C8B-B14F-4D97-AF65-F5344CB8AC3E}">
        <p14:creationId xmlns:p14="http://schemas.microsoft.com/office/powerpoint/2010/main" val="286741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normAutofit/>
          </a:bodyPr>
          <a:lstStyle/>
          <a:p>
            <a:r>
              <a:rPr lang="zh-CN" altLang="en-US" dirty="0" smtClean="0"/>
              <a:t>每个</a:t>
            </a:r>
            <a:r>
              <a:rPr lang="en-US" altLang="zh-CN" dirty="0" smtClean="0"/>
              <a:t>cache</a:t>
            </a:r>
            <a:r>
              <a:rPr lang="zh-CN" altLang="en-US" dirty="0" smtClean="0"/>
              <a:t>块中只包含一个字</a:t>
            </a:r>
            <a:endParaRPr lang="zh-CN" altLang="en-US" dirty="0"/>
          </a:p>
        </p:txBody>
      </p:sp>
      <p:sp>
        <p:nvSpPr>
          <p:cNvPr id="3" name="内容占位符 2"/>
          <p:cNvSpPr>
            <a:spLocks noGrp="1"/>
          </p:cNvSpPr>
          <p:nvPr>
            <p:ph idx="1"/>
          </p:nvPr>
        </p:nvSpPr>
        <p:spPr>
          <a:xfrm>
            <a:off x="450437" y="764704"/>
            <a:ext cx="8291264" cy="1756791"/>
          </a:xfrm>
        </p:spPr>
        <p:txBody>
          <a:bodyPr>
            <a:normAutofit/>
          </a:bodyPr>
          <a:lstStyle/>
          <a:p>
            <a:r>
              <a:rPr lang="en-US" altLang="zh-CN" dirty="0" smtClean="0"/>
              <a:t>Cache</a:t>
            </a:r>
            <a:r>
              <a:rPr lang="zh-CN" altLang="en-US" dirty="0" smtClean="0"/>
              <a:t>和主存都采用</a:t>
            </a:r>
            <a:r>
              <a:rPr lang="zh-CN" altLang="en-US" dirty="0" smtClean="0">
                <a:solidFill>
                  <a:srgbClr val="FF0000"/>
                </a:solidFill>
              </a:rPr>
              <a:t>字地址</a:t>
            </a:r>
            <a:endParaRPr lang="en-US" altLang="zh-CN" dirty="0" smtClean="0">
              <a:solidFill>
                <a:srgbClr val="FF0000"/>
              </a:solidFill>
            </a:endParaRPr>
          </a:p>
          <a:p>
            <a:r>
              <a:rPr lang="zh-CN" altLang="en-US" dirty="0" smtClean="0"/>
              <a:t>主存容量：</a:t>
            </a:r>
            <a:r>
              <a:rPr lang="en-US" altLang="zh-CN" dirty="0" smtClean="0"/>
              <a:t>2</a:t>
            </a:r>
            <a:r>
              <a:rPr lang="en-US" altLang="zh-CN" baseline="30000" dirty="0" smtClean="0"/>
              <a:t>5</a:t>
            </a:r>
            <a:r>
              <a:rPr lang="zh-CN" altLang="en-US" dirty="0" smtClean="0"/>
              <a:t>个字，所以，主存地址</a:t>
            </a:r>
            <a:r>
              <a:rPr lang="en-US" altLang="zh-CN" dirty="0" smtClean="0"/>
              <a:t>5</a:t>
            </a:r>
            <a:r>
              <a:rPr lang="zh-CN" altLang="en-US" dirty="0" smtClean="0"/>
              <a:t>位。</a:t>
            </a:r>
            <a:endParaRPr lang="en-US" altLang="zh-CN" dirty="0" smtClean="0"/>
          </a:p>
        </p:txBody>
      </p:sp>
      <p:sp>
        <p:nvSpPr>
          <p:cNvPr id="4" name="矩形 3"/>
          <p:cNvSpPr/>
          <p:nvPr/>
        </p:nvSpPr>
        <p:spPr>
          <a:xfrm>
            <a:off x="539552" y="3568660"/>
            <a:ext cx="8208912" cy="584775"/>
          </a:xfrm>
          <a:prstGeom prst="rect">
            <a:avLst/>
          </a:prstGeom>
        </p:spPr>
        <p:txBody>
          <a:bodyPr wrap="square">
            <a:spAutoFit/>
          </a:bodyPr>
          <a:lstStyle/>
          <a:p>
            <a:pPr marL="285750" indent="-285750">
              <a:buFont typeface="Arial" pitchFamily="34" charset="0"/>
              <a:buChar char="•"/>
            </a:pPr>
            <a:r>
              <a:rPr lang="en-US" altLang="zh-CN" sz="3200" dirty="0"/>
              <a:t>Cache</a:t>
            </a:r>
            <a:r>
              <a:rPr lang="zh-CN" altLang="en-US" sz="3200" dirty="0"/>
              <a:t>容量：</a:t>
            </a:r>
            <a:r>
              <a:rPr lang="en-US" altLang="zh-CN" sz="3200" dirty="0"/>
              <a:t>2</a:t>
            </a:r>
            <a:r>
              <a:rPr lang="en-US" altLang="zh-CN" sz="3200" baseline="30000" dirty="0"/>
              <a:t>3</a:t>
            </a:r>
            <a:r>
              <a:rPr lang="zh-CN" altLang="en-US" sz="3200" dirty="0"/>
              <a:t>个</a:t>
            </a:r>
            <a:r>
              <a:rPr lang="zh-CN" altLang="en-US" sz="3200" dirty="0" smtClean="0"/>
              <a:t>字，所以，</a:t>
            </a:r>
            <a:r>
              <a:rPr lang="en-US" altLang="zh-CN" sz="3200" dirty="0" smtClean="0"/>
              <a:t>cache</a:t>
            </a:r>
            <a:r>
              <a:rPr lang="zh-CN" altLang="en-US" sz="3200" dirty="0" smtClean="0"/>
              <a:t>地址</a:t>
            </a:r>
            <a:r>
              <a:rPr lang="en-US" altLang="zh-CN" sz="3200" dirty="0" smtClean="0"/>
              <a:t>3</a:t>
            </a:r>
            <a:r>
              <a:rPr lang="zh-CN" altLang="en-US" sz="3200" dirty="0" smtClean="0"/>
              <a:t>位</a:t>
            </a:r>
            <a:endParaRPr lang="zh-CN" altLang="en-US" sz="3200" dirty="0"/>
          </a:p>
        </p:txBody>
      </p:sp>
      <p:graphicFrame>
        <p:nvGraphicFramePr>
          <p:cNvPr id="8" name="表格 7"/>
          <p:cNvGraphicFramePr>
            <a:graphicFrameLocks noGrp="1"/>
          </p:cNvGraphicFramePr>
          <p:nvPr>
            <p:extLst>
              <p:ext uri="{D42A27DB-BD31-4B8C-83A1-F6EECF244321}">
                <p14:modId xmlns:p14="http://schemas.microsoft.com/office/powerpoint/2010/main" val="3742506154"/>
              </p:ext>
            </p:extLst>
          </p:nvPr>
        </p:nvGraphicFramePr>
        <p:xfrm>
          <a:off x="1005454" y="1988840"/>
          <a:ext cx="6912768" cy="936104"/>
        </p:xfrm>
        <a:graphic>
          <a:graphicData uri="http://schemas.openxmlformats.org/drawingml/2006/table">
            <a:tbl>
              <a:tblPr firstRow="1" bandRow="1">
                <a:tableStyleId>{5940675A-B579-460E-94D1-54222C63F5DA}</a:tableStyleId>
              </a:tblPr>
              <a:tblGrid>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tblGrid>
              <a:tr h="936104">
                <a:tc>
                  <a:txBody>
                    <a:bodyPr/>
                    <a:lstStyle/>
                    <a:p>
                      <a:endParaRPr lang="zh-CN" altLang="en-US" dirty="0"/>
                    </a:p>
                  </a:txBody>
                  <a:tcPr/>
                </a:tc>
                <a:tc>
                  <a:txBody>
                    <a:bodyPr/>
                    <a:lstStyle/>
                    <a:p>
                      <a:endParaRPr lang="zh-CN" altLang="en-US" dirty="0"/>
                    </a:p>
                  </a:txBody>
                  <a:tcPr>
                    <a:solidFill>
                      <a:schemeClr val="bg1">
                        <a:lumMod val="85000"/>
                      </a:schemeClr>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chemeClr val="tx2"/>
                    </a:solidFill>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chemeClr val="bg1">
                        <a:lumMod val="85000"/>
                      </a:schemeClr>
                    </a:solidFill>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9" name="TextBox 8"/>
          <p:cNvSpPr txBox="1"/>
          <p:nvPr/>
        </p:nvSpPr>
        <p:spPr>
          <a:xfrm>
            <a:off x="930577" y="3032956"/>
            <a:ext cx="461665" cy="936104"/>
          </a:xfrm>
          <a:prstGeom prst="rect">
            <a:avLst/>
          </a:prstGeom>
          <a:noFill/>
        </p:spPr>
        <p:txBody>
          <a:bodyPr vert="eaVert" wrap="square" rtlCol="0">
            <a:spAutoFit/>
          </a:bodyPr>
          <a:lstStyle/>
          <a:p>
            <a:r>
              <a:rPr lang="en-US" altLang="zh-CN" dirty="0" smtClean="0"/>
              <a:t>00000</a:t>
            </a:r>
            <a:endParaRPr lang="zh-CN" altLang="en-US" dirty="0"/>
          </a:p>
        </p:txBody>
      </p:sp>
      <p:sp>
        <p:nvSpPr>
          <p:cNvPr id="10" name="TextBox 9"/>
          <p:cNvSpPr txBox="1"/>
          <p:nvPr/>
        </p:nvSpPr>
        <p:spPr>
          <a:xfrm>
            <a:off x="7596336" y="2924944"/>
            <a:ext cx="461665" cy="936104"/>
          </a:xfrm>
          <a:prstGeom prst="rect">
            <a:avLst/>
          </a:prstGeom>
          <a:noFill/>
          <a:scene3d>
            <a:camera prst="orthographicFront">
              <a:rot lat="0" lon="10800000" rev="0"/>
            </a:camera>
            <a:lightRig rig="threePt" dir="t"/>
          </a:scene3d>
        </p:spPr>
        <p:txBody>
          <a:bodyPr vert="eaVert" wrap="square" rtlCol="0">
            <a:spAutoFit/>
          </a:bodyPr>
          <a:lstStyle/>
          <a:p>
            <a:r>
              <a:rPr lang="en-US" altLang="zh-CN" dirty="0" smtClean="0"/>
              <a:t>11111</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614932534"/>
              </p:ext>
            </p:extLst>
          </p:nvPr>
        </p:nvGraphicFramePr>
        <p:xfrm>
          <a:off x="1008137" y="4153435"/>
          <a:ext cx="1728192" cy="864096"/>
        </p:xfrm>
        <a:graphic>
          <a:graphicData uri="http://schemas.openxmlformats.org/drawingml/2006/table">
            <a:tbl>
              <a:tblPr firstRow="1" bandRow="1">
                <a:tableStyleId>{5940675A-B579-460E-94D1-54222C63F5DA}</a:tableStyleId>
              </a:tblPr>
              <a:tblGrid>
                <a:gridCol w="216024"/>
                <a:gridCol w="216024"/>
                <a:gridCol w="216024"/>
                <a:gridCol w="216024"/>
                <a:gridCol w="216024"/>
                <a:gridCol w="216024"/>
                <a:gridCol w="216024"/>
                <a:gridCol w="216024"/>
              </a:tblGrid>
              <a:tr h="864096">
                <a:tc>
                  <a:txBody>
                    <a:bodyPr/>
                    <a:lstStyle/>
                    <a:p>
                      <a:endParaRPr lang="zh-CN" altLang="en-US" dirty="0"/>
                    </a:p>
                  </a:txBody>
                  <a:tcPr/>
                </a:tc>
                <a:tc>
                  <a:txBody>
                    <a:bodyPr/>
                    <a:lstStyle/>
                    <a:p>
                      <a:endParaRPr lang="zh-CN" altLang="en-US" dirty="0"/>
                    </a:p>
                  </a:txBody>
                  <a:tcPr>
                    <a:solidFill>
                      <a:schemeClr val="bg1">
                        <a:lumMod val="85000"/>
                      </a:schemeClr>
                    </a:solidFill>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solidFill>
                      <a:schemeClr val="tx2"/>
                    </a:solidFill>
                  </a:tcPr>
                </a:tc>
                <a:tc>
                  <a:txBody>
                    <a:bodyPr/>
                    <a:lstStyle/>
                    <a:p>
                      <a:endParaRPr lang="zh-CN" altLang="en-US" dirty="0"/>
                    </a:p>
                  </a:txBody>
                  <a:tcPr/>
                </a:tc>
                <a:tc>
                  <a:txBody>
                    <a:bodyPr/>
                    <a:lstStyle/>
                    <a:p>
                      <a:endParaRPr lang="zh-CN" altLang="en-US" dirty="0"/>
                    </a:p>
                  </a:txBody>
                  <a:tcPr/>
                </a:tc>
              </a:tr>
            </a:tbl>
          </a:graphicData>
        </a:graphic>
      </p:graphicFrame>
      <p:sp>
        <p:nvSpPr>
          <p:cNvPr id="12" name="TextBox 11"/>
          <p:cNvSpPr txBox="1"/>
          <p:nvPr/>
        </p:nvSpPr>
        <p:spPr>
          <a:xfrm>
            <a:off x="930577" y="4992409"/>
            <a:ext cx="461665" cy="468052"/>
          </a:xfrm>
          <a:prstGeom prst="rect">
            <a:avLst/>
          </a:prstGeom>
          <a:noFill/>
        </p:spPr>
        <p:txBody>
          <a:bodyPr vert="eaVert" wrap="square" rtlCol="0">
            <a:spAutoFit/>
          </a:bodyPr>
          <a:lstStyle/>
          <a:p>
            <a:r>
              <a:rPr lang="en-US" altLang="zh-CN" dirty="0" smtClean="0"/>
              <a:t>000</a:t>
            </a:r>
            <a:endParaRPr lang="zh-CN" altLang="en-US" dirty="0"/>
          </a:p>
        </p:txBody>
      </p:sp>
      <p:sp>
        <p:nvSpPr>
          <p:cNvPr id="13" name="TextBox 12"/>
          <p:cNvSpPr txBox="1"/>
          <p:nvPr/>
        </p:nvSpPr>
        <p:spPr>
          <a:xfrm>
            <a:off x="2426408" y="5053556"/>
            <a:ext cx="461665" cy="468052"/>
          </a:xfrm>
          <a:prstGeom prst="rect">
            <a:avLst/>
          </a:prstGeom>
          <a:noFill/>
        </p:spPr>
        <p:txBody>
          <a:bodyPr vert="eaVert" wrap="square" rtlCol="0">
            <a:spAutoFit/>
          </a:bodyPr>
          <a:lstStyle/>
          <a:p>
            <a:r>
              <a:rPr lang="en-US" altLang="zh-CN" dirty="0" smtClean="0"/>
              <a:t>111</a:t>
            </a:r>
            <a:endParaRPr lang="zh-CN" altLang="en-US" dirty="0"/>
          </a:p>
        </p:txBody>
      </p:sp>
      <p:sp>
        <p:nvSpPr>
          <p:cNvPr id="5" name="TextBox 4"/>
          <p:cNvSpPr txBox="1"/>
          <p:nvPr/>
        </p:nvSpPr>
        <p:spPr>
          <a:xfrm>
            <a:off x="519538" y="5326360"/>
            <a:ext cx="8228926" cy="1077218"/>
          </a:xfrm>
          <a:prstGeom prst="rect">
            <a:avLst/>
          </a:prstGeom>
          <a:noFill/>
        </p:spPr>
        <p:txBody>
          <a:bodyPr wrap="square" rtlCol="0">
            <a:spAutoFit/>
          </a:bodyPr>
          <a:lstStyle/>
          <a:p>
            <a:pPr marL="285750" indent="-285750">
              <a:buFont typeface="Arial" pitchFamily="34" charset="0"/>
              <a:buChar char="•"/>
            </a:pPr>
            <a:r>
              <a:rPr lang="zh-CN" altLang="en-US" sz="3200" dirty="0"/>
              <a:t>一个</a:t>
            </a:r>
            <a:r>
              <a:rPr lang="en-US" altLang="zh-CN" sz="3200" dirty="0"/>
              <a:t>Cache</a:t>
            </a:r>
            <a:r>
              <a:rPr lang="zh-CN" altLang="en-US" sz="3200" dirty="0"/>
              <a:t>块中只有一个</a:t>
            </a:r>
            <a:r>
              <a:rPr lang="zh-CN" altLang="en-US" sz="3200" dirty="0" smtClean="0"/>
              <a:t>字，所以形成上述划块。</a:t>
            </a:r>
            <a:endParaRPr lang="zh-CN" altLang="en-US" sz="3200" dirty="0"/>
          </a:p>
        </p:txBody>
      </p:sp>
      <p:sp>
        <p:nvSpPr>
          <p:cNvPr id="14" name="TextBox 13"/>
          <p:cNvSpPr txBox="1"/>
          <p:nvPr/>
        </p:nvSpPr>
        <p:spPr>
          <a:xfrm>
            <a:off x="1175653" y="3018228"/>
            <a:ext cx="461665" cy="936104"/>
          </a:xfrm>
          <a:prstGeom prst="rect">
            <a:avLst/>
          </a:prstGeom>
          <a:noFill/>
        </p:spPr>
        <p:txBody>
          <a:bodyPr vert="eaVert" wrap="square" rtlCol="0">
            <a:spAutoFit/>
          </a:bodyPr>
          <a:lstStyle/>
          <a:p>
            <a:r>
              <a:rPr lang="en-US" altLang="zh-CN" dirty="0" smtClean="0"/>
              <a:t>10000</a:t>
            </a:r>
            <a:endParaRPr lang="zh-CN" altLang="en-US" dirty="0"/>
          </a:p>
        </p:txBody>
      </p:sp>
      <p:cxnSp>
        <p:nvCxnSpPr>
          <p:cNvPr id="7" name="直接连接符 6"/>
          <p:cNvCxnSpPr/>
          <p:nvPr/>
        </p:nvCxnSpPr>
        <p:spPr>
          <a:xfrm>
            <a:off x="1008137" y="2812211"/>
            <a:ext cx="0" cy="1512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36000" y="2839385"/>
            <a:ext cx="0" cy="1512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65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11088" y="0"/>
            <a:ext cx="8229600" cy="1143000"/>
          </a:xfrm>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511088" y="836712"/>
            <a:ext cx="8229600" cy="532656"/>
          </a:xfrm>
        </p:spPr>
        <p:txBody>
          <a:bodyPr>
            <a:normAutofit lnSpcReduction="10000"/>
          </a:bodyPr>
          <a:lstStyle/>
          <a:p>
            <a:r>
              <a:rPr lang="zh-CN" altLang="en-US" dirty="0" smtClean="0"/>
              <a:t>主存地址与</a:t>
            </a:r>
            <a:r>
              <a:rPr lang="en-US" altLang="zh-CN" dirty="0" smtClean="0"/>
              <a:t>cache</a:t>
            </a:r>
            <a:r>
              <a:rPr lang="zh-CN" altLang="en-US" dirty="0" smtClean="0"/>
              <a:t>地址的关系：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87642308"/>
              </p:ext>
            </p:extLst>
          </p:nvPr>
        </p:nvGraphicFramePr>
        <p:xfrm>
          <a:off x="5868144" y="1833104"/>
          <a:ext cx="2024774" cy="370840"/>
        </p:xfrm>
        <a:graphic>
          <a:graphicData uri="http://schemas.openxmlformats.org/drawingml/2006/table">
            <a:tbl>
              <a:tblPr firstRow="1" bandRow="1">
                <a:tableStyleId>{5940675A-B579-460E-94D1-54222C63F5DA}</a:tableStyleId>
              </a:tblPr>
              <a:tblGrid>
                <a:gridCol w="1012387"/>
                <a:gridCol w="1012387"/>
              </a:tblGrid>
              <a:tr h="370840">
                <a:tc>
                  <a:txBody>
                    <a:bodyPr/>
                    <a:lstStyle/>
                    <a:p>
                      <a:r>
                        <a:rPr lang="zh-CN" altLang="en-US" sz="1400" dirty="0" smtClean="0"/>
                        <a:t>主存标记</a:t>
                      </a:r>
                      <a:endParaRPr lang="zh-CN" altLang="en-US" sz="1400" dirty="0"/>
                    </a:p>
                  </a:txBody>
                  <a:tcPr/>
                </a:tc>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pic>
        <p:nvPicPr>
          <p:cNvPr id="9" name="Picture 9" descr="f05-0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表格 9"/>
          <p:cNvGraphicFramePr>
            <a:graphicFrameLocks noGrp="1"/>
          </p:cNvGraphicFramePr>
          <p:nvPr>
            <p:extLst>
              <p:ext uri="{D42A27DB-BD31-4B8C-83A1-F6EECF244321}">
                <p14:modId xmlns:p14="http://schemas.microsoft.com/office/powerpoint/2010/main" val="2750255036"/>
              </p:ext>
            </p:extLst>
          </p:nvPr>
        </p:nvGraphicFramePr>
        <p:xfrm>
          <a:off x="6876256" y="2380450"/>
          <a:ext cx="1012387" cy="370840"/>
        </p:xfrm>
        <a:graphic>
          <a:graphicData uri="http://schemas.openxmlformats.org/drawingml/2006/table">
            <a:tbl>
              <a:tblPr firstRow="1" bandRow="1">
                <a:tableStyleId>{5940675A-B579-460E-94D1-54222C63F5DA}</a:tableStyleId>
              </a:tblPr>
              <a:tblGrid>
                <a:gridCol w="1012387"/>
              </a:tblGrid>
              <a:tr h="370840">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sp>
        <p:nvSpPr>
          <p:cNvPr id="4" name="TextBox 3"/>
          <p:cNvSpPr txBox="1"/>
          <p:nvPr/>
        </p:nvSpPr>
        <p:spPr>
          <a:xfrm>
            <a:off x="179512" y="1419996"/>
            <a:ext cx="3229092" cy="3108543"/>
          </a:xfrm>
          <a:prstGeom prst="rect">
            <a:avLst/>
          </a:prstGeom>
          <a:noFill/>
        </p:spPr>
        <p:txBody>
          <a:bodyPr wrap="square" rtlCol="0">
            <a:spAutoFit/>
          </a:bodyPr>
          <a:lstStyle/>
          <a:p>
            <a:pPr>
              <a:spcBef>
                <a:spcPct val="50000"/>
              </a:spcBef>
            </a:pPr>
            <a:r>
              <a:rPr lang="en-US" altLang="zh-CN" sz="2800" dirty="0">
                <a:solidFill>
                  <a:srgbClr val="FF0000"/>
                </a:solidFill>
                <a:latin typeface="宋体" charset="-122"/>
                <a:cs typeface="Times New Roman" pitchFamily="18" charset="0"/>
              </a:rPr>
              <a:t>j=</a:t>
            </a:r>
            <a:r>
              <a:rPr lang="en-US" altLang="zh-CN" sz="2800" dirty="0" err="1">
                <a:solidFill>
                  <a:srgbClr val="FF0000"/>
                </a:solidFill>
                <a:latin typeface="宋体" charset="-122"/>
                <a:cs typeface="Times New Roman" pitchFamily="18" charset="0"/>
              </a:rPr>
              <a:t>i</a:t>
            </a:r>
            <a:r>
              <a:rPr lang="en-US" altLang="zh-CN" sz="2800" dirty="0">
                <a:solidFill>
                  <a:srgbClr val="FF0000"/>
                </a:solidFill>
                <a:latin typeface="宋体" charset="-122"/>
                <a:cs typeface="Times New Roman" pitchFamily="18" charset="0"/>
              </a:rPr>
              <a:t> mod 2</a:t>
            </a:r>
            <a:r>
              <a:rPr lang="en-US" altLang="zh-CN" sz="2800" baseline="30000" dirty="0">
                <a:solidFill>
                  <a:srgbClr val="FF0000"/>
                </a:solidFill>
                <a:latin typeface="宋体" charset="-122"/>
                <a:cs typeface="Times New Roman" pitchFamily="18" charset="0"/>
              </a:rPr>
              <a:t>c</a:t>
            </a:r>
            <a:r>
              <a:rPr lang="en-US" altLang="zh-CN" sz="2800" dirty="0">
                <a:solidFill>
                  <a:srgbClr val="FF0000"/>
                </a:solidFill>
                <a:cs typeface="Times New Roman" pitchFamily="18" charset="0"/>
              </a:rPr>
              <a:t>     j</a:t>
            </a:r>
            <a:r>
              <a:rPr lang="zh-CN" altLang="en-US" sz="2800" dirty="0">
                <a:solidFill>
                  <a:srgbClr val="FF0000"/>
                </a:solidFill>
                <a:latin typeface="宋体" charset="-122"/>
              </a:rPr>
              <a:t>是</a:t>
            </a:r>
            <a:r>
              <a:rPr lang="en-US" altLang="zh-CN" sz="2800" dirty="0">
                <a:solidFill>
                  <a:srgbClr val="FF0000"/>
                </a:solidFill>
                <a:cs typeface="Times New Roman" pitchFamily="18" charset="0"/>
              </a:rPr>
              <a:t>Cache</a:t>
            </a:r>
            <a:r>
              <a:rPr lang="zh-CN" altLang="en-US" sz="2800" dirty="0">
                <a:solidFill>
                  <a:srgbClr val="FF0000"/>
                </a:solidFill>
                <a:latin typeface="宋体" charset="-122"/>
              </a:rPr>
              <a:t>的字块</a:t>
            </a:r>
            <a:r>
              <a:rPr lang="zh-CN" altLang="en-US" sz="2800" dirty="0" smtClean="0">
                <a:solidFill>
                  <a:srgbClr val="FF0000"/>
                </a:solidFill>
                <a:latin typeface="宋体" charset="-122"/>
              </a:rPr>
              <a:t>号</a:t>
            </a:r>
            <a:endParaRPr lang="en-US" altLang="zh-CN" sz="2800" dirty="0" smtClean="0">
              <a:solidFill>
                <a:srgbClr val="FF0000"/>
              </a:solidFill>
              <a:latin typeface="宋体" charset="-122"/>
            </a:endParaRPr>
          </a:p>
          <a:p>
            <a:pPr>
              <a:spcBef>
                <a:spcPct val="50000"/>
              </a:spcBef>
            </a:pPr>
            <a:r>
              <a:rPr lang="en-US" altLang="zh-CN" sz="2800" dirty="0" err="1" smtClean="0">
                <a:solidFill>
                  <a:srgbClr val="FF0000"/>
                </a:solidFill>
                <a:cs typeface="Times New Roman" pitchFamily="18" charset="0"/>
              </a:rPr>
              <a:t>i</a:t>
            </a:r>
            <a:r>
              <a:rPr lang="zh-CN" altLang="en-US" sz="2800" dirty="0">
                <a:solidFill>
                  <a:srgbClr val="FF0000"/>
                </a:solidFill>
                <a:latin typeface="宋体" charset="-122"/>
              </a:rPr>
              <a:t>是主存的字块</a:t>
            </a:r>
            <a:r>
              <a:rPr lang="zh-CN" altLang="en-US" sz="2800" dirty="0" smtClean="0">
                <a:solidFill>
                  <a:srgbClr val="FF0000"/>
                </a:solidFill>
                <a:latin typeface="宋体" charset="-122"/>
              </a:rPr>
              <a:t>号</a:t>
            </a:r>
            <a:endParaRPr lang="en-US" altLang="zh-CN" sz="2800" dirty="0" smtClean="0">
              <a:solidFill>
                <a:srgbClr val="FF0000"/>
              </a:solidFill>
              <a:latin typeface="宋体" charset="-122"/>
            </a:endParaRPr>
          </a:p>
          <a:p>
            <a:pPr>
              <a:spcBef>
                <a:spcPct val="50000"/>
              </a:spcBef>
            </a:pPr>
            <a:r>
              <a:rPr lang="en-US" altLang="zh-CN" sz="2800" dirty="0" smtClean="0">
                <a:solidFill>
                  <a:srgbClr val="FF0000"/>
                </a:solidFill>
                <a:cs typeface="Times New Roman" pitchFamily="18" charset="0"/>
              </a:rPr>
              <a:t>c</a:t>
            </a:r>
            <a:r>
              <a:rPr lang="zh-CN" altLang="en-US" sz="2800" dirty="0">
                <a:solidFill>
                  <a:srgbClr val="FF0000"/>
                </a:solidFill>
                <a:latin typeface="宋体" charset="-122"/>
              </a:rPr>
              <a:t>为</a:t>
            </a:r>
            <a:r>
              <a:rPr lang="en-US" altLang="zh-CN" sz="2800" dirty="0">
                <a:solidFill>
                  <a:srgbClr val="FF0000"/>
                </a:solidFill>
                <a:cs typeface="Times New Roman" pitchFamily="18" charset="0"/>
              </a:rPr>
              <a:t>Cache</a:t>
            </a:r>
            <a:r>
              <a:rPr lang="zh-CN" altLang="en-US" sz="2800" dirty="0">
                <a:solidFill>
                  <a:srgbClr val="FF0000"/>
                </a:solidFill>
                <a:latin typeface="宋体" charset="-122"/>
              </a:rPr>
              <a:t>二进制字块号的位数</a:t>
            </a:r>
            <a:r>
              <a:rPr lang="zh-CN" altLang="en-US" sz="2800" dirty="0">
                <a:solidFill>
                  <a:srgbClr val="FF0000"/>
                </a:solidFill>
                <a:cs typeface="Times New Roman" pitchFamily="18" charset="0"/>
              </a:rPr>
              <a:t>(</a:t>
            </a:r>
            <a:r>
              <a:rPr lang="zh-CN" altLang="en-US" sz="2800" dirty="0">
                <a:solidFill>
                  <a:srgbClr val="FF0000"/>
                </a:solidFill>
                <a:latin typeface="宋体" charset="-122"/>
              </a:rPr>
              <a:t>该例</a:t>
            </a:r>
            <a:r>
              <a:rPr lang="en-US" altLang="zh-CN" sz="2800" dirty="0" smtClean="0">
                <a:solidFill>
                  <a:srgbClr val="FF0000"/>
                </a:solidFill>
                <a:cs typeface="Times New Roman" pitchFamily="18" charset="0"/>
              </a:rPr>
              <a:t>c=3)</a:t>
            </a:r>
            <a:r>
              <a:rPr lang="en-US" altLang="zh-CN" sz="2800" dirty="0" smtClean="0">
                <a:solidFill>
                  <a:srgbClr val="FF0000"/>
                </a:solidFill>
                <a:latin typeface="宋体" charset="-122"/>
              </a:rPr>
              <a:t>。</a:t>
            </a:r>
            <a:r>
              <a:rPr lang="zh-CN" altLang="en-US" sz="2800" dirty="0" smtClean="0">
                <a:solidFill>
                  <a:srgbClr val="FF0000"/>
                </a:solidFill>
              </a:rPr>
              <a:t> </a:t>
            </a:r>
            <a:endParaRPr lang="zh-CN" altLang="en-US" sz="2800" dirty="0">
              <a:solidFill>
                <a:srgbClr val="FF0000"/>
              </a:solidFill>
            </a:endParaRPr>
          </a:p>
        </p:txBody>
      </p:sp>
    </p:spTree>
    <p:extLst>
      <p:ext uri="{BB962C8B-B14F-4D97-AF65-F5344CB8AC3E}">
        <p14:creationId xmlns:p14="http://schemas.microsoft.com/office/powerpoint/2010/main" val="940643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11088" y="0"/>
            <a:ext cx="8229600" cy="1143000"/>
          </a:xfrm>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511088" y="836712"/>
            <a:ext cx="8229600" cy="532656"/>
          </a:xfrm>
        </p:spPr>
        <p:txBody>
          <a:bodyPr>
            <a:normAutofit lnSpcReduction="10000"/>
          </a:bodyPr>
          <a:lstStyle/>
          <a:p>
            <a:r>
              <a:rPr lang="zh-CN" altLang="en-US" dirty="0" smtClean="0"/>
              <a:t>主存地址与</a:t>
            </a:r>
            <a:r>
              <a:rPr lang="en-US" altLang="zh-CN" dirty="0" smtClean="0"/>
              <a:t>cache</a:t>
            </a:r>
            <a:r>
              <a:rPr lang="zh-CN" altLang="en-US" dirty="0" smtClean="0"/>
              <a:t>地址的关系：</a:t>
            </a:r>
            <a:endParaRPr lang="zh-CN" altLang="en-US" dirty="0"/>
          </a:p>
        </p:txBody>
      </p:sp>
      <p:pic>
        <p:nvPicPr>
          <p:cNvPr id="9" name="Picture 9" descr="f05-0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p:cNvSpPr>
            <a:spLocks/>
          </p:cNvSpPr>
          <p:nvPr/>
        </p:nvSpPr>
        <p:spPr bwMode="auto">
          <a:xfrm>
            <a:off x="6001642" y="1191297"/>
            <a:ext cx="2890838" cy="3065831"/>
          </a:xfrm>
          <a:prstGeom prst="borderCallout1">
            <a:avLst>
              <a:gd name="adj1" fmla="val 36169"/>
              <a:gd name="adj2" fmla="val -1296"/>
              <a:gd name="adj3" fmla="val 120765"/>
              <a:gd name="adj4" fmla="val -182044"/>
            </a:avLst>
          </a:prstGeom>
          <a:solidFill>
            <a:schemeClr val="accent6">
              <a:lumMod val="20000"/>
              <a:lumOff val="80000"/>
            </a:schemeClr>
          </a:solidFill>
          <a:ln w="9525">
            <a:solidFill>
              <a:srgbClr val="FF0000"/>
            </a:solidFill>
            <a:miter lim="800000"/>
            <a:headEnd/>
            <a:tailEnd/>
          </a:ln>
          <a:effectLst/>
        </p:spPr>
        <p:txBody>
          <a:bodyPr/>
          <a:lstStyle/>
          <a:p>
            <a:r>
              <a:rPr lang="zh-CN" altLang="en-US" sz="2000" dirty="0">
                <a:latin typeface="宋体" charset="-122"/>
              </a:rPr>
              <a:t>主存的</a:t>
            </a:r>
            <a:r>
              <a:rPr lang="zh-CN" altLang="en-US" sz="2000" dirty="0" smtClean="0">
                <a:latin typeface="宋体" charset="-122"/>
              </a:rPr>
              <a:t>第</a:t>
            </a:r>
            <a:r>
              <a:rPr lang="en-US" altLang="zh-CN" sz="2000" dirty="0" smtClean="0"/>
              <a:t>1</a:t>
            </a:r>
            <a:r>
              <a:rPr lang="zh-CN" altLang="en-US" sz="2000" dirty="0" smtClean="0">
                <a:latin typeface="宋体" charset="-122"/>
              </a:rPr>
              <a:t>块</a:t>
            </a:r>
            <a:r>
              <a:rPr lang="zh-CN" altLang="en-US" sz="2000" dirty="0">
                <a:latin typeface="宋体" charset="-122"/>
              </a:rPr>
              <a:t>、</a:t>
            </a:r>
            <a:r>
              <a:rPr lang="zh-CN" altLang="en-US" sz="2000" dirty="0" smtClean="0">
                <a:latin typeface="宋体" charset="-122"/>
              </a:rPr>
              <a:t>第</a:t>
            </a:r>
            <a:r>
              <a:rPr lang="en-US" altLang="zh-CN" sz="2000" dirty="0"/>
              <a:t>9</a:t>
            </a:r>
            <a:r>
              <a:rPr lang="zh-CN" altLang="en-US" sz="2000" dirty="0" smtClean="0">
                <a:latin typeface="宋体" charset="-122"/>
              </a:rPr>
              <a:t>块</a:t>
            </a:r>
            <a:r>
              <a:rPr lang="zh-CN" altLang="en-US" sz="2000" dirty="0" smtClean="0">
                <a:latin typeface="Times New Roman"/>
              </a:rPr>
              <a:t>…</a:t>
            </a:r>
            <a:r>
              <a:rPr lang="zh-CN" altLang="en-US" sz="2000" dirty="0" smtClean="0">
                <a:latin typeface="宋体" charset="-122"/>
              </a:rPr>
              <a:t>第</a:t>
            </a:r>
            <a:r>
              <a:rPr lang="zh-CN" altLang="en-US" sz="2000" dirty="0" smtClean="0"/>
              <a:t>2</a:t>
            </a:r>
            <a:r>
              <a:rPr lang="en-US" altLang="zh-CN" sz="2000" dirty="0" smtClean="0"/>
              <a:t>5</a:t>
            </a:r>
            <a:r>
              <a:rPr lang="zh-CN" altLang="en-US" sz="2000" dirty="0" smtClean="0">
                <a:latin typeface="宋体" charset="-122"/>
              </a:rPr>
              <a:t>块</a:t>
            </a:r>
            <a:r>
              <a:rPr lang="zh-CN" altLang="en-US" sz="2000" dirty="0">
                <a:latin typeface="宋体" charset="-122"/>
              </a:rPr>
              <a:t>等，映象到</a:t>
            </a:r>
            <a:r>
              <a:rPr lang="en-US" altLang="zh-CN" sz="2000" dirty="0"/>
              <a:t>Cache</a:t>
            </a:r>
            <a:r>
              <a:rPr lang="zh-CN" altLang="en-US" sz="2000" dirty="0">
                <a:latin typeface="宋体" charset="-122"/>
              </a:rPr>
              <a:t>的</a:t>
            </a:r>
            <a:r>
              <a:rPr lang="zh-CN" altLang="en-US" sz="2000" dirty="0" smtClean="0">
                <a:latin typeface="宋体" charset="-122"/>
              </a:rPr>
              <a:t>第</a:t>
            </a:r>
            <a:r>
              <a:rPr lang="en-US" altLang="zh-CN" sz="2000" dirty="0"/>
              <a:t>1</a:t>
            </a:r>
            <a:r>
              <a:rPr lang="zh-CN" altLang="en-US" sz="2000" dirty="0" smtClean="0">
                <a:latin typeface="宋体" charset="-122"/>
              </a:rPr>
              <a:t>块</a:t>
            </a:r>
            <a:r>
              <a:rPr lang="zh-CN" altLang="en-US" sz="2000" dirty="0">
                <a:latin typeface="宋体" charset="-122"/>
              </a:rPr>
              <a:t>(</a:t>
            </a:r>
            <a:r>
              <a:rPr lang="en-US" altLang="zh-CN" sz="2000" dirty="0">
                <a:latin typeface="宋体" charset="-122"/>
              </a:rPr>
              <a:t>mod </a:t>
            </a:r>
            <a:r>
              <a:rPr lang="en-US" altLang="zh-CN" sz="2000" dirty="0" smtClean="0">
                <a:latin typeface="宋体" charset="-122"/>
              </a:rPr>
              <a:t>8=1)；</a:t>
            </a:r>
          </a:p>
          <a:p>
            <a:r>
              <a:rPr lang="zh-CN" altLang="en-US" sz="2000" dirty="0" smtClean="0">
                <a:latin typeface="宋体" charset="-122"/>
              </a:rPr>
              <a:t>究竟</a:t>
            </a:r>
            <a:r>
              <a:rPr lang="zh-CN" altLang="en-US" sz="2000" dirty="0">
                <a:latin typeface="宋体" charset="-122"/>
              </a:rPr>
              <a:t>存入的是第几</a:t>
            </a:r>
            <a:r>
              <a:rPr lang="zh-CN" altLang="en-US" sz="2000" dirty="0" smtClean="0">
                <a:latin typeface="宋体" charset="-122"/>
              </a:rPr>
              <a:t>块，用专门的位置写入主存标记</a:t>
            </a:r>
            <a:r>
              <a:rPr lang="zh-CN" altLang="en-US" sz="2000" dirty="0">
                <a:latin typeface="宋体" charset="-122"/>
              </a:rPr>
              <a:t>，如</a:t>
            </a:r>
            <a:r>
              <a:rPr lang="zh-CN" altLang="en-US" sz="2000" dirty="0" smtClean="0">
                <a:latin typeface="宋体" charset="-122"/>
              </a:rPr>
              <a:t>第</a:t>
            </a:r>
            <a:r>
              <a:rPr lang="en-US" altLang="zh-CN" sz="2000" dirty="0" smtClean="0">
                <a:latin typeface="宋体" charset="-122"/>
              </a:rPr>
              <a:t>1</a:t>
            </a:r>
            <a:r>
              <a:rPr lang="zh-CN" altLang="en-US" sz="2000" dirty="0" smtClean="0">
                <a:latin typeface="宋体" charset="-122"/>
              </a:rPr>
              <a:t>块写</a:t>
            </a:r>
            <a:r>
              <a:rPr lang="en-US" altLang="zh-CN" sz="2000" dirty="0">
                <a:latin typeface="宋体" charset="-122"/>
              </a:rPr>
              <a:t>0</a:t>
            </a:r>
            <a:r>
              <a:rPr lang="zh-CN" altLang="en-US" sz="2000" dirty="0" smtClean="0">
                <a:latin typeface="宋体" charset="-122"/>
              </a:rPr>
              <a:t>，第</a:t>
            </a:r>
            <a:r>
              <a:rPr lang="en-US" altLang="zh-CN" sz="2000" dirty="0" smtClean="0">
                <a:latin typeface="宋体" charset="-122"/>
              </a:rPr>
              <a:t>9</a:t>
            </a:r>
            <a:r>
              <a:rPr lang="zh-CN" altLang="en-US" sz="2000" dirty="0" smtClean="0">
                <a:latin typeface="宋体" charset="-122"/>
              </a:rPr>
              <a:t>块</a:t>
            </a:r>
            <a:r>
              <a:rPr lang="zh-CN" altLang="en-US" sz="2000" dirty="0">
                <a:latin typeface="宋体" charset="-122"/>
              </a:rPr>
              <a:t>写1</a:t>
            </a:r>
            <a:r>
              <a:rPr lang="zh-CN" altLang="en-US" sz="2000" dirty="0">
                <a:latin typeface="Times New Roman"/>
              </a:rPr>
              <a:t>…</a:t>
            </a:r>
            <a:r>
              <a:rPr lang="zh-CN" altLang="en-US" sz="2000" dirty="0">
                <a:latin typeface="宋体" charset="-122"/>
              </a:rPr>
              <a:t>（主存）标记的位数</a:t>
            </a:r>
            <a:r>
              <a:rPr lang="zh-CN" altLang="en-US" sz="2000" dirty="0" smtClean="0">
                <a:latin typeface="宋体" charset="-122"/>
              </a:rPr>
              <a:t>2</a:t>
            </a:r>
            <a:r>
              <a:rPr lang="en-US" altLang="zh-CN" sz="2000" baseline="30000" dirty="0" smtClean="0">
                <a:latin typeface="宋体" charset="-122"/>
              </a:rPr>
              <a:t>5</a:t>
            </a:r>
            <a:r>
              <a:rPr lang="zh-CN" altLang="en-US" sz="2000" dirty="0" smtClean="0">
                <a:latin typeface="宋体" charset="-122"/>
              </a:rPr>
              <a:t>块</a:t>
            </a:r>
            <a:r>
              <a:rPr lang="zh-CN" altLang="en-US" sz="2000" dirty="0">
                <a:latin typeface="宋体" charset="-122"/>
              </a:rPr>
              <a:t>/</a:t>
            </a:r>
            <a:r>
              <a:rPr lang="zh-CN" altLang="en-US" sz="2000" dirty="0" smtClean="0">
                <a:latin typeface="宋体" charset="-122"/>
              </a:rPr>
              <a:t>2</a:t>
            </a:r>
            <a:r>
              <a:rPr lang="en-US" altLang="zh-CN" sz="2000" baseline="30000" dirty="0" smtClean="0">
                <a:latin typeface="宋体" charset="-122"/>
              </a:rPr>
              <a:t>3</a:t>
            </a:r>
            <a:r>
              <a:rPr lang="zh-CN" altLang="en-US" sz="2000" dirty="0" smtClean="0">
                <a:latin typeface="宋体" charset="-122"/>
              </a:rPr>
              <a:t>块</a:t>
            </a:r>
            <a:r>
              <a:rPr lang="zh-CN" altLang="en-US" sz="2000" dirty="0">
                <a:latin typeface="宋体" charset="-122"/>
              </a:rPr>
              <a:t>=</a:t>
            </a:r>
            <a:r>
              <a:rPr lang="zh-CN" altLang="en-US" sz="2000" dirty="0" smtClean="0">
                <a:latin typeface="宋体" charset="-122"/>
              </a:rPr>
              <a:t>2</a:t>
            </a:r>
            <a:r>
              <a:rPr lang="en-US" altLang="zh-CN" sz="2000" baseline="30000" dirty="0" smtClean="0">
                <a:latin typeface="宋体" charset="-122"/>
              </a:rPr>
              <a:t>2</a:t>
            </a:r>
            <a:r>
              <a:rPr lang="zh-CN" altLang="en-US" sz="2000" dirty="0" smtClean="0">
                <a:latin typeface="宋体" charset="-122"/>
              </a:rPr>
              <a:t>（即高两位）</a:t>
            </a:r>
            <a:endParaRPr lang="zh-CN" altLang="en-US" sz="2000" dirty="0">
              <a:latin typeface="宋体" charset="-122"/>
            </a:endParaRPr>
          </a:p>
        </p:txBody>
      </p:sp>
    </p:spTree>
    <p:extLst>
      <p:ext uri="{BB962C8B-B14F-4D97-AF65-F5344CB8AC3E}">
        <p14:creationId xmlns:p14="http://schemas.microsoft.com/office/powerpoint/2010/main" val="387188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11088" y="0"/>
            <a:ext cx="8229600" cy="1143000"/>
          </a:xfrm>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511088" y="836712"/>
            <a:ext cx="8229600" cy="532656"/>
          </a:xfrm>
        </p:spPr>
        <p:txBody>
          <a:bodyPr>
            <a:normAutofit lnSpcReduction="10000"/>
          </a:bodyPr>
          <a:lstStyle/>
          <a:p>
            <a:r>
              <a:rPr lang="zh-CN" altLang="en-US" dirty="0" smtClean="0"/>
              <a:t>主存地址与</a:t>
            </a:r>
            <a:r>
              <a:rPr lang="en-US" altLang="zh-CN" dirty="0" smtClean="0"/>
              <a:t>cache</a:t>
            </a:r>
            <a:r>
              <a:rPr lang="zh-CN" altLang="en-US" dirty="0" smtClean="0"/>
              <a:t>地址的关系：</a:t>
            </a:r>
            <a:endParaRPr lang="zh-CN" altLang="en-US" dirty="0"/>
          </a:p>
        </p:txBody>
      </p:sp>
      <p:pic>
        <p:nvPicPr>
          <p:cNvPr id="9" name="Picture 9" descr="f05-0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0"/>
          <p:cNvSpPr>
            <a:spLocks/>
          </p:cNvSpPr>
          <p:nvPr/>
        </p:nvSpPr>
        <p:spPr bwMode="auto">
          <a:xfrm>
            <a:off x="5797174" y="1447800"/>
            <a:ext cx="3124200" cy="2485256"/>
          </a:xfrm>
          <a:prstGeom prst="borderCallout1">
            <a:avLst>
              <a:gd name="adj1" fmla="val 5356"/>
              <a:gd name="adj2" fmla="val -2440"/>
              <a:gd name="adj3" fmla="val 14947"/>
              <a:gd name="adj4" fmla="val -96158"/>
            </a:avLst>
          </a:prstGeom>
          <a:solidFill>
            <a:schemeClr val="accent6">
              <a:lumMod val="20000"/>
              <a:lumOff val="80000"/>
            </a:schemeClr>
          </a:solidFill>
          <a:ln w="9525">
            <a:solidFill>
              <a:srgbClr val="FF0000"/>
            </a:solidFill>
            <a:miter lim="800000"/>
            <a:headEnd/>
            <a:tailEnd/>
          </a:ln>
          <a:effectLst/>
        </p:spPr>
        <p:txBody>
          <a:bodyPr/>
          <a:lstStyle/>
          <a:p>
            <a:r>
              <a:rPr lang="zh-CN" altLang="en-US" sz="1600" dirty="0">
                <a:latin typeface="宋体" charset="-122"/>
              </a:rPr>
              <a:t>在访存时，比较主存地址中</a:t>
            </a:r>
            <a:r>
              <a:rPr lang="zh-CN" altLang="en-US" sz="1600" dirty="0" smtClean="0">
                <a:latin typeface="宋体" charset="-122"/>
              </a:rPr>
              <a:t>高</a:t>
            </a:r>
            <a:r>
              <a:rPr lang="en-US" altLang="zh-CN" sz="1600" dirty="0" smtClean="0"/>
              <a:t>2</a:t>
            </a:r>
            <a:r>
              <a:rPr lang="zh-CN" altLang="en-US" sz="1600" dirty="0" smtClean="0">
                <a:latin typeface="宋体" charset="-122"/>
              </a:rPr>
              <a:t>位</a:t>
            </a:r>
            <a:r>
              <a:rPr lang="zh-CN" altLang="en-US" sz="1600" dirty="0">
                <a:latin typeface="宋体" charset="-122"/>
              </a:rPr>
              <a:t>的标记段与对应</a:t>
            </a:r>
            <a:r>
              <a:rPr lang="en-US" altLang="zh-CN" sz="1600" dirty="0"/>
              <a:t>Cache</a:t>
            </a:r>
            <a:r>
              <a:rPr lang="zh-CN" altLang="en-US" sz="1600" dirty="0">
                <a:latin typeface="宋体" charset="-122"/>
              </a:rPr>
              <a:t>块</a:t>
            </a:r>
            <a:r>
              <a:rPr lang="zh-CN" altLang="en-US" sz="1600" dirty="0" smtClean="0">
                <a:latin typeface="宋体" charset="-122"/>
              </a:rPr>
              <a:t>的</a:t>
            </a:r>
            <a:r>
              <a:rPr lang="en-US" altLang="zh-CN" sz="1600" dirty="0" smtClean="0"/>
              <a:t>2</a:t>
            </a:r>
            <a:r>
              <a:rPr lang="zh-CN" altLang="en-US" sz="1600" dirty="0" smtClean="0">
                <a:latin typeface="宋体" charset="-122"/>
              </a:rPr>
              <a:t>位</a:t>
            </a:r>
            <a:r>
              <a:rPr lang="zh-CN" altLang="en-US" sz="1600" dirty="0">
                <a:latin typeface="宋体" charset="-122"/>
              </a:rPr>
              <a:t>（主存）标记，两者相同</a:t>
            </a:r>
            <a:r>
              <a:rPr lang="zh-CN" altLang="en-US" sz="1600" dirty="0"/>
              <a:t> 则命中。</a:t>
            </a:r>
          </a:p>
          <a:p>
            <a:r>
              <a:rPr lang="zh-CN" altLang="en-US" sz="1600" dirty="0"/>
              <a:t>例：</a:t>
            </a:r>
            <a:r>
              <a:rPr lang="en-US" altLang="zh-CN" sz="1600" dirty="0"/>
              <a:t>Cache</a:t>
            </a:r>
            <a:r>
              <a:rPr lang="zh-CN" altLang="en-US" sz="1600" dirty="0" smtClean="0">
                <a:latin typeface="宋体" charset="-122"/>
              </a:rPr>
              <a:t>第</a:t>
            </a:r>
            <a:r>
              <a:rPr lang="en-US" altLang="zh-CN" sz="1600" dirty="0" smtClean="0"/>
              <a:t>1</a:t>
            </a:r>
            <a:r>
              <a:rPr lang="zh-CN" altLang="en-US" sz="1600" dirty="0" smtClean="0">
                <a:latin typeface="宋体" charset="-122"/>
              </a:rPr>
              <a:t>块</a:t>
            </a:r>
            <a:r>
              <a:rPr lang="zh-CN" altLang="en-US" sz="1600" dirty="0">
                <a:latin typeface="宋体" charset="-122"/>
              </a:rPr>
              <a:t>中复制的是主存中</a:t>
            </a:r>
            <a:r>
              <a:rPr lang="zh-CN" altLang="en-US" sz="1600" dirty="0" smtClean="0">
                <a:latin typeface="宋体" charset="-122"/>
              </a:rPr>
              <a:t>第</a:t>
            </a:r>
            <a:r>
              <a:rPr lang="en-US" altLang="zh-CN" sz="1600" dirty="0"/>
              <a:t>9</a:t>
            </a:r>
            <a:r>
              <a:rPr lang="zh-CN" altLang="en-US" sz="1600" dirty="0" smtClean="0">
                <a:latin typeface="宋体" charset="-122"/>
              </a:rPr>
              <a:t>块</a:t>
            </a:r>
            <a:r>
              <a:rPr lang="zh-CN" altLang="en-US" sz="1600" dirty="0">
                <a:latin typeface="宋体" charset="-122"/>
              </a:rPr>
              <a:t>的内容，则其标记段为</a:t>
            </a:r>
            <a:r>
              <a:rPr lang="zh-CN" altLang="en-US" sz="1600" dirty="0"/>
              <a:t>1</a:t>
            </a:r>
            <a:r>
              <a:rPr lang="zh-CN" altLang="en-US" sz="1600" dirty="0" smtClean="0">
                <a:latin typeface="宋体" charset="-122"/>
              </a:rPr>
              <a:t>，</a:t>
            </a:r>
            <a:r>
              <a:rPr lang="zh-CN" altLang="en-US" sz="1600" dirty="0">
                <a:latin typeface="宋体" charset="-122"/>
              </a:rPr>
              <a:t>则</a:t>
            </a:r>
            <a:r>
              <a:rPr lang="zh-CN" altLang="en-US" sz="1600" dirty="0" smtClean="0">
                <a:latin typeface="宋体" charset="-122"/>
              </a:rPr>
              <a:t>命中。</a:t>
            </a:r>
            <a:endParaRPr lang="en-US" altLang="zh-CN" sz="1600" dirty="0" smtClean="0">
              <a:latin typeface="宋体" charset="-122"/>
            </a:endParaRPr>
          </a:p>
          <a:p>
            <a:r>
              <a:rPr lang="zh-CN" altLang="en-US" sz="1600" dirty="0" smtClean="0">
                <a:latin typeface="宋体" charset="-122"/>
              </a:rPr>
              <a:t>此外，</a:t>
            </a:r>
            <a:r>
              <a:rPr lang="en-US" altLang="zh-CN" sz="1600" dirty="0" smtClean="0">
                <a:latin typeface="宋体" charset="-122"/>
              </a:rPr>
              <a:t>cache</a:t>
            </a:r>
            <a:r>
              <a:rPr lang="zh-CN" altLang="en-US" sz="1600" dirty="0" smtClean="0">
                <a:latin typeface="宋体" charset="-122"/>
              </a:rPr>
              <a:t>中还需设置有效位来表示其中的数据是否为有效数据（也可能是无意义数据 </a:t>
            </a:r>
            <a:r>
              <a:rPr lang="en-US" altLang="zh-CN" sz="1600" dirty="0" smtClean="0">
                <a:latin typeface="宋体" charset="-122"/>
              </a:rPr>
              <a:t>P284</a:t>
            </a:r>
            <a:r>
              <a:rPr lang="zh-CN" altLang="en-US" sz="1600" dirty="0" smtClean="0">
                <a:latin typeface="宋体" charset="-122"/>
              </a:rPr>
              <a:t>）</a:t>
            </a:r>
            <a:endParaRPr lang="zh-CN" altLang="en-US" sz="1600" dirty="0"/>
          </a:p>
          <a:p>
            <a:r>
              <a:rPr lang="zh-CN" altLang="en-US" sz="1600" dirty="0"/>
              <a:t>具体过程见下页</a:t>
            </a:r>
          </a:p>
        </p:txBody>
      </p:sp>
      <p:graphicFrame>
        <p:nvGraphicFramePr>
          <p:cNvPr id="12" name="表格 11"/>
          <p:cNvGraphicFramePr>
            <a:graphicFrameLocks noGrp="1"/>
          </p:cNvGraphicFramePr>
          <p:nvPr>
            <p:extLst>
              <p:ext uri="{D42A27DB-BD31-4B8C-83A1-F6EECF244321}">
                <p14:modId xmlns:p14="http://schemas.microsoft.com/office/powerpoint/2010/main" val="2413282128"/>
              </p:ext>
            </p:extLst>
          </p:nvPr>
        </p:nvGraphicFramePr>
        <p:xfrm>
          <a:off x="683568" y="1556792"/>
          <a:ext cx="2024774" cy="370840"/>
        </p:xfrm>
        <a:graphic>
          <a:graphicData uri="http://schemas.openxmlformats.org/drawingml/2006/table">
            <a:tbl>
              <a:tblPr firstRow="1" bandRow="1">
                <a:tableStyleId>{5940675A-B579-460E-94D1-54222C63F5DA}</a:tableStyleId>
              </a:tblPr>
              <a:tblGrid>
                <a:gridCol w="1012387"/>
                <a:gridCol w="1012387"/>
              </a:tblGrid>
              <a:tr h="370840">
                <a:tc>
                  <a:txBody>
                    <a:bodyPr/>
                    <a:lstStyle/>
                    <a:p>
                      <a:r>
                        <a:rPr lang="zh-CN" altLang="en-US" sz="1400" dirty="0" smtClean="0"/>
                        <a:t>主存标记</a:t>
                      </a:r>
                      <a:endParaRPr lang="zh-CN" altLang="en-US" sz="1400" dirty="0"/>
                    </a:p>
                  </a:txBody>
                  <a:tcPr/>
                </a:tc>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92708199"/>
              </p:ext>
            </p:extLst>
          </p:nvPr>
        </p:nvGraphicFramePr>
        <p:xfrm>
          <a:off x="1691680" y="2104138"/>
          <a:ext cx="1012387" cy="370840"/>
        </p:xfrm>
        <a:graphic>
          <a:graphicData uri="http://schemas.openxmlformats.org/drawingml/2006/table">
            <a:tbl>
              <a:tblPr firstRow="1" bandRow="1">
                <a:tableStyleId>{5940675A-B579-460E-94D1-54222C63F5DA}</a:tableStyleId>
              </a:tblPr>
              <a:tblGrid>
                <a:gridCol w="1012387"/>
              </a:tblGrid>
              <a:tr h="370840">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spTree>
    <p:extLst>
      <p:ext uri="{BB962C8B-B14F-4D97-AF65-F5344CB8AC3E}">
        <p14:creationId xmlns:p14="http://schemas.microsoft.com/office/powerpoint/2010/main" val="249187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1676400" y="1809750"/>
            <a:ext cx="2927350" cy="3408363"/>
            <a:chOff x="1056" y="1183"/>
            <a:chExt cx="1844" cy="2147"/>
          </a:xfrm>
        </p:grpSpPr>
        <p:sp>
          <p:nvSpPr>
            <p:cNvPr id="3"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grpSp>
          <p:nvGrpSpPr>
            <p:cNvPr id="5" name="Group 14"/>
            <p:cNvGrpSpPr>
              <a:grpSpLocks/>
            </p:cNvGrpSpPr>
            <p:nvPr/>
          </p:nvGrpSpPr>
          <p:grpSpPr bwMode="auto">
            <a:xfrm>
              <a:off x="1056" y="1183"/>
              <a:ext cx="1844" cy="2070"/>
              <a:chOff x="1056" y="1183"/>
              <a:chExt cx="1844" cy="2070"/>
            </a:xfrm>
          </p:grpSpPr>
          <p:sp>
            <p:nvSpPr>
              <p:cNvPr id="6" name="Text Box 15"/>
              <p:cNvSpPr txBox="1">
                <a:spLocks noChangeArrowheads="1"/>
              </p:cNvSpPr>
              <p:nvPr/>
            </p:nvSpPr>
            <p:spPr bwMode="auto">
              <a:xfrm>
                <a:off x="2640" y="1200"/>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20</a:t>
                </a:r>
              </a:p>
            </p:txBody>
          </p:sp>
          <p:grpSp>
            <p:nvGrpSpPr>
              <p:cNvPr id="7" name="Group 16"/>
              <p:cNvGrpSpPr>
                <a:grpSpLocks/>
              </p:cNvGrpSpPr>
              <p:nvPr/>
            </p:nvGrpSpPr>
            <p:grpSpPr bwMode="auto">
              <a:xfrm>
                <a:off x="1056" y="1183"/>
                <a:ext cx="1681" cy="2070"/>
                <a:chOff x="1056" y="1183"/>
                <a:chExt cx="1681" cy="2070"/>
              </a:xfrm>
            </p:grpSpPr>
            <p:sp>
              <p:nvSpPr>
                <p:cNvPr id="8"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9"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10"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Tag</a:t>
                  </a:r>
                </a:p>
              </p:txBody>
            </p:sp>
          </p:grpSp>
        </p:grpSp>
      </p:grpSp>
      <p:grpSp>
        <p:nvGrpSpPr>
          <p:cNvPr id="11" name="Group 20"/>
          <p:cNvGrpSpPr>
            <a:grpSpLocks/>
          </p:cNvGrpSpPr>
          <p:nvPr/>
        </p:nvGrpSpPr>
        <p:grpSpPr bwMode="auto">
          <a:xfrm>
            <a:off x="2027238" y="1846263"/>
            <a:ext cx="3671887" cy="1811337"/>
            <a:chOff x="1277" y="1206"/>
            <a:chExt cx="2313" cy="1141"/>
          </a:xfrm>
        </p:grpSpPr>
        <p:sp>
          <p:nvSpPr>
            <p:cNvPr id="12"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13"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14" name="Text Box 23"/>
            <p:cNvSpPr txBox="1">
              <a:spLocks noChangeArrowheads="1"/>
            </p:cNvSpPr>
            <p:nvPr/>
          </p:nvSpPr>
          <p:spPr bwMode="auto">
            <a:xfrm>
              <a:off x="3330" y="1243"/>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10</a:t>
              </a:r>
            </a:p>
          </p:txBody>
        </p:sp>
        <p:sp>
          <p:nvSpPr>
            <p:cNvPr id="15"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Index</a:t>
              </a:r>
            </a:p>
          </p:txBody>
        </p:sp>
      </p:grpSp>
      <p:grpSp>
        <p:nvGrpSpPr>
          <p:cNvPr id="16" name="Group 25"/>
          <p:cNvGrpSpPr>
            <a:grpSpLocks/>
          </p:cNvGrpSpPr>
          <p:nvPr/>
        </p:nvGrpSpPr>
        <p:grpSpPr bwMode="auto">
          <a:xfrm>
            <a:off x="2619375" y="2514600"/>
            <a:ext cx="4267200" cy="2135188"/>
            <a:chOff x="1650" y="1627"/>
            <a:chExt cx="2688" cy="1345"/>
          </a:xfrm>
        </p:grpSpPr>
        <p:sp>
          <p:nvSpPr>
            <p:cNvPr id="17"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rgbClr val="00DFCA"/>
            </a:solidFill>
            <a:ln w="9525">
              <a:solidFill>
                <a:srgbClr val="00DFCA"/>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0"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7"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8"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9"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Data</a:t>
              </a:r>
            </a:p>
          </p:txBody>
        </p:sp>
        <p:sp>
          <p:nvSpPr>
            <p:cNvPr id="31"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  Index</a:t>
              </a:r>
            </a:p>
          </p:txBody>
        </p:sp>
        <p:sp>
          <p:nvSpPr>
            <p:cNvPr id="32"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Tag</a:t>
              </a:r>
            </a:p>
          </p:txBody>
        </p:sp>
        <p:sp>
          <p:nvSpPr>
            <p:cNvPr id="33" name="Text Box 42"/>
            <p:cNvSpPr txBox="1">
              <a:spLocks noChangeArrowheads="1"/>
            </p:cNvSpPr>
            <p:nvPr/>
          </p:nvSpPr>
          <p:spPr bwMode="auto">
            <a:xfrm>
              <a:off x="2034" y="1627"/>
              <a:ext cx="365"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Valid</a:t>
              </a:r>
            </a:p>
          </p:txBody>
        </p:sp>
        <p:sp>
          <p:nvSpPr>
            <p:cNvPr id="34"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0</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1021</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1022</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1023</a:t>
              </a:r>
            </a:p>
          </p:txBody>
        </p:sp>
      </p:grpSp>
      <p:grpSp>
        <p:nvGrpSpPr>
          <p:cNvPr id="35" name="Group 44"/>
          <p:cNvGrpSpPr>
            <a:grpSpLocks/>
          </p:cNvGrpSpPr>
          <p:nvPr/>
        </p:nvGrpSpPr>
        <p:grpSpPr bwMode="auto">
          <a:xfrm>
            <a:off x="3289300" y="1143000"/>
            <a:ext cx="3597275" cy="709613"/>
            <a:chOff x="2072" y="763"/>
            <a:chExt cx="2266" cy="447"/>
          </a:xfrm>
        </p:grpSpPr>
        <p:sp>
          <p:nvSpPr>
            <p:cNvPr id="36"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7"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31 30       . . .        13 12  11     . . .        2  1  0</a:t>
              </a:r>
            </a:p>
          </p:txBody>
        </p:sp>
        <p:sp>
          <p:nvSpPr>
            <p:cNvPr id="40"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Byte offset</a:t>
              </a:r>
            </a:p>
          </p:txBody>
        </p:sp>
        <p:sp>
          <p:nvSpPr>
            <p:cNvPr id="41" name="Line 50"/>
            <p:cNvSpPr>
              <a:spLocks noChangeShapeType="1"/>
            </p:cNvSpPr>
            <p:nvPr/>
          </p:nvSpPr>
          <p:spPr bwMode="auto">
            <a:xfrm flipH="1">
              <a:off x="3666" y="955"/>
              <a:ext cx="192" cy="192"/>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2" name="Group 52"/>
          <p:cNvGrpSpPr>
            <a:grpSpLocks/>
          </p:cNvGrpSpPr>
          <p:nvPr/>
        </p:nvGrpSpPr>
        <p:grpSpPr bwMode="auto">
          <a:xfrm>
            <a:off x="3886200" y="3589338"/>
            <a:ext cx="623888" cy="1371600"/>
            <a:chOff x="2477" y="2299"/>
            <a:chExt cx="393" cy="864"/>
          </a:xfrm>
        </p:grpSpPr>
        <p:sp>
          <p:nvSpPr>
            <p:cNvPr id="43"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4"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5"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20</a:t>
              </a:r>
            </a:p>
          </p:txBody>
        </p:sp>
      </p:grpSp>
      <p:grpSp>
        <p:nvGrpSpPr>
          <p:cNvPr id="46" name="Group 56"/>
          <p:cNvGrpSpPr>
            <a:grpSpLocks/>
          </p:cNvGrpSpPr>
          <p:nvPr/>
        </p:nvGrpSpPr>
        <p:grpSpPr bwMode="auto">
          <a:xfrm>
            <a:off x="5743575" y="1878013"/>
            <a:ext cx="2060575" cy="3043237"/>
            <a:chOff x="3618" y="1226"/>
            <a:chExt cx="1298" cy="1917"/>
          </a:xfrm>
        </p:grpSpPr>
        <p:sp>
          <p:nvSpPr>
            <p:cNvPr id="47"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8"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9"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Data</a:t>
              </a:r>
            </a:p>
          </p:txBody>
        </p:sp>
        <p:sp>
          <p:nvSpPr>
            <p:cNvPr id="50"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32</a:t>
              </a:r>
            </a:p>
          </p:txBody>
        </p:sp>
      </p:grpSp>
      <p:grpSp>
        <p:nvGrpSpPr>
          <p:cNvPr id="51" name="Group 5"/>
          <p:cNvGrpSpPr>
            <a:grpSpLocks/>
          </p:cNvGrpSpPr>
          <p:nvPr/>
        </p:nvGrpSpPr>
        <p:grpSpPr bwMode="auto">
          <a:xfrm>
            <a:off x="1143000" y="1912938"/>
            <a:ext cx="2913063" cy="3905250"/>
            <a:chOff x="720" y="1248"/>
            <a:chExt cx="1835" cy="2460"/>
          </a:xfrm>
        </p:grpSpPr>
        <p:sp>
          <p:nvSpPr>
            <p:cNvPr id="52"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3"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4"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5"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6"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Hit</a:t>
              </a:r>
            </a:p>
          </p:txBody>
        </p:sp>
      </p:grpSp>
      <p:sp>
        <p:nvSpPr>
          <p:cNvPr id="57" name="TextBox 56"/>
          <p:cNvSpPr txBox="1"/>
          <p:nvPr/>
        </p:nvSpPr>
        <p:spPr>
          <a:xfrm>
            <a:off x="4248150" y="2971669"/>
            <a:ext cx="535203" cy="1200329"/>
          </a:xfrm>
          <a:prstGeom prst="rect">
            <a:avLst/>
          </a:prstGeom>
          <a:noFill/>
        </p:spPr>
        <p:txBody>
          <a:bodyPr wrap="square" rtlCol="0">
            <a:spAutoFit/>
          </a:bodyPr>
          <a:lstStyle/>
          <a:p>
            <a:r>
              <a:rPr lang="zh-CN" altLang="en-US" dirty="0" smtClean="0">
                <a:solidFill>
                  <a:srgbClr val="FF0000"/>
                </a:solidFill>
              </a:rPr>
              <a:t>主存标记</a:t>
            </a:r>
            <a:endParaRPr lang="zh-CN" altLang="en-US" dirty="0">
              <a:solidFill>
                <a:srgbClr val="FF0000"/>
              </a:solidFill>
            </a:endParaRPr>
          </a:p>
        </p:txBody>
      </p:sp>
      <p:sp>
        <p:nvSpPr>
          <p:cNvPr id="58" name="TextBox 57"/>
          <p:cNvSpPr txBox="1"/>
          <p:nvPr/>
        </p:nvSpPr>
        <p:spPr>
          <a:xfrm>
            <a:off x="4510088" y="1920875"/>
            <a:ext cx="2126142" cy="369332"/>
          </a:xfrm>
          <a:prstGeom prst="rect">
            <a:avLst/>
          </a:prstGeom>
          <a:noFill/>
        </p:spPr>
        <p:txBody>
          <a:bodyPr wrap="square" rtlCol="0">
            <a:spAutoFit/>
          </a:bodyPr>
          <a:lstStyle/>
          <a:p>
            <a:r>
              <a:rPr lang="en-US" altLang="zh-CN" dirty="0" smtClean="0">
                <a:solidFill>
                  <a:srgbClr val="FF0000"/>
                </a:solidFill>
              </a:rPr>
              <a:t>Cache</a:t>
            </a:r>
            <a:r>
              <a:rPr lang="zh-CN" altLang="en-US" dirty="0" smtClean="0">
                <a:solidFill>
                  <a:srgbClr val="FF0000"/>
                </a:solidFill>
              </a:rPr>
              <a:t>块号（寻址）</a:t>
            </a:r>
            <a:endParaRPr lang="zh-CN" altLang="en-US" dirty="0">
              <a:solidFill>
                <a:srgbClr val="FF0000"/>
              </a:solidFill>
            </a:endParaRPr>
          </a:p>
        </p:txBody>
      </p:sp>
      <p:sp>
        <p:nvSpPr>
          <p:cNvPr id="59" name="TextBox 58"/>
          <p:cNvSpPr txBox="1"/>
          <p:nvPr/>
        </p:nvSpPr>
        <p:spPr>
          <a:xfrm>
            <a:off x="3335338" y="2308196"/>
            <a:ext cx="1368152" cy="369332"/>
          </a:xfrm>
          <a:prstGeom prst="rect">
            <a:avLst/>
          </a:prstGeom>
          <a:noFill/>
        </p:spPr>
        <p:txBody>
          <a:bodyPr wrap="square" rtlCol="0">
            <a:spAutoFit/>
          </a:bodyPr>
          <a:lstStyle/>
          <a:p>
            <a:r>
              <a:rPr lang="zh-CN" altLang="en-US" dirty="0" smtClean="0">
                <a:solidFill>
                  <a:srgbClr val="FF0000"/>
                </a:solidFill>
              </a:rPr>
              <a:t>有效位</a:t>
            </a:r>
            <a:endParaRPr lang="zh-CN" altLang="en-US" dirty="0">
              <a:solidFill>
                <a:srgbClr val="FF0000"/>
              </a:solidFill>
            </a:endParaRPr>
          </a:p>
        </p:txBody>
      </p:sp>
    </p:spTree>
    <p:extLst>
      <p:ext uri="{BB962C8B-B14F-4D97-AF65-F5344CB8AC3E}">
        <p14:creationId xmlns:p14="http://schemas.microsoft.com/office/powerpoint/2010/main" val="17315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7"/>
          <p:cNvSpPr txBox="1">
            <a:spLocks noChangeArrowheads="1"/>
          </p:cNvSpPr>
          <p:nvPr/>
        </p:nvSpPr>
        <p:spPr bwMode="auto">
          <a:xfrm>
            <a:off x="684213" y="456407"/>
            <a:ext cx="8270875" cy="133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ECEAAC"/>
              </a:buClr>
              <a:buSzPct val="60000"/>
              <a:buFont typeface="Wingdings" pitchFamily="2" charset="2"/>
              <a:buChar char="n"/>
              <a:tabLst/>
              <a:defRPr/>
            </a:pPr>
            <a:r>
              <a:rPr kumimoji="0" lang="en-US" altLang="zh-CN" sz="3200" b="0" i="0" u="none" strike="noStrike" kern="0" cap="none" spc="0" normalizeH="0" baseline="0" noProof="0" dirty="0" smtClean="0">
                <a:ln>
                  <a:noFill/>
                </a:ln>
                <a:solidFill>
                  <a:srgbClr val="000000"/>
                </a:solidFill>
                <a:effectLst/>
                <a:uLnTx/>
                <a:uFillTx/>
                <a:latin typeface="Arial"/>
                <a:ea typeface="+mn-ea"/>
                <a:cs typeface="+mn-cs"/>
              </a:rPr>
              <a:t>Cache</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分</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8</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块</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 1</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字</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块</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 </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直接映射</a:t>
            </a:r>
            <a:endParaRPr kumimoji="0" lang="en-US" altLang="zh-CN" sz="32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ECEAAC"/>
              </a:buClr>
              <a:buSzPct val="60000"/>
              <a:buFont typeface="Wingdings" pitchFamily="2" charset="2"/>
              <a:buChar char="n"/>
              <a:tabLst/>
              <a:defRPr/>
            </a:pPr>
            <a:r>
              <a:rPr kumimoji="0" lang="zh-CN" altLang="en-US" sz="3200" b="0" i="0" u="none" strike="noStrike" kern="0" cap="none" spc="0" normalizeH="0" baseline="0" noProof="0" dirty="0" smtClean="0">
                <a:ln>
                  <a:noFill/>
                </a:ln>
                <a:solidFill>
                  <a:srgbClr val="000000"/>
                </a:solidFill>
                <a:effectLst/>
                <a:uLnTx/>
                <a:uFillTx/>
                <a:latin typeface="Arial"/>
                <a:ea typeface="宋体" charset="-122"/>
                <a:cs typeface="+mn-cs"/>
              </a:rPr>
              <a:t>初始状态，接下去连续</a:t>
            </a:r>
            <a:r>
              <a:rPr kumimoji="0" lang="en-US" altLang="zh-CN" sz="3200" b="0" i="0" u="none" strike="noStrike" kern="0" cap="none" spc="0" normalizeH="0" baseline="0" noProof="0" dirty="0" smtClean="0">
                <a:ln>
                  <a:noFill/>
                </a:ln>
                <a:solidFill>
                  <a:srgbClr val="000000"/>
                </a:solidFill>
                <a:effectLst/>
                <a:uLnTx/>
                <a:uFillTx/>
                <a:latin typeface="Arial"/>
                <a:ea typeface="宋体" charset="-122"/>
                <a:cs typeface="+mn-cs"/>
              </a:rPr>
              <a:t>9</a:t>
            </a:r>
            <a:r>
              <a:rPr kumimoji="0" lang="zh-CN" altLang="en-US" sz="3200" b="0" i="0" u="none" strike="noStrike" kern="0" cap="none" spc="0" normalizeH="0" baseline="0" noProof="0" dirty="0" smtClean="0">
                <a:ln>
                  <a:noFill/>
                </a:ln>
                <a:solidFill>
                  <a:srgbClr val="000000"/>
                </a:solidFill>
                <a:effectLst/>
                <a:uLnTx/>
                <a:uFillTx/>
                <a:latin typeface="Arial"/>
                <a:ea typeface="宋体" charset="-122"/>
                <a:cs typeface="+mn-cs"/>
              </a:rPr>
              <a:t>次访问，</a:t>
            </a:r>
            <a:r>
              <a:rPr kumimoji="0" lang="en-US" altLang="zh-CN" sz="3200" b="0" i="0" u="none" strike="noStrike" kern="0" cap="none" spc="0" normalizeH="0" baseline="0" noProof="0" dirty="0" smtClean="0">
                <a:ln>
                  <a:noFill/>
                </a:ln>
                <a:solidFill>
                  <a:srgbClr val="000000"/>
                </a:solidFill>
                <a:effectLst/>
                <a:uLnTx/>
                <a:uFillTx/>
                <a:latin typeface="Arial"/>
                <a:ea typeface="宋体" charset="-122"/>
                <a:cs typeface="+mn-cs"/>
              </a:rPr>
              <a:t>P285</a:t>
            </a:r>
            <a:endParaRPr kumimoji="0" lang="en-AU" altLang="zh-CN" sz="3200" b="0" i="0" u="none" strike="noStrike" kern="0" cap="none" spc="0" normalizeH="0" baseline="0" noProof="0" dirty="0" smtClean="0">
              <a:ln>
                <a:noFill/>
              </a:ln>
              <a:solidFill>
                <a:srgbClr val="000000"/>
              </a:solidFill>
              <a:effectLst/>
              <a:uLnTx/>
              <a:uFillTx/>
              <a:latin typeface="Arial"/>
              <a:ea typeface="宋体" charset="-122"/>
              <a:cs typeface="+mn-cs"/>
            </a:endParaRPr>
          </a:p>
        </p:txBody>
      </p:sp>
      <p:graphicFrame>
        <p:nvGraphicFramePr>
          <p:cNvPr id="4" name="Group 4"/>
          <p:cNvGraphicFramePr>
            <a:graphicFrameLocks noGrp="1"/>
          </p:cNvGraphicFramePr>
          <p:nvPr>
            <p:extLst>
              <p:ext uri="{D42A27DB-BD31-4B8C-83A1-F6EECF244321}">
                <p14:modId xmlns:p14="http://schemas.microsoft.com/office/powerpoint/2010/main" val="303292233"/>
              </p:ext>
            </p:extLst>
          </p:nvPr>
        </p:nvGraphicFramePr>
        <p:xfrm>
          <a:off x="1547813" y="2255044"/>
          <a:ext cx="6096000" cy="3291840"/>
        </p:xfrm>
        <a:graphic>
          <a:graphicData uri="http://schemas.openxmlformats.org/drawingml/2006/table">
            <a:tbl>
              <a:tblPr/>
              <a:tblGrid>
                <a:gridCol w="1079500"/>
                <a:gridCol w="649287"/>
                <a:gridCol w="1150938"/>
                <a:gridCol w="3216275"/>
              </a:tblGrid>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2555776" y="5877272"/>
            <a:ext cx="4896544" cy="369332"/>
          </a:xfrm>
          <a:prstGeom prst="rect">
            <a:avLst/>
          </a:prstGeom>
          <a:noFill/>
        </p:spPr>
        <p:txBody>
          <a:bodyPr wrap="square" rtlCol="0">
            <a:spAutoFit/>
          </a:bodyPr>
          <a:lstStyle/>
          <a:p>
            <a:r>
              <a:rPr lang="en-US" altLang="zh-CN" dirty="0" smtClean="0"/>
              <a:t>Cache</a:t>
            </a:r>
            <a:r>
              <a:rPr lang="zh-CN" altLang="en-US" dirty="0" smtClean="0"/>
              <a:t>大小</a:t>
            </a:r>
            <a:r>
              <a:rPr lang="zh-CN" altLang="en-US" dirty="0" smtClean="0">
                <a:sym typeface="Wingdings" pitchFamily="2" charset="2"/>
              </a:rPr>
              <a:t>：</a:t>
            </a:r>
            <a:r>
              <a:rPr lang="en-US" altLang="zh-CN" dirty="0" smtClean="0">
                <a:sym typeface="Wingdings" pitchFamily="2" charset="2"/>
              </a:rPr>
              <a:t>( 1 + 2 + </a:t>
            </a:r>
            <a:r>
              <a:rPr lang="zh-CN" altLang="en-US" dirty="0" smtClean="0">
                <a:sym typeface="Wingdings" pitchFamily="2" charset="2"/>
              </a:rPr>
              <a:t>字长 </a:t>
            </a:r>
            <a:r>
              <a:rPr lang="en-US" altLang="zh-CN" dirty="0" smtClean="0">
                <a:sym typeface="Wingdings" pitchFamily="2" charset="2"/>
              </a:rPr>
              <a:t>)*8</a:t>
            </a:r>
            <a:endParaRPr lang="zh-CN" altLang="en-US" dirty="0"/>
          </a:p>
        </p:txBody>
      </p:sp>
    </p:spTree>
    <p:extLst>
      <p:ext uri="{BB962C8B-B14F-4D97-AF65-F5344CB8AC3E}">
        <p14:creationId xmlns:p14="http://schemas.microsoft.com/office/powerpoint/2010/main" val="166675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extLst>
              <p:ext uri="{D42A27DB-BD31-4B8C-83A1-F6EECF244321}">
                <p14:modId xmlns:p14="http://schemas.microsoft.com/office/powerpoint/2010/main" val="3156194939"/>
              </p:ext>
            </p:extLst>
          </p:nvPr>
        </p:nvGraphicFramePr>
        <p:xfrm>
          <a:off x="1547664" y="2584103"/>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Mem[10110]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extLst>
              <p:ext uri="{D42A27DB-BD31-4B8C-83A1-F6EECF244321}">
                <p14:modId xmlns:p14="http://schemas.microsoft.com/office/powerpoint/2010/main" val="179043442"/>
              </p:ext>
            </p:extLst>
          </p:nvPr>
        </p:nvGraphicFramePr>
        <p:xfrm>
          <a:off x="1547664" y="980728"/>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30516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1602</Words>
  <Application>Microsoft Office PowerPoint</Application>
  <PresentationFormat>全屏显示(4:3)</PresentationFormat>
  <Paragraphs>486</Paragraphs>
  <Slides>24</Slides>
  <Notes>2</Notes>
  <HiddenSlides>0</HiddenSlides>
  <MMClips>0</MMClips>
  <ScaleCrop>false</ScaleCrop>
  <HeadingPairs>
    <vt:vector size="4" baseType="variant">
      <vt:variant>
        <vt:lpstr>主题</vt:lpstr>
      </vt:variant>
      <vt:variant>
        <vt:i4>3</vt:i4>
      </vt:variant>
      <vt:variant>
        <vt:lpstr>幻灯片标题</vt:lpstr>
      </vt:variant>
      <vt:variant>
        <vt:i4>24</vt:i4>
      </vt:variant>
    </vt:vector>
  </HeadingPairs>
  <TitlesOfParts>
    <vt:vector size="27" baseType="lpstr">
      <vt:lpstr>Office 主题​​</vt:lpstr>
      <vt:lpstr>mjicse431</vt:lpstr>
      <vt:lpstr>1_Office 主题​​</vt:lpstr>
      <vt:lpstr>Cache基本原理</vt:lpstr>
      <vt:lpstr>直接映射</vt:lpstr>
      <vt:lpstr>每个cache块中只包含一个字</vt:lpstr>
      <vt:lpstr>直接映射</vt:lpstr>
      <vt:lpstr>直接映射</vt:lpstr>
      <vt:lpstr>直接映射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一个cache块中包含多个字</vt:lpstr>
      <vt:lpstr>PowerPoint 演示文稿</vt:lpstr>
      <vt:lpstr>PowerPoint 演示文稿</vt:lpstr>
      <vt:lpstr>PowerPoint 演示文稿</vt:lpstr>
      <vt:lpstr>cache块中包含多个字的优点</vt:lpstr>
      <vt:lpstr>PowerPoint 演示文稿</vt:lpstr>
      <vt:lpstr>PowerPoint 演示文稿</vt:lpstr>
      <vt:lpstr>PowerPoint 演示文稿</vt:lpstr>
      <vt:lpstr>Miss Rate vs Block Size vs Cache Size</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Cache基本原理</dc:title>
  <dc:creator>hzhang</dc:creator>
  <cp:lastModifiedBy>hzhang</cp:lastModifiedBy>
  <cp:revision>85</cp:revision>
  <dcterms:created xsi:type="dcterms:W3CDTF">2013-05-09T13:15:37Z</dcterms:created>
  <dcterms:modified xsi:type="dcterms:W3CDTF">2013-05-15T11:15:10Z</dcterms:modified>
</cp:coreProperties>
</file>