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4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0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3BDF-EBC8-4331-B578-3588A439C041}" type="datetimeFigureOut">
              <a:rPr lang="zh-CN" altLang="en-US" smtClean="0"/>
              <a:t>2013/5/19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C086-D418-4451-BF99-7C1DE670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全相联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减少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全相联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676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直接映射：</a:t>
            </a:r>
            <a:r>
              <a:rPr lang="zh-CN" altLang="en-US" sz="2400" dirty="0"/>
              <a:t>主存中</a:t>
            </a:r>
            <a:r>
              <a:rPr lang="zh-CN" altLang="en-US" sz="2400" dirty="0" smtClean="0"/>
              <a:t>的块映射到</a:t>
            </a:r>
            <a:r>
              <a:rPr lang="en-US" altLang="zh-CN" sz="2400" dirty="0" smtClean="0"/>
              <a:t>cache</a:t>
            </a:r>
            <a:r>
              <a:rPr lang="zh-CN" altLang="en-US" sz="2400" dirty="0" smtClean="0">
                <a:solidFill>
                  <a:srgbClr val="FF0000"/>
                </a:solidFill>
              </a:rPr>
              <a:t>特定的</a:t>
            </a:r>
            <a:r>
              <a:rPr lang="zh-CN" altLang="en-US" sz="2400" dirty="0" smtClean="0"/>
              <a:t>位置。缺点：</a:t>
            </a:r>
            <a:endParaRPr lang="en-US" altLang="zh-CN" sz="2400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09700" y="3381376"/>
            <a:ext cx="990600" cy="1219200"/>
            <a:chOff x="1344" y="1056"/>
            <a:chExt cx="624" cy="76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390900" y="3381376"/>
            <a:ext cx="990600" cy="1219200"/>
            <a:chOff x="1344" y="1056"/>
            <a:chExt cx="624" cy="76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48300" y="3381376"/>
            <a:ext cx="990600" cy="1219200"/>
            <a:chOff x="1344" y="1056"/>
            <a:chExt cx="624" cy="76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505700" y="3381376"/>
            <a:ext cx="990600" cy="1219200"/>
            <a:chOff x="1344" y="1056"/>
            <a:chExt cx="624" cy="76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505700" y="5210176"/>
            <a:ext cx="990600" cy="1219200"/>
            <a:chOff x="1344" y="1056"/>
            <a:chExt cx="624" cy="7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448300" y="5210176"/>
            <a:ext cx="990600" cy="1219200"/>
            <a:chOff x="1344" y="1056"/>
            <a:chExt cx="624" cy="768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3467100" y="5210176"/>
            <a:ext cx="990600" cy="1219200"/>
            <a:chOff x="1344" y="1056"/>
            <a:chExt cx="624" cy="768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409700" y="5210176"/>
            <a:ext cx="990600" cy="1219200"/>
            <a:chOff x="1344" y="1056"/>
            <a:chExt cx="624" cy="768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470025" y="29606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375025" y="29606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356225" y="29606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489825" y="29606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333500" y="4829176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375025" y="47894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432425" y="47894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7413625" y="4789488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876300" y="3381376"/>
            <a:ext cx="533400" cy="1219200"/>
            <a:chOff x="1344" y="1056"/>
            <a:chExt cx="624" cy="768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857500" y="3381376"/>
            <a:ext cx="533400" cy="1219200"/>
            <a:chOff x="1344" y="1056"/>
            <a:chExt cx="624" cy="768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914900" y="3381376"/>
            <a:ext cx="533400" cy="1219200"/>
            <a:chOff x="1344" y="1056"/>
            <a:chExt cx="624" cy="768"/>
          </a:xfrm>
        </p:grpSpPr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6972300" y="3381376"/>
            <a:ext cx="533400" cy="1219200"/>
            <a:chOff x="1344" y="1056"/>
            <a:chExt cx="624" cy="768"/>
          </a:xfrm>
        </p:grpSpPr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76300" y="5210176"/>
            <a:ext cx="533400" cy="1219200"/>
            <a:chOff x="1344" y="1056"/>
            <a:chExt cx="624" cy="768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2933700" y="5210176"/>
            <a:ext cx="533400" cy="1219200"/>
            <a:chOff x="1344" y="1056"/>
            <a:chExt cx="624" cy="768"/>
          </a:xfrm>
        </p:grpSpPr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4914900" y="5210176"/>
            <a:ext cx="533400" cy="1219200"/>
            <a:chOff x="1344" y="1056"/>
            <a:chExt cx="624" cy="768"/>
          </a:xfrm>
        </p:grpSpPr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6972300" y="5210176"/>
            <a:ext cx="533400" cy="1219200"/>
            <a:chOff x="1344" y="1056"/>
            <a:chExt cx="624" cy="768"/>
          </a:xfrm>
        </p:grpSpPr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2" name="Rectangle 91"/>
          <p:cNvSpPr txBox="1">
            <a:spLocks noChangeArrowheads="1"/>
          </p:cNvSpPr>
          <p:nvPr/>
        </p:nvSpPr>
        <p:spPr bwMode="auto">
          <a:xfrm>
            <a:off x="647700" y="1817688"/>
            <a:ext cx="8153400" cy="1153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考虑如下主存访问：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         0   4   0   4   0   4   0   4</a:t>
            </a:r>
          </a:p>
          <a:p>
            <a:pPr marL="741363" marR="0" lvl="1" indent="-246063" algn="ctr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由于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cache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仅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有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块，可见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4 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映射到同一块，即第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块。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3" name="Text Box 93"/>
          <p:cNvSpPr txBox="1">
            <a:spLocks noChangeArrowheads="1"/>
          </p:cNvSpPr>
          <p:nvPr/>
        </p:nvSpPr>
        <p:spPr bwMode="auto">
          <a:xfrm>
            <a:off x="4844143" y="1823622"/>
            <a:ext cx="360496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</a:rPr>
              <a:t>初始状态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</a:rPr>
              <a:t>为空，所有有效位无效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27150" y="11713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327150" y="1780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327150" y="14761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327150" y="2085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08350" y="11713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08350" y="1780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308350" y="14761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308350" y="2085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65750" y="11713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365750" y="1780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365750" y="14761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365750" y="2085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423150" y="11713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7423150" y="1780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7423150" y="14761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423150" y="2085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423150" y="30001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7423150" y="3609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423150" y="3304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423150" y="39145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65750" y="30001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365750" y="3609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365750" y="3304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365750" y="39145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384550" y="30001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3384550" y="3609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3384550" y="3304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384550" y="39145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327150" y="3000149"/>
            <a:ext cx="9906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327150" y="36097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327150" y="33049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327150" y="3914549"/>
            <a:ext cx="99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387475" y="7506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3292475" y="7506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273675" y="7506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7407275" y="7506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1250950" y="2619149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292475" y="25794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49875" y="25794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331075" y="2579462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793750" y="11713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93750" y="1780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93750" y="14761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793750" y="2085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2774950" y="11713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2774950" y="1780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2774950" y="14761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2774950" y="2085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4832350" y="11713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4832350" y="1780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4832350" y="14761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4832350" y="2085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6889750" y="11713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6889750" y="1780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6889750" y="14761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6889750" y="2085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93750" y="30001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793750" y="3609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>
            <a:off x="793750" y="3304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793750" y="39145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2851150" y="30001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>
            <a:off x="2851150" y="3609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>
            <a:off x="2851150" y="3304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2851150" y="39145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4832350" y="30001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4832350" y="3609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4832350" y="3304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4832350" y="39145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6889750" y="3000149"/>
            <a:ext cx="533400" cy="1219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>
            <a:off x="6889750" y="36097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6889750" y="33049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6889750" y="3914549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4" name="Text Box 77"/>
          <p:cNvSpPr txBox="1">
            <a:spLocks noChangeArrowheads="1"/>
          </p:cNvSpPr>
          <p:nvPr/>
        </p:nvSpPr>
        <p:spPr bwMode="auto">
          <a:xfrm>
            <a:off x="1631950" y="714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75" name="Text Box 78"/>
          <p:cNvSpPr txBox="1">
            <a:spLocks noChangeArrowheads="1"/>
          </p:cNvSpPr>
          <p:nvPr/>
        </p:nvSpPr>
        <p:spPr bwMode="auto">
          <a:xfrm>
            <a:off x="3536950" y="714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76" name="Text Box 79"/>
          <p:cNvSpPr txBox="1">
            <a:spLocks noChangeArrowheads="1"/>
          </p:cNvSpPr>
          <p:nvPr/>
        </p:nvSpPr>
        <p:spPr bwMode="auto">
          <a:xfrm>
            <a:off x="5518150" y="714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77" name="Text Box 80"/>
          <p:cNvSpPr txBox="1">
            <a:spLocks noChangeArrowheads="1"/>
          </p:cNvSpPr>
          <p:nvPr/>
        </p:nvSpPr>
        <p:spPr bwMode="auto">
          <a:xfrm>
            <a:off x="7651750" y="714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78" name="Text Box 81"/>
          <p:cNvSpPr txBox="1">
            <a:spLocks noChangeArrowheads="1"/>
          </p:cNvSpPr>
          <p:nvPr/>
        </p:nvSpPr>
        <p:spPr bwMode="auto">
          <a:xfrm>
            <a:off x="1479550" y="2619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3536950" y="2619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80" name="Text Box 83"/>
          <p:cNvSpPr txBox="1">
            <a:spLocks noChangeArrowheads="1"/>
          </p:cNvSpPr>
          <p:nvPr/>
        </p:nvSpPr>
        <p:spPr bwMode="auto">
          <a:xfrm>
            <a:off x="5670550" y="2619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7651750" y="2619149"/>
            <a:ext cx="65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Arial" charset="0"/>
              </a:rPr>
              <a:t>miss</a:t>
            </a:r>
          </a:p>
        </p:txBody>
      </p:sp>
      <p:sp>
        <p:nvSpPr>
          <p:cNvPr id="82" name="Text Box 85"/>
          <p:cNvSpPr txBox="1">
            <a:spLocks noChangeArrowheads="1"/>
          </p:cNvSpPr>
          <p:nvPr/>
        </p:nvSpPr>
        <p:spPr bwMode="auto">
          <a:xfrm>
            <a:off x="869950" y="11713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00    Mem(0)</a:t>
            </a:r>
          </a:p>
        </p:txBody>
      </p:sp>
      <p:sp>
        <p:nvSpPr>
          <p:cNvPr id="83" name="Text Box 86"/>
          <p:cNvSpPr txBox="1">
            <a:spLocks noChangeArrowheads="1"/>
          </p:cNvSpPr>
          <p:nvPr/>
        </p:nvSpPr>
        <p:spPr bwMode="auto">
          <a:xfrm>
            <a:off x="2774950" y="11713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00    Mem(0)</a:t>
            </a:r>
          </a:p>
        </p:txBody>
      </p:sp>
      <p:grpSp>
        <p:nvGrpSpPr>
          <p:cNvPr id="84" name="Group 87"/>
          <p:cNvGrpSpPr>
            <a:grpSpLocks/>
          </p:cNvGrpSpPr>
          <p:nvPr/>
        </p:nvGrpSpPr>
        <p:grpSpPr bwMode="auto">
          <a:xfrm>
            <a:off x="2546350" y="942749"/>
            <a:ext cx="1835150" cy="533400"/>
            <a:chOff x="1584" y="960"/>
            <a:chExt cx="1156" cy="336"/>
          </a:xfrm>
        </p:grpSpPr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1776" y="1152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Text Box 89"/>
            <p:cNvSpPr txBox="1">
              <a:spLocks noChangeArrowheads="1"/>
            </p:cNvSpPr>
            <p:nvPr/>
          </p:nvSpPr>
          <p:spPr bwMode="auto">
            <a:xfrm>
              <a:off x="1584" y="96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01</a:t>
              </a:r>
            </a:p>
          </p:txBody>
        </p:sp>
        <p:sp>
          <p:nvSpPr>
            <p:cNvPr id="87" name="Text Box 90"/>
            <p:cNvSpPr txBox="1">
              <a:spLocks noChangeArrowheads="1"/>
            </p:cNvSpPr>
            <p:nvPr/>
          </p:nvSpPr>
          <p:spPr bwMode="auto">
            <a:xfrm>
              <a:off x="2544" y="1008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2448" y="1152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89" name="Text Box 92"/>
          <p:cNvSpPr txBox="1">
            <a:spLocks noChangeArrowheads="1"/>
          </p:cNvSpPr>
          <p:nvPr/>
        </p:nvSpPr>
        <p:spPr bwMode="auto">
          <a:xfrm>
            <a:off x="4832350" y="11713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01    Mem(4)</a:t>
            </a:r>
          </a:p>
        </p:txBody>
      </p:sp>
      <p:grpSp>
        <p:nvGrpSpPr>
          <p:cNvPr id="90" name="Group 93"/>
          <p:cNvGrpSpPr>
            <a:grpSpLocks/>
          </p:cNvGrpSpPr>
          <p:nvPr/>
        </p:nvGrpSpPr>
        <p:grpSpPr bwMode="auto">
          <a:xfrm>
            <a:off x="4603750" y="942749"/>
            <a:ext cx="1835150" cy="533400"/>
            <a:chOff x="2880" y="1008"/>
            <a:chExt cx="1156" cy="336"/>
          </a:xfrm>
        </p:grpSpPr>
        <p:sp>
          <p:nvSpPr>
            <p:cNvPr id="91" name="Line 94"/>
            <p:cNvSpPr>
              <a:spLocks noChangeShapeType="1"/>
            </p:cNvSpPr>
            <p:nvPr/>
          </p:nvSpPr>
          <p:spPr bwMode="auto">
            <a:xfrm>
              <a:off x="3072" y="1200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>
              <a:off x="3744" y="1200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3840" y="1056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2880" y="100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00</a:t>
              </a:r>
            </a:p>
          </p:txBody>
        </p:sp>
      </p:grpSp>
      <p:sp>
        <p:nvSpPr>
          <p:cNvPr id="95" name="Text Box 98"/>
          <p:cNvSpPr txBox="1">
            <a:spLocks noChangeArrowheads="1"/>
          </p:cNvSpPr>
          <p:nvPr/>
        </p:nvSpPr>
        <p:spPr bwMode="auto">
          <a:xfrm>
            <a:off x="6889750" y="11713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00    Mem(0)</a:t>
            </a:r>
          </a:p>
        </p:txBody>
      </p:sp>
      <p:grpSp>
        <p:nvGrpSpPr>
          <p:cNvPr id="96" name="Group 99"/>
          <p:cNvGrpSpPr>
            <a:grpSpLocks/>
          </p:cNvGrpSpPr>
          <p:nvPr/>
        </p:nvGrpSpPr>
        <p:grpSpPr bwMode="auto">
          <a:xfrm>
            <a:off x="6661150" y="942749"/>
            <a:ext cx="1835150" cy="533400"/>
            <a:chOff x="4176" y="1008"/>
            <a:chExt cx="1156" cy="336"/>
          </a:xfrm>
        </p:grpSpPr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4368" y="1200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4176" y="100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01</a:t>
              </a:r>
            </a:p>
          </p:txBody>
        </p: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5136" y="110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>
              <a:off x="5040" y="1200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01" name="Text Box 104"/>
          <p:cNvSpPr txBox="1">
            <a:spLocks noChangeArrowheads="1"/>
          </p:cNvSpPr>
          <p:nvPr/>
        </p:nvSpPr>
        <p:spPr bwMode="auto">
          <a:xfrm>
            <a:off x="2851150" y="30001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00    Mem(0)</a:t>
            </a:r>
          </a:p>
        </p:txBody>
      </p:sp>
      <p:grpSp>
        <p:nvGrpSpPr>
          <p:cNvPr id="102" name="Group 105"/>
          <p:cNvGrpSpPr>
            <a:grpSpLocks/>
          </p:cNvGrpSpPr>
          <p:nvPr/>
        </p:nvGrpSpPr>
        <p:grpSpPr bwMode="auto">
          <a:xfrm>
            <a:off x="2622550" y="2695349"/>
            <a:ext cx="1835150" cy="595313"/>
            <a:chOff x="1632" y="3273"/>
            <a:chExt cx="1156" cy="375"/>
          </a:xfrm>
        </p:grpSpPr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1824" y="3504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Text Box 107"/>
            <p:cNvSpPr txBox="1">
              <a:spLocks noChangeArrowheads="1"/>
            </p:cNvSpPr>
            <p:nvPr/>
          </p:nvSpPr>
          <p:spPr bwMode="auto">
            <a:xfrm>
              <a:off x="1632" y="327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01</a:t>
              </a:r>
            </a:p>
          </p:txBody>
        </p: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2592" y="3321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2496" y="3504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07" name="Text Box 110"/>
          <p:cNvSpPr txBox="1">
            <a:spLocks noChangeArrowheads="1"/>
          </p:cNvSpPr>
          <p:nvPr/>
        </p:nvSpPr>
        <p:spPr bwMode="auto">
          <a:xfrm>
            <a:off x="6889750" y="30001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00    Mem(0)</a:t>
            </a:r>
          </a:p>
        </p:txBody>
      </p:sp>
      <p:grpSp>
        <p:nvGrpSpPr>
          <p:cNvPr id="108" name="Group 111"/>
          <p:cNvGrpSpPr>
            <a:grpSpLocks/>
          </p:cNvGrpSpPr>
          <p:nvPr/>
        </p:nvGrpSpPr>
        <p:grpSpPr bwMode="auto">
          <a:xfrm>
            <a:off x="6661150" y="2695349"/>
            <a:ext cx="1835150" cy="595313"/>
            <a:chOff x="4176" y="3369"/>
            <a:chExt cx="1156" cy="375"/>
          </a:xfrm>
        </p:grpSpPr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4368" y="3600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0" name="Text Box 113"/>
            <p:cNvSpPr txBox="1">
              <a:spLocks noChangeArrowheads="1"/>
            </p:cNvSpPr>
            <p:nvPr/>
          </p:nvSpPr>
          <p:spPr bwMode="auto">
            <a:xfrm>
              <a:off x="4176" y="336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01</a:t>
              </a:r>
            </a:p>
          </p:txBody>
        </p:sp>
        <p:sp>
          <p:nvSpPr>
            <p:cNvPr id="111" name="Text Box 114"/>
            <p:cNvSpPr txBox="1">
              <a:spLocks noChangeArrowheads="1"/>
            </p:cNvSpPr>
            <p:nvPr/>
          </p:nvSpPr>
          <p:spPr bwMode="auto">
            <a:xfrm>
              <a:off x="5136" y="346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5040" y="3600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3" name="Text Box 116"/>
          <p:cNvSpPr txBox="1">
            <a:spLocks noChangeArrowheads="1"/>
          </p:cNvSpPr>
          <p:nvPr/>
        </p:nvSpPr>
        <p:spPr bwMode="auto">
          <a:xfrm>
            <a:off x="793750" y="30001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01    Mem(4)</a:t>
            </a:r>
          </a:p>
        </p:txBody>
      </p:sp>
      <p:grpSp>
        <p:nvGrpSpPr>
          <p:cNvPr id="114" name="Group 117"/>
          <p:cNvGrpSpPr>
            <a:grpSpLocks/>
          </p:cNvGrpSpPr>
          <p:nvPr/>
        </p:nvGrpSpPr>
        <p:grpSpPr bwMode="auto">
          <a:xfrm>
            <a:off x="565150" y="2771549"/>
            <a:ext cx="1835150" cy="533400"/>
            <a:chOff x="336" y="2496"/>
            <a:chExt cx="1156" cy="336"/>
          </a:xfrm>
        </p:grpSpPr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528" y="2688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19"/>
            <p:cNvSpPr>
              <a:spLocks noChangeShapeType="1"/>
            </p:cNvSpPr>
            <p:nvPr/>
          </p:nvSpPr>
          <p:spPr bwMode="auto">
            <a:xfrm>
              <a:off x="1200" y="2688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Text Box 120"/>
            <p:cNvSpPr txBox="1">
              <a:spLocks noChangeArrowheads="1"/>
            </p:cNvSpPr>
            <p:nvPr/>
          </p:nvSpPr>
          <p:spPr bwMode="auto">
            <a:xfrm>
              <a:off x="1296" y="2544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18" name="Text Box 121"/>
            <p:cNvSpPr txBox="1">
              <a:spLocks noChangeArrowheads="1"/>
            </p:cNvSpPr>
            <p:nvPr/>
          </p:nvSpPr>
          <p:spPr bwMode="auto">
            <a:xfrm>
              <a:off x="336" y="249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00</a:t>
              </a:r>
            </a:p>
          </p:txBody>
        </p:sp>
      </p:grpSp>
      <p:sp>
        <p:nvSpPr>
          <p:cNvPr id="119" name="Text Box 122"/>
          <p:cNvSpPr txBox="1">
            <a:spLocks noChangeArrowheads="1"/>
          </p:cNvSpPr>
          <p:nvPr/>
        </p:nvSpPr>
        <p:spPr bwMode="auto">
          <a:xfrm>
            <a:off x="4832350" y="3000149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01    Mem(4)</a:t>
            </a:r>
          </a:p>
        </p:txBody>
      </p:sp>
      <p:grpSp>
        <p:nvGrpSpPr>
          <p:cNvPr id="120" name="Group 123"/>
          <p:cNvGrpSpPr>
            <a:grpSpLocks/>
          </p:cNvGrpSpPr>
          <p:nvPr/>
        </p:nvGrpSpPr>
        <p:grpSpPr bwMode="auto">
          <a:xfrm>
            <a:off x="4603750" y="2695349"/>
            <a:ext cx="1835150" cy="595313"/>
            <a:chOff x="2880" y="3321"/>
            <a:chExt cx="1156" cy="375"/>
          </a:xfrm>
        </p:grpSpPr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>
              <a:off x="3072" y="3552"/>
              <a:ext cx="240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Line 125"/>
            <p:cNvSpPr>
              <a:spLocks noChangeShapeType="1"/>
            </p:cNvSpPr>
            <p:nvPr/>
          </p:nvSpPr>
          <p:spPr bwMode="auto">
            <a:xfrm>
              <a:off x="3744" y="3552"/>
              <a:ext cx="144" cy="144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Text Box 126"/>
            <p:cNvSpPr txBox="1">
              <a:spLocks noChangeArrowheads="1"/>
            </p:cNvSpPr>
            <p:nvPr/>
          </p:nvSpPr>
          <p:spPr bwMode="auto">
            <a:xfrm>
              <a:off x="3840" y="336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24" name="Text Box 127"/>
            <p:cNvSpPr txBox="1">
              <a:spLocks noChangeArrowheads="1"/>
            </p:cNvSpPr>
            <p:nvPr/>
          </p:nvSpPr>
          <p:spPr bwMode="auto">
            <a:xfrm>
              <a:off x="2880" y="3321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</a:rPr>
                <a:t>00</a:t>
              </a:r>
            </a:p>
          </p:txBody>
        </p:sp>
      </p:grpSp>
      <p:sp>
        <p:nvSpPr>
          <p:cNvPr id="125" name="Rectangle 129"/>
          <p:cNvSpPr>
            <a:spLocks noChangeArrowheads="1"/>
          </p:cNvSpPr>
          <p:nvPr/>
        </p:nvSpPr>
        <p:spPr bwMode="auto">
          <a:xfrm>
            <a:off x="381000" y="5213334"/>
            <a:ext cx="8153400" cy="90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乒乓现象</a:t>
            </a:r>
            <a:endParaRPr lang="en-US" altLang="zh-CN" sz="2400" dirty="0" smtClean="0">
              <a:solidFill>
                <a:srgbClr val="000000"/>
              </a:solidFill>
              <a:latin typeface="Arial" charset="0"/>
            </a:endParaRPr>
          </a:p>
          <a:p>
            <a:pPr marL="287338" indent="-2873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事实上，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cache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很空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6" name="Rectangle 130"/>
          <p:cNvSpPr>
            <a:spLocks noChangeArrowheads="1"/>
          </p:cNvSpPr>
          <p:nvPr/>
        </p:nvSpPr>
        <p:spPr bwMode="auto">
          <a:xfrm>
            <a:off x="565150" y="4371749"/>
            <a:ext cx="81534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8 requests, 8 misses</a:t>
            </a:r>
          </a:p>
        </p:txBody>
      </p:sp>
    </p:spTree>
    <p:extLst>
      <p:ext uri="{BB962C8B-B14F-4D97-AF65-F5344CB8AC3E}">
        <p14:creationId xmlns:p14="http://schemas.microsoft.com/office/powerpoint/2010/main" val="25155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/>
      <p:bldP spid="89" grpId="0"/>
      <p:bldP spid="95" grpId="0"/>
      <p:bldP spid="101" grpId="0"/>
      <p:bldP spid="107" grpId="0"/>
      <p:bldP spid="113" grpId="0"/>
      <p:bldP spid="119" grpId="0"/>
      <p:bldP spid="125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全相联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假设某机  </a:t>
            </a:r>
            <a:endParaRPr lang="en-US" altLang="zh-CN" dirty="0" smtClean="0">
              <a:latin typeface="宋体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宋体" charset="-122"/>
              </a:rPr>
              <a:t>主存</a:t>
            </a:r>
            <a:r>
              <a:rPr lang="zh-CN" altLang="en-US" dirty="0">
                <a:latin typeface="宋体" charset="-122"/>
              </a:rPr>
              <a:t>容量1</a:t>
            </a:r>
            <a:r>
              <a:rPr lang="en-US" altLang="zh-CN" dirty="0">
                <a:latin typeface="宋体" charset="-122"/>
              </a:rPr>
              <a:t>MB=2</a:t>
            </a:r>
            <a:r>
              <a:rPr lang="en-US" altLang="zh-CN" baseline="30000" dirty="0">
                <a:latin typeface="宋体" charset="-122"/>
              </a:rPr>
              <a:t>20</a:t>
            </a:r>
            <a:r>
              <a:rPr lang="en-US" altLang="zh-CN" dirty="0">
                <a:latin typeface="宋体" charset="-122"/>
              </a:rPr>
              <a:t>，</a:t>
            </a:r>
            <a:r>
              <a:rPr lang="zh-CN" altLang="en-US" dirty="0">
                <a:latin typeface="宋体" charset="-122"/>
              </a:rPr>
              <a:t>被分为2048=2</a:t>
            </a:r>
            <a:r>
              <a:rPr lang="zh-CN" altLang="en-US" baseline="30000" dirty="0">
                <a:latin typeface="宋体" charset="-122"/>
              </a:rPr>
              <a:t>11</a:t>
            </a:r>
            <a:r>
              <a:rPr lang="zh-CN" altLang="en-US" dirty="0">
                <a:latin typeface="宋体" charset="-122"/>
              </a:rPr>
              <a:t>块，每块512=2</a:t>
            </a:r>
            <a:r>
              <a:rPr lang="zh-CN" altLang="en-US" baseline="30000" dirty="0">
                <a:latin typeface="宋体" charset="-122"/>
              </a:rPr>
              <a:t>9</a:t>
            </a:r>
            <a:r>
              <a:rPr lang="en-US" altLang="zh-CN" dirty="0">
                <a:latin typeface="宋体" charset="-122"/>
              </a:rPr>
              <a:t>B；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>
                <a:latin typeface="宋体" charset="-122"/>
              </a:rPr>
              <a:t>Cache</a:t>
            </a:r>
            <a:r>
              <a:rPr lang="zh-CN" altLang="en-US" dirty="0">
                <a:latin typeface="宋体" charset="-122"/>
              </a:rPr>
              <a:t>容量为8</a:t>
            </a:r>
            <a:r>
              <a:rPr lang="en-US" altLang="zh-CN" dirty="0">
                <a:latin typeface="宋体" charset="-122"/>
              </a:rPr>
              <a:t>KB=2</a:t>
            </a:r>
            <a:r>
              <a:rPr lang="en-US" altLang="zh-CN" baseline="30000" dirty="0">
                <a:latin typeface="宋体" charset="-122"/>
              </a:rPr>
              <a:t>13</a:t>
            </a:r>
            <a:r>
              <a:rPr lang="en-US" altLang="zh-CN" dirty="0">
                <a:latin typeface="宋体" charset="-122"/>
              </a:rPr>
              <a:t>B，</a:t>
            </a:r>
            <a:r>
              <a:rPr lang="zh-CN" altLang="en-US" dirty="0">
                <a:latin typeface="宋体" charset="-122"/>
              </a:rPr>
              <a:t>被分为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16</a:t>
            </a:r>
            <a:r>
              <a:rPr lang="zh-CN" altLang="en-US" dirty="0">
                <a:latin typeface="宋体" charset="-122"/>
              </a:rPr>
              <a:t>=2</a:t>
            </a:r>
            <a:r>
              <a:rPr lang="zh-CN" altLang="en-US" baseline="30000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块，每块也是512</a:t>
            </a:r>
            <a:r>
              <a:rPr lang="en-US" altLang="zh-CN" dirty="0">
                <a:latin typeface="宋体" charset="-122"/>
              </a:rPr>
              <a:t>B</a:t>
            </a:r>
            <a:r>
              <a:rPr lang="en-US" altLang="zh-CN" dirty="0" smtClean="0">
                <a:latin typeface="宋体" charset="-122"/>
              </a:rPr>
              <a:t>。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charset="-122"/>
              </a:rPr>
              <a:t>字节地址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72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188640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宋体" charset="-122"/>
              </a:rPr>
              <a:t>全相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宋体" charset="-122"/>
              </a:rPr>
              <a:t>联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3914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8077200" y="2133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447800" y="368300"/>
            <a:ext cx="5105400" cy="1308100"/>
          </a:xfrm>
          <a:custGeom>
            <a:avLst/>
            <a:gdLst>
              <a:gd name="T0" fmla="*/ 0 w 3216"/>
              <a:gd name="T1" fmla="*/ 776 h 824"/>
              <a:gd name="T2" fmla="*/ 1584 w 3216"/>
              <a:gd name="T3" fmla="*/ 8 h 824"/>
              <a:gd name="T4" fmla="*/ 3216 w 3216"/>
              <a:gd name="T5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824">
                <a:moveTo>
                  <a:pt x="0" y="776"/>
                </a:moveTo>
                <a:cubicBezTo>
                  <a:pt x="524" y="388"/>
                  <a:pt x="1048" y="0"/>
                  <a:pt x="1584" y="8"/>
                </a:cubicBezTo>
                <a:cubicBezTo>
                  <a:pt x="2120" y="16"/>
                  <a:pt x="2668" y="420"/>
                  <a:pt x="3216" y="82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6096000" y="304800"/>
            <a:ext cx="2819400" cy="712788"/>
          </a:xfrm>
          <a:prstGeom prst="borderCallout1">
            <a:avLst>
              <a:gd name="adj1" fmla="val 16037"/>
              <a:gd name="adj2" fmla="val -2704"/>
              <a:gd name="adj3" fmla="val 67037"/>
              <a:gd name="adj4" fmla="val -29505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</a:rPr>
              <a:t>1）查询相等，现在所映象的主存块号</a:t>
            </a: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(2048</a:t>
            </a: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</a:rPr>
              <a:t>个字块中之一</a:t>
            </a: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)</a:t>
            </a: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371600" y="4876800"/>
            <a:ext cx="7086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主存的各字块可映象到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的任一个字块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访问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时，需要和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的全部标记进行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</a:rPr>
              <a:t>“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比较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后才能判断出所访主存地址单元的内容是否已在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Cache</a:t>
            </a:r>
            <a:r>
              <a:rPr kumimoji="1" lang="zh-CN" altLang="en-US" sz="2400" dirty="0">
                <a:solidFill>
                  <a:srgbClr val="000000"/>
                </a:solidFill>
                <a:latin typeface="宋体" charset="-122"/>
              </a:rPr>
              <a:t>中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。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286000" y="2438400"/>
            <a:ext cx="46482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5943600" y="3352800"/>
            <a:ext cx="2286000" cy="381000"/>
          </a:xfrm>
          <a:prstGeom prst="borderCallout1">
            <a:avLst>
              <a:gd name="adj1" fmla="val 30000"/>
              <a:gd name="adj2" fmla="val -3333"/>
              <a:gd name="adj3" fmla="val -216250"/>
              <a:gd name="adj4" fmla="val -36806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</a:rPr>
              <a:t>2）拼装出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</a:rPr>
              <a:t>cache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charset="-122"/>
              </a:rPr>
              <a:t>地址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全相联缺点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比较器加大硬件开销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6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268</Words>
  <Application>Microsoft Office PowerPoint</Application>
  <PresentationFormat>全屏显示(4:3)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全相联</vt:lpstr>
      <vt:lpstr>全相联</vt:lpstr>
      <vt:lpstr>PowerPoint 演示文稿</vt:lpstr>
      <vt:lpstr>全相联</vt:lpstr>
      <vt:lpstr>PowerPoint 演示文稿</vt:lpstr>
      <vt:lpstr>全相联缺点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全相联、组相联</dc:title>
  <dc:creator>hzhang</dc:creator>
  <cp:lastModifiedBy>hzhang</cp:lastModifiedBy>
  <cp:revision>13</cp:revision>
  <dcterms:created xsi:type="dcterms:W3CDTF">2013-05-14T07:58:12Z</dcterms:created>
  <dcterms:modified xsi:type="dcterms:W3CDTF">2013-05-19T12:24:20Z</dcterms:modified>
</cp:coreProperties>
</file>