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74" r:id="rId18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228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71223021582734"/>
          <c:y val="6.6929133858267723E-2"/>
          <c:w val="0.63021582733812953"/>
          <c:h val="0.70078740157480313"/>
        </c:manualLayout>
      </c:layout>
      <c:lineChart>
        <c:grouping val="standar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4KB</c:v>
                </c:pt>
              </c:strCache>
            </c:strRef>
          </c:tx>
          <c:spPr>
            <a:ln w="26095">
              <a:solidFill>
                <a:srgbClr val="00FF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9.8000000000000007</c:v>
                </c:pt>
                <c:pt idx="1">
                  <c:v>7.6</c:v>
                </c:pt>
                <c:pt idx="2">
                  <c:v>7.1</c:v>
                </c:pt>
                <c:pt idx="3">
                  <c:v>7.1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8KB</c:v>
                </c:pt>
              </c:strCache>
            </c:strRef>
          </c:tx>
          <c:spPr>
            <a:ln w="26095">
              <a:solidFill>
                <a:srgbClr val="00FFFF"/>
              </a:solidFill>
              <a:prstDash val="solid"/>
            </a:ln>
          </c:spPr>
          <c:marker>
            <c:symbol val="x"/>
            <c:size val="7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6.8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4.4000000000000004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Sheet1!$A$6</c:f>
              <c:strCache>
                <c:ptCount val="1"/>
                <c:pt idx="0">
                  <c:v>16KB</c:v>
                </c:pt>
              </c:strCache>
            </c:strRef>
          </c:tx>
          <c:spPr>
            <a:ln w="26095">
              <a:solidFill>
                <a:srgbClr val="0000FF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4.0999999999999996</c:v>
                </c:pt>
                <c:pt idx="2">
                  <c:v>4.0999999999999996</c:v>
                </c:pt>
                <c:pt idx="3">
                  <c:v>4.0999999999999996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Sheet1!$A$7</c:f>
              <c:strCache>
                <c:ptCount val="1"/>
                <c:pt idx="0">
                  <c:v>32KB</c:v>
                </c:pt>
              </c:strCache>
            </c:strRef>
          </c:tx>
          <c:spPr>
            <a:ln w="26095">
              <a:solidFill>
                <a:srgbClr val="FF00FF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3.7</c:v>
                </c:pt>
                <c:pt idx="3">
                  <c:v>3.7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Sheet1!$A$8</c:f>
              <c:strCache>
                <c:ptCount val="1"/>
                <c:pt idx="0">
                  <c:v>64KB</c:v>
                </c:pt>
              </c:strCache>
            </c:strRef>
          </c:tx>
          <c:spPr>
            <a:ln w="26095">
              <a:solidFill>
                <a:srgbClr val="008080"/>
              </a:solidFill>
              <a:prstDash val="solid"/>
            </a:ln>
          </c:spPr>
          <c:marker>
            <c:symbol val="plus"/>
            <c:size val="7"/>
            <c:spPr>
              <a:noFill/>
              <a:ln>
                <a:solidFill>
                  <a:srgbClr val="00808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3.7</c:v>
                </c:pt>
                <c:pt idx="1">
                  <c:v>3.1</c:v>
                </c:pt>
                <c:pt idx="2">
                  <c:v>3</c:v>
                </c:pt>
                <c:pt idx="3">
                  <c:v>2.9</c:v>
                </c:pt>
              </c:numCache>
            </c:numRef>
          </c:val>
          <c:smooth val="0"/>
        </c:ser>
        <c:ser>
          <c:idx val="7"/>
          <c:order val="5"/>
          <c:tx>
            <c:strRef>
              <c:f>Sheet1!$A$9</c:f>
              <c:strCache>
                <c:ptCount val="1"/>
                <c:pt idx="0">
                  <c:v>128KB</c:v>
                </c:pt>
              </c:strCache>
            </c:strRef>
          </c:tx>
          <c:spPr>
            <a:ln w="26095">
              <a:solidFill>
                <a:srgbClr val="0000FF"/>
              </a:solidFill>
              <a:prstDash val="solid"/>
            </a:ln>
          </c:spPr>
          <c:marker>
            <c:symbol val="dot"/>
            <c:size val="7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2.1</c:v>
                </c:pt>
                <c:pt idx="1">
                  <c:v>1.9</c:v>
                </c:pt>
                <c:pt idx="2">
                  <c:v>1.9</c:v>
                </c:pt>
                <c:pt idx="3">
                  <c:v>1.9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Sheet1!$A$10</c:f>
              <c:strCache>
                <c:ptCount val="1"/>
                <c:pt idx="0">
                  <c:v>256KB</c:v>
                </c:pt>
              </c:strCache>
            </c:strRef>
          </c:tx>
          <c:spPr>
            <a:ln w="26095">
              <a:solidFill>
                <a:srgbClr val="00CCFF"/>
              </a:solidFill>
              <a:prstDash val="solid"/>
            </a:ln>
          </c:spPr>
          <c:marker>
            <c:symbol val="dash"/>
            <c:size val="7"/>
            <c:spPr>
              <a:noFill/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1.3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smooth val="0"/>
        </c:ser>
        <c:ser>
          <c:idx val="9"/>
          <c:order val="7"/>
          <c:tx>
            <c:strRef>
              <c:f>Sheet1!$A$11</c:f>
              <c:strCache>
                <c:ptCount val="1"/>
                <c:pt idx="0">
                  <c:v>512KB</c:v>
                </c:pt>
              </c:strCache>
            </c:strRef>
          </c:tx>
          <c:spPr>
            <a:ln w="26095">
              <a:solidFill>
                <a:srgbClr val="9933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993300"/>
              </a:solidFill>
              <a:ln>
                <a:solidFill>
                  <a:srgbClr val="9933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0.6</c:v>
                </c:pt>
                <c:pt idx="3">
                  <c:v>0.6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14464"/>
        <c:axId val="141421952"/>
      </c:lineChart>
      <c:catAx>
        <c:axId val="145214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zh-CN" altLang="en-US" dirty="0" smtClean="0"/>
                  <a:t>关联度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.3510791366906475"/>
              <c:y val="0.88582677165354329"/>
            </c:manualLayout>
          </c:layout>
          <c:overlay val="0"/>
          <c:spPr>
            <a:noFill/>
            <a:ln w="2609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2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14219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414219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0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zh-CN" altLang="en-US" dirty="0" smtClean="0"/>
                  <a:t>缺失率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1.870503597122302E-2"/>
              <c:y val="0.2874015748031496"/>
            </c:manualLayout>
          </c:layout>
          <c:overlay val="0"/>
          <c:spPr>
            <a:noFill/>
            <a:ln w="2609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6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2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5214464"/>
        <c:crosses val="autoZero"/>
        <c:crossBetween val="between"/>
      </c:valAx>
      <c:spPr>
        <a:noFill/>
        <a:ln w="13048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690647482014385"/>
          <c:y val="7.4803149606299218E-2"/>
          <c:w val="0.18705035971223022"/>
          <c:h val="0.58464566929133854"/>
        </c:manualLayout>
      </c:layout>
      <c:overlay val="0"/>
      <c:spPr>
        <a:noFill/>
        <a:ln w="3262">
          <a:solidFill>
            <a:schemeClr val="tx1"/>
          </a:solidFill>
          <a:prstDash val="solid"/>
        </a:ln>
      </c:spPr>
      <c:txPr>
        <a:bodyPr/>
        <a:lstStyle/>
        <a:p>
          <a:pPr>
            <a:defRPr sz="186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2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15F5-C670-47D3-92B6-5A9C4DB5D8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97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CAB97-473E-4DE3-9D80-B0BD85C7F9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61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E72C-F429-40B2-86E6-8252B2504A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720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75CD9-227F-4961-9698-45922E26FB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3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B3F4E-B25F-469D-9897-EC75391DC4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2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3A39-644B-47DA-A0A3-A50BDA04E7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587E-2FDA-4322-BA88-63D4486583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66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E4FB8-DF26-47F7-B960-C109274CF1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66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5B166-B2F3-49A9-BB7A-8400A71269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59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F175-00D5-482A-99BA-4BEC924A75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89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4242-F053-407A-90D3-D5596DD576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57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D20A7-620A-4A7F-BB55-2FC0C3C531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EDFCDF2-DCAA-47BC-9B7B-A445675B86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C9D248-C5A9-473D-80C5-582FD4087DF3}" type="slidenum">
              <a:rPr lang="zh-CN" altLang="zh-CN" smtClean="0"/>
              <a:pPr eaLnBrk="1" hangingPunct="1"/>
              <a:t>1</a:t>
            </a:fld>
            <a:endParaRPr lang="zh-CN" altLang="zh-CN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组相联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减少</a:t>
            </a:r>
            <a:r>
              <a:rPr lang="en-US" altLang="zh-CN" smtClean="0"/>
              <a:t>cache</a:t>
            </a:r>
            <a:r>
              <a:rPr lang="zh-CN" altLang="en-US" smtClean="0"/>
              <a:t>缺失</a:t>
            </a:r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的缺失与关联度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  <p:sp>
        <p:nvSpPr>
          <p:cNvPr id="5" name="Rectangle 65"/>
          <p:cNvSpPr txBox="1">
            <a:spLocks noChangeArrowheads="1"/>
          </p:cNvSpPr>
          <p:nvPr/>
        </p:nvSpPr>
        <p:spPr bwMode="auto">
          <a:xfrm>
            <a:off x="467544" y="1484785"/>
            <a:ext cx="82708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一个有</a:t>
            </a:r>
            <a:r>
              <a:rPr lang="en-US" kern="0" dirty="0" smtClean="0"/>
              <a:t> 4 </a:t>
            </a:r>
            <a:r>
              <a:rPr lang="zh-CN" altLang="en-US" kern="0" dirty="0" smtClean="0"/>
              <a:t>块的</a:t>
            </a:r>
            <a:r>
              <a:rPr lang="en-US" kern="0" dirty="0" smtClean="0"/>
              <a:t>cache</a:t>
            </a:r>
          </a:p>
          <a:p>
            <a:pPr lvl="1"/>
            <a:r>
              <a:rPr lang="zh-CN" altLang="en-US" kern="0" dirty="0" smtClean="0"/>
              <a:t>直接映射</a:t>
            </a:r>
            <a:r>
              <a:rPr lang="en-US" kern="0" dirty="0" smtClean="0"/>
              <a:t>, 2</a:t>
            </a:r>
            <a:r>
              <a:rPr lang="zh-CN" altLang="en-US" kern="0" dirty="0" smtClean="0"/>
              <a:t>路组相联</a:t>
            </a:r>
            <a:r>
              <a:rPr lang="en-US" kern="0" dirty="0" smtClean="0"/>
              <a:t>, </a:t>
            </a:r>
            <a:r>
              <a:rPr lang="zh-CN" altLang="en-US" kern="0" dirty="0" smtClean="0"/>
              <a:t>全相联</a:t>
            </a:r>
            <a:endParaRPr lang="en-US" kern="0" dirty="0" smtClean="0"/>
          </a:p>
          <a:p>
            <a:pPr lvl="1"/>
            <a:r>
              <a:rPr lang="zh-CN" altLang="en-US" kern="0" dirty="0" smtClean="0"/>
              <a:t>主存访问序列</a:t>
            </a:r>
            <a:r>
              <a:rPr lang="en-US" kern="0" dirty="0" smtClean="0"/>
              <a:t>: 0, 8, 0, 6, 8</a:t>
            </a:r>
          </a:p>
          <a:p>
            <a:pPr>
              <a:spcBef>
                <a:spcPct val="50000"/>
              </a:spcBef>
            </a:pPr>
            <a:r>
              <a:rPr lang="zh-CN" altLang="en-US" kern="0" dirty="0" smtClean="0"/>
              <a:t>直接映射</a:t>
            </a:r>
            <a:endParaRPr lang="en-US" kern="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78145"/>
              </p:ext>
            </p:extLst>
          </p:nvPr>
        </p:nvGraphicFramePr>
        <p:xfrm>
          <a:off x="1042219" y="4437534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3788162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主存地址所在的块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的块号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43608" y="4117722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95736" y="4202025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sp>
        <p:nvSpPr>
          <p:cNvPr id="3" name="Rectangle 119"/>
          <p:cNvSpPr txBox="1">
            <a:spLocks noChangeArrowheads="1"/>
          </p:cNvSpPr>
          <p:nvPr/>
        </p:nvSpPr>
        <p:spPr>
          <a:xfrm>
            <a:off x="666022" y="260648"/>
            <a:ext cx="8270875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2</a:t>
            </a:r>
            <a:r>
              <a:rPr lang="zh-CN" altLang="en-US" kern="0" dirty="0" smtClean="0"/>
              <a:t>路组相联</a:t>
            </a:r>
            <a:endParaRPr lang="en-US" kern="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96611"/>
              </p:ext>
            </p:extLst>
          </p:nvPr>
        </p:nvGraphicFramePr>
        <p:xfrm>
          <a:off x="1240699" y="1485106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666024" y="3501231"/>
            <a:ext cx="7772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</a:pPr>
            <a:r>
              <a:rPr lang="zh-CN" altLang="en-US" sz="3200" dirty="0"/>
              <a:t>全相联</a:t>
            </a:r>
            <a:endParaRPr lang="en-US" sz="3200" dirty="0"/>
          </a:p>
        </p:txBody>
      </p:sp>
      <p:graphicFrame>
        <p:nvGraphicFramePr>
          <p:cNvPr id="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2129"/>
              </p:ext>
            </p:extLst>
          </p:nvPr>
        </p:nvGraphicFramePr>
        <p:xfrm>
          <a:off x="1240699" y="4148931"/>
          <a:ext cx="6985000" cy="1609410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5242" y="83549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对应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的组号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43177" y="1197747"/>
            <a:ext cx="432048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3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  <p:graphicFrame>
        <p:nvGraphicFramePr>
          <p:cNvPr id="5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3947053"/>
              </p:ext>
            </p:extLst>
          </p:nvPr>
        </p:nvGraphicFramePr>
        <p:xfrm>
          <a:off x="617351" y="815504"/>
          <a:ext cx="6799449" cy="4967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6296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22920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越大缺失率越低</a:t>
            </a:r>
            <a:endParaRPr lang="en-US" altLang="zh-CN" dirty="0" smtClean="0"/>
          </a:p>
          <a:p>
            <a:r>
              <a:rPr lang="zh-CN" altLang="en-US" dirty="0"/>
              <a:t>关联</a:t>
            </a:r>
            <a:r>
              <a:rPr lang="zh-CN" altLang="en-US" dirty="0" smtClean="0"/>
              <a:t>度大也降低缺失率，但达到一定程度就基本无效。</a:t>
            </a:r>
            <a:endParaRPr lang="en-US" altLang="zh-CN" dirty="0" smtClean="0"/>
          </a:p>
          <a:p>
            <a:r>
              <a:rPr lang="zh-CN" altLang="en-US" dirty="0" smtClean="0"/>
              <a:t>权衡时间及额外硬件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6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  <p:pic>
        <p:nvPicPr>
          <p:cNvPr id="3" name="Picture 4" descr="f05-1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933"/>
            <a:ext cx="7245233" cy="60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8760" y="3717032"/>
            <a:ext cx="1323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四路组相联：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个比较器和一个多选器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CAM </a:t>
            </a:r>
            <a:r>
              <a:rPr lang="zh-CN" altLang="en-US" dirty="0" smtClean="0"/>
              <a:t>实现比较器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211933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主存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22</a:t>
            </a:r>
            <a:r>
              <a:rPr lang="zh-CN" altLang="en-US" dirty="0" smtClean="0">
                <a:solidFill>
                  <a:srgbClr val="FF0000"/>
                </a:solidFill>
              </a:rPr>
              <a:t>个组，每组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zh-CN" altLang="en-US" dirty="0" smtClean="0">
                <a:solidFill>
                  <a:srgbClr val="FF0000"/>
                </a:solidFill>
              </a:rPr>
              <a:t>块（</a:t>
            </a:r>
            <a:r>
              <a:rPr lang="en-US" altLang="zh-CN" dirty="0" smtClean="0">
                <a:solidFill>
                  <a:srgbClr val="FF0000"/>
                </a:solidFill>
              </a:rPr>
              <a:t>=cache</a:t>
            </a:r>
            <a:r>
              <a:rPr lang="zh-CN" altLang="en-US" dirty="0" smtClean="0">
                <a:solidFill>
                  <a:srgbClr val="FF0000"/>
                </a:solidFill>
              </a:rPr>
              <a:t>组数）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Cache256</a:t>
            </a:r>
            <a:r>
              <a:rPr lang="zh-CN" altLang="en-US" dirty="0" smtClean="0">
                <a:solidFill>
                  <a:srgbClr val="FF0000"/>
                </a:solidFill>
              </a:rPr>
              <a:t>组，每组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0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3F175-00D5-482A-99BA-4BEC924A75E6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07194" y="908720"/>
            <a:ext cx="8153400" cy="1048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对于固定大小的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：关联度增加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；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每组块数加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；组数减半；索引域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（直接映射的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块号、组相联中的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组号）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；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标记域加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3365728"/>
            <a:ext cx="744378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9166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8592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135813" y="3365728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16613" y="3365728"/>
            <a:ext cx="1235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Block offset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59613" y="3365728"/>
            <a:ext cx="1146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Byte offset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549775" y="3365728"/>
            <a:ext cx="109677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Index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索引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182813" y="3365728"/>
            <a:ext cx="115288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Tag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标记域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979613" y="4002320"/>
            <a:ext cx="1879600" cy="430213"/>
            <a:chOff x="1360" y="2513"/>
            <a:chExt cx="1184" cy="271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360" y="2513"/>
              <a:ext cx="84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减少关联度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859213" y="4384903"/>
            <a:ext cx="5057775" cy="923925"/>
            <a:chOff x="2544" y="2832"/>
            <a:chExt cx="3186" cy="58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828" y="2832"/>
              <a:ext cx="1902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全相联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(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ea typeface="+mn-ea"/>
                </a:rPr>
                <a:t>one set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)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所有块在一组里，没有索引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1420813" y="4583338"/>
            <a:ext cx="2628903" cy="1554161"/>
            <a:chOff x="960" y="3168"/>
            <a:chExt cx="1656" cy="979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60" y="3216"/>
              <a:ext cx="1656" cy="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直接映射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(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ea typeface="+mn-ea"/>
                </a:rPr>
                <a:t>one way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)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标记</a:t>
              </a: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域最小</a:t>
              </a:r>
              <a:endParaRPr lang="en-US" altLang="zh-CN" kern="0" dirty="0" smtClean="0">
                <a:solidFill>
                  <a:srgbClr val="000000"/>
                </a:solidFill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一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组一块，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cache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组号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=cache</a:t>
              </a:r>
              <a:r>
                <a:rPr lang="zh-CN" altLang="en-US" kern="0" dirty="0" smtClean="0">
                  <a:solidFill>
                    <a:srgbClr val="000000"/>
                  </a:solidFill>
                  <a:ea typeface="+mn-ea"/>
                </a:rPr>
                <a:t>块号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859214" y="3746728"/>
            <a:ext cx="1719263" cy="457200"/>
            <a:chOff x="2544" y="2256"/>
            <a:chExt cx="1083" cy="28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784" y="2304"/>
              <a:ext cx="84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00"/>
                  </a:solidFill>
                  <a:ea typeface="+mn-ea"/>
                </a:rPr>
                <a:t>增加关联度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4164015" y="2679928"/>
            <a:ext cx="1346201" cy="793750"/>
            <a:chOff x="2448" y="1968"/>
            <a:chExt cx="848" cy="500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84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 smtClean="0">
                  <a:solidFill>
                    <a:srgbClr val="000000"/>
                  </a:solidFill>
                  <a:ea typeface="+mn-ea"/>
                </a:rPr>
                <a:t>选择</a:t>
              </a:r>
              <a:r>
                <a:rPr lang="en-US" altLang="zh-CN" sz="1600" kern="0" dirty="0" smtClean="0">
                  <a:solidFill>
                    <a:srgbClr val="000000"/>
                  </a:solidFill>
                  <a:ea typeface="+mn-ea"/>
                </a:rPr>
                <a:t>cache</a:t>
              </a:r>
              <a:r>
                <a:rPr lang="zh-CN" altLang="en-US" sz="1600" kern="0" dirty="0" smtClean="0">
                  <a:solidFill>
                    <a:srgbClr val="000000"/>
                  </a:solidFill>
                  <a:ea typeface="+mn-ea"/>
                </a:rPr>
                <a:t>组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497013" y="2679928"/>
            <a:ext cx="2166938" cy="793750"/>
            <a:chOff x="960" y="1968"/>
            <a:chExt cx="1365" cy="500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36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用于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cache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标记域比较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5840417" y="2679928"/>
            <a:ext cx="1004888" cy="793750"/>
            <a:chOff x="3504" y="1968"/>
            <a:chExt cx="633" cy="500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63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块内地址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40" name="Group 36"/>
          <p:cNvGrpSpPr>
            <a:grpSpLocks/>
          </p:cNvGrpSpPr>
          <p:nvPr/>
        </p:nvGrpSpPr>
        <p:grpSpPr bwMode="auto">
          <a:xfrm>
            <a:off x="7215188" y="2679928"/>
            <a:ext cx="1004888" cy="793750"/>
            <a:chOff x="3504" y="1968"/>
            <a:chExt cx="633" cy="500"/>
          </a:xfrm>
        </p:grpSpPr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63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0" dirty="0">
                  <a:solidFill>
                    <a:srgbClr val="000000"/>
                  </a:solidFill>
                  <a:ea typeface="+mn-ea"/>
                </a:rPr>
                <a:t>字节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rPr>
                <a:t>地址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例：标记位大小与组相联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540768"/>
          </a:xfrm>
        </p:spPr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4K</a:t>
            </a:r>
            <a:r>
              <a:rPr lang="zh-CN" altLang="en-US" dirty="0" smtClean="0"/>
              <a:t>个块，每块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个字，字节地址，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位字长。求直接映射、两路组相联、四路组相联、全相联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大小和标记域位数。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81943" y="327522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直接映射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4k = 64K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03347"/>
              </p:ext>
            </p:extLst>
          </p:nvPr>
        </p:nvGraphicFramePr>
        <p:xfrm>
          <a:off x="2267744" y="328498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/>
                <a:gridCol w="1440160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600" y="422108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路组相联</a:t>
            </a:r>
            <a:endParaRPr lang="en-US" altLang="zh-CN" dirty="0" smtClean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2k =68k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22509"/>
              </p:ext>
            </p:extLst>
          </p:nvPr>
        </p:nvGraphicFramePr>
        <p:xfrm>
          <a:off x="2267744" y="42195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1368152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011" y="515719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四路组相联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1k = 72k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66264"/>
              </p:ext>
            </p:extLst>
          </p:nvPr>
        </p:nvGraphicFramePr>
        <p:xfrm>
          <a:off x="2339752" y="5168287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/>
                <a:gridCol w="1224136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6433"/>
              </p:ext>
            </p:extLst>
          </p:nvPr>
        </p:nvGraphicFramePr>
        <p:xfrm>
          <a:off x="2339752" y="61653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  <a:gridCol w="864096"/>
                <a:gridCol w="91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616203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全相联</a:t>
            </a:r>
            <a:endParaRPr lang="en-US" altLang="zh-CN" dirty="0" smtClean="0"/>
          </a:p>
          <a:p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4k</a:t>
            </a:r>
            <a:r>
              <a:rPr lang="zh-CN" altLang="en-US" dirty="0" smtClean="0"/>
              <a:t>*</a:t>
            </a:r>
            <a:r>
              <a:rPr lang="en-US" altLang="zh-CN" dirty="0" smtClean="0"/>
              <a:t>1=112k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0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替换块的选择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67544" y="1412776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kern="0" dirty="0" smtClean="0"/>
              <a:t>直接映射：无选择余地</a:t>
            </a:r>
            <a:endParaRPr lang="en-US" kern="0" dirty="0" smtClean="0"/>
          </a:p>
          <a:p>
            <a:pPr>
              <a:lnSpc>
                <a:spcPct val="80000"/>
              </a:lnSpc>
            </a:pPr>
            <a:r>
              <a:rPr lang="zh-CN" altLang="en-US" kern="0" dirty="0" smtClean="0"/>
              <a:t>最少使用</a:t>
            </a:r>
            <a:r>
              <a:rPr lang="en-US" kern="0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zh-CN" altLang="en-US" kern="0" dirty="0" smtClean="0"/>
              <a:t>选择最长时间未使用的块替换掉</a:t>
            </a:r>
            <a:endParaRPr lang="en-US" altLang="zh-CN" kern="0" dirty="0" smtClean="0"/>
          </a:p>
          <a:p>
            <a:pPr lvl="2">
              <a:lnSpc>
                <a:spcPct val="80000"/>
              </a:lnSpc>
            </a:pPr>
            <a:r>
              <a:rPr lang="zh-CN" altLang="en-US" kern="0" dirty="0" smtClean="0"/>
              <a:t>对于关联度大于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的较难执行</a:t>
            </a:r>
            <a:endParaRPr lang="en-US" kern="0" dirty="0" smtClean="0"/>
          </a:p>
          <a:p>
            <a:pPr>
              <a:lnSpc>
                <a:spcPct val="80000"/>
              </a:lnSpc>
            </a:pPr>
            <a:r>
              <a:rPr lang="zh-CN" altLang="en-US" kern="0" dirty="0" smtClean="0"/>
              <a:t>随机</a:t>
            </a:r>
            <a:endParaRPr lang="en-US" kern="0" dirty="0" smtClean="0"/>
          </a:p>
          <a:p>
            <a:pPr lvl="1">
              <a:lnSpc>
                <a:spcPct val="80000"/>
              </a:lnSpc>
            </a:pPr>
            <a:r>
              <a:rPr lang="zh-CN" altLang="en-US" kern="0" dirty="0" smtClean="0"/>
              <a:t>当关联度高时，性能与</a:t>
            </a:r>
            <a:r>
              <a:rPr lang="en-US" altLang="zh-CN" kern="0" dirty="0" smtClean="0"/>
              <a:t>LRU</a:t>
            </a:r>
            <a:r>
              <a:rPr lang="zh-CN" altLang="en-US" kern="0" dirty="0" smtClean="0"/>
              <a:t>相似。</a:t>
            </a:r>
            <a:endParaRPr lang="en-AU" altLang="zh-CN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5.3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02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344EB8-DB2B-4C63-85B4-2D9FCAA91F0C}" type="slidenum">
              <a:rPr lang="zh-CN" altLang="zh-CN" smtClean="0"/>
              <a:pPr eaLnBrk="1" hangingPunct="1"/>
              <a:t>2</a:t>
            </a:fld>
            <a:endParaRPr lang="zh-CN" altLang="zh-CN" smtClean="0"/>
          </a:p>
        </p:txBody>
      </p:sp>
      <p:pic>
        <p:nvPicPr>
          <p:cNvPr id="3075" name="Picture 3" descr="老组相连映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5148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4"/>
          <p:cNvSpPr>
            <a:spLocks/>
          </p:cNvSpPr>
          <p:nvPr/>
        </p:nvSpPr>
        <p:spPr bwMode="auto">
          <a:xfrm>
            <a:off x="1187450" y="1270000"/>
            <a:ext cx="76200" cy="358775"/>
          </a:xfrm>
          <a:prstGeom prst="leftBrace">
            <a:avLst>
              <a:gd name="adj1" fmla="val 3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1187450" y="2925763"/>
            <a:ext cx="76200" cy="360362"/>
          </a:xfrm>
          <a:prstGeom prst="leftBrace">
            <a:avLst>
              <a:gd name="adj1" fmla="val 39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>
            <a:off x="2411413" y="1270000"/>
            <a:ext cx="144462" cy="358775"/>
          </a:xfrm>
          <a:prstGeom prst="rightBrace">
            <a:avLst>
              <a:gd name="adj1" fmla="val 20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>
            <a:off x="4572000" y="1270000"/>
            <a:ext cx="76200" cy="1079500"/>
          </a:xfrm>
          <a:prstGeom prst="rightBrace">
            <a:avLst>
              <a:gd name="adj1" fmla="val 11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4572000" y="2422525"/>
            <a:ext cx="76200" cy="8636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5288" y="1270000"/>
            <a:ext cx="213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71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7组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787900" y="1628775"/>
            <a:ext cx="226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860925" y="2667000"/>
            <a:ext cx="1582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1组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089650" y="946150"/>
            <a:ext cx="1938338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1）cache和主存都分组</a:t>
            </a:r>
          </a:p>
          <a:p>
            <a:pPr eaLnBrk="1" hangingPunct="1"/>
            <a:r>
              <a:rPr lang="zh-CN" altLang="en-US"/>
              <a:t>2）主存每组的块数和cache的组数相同。主存任一组内的</a:t>
            </a:r>
            <a:r>
              <a:rPr lang="zh-CN" altLang="en-US">
                <a:solidFill>
                  <a:srgbClr val="FF0000"/>
                </a:solidFill>
              </a:rPr>
              <a:t>块</a:t>
            </a:r>
            <a:r>
              <a:rPr lang="zh-CN" altLang="en-US"/>
              <a:t>与cache的</a:t>
            </a:r>
            <a:r>
              <a:rPr lang="zh-CN" altLang="en-US">
                <a:solidFill>
                  <a:srgbClr val="FF0000"/>
                </a:solidFill>
              </a:rPr>
              <a:t>组</a:t>
            </a:r>
            <a:r>
              <a:rPr lang="zh-CN" altLang="en-US"/>
              <a:t>直接映像</a:t>
            </a:r>
          </a:p>
          <a:p>
            <a:pPr eaLnBrk="1" hangingPunct="1"/>
            <a:r>
              <a:rPr lang="zh-CN" altLang="en-US"/>
              <a:t>但可以全相连映像到cache某组中各块</a:t>
            </a:r>
          </a:p>
        </p:txBody>
      </p:sp>
      <p:pic>
        <p:nvPicPr>
          <p:cNvPr id="3086" name="Picture 14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39163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 flipH="1">
            <a:off x="7164388" y="458152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8604250" y="45815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71D88B-BF38-4482-9AC0-6DD66FC0C2F4}" type="slidenum">
              <a:rPr lang="zh-CN" altLang="zh-CN" smtClean="0"/>
              <a:pPr eaLnBrk="1" hangingPunct="1"/>
              <a:t>3</a:t>
            </a:fld>
            <a:endParaRPr lang="zh-CN" altLang="zh-CN" smtClean="0"/>
          </a:p>
        </p:txBody>
      </p:sp>
      <p:pic>
        <p:nvPicPr>
          <p:cNvPr id="4099" name="Picture 3" descr="老组相连映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45148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AutoShape 4"/>
          <p:cNvSpPr>
            <a:spLocks/>
          </p:cNvSpPr>
          <p:nvPr/>
        </p:nvSpPr>
        <p:spPr bwMode="auto">
          <a:xfrm>
            <a:off x="1187450" y="1270000"/>
            <a:ext cx="76200" cy="358775"/>
          </a:xfrm>
          <a:prstGeom prst="leftBrace">
            <a:avLst>
              <a:gd name="adj1" fmla="val 3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>
            <a:off x="1187450" y="2925763"/>
            <a:ext cx="76200" cy="360362"/>
          </a:xfrm>
          <a:prstGeom prst="leftBrace">
            <a:avLst>
              <a:gd name="adj1" fmla="val 39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>
            <a:off x="2411413" y="1270000"/>
            <a:ext cx="144462" cy="358775"/>
          </a:xfrm>
          <a:prstGeom prst="rightBrace">
            <a:avLst>
              <a:gd name="adj1" fmla="val 20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4572000" y="1270000"/>
            <a:ext cx="76200" cy="1079500"/>
          </a:xfrm>
          <a:prstGeom prst="rightBrace">
            <a:avLst>
              <a:gd name="adj1" fmla="val 1180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4572000" y="2422525"/>
            <a:ext cx="76200" cy="8636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95288" y="1270000"/>
            <a:ext cx="213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71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7组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787900" y="1628775"/>
            <a:ext cx="226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860925" y="2667000"/>
            <a:ext cx="1582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1组</a:t>
            </a:r>
          </a:p>
        </p:txBody>
      </p:sp>
      <p:pic>
        <p:nvPicPr>
          <p:cNvPr id="4109" name="Picture 13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49725"/>
            <a:ext cx="39147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2916238" y="4797425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11638" y="4797425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940425" y="909638"/>
            <a:ext cx="2376488" cy="588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例：主存分为256组=2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，每组8块=2</a:t>
            </a:r>
            <a:r>
              <a:rPr lang="zh-CN" altLang="en-US" sz="2000" baseline="30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；</a:t>
            </a:r>
            <a:r>
              <a:rPr lang="en-US" altLang="zh-CN" sz="2000">
                <a:latin typeface="宋体" pitchFamily="2" charset="-122"/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分为8组=2</a:t>
            </a:r>
            <a:r>
              <a:rPr lang="zh-CN" altLang="en-US" sz="2000" baseline="30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3（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等于主存每组块数）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，每组2块=2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，每块大小512B=2</a:t>
            </a:r>
            <a:r>
              <a:rPr lang="zh-CN" altLang="en-US" sz="2000" baseline="30000">
                <a:latin typeface="宋体" pitchFamily="2" charset="-122"/>
                <a:cs typeface="Times New Roman" pitchFamily="18" charset="0"/>
              </a:rPr>
              <a:t>9</a:t>
            </a:r>
            <a:r>
              <a:rPr lang="zh-CN" altLang="en-US" sz="2000">
                <a:latin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</a:rPr>
              <a:t>主存中的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各块</a:t>
            </a:r>
            <a:r>
              <a:rPr lang="zh-CN" altLang="en-US" sz="2000">
                <a:latin typeface="宋体" pitchFamily="2" charset="-122"/>
              </a:rPr>
              <a:t>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宋体" pitchFamily="2" charset="-122"/>
              </a:rPr>
              <a:t>组号</a:t>
            </a:r>
            <a:r>
              <a:rPr lang="zh-CN" altLang="en-US" sz="2000">
                <a:latin typeface="宋体" pitchFamily="2" charset="-122"/>
              </a:rPr>
              <a:t>间有固定的映象关系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宋体" pitchFamily="2" charset="-122"/>
              </a:rPr>
              <a:t>但可自由映象到对应的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组中的任一块。如主存中的第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块、第</a:t>
            </a:r>
            <a:r>
              <a:rPr lang="zh-CN" altLang="en-US" sz="2000"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</a:rPr>
              <a:t>块</a:t>
            </a:r>
            <a:r>
              <a:rPr lang="zh-CN" altLang="en-US" sz="2000"/>
              <a:t>…</a:t>
            </a:r>
            <a:r>
              <a:rPr lang="zh-CN" altLang="en-US" sz="2000">
                <a:latin typeface="宋体" pitchFamily="2" charset="-122"/>
              </a:rPr>
              <a:t>均映象于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组，但可映象于</a:t>
            </a:r>
            <a:r>
              <a:rPr lang="en-US" altLang="zh-CN" sz="2000">
                <a:cs typeface="Times New Roman" pitchFamily="18" charset="0"/>
              </a:rPr>
              <a:t>Cache</a:t>
            </a:r>
            <a:r>
              <a:rPr lang="zh-CN" altLang="en-US" sz="2000">
                <a:latin typeface="宋体" pitchFamily="2" charset="-122"/>
              </a:rPr>
              <a:t>的第</a:t>
            </a:r>
            <a:r>
              <a:rPr lang="zh-CN" altLang="en-US" sz="2000"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块或第</a:t>
            </a:r>
            <a:r>
              <a:rPr lang="zh-CN" altLang="en-US" sz="2000">
                <a:cs typeface="Times New Roman" pitchFamily="18" charset="0"/>
              </a:rPr>
              <a:t>1</a:t>
            </a:r>
            <a:r>
              <a:rPr lang="zh-CN" altLang="en-US" sz="2000">
                <a:latin typeface="宋体" pitchFamily="2" charset="-122"/>
              </a:rPr>
              <a:t>块。</a:t>
            </a:r>
            <a:endParaRPr lang="zh-CN" altLang="en-US" sz="2000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339975" y="1412875"/>
            <a:ext cx="3960813" cy="2952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3348038" y="1701800"/>
            <a:ext cx="4535487" cy="27352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3635375" y="2422525"/>
            <a:ext cx="3492500" cy="28082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4427538" y="2667000"/>
            <a:ext cx="2700337" cy="256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4D0CDC-7145-49E0-B6EE-F0899D9AB37B}" type="slidenum">
              <a:rPr lang="zh-CN" altLang="zh-CN" smtClean="0"/>
              <a:pPr eaLnBrk="1" hangingPunct="1"/>
              <a:t>4</a:t>
            </a:fld>
            <a:endParaRPr lang="zh-CN" altLang="zh-CN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57213" y="338138"/>
            <a:ext cx="7543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组相联块表：</a:t>
            </a:r>
          </a:p>
          <a:p>
            <a:pPr eaLnBrk="1" hangingPunct="1"/>
            <a:endParaRPr lang="zh-CN" altLang="en-US"/>
          </a:p>
        </p:txBody>
      </p:sp>
      <p:pic>
        <p:nvPicPr>
          <p:cNvPr id="5124" name="Picture 3" descr="老组相联块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65175"/>
            <a:ext cx="5473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4"/>
          <p:cNvSpPr>
            <a:spLocks/>
          </p:cNvSpPr>
          <p:nvPr/>
        </p:nvSpPr>
        <p:spPr bwMode="auto">
          <a:xfrm>
            <a:off x="6083300" y="162877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AutoShape 5"/>
          <p:cNvSpPr>
            <a:spLocks/>
          </p:cNvSpPr>
          <p:nvPr/>
        </p:nvSpPr>
        <p:spPr bwMode="auto">
          <a:xfrm>
            <a:off x="6156325" y="537368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AutoShape 6"/>
          <p:cNvSpPr>
            <a:spLocks/>
          </p:cNvSpPr>
          <p:nvPr/>
        </p:nvSpPr>
        <p:spPr bwMode="auto">
          <a:xfrm>
            <a:off x="412750" y="1587500"/>
            <a:ext cx="1206500" cy="2130425"/>
          </a:xfrm>
          <a:prstGeom prst="borderCallout1">
            <a:avLst>
              <a:gd name="adj1" fmla="val 5366"/>
              <a:gd name="adj2" fmla="val 106315"/>
              <a:gd name="adj3" fmla="val 24852"/>
              <a:gd name="adj4" fmla="val 237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存放究竟第几组的0块放在这。上例中此处可存0 8 16等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696075" y="2709863"/>
            <a:ext cx="234156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块表大小：(G+b)*cache总块数</a:t>
            </a:r>
            <a:endParaRPr lang="en-US" altLang="zh-CN"/>
          </a:p>
          <a:p>
            <a:pPr eaLnBrk="1" hangingPunct="1"/>
            <a:endParaRPr lang="en-US" altLang="zh-CN"/>
          </a:p>
          <a:p>
            <a:pPr>
              <a:buFont typeface="Arial" charset="0"/>
              <a:buNone/>
            </a:pPr>
            <a:r>
              <a:rPr lang="en-US" altLang="zh-CN"/>
              <a:t>Cache</a:t>
            </a:r>
            <a:r>
              <a:rPr lang="zh-CN" altLang="en-US"/>
              <a:t>总块数</a:t>
            </a:r>
            <a:r>
              <a:rPr lang="en-US" altLang="zh-CN" baseline="30000"/>
              <a:t> </a:t>
            </a:r>
            <a:r>
              <a:rPr lang="en-US" altLang="zh-CN"/>
              <a:t>×</a:t>
            </a:r>
            <a:r>
              <a:rPr lang="zh-CN" altLang="en-US"/>
              <a:t>（块大小</a:t>
            </a:r>
            <a:r>
              <a:rPr lang="en-US" altLang="zh-CN"/>
              <a:t>+</a:t>
            </a:r>
            <a:r>
              <a:rPr lang="zh-CN" altLang="en-US"/>
              <a:t>主存标记域大小</a:t>
            </a:r>
            <a:r>
              <a:rPr lang="en-US" altLang="zh-CN"/>
              <a:t>+</a:t>
            </a:r>
            <a:r>
              <a:rPr lang="zh-CN" altLang="en-US"/>
              <a:t>有效位域大小</a:t>
            </a:r>
            <a:r>
              <a:rPr lang="en-US" altLang="zh-CN"/>
              <a:t>+</a:t>
            </a:r>
            <a:r>
              <a:rPr lang="zh-CN" altLang="en-US"/>
              <a:t>组内块号）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1A06D8-DD55-4B09-9884-5D917333FFED}" type="slidenum">
              <a:rPr lang="zh-CN" altLang="zh-CN" smtClean="0"/>
              <a:pPr eaLnBrk="1" hangingPunct="1"/>
              <a:t>5</a:t>
            </a:fld>
            <a:endParaRPr lang="zh-CN" altLang="zh-CN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57213" y="338138"/>
            <a:ext cx="7543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组相联查询：</a:t>
            </a:r>
          </a:p>
          <a:p>
            <a:pPr eaLnBrk="1" hangingPunct="1"/>
            <a:endParaRPr lang="zh-CN" altLang="en-US"/>
          </a:p>
        </p:txBody>
      </p:sp>
      <p:pic>
        <p:nvPicPr>
          <p:cNvPr id="6148" name="Picture 3" descr="老组相联块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25763"/>
            <a:ext cx="54737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4"/>
          <p:cNvSpPr>
            <a:spLocks/>
          </p:cNvSpPr>
          <p:nvPr/>
        </p:nvSpPr>
        <p:spPr bwMode="auto">
          <a:xfrm>
            <a:off x="6084888" y="3429000"/>
            <a:ext cx="144462" cy="431800"/>
          </a:xfrm>
          <a:prstGeom prst="rightBrace">
            <a:avLst>
              <a:gd name="adj1" fmla="val 24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0" name="AutoShape 5"/>
          <p:cNvSpPr>
            <a:spLocks/>
          </p:cNvSpPr>
          <p:nvPr/>
        </p:nvSpPr>
        <p:spPr bwMode="auto">
          <a:xfrm>
            <a:off x="6156325" y="5734050"/>
            <a:ext cx="144463" cy="431800"/>
          </a:xfrm>
          <a:prstGeom prst="rightBrace">
            <a:avLst>
              <a:gd name="adj1" fmla="val 74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6151" name="Picture 6" descr="老组相连地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620713"/>
            <a:ext cx="39163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未知"/>
          <p:cNvSpPr>
            <a:spLocks/>
          </p:cNvSpPr>
          <p:nvPr/>
        </p:nvSpPr>
        <p:spPr bwMode="auto">
          <a:xfrm>
            <a:off x="1490663" y="258763"/>
            <a:ext cx="3186112" cy="3381375"/>
          </a:xfrm>
          <a:custGeom>
            <a:avLst/>
            <a:gdLst>
              <a:gd name="T0" fmla="*/ 469968041 w 21600"/>
              <a:gd name="T1" fmla="*/ 96481587 h 21600"/>
              <a:gd name="T2" fmla="*/ 53741744 w 21600"/>
              <a:gd name="T3" fmla="*/ 72146802 h 21600"/>
              <a:gd name="T4" fmla="*/ 147409012 w 21600"/>
              <a:gd name="T5" fmla="*/ 5293378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3937"/>
                </a:moveTo>
                <a:cubicBezTo>
                  <a:pt x="18410" y="3771"/>
                  <a:pt x="4941" y="0"/>
                  <a:pt x="2470" y="2944"/>
                </a:cubicBezTo>
                <a:cubicBezTo>
                  <a:pt x="0" y="5888"/>
                  <a:pt x="6056" y="18489"/>
                  <a:pt x="6775" y="2160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46075" y="1270000"/>
            <a:ext cx="1417638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1）主存地址中取出cache组号查表 ，对应的字数为cache每组块数（此例为2，两路组相联）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3276600" y="1270000"/>
            <a:ext cx="574675" cy="2303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3930650" y="2286000"/>
            <a:ext cx="34496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2）主存地址中的主存标记与块表中存的一致，命中。</a:t>
            </a:r>
          </a:p>
        </p:txBody>
      </p:sp>
      <p:sp>
        <p:nvSpPr>
          <p:cNvPr id="6156" name="未知"/>
          <p:cNvSpPr>
            <a:spLocks/>
          </p:cNvSpPr>
          <p:nvPr/>
        </p:nvSpPr>
        <p:spPr bwMode="auto">
          <a:xfrm>
            <a:off x="5086350" y="1206500"/>
            <a:ext cx="2343150" cy="2363788"/>
          </a:xfrm>
          <a:custGeom>
            <a:avLst/>
            <a:gdLst>
              <a:gd name="T0" fmla="*/ 0 w 21600"/>
              <a:gd name="T1" fmla="*/ 68682049 h 21600"/>
              <a:gd name="T2" fmla="*/ 252664902 w 21600"/>
              <a:gd name="T3" fmla="*/ 31628468 h 21600"/>
              <a:gd name="T4" fmla="*/ 9155316 w 21600"/>
              <a:gd name="T5" fmla="*/ 25868026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5735"/>
                </a:moveTo>
                <a:cubicBezTo>
                  <a:pt x="3578" y="5218"/>
                  <a:pt x="21342" y="0"/>
                  <a:pt x="21471" y="2641"/>
                </a:cubicBezTo>
                <a:cubicBezTo>
                  <a:pt x="21600" y="5282"/>
                  <a:pt x="4228" y="18442"/>
                  <a:pt x="778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7499350" y="917575"/>
            <a:ext cx="1320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3）取出表中cache组内块号b，拼出cache地址。</a:t>
            </a:r>
          </a:p>
          <a:p>
            <a:pPr eaLnBrk="1" hangingPunct="1"/>
            <a:r>
              <a:rPr lang="zh-CN" altLang="en-US"/>
              <a:t>g   b   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623C6-3379-49DA-AC3B-B568F3360D42}" type="slidenum">
              <a:rPr lang="zh-CN" altLang="zh-CN" smtClean="0"/>
              <a:pPr eaLnBrk="1" hangingPunct="1"/>
              <a:t>6</a:t>
            </a:fld>
            <a:endParaRPr lang="zh-CN" altLang="zh-CN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0" y="5302250"/>
            <a:ext cx="3024188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0" y="4149725"/>
            <a:ext cx="30241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500563" y="909638"/>
            <a:ext cx="30241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187450" y="909638"/>
            <a:ext cx="2089150" cy="1655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74638" y="211138"/>
            <a:ext cx="86899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例：主存容量1</a:t>
            </a:r>
            <a:r>
              <a:rPr lang="en-US" altLang="zh-CN"/>
              <a:t>MB=2</a:t>
            </a:r>
            <a:r>
              <a:rPr lang="en-US" altLang="zh-CN" baseline="30000"/>
              <a:t>20</a:t>
            </a:r>
            <a:r>
              <a:rPr lang="zh-CN" altLang="en-US"/>
              <a:t>B</a:t>
            </a:r>
            <a:r>
              <a:rPr lang="en-US"/>
              <a:t>，</a:t>
            </a:r>
            <a:r>
              <a:rPr lang="en-US" altLang="zh-CN"/>
              <a:t>Cache</a:t>
            </a:r>
            <a:r>
              <a:rPr lang="zh-CN" altLang="en-US"/>
              <a:t>容量为8</a:t>
            </a:r>
            <a:r>
              <a:rPr lang="en-US" altLang="zh-CN"/>
              <a:t>KB=2</a:t>
            </a:r>
            <a:r>
              <a:rPr lang="en-US" altLang="zh-CN" baseline="30000"/>
              <a:t>13</a:t>
            </a:r>
            <a:r>
              <a:rPr lang="en-US" altLang="zh-CN"/>
              <a:t>B</a:t>
            </a:r>
            <a:r>
              <a:rPr lang="zh-CN" altLang="en-US"/>
              <a:t>，主存分为256组=2</a:t>
            </a:r>
            <a:r>
              <a:rPr lang="zh-CN" altLang="en-US" baseline="30000"/>
              <a:t>8</a:t>
            </a:r>
            <a:r>
              <a:rPr lang="zh-CN" altLang="en-US"/>
              <a:t>，每组8块=2</a:t>
            </a:r>
            <a:r>
              <a:rPr lang="zh-CN" altLang="en-US" baseline="30000">
                <a:solidFill>
                  <a:srgbClr val="FF0000"/>
                </a:solidFill>
              </a:rPr>
              <a:t>3</a:t>
            </a:r>
            <a:r>
              <a:rPr lang="zh-CN" altLang="en-US"/>
              <a:t>；</a:t>
            </a:r>
            <a:r>
              <a:rPr lang="en-US" altLang="zh-CN"/>
              <a:t>Cache</a:t>
            </a:r>
            <a:r>
              <a:rPr lang="zh-CN" altLang="en-US"/>
              <a:t>分为8组=2</a:t>
            </a:r>
            <a:r>
              <a:rPr lang="zh-CN" altLang="en-US" baseline="30000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（等于主存每组块数）</a:t>
            </a:r>
            <a:r>
              <a:rPr lang="zh-CN" altLang="en-US"/>
              <a:t>，每组2块=2</a:t>
            </a:r>
            <a:r>
              <a:rPr lang="zh-CN" altLang="en-US" baseline="30000"/>
              <a:t>1</a:t>
            </a:r>
            <a:r>
              <a:rPr lang="zh-CN" altLang="en-US"/>
              <a:t>，每块大小512B=2</a:t>
            </a:r>
            <a:r>
              <a:rPr lang="zh-CN" altLang="en-US" baseline="30000"/>
              <a:t>9</a:t>
            </a:r>
            <a:r>
              <a:rPr lang="zh-CN" altLang="en-US"/>
              <a:t>。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187450" y="836613"/>
            <a:ext cx="25923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000  0  000000000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000  0  111111111</a:t>
            </a:r>
          </a:p>
          <a:p>
            <a:pPr eaLnBrk="1" hangingPunct="1"/>
            <a:r>
              <a:rPr lang="zh-CN" altLang="en-US"/>
              <a:t>000  1  000000000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000  1  111111111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111  0  000000000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111  0  111111111</a:t>
            </a:r>
          </a:p>
          <a:p>
            <a:pPr eaLnBrk="1" hangingPunct="1"/>
            <a:r>
              <a:rPr lang="zh-CN" altLang="en-US"/>
              <a:t>111  1  000000000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111  1  111111111</a:t>
            </a:r>
          </a:p>
          <a:p>
            <a:pPr eaLnBrk="1" hangingPunct="1"/>
            <a:endParaRPr lang="zh-CN" alt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4500563" y="836613"/>
            <a:ext cx="360045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00000000  000  000000000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00000000  000  111111111</a:t>
            </a:r>
          </a:p>
          <a:p>
            <a:pPr eaLnBrk="1" hangingPunct="1"/>
            <a:r>
              <a:rPr lang="zh-CN" altLang="en-US"/>
              <a:t>00000000  001  000000000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00000000  001  111111111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.</a:t>
            </a:r>
          </a:p>
          <a:p>
            <a:pPr eaLnBrk="1" hangingPunct="1"/>
            <a:r>
              <a:rPr lang="zh-CN" altLang="en-US"/>
              <a:t>00000000  111  000000000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00000000  111  111111111</a:t>
            </a:r>
          </a:p>
          <a:p>
            <a:pPr eaLnBrk="1" hangingPunct="1"/>
            <a:r>
              <a:rPr lang="zh-CN" altLang="en-US"/>
              <a:t>00000001  000  000000000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00000001  000  111111111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11111111  000  000000000</a:t>
            </a:r>
          </a:p>
          <a:p>
            <a:pPr eaLnBrk="1" hangingPunct="1"/>
            <a:r>
              <a:rPr lang="zh-CN" altLang="en-US"/>
              <a:t>...</a:t>
            </a:r>
          </a:p>
          <a:p>
            <a:pPr eaLnBrk="1" hangingPunct="1"/>
            <a:r>
              <a:rPr lang="zh-CN" altLang="en-US"/>
              <a:t>11111111  000  111111111</a:t>
            </a:r>
          </a:p>
          <a:p>
            <a:pPr eaLnBrk="1" hangingPunct="1"/>
            <a:r>
              <a:rPr lang="zh-CN" altLang="en-US"/>
              <a:t>...</a:t>
            </a:r>
          </a:p>
        </p:txBody>
      </p:sp>
      <p:sp>
        <p:nvSpPr>
          <p:cNvPr id="7178" name="AutoShape 9"/>
          <p:cNvSpPr>
            <a:spLocks/>
          </p:cNvSpPr>
          <p:nvPr/>
        </p:nvSpPr>
        <p:spPr bwMode="auto">
          <a:xfrm>
            <a:off x="900113" y="909638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9" name="AutoShape 10"/>
          <p:cNvSpPr>
            <a:spLocks/>
          </p:cNvSpPr>
          <p:nvPr/>
        </p:nvSpPr>
        <p:spPr bwMode="auto">
          <a:xfrm>
            <a:off x="900113" y="1773238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AutoShape 11"/>
          <p:cNvSpPr>
            <a:spLocks/>
          </p:cNvSpPr>
          <p:nvPr/>
        </p:nvSpPr>
        <p:spPr bwMode="auto">
          <a:xfrm>
            <a:off x="971550" y="4292600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1" name="AutoShape 12"/>
          <p:cNvSpPr>
            <a:spLocks/>
          </p:cNvSpPr>
          <p:nvPr/>
        </p:nvSpPr>
        <p:spPr bwMode="auto">
          <a:xfrm>
            <a:off x="971550" y="3502025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2" name="AutoShape 13"/>
          <p:cNvSpPr>
            <a:spLocks/>
          </p:cNvSpPr>
          <p:nvPr/>
        </p:nvSpPr>
        <p:spPr bwMode="auto">
          <a:xfrm>
            <a:off x="323850" y="1270000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466725" y="98107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466725" y="1917700"/>
            <a:ext cx="5762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-34925" y="1412875"/>
            <a:ext cx="57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0组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468313" y="3717925"/>
            <a:ext cx="57626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468313" y="4437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0" y="41497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0组</a:t>
            </a:r>
          </a:p>
        </p:txBody>
      </p:sp>
      <p:sp>
        <p:nvSpPr>
          <p:cNvPr id="7189" name="AutoShape 20"/>
          <p:cNvSpPr>
            <a:spLocks/>
          </p:cNvSpPr>
          <p:nvPr/>
        </p:nvSpPr>
        <p:spPr bwMode="auto">
          <a:xfrm>
            <a:off x="323850" y="3933825"/>
            <a:ext cx="219075" cy="647700"/>
          </a:xfrm>
          <a:prstGeom prst="leftBrace">
            <a:avLst>
              <a:gd name="adj1" fmla="val 24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0" name="AutoShape 21"/>
          <p:cNvSpPr>
            <a:spLocks/>
          </p:cNvSpPr>
          <p:nvPr/>
        </p:nvSpPr>
        <p:spPr bwMode="auto">
          <a:xfrm>
            <a:off x="7524750" y="981075"/>
            <a:ext cx="288925" cy="647700"/>
          </a:xfrm>
          <a:prstGeom prst="rightBrace">
            <a:avLst>
              <a:gd name="adj1" fmla="val 18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1" name="AutoShape 22"/>
          <p:cNvSpPr>
            <a:spLocks/>
          </p:cNvSpPr>
          <p:nvPr/>
        </p:nvSpPr>
        <p:spPr bwMode="auto">
          <a:xfrm>
            <a:off x="7524750" y="1773238"/>
            <a:ext cx="288925" cy="647700"/>
          </a:xfrm>
          <a:prstGeom prst="rightBrace">
            <a:avLst>
              <a:gd name="adj1" fmla="val 18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2" name="AutoShape 23"/>
          <p:cNvSpPr>
            <a:spLocks/>
          </p:cNvSpPr>
          <p:nvPr/>
        </p:nvSpPr>
        <p:spPr bwMode="auto">
          <a:xfrm>
            <a:off x="7453313" y="3429000"/>
            <a:ext cx="287337" cy="649288"/>
          </a:xfrm>
          <a:prstGeom prst="rightBrace">
            <a:avLst>
              <a:gd name="adj1" fmla="val 188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3" name="AutoShape 24"/>
          <p:cNvSpPr>
            <a:spLocks/>
          </p:cNvSpPr>
          <p:nvPr/>
        </p:nvSpPr>
        <p:spPr bwMode="auto">
          <a:xfrm>
            <a:off x="7669213" y="4221163"/>
            <a:ext cx="287337" cy="649287"/>
          </a:xfrm>
          <a:prstGeom prst="rightBrace">
            <a:avLst>
              <a:gd name="adj1" fmla="val 188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4" name="AutoShape 25"/>
          <p:cNvSpPr>
            <a:spLocks/>
          </p:cNvSpPr>
          <p:nvPr/>
        </p:nvSpPr>
        <p:spPr bwMode="auto">
          <a:xfrm>
            <a:off x="7669213" y="5373688"/>
            <a:ext cx="287337" cy="647700"/>
          </a:xfrm>
          <a:prstGeom prst="rightBrace">
            <a:avLst>
              <a:gd name="adj1" fmla="val 187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5" name="AutoShape 26"/>
          <p:cNvSpPr>
            <a:spLocks/>
          </p:cNvSpPr>
          <p:nvPr/>
        </p:nvSpPr>
        <p:spPr bwMode="auto">
          <a:xfrm>
            <a:off x="8172450" y="1196975"/>
            <a:ext cx="288925" cy="2592388"/>
          </a:xfrm>
          <a:prstGeom prst="rightBrace">
            <a:avLst>
              <a:gd name="adj1" fmla="val 747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7820025" y="1058863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7813675" y="1917700"/>
            <a:ext cx="4953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1块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7813675" y="3644900"/>
            <a:ext cx="49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7块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8610600" y="2116138"/>
            <a:ext cx="3540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0组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8029575" y="4365625"/>
            <a:ext cx="495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8029575" y="5518150"/>
            <a:ext cx="4953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0块</a:t>
            </a:r>
          </a:p>
        </p:txBody>
      </p:sp>
      <p:sp>
        <p:nvSpPr>
          <p:cNvPr id="7202" name="AutoShape 33"/>
          <p:cNvSpPr>
            <a:spLocks/>
          </p:cNvSpPr>
          <p:nvPr/>
        </p:nvSpPr>
        <p:spPr bwMode="auto">
          <a:xfrm>
            <a:off x="8388350" y="5661025"/>
            <a:ext cx="288925" cy="649288"/>
          </a:xfrm>
          <a:prstGeom prst="rightBrace">
            <a:avLst>
              <a:gd name="adj1" fmla="val 187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8709025" y="5461000"/>
            <a:ext cx="311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255组</a:t>
            </a:r>
          </a:p>
        </p:txBody>
      </p:sp>
      <p:sp>
        <p:nvSpPr>
          <p:cNvPr id="7204" name="未知"/>
          <p:cNvSpPr>
            <a:spLocks/>
          </p:cNvSpPr>
          <p:nvPr/>
        </p:nvSpPr>
        <p:spPr bwMode="auto">
          <a:xfrm>
            <a:off x="5915025" y="454025"/>
            <a:ext cx="2103438" cy="604838"/>
          </a:xfrm>
          <a:custGeom>
            <a:avLst/>
            <a:gdLst>
              <a:gd name="T0" fmla="*/ 0 w 21600"/>
              <a:gd name="T1" fmla="*/ 12577718 h 21600"/>
              <a:gd name="T2" fmla="*/ 116860685 w 21600"/>
              <a:gd name="T3" fmla="*/ 729222 h 21600"/>
              <a:gd name="T4" fmla="*/ 204835714 w 21600"/>
              <a:gd name="T5" fmla="*/ 1693652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6041"/>
                </a:moveTo>
                <a:cubicBezTo>
                  <a:pt x="2054" y="13522"/>
                  <a:pt x="8722" y="0"/>
                  <a:pt x="12323" y="930"/>
                </a:cubicBezTo>
                <a:cubicBezTo>
                  <a:pt x="15924" y="1860"/>
                  <a:pt x="20053" y="18151"/>
                  <a:pt x="21600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未知"/>
          <p:cNvSpPr>
            <a:spLocks/>
          </p:cNvSpPr>
          <p:nvPr/>
        </p:nvSpPr>
        <p:spPr bwMode="auto">
          <a:xfrm>
            <a:off x="5054600" y="-112713"/>
            <a:ext cx="3683000" cy="2257426"/>
          </a:xfrm>
          <a:custGeom>
            <a:avLst/>
            <a:gdLst>
              <a:gd name="T0" fmla="*/ 0 w 21600"/>
              <a:gd name="T1" fmla="*/ 101884533 h 21600"/>
              <a:gd name="T2" fmla="*/ 512447846 w 21600"/>
              <a:gd name="T3" fmla="*/ 22336394 h 21600"/>
              <a:gd name="T4" fmla="*/ 627985602 w 21600"/>
              <a:gd name="T5" fmla="*/ 23592463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9328"/>
                </a:moveTo>
                <a:cubicBezTo>
                  <a:pt x="2938" y="8114"/>
                  <a:pt x="14025" y="0"/>
                  <a:pt x="17626" y="2045"/>
                </a:cubicBezTo>
                <a:cubicBezTo>
                  <a:pt x="21227" y="4090"/>
                  <a:pt x="20937" y="18340"/>
                  <a:pt x="21600" y="2160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6" name="Line 37"/>
          <p:cNvSpPr>
            <a:spLocks noChangeShapeType="1"/>
          </p:cNvSpPr>
          <p:nvPr/>
        </p:nvSpPr>
        <p:spPr bwMode="auto">
          <a:xfrm>
            <a:off x="4068763" y="4149725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7" name="Line 38"/>
          <p:cNvSpPr>
            <a:spLocks noChangeShapeType="1"/>
          </p:cNvSpPr>
          <p:nvPr/>
        </p:nvSpPr>
        <p:spPr bwMode="auto">
          <a:xfrm flipH="1" flipV="1">
            <a:off x="3492500" y="1485900"/>
            <a:ext cx="1079500" cy="316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8" name="Line 39"/>
          <p:cNvSpPr>
            <a:spLocks noChangeShapeType="1"/>
          </p:cNvSpPr>
          <p:nvPr/>
        </p:nvSpPr>
        <p:spPr bwMode="auto">
          <a:xfrm>
            <a:off x="3492500" y="1485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" name="Line 40"/>
          <p:cNvSpPr>
            <a:spLocks noChangeShapeType="1"/>
          </p:cNvSpPr>
          <p:nvPr/>
        </p:nvSpPr>
        <p:spPr bwMode="auto">
          <a:xfrm>
            <a:off x="3492500" y="1485900"/>
            <a:ext cx="107950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8802DF-F0C1-41DB-B818-26085C3CA8E0}" type="slidenum">
              <a:rPr lang="zh-CN" altLang="zh-CN" smtClean="0"/>
              <a:pPr eaLnBrk="1" hangingPunct="1"/>
              <a:t>7</a:t>
            </a:fld>
            <a:endParaRPr lang="zh-CN" altLang="zh-CN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87938" y="1016000"/>
            <a:ext cx="38052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主存地址：</a:t>
            </a:r>
          </a:p>
          <a:p>
            <a:pPr eaLnBrk="1" hangingPunct="1"/>
            <a:r>
              <a:rPr lang="zh-CN" altLang="en-US"/>
              <a:t>00000001  111  111000000</a:t>
            </a:r>
          </a:p>
        </p:txBody>
      </p:sp>
      <p:pic>
        <p:nvPicPr>
          <p:cNvPr id="8196" name="Picture 3" descr="老组相联块表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0713"/>
            <a:ext cx="34956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4"/>
          <p:cNvSpPr>
            <a:spLocks noChangeShapeType="1"/>
          </p:cNvSpPr>
          <p:nvPr/>
        </p:nvSpPr>
        <p:spPr bwMode="auto">
          <a:xfrm flipH="1">
            <a:off x="4284663" y="1701800"/>
            <a:ext cx="2232025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622925" y="31464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1)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V="1">
            <a:off x="1908175" y="1628775"/>
            <a:ext cx="338455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084638" y="2863850"/>
            <a:ext cx="847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2)命中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6554788" y="2695575"/>
            <a:ext cx="2122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3)拼出cache地址：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111  1  111000000</a:t>
            </a:r>
          </a:p>
        </p:txBody>
      </p:sp>
      <p:sp>
        <p:nvSpPr>
          <p:cNvPr id="8202" name="未知"/>
          <p:cNvSpPr>
            <a:spLocks/>
          </p:cNvSpPr>
          <p:nvPr/>
        </p:nvSpPr>
        <p:spPr bwMode="auto">
          <a:xfrm>
            <a:off x="3322638" y="3330575"/>
            <a:ext cx="3867150" cy="2751138"/>
          </a:xfrm>
          <a:custGeom>
            <a:avLst/>
            <a:gdLst>
              <a:gd name="T0" fmla="*/ 0 w 21600"/>
              <a:gd name="T1" fmla="*/ 301884156 h 21600"/>
              <a:gd name="T2" fmla="*/ 427047942 w 21600"/>
              <a:gd name="T3" fmla="*/ 300099610 h 21600"/>
              <a:gd name="T4" fmla="*/ 69235412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18609"/>
                </a:moveTo>
                <a:cubicBezTo>
                  <a:pt x="2220" y="18589"/>
                  <a:pt x="9723" y="21600"/>
                  <a:pt x="13323" y="18499"/>
                </a:cubicBezTo>
                <a:cubicBezTo>
                  <a:pt x="16924" y="15398"/>
                  <a:pt x="20220" y="3080"/>
                  <a:pt x="2160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6588125" y="1701800"/>
            <a:ext cx="360363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7524750" y="1628775"/>
            <a:ext cx="358775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E867B2-E79A-4C82-9BB8-30B7F08AF129}" type="slidenum">
              <a:rPr lang="zh-CN" altLang="zh-CN" smtClean="0"/>
              <a:pPr eaLnBrk="1" hangingPunct="1"/>
              <a:t>8</a:t>
            </a:fld>
            <a:endParaRPr lang="zh-CN" altLang="zh-CN" smtClean="0"/>
          </a:p>
        </p:txBody>
      </p:sp>
      <p:pic>
        <p:nvPicPr>
          <p:cNvPr id="9219" name="Picture 5" descr="f05-1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1835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539750" y="4437063"/>
            <a:ext cx="7777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直接映射</a:t>
            </a:r>
            <a:r>
              <a:rPr lang="zh-CN" altLang="en-US">
                <a:sym typeface="Wingdings" pitchFamily="2" charset="2"/>
              </a:rPr>
              <a:t>：（</a:t>
            </a:r>
            <a:r>
              <a:rPr lang="zh-CN" altLang="en-US"/>
              <a:t>块号）</a:t>
            </a:r>
            <a:r>
              <a:rPr lang="en-US" altLang="zh-CN"/>
              <a:t>mod </a:t>
            </a:r>
            <a:r>
              <a:rPr lang="zh-CN" altLang="en-US"/>
              <a:t>（</a:t>
            </a:r>
            <a:r>
              <a:rPr lang="en-US" altLang="zh-CN"/>
              <a:t>cache</a:t>
            </a:r>
            <a:r>
              <a:rPr lang="zh-CN" altLang="en-US"/>
              <a:t>中的块数）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组相联</a:t>
            </a:r>
            <a:r>
              <a:rPr lang="zh-CN" altLang="en-US">
                <a:sym typeface="Wingdings" pitchFamily="2" charset="2"/>
              </a:rPr>
              <a:t>：（块号）</a:t>
            </a:r>
            <a:r>
              <a:rPr lang="en-US" altLang="zh-CN">
                <a:sym typeface="Wingdings" pitchFamily="2" charset="2"/>
              </a:rPr>
              <a:t>mod</a:t>
            </a:r>
            <a:r>
              <a:rPr lang="zh-CN" altLang="en-US">
                <a:sym typeface="Wingdings" pitchFamily="2" charset="2"/>
              </a:rPr>
              <a:t>（</a:t>
            </a:r>
            <a:r>
              <a:rPr lang="en-US" altLang="zh-CN">
                <a:sym typeface="Wingdings" pitchFamily="2" charset="2"/>
              </a:rPr>
              <a:t>cache</a:t>
            </a:r>
            <a:r>
              <a:rPr lang="zh-CN" altLang="en-US">
                <a:sym typeface="Wingdings" pitchFamily="2" charset="2"/>
              </a:rPr>
              <a:t>中的组数）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1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一个有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个块的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的可能的结构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B3F4E-B25F-469D-9897-EC75391DC405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937367" cy="5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773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157256113</TotalTime>
  <Pages>0</Pages>
  <Words>1084</Words>
  <Characters>0</Characters>
  <Application>Microsoft Office PowerPoint</Application>
  <DocSecurity>0</DocSecurity>
  <PresentationFormat>全屏显示(4:3)</PresentationFormat>
  <Lines>0</Lines>
  <Paragraphs>260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组相联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Cache的缺失与关联度</vt:lpstr>
      <vt:lpstr>PowerPoint 演示文稿</vt:lpstr>
      <vt:lpstr>PowerPoint 演示文稿</vt:lpstr>
      <vt:lpstr>PowerPoint 演示文稿</vt:lpstr>
      <vt:lpstr>PowerPoint 演示文稿</vt:lpstr>
      <vt:lpstr>例：标记位大小与组相联</vt:lpstr>
      <vt:lpstr>替换块的选择</vt:lpstr>
      <vt:lpstr>作业  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高速缓冲器Cache</dc:title>
  <dc:creator>张欢欢</dc:creator>
  <cp:lastModifiedBy>hzhang</cp:lastModifiedBy>
  <cp:revision>48</cp:revision>
  <cp:lastPrinted>1899-12-30T00:00:00Z</cp:lastPrinted>
  <dcterms:created xsi:type="dcterms:W3CDTF">2011-11-20T08:50:30Z</dcterms:created>
  <dcterms:modified xsi:type="dcterms:W3CDTF">2013-05-21T13:46:22Z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