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02E21-1869-464E-A4D4-AB3AF15B372F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7EAF-1905-4911-A6CD-8DB6E6833F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2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750AB-9962-4B1C-A654-B4DEDA4E8E0F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BC7E-E025-4466-92BF-ACB123A36B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24615-519C-4F43-ABB6-3C2C6CB338F9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609B-1253-4D01-BC0B-48889BAF2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0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7C60-B1DE-4304-B058-FB6A722674DB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1747E-6291-48FE-BCA7-8673B78EAE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9E207-CF3D-4E5E-BCDC-BEFA75D4BBF6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3A87-006C-413C-8CAE-1D47A3E1C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4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13A83-FFED-47AD-A9D9-90FACEFA72AA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D6317-5B18-490A-9917-8CC567F5A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C6BC6-282D-4457-B575-9CE03DFCA13D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37BA9-F17B-46BC-BF5F-EE39C54C7D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A8054-BE54-43CC-BB79-DA97E063F2AD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34B4-769C-400A-BAAD-C91ACC971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0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66CB-EBFA-4BD7-9592-A672D087F1FF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97CBB-3C4B-4749-AE4A-FD409E9CC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7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623-7307-4F69-9526-5E5C31610971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71FF3-F6AC-4B15-AB85-A184958A1C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9D94C-82C2-42A4-BCE0-14502C20F26C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3C8EF-9108-4122-8D59-9BDD2D717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9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777F9C-E8FC-4865-87B4-2F23542DF901}" type="datetimeFigureOut">
              <a:rPr lang="zh-CN" altLang="en-US"/>
              <a:pPr>
                <a:defRPr/>
              </a:pPr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3F0BC-8319-4F0D-BFBF-F50698E6CF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缺失处理、写操作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缺失的影响</a:t>
            </a:r>
          </a:p>
        </p:txBody>
      </p:sp>
      <p:sp>
        <p:nvSpPr>
          <p:cNvPr id="3" name="矩形 2"/>
          <p:cNvSpPr/>
          <p:nvPr/>
        </p:nvSpPr>
        <p:spPr>
          <a:xfrm>
            <a:off x="606425" y="1628775"/>
            <a:ext cx="8064500" cy="477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若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的时钟频率快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倍（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更好的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+mn-ea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），将导致缺失代价也增大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倍。在其他条件不变（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不改进存储器系统）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时，每次缺失处理所耗费时间相同，时钟频率快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倍，则：</a:t>
            </a:r>
            <a:endParaRPr lang="en-US" altLang="zh-CN" sz="2400" dirty="0">
              <a:solidFill>
                <a:prstClr val="black"/>
              </a:solidFill>
              <a:latin typeface="+mn-lt"/>
              <a:ea typeface="+mn-ea"/>
            </a:endParaRPr>
          </a:p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endParaRPr lang="en-US" altLang="zh-CN" sz="2400" dirty="0">
              <a:solidFill>
                <a:prstClr val="black"/>
              </a:solidFill>
              <a:latin typeface="+mn-lt"/>
              <a:ea typeface="+mn-ea"/>
            </a:endParaRP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上例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缺失代价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变为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200 cycles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  memory stall cycles = 2% x  200 + 36% x 4% x 200 = 6.88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endParaRPr lang="en-US" altLang="zh-CN" sz="2400" dirty="0">
              <a:solidFill>
                <a:prstClr val="black"/>
              </a:solidFill>
              <a:latin typeface="+mn-lt"/>
              <a:ea typeface="+mn-ea"/>
            </a:endParaRP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 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所以，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+mn-lt"/>
                <a:ea typeface="+mn-ea"/>
              </a:rPr>
              <a:t>CPI</a:t>
            </a:r>
            <a:r>
              <a:rPr lang="en-US" altLang="zh-CN" sz="2400" baseline="-25000" dirty="0" err="1">
                <a:solidFill>
                  <a:prstClr val="black"/>
                </a:solidFill>
                <a:latin typeface="+mn-lt"/>
                <a:ea typeface="+mn-ea"/>
              </a:rPr>
              <a:t>stall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= 2+ 6.88 = 8.88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zh-CN" altLang="en-US" sz="2400" dirty="0">
                <a:latin typeface="+mn-lt"/>
                <a:ea typeface="+mn-ea"/>
              </a:rPr>
              <a:t>     用于存储器阻塞的时间将从</a:t>
            </a:r>
            <a:r>
              <a:rPr lang="en-US" altLang="zh-CN" sz="2400" dirty="0">
                <a:latin typeface="+mn-lt"/>
                <a:ea typeface="+mn-ea"/>
              </a:rPr>
              <a:t>3.44/5.44 = 63%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 </a:t>
            </a:r>
            <a:r>
              <a:rPr lang="zh-CN" altLang="en-US" sz="2400" dirty="0">
                <a:latin typeface="+mn-lt"/>
                <a:ea typeface="+mn-ea"/>
              </a:rPr>
              <a:t>提高到</a:t>
            </a:r>
            <a:r>
              <a:rPr lang="en-US" altLang="zh-CN" sz="2400" dirty="0">
                <a:latin typeface="+mn-lt"/>
                <a:ea typeface="+mn-ea"/>
              </a:rPr>
              <a:t>6.88/8.88 = 77%    </a:t>
            </a:r>
            <a:r>
              <a:rPr lang="zh-CN" altLang="en-US" sz="2400" dirty="0">
                <a:latin typeface="+mn-lt"/>
                <a:ea typeface="+mn-ea"/>
              </a:rPr>
              <a:t>（性能流失）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命中时间的影响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以上均忽略命中时间的影响，事实上，命中时间增加，存储器存取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个字的总时间也增加，继而导致处理器时钟周期增加。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过</a:t>
            </a:r>
            <a:r>
              <a:rPr lang="zh-CN" altLang="en-US" dirty="0" smtClean="0"/>
              <a:t>大的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会增加命中时间。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平均存储器访问时间</a:t>
            </a:r>
            <a:r>
              <a:rPr lang="en-AU" altLang="zh-CN" dirty="0" smtClean="0"/>
              <a:t> </a:t>
            </a:r>
            <a:r>
              <a:rPr lang="en-AU" altLang="zh-CN" dirty="0"/>
              <a:t>(AMAT)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AU" altLang="zh-CN" dirty="0"/>
              <a:t>AMAT = </a:t>
            </a:r>
            <a:r>
              <a:rPr lang="zh-CN" altLang="en-US" dirty="0" smtClean="0"/>
              <a:t>命中时间</a:t>
            </a:r>
            <a:r>
              <a:rPr lang="en-AU" altLang="zh-CN" dirty="0" smtClean="0"/>
              <a:t> </a:t>
            </a:r>
            <a:r>
              <a:rPr lang="en-AU" altLang="zh-CN" dirty="0"/>
              <a:t>+ </a:t>
            </a:r>
            <a:r>
              <a:rPr lang="zh-CN" altLang="en-US" dirty="0" smtClean="0"/>
              <a:t>缺失率</a:t>
            </a:r>
            <a:r>
              <a:rPr lang="en-AU" altLang="zh-CN" dirty="0" smtClean="0"/>
              <a:t> </a:t>
            </a:r>
            <a:r>
              <a:rPr lang="en-US" altLang="zh-CN" dirty="0">
                <a:cs typeface="Arial" charset="0"/>
              </a:rPr>
              <a:t>× </a:t>
            </a:r>
            <a:r>
              <a:rPr lang="zh-CN" altLang="en-US" dirty="0">
                <a:cs typeface="Arial" charset="0"/>
              </a:rPr>
              <a:t>缺失代价</a:t>
            </a:r>
            <a:endParaRPr lang="en-US" altLang="zh-CN" dirty="0">
              <a:cs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Arial" charset="0"/>
              </a:rPr>
              <a:t>例：</a:t>
            </a:r>
            <a:endParaRPr lang="en-US" altLang="zh-CN" dirty="0">
              <a:cs typeface="Arial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cs typeface="Arial" charset="0"/>
              </a:rPr>
              <a:t>CPU</a:t>
            </a:r>
            <a:r>
              <a:rPr lang="zh-CN" altLang="en-US" dirty="0" smtClean="0">
                <a:cs typeface="Arial" charset="0"/>
              </a:rPr>
              <a:t>时钟周期时间</a:t>
            </a:r>
            <a:r>
              <a:rPr lang="en-US" altLang="zh-CN" dirty="0" smtClean="0">
                <a:cs typeface="Arial" charset="0"/>
              </a:rPr>
              <a:t> 1ns, </a:t>
            </a:r>
            <a:r>
              <a:rPr lang="zh-CN" altLang="en-US" dirty="0" smtClean="0">
                <a:cs typeface="Arial" charset="0"/>
              </a:rPr>
              <a:t>命中时间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= 1 </a:t>
            </a:r>
            <a:r>
              <a:rPr lang="zh-CN" altLang="en-US" dirty="0">
                <a:cs typeface="Arial" charset="0"/>
              </a:rPr>
              <a:t>时钟周期</a:t>
            </a:r>
            <a:r>
              <a:rPr lang="en-US" altLang="zh-CN" dirty="0" smtClean="0">
                <a:cs typeface="Arial" charset="0"/>
              </a:rPr>
              <a:t>, </a:t>
            </a:r>
            <a:r>
              <a:rPr lang="zh-CN" altLang="en-US" dirty="0" smtClean="0">
                <a:cs typeface="Arial" charset="0"/>
              </a:rPr>
              <a:t>缺失代价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= 20 </a:t>
            </a:r>
            <a:r>
              <a:rPr lang="zh-CN" altLang="en-US" dirty="0" smtClean="0">
                <a:cs typeface="Arial" charset="0"/>
              </a:rPr>
              <a:t>时钟周期</a:t>
            </a:r>
            <a:r>
              <a:rPr lang="en-US" altLang="zh-CN" dirty="0" smtClean="0">
                <a:cs typeface="Arial" charset="0"/>
              </a:rPr>
              <a:t>, </a:t>
            </a:r>
            <a:r>
              <a:rPr lang="zh-CN" altLang="en-US" dirty="0" smtClean="0">
                <a:cs typeface="Arial" charset="0"/>
              </a:rPr>
              <a:t>指令缺失率 </a:t>
            </a:r>
            <a:r>
              <a:rPr lang="en-US" altLang="zh-CN" dirty="0" smtClean="0">
                <a:cs typeface="Arial" charset="0"/>
              </a:rPr>
              <a:t>= </a:t>
            </a:r>
            <a:r>
              <a:rPr lang="en-US" altLang="zh-CN" dirty="0">
                <a:cs typeface="Arial" charset="0"/>
              </a:rPr>
              <a:t>5%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AMAT = 1 + 0.05 × 20 = 2ns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Arial" charset="0"/>
              </a:rPr>
              <a:t>即每条指令</a:t>
            </a:r>
            <a:r>
              <a:rPr lang="en-US" altLang="zh-CN" dirty="0" smtClean="0">
                <a:cs typeface="Arial" charset="0"/>
              </a:rPr>
              <a:t>2</a:t>
            </a:r>
            <a:r>
              <a:rPr lang="zh-CN" altLang="en-US" dirty="0" smtClean="0">
                <a:cs typeface="Arial" charset="0"/>
              </a:rPr>
              <a:t>个时钟周期</a:t>
            </a:r>
            <a:endParaRPr lang="en-US" altLang="zh-CN" dirty="0">
              <a:cs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缺失处理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命中，</a:t>
            </a:r>
            <a:r>
              <a:rPr lang="en-US" altLang="zh-CN" smtClean="0"/>
              <a:t>CPU</a:t>
            </a:r>
            <a:r>
              <a:rPr lang="zh-CN" altLang="en-US" smtClean="0"/>
              <a:t>正常执行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缺失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阻塞流水线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从下一层的存储器中调入块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指令缺失   </a:t>
            </a:r>
            <a:r>
              <a:rPr lang="en-US" altLang="zh-CN" smtClean="0"/>
              <a:t>P289</a:t>
            </a:r>
          </a:p>
          <a:p>
            <a:pPr lvl="2" eaLnBrk="1" hangingPunct="1"/>
            <a:r>
              <a:rPr lang="zh-CN" altLang="en-US" smtClean="0"/>
              <a:t>重新取指（从</a:t>
            </a:r>
            <a:r>
              <a:rPr lang="en-US" altLang="zh-CN" smtClean="0"/>
              <a:t>cache</a:t>
            </a:r>
            <a:r>
              <a:rPr lang="zh-CN" altLang="en-US" smtClean="0"/>
              <a:t>中取）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数据缺失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在</a:t>
            </a:r>
            <a:r>
              <a:rPr lang="en-US" altLang="zh-CN" smtClean="0"/>
              <a:t>cache</a:t>
            </a:r>
            <a:r>
              <a:rPr lang="zh-CN" altLang="en-US" smtClean="0"/>
              <a:t>中，完成数据访问</a:t>
            </a:r>
            <a:endParaRPr lang="en-AU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4" name="线形标注 1 3"/>
          <p:cNvSpPr/>
          <p:nvPr/>
        </p:nvSpPr>
        <p:spPr>
          <a:xfrm>
            <a:off x="6948488" y="2457450"/>
            <a:ext cx="1800225" cy="1403350"/>
          </a:xfrm>
          <a:prstGeom prst="borderCallout1">
            <a:avLst>
              <a:gd name="adj1" fmla="val 18750"/>
              <a:gd name="adj2" fmla="val -8333"/>
              <a:gd name="adj3" fmla="val 63075"/>
              <a:gd name="adj4" fmla="val -7864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对于指令缺失，注意将已加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en-US" altLang="zh-CN" dirty="0"/>
              <a:t>PC</a:t>
            </a:r>
            <a:r>
              <a:rPr lang="zh-CN" altLang="en-US" dirty="0"/>
              <a:t>减</a:t>
            </a:r>
            <a:r>
              <a:rPr lang="en-US" altLang="zh-CN" dirty="0"/>
              <a:t>4 </a:t>
            </a:r>
            <a:r>
              <a:rPr lang="zh-CN" altLang="en-US" dirty="0"/>
              <a:t>，才是正确的访存地址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写操作：写直达法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若</a:t>
            </a:r>
            <a:r>
              <a:rPr lang="en-US" altLang="zh-CN" sz="2800" smtClean="0"/>
              <a:t>sw</a:t>
            </a:r>
            <a:r>
              <a:rPr lang="zh-CN" altLang="en-US" sz="2800" smtClean="0"/>
              <a:t>指令要写的地址的原数据在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中（</a:t>
            </a:r>
            <a:r>
              <a:rPr lang="zh-CN" altLang="en-US" sz="2800" smtClean="0">
                <a:solidFill>
                  <a:srgbClr val="FF0000"/>
                </a:solidFill>
              </a:rPr>
              <a:t>写命中</a:t>
            </a:r>
            <a:r>
              <a:rPr lang="zh-CN" altLang="en-US" sz="2800" smtClean="0"/>
              <a:t>），而仅仅将新数据写入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，会引起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中数据与主存中数据</a:t>
            </a:r>
            <a:r>
              <a:rPr lang="zh-CN" altLang="en-US" sz="2800" smtClean="0">
                <a:solidFill>
                  <a:srgbClr val="FF0000"/>
                </a:solidFill>
              </a:rPr>
              <a:t>不一致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写直达法</a:t>
            </a:r>
            <a:r>
              <a:rPr lang="en-US" altLang="zh-CN" sz="2800" smtClean="0"/>
              <a:t>: </a:t>
            </a:r>
            <a:r>
              <a:rPr lang="zh-CN" altLang="en-US" sz="2800" smtClean="0"/>
              <a:t>同时更新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和主存。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由于主存（</a:t>
            </a:r>
            <a:r>
              <a:rPr lang="en-US" altLang="zh-CN" sz="2800" smtClean="0"/>
              <a:t>DRAM</a:t>
            </a:r>
            <a:r>
              <a:rPr lang="zh-CN" altLang="en-US" sz="2800" smtClean="0"/>
              <a:t>）慢，所以，效率不高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解决方法</a:t>
            </a:r>
            <a:r>
              <a:rPr lang="en-US" altLang="zh-CN" sz="2800" smtClean="0"/>
              <a:t>: </a:t>
            </a:r>
            <a:r>
              <a:rPr lang="zh-CN" altLang="en-US" sz="2800" smtClean="0"/>
              <a:t>写缓冲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将要写的数据写入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和缓冲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处理器继续执行，写操作完成，释放缓冲中的数据。</a:t>
            </a:r>
            <a:endParaRPr lang="en-US" altLang="zh-CN" sz="240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若写时，缓冲满，则必须阻塞</a:t>
            </a:r>
            <a:endParaRPr lang="en-US" altLang="zh-CN" sz="200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若产生写操作比存储器接收速度快，则缓冲早晚会满而失效。</a:t>
            </a:r>
            <a:endParaRPr lang="en-US" altLang="zh-CN" sz="20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写操作：写直达法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zh-CN" altLang="en-US" smtClean="0"/>
              <a:t>写缺失：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写分配：数据块从主存中取回并存入</a:t>
            </a:r>
            <a:r>
              <a:rPr lang="en-US" altLang="zh-CN" smtClean="0"/>
              <a:t>cache</a:t>
            </a:r>
            <a:r>
              <a:rPr lang="zh-CN" altLang="en-US" smtClean="0"/>
              <a:t>，并且在该块</a:t>
            </a:r>
            <a:r>
              <a:rPr lang="zh-CN" altLang="en-US" smtClean="0">
                <a:solidFill>
                  <a:srgbClr val="FF0000"/>
                </a:solidFill>
              </a:rPr>
              <a:t>占用的</a:t>
            </a:r>
            <a:r>
              <a:rPr lang="zh-CN" altLang="en-US" smtClean="0"/>
              <a:t>（</a:t>
            </a:r>
            <a:r>
              <a:rPr lang="en-US" altLang="zh-CN" smtClean="0"/>
              <a:t>appropriate</a:t>
            </a:r>
            <a:r>
              <a:rPr lang="zh-CN" altLang="en-US" smtClean="0"/>
              <a:t>）区域写。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写不分配：只更新主存中块的一部分，而不写入</a:t>
            </a:r>
            <a:r>
              <a:rPr lang="en-US" altLang="zh-CN" smtClean="0"/>
              <a:t>cache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写操作：写回机制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发生写操作时，新值仅仅被写入</a:t>
            </a:r>
            <a:r>
              <a:rPr lang="en-US" altLang="zh-CN" smtClean="0"/>
              <a:t>cache</a:t>
            </a:r>
            <a:r>
              <a:rPr lang="zh-CN" altLang="en-US" smtClean="0"/>
              <a:t>，只有当</a:t>
            </a:r>
            <a:r>
              <a:rPr lang="zh-CN" altLang="en-US" smtClean="0">
                <a:solidFill>
                  <a:srgbClr val="FF0000"/>
                </a:solidFill>
              </a:rPr>
              <a:t>修改过</a:t>
            </a:r>
            <a:r>
              <a:rPr lang="zh-CN" altLang="en-US" smtClean="0"/>
              <a:t>的块被替换时才需要写入较低层次的存储器。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需要记住“</a:t>
            </a:r>
            <a:r>
              <a:rPr lang="zh-CN" altLang="en-US" smtClean="0">
                <a:solidFill>
                  <a:srgbClr val="FF0000"/>
                </a:solidFill>
              </a:rPr>
              <a:t>脏数据块</a:t>
            </a:r>
            <a:r>
              <a:rPr lang="zh-CN" altLang="en-US" smtClean="0"/>
              <a:t>”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对于这种方式在写缺失时通常采用写分配。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增加存储器带宽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zh-CN" altLang="en-US" smtClean="0"/>
              <a:t>降低缺失代价</a:t>
            </a:r>
          </a:p>
        </p:txBody>
      </p:sp>
      <p:pic>
        <p:nvPicPr>
          <p:cNvPr id="7172" name="Picture 6" descr="f05-1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79200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性能的评估和改进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8638" y="889000"/>
            <a:ext cx="8153400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FC0128"/>
              </a:buClr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假设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cache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命中引起的开销是</a:t>
            </a:r>
            <a:r>
              <a:rPr lang="en-US" altLang="zh-CN" kern="0" dirty="0" err="1" smtClean="0">
                <a:solidFill>
                  <a:srgbClr val="000000"/>
                </a:solidFill>
                <a:latin typeface="Arial"/>
              </a:rPr>
              <a:t>cpu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正常执行周期的一部分：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lvl="1" algn="ctr">
              <a:buClr>
                <a:srgbClr val="FC0128"/>
              </a:buClr>
              <a:buFont typeface="Monotype Sorts" pitchFamily="2" charset="2"/>
              <a:buNone/>
              <a:defRPr/>
            </a:pP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CPU time = IC 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  <a:cs typeface="Arial" charset="0"/>
              </a:rPr>
              <a:t>×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CPI 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  <a:cs typeface="Arial" charset="0"/>
              </a:rPr>
              <a:t>×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CC</a:t>
            </a:r>
          </a:p>
          <a:p>
            <a:pPr lvl="1" algn="ctr">
              <a:buClr>
                <a:srgbClr val="FC0128"/>
              </a:buClr>
              <a:buFont typeface="Monotype Sorts" pitchFamily="2" charset="2"/>
              <a:buNone/>
              <a:defRPr/>
            </a:pP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=  IC 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  <a:cs typeface="Arial" charset="0"/>
              </a:rPr>
              <a:t>×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(</a:t>
            </a:r>
            <a:r>
              <a:rPr lang="en-US" kern="0" dirty="0" err="1" smtClean="0">
                <a:solidFill>
                  <a:srgbClr val="063DE8"/>
                </a:solidFill>
                <a:latin typeface="Arial"/>
                <a:ea typeface="+mn-ea"/>
              </a:rPr>
              <a:t>CPI</a:t>
            </a:r>
            <a:r>
              <a:rPr lang="en-US" kern="0" baseline="-25000" dirty="0" err="1" smtClean="0">
                <a:solidFill>
                  <a:srgbClr val="063DE8"/>
                </a:solidFill>
                <a:latin typeface="Arial"/>
                <a:ea typeface="+mn-ea"/>
              </a:rPr>
              <a:t>ideal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+ Memory-stall cycles) 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  <a:cs typeface="Arial" charset="0"/>
              </a:rPr>
              <a:t>×</a:t>
            </a:r>
            <a:r>
              <a:rPr lang="en-US" kern="0" dirty="0" smtClean="0">
                <a:solidFill>
                  <a:srgbClr val="063DE8"/>
                </a:solidFill>
                <a:latin typeface="Arial"/>
                <a:ea typeface="+mn-ea"/>
              </a:rPr>
              <a:t> CC</a:t>
            </a:r>
            <a:endParaRPr lang="en-US" kern="0" dirty="0">
              <a:solidFill>
                <a:srgbClr val="063DE8"/>
              </a:solidFill>
              <a:latin typeface="Arial"/>
              <a:ea typeface="+mn-ea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200400" y="2090738"/>
            <a:ext cx="3505200" cy="473075"/>
            <a:chOff x="2016" y="1488"/>
            <a:chExt cx="2208" cy="298"/>
          </a:xfrm>
        </p:grpSpPr>
        <p:sp>
          <p:nvSpPr>
            <p:cNvPr id="6" name="AutoShape 5"/>
            <p:cNvSpPr>
              <a:spLocks/>
            </p:cNvSpPr>
            <p:nvPr/>
          </p:nvSpPr>
          <p:spPr bwMode="auto">
            <a:xfrm rot="5400000">
              <a:off x="3072" y="432"/>
              <a:ext cx="96" cy="2208"/>
            </a:xfrm>
            <a:prstGeom prst="rightBrace">
              <a:avLst>
                <a:gd name="adj1" fmla="val 191667"/>
                <a:gd name="adj2" fmla="val 50000"/>
              </a:avLst>
            </a:prstGeom>
            <a:noFill/>
            <a:ln w="127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>
                <a:solidFill>
                  <a:srgbClr val="FC0128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88" y="1536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kern="0" dirty="0" err="1">
                  <a:solidFill>
                    <a:srgbClr val="063DE8"/>
                  </a:solidFill>
                  <a:latin typeface="Arial" charset="0"/>
                  <a:ea typeface="+mn-ea"/>
                </a:rPr>
                <a:t>CPI</a:t>
              </a:r>
              <a:r>
                <a:rPr lang="en-US" sz="2000" kern="0" baseline="-25000" dirty="0" err="1">
                  <a:solidFill>
                    <a:srgbClr val="063DE8"/>
                  </a:solidFill>
                  <a:latin typeface="Arial" charset="0"/>
                  <a:ea typeface="+mn-ea"/>
                </a:rPr>
                <a:t>stall</a:t>
              </a:r>
              <a:endParaRPr lang="en-US" sz="2000" kern="0" baseline="-25000" dirty="0">
                <a:solidFill>
                  <a:srgbClr val="063DE8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638" y="2781300"/>
            <a:ext cx="81534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en-US" altLang="zh-CN" sz="2400">
                <a:solidFill>
                  <a:srgbClr val="000000"/>
                </a:solidFill>
                <a:latin typeface="Arial" pitchFamily="34" charset="0"/>
              </a:rPr>
              <a:t>Memory-stall cycles </a:t>
            </a:r>
            <a:r>
              <a:rPr lang="zh-CN" altLang="en-US" sz="2400">
                <a:solidFill>
                  <a:srgbClr val="000000"/>
                </a:solidFill>
                <a:latin typeface="Arial" pitchFamily="34" charset="0"/>
              </a:rPr>
              <a:t>来源于</a:t>
            </a:r>
            <a:r>
              <a:rPr lang="en-US" altLang="zh-CN" sz="2400">
                <a:solidFill>
                  <a:srgbClr val="000000"/>
                </a:solidFill>
                <a:latin typeface="Arial" pitchFamily="34" charset="0"/>
              </a:rPr>
              <a:t>cache</a:t>
            </a:r>
            <a:r>
              <a:rPr lang="zh-CN" altLang="en-US" sz="2400">
                <a:solidFill>
                  <a:srgbClr val="000000"/>
                </a:solidFill>
                <a:latin typeface="Arial" pitchFamily="34" charset="0"/>
              </a:rPr>
              <a:t>缺失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itchFamily="34" charset="0"/>
              </a:rPr>
              <a:t>(read-stalls </a:t>
            </a:r>
            <a:r>
              <a:rPr lang="zh-CN" altLang="en-US" sz="2400">
                <a:solidFill>
                  <a:srgbClr val="000000"/>
                </a:solidFill>
                <a:latin typeface="Arial" pitchFamily="34" charset="0"/>
              </a:rPr>
              <a:t>和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itchFamily="34" charset="0"/>
              </a:rPr>
              <a:t>write-stalls)</a:t>
            </a:r>
          </a:p>
          <a:p>
            <a:pPr marL="741363" lvl="1" indent="-246063" algn="ctr" eaLnBrk="0" hangingPunct="0">
              <a:spcBef>
                <a:spcPct val="30000"/>
              </a:spcBef>
              <a:buClr>
                <a:srgbClr val="FC0128"/>
              </a:buClr>
              <a:buSzPct val="75000"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Read-stall cycles  =   </a:t>
            </a:r>
            <a:r>
              <a:rPr lang="en-US" altLang="zh-CN" sz="2000">
                <a:solidFill>
                  <a:srgbClr val="FF0000"/>
                </a:solidFill>
                <a:latin typeface="Arial" pitchFamily="34" charset="0"/>
              </a:rPr>
              <a:t>reads/program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(</a:t>
            </a:r>
            <a:r>
              <a:rPr lang="zh-CN" altLang="en-US" sz="2000">
                <a:solidFill>
                  <a:srgbClr val="FF0000"/>
                </a:solidFill>
              </a:rPr>
              <a:t>每程序读的频率</a:t>
            </a:r>
            <a:r>
              <a:rPr lang="en-US" altLang="zh-CN" sz="2000">
                <a:solidFill>
                  <a:schemeClr val="accent1"/>
                </a:solidFill>
              </a:rPr>
              <a:t>)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741363" lvl="1" indent="-246063" algn="ctr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Monotype Sorts"/>
              <a:buNone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read miss rate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read miss penalty</a:t>
            </a:r>
          </a:p>
          <a:p>
            <a:pPr marL="741363" lvl="1" indent="-246063" algn="ctr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Monotype Sorts"/>
              <a:buNone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Write-stall cycles   =  (writes/program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write miss rate     		 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write miss penalty)</a:t>
            </a:r>
          </a:p>
          <a:p>
            <a:pPr marL="741363" lvl="1" indent="-246063" algn="ctr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Monotype Sorts"/>
              <a:buNone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                 </a:t>
            </a:r>
            <a:r>
              <a:rPr lang="en-US" altLang="zh-CN" sz="2000">
                <a:solidFill>
                  <a:srgbClr val="FF0000"/>
                </a:solidFill>
                <a:latin typeface="Arial" pitchFamily="34" charset="0"/>
              </a:rPr>
              <a:t>+  write buffer stalls</a:t>
            </a: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（忽略）</a:t>
            </a:r>
            <a:endParaRPr lang="en-US" sz="2000">
              <a:solidFill>
                <a:srgbClr val="FF0000"/>
              </a:solidFill>
              <a:latin typeface="Arial" pitchFamily="34" charset="0"/>
            </a:endParaRPr>
          </a:p>
          <a:p>
            <a:pPr marL="287338" indent="-287338" eaLnBrk="0" hangingPunct="0">
              <a:spcBef>
                <a:spcPct val="300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000000"/>
                </a:solidFill>
                <a:latin typeface="Arial" pitchFamily="34" charset="0"/>
              </a:rPr>
              <a:t>对于写直达法，上两式可合并为：</a:t>
            </a:r>
            <a:endParaRPr lang="en-US" sz="2400">
              <a:solidFill>
                <a:srgbClr val="000000"/>
              </a:solidFill>
              <a:latin typeface="Arial" pitchFamily="34" charset="0"/>
            </a:endParaRPr>
          </a:p>
          <a:p>
            <a:pPr marL="287338" indent="-287338" algn="ctr" eaLnBrk="0" hangingPunct="0">
              <a:spcBef>
                <a:spcPct val="30000"/>
              </a:spcBef>
              <a:buClr>
                <a:srgbClr val="FC0128"/>
              </a:buClr>
              <a:buSzPct val="75000"/>
            </a:pP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Memory-stall cycles = accesses/program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miss rate 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  <a:cs typeface="Arial" pitchFamily="34" charset="0"/>
              </a:rPr>
              <a:t>×</a:t>
            </a:r>
            <a:r>
              <a:rPr lang="en-US" altLang="zh-CN" sz="2000">
                <a:solidFill>
                  <a:srgbClr val="063DE8"/>
                </a:solidFill>
                <a:latin typeface="Arial" pitchFamily="34" charset="0"/>
              </a:rPr>
              <a:t> miss penalty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7667625" y="1916113"/>
            <a:ext cx="1368425" cy="865187"/>
          </a:xfrm>
          <a:prstGeom prst="borderCallout1">
            <a:avLst>
              <a:gd name="adj1" fmla="val 18750"/>
              <a:gd name="adj2" fmla="val -8333"/>
              <a:gd name="adj3" fmla="val 12008"/>
              <a:gd name="adj4" fmla="val -47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即正常执行时间 </a:t>
            </a:r>
            <a:r>
              <a:rPr lang="en-US" altLang="zh-CN" dirty="0"/>
              <a:t>+ </a:t>
            </a:r>
            <a:r>
              <a:rPr lang="zh-CN" altLang="en-US" dirty="0"/>
              <a:t>阻塞时间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2863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缺失的影响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6100" y="908050"/>
            <a:ext cx="8305800" cy="580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处理器速度越快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(faster clock rate and/or lower CPI)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，缺失代价（比例）越大。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已知：处理器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en-US" kern="0" baseline="-25000" dirty="0" err="1" smtClean="0">
                <a:solidFill>
                  <a:srgbClr val="000000"/>
                </a:solidFill>
                <a:latin typeface="Arial"/>
              </a:rPr>
              <a:t>ideal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=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2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（没有存储器阻塞时的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）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 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缺失代价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100 cycle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  36% load/store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指令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  2% I$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和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4% D$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缺失率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解：设指令数为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I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，则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指令缺失阻塞时钟周期总数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= I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cs typeface="Arial" charset="0"/>
              </a:rPr>
              <a:t>×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 2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100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= 2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              数据缺失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</a:rPr>
              <a:t>阻塞时钟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周期总数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= I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 ×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36%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4%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100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= 1.44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cs typeface="Arial" charset="0"/>
              </a:rPr>
              <a:t>×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             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每条指令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</a:rPr>
              <a:t>或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数据缺失的时钟周期数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= 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</a:rPr>
              <a:t>总数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</a:rPr>
              <a:t>/I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             </a:t>
            </a:r>
            <a:r>
              <a:rPr lang="en-US" sz="2000" kern="0" dirty="0" err="1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en-US" sz="2000" kern="0" baseline="-25000" dirty="0" err="1" smtClean="0">
                <a:solidFill>
                  <a:srgbClr val="000000"/>
                </a:solidFill>
                <a:latin typeface="Arial"/>
              </a:rPr>
              <a:t>stalls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 =  2 + 3.44 = </a:t>
            </a:r>
            <a:r>
              <a:rPr lang="en-US" sz="2000" b="1" kern="0" dirty="0" smtClean="0">
                <a:solidFill>
                  <a:srgbClr val="000000"/>
                </a:solidFill>
                <a:latin typeface="Arial"/>
              </a:rPr>
              <a:t>5.44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Monotype Sorts" pitchFamily="2" charset="2"/>
              <a:buNone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为无阻塞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en-US" kern="0" baseline="-25000" dirty="0" err="1" smtClean="0">
                <a:solidFill>
                  <a:srgbClr val="000000"/>
                </a:solidFill>
                <a:latin typeface="Arial"/>
              </a:rPr>
              <a:t>ideal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2.72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倍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!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即若配置的是理想的不发生缺失的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cache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，比有阻塞的不理想的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cache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kern="0" dirty="0" err="1" smtClean="0">
                <a:solidFill>
                  <a:srgbClr val="000000"/>
                </a:solidFill>
                <a:latin typeface="Arial"/>
              </a:rPr>
              <a:t>cpu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CPI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快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2.72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倍。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缺失的影响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395288" y="1557338"/>
            <a:ext cx="8137525" cy="3508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若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Arial"/>
                <a:ea typeface="+mn-ea"/>
              </a:rPr>
              <a:t>CPI</a:t>
            </a:r>
            <a:r>
              <a:rPr lang="en-US" altLang="zh-CN" sz="2400" kern="0" baseline="-25000" dirty="0" err="1">
                <a:solidFill>
                  <a:srgbClr val="000000"/>
                </a:solidFill>
                <a:latin typeface="Arial"/>
                <a:ea typeface="+mn-ea"/>
              </a:rPr>
              <a:t>ideal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  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降低为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 1?   0.5?   0.25?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（更好的流水线）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 </a:t>
            </a:r>
            <a:r>
              <a:rPr lang="en-US" altLang="zh-CN" sz="2400" dirty="0" err="1">
                <a:latin typeface="+mn-lt"/>
                <a:ea typeface="+mn-ea"/>
              </a:rPr>
              <a:t>CPI</a:t>
            </a:r>
            <a:r>
              <a:rPr lang="en-US" altLang="zh-CN" sz="2400" baseline="-25000" dirty="0" err="1">
                <a:latin typeface="+mn-lt"/>
                <a:ea typeface="+mn-ea"/>
              </a:rPr>
              <a:t>ideal</a:t>
            </a:r>
            <a:r>
              <a:rPr lang="en-US" altLang="zh-CN" sz="2400" dirty="0">
                <a:latin typeface="+mn-lt"/>
                <a:ea typeface="+mn-ea"/>
              </a:rPr>
              <a:t> = 1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 </a:t>
            </a:r>
            <a:r>
              <a:rPr lang="en-US" altLang="zh-CN" sz="2400" dirty="0" err="1">
                <a:latin typeface="+mn-lt"/>
                <a:ea typeface="+mn-ea"/>
              </a:rPr>
              <a:t>CPI</a:t>
            </a:r>
            <a:r>
              <a:rPr lang="en-US" altLang="zh-CN" sz="2400" baseline="-25000" dirty="0" err="1">
                <a:latin typeface="+mn-lt"/>
                <a:ea typeface="+mn-ea"/>
              </a:rPr>
              <a:t>stall</a:t>
            </a:r>
            <a:r>
              <a:rPr lang="en-US" altLang="zh-CN" sz="2400" baseline="-25000" dirty="0">
                <a:latin typeface="+mn-lt"/>
                <a:ea typeface="+mn-ea"/>
              </a:rPr>
              <a:t> </a:t>
            </a:r>
            <a:r>
              <a:rPr lang="en-US" altLang="zh-CN" sz="2400" dirty="0">
                <a:latin typeface="+mn-lt"/>
                <a:ea typeface="+mn-ea"/>
              </a:rPr>
              <a:t>= 1 + 3.44 = 4.44 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</a:t>
            </a:r>
            <a:r>
              <a:rPr lang="zh-CN" altLang="en-US" sz="2400" dirty="0">
                <a:latin typeface="+mn-lt"/>
                <a:ea typeface="+mn-ea"/>
              </a:rPr>
              <a:t>则用于存储器阻塞的时间将从</a:t>
            </a:r>
            <a:r>
              <a:rPr lang="en-US" altLang="zh-CN" sz="2400" dirty="0">
                <a:latin typeface="+mn-lt"/>
                <a:ea typeface="+mn-ea"/>
              </a:rPr>
              <a:t>3.44/5.44 = 63%</a:t>
            </a:r>
          </a:p>
          <a:p>
            <a:pPr eaLnBrk="0" hangingPunct="0">
              <a:spcBef>
                <a:spcPts val="600"/>
              </a:spcBef>
              <a:buClr>
                <a:srgbClr val="FC0128"/>
              </a:buClr>
              <a:buSzPct val="75000"/>
              <a:defRPr/>
            </a:pPr>
            <a:r>
              <a:rPr lang="en-US" altLang="zh-CN" sz="2400" dirty="0">
                <a:latin typeface="+mn-lt"/>
                <a:ea typeface="+mn-ea"/>
              </a:rPr>
              <a:t>     </a:t>
            </a:r>
            <a:r>
              <a:rPr lang="zh-CN" altLang="en-US" sz="2400" dirty="0">
                <a:latin typeface="+mn-lt"/>
                <a:ea typeface="+mn-ea"/>
              </a:rPr>
              <a:t>提高到</a:t>
            </a:r>
            <a:r>
              <a:rPr lang="en-US" altLang="zh-CN" sz="2400" dirty="0">
                <a:latin typeface="+mn-lt"/>
                <a:ea typeface="+mn-ea"/>
              </a:rPr>
              <a:t>3.44/4.44 = 77%     </a:t>
            </a:r>
            <a:r>
              <a:rPr lang="zh-CN" altLang="en-US" sz="2400" dirty="0">
                <a:latin typeface="+mn-lt"/>
                <a:ea typeface="+mn-ea"/>
              </a:rPr>
              <a:t>（比例反而增加）</a:t>
            </a:r>
            <a:endParaRPr lang="en-US" altLang="zh-CN" sz="2400" dirty="0">
              <a:latin typeface="+mn-lt"/>
              <a:ea typeface="+mn-ea"/>
            </a:endParaRPr>
          </a:p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仅提高时钟频率不改进存储器系统，会因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+mn-ea"/>
              </a:rPr>
              <a:t>cache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+mn-ea"/>
              </a:rPr>
              <a:t>缺失的增加而加剧性能流失。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  <a:p>
            <a:pPr marL="287338" indent="-287338" eaLnBrk="0" hangingPunct="0">
              <a:spcBef>
                <a:spcPts val="600"/>
              </a:spcBef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803</Words>
  <Application>Microsoft Office PowerPoint</Application>
  <PresentationFormat>全屏显示(4:3)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宋体</vt:lpstr>
      <vt:lpstr>Arial</vt:lpstr>
      <vt:lpstr>Wingdings</vt:lpstr>
      <vt:lpstr>Monotype Sorts</vt:lpstr>
      <vt:lpstr>Office 主题​​</vt:lpstr>
      <vt:lpstr>Cache缺失处理、写操作</vt:lpstr>
      <vt:lpstr>Cache缺失处理</vt:lpstr>
      <vt:lpstr>写操作：写直达法</vt:lpstr>
      <vt:lpstr>写操作：写直达法</vt:lpstr>
      <vt:lpstr>写操作：写回机制</vt:lpstr>
      <vt:lpstr>增加存储器带宽</vt:lpstr>
      <vt:lpstr>Cache性能的评估和改进</vt:lpstr>
      <vt:lpstr>Cache缺失的影响</vt:lpstr>
      <vt:lpstr>Cache缺失的影响</vt:lpstr>
      <vt:lpstr>Cache缺失的影响</vt:lpstr>
      <vt:lpstr>Cache命中时间的影响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Cache缺失处理、写操作</dc:title>
  <dc:creator>hzhang</dc:creator>
  <cp:lastModifiedBy>hzhang</cp:lastModifiedBy>
  <cp:revision>48</cp:revision>
  <dcterms:created xsi:type="dcterms:W3CDTF">2013-05-12T12:58:26Z</dcterms:created>
  <dcterms:modified xsi:type="dcterms:W3CDTF">2013-05-19T12:19:25Z</dcterms:modified>
</cp:coreProperties>
</file>