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8C0B3-BFDE-4B59-A2EA-3DE1F2407C1A}" type="datetimeFigureOut">
              <a:rPr lang="zh-CN" altLang="en-US" smtClean="0"/>
              <a:t>2013/5/26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F8624-5C79-4EEA-968C-18EC4CAD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7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F8624-5C79-4EEA-968C-18EC4CAD6E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2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EBFF-809A-4F03-A806-8374C90D17DB}" type="datetimeFigureOut">
              <a:rPr lang="zh-CN" altLang="en-US" smtClean="0"/>
              <a:t>2013/5/26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78BD-15F7-4F59-BE0E-A93DA1590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3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EBFF-809A-4F03-A806-8374C90D17DB}" type="datetimeFigureOut">
              <a:rPr lang="zh-CN" altLang="en-US" smtClean="0"/>
              <a:t>2013/5/26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78BD-15F7-4F59-BE0E-A93DA1590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0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EBFF-809A-4F03-A806-8374C90D17DB}" type="datetimeFigureOut">
              <a:rPr lang="zh-CN" altLang="en-US" smtClean="0"/>
              <a:t>2013/5/26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78BD-15F7-4F59-BE0E-A93DA1590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3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EBFF-809A-4F03-A806-8374C90D17DB}" type="datetimeFigureOut">
              <a:rPr lang="zh-CN" altLang="en-US" smtClean="0"/>
              <a:t>2013/5/26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78BD-15F7-4F59-BE0E-A93DA1590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2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EBFF-809A-4F03-A806-8374C90D17DB}" type="datetimeFigureOut">
              <a:rPr lang="zh-CN" altLang="en-US" smtClean="0"/>
              <a:t>2013/5/26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78BD-15F7-4F59-BE0E-A93DA1590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9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EBFF-809A-4F03-A806-8374C90D17DB}" type="datetimeFigureOut">
              <a:rPr lang="zh-CN" altLang="en-US" smtClean="0"/>
              <a:t>2013/5/26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78BD-15F7-4F59-BE0E-A93DA1590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8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EBFF-809A-4F03-A806-8374C90D17DB}" type="datetimeFigureOut">
              <a:rPr lang="zh-CN" altLang="en-US" smtClean="0"/>
              <a:t>2013/5/26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78BD-15F7-4F59-BE0E-A93DA1590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89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EBFF-809A-4F03-A806-8374C90D17DB}" type="datetimeFigureOut">
              <a:rPr lang="zh-CN" altLang="en-US" smtClean="0"/>
              <a:t>2013/5/26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78BD-15F7-4F59-BE0E-A93DA1590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3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EBFF-809A-4F03-A806-8374C90D17DB}" type="datetimeFigureOut">
              <a:rPr lang="zh-CN" altLang="en-US" smtClean="0"/>
              <a:t>2013/5/26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78BD-15F7-4F59-BE0E-A93DA1590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EBFF-809A-4F03-A806-8374C90D17DB}" type="datetimeFigureOut">
              <a:rPr lang="zh-CN" altLang="en-US" smtClean="0"/>
              <a:t>2013/5/26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78BD-15F7-4F59-BE0E-A93DA1590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10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EBFF-809A-4F03-A806-8374C90D17DB}" type="datetimeFigureOut">
              <a:rPr lang="zh-CN" altLang="en-US" smtClean="0"/>
              <a:t>2013/5/26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78BD-15F7-4F59-BE0E-A93DA1590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4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BEBFF-809A-4F03-A806-8374C90D17DB}" type="datetimeFigureOut">
              <a:rPr lang="zh-CN" altLang="en-US" smtClean="0"/>
              <a:t>2013/5/26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878BD-15F7-4F59-BE0E-A93DA1590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0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虚拟存储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9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例：</a:t>
            </a:r>
            <a:r>
              <a:rPr lang="en-US" altLang="zh-CN" sz="2800" dirty="0" smtClean="0"/>
              <a:t>P309 </a:t>
            </a:r>
            <a:r>
              <a:rPr lang="zh-CN" altLang="en-US" sz="2800" dirty="0" smtClean="0"/>
              <a:t>图</a:t>
            </a:r>
            <a:r>
              <a:rPr lang="en-US" altLang="zh-CN" sz="2800" dirty="0" smtClean="0"/>
              <a:t>5-21</a:t>
            </a:r>
            <a:endParaRPr lang="zh-CN" altLang="en-US" sz="2800" dirty="0"/>
          </a:p>
        </p:txBody>
      </p:sp>
      <p:pic>
        <p:nvPicPr>
          <p:cNvPr id="3" name="Picture 4" descr="f05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91851"/>
            <a:ext cx="6233046" cy="537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4208" y="2132856"/>
            <a:ext cx="2520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位地址</a:t>
            </a:r>
            <a:endParaRPr lang="en-US" altLang="zh-CN" dirty="0" smtClean="0"/>
          </a:p>
          <a:p>
            <a:r>
              <a:rPr lang="zh-CN" altLang="en-US" dirty="0"/>
              <a:t>字节编址</a:t>
            </a:r>
            <a:endParaRPr lang="en-US" altLang="zh-CN" dirty="0" smtClean="0"/>
          </a:p>
          <a:p>
            <a:r>
              <a:rPr lang="zh-CN" altLang="en-US" dirty="0"/>
              <a:t>页</a:t>
            </a:r>
            <a:r>
              <a:rPr lang="zh-CN" altLang="en-US" dirty="0" smtClean="0"/>
              <a:t>大小：</a:t>
            </a:r>
            <a:r>
              <a:rPr lang="en-US" altLang="zh-CN" dirty="0" smtClean="0"/>
              <a:t>4KB</a:t>
            </a:r>
            <a:r>
              <a:rPr lang="zh-CN" altLang="en-US" dirty="0" smtClean="0"/>
              <a:t> </a:t>
            </a:r>
            <a:r>
              <a:rPr lang="en-US" altLang="zh-CN" dirty="0" smtClean="0"/>
              <a:t>= 2</a:t>
            </a:r>
            <a:r>
              <a:rPr lang="en-US" altLang="zh-CN" baseline="30000" dirty="0" smtClean="0"/>
              <a:t>12</a:t>
            </a:r>
            <a:r>
              <a:rPr lang="en-US" altLang="zh-CN" dirty="0" smtClean="0"/>
              <a:t>B</a:t>
            </a:r>
            <a:endParaRPr lang="en-US" altLang="zh-CN" dirty="0"/>
          </a:p>
          <a:p>
            <a:r>
              <a:rPr lang="zh-CN" altLang="en-US" dirty="0" smtClean="0"/>
              <a:t>实地址空间：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30</a:t>
            </a:r>
          </a:p>
          <a:p>
            <a:endParaRPr lang="en-US" altLang="zh-CN" dirty="0"/>
          </a:p>
          <a:p>
            <a:r>
              <a:rPr lang="zh-CN" altLang="en-US" dirty="0" smtClean="0"/>
              <a:t>虚地址空间：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32</a:t>
            </a:r>
          </a:p>
          <a:p>
            <a:r>
              <a:rPr lang="zh-CN" altLang="en-US" dirty="0"/>
              <a:t>虚</a:t>
            </a:r>
            <a:r>
              <a:rPr lang="zh-CN" altLang="en-US" dirty="0" smtClean="0"/>
              <a:t>页数</a:t>
            </a:r>
            <a:r>
              <a:rPr lang="en-US" altLang="zh-CN" dirty="0" smtClean="0"/>
              <a:t>=2</a:t>
            </a:r>
            <a:r>
              <a:rPr lang="en-US" altLang="zh-CN" baseline="30000" dirty="0" smtClean="0"/>
              <a:t>32/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12</a:t>
            </a:r>
          </a:p>
          <a:p>
            <a:r>
              <a:rPr lang="zh-CN" altLang="en-US" dirty="0" smtClean="0"/>
              <a:t>实页数</a:t>
            </a:r>
            <a:r>
              <a:rPr lang="en-US" altLang="zh-CN" dirty="0" smtClean="0"/>
              <a:t>=2</a:t>
            </a:r>
            <a:r>
              <a:rPr lang="en-US" altLang="zh-CN" baseline="30000" dirty="0" smtClean="0"/>
              <a:t>30/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12</a:t>
            </a:r>
            <a:endParaRPr lang="en-US" altLang="zh-CN" dirty="0" smtClean="0"/>
          </a:p>
          <a:p>
            <a:r>
              <a:rPr lang="zh-CN" altLang="en-US" dirty="0" smtClean="0"/>
              <a:t>页表大小</a:t>
            </a:r>
            <a:r>
              <a:rPr lang="en-US" altLang="zh-CN" dirty="0" smtClean="0"/>
              <a:t>=(1+30-12)*2</a:t>
            </a:r>
            <a:r>
              <a:rPr lang="en-US" altLang="zh-CN" baseline="30000" dirty="0" smtClean="0"/>
              <a:t>20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4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若发生缺页，操作系统将获得控制权，并将所缺的页从低级的存储层次（磁盘）调入主存。</a:t>
            </a:r>
            <a:endParaRPr lang="en-US" altLang="zh-CN" dirty="0" smtClean="0"/>
          </a:p>
          <a:p>
            <a:r>
              <a:rPr lang="zh-CN" altLang="en-US" dirty="0" smtClean="0"/>
              <a:t>在虚拟存储中，计算机必须保存</a:t>
            </a:r>
            <a:r>
              <a:rPr lang="zh-CN" altLang="en-US" dirty="0" smtClean="0">
                <a:solidFill>
                  <a:srgbClr val="FF0000"/>
                </a:solidFill>
              </a:rPr>
              <a:t>虚拟地址空间的每一页在磁盘上的位置（外页表，可以和</a:t>
            </a:r>
            <a:r>
              <a:rPr lang="zh-CN" altLang="en-US" dirty="0" smtClean="0"/>
              <a:t>内</a:t>
            </a:r>
            <a:r>
              <a:rPr lang="zh-CN" altLang="en-US" dirty="0" smtClean="0">
                <a:solidFill>
                  <a:srgbClr val="FF0000"/>
                </a:solidFill>
              </a:rPr>
              <a:t>页表在一起，也可以分开</a:t>
            </a:r>
            <a:r>
              <a:rPr lang="zh-CN" altLang="en-US" sz="1900" b="1" dirty="0" smtClean="0">
                <a:solidFill>
                  <a:srgbClr val="00B050"/>
                </a:solidFill>
              </a:rPr>
              <a:t>个人认为应该分开，因为所有页磁盘地址都需保留 </a:t>
            </a:r>
            <a:r>
              <a:rPr lang="en-US" altLang="zh-CN" sz="1900" b="1" dirty="0" smtClean="0">
                <a:solidFill>
                  <a:srgbClr val="00B050"/>
                </a:solidFill>
              </a:rPr>
              <a:t>P310</a:t>
            </a:r>
            <a:r>
              <a:rPr lang="zh-CN" altLang="en-US" dirty="0" smtClean="0">
                <a:solidFill>
                  <a:srgbClr val="FF0000"/>
                </a:solidFill>
              </a:rPr>
              <a:t>）。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操作系统创建进程时，通常在磁盘上为该进程的每个虚页创建存储空间。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2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362200" y="3114675"/>
            <a:ext cx="1752600" cy="2514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362200" y="3343275"/>
            <a:ext cx="1752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362200" y="3571875"/>
            <a:ext cx="1752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362200" y="3800475"/>
            <a:ext cx="1752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362200" y="4029075"/>
            <a:ext cx="1752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362200" y="4257675"/>
            <a:ext cx="1752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362200" y="4486275"/>
            <a:ext cx="1752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362200" y="4714875"/>
            <a:ext cx="1752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362200" y="4943475"/>
            <a:ext cx="1752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362200" y="5172075"/>
            <a:ext cx="1752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362200" y="5400675"/>
            <a:ext cx="1752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629400" y="2871788"/>
            <a:ext cx="1524000" cy="1828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629400" y="3100388"/>
            <a:ext cx="152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6629400" y="3328988"/>
            <a:ext cx="152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629400" y="3557588"/>
            <a:ext cx="152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629400" y="3786188"/>
            <a:ext cx="152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6629400" y="4014788"/>
            <a:ext cx="152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629400" y="4243388"/>
            <a:ext cx="152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629400" y="4471988"/>
            <a:ext cx="152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6553200" y="5005388"/>
            <a:ext cx="1828800" cy="1371600"/>
          </a:xfrm>
          <a:prstGeom prst="can">
            <a:avLst>
              <a:gd name="adj" fmla="val 1657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598738" y="2590800"/>
            <a:ext cx="1446212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Physical page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base addr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502400" y="4638675"/>
            <a:ext cx="1657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Main memory</a:t>
            </a: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3124200" y="3252788"/>
            <a:ext cx="3511550" cy="1014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3124200" y="2895600"/>
            <a:ext cx="3511550" cy="585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3124200" y="3581400"/>
            <a:ext cx="3511550" cy="52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3124200" y="4548188"/>
            <a:ext cx="36576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3124200" y="3862388"/>
            <a:ext cx="3511550" cy="633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3124200" y="3124200"/>
            <a:ext cx="3511550" cy="966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3124200" y="3810000"/>
            <a:ext cx="3511550" cy="509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V="1">
            <a:off x="3124200" y="4038600"/>
            <a:ext cx="3511550" cy="814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124200" y="5081588"/>
            <a:ext cx="36576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3124200" y="3352800"/>
            <a:ext cx="3511550" cy="1957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3124200" y="5462588"/>
            <a:ext cx="36576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6705600" y="5386388"/>
            <a:ext cx="15240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6705600" y="5691188"/>
            <a:ext cx="15240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6705600" y="5995988"/>
            <a:ext cx="15240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2590800" y="3114675"/>
            <a:ext cx="0" cy="2514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6705600" y="6300788"/>
            <a:ext cx="1555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Disk storage</a:t>
            </a: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1066800" y="1066800"/>
            <a:ext cx="12954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844550" y="762000"/>
            <a:ext cx="1593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Virtual page #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2330450" y="2833688"/>
            <a:ext cx="3190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V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2376488" y="3074988"/>
            <a:ext cx="290512" cy="2606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Arial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Arial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Arial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Arial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Arial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Arial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Arial" charset="0"/>
              </a:rPr>
              <a:t>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Arial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Arial" charset="0"/>
              </a:rPr>
              <a:t>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Arial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5" name="Text Box 64"/>
          <p:cNvSpPr txBox="1">
            <a:spLocks noChangeArrowheads="1"/>
          </p:cNvSpPr>
          <p:nvPr/>
        </p:nvSpPr>
        <p:spPr bwMode="auto">
          <a:xfrm>
            <a:off x="2387600" y="5691188"/>
            <a:ext cx="19621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Page Table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(in main memory)</a:t>
            </a:r>
          </a:p>
        </p:txBody>
      </p:sp>
      <p:grpSp>
        <p:nvGrpSpPr>
          <p:cNvPr id="46" name="Group 82"/>
          <p:cNvGrpSpPr>
            <a:grpSpLocks/>
          </p:cNvGrpSpPr>
          <p:nvPr/>
        </p:nvGrpSpPr>
        <p:grpSpPr bwMode="auto">
          <a:xfrm>
            <a:off x="1600200" y="1295400"/>
            <a:ext cx="762000" cy="2590800"/>
            <a:chOff x="764" y="816"/>
            <a:chExt cx="480" cy="1632"/>
          </a:xfrm>
        </p:grpSpPr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764" y="2448"/>
              <a:ext cx="4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8" name="Line 70"/>
            <p:cNvSpPr>
              <a:spLocks noChangeShapeType="1"/>
            </p:cNvSpPr>
            <p:nvPr/>
          </p:nvSpPr>
          <p:spPr bwMode="auto">
            <a:xfrm>
              <a:off x="768" y="816"/>
              <a:ext cx="0" cy="16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49" name="Rectangle 71"/>
          <p:cNvSpPr>
            <a:spLocks noChangeArrowheads="1"/>
          </p:cNvSpPr>
          <p:nvPr/>
        </p:nvSpPr>
        <p:spPr bwMode="auto">
          <a:xfrm>
            <a:off x="2368550" y="1066800"/>
            <a:ext cx="12954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0" name="Text Box 72"/>
          <p:cNvSpPr txBox="1">
            <a:spLocks noChangeArrowheads="1"/>
          </p:cNvSpPr>
          <p:nvPr/>
        </p:nvSpPr>
        <p:spPr bwMode="auto">
          <a:xfrm>
            <a:off x="2489200" y="762000"/>
            <a:ext cx="793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Offset</a:t>
            </a:r>
          </a:p>
        </p:txBody>
      </p:sp>
      <p:sp>
        <p:nvSpPr>
          <p:cNvPr id="51" name="Line 73"/>
          <p:cNvSpPr>
            <a:spLocks noChangeShapeType="1"/>
          </p:cNvSpPr>
          <p:nvPr/>
        </p:nvSpPr>
        <p:spPr bwMode="auto">
          <a:xfrm flipV="1">
            <a:off x="3435350" y="2286000"/>
            <a:ext cx="0" cy="160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2" name="Rectangle 75"/>
          <p:cNvSpPr>
            <a:spLocks noChangeArrowheads="1"/>
          </p:cNvSpPr>
          <p:nvPr/>
        </p:nvSpPr>
        <p:spPr bwMode="auto">
          <a:xfrm>
            <a:off x="2825750" y="2071688"/>
            <a:ext cx="12954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3" name="Text Box 76"/>
          <p:cNvSpPr txBox="1">
            <a:spLocks noChangeArrowheads="1"/>
          </p:cNvSpPr>
          <p:nvPr/>
        </p:nvSpPr>
        <p:spPr bwMode="auto">
          <a:xfrm>
            <a:off x="2673350" y="1766888"/>
            <a:ext cx="1797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Physical page #</a:t>
            </a:r>
          </a:p>
        </p:txBody>
      </p:sp>
      <p:sp>
        <p:nvSpPr>
          <p:cNvPr id="54" name="Rectangle 77"/>
          <p:cNvSpPr>
            <a:spLocks noChangeArrowheads="1"/>
          </p:cNvSpPr>
          <p:nvPr/>
        </p:nvSpPr>
        <p:spPr bwMode="auto">
          <a:xfrm>
            <a:off x="4121150" y="2071688"/>
            <a:ext cx="12954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5" name="Text Box 78"/>
          <p:cNvSpPr txBox="1">
            <a:spLocks noChangeArrowheads="1"/>
          </p:cNvSpPr>
          <p:nvPr/>
        </p:nvSpPr>
        <p:spPr bwMode="auto">
          <a:xfrm>
            <a:off x="4654550" y="2209800"/>
            <a:ext cx="793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Offset</a:t>
            </a:r>
          </a:p>
        </p:txBody>
      </p:sp>
      <p:grpSp>
        <p:nvGrpSpPr>
          <p:cNvPr id="56" name="Group 83"/>
          <p:cNvGrpSpPr>
            <a:grpSpLocks/>
          </p:cNvGrpSpPr>
          <p:nvPr/>
        </p:nvGrpSpPr>
        <p:grpSpPr bwMode="auto">
          <a:xfrm>
            <a:off x="2978150" y="1295400"/>
            <a:ext cx="1676400" cy="776288"/>
            <a:chOff x="1632" y="816"/>
            <a:chExt cx="1056" cy="489"/>
          </a:xfrm>
        </p:grpSpPr>
        <p:sp>
          <p:nvSpPr>
            <p:cNvPr id="57" name="Line 79"/>
            <p:cNvSpPr>
              <a:spLocks noChangeShapeType="1"/>
            </p:cNvSpPr>
            <p:nvPr/>
          </p:nvSpPr>
          <p:spPr bwMode="auto">
            <a:xfrm>
              <a:off x="1632" y="816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8" name="Line 80"/>
            <p:cNvSpPr>
              <a:spLocks noChangeShapeType="1"/>
            </p:cNvSpPr>
            <p:nvPr/>
          </p:nvSpPr>
          <p:spPr bwMode="auto">
            <a:xfrm>
              <a:off x="1632" y="1065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9" name="Line 81"/>
            <p:cNvSpPr>
              <a:spLocks noChangeShapeType="1"/>
            </p:cNvSpPr>
            <p:nvPr/>
          </p:nvSpPr>
          <p:spPr bwMode="auto">
            <a:xfrm>
              <a:off x="2688" y="1065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60" name="Group 88"/>
          <p:cNvGrpSpPr>
            <a:grpSpLocks/>
          </p:cNvGrpSpPr>
          <p:nvPr/>
        </p:nvGrpSpPr>
        <p:grpSpPr bwMode="auto">
          <a:xfrm>
            <a:off x="4121150" y="2286000"/>
            <a:ext cx="2743200" cy="2286000"/>
            <a:chOff x="2352" y="1440"/>
            <a:chExt cx="1728" cy="1440"/>
          </a:xfrm>
        </p:grpSpPr>
        <p:sp>
          <p:nvSpPr>
            <p:cNvPr id="61" name="Line 84"/>
            <p:cNvSpPr>
              <a:spLocks noChangeShapeType="1"/>
            </p:cNvSpPr>
            <p:nvPr/>
          </p:nvSpPr>
          <p:spPr bwMode="auto">
            <a:xfrm>
              <a:off x="2352" y="144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2" name="Line 85"/>
            <p:cNvSpPr>
              <a:spLocks noChangeShapeType="1"/>
            </p:cNvSpPr>
            <p:nvPr/>
          </p:nvSpPr>
          <p:spPr bwMode="auto">
            <a:xfrm>
              <a:off x="2352" y="1680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3" name="Line 86"/>
            <p:cNvSpPr>
              <a:spLocks noChangeShapeType="1"/>
            </p:cNvSpPr>
            <p:nvPr/>
          </p:nvSpPr>
          <p:spPr bwMode="auto">
            <a:xfrm>
              <a:off x="3168" y="1680"/>
              <a:ext cx="0" cy="1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4" name="Line 87"/>
            <p:cNvSpPr>
              <a:spLocks noChangeShapeType="1"/>
            </p:cNvSpPr>
            <p:nvPr/>
          </p:nvSpPr>
          <p:spPr bwMode="auto">
            <a:xfrm>
              <a:off x="3168" y="2880"/>
              <a:ext cx="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-107530" y="3238080"/>
            <a:ext cx="21210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Page table register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66" name="Straight Arrow Connector 66"/>
          <p:cNvCxnSpPr/>
          <p:nvPr/>
        </p:nvCxnSpPr>
        <p:spPr bwMode="auto">
          <a:xfrm>
            <a:off x="1143000" y="3200400"/>
            <a:ext cx="1219200" cy="15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线形标注 1 66"/>
          <p:cNvSpPr/>
          <p:nvPr/>
        </p:nvSpPr>
        <p:spPr>
          <a:xfrm>
            <a:off x="4879975" y="657452"/>
            <a:ext cx="2931517" cy="575808"/>
          </a:xfrm>
          <a:prstGeom prst="borderCallout1">
            <a:avLst>
              <a:gd name="adj1" fmla="val 18750"/>
              <a:gd name="adj2" fmla="val -8333"/>
              <a:gd name="adj3" fmla="val 683555"/>
              <a:gd name="adj4" fmla="val -635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存放磁盘地址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00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9" y="147464"/>
            <a:ext cx="8885089" cy="648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9792" y="515719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外页表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62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引用位、重写位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完全准确地</a:t>
            </a:r>
            <a:r>
              <a:rPr lang="en-US" altLang="zh-CN" dirty="0" smtClean="0"/>
              <a:t>LRU</a:t>
            </a:r>
            <a:r>
              <a:rPr lang="zh-CN" altLang="en-US" dirty="0" smtClean="0"/>
              <a:t>替换策略太复杂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zh-CN" altLang="en-US" dirty="0" smtClean="0">
                <a:solidFill>
                  <a:srgbClr val="FF0000"/>
                </a:solidFill>
              </a:rPr>
              <a:t>引用位</a:t>
            </a:r>
            <a:r>
              <a:rPr lang="zh-CN" altLang="en-US" dirty="0" smtClean="0"/>
              <a:t>，某页被访问则置位，操作系统定期清零，再重新记录。当需要替换主存中的页时，操作系统</a:t>
            </a:r>
            <a:r>
              <a:rPr lang="zh-CN" altLang="en-US" dirty="0"/>
              <a:t>很容易</a:t>
            </a:r>
            <a:r>
              <a:rPr lang="zh-CN" altLang="en-US" dirty="0" smtClean="0"/>
              <a:t>知道最近哪些页未被访问过（为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的那些页）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重写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r>
              <a:rPr lang="zh-CN" altLang="en-US" dirty="0" smtClean="0"/>
              <a:t>（脏数据位）：发生过写操作的主存页置位。被替换出去时，写回磁盘。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134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快表（</a:t>
            </a:r>
            <a:r>
              <a:rPr lang="en-US" altLang="zh-CN" dirty="0" smtClean="0"/>
              <a:t>TLB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页表存放在主存中，所以，程序一次访存需不缺页时两次：查表获得物理地址，访存获得数据。</a:t>
            </a:r>
            <a:endParaRPr lang="en-US" altLang="zh-CN" dirty="0" smtClean="0"/>
          </a:p>
          <a:p>
            <a:r>
              <a:rPr lang="zh-CN" altLang="en-US" dirty="0"/>
              <a:t>为了</a:t>
            </a:r>
            <a:r>
              <a:rPr lang="zh-CN" altLang="en-US" dirty="0" smtClean="0"/>
              <a:t>加快，用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）实现一个快表。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表需要标记域（用虚页做标记域）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02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05-23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6534817" cy="619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20272" y="260648"/>
            <a:ext cx="17281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）查快表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）命中，求出实地址访存。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）缺失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）查页表，命中，将表中变换装载到</a:t>
            </a:r>
            <a:r>
              <a:rPr lang="en-US" altLang="zh-CN" dirty="0" smtClean="0"/>
              <a:t>TLB</a:t>
            </a:r>
            <a:r>
              <a:rPr lang="zh-CN" altLang="en-US" dirty="0" smtClean="0"/>
              <a:t>，同时访存</a:t>
            </a:r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）若查页表不命中，则是真正的缺页，操作系统进行缺页处理。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837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集成虚拟存储、</a:t>
            </a:r>
            <a:r>
              <a:rPr lang="en-US" altLang="zh-CN" dirty="0" smtClean="0"/>
              <a:t>TLB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308100" y="2037767"/>
            <a:ext cx="977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298700" y="2049746"/>
            <a:ext cx="0" cy="87447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1257300" y="2960153"/>
            <a:ext cx="1054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358900" y="2385159"/>
            <a:ext cx="609600" cy="268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CPU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959100" y="2073704"/>
            <a:ext cx="1066800" cy="8505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TLB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Lookup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787900" y="2073704"/>
            <a:ext cx="1066800" cy="8505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Cache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756400" y="2085683"/>
            <a:ext cx="1066800" cy="8505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Main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Memory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311400" y="2205474"/>
            <a:ext cx="622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025900" y="2205474"/>
            <a:ext cx="736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867400" y="2181515"/>
            <a:ext cx="863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527800" y="2792446"/>
            <a:ext cx="228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6553200" y="2804425"/>
            <a:ext cx="12700" cy="166508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 flipV="1">
            <a:off x="2603500" y="4469512"/>
            <a:ext cx="1930400" cy="1197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2603500" y="2816405"/>
            <a:ext cx="0" cy="165310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 flipV="1">
            <a:off x="2298700" y="2805091"/>
            <a:ext cx="304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5854700" y="2816405"/>
            <a:ext cx="279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4533900" y="2816405"/>
            <a:ext cx="0" cy="165310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2336800" y="1953914"/>
            <a:ext cx="444500" cy="268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VA</a:t>
            </a: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4051300" y="1953914"/>
            <a:ext cx="444500" cy="268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PA</a:t>
            </a: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5918200" y="1929956"/>
            <a:ext cx="647700" cy="268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miss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686300" y="2996090"/>
            <a:ext cx="406400" cy="268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hit</a:t>
            </a: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5067300" y="4205973"/>
            <a:ext cx="596900" cy="268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data</a:t>
            </a: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2959100" y="3367440"/>
            <a:ext cx="1066800" cy="8505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Trans-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lation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4051300" y="1738291"/>
            <a:ext cx="406400" cy="268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hit</a:t>
            </a: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3314700" y="2948174"/>
            <a:ext cx="0" cy="39530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2628900" y="2994260"/>
            <a:ext cx="647700" cy="268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miss</a:t>
            </a:r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3492500" y="4265868"/>
            <a:ext cx="0" cy="8385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>
            <a:off x="3505200" y="4361701"/>
            <a:ext cx="660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V="1">
            <a:off x="4178300" y="2193494"/>
            <a:ext cx="0" cy="218018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 flipH="1">
            <a:off x="4508500" y="4481491"/>
            <a:ext cx="203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5067300" y="1738291"/>
            <a:ext cx="457200" cy="268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19191"/>
                </a:solidFill>
                <a:latin typeface="Arial" charset="0"/>
              </a:rPr>
              <a:t>¾ t</a:t>
            </a:r>
            <a:endParaRPr lang="en-US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3187700" y="1750270"/>
            <a:ext cx="520700" cy="268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919191"/>
                </a:solidFill>
                <a:latin typeface="Arial" charset="0"/>
              </a:rPr>
              <a:t>¼  t</a:t>
            </a: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Line 43"/>
          <p:cNvSpPr>
            <a:spLocks noChangeShapeType="1"/>
          </p:cNvSpPr>
          <p:nvPr/>
        </p:nvSpPr>
        <p:spPr bwMode="auto">
          <a:xfrm>
            <a:off x="6134100" y="2816405"/>
            <a:ext cx="0" cy="165310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>
            <a:off x="4533900" y="2816405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>
            <a:off x="3695700" y="2957491"/>
            <a:ext cx="0" cy="39530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4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集成虚拟存储、</a:t>
            </a:r>
            <a:r>
              <a:rPr lang="en-US" altLang="zh-CN" dirty="0"/>
              <a:t>TLB</a:t>
            </a:r>
            <a:r>
              <a:rPr lang="zh-CN" altLang="en-US" dirty="0"/>
              <a:t>和</a:t>
            </a:r>
            <a:r>
              <a:rPr lang="en-US" altLang="zh-CN" dirty="0"/>
              <a:t>cache</a:t>
            </a:r>
            <a:endParaRPr lang="zh-CN" alt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185512"/>
              </p:ext>
            </p:extLst>
          </p:nvPr>
        </p:nvGraphicFramePr>
        <p:xfrm>
          <a:off x="437356" y="1340768"/>
          <a:ext cx="8153400" cy="505968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5181600"/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TLB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可能么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 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何种情况下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3409156" y="2026568"/>
            <a:ext cx="216969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Yes – 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找到所要的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Text Box 51"/>
          <p:cNvSpPr txBox="1">
            <a:spLocks noChangeArrowheads="1"/>
          </p:cNvSpPr>
          <p:nvPr/>
        </p:nvSpPr>
        <p:spPr bwMode="auto">
          <a:xfrm>
            <a:off x="3409156" y="2458368"/>
            <a:ext cx="494930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Yes – 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此时，页表并未查找，因为</a:t>
            </a:r>
            <a:r>
              <a:rPr lang="en-US" altLang="zh-CN" sz="2000" dirty="0" smtClean="0">
                <a:solidFill>
                  <a:srgbClr val="000000"/>
                </a:solidFill>
                <a:latin typeface="Arial" charset="0"/>
              </a:rPr>
              <a:t>TLB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命中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Text Box 52"/>
          <p:cNvSpPr txBox="1">
            <a:spLocks noChangeArrowheads="1"/>
          </p:cNvSpPr>
          <p:nvPr/>
        </p:nvSpPr>
        <p:spPr bwMode="auto">
          <a:xfrm>
            <a:off x="3409156" y="3220368"/>
            <a:ext cx="349922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Yes – TLB miss, PA 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在页表中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 Box 53"/>
          <p:cNvSpPr txBox="1">
            <a:spLocks noChangeArrowheads="1"/>
          </p:cNvSpPr>
          <p:nvPr/>
        </p:nvSpPr>
        <p:spPr bwMode="auto">
          <a:xfrm>
            <a:off x="3409156" y="3677568"/>
            <a:ext cx="503811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Yes – TLB miss, PA 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在页表中，但数据不在</a:t>
            </a:r>
            <a:endParaRPr lang="en-US" altLang="zh-CN" sz="2000" dirty="0" smtClean="0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latin typeface="Arial" charset="0"/>
              </a:rPr>
              <a:t>cache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中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Box 54"/>
          <p:cNvSpPr txBox="1">
            <a:spLocks noChangeArrowheads="1"/>
          </p:cNvSpPr>
          <p:nvPr/>
        </p:nvSpPr>
        <p:spPr bwMode="auto">
          <a:xfrm>
            <a:off x="3409156" y="4439568"/>
            <a:ext cx="140025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Yes – 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缺页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55"/>
          <p:cNvSpPr txBox="1">
            <a:spLocks noChangeArrowheads="1"/>
          </p:cNvSpPr>
          <p:nvPr/>
        </p:nvSpPr>
        <p:spPr bwMode="auto">
          <a:xfrm>
            <a:off x="3409156" y="4820568"/>
            <a:ext cx="529984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Arial" charset="0"/>
              </a:rPr>
              <a:t>不可能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– 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若也不在主存中，</a:t>
            </a:r>
            <a:r>
              <a:rPr lang="en-US" altLang="zh-CN" sz="2000" dirty="0" smtClean="0">
                <a:solidFill>
                  <a:srgbClr val="000000"/>
                </a:solidFill>
                <a:latin typeface="Arial" charset="0"/>
              </a:rPr>
              <a:t>TLB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中不会有转换</a:t>
            </a:r>
            <a:endParaRPr lang="en-US" altLang="zh-CN" sz="2000" dirty="0" smtClean="0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信息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Text Box 56"/>
          <p:cNvSpPr txBox="1">
            <a:spLocks noChangeArrowheads="1"/>
          </p:cNvSpPr>
          <p:nvPr/>
        </p:nvSpPr>
        <p:spPr bwMode="auto">
          <a:xfrm>
            <a:off x="3409156" y="5607968"/>
            <a:ext cx="4572085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不可能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– 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数据不在主存中，则也不会在</a:t>
            </a:r>
            <a:endParaRPr lang="en-US" altLang="zh-CN" sz="2000" dirty="0" smtClean="0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latin typeface="Arial" charset="0"/>
              </a:rPr>
              <a:t>cache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中（数据只在相邻层次间拷贝）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</a:t>
            </a:r>
            <a:r>
              <a:rPr lang="zh-CN" altLang="en-US" dirty="0" smtClean="0"/>
              <a:t>寻址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68475" y="1733550"/>
            <a:ext cx="5334000" cy="2079625"/>
            <a:chOff x="1004" y="600"/>
            <a:chExt cx="3360" cy="131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174" y="1731"/>
              <a:ext cx="37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028" y="662"/>
              <a:ext cx="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670" y="666"/>
              <a:ext cx="0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1004" y="1120"/>
              <a:ext cx="6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062" y="826"/>
              <a:ext cx="384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091" y="677"/>
              <a:ext cx="695" cy="4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Trans-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lation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091" y="1166"/>
              <a:ext cx="695" cy="4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Cache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669" y="695"/>
              <a:ext cx="695" cy="4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Main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674" y="745"/>
              <a:ext cx="4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830" y="1233"/>
              <a:ext cx="2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794" y="745"/>
              <a:ext cx="8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3236" y="1096"/>
              <a:ext cx="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223" y="1100"/>
              <a:ext cx="0" cy="6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1380" y="1709"/>
              <a:ext cx="1847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 flipV="1">
              <a:off x="1372" y="1116"/>
              <a:ext cx="16" cy="6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2954" y="1437"/>
              <a:ext cx="0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786" y="1441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1928" y="1429"/>
              <a:ext cx="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932" y="1433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2950" y="1689"/>
              <a:ext cx="24" cy="2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692" y="612"/>
              <a:ext cx="280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VA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667" y="1457"/>
              <a:ext cx="25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hit</a:t>
              </a: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1809" y="747"/>
              <a:ext cx="0" cy="4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2910" y="600"/>
              <a:ext cx="280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PA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11560" y="4221088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仅仅在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缺失时，采用到</a:t>
            </a:r>
            <a:r>
              <a:rPr lang="en-US" altLang="zh-CN" dirty="0" smtClean="0"/>
              <a:t>TLB</a:t>
            </a:r>
            <a:r>
              <a:rPr lang="zh-CN" altLang="en-US" dirty="0" smtClean="0"/>
              <a:t>以便 获得物理地址，从主存调相应的块到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当两个程序共享页时，同一实页在两程序中会有不同虚页号，则在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中有两个副本，在</a:t>
            </a:r>
            <a:r>
              <a:rPr lang="en-US" altLang="zh-CN" dirty="0" smtClean="0"/>
              <a:t>TLB</a:t>
            </a:r>
            <a:r>
              <a:rPr lang="zh-CN" altLang="en-US" dirty="0" smtClean="0"/>
              <a:t>中也有两个对应项。所以，一致性问题较复杂。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486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计算机的五大经典部件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05000" y="1371600"/>
            <a:ext cx="5143500" cy="2857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1778000"/>
            <a:ext cx="1460500" cy="21971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7750" y="1905000"/>
            <a:ext cx="1308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 Processor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37000" y="1778000"/>
            <a:ext cx="1333500" cy="2222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35600" y="1778000"/>
            <a:ext cx="1333500" cy="2222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89200" y="2463800"/>
            <a:ext cx="1079500" cy="596900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489200" y="3225800"/>
            <a:ext cx="1079500" cy="596900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0000" y="2628900"/>
            <a:ext cx="9398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Control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438400" y="3429000"/>
            <a:ext cx="11049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Datapath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114800" y="2743200"/>
            <a:ext cx="10033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C0128"/>
                </a:solidFill>
                <a:latin typeface="Arial" charset="0"/>
              </a:rPr>
              <a:t>Memory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62600" y="1968500"/>
            <a:ext cx="9906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Devices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5562600" y="2514600"/>
            <a:ext cx="1079500" cy="596900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5562600" y="3276600"/>
            <a:ext cx="1079500" cy="596900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13400" y="2679700"/>
            <a:ext cx="6858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Input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613400" y="3441700"/>
            <a:ext cx="8763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Output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31763" y="2943225"/>
            <a:ext cx="180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276600" y="3730625"/>
            <a:ext cx="2590800" cy="2746375"/>
            <a:chOff x="2160" y="2304"/>
            <a:chExt cx="1632" cy="1730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170" y="2890"/>
              <a:ext cx="416" cy="61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 rot="5400000">
              <a:off x="2130" y="3143"/>
              <a:ext cx="49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Cache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698" y="2890"/>
              <a:ext cx="464" cy="85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 rot="5400000">
              <a:off x="2558" y="3154"/>
              <a:ext cx="72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Main Memory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274" y="2890"/>
              <a:ext cx="512" cy="114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 rot="5400000">
              <a:off x="3043" y="3245"/>
              <a:ext cx="960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Secondary Memory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(Disk)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2160" y="2304"/>
              <a:ext cx="432" cy="57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408" y="2352"/>
              <a:ext cx="384" cy="528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048500" y="4873625"/>
            <a:ext cx="1411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控制器</a:t>
            </a:r>
            <a:endParaRPr lang="en-US" altLang="zh-CN" dirty="0" smtClean="0"/>
          </a:p>
          <a:p>
            <a:r>
              <a:rPr lang="zh-CN" altLang="en-US" dirty="0" smtClean="0"/>
              <a:t>运算器</a:t>
            </a:r>
            <a:endParaRPr lang="en-US" altLang="zh-CN" dirty="0" smtClean="0"/>
          </a:p>
          <a:p>
            <a:r>
              <a:rPr lang="zh-CN" altLang="en-US" dirty="0" smtClean="0"/>
              <a:t>存储器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endParaRPr lang="en-US" altLang="zh-CN" dirty="0" smtClean="0"/>
          </a:p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3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5.10.1   5.10.2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85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存储器层次结构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057400" y="1995488"/>
            <a:ext cx="4800600" cy="3200400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886200" y="2757488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2300288"/>
            <a:ext cx="144780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离</a:t>
            </a:r>
            <a:r>
              <a:rPr lang="zh-CN" altLang="en-US" sz="2000" dirty="0">
                <a:solidFill>
                  <a:srgbClr val="000000"/>
                </a:solidFill>
                <a:latin typeface="Arial" charset="0"/>
              </a:rPr>
              <a:t>处理器</a:t>
            </a:r>
            <a:r>
              <a:rPr lang="zh-CN" altLang="en-US" sz="2000" dirty="0" smtClean="0">
                <a:solidFill>
                  <a:srgbClr val="000000"/>
                </a:solidFill>
                <a:latin typeface="Arial" charset="0"/>
              </a:rPr>
              <a:t>越远越慢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91000" y="2300288"/>
            <a:ext cx="8382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L1$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352800" y="3519488"/>
            <a:ext cx="2209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743200" y="4281488"/>
            <a:ext cx="3429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191000" y="2986088"/>
            <a:ext cx="8382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L2$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352800" y="3748088"/>
            <a:ext cx="24384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Main Memory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971800" y="4662488"/>
            <a:ext cx="3048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Secondary  Memory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1905000" y="1614488"/>
            <a:ext cx="0" cy="3505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886200" y="1233488"/>
            <a:ext cx="1301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Processor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2057400" y="5424488"/>
            <a:ext cx="480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1981200" y="5500688"/>
            <a:ext cx="51054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Arial" charset="0"/>
              </a:rPr>
              <a:t>存储容量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7010400" y="1462088"/>
            <a:ext cx="1752600" cy="3657600"/>
            <a:chOff x="4416" y="864"/>
            <a:chExt cx="1104" cy="2304"/>
          </a:xfrm>
        </p:grpSpPr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4416" y="960"/>
              <a:ext cx="0" cy="2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416" y="864"/>
              <a:ext cx="1104" cy="8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L1$ &lt;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L2$ &lt;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MM &lt;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SM       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子集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20" name="Group 30"/>
          <p:cNvGrpSpPr>
            <a:grpSpLocks/>
          </p:cNvGrpSpPr>
          <p:nvPr/>
        </p:nvGrpSpPr>
        <p:grpSpPr bwMode="auto">
          <a:xfrm>
            <a:off x="4495800" y="1690688"/>
            <a:ext cx="0" cy="2895600"/>
            <a:chOff x="2832" y="1065"/>
            <a:chExt cx="0" cy="1824"/>
          </a:xfrm>
        </p:grpSpPr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2832" y="1065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832" y="1641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32" y="2553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832" y="2121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25" name="Group 31"/>
          <p:cNvGrpSpPr>
            <a:grpSpLocks/>
          </p:cNvGrpSpPr>
          <p:nvPr/>
        </p:nvGrpSpPr>
        <p:grpSpPr bwMode="auto">
          <a:xfrm>
            <a:off x="4495800" y="1714500"/>
            <a:ext cx="3203575" cy="2827338"/>
            <a:chOff x="2832" y="1080"/>
            <a:chExt cx="2018" cy="1781"/>
          </a:xfrm>
        </p:grpSpPr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832" y="1080"/>
              <a:ext cx="104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4-8 bytes (</a:t>
              </a:r>
              <a:r>
                <a:rPr lang="en-US" sz="1600">
                  <a:solidFill>
                    <a:srgbClr val="FC0128"/>
                  </a:solidFill>
                  <a:latin typeface="Arial" charset="0"/>
                </a:rPr>
                <a:t>word</a:t>
              </a: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2832" y="2169"/>
              <a:ext cx="10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1 to 4 blocks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832" y="2649"/>
              <a:ext cx="201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1,024+ bytes (</a:t>
              </a:r>
              <a:r>
                <a:rPr lang="en-US" sz="1600">
                  <a:solidFill>
                    <a:srgbClr val="FC0128"/>
                  </a:solidFill>
                  <a:latin typeface="Arial" charset="0"/>
                </a:rPr>
                <a:t>disk sector = page</a:t>
              </a: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832" y="1689"/>
              <a:ext cx="115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8-32 bytes (</a:t>
              </a:r>
              <a:r>
                <a:rPr lang="en-US" sz="1600">
                  <a:solidFill>
                    <a:srgbClr val="FC0128"/>
                  </a:solidFill>
                  <a:latin typeface="Arial" charset="0"/>
                </a:rPr>
                <a:t>block</a:t>
              </a: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7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</a:t>
            </a:r>
            <a:r>
              <a:rPr lang="zh-CN" altLang="en-US" dirty="0" smtClean="0"/>
              <a:t>层次的管理</a:t>
            </a:r>
            <a:endParaRPr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77675" y="1903239"/>
            <a:ext cx="7886700" cy="38369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registers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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memory</a:t>
            </a: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编译器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(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程序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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main memory</a:t>
            </a: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</a:rPr>
              <a:t>硬件（专门的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</a:rPr>
              <a:t>cache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</a:rPr>
              <a:t>控制器）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main memory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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disks</a:t>
            </a: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操作系统（页面调动）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虚实地址转换由硬件辅助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</a:rPr>
              <a:t>TLB    </a:t>
            </a:r>
            <a:r>
              <a:rPr lang="zh-CN" altLang="en-US" kern="0" dirty="0" smtClean="0">
                <a:solidFill>
                  <a:srgbClr val="FC0128"/>
                </a:solidFill>
                <a:latin typeface="Arial"/>
              </a:rPr>
              <a:t>快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</a:rPr>
              <a:t>表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若存储文件则由程序员控制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14325" y="4492641"/>
            <a:ext cx="187220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300" lvl="1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Arial"/>
              </a:rPr>
              <a:t>虚拟存储</a:t>
            </a:r>
            <a:endParaRPr lang="en-US" altLang="zh-CN" sz="20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6012160" y="4326051"/>
            <a:ext cx="216024" cy="6871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31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虚拟存储器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229600" cy="47525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虚拟存储引入目的：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多道程序共享主存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构造一个空间非常大的主存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多道程序共享主存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每道程序有自己的虚地址空间，存储它自己最常用的代码和数据（局部性原理）</a:t>
            </a:r>
            <a:endParaRPr lang="en-US" altLang="zh-CN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与其他程序隔离，只对划分给它的那部分主存读写（</a:t>
            </a:r>
            <a:r>
              <a:rPr lang="zh-CN" altLang="en-US" dirty="0" smtClean="0">
                <a:solidFill>
                  <a:srgbClr val="FF0000"/>
                </a:solidFill>
              </a:rPr>
              <a:t>保护）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469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术语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页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缺页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虚拟存储器设计原则：</a:t>
            </a:r>
            <a:r>
              <a:rPr lang="en-US" altLang="zh-CN" dirty="0" smtClean="0"/>
              <a:t>P307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页的</a:t>
            </a:r>
            <a:r>
              <a:rPr lang="zh-CN" altLang="en-US" dirty="0" smtClean="0"/>
              <a:t>大小（先看分页原理）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虚拟存储缺页代价十分巨大：全相联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软件处理缺页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写回机制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01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D:\原办公室G盘\张欢欢\上课笔记\计算机组成原理\虚拟存储原理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0"/>
            <a:ext cx="4240213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8"/>
          <p:cNvSpPr>
            <a:spLocks/>
          </p:cNvSpPr>
          <p:nvPr/>
        </p:nvSpPr>
        <p:spPr bwMode="auto">
          <a:xfrm>
            <a:off x="710049" y="3672681"/>
            <a:ext cx="1600200" cy="2427312"/>
          </a:xfrm>
          <a:prstGeom prst="borderCallout1">
            <a:avLst>
              <a:gd name="adj1" fmla="val 5769"/>
              <a:gd name="adj2" fmla="val 104764"/>
              <a:gd name="adj3" fmla="val 13018"/>
              <a:gd name="adj4" fmla="val 1347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1）Cpu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访存时，给出的是虚地址。必须查找“虚页号”——“实页号”对照表，即（内）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页表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，确定该虚页是否已装入主存</a:t>
            </a: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V="1">
            <a:off x="2667000" y="3810000"/>
            <a:ext cx="2743200" cy="990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096000" y="152400"/>
            <a:ext cx="28194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000000"/>
                </a:solidFill>
                <a:latin typeface="宋体" charset="-122"/>
              </a:rPr>
              <a:t>2）页表是存储管理软件根据主存运行情况自动建立的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800" dirty="0">
                <a:solidFill>
                  <a:srgbClr val="000000"/>
                </a:solidFill>
                <a:latin typeface="宋体" charset="-122"/>
              </a:rPr>
              <a:t>在主存中分配固定区域存放页表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800" dirty="0">
                <a:solidFill>
                  <a:srgbClr val="000000"/>
                </a:solidFill>
                <a:latin typeface="宋体" charset="-122"/>
              </a:rPr>
              <a:t>每个程序都有一张页表。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1800" dirty="0">
                <a:solidFill>
                  <a:srgbClr val="000000"/>
                </a:solidFill>
                <a:latin typeface="宋体" charset="-122"/>
              </a:rPr>
              <a:t>页表中的每一行记录（</a:t>
            </a:r>
            <a:r>
              <a:rPr lang="zh-CN" altLang="en-US" sz="1800" dirty="0">
                <a:solidFill>
                  <a:srgbClr val="FF0000"/>
                </a:solidFill>
                <a:latin typeface="宋体" charset="-122"/>
              </a:rPr>
              <a:t>无虚页号</a:t>
            </a:r>
            <a:r>
              <a:rPr lang="zh-CN" altLang="en-US" sz="1800" dirty="0">
                <a:solidFill>
                  <a:srgbClr val="000000"/>
                </a:solidFill>
                <a:latin typeface="宋体" charset="-122"/>
              </a:rPr>
              <a:t>）</a:t>
            </a:r>
            <a:r>
              <a:rPr lang="zh-CN" altLang="en-US" sz="1800" dirty="0" smtClean="0">
                <a:solidFill>
                  <a:srgbClr val="000000"/>
                </a:solidFill>
                <a:latin typeface="宋体" charset="-122"/>
              </a:rPr>
              <a:t>、有效（装入）位</a:t>
            </a:r>
            <a:r>
              <a:rPr lang="zh-CN" altLang="en-US" sz="1800" dirty="0">
                <a:solidFill>
                  <a:srgbClr val="000000"/>
                </a:solidFill>
                <a:latin typeface="宋体" charset="-122"/>
              </a:rPr>
              <a:t>和实页号等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172200" y="4267200"/>
            <a:ext cx="28194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3）页表存于主存中，访存时要先查页表，增加了访存次数。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为了提高速度，增加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快表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（小，存放最活跃页。原页表称为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慢表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）。比慢表多虚页号一项。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568" y="304799"/>
            <a:ext cx="7391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dirty="0" smtClean="0">
                <a:latin typeface="宋体" charset="-122"/>
              </a:rPr>
              <a:t>虚拟存储</a:t>
            </a:r>
            <a:r>
              <a:rPr lang="zh-CN" altLang="en-US" dirty="0">
                <a:latin typeface="宋体" charset="-122"/>
              </a:rPr>
              <a:t>的结构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 smtClean="0">
                <a:latin typeface="宋体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页式虚拟存储器</a:t>
            </a:r>
            <a:r>
              <a:rPr lang="zh-CN" altLang="en-US" dirty="0">
                <a:latin typeface="宋体" charset="-122"/>
              </a:rPr>
              <a:t>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(1) 分页原理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96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035690"/>
              </p:ext>
            </p:extLst>
          </p:nvPr>
        </p:nvGraphicFramePr>
        <p:xfrm>
          <a:off x="971600" y="614065"/>
          <a:ext cx="6629400" cy="360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CorelDRAW" r:id="rId3" imgW="3095625" imgH="2390775" progId="CorelDRAW.Graphic.11">
                  <p:embed/>
                </p:oleObj>
              </mc:Choice>
              <mc:Fallback>
                <p:oleObj name="CorelDRAW" r:id="rId3" imgW="3095625" imgH="2390775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614065"/>
                        <a:ext cx="6629400" cy="360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6"/>
          <p:cNvSpPr>
            <a:spLocks/>
          </p:cNvSpPr>
          <p:nvPr/>
        </p:nvSpPr>
        <p:spPr bwMode="auto">
          <a:xfrm>
            <a:off x="1979712" y="3975157"/>
            <a:ext cx="6336704" cy="1614083"/>
          </a:xfrm>
          <a:prstGeom prst="borderCallout2">
            <a:avLst>
              <a:gd name="adj1" fmla="val 4056"/>
              <a:gd name="adj2" fmla="val -2630"/>
              <a:gd name="adj3" fmla="val 4056"/>
              <a:gd name="adj4" fmla="val -5481"/>
              <a:gd name="adj5" fmla="val -136024"/>
              <a:gd name="adj6" fmla="val -12308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1800" dirty="0">
                <a:latin typeface="宋体" charset="-122"/>
              </a:rPr>
              <a:t>1</a:t>
            </a:r>
            <a:r>
              <a:rPr lang="zh-CN" altLang="en-US" sz="1800" dirty="0" smtClean="0">
                <a:latin typeface="宋体" charset="-122"/>
              </a:rPr>
              <a:t>）</a:t>
            </a:r>
            <a:r>
              <a:rPr lang="zh-CN" altLang="en-US" dirty="0">
                <a:latin typeface="宋体" charset="-122"/>
              </a:rPr>
              <a:t>操作系统加载要激活的进程的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页表</a:t>
            </a:r>
            <a:r>
              <a:rPr lang="zh-CN" altLang="en-US" dirty="0" smtClean="0">
                <a:latin typeface="宋体" charset="-122"/>
              </a:rPr>
              <a:t>基址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寄存器</a:t>
            </a:r>
            <a:r>
              <a:rPr lang="zh-CN" altLang="en-US" dirty="0" smtClean="0">
                <a:latin typeface="宋体" charset="-122"/>
              </a:rPr>
              <a:t>，</a:t>
            </a:r>
            <a:endParaRPr lang="en-US" altLang="zh-CN" dirty="0" smtClean="0">
              <a:latin typeface="宋体" charset="-122"/>
            </a:endParaRPr>
          </a:p>
          <a:p>
            <a:r>
              <a:rPr lang="en-US" altLang="zh-CN" sz="1800" dirty="0" smtClean="0">
                <a:latin typeface="宋体" charset="-122"/>
              </a:rPr>
              <a:t>2</a:t>
            </a:r>
            <a:r>
              <a:rPr lang="zh-CN" altLang="en-US" sz="1800" dirty="0" smtClean="0">
                <a:latin typeface="宋体" charset="-122"/>
              </a:rPr>
              <a:t>）查找</a:t>
            </a:r>
            <a:r>
              <a:rPr lang="zh-CN" altLang="en-US" sz="1800" dirty="0">
                <a:latin typeface="宋体" charset="-122"/>
              </a:rPr>
              <a:t>页表基址寄存器（存放每道程序对应的一个页表初始地址）和虚页号相加成为页表索引地址</a:t>
            </a:r>
            <a:r>
              <a:rPr lang="zh-CN" altLang="en-US" sz="1800" dirty="0" smtClean="0">
                <a:latin typeface="宋体" charset="-122"/>
              </a:rPr>
              <a:t>，</a:t>
            </a:r>
            <a:endParaRPr lang="en-US" altLang="zh-CN" sz="1800" dirty="0" smtClean="0">
              <a:latin typeface="宋体" charset="-122"/>
            </a:endParaRPr>
          </a:p>
          <a:p>
            <a:r>
              <a:rPr lang="en-US" altLang="zh-CN" dirty="0" smtClean="0">
                <a:latin typeface="宋体" charset="-122"/>
              </a:rPr>
              <a:t>3</a:t>
            </a:r>
            <a:r>
              <a:rPr lang="zh-CN" altLang="en-US" dirty="0" smtClean="0">
                <a:latin typeface="宋体" charset="-122"/>
              </a:rPr>
              <a:t>）</a:t>
            </a:r>
            <a:r>
              <a:rPr lang="zh-CN" altLang="en-US" sz="1800" dirty="0" smtClean="0">
                <a:latin typeface="宋体" charset="-122"/>
              </a:rPr>
              <a:t>根据</a:t>
            </a:r>
            <a:r>
              <a:rPr lang="zh-CN" altLang="en-US" sz="1800" dirty="0">
                <a:latin typeface="宋体" charset="-122"/>
              </a:rPr>
              <a:t>这个索引地址可读到一个页表信息字，然后检测页表信息字</a:t>
            </a:r>
            <a:r>
              <a:rPr lang="zh-CN" altLang="en-US" sz="1800" dirty="0" smtClean="0">
                <a:latin typeface="宋体" charset="-122"/>
              </a:rPr>
              <a:t>中有效位</a:t>
            </a:r>
            <a:r>
              <a:rPr lang="zh-CN" altLang="en-US" sz="1800" dirty="0">
                <a:latin typeface="宋体" charset="-122"/>
              </a:rPr>
              <a:t>的状态</a:t>
            </a:r>
            <a:r>
              <a:rPr lang="zh-CN" altLang="en-US" sz="1800" dirty="0"/>
              <a:t> 。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67544" y="152400"/>
            <a:ext cx="83465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宋体" charset="-122"/>
                <a:cs typeface="Times New Roman" pitchFamily="18" charset="0"/>
              </a:rPr>
              <a:t>(</a:t>
            </a:r>
            <a:r>
              <a:rPr lang="en-US" altLang="zh-CN" dirty="0" smtClean="0">
                <a:latin typeface="宋体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宋体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宋体" charset="-122"/>
              </a:rPr>
              <a:t>虚地址到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实地址(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主存地址，物理地址</a:t>
            </a: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)</a:t>
            </a:r>
            <a:r>
              <a:rPr lang="zh-CN" altLang="en-US" dirty="0">
                <a:latin typeface="宋体" charset="-122"/>
                <a:cs typeface="Times New Roman" pitchFamily="18" charset="0"/>
              </a:rPr>
              <a:t>变换</a:t>
            </a:r>
            <a:r>
              <a:rPr lang="zh-CN" altLang="en-US" dirty="0" smtClean="0">
                <a:latin typeface="宋体" charset="-122"/>
                <a:cs typeface="Times New Roman" pitchFamily="18" charset="0"/>
              </a:rPr>
              <a:t>过程</a:t>
            </a:r>
            <a:endParaRPr lang="zh-CN" altLang="en-US" dirty="0">
              <a:latin typeface="宋体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594928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P308  </a:t>
            </a:r>
            <a:r>
              <a:rPr lang="zh-CN" altLang="en-US" dirty="0" smtClean="0"/>
              <a:t>进程     操作系统负责加载页表寄存器，更新页表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78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549443"/>
              </p:ext>
            </p:extLst>
          </p:nvPr>
        </p:nvGraphicFramePr>
        <p:xfrm>
          <a:off x="971600" y="614065"/>
          <a:ext cx="6629400" cy="360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CorelDRAW" r:id="rId3" imgW="3095625" imgH="2390775" progId="CorelDRAW.Graphic.11">
                  <p:embed/>
                </p:oleObj>
              </mc:Choice>
              <mc:Fallback>
                <p:oleObj name="CorelDRAW" r:id="rId3" imgW="3095625" imgH="2390775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614065"/>
                        <a:ext cx="6629400" cy="360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4"/>
          <p:cNvSpPr>
            <a:spLocks/>
          </p:cNvSpPr>
          <p:nvPr/>
        </p:nvSpPr>
        <p:spPr bwMode="auto">
          <a:xfrm>
            <a:off x="1763688" y="3851920"/>
            <a:ext cx="6834336" cy="1593304"/>
          </a:xfrm>
          <a:prstGeom prst="borderCallout1">
            <a:avLst>
              <a:gd name="adj1" fmla="val 5000"/>
              <a:gd name="adj2" fmla="val -2000"/>
              <a:gd name="adj3" fmla="val -59423"/>
              <a:gd name="adj4" fmla="val 15986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sz="1800" dirty="0" smtClean="0">
                <a:latin typeface="宋体" charset="-122"/>
              </a:rPr>
              <a:t>若有效位</a:t>
            </a:r>
            <a:r>
              <a:rPr lang="zh-CN" altLang="en-US" sz="1800" dirty="0">
                <a:latin typeface="宋体" charset="-122"/>
              </a:rPr>
              <a:t>为</a:t>
            </a:r>
            <a:r>
              <a:rPr lang="zh-CN" altLang="en-US" sz="1800" dirty="0"/>
              <a:t>“1”</a:t>
            </a:r>
            <a:r>
              <a:rPr lang="zh-CN" altLang="en-US" sz="1800" dirty="0">
                <a:latin typeface="宋体" charset="-122"/>
              </a:rPr>
              <a:t>，表示该页已在主存</a:t>
            </a:r>
            <a:r>
              <a:rPr lang="zh-CN" altLang="en-US" sz="1800" dirty="0" smtClean="0">
                <a:latin typeface="宋体" charset="-122"/>
              </a:rPr>
              <a:t>中</a:t>
            </a:r>
            <a:endParaRPr lang="en-US" altLang="zh-CN" sz="1800" dirty="0" smtClean="0">
              <a:latin typeface="宋体" charset="-122"/>
            </a:endParaRPr>
          </a:p>
          <a:p>
            <a:pPr algn="just"/>
            <a:r>
              <a:rPr lang="en-US" altLang="zh-CN" dirty="0" smtClean="0">
                <a:latin typeface="宋体" charset="-122"/>
              </a:rPr>
              <a:t>5</a:t>
            </a:r>
            <a:r>
              <a:rPr lang="zh-CN" altLang="en-US" dirty="0" smtClean="0">
                <a:latin typeface="宋体" charset="-122"/>
              </a:rPr>
              <a:t>）</a:t>
            </a:r>
            <a:r>
              <a:rPr lang="zh-CN" altLang="en-US" sz="1800" dirty="0" smtClean="0">
                <a:latin typeface="宋体" charset="-122"/>
              </a:rPr>
              <a:t>将</a:t>
            </a:r>
            <a:r>
              <a:rPr lang="zh-CN" altLang="en-US" sz="1800" dirty="0">
                <a:latin typeface="宋体" charset="-122"/>
              </a:rPr>
              <a:t>对应的实页号与虚地址中的页内地址相拼接就得到完整的实</a:t>
            </a:r>
            <a:r>
              <a:rPr lang="zh-CN" altLang="en-US" sz="1800" dirty="0" smtClean="0">
                <a:latin typeface="宋体" charset="-122"/>
              </a:rPr>
              <a:t>地址</a:t>
            </a:r>
            <a:endParaRPr lang="zh-CN" altLang="en-US" sz="1800" dirty="0">
              <a:latin typeface="宋体" charset="-122"/>
            </a:endParaRPr>
          </a:p>
          <a:p>
            <a:pPr algn="just"/>
            <a:r>
              <a:rPr lang="en-US" altLang="zh-CN" sz="1800" dirty="0" smtClean="0">
                <a:latin typeface="宋体" charset="-122"/>
              </a:rPr>
              <a:t>6</a:t>
            </a:r>
            <a:r>
              <a:rPr lang="zh-CN" altLang="en-US" sz="1800" dirty="0" smtClean="0">
                <a:latin typeface="宋体" charset="-122"/>
              </a:rPr>
              <a:t>）若有效位</a:t>
            </a:r>
            <a:r>
              <a:rPr lang="zh-CN" altLang="en-US" sz="1800" dirty="0">
                <a:latin typeface="宋体" charset="-122"/>
              </a:rPr>
              <a:t>为</a:t>
            </a:r>
            <a:r>
              <a:rPr lang="zh-CN" altLang="en-US" sz="1800" dirty="0"/>
              <a:t>“0”</a:t>
            </a:r>
            <a:r>
              <a:rPr lang="zh-CN" altLang="en-US" sz="1800" dirty="0">
                <a:latin typeface="宋体" charset="-122"/>
              </a:rPr>
              <a:t>，表示该页面不在主存中，于是要</a:t>
            </a:r>
            <a:r>
              <a:rPr lang="zh-CN" altLang="en-US" sz="1800" dirty="0" smtClean="0">
                <a:latin typeface="宋体" charset="-122"/>
              </a:rPr>
              <a:t>启动</a:t>
            </a:r>
            <a:r>
              <a:rPr lang="zh-CN" altLang="en-US" dirty="0"/>
              <a:t>操作</a:t>
            </a:r>
            <a:r>
              <a:rPr lang="zh-CN" altLang="en-US" sz="1800" dirty="0" smtClean="0">
                <a:latin typeface="宋体" charset="-122"/>
              </a:rPr>
              <a:t>系统</a:t>
            </a:r>
            <a:r>
              <a:rPr lang="zh-CN" altLang="en-US" sz="1800" dirty="0">
                <a:latin typeface="宋体" charset="-122"/>
              </a:rPr>
              <a:t>，把该页从辅存中调到主存后再供</a:t>
            </a:r>
            <a:r>
              <a:rPr lang="en-US" altLang="zh-CN" sz="1800" dirty="0"/>
              <a:t>CPU</a:t>
            </a:r>
            <a:r>
              <a:rPr lang="zh-CN" altLang="en-US" sz="1800" dirty="0">
                <a:latin typeface="宋体" charset="-122"/>
              </a:rPr>
              <a:t>使用</a:t>
            </a:r>
            <a:r>
              <a:rPr lang="zh-CN" altLang="en-US" sz="1800" dirty="0" smtClean="0">
                <a:latin typeface="宋体" charset="-122"/>
              </a:rPr>
              <a:t>。（缺页）</a:t>
            </a:r>
            <a:endParaRPr lang="zh-CN" altLang="en-US" sz="1800" dirty="0">
              <a:latin typeface="宋体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67544" y="152400"/>
            <a:ext cx="83465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宋体" charset="-122"/>
                <a:cs typeface="Times New Roman" pitchFamily="18" charset="0"/>
              </a:rPr>
              <a:t>(</a:t>
            </a:r>
            <a:r>
              <a:rPr lang="en-US" altLang="zh-CN" dirty="0" smtClean="0">
                <a:latin typeface="宋体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宋体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宋体" charset="-122"/>
              </a:rPr>
              <a:t>虚地址到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实地址(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主存地址，物理地址</a:t>
            </a: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)</a:t>
            </a:r>
            <a:r>
              <a:rPr lang="zh-CN" altLang="en-US" dirty="0">
                <a:latin typeface="宋体" charset="-122"/>
                <a:cs typeface="Times New Roman" pitchFamily="18" charset="0"/>
              </a:rPr>
              <a:t>变换</a:t>
            </a:r>
            <a:r>
              <a:rPr lang="zh-CN" altLang="en-US" dirty="0" smtClean="0">
                <a:latin typeface="宋体" charset="-122"/>
                <a:cs typeface="Times New Roman" pitchFamily="18" charset="0"/>
              </a:rPr>
              <a:t>过程</a:t>
            </a:r>
            <a:endParaRPr lang="zh-CN" altLang="en-US" dirty="0">
              <a:latin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1175</Words>
  <Application>Microsoft Office PowerPoint</Application>
  <PresentationFormat>全屏显示(4:3)</PresentationFormat>
  <Paragraphs>207</Paragraphs>
  <Slides>20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主题​​</vt:lpstr>
      <vt:lpstr>CorelDRAW</vt:lpstr>
      <vt:lpstr>虚拟存储</vt:lpstr>
      <vt:lpstr>计算机的五大经典部件</vt:lpstr>
      <vt:lpstr>存储器层次结构</vt:lpstr>
      <vt:lpstr>各层次的管理</vt:lpstr>
      <vt:lpstr>虚拟存储器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缺页</vt:lpstr>
      <vt:lpstr>PowerPoint 演示文稿</vt:lpstr>
      <vt:lpstr>PowerPoint 演示文稿</vt:lpstr>
      <vt:lpstr>引用位、重写位</vt:lpstr>
      <vt:lpstr>快表（TLB）</vt:lpstr>
      <vt:lpstr>PowerPoint 演示文稿</vt:lpstr>
      <vt:lpstr>集成虚拟存储、TLB和cache</vt:lpstr>
      <vt:lpstr>集成虚拟存储、TLB和cache</vt:lpstr>
      <vt:lpstr>虚拟寻址cache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虚拟存储</dc:title>
  <dc:creator>hzhang</dc:creator>
  <cp:lastModifiedBy>hzhang</cp:lastModifiedBy>
  <cp:revision>72</cp:revision>
  <dcterms:created xsi:type="dcterms:W3CDTF">2013-05-21T02:28:09Z</dcterms:created>
  <dcterms:modified xsi:type="dcterms:W3CDTF">2013-05-26T09:08:00Z</dcterms:modified>
</cp:coreProperties>
</file>