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223-C0E6-4300-9EE0-5298ACACB06B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4C9-ACC0-4677-A004-01AD9AAE2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77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223-C0E6-4300-9EE0-5298ACACB06B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4C9-ACC0-4677-A004-01AD9AAE2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64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223-C0E6-4300-9EE0-5298ACACB06B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4C9-ACC0-4677-A004-01AD9AAE2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2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223-C0E6-4300-9EE0-5298ACACB06B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4C9-ACC0-4677-A004-01AD9AAE2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75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223-C0E6-4300-9EE0-5298ACACB06B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4C9-ACC0-4677-A004-01AD9AAE2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42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223-C0E6-4300-9EE0-5298ACACB06B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4C9-ACC0-4677-A004-01AD9AAE2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2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223-C0E6-4300-9EE0-5298ACACB06B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4C9-ACC0-4677-A004-01AD9AAE2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2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223-C0E6-4300-9EE0-5298ACACB06B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4C9-ACC0-4677-A004-01AD9AAE2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06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223-C0E6-4300-9EE0-5298ACACB06B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4C9-ACC0-4677-A004-01AD9AAE2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78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223-C0E6-4300-9EE0-5298ACACB06B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4C9-ACC0-4677-A004-01AD9AAE2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1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223-C0E6-4300-9EE0-5298ACACB06B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4C9-ACC0-4677-A004-01AD9AAE2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3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4E223-C0E6-4300-9EE0-5298ACACB06B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5B4C9-ACC0-4677-A004-01AD9AAE2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4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6.9 </a:t>
            </a:r>
            <a:r>
              <a:rPr lang="zh-CN" altLang="en-US" dirty="0" smtClean="0"/>
              <a:t>并行性与</a:t>
            </a:r>
            <a:r>
              <a:rPr lang="en-US" altLang="zh-CN" dirty="0" smtClean="0"/>
              <a:t>I/O</a:t>
            </a:r>
            <a:r>
              <a:rPr lang="zh-CN" altLang="en-US" dirty="0" smtClean="0"/>
              <a:t>：廉价磁盘冗余阵列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946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304800"/>
            <a:ext cx="82296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rgbClr val="063DE8"/>
                </a:solidFill>
                <a:latin typeface="Arial"/>
              </a:rPr>
              <a:t>小数据量写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971800" y="14478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962400" y="14478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953000" y="14478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943600" y="14478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010400" y="14478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533400" y="685800"/>
            <a:ext cx="8153400" cy="3836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RAID 3 writes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1371600" y="14478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4725" y="1143000"/>
            <a:ext cx="1412875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>
                <a:solidFill>
                  <a:srgbClr val="000000"/>
                </a:solidFill>
                <a:latin typeface="Arial" charset="0"/>
              </a:rPr>
              <a:t>New D1 data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048000" y="1600200"/>
            <a:ext cx="403225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>
                <a:solidFill>
                  <a:srgbClr val="000000"/>
                </a:solidFill>
                <a:latin typeface="Arial" charset="0"/>
              </a:rPr>
              <a:t>D1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38600" y="1600200"/>
            <a:ext cx="403225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>
                <a:solidFill>
                  <a:srgbClr val="000000"/>
                </a:solidFill>
                <a:latin typeface="Arial" charset="0"/>
              </a:rPr>
              <a:t>D2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029200" y="1600200"/>
            <a:ext cx="403225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>
                <a:solidFill>
                  <a:srgbClr val="000000"/>
                </a:solidFill>
                <a:latin typeface="Arial" charset="0"/>
              </a:rPr>
              <a:t>D3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019800" y="1600200"/>
            <a:ext cx="403225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>
                <a:solidFill>
                  <a:srgbClr val="000000"/>
                </a:solidFill>
                <a:latin typeface="Arial" charset="0"/>
              </a:rPr>
              <a:t>D4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227888" y="1600200"/>
            <a:ext cx="271462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2971800" y="28194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3962400" y="28194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4953000" y="28194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5943600" y="28194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7010400" y="28194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048000" y="2971800"/>
            <a:ext cx="403225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>
                <a:solidFill>
                  <a:srgbClr val="000000"/>
                </a:solidFill>
                <a:latin typeface="Arial" charset="0"/>
              </a:rPr>
              <a:t>D1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038600" y="2971800"/>
            <a:ext cx="403225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>
                <a:solidFill>
                  <a:srgbClr val="000000"/>
                </a:solidFill>
                <a:latin typeface="Arial" charset="0"/>
              </a:rPr>
              <a:t>D2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029200" y="2971800"/>
            <a:ext cx="403225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>
                <a:solidFill>
                  <a:srgbClr val="000000"/>
                </a:solidFill>
                <a:latin typeface="Arial" charset="0"/>
              </a:rPr>
              <a:t>D3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019800" y="2971800"/>
            <a:ext cx="403225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>
                <a:solidFill>
                  <a:srgbClr val="000000"/>
                </a:solidFill>
                <a:latin typeface="Arial" charset="0"/>
              </a:rPr>
              <a:t>D4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227888" y="2971800"/>
            <a:ext cx="271462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grpSp>
        <p:nvGrpSpPr>
          <p:cNvPr id="28" name="Group 68"/>
          <p:cNvGrpSpPr>
            <a:grpSpLocks/>
          </p:cNvGrpSpPr>
          <p:nvPr/>
        </p:nvGrpSpPr>
        <p:grpSpPr bwMode="auto">
          <a:xfrm>
            <a:off x="1828800" y="1862138"/>
            <a:ext cx="4343400" cy="728662"/>
            <a:chOff x="1152" y="1152"/>
            <a:chExt cx="2736" cy="459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120" y="1440"/>
              <a:ext cx="185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sym typeface="Symbol" pitchFamily="18" charset="2"/>
                </a:rPr>
                <a:t></a:t>
              </a: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784" y="1152"/>
              <a:ext cx="336" cy="336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H="1">
              <a:off x="3216" y="1200"/>
              <a:ext cx="96" cy="240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H="1">
              <a:off x="3312" y="1200"/>
              <a:ext cx="576" cy="288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1152" y="1152"/>
              <a:ext cx="1968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34" name="Group 69"/>
          <p:cNvGrpSpPr>
            <a:grpSpLocks/>
          </p:cNvGrpSpPr>
          <p:nvPr/>
        </p:nvGrpSpPr>
        <p:grpSpPr bwMode="auto">
          <a:xfrm>
            <a:off x="1828800" y="1828800"/>
            <a:ext cx="5334000" cy="1143000"/>
            <a:chOff x="1152" y="1152"/>
            <a:chExt cx="3360" cy="720"/>
          </a:xfrm>
        </p:grpSpPr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3312" y="1584"/>
              <a:ext cx="1200" cy="288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1152" y="1152"/>
              <a:ext cx="912" cy="72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838200" y="2438400"/>
            <a:ext cx="1828800" cy="108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3 </a:t>
            </a:r>
            <a:r>
              <a:rPr lang="en-US" sz="2000">
                <a:solidFill>
                  <a:srgbClr val="063DE8"/>
                </a:solidFill>
                <a:latin typeface="Arial" charset="0"/>
              </a:rPr>
              <a:t>reads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and        2 </a:t>
            </a:r>
            <a:r>
              <a:rPr lang="en-US" sz="2000">
                <a:solidFill>
                  <a:srgbClr val="FC0128"/>
                </a:solidFill>
                <a:latin typeface="Arial" charset="0"/>
              </a:rPr>
              <a:t>writes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involving 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all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the disks</a:t>
            </a: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609600" y="3733800"/>
            <a:ext cx="8153400" cy="4206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RAID 4 </a:t>
            </a:r>
            <a:r>
              <a:rPr lang="en-US" sz="2400" i="1" dirty="0">
                <a:solidFill>
                  <a:srgbClr val="000000"/>
                </a:solidFill>
                <a:latin typeface="Arial" charset="0"/>
              </a:rPr>
              <a:t>small 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writes</a:t>
            </a:r>
          </a:p>
        </p:txBody>
      </p:sp>
      <p:grpSp>
        <p:nvGrpSpPr>
          <p:cNvPr id="39" name="Group 72"/>
          <p:cNvGrpSpPr>
            <a:grpSpLocks/>
          </p:cNvGrpSpPr>
          <p:nvPr/>
        </p:nvGrpSpPr>
        <p:grpSpPr bwMode="auto">
          <a:xfrm>
            <a:off x="1050925" y="4191000"/>
            <a:ext cx="6645275" cy="838200"/>
            <a:chOff x="662" y="2640"/>
            <a:chExt cx="4186" cy="528"/>
          </a:xfrm>
        </p:grpSpPr>
        <p:sp>
          <p:nvSpPr>
            <p:cNvPr id="40" name="AutoShape 35"/>
            <p:cNvSpPr>
              <a:spLocks noChangeArrowheads="1"/>
            </p:cNvSpPr>
            <p:nvPr/>
          </p:nvSpPr>
          <p:spPr bwMode="auto">
            <a:xfrm>
              <a:off x="1920" y="2832"/>
              <a:ext cx="384" cy="336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1" name="AutoShape 36"/>
            <p:cNvSpPr>
              <a:spLocks noChangeArrowheads="1"/>
            </p:cNvSpPr>
            <p:nvPr/>
          </p:nvSpPr>
          <p:spPr bwMode="auto">
            <a:xfrm>
              <a:off x="2544" y="2832"/>
              <a:ext cx="384" cy="336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2" name="AutoShape 37"/>
            <p:cNvSpPr>
              <a:spLocks noChangeArrowheads="1"/>
            </p:cNvSpPr>
            <p:nvPr/>
          </p:nvSpPr>
          <p:spPr bwMode="auto">
            <a:xfrm>
              <a:off x="3168" y="2832"/>
              <a:ext cx="384" cy="336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AutoShape 38"/>
            <p:cNvSpPr>
              <a:spLocks noChangeArrowheads="1"/>
            </p:cNvSpPr>
            <p:nvPr/>
          </p:nvSpPr>
          <p:spPr bwMode="auto">
            <a:xfrm>
              <a:off x="3792" y="2832"/>
              <a:ext cx="384" cy="336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4" name="AutoShape 39"/>
            <p:cNvSpPr>
              <a:spLocks noChangeArrowheads="1"/>
            </p:cNvSpPr>
            <p:nvPr/>
          </p:nvSpPr>
          <p:spPr bwMode="auto">
            <a:xfrm>
              <a:off x="4464" y="2832"/>
              <a:ext cx="384" cy="336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5" name="AutoShape 41"/>
            <p:cNvSpPr>
              <a:spLocks noChangeArrowheads="1"/>
            </p:cNvSpPr>
            <p:nvPr/>
          </p:nvSpPr>
          <p:spPr bwMode="auto">
            <a:xfrm>
              <a:off x="912" y="2832"/>
              <a:ext cx="384" cy="336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662" y="2640"/>
              <a:ext cx="890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New D1 data</a:t>
              </a: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1968" y="2928"/>
              <a:ext cx="25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D1</a:t>
              </a: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2592" y="2928"/>
              <a:ext cx="25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D2</a:t>
              </a:r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3216" y="2928"/>
              <a:ext cx="25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D3</a:t>
              </a:r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3840" y="2928"/>
              <a:ext cx="25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D4</a:t>
              </a:r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4601" y="2928"/>
              <a:ext cx="171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P</a:t>
              </a:r>
            </a:p>
          </p:txBody>
        </p:sp>
      </p:grpSp>
      <p:grpSp>
        <p:nvGrpSpPr>
          <p:cNvPr id="52" name="Group 73"/>
          <p:cNvGrpSpPr>
            <a:grpSpLocks/>
          </p:cNvGrpSpPr>
          <p:nvPr/>
        </p:nvGrpSpPr>
        <p:grpSpPr bwMode="auto">
          <a:xfrm>
            <a:off x="3048000" y="5867400"/>
            <a:ext cx="4648200" cy="533400"/>
            <a:chOff x="1920" y="3696"/>
            <a:chExt cx="2928" cy="336"/>
          </a:xfrm>
        </p:grpSpPr>
        <p:sp>
          <p:nvSpPr>
            <p:cNvPr id="53" name="AutoShape 48"/>
            <p:cNvSpPr>
              <a:spLocks noChangeArrowheads="1"/>
            </p:cNvSpPr>
            <p:nvPr/>
          </p:nvSpPr>
          <p:spPr bwMode="auto">
            <a:xfrm>
              <a:off x="1920" y="3696"/>
              <a:ext cx="384" cy="336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4" name="AutoShape 49"/>
            <p:cNvSpPr>
              <a:spLocks noChangeArrowheads="1"/>
            </p:cNvSpPr>
            <p:nvPr/>
          </p:nvSpPr>
          <p:spPr bwMode="auto">
            <a:xfrm>
              <a:off x="2544" y="3696"/>
              <a:ext cx="384" cy="336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5" name="AutoShape 50"/>
            <p:cNvSpPr>
              <a:spLocks noChangeArrowheads="1"/>
            </p:cNvSpPr>
            <p:nvPr/>
          </p:nvSpPr>
          <p:spPr bwMode="auto">
            <a:xfrm>
              <a:off x="3168" y="3696"/>
              <a:ext cx="384" cy="336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6" name="AutoShape 51"/>
            <p:cNvSpPr>
              <a:spLocks noChangeArrowheads="1"/>
            </p:cNvSpPr>
            <p:nvPr/>
          </p:nvSpPr>
          <p:spPr bwMode="auto">
            <a:xfrm>
              <a:off x="3792" y="3696"/>
              <a:ext cx="384" cy="336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7" name="AutoShape 52"/>
            <p:cNvSpPr>
              <a:spLocks noChangeArrowheads="1"/>
            </p:cNvSpPr>
            <p:nvPr/>
          </p:nvSpPr>
          <p:spPr bwMode="auto">
            <a:xfrm>
              <a:off x="4464" y="3696"/>
              <a:ext cx="384" cy="336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1968" y="3792"/>
              <a:ext cx="25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D1</a:t>
              </a:r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2592" y="3792"/>
              <a:ext cx="25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D2</a:t>
              </a:r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3216" y="3792"/>
              <a:ext cx="25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D3</a:t>
              </a:r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3840" y="3792"/>
              <a:ext cx="25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D4</a:t>
              </a:r>
            </a:p>
          </p:txBody>
        </p:sp>
        <p:sp>
          <p:nvSpPr>
            <p:cNvPr id="62" name="Rectangle 57"/>
            <p:cNvSpPr>
              <a:spLocks noChangeArrowheads="1"/>
            </p:cNvSpPr>
            <p:nvPr/>
          </p:nvSpPr>
          <p:spPr bwMode="auto">
            <a:xfrm>
              <a:off x="4601" y="3792"/>
              <a:ext cx="171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P</a:t>
              </a:r>
            </a:p>
          </p:txBody>
        </p:sp>
      </p:grp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1905000" y="4876800"/>
            <a:ext cx="5334000" cy="1143000"/>
            <a:chOff x="1200" y="3072"/>
            <a:chExt cx="3360" cy="720"/>
          </a:xfrm>
        </p:grpSpPr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3936" y="3552"/>
              <a:ext cx="624" cy="24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1200" y="3072"/>
              <a:ext cx="912" cy="72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762000" y="5334000"/>
            <a:ext cx="1828800" cy="1097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2 </a:t>
            </a:r>
            <a:r>
              <a:rPr lang="en-US" sz="2000" dirty="0">
                <a:solidFill>
                  <a:srgbClr val="063DE8"/>
                </a:solidFill>
                <a:latin typeface="Arial" charset="0"/>
              </a:rPr>
              <a:t>reads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and        2 </a:t>
            </a:r>
            <a:r>
              <a:rPr lang="en-US" sz="2000" dirty="0">
                <a:solidFill>
                  <a:srgbClr val="FC0128"/>
                </a:solidFill>
                <a:latin typeface="Arial" charset="0"/>
              </a:rPr>
              <a:t>writes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involving just 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</a:rPr>
              <a:t>two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disks</a:t>
            </a:r>
          </a:p>
        </p:txBody>
      </p:sp>
      <p:grpSp>
        <p:nvGrpSpPr>
          <p:cNvPr id="67" name="Group 70"/>
          <p:cNvGrpSpPr>
            <a:grpSpLocks/>
          </p:cNvGrpSpPr>
          <p:nvPr/>
        </p:nvGrpSpPr>
        <p:grpSpPr bwMode="auto">
          <a:xfrm>
            <a:off x="1905000" y="4876800"/>
            <a:ext cx="5410200" cy="838200"/>
            <a:chOff x="1200" y="3072"/>
            <a:chExt cx="3408" cy="528"/>
          </a:xfrm>
        </p:grpSpPr>
        <p:sp>
          <p:nvSpPr>
            <p:cNvPr id="68" name="Rectangle 58"/>
            <p:cNvSpPr>
              <a:spLocks noChangeArrowheads="1"/>
            </p:cNvSpPr>
            <p:nvPr/>
          </p:nvSpPr>
          <p:spPr bwMode="auto">
            <a:xfrm>
              <a:off x="2016" y="3285"/>
              <a:ext cx="185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sym typeface="Symbol" pitchFamily="18" charset="2"/>
                </a:rPr>
                <a:t></a:t>
              </a:r>
            </a:p>
          </p:txBody>
        </p:sp>
        <p:sp>
          <p:nvSpPr>
            <p:cNvPr id="69" name="Line 59"/>
            <p:cNvSpPr>
              <a:spLocks noChangeShapeType="1"/>
            </p:cNvSpPr>
            <p:nvPr/>
          </p:nvSpPr>
          <p:spPr bwMode="auto">
            <a:xfrm>
              <a:off x="2112" y="3120"/>
              <a:ext cx="0" cy="192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0" name="Line 61"/>
            <p:cNvSpPr>
              <a:spLocks noChangeShapeType="1"/>
            </p:cNvSpPr>
            <p:nvPr/>
          </p:nvSpPr>
          <p:spPr bwMode="auto">
            <a:xfrm flipH="1">
              <a:off x="3888" y="3072"/>
              <a:ext cx="720" cy="384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1" name="Line 62"/>
            <p:cNvSpPr>
              <a:spLocks noChangeShapeType="1"/>
            </p:cNvSpPr>
            <p:nvPr/>
          </p:nvSpPr>
          <p:spPr bwMode="auto">
            <a:xfrm>
              <a:off x="1200" y="3072"/>
              <a:ext cx="816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3744" y="3429"/>
              <a:ext cx="185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sym typeface="Symbol" pitchFamily="18" charset="2"/>
                </a:rPr>
                <a:t></a:t>
              </a:r>
            </a:p>
          </p:txBody>
        </p:sp>
        <p:sp>
          <p:nvSpPr>
            <p:cNvPr id="73" name="Line 67"/>
            <p:cNvSpPr>
              <a:spLocks noChangeShapeType="1"/>
            </p:cNvSpPr>
            <p:nvPr/>
          </p:nvSpPr>
          <p:spPr bwMode="auto">
            <a:xfrm>
              <a:off x="2208" y="3360"/>
              <a:ext cx="1536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00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111" y="7695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RAID5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5486400"/>
            <a:ext cx="8153400" cy="3836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将奇偶校验块分布式存放，一些写就可以并行操作。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4876800" y="1524000"/>
            <a:ext cx="449263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5607050" y="1524000"/>
            <a:ext cx="450850" cy="457200"/>
          </a:xfrm>
          <a:prstGeom prst="can">
            <a:avLst>
              <a:gd name="adj" fmla="val 2535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6415088" y="1524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7145338" y="1524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7932738" y="1524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685800" y="1524000"/>
            <a:ext cx="449263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447800" y="1524000"/>
            <a:ext cx="450850" cy="457200"/>
          </a:xfrm>
          <a:prstGeom prst="can">
            <a:avLst>
              <a:gd name="adj" fmla="val 2535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224088" y="1524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954338" y="1524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3741738" y="1524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685800" y="2286000"/>
            <a:ext cx="449263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1447800" y="2286000"/>
            <a:ext cx="450850" cy="457200"/>
          </a:xfrm>
          <a:prstGeom prst="can">
            <a:avLst>
              <a:gd name="adj" fmla="val 2535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" name="AutoShape 19"/>
          <p:cNvSpPr>
            <a:spLocks noChangeArrowheads="1"/>
          </p:cNvSpPr>
          <p:nvPr/>
        </p:nvSpPr>
        <p:spPr bwMode="auto">
          <a:xfrm>
            <a:off x="2224088" y="2286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2954338" y="2286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3741738" y="2286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685800" y="3048000"/>
            <a:ext cx="449263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1447800" y="3048000"/>
            <a:ext cx="450850" cy="457200"/>
          </a:xfrm>
          <a:prstGeom prst="can">
            <a:avLst>
              <a:gd name="adj" fmla="val 2535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2" name="AutoShape 25"/>
          <p:cNvSpPr>
            <a:spLocks noChangeArrowheads="1"/>
          </p:cNvSpPr>
          <p:nvPr/>
        </p:nvSpPr>
        <p:spPr bwMode="auto">
          <a:xfrm>
            <a:off x="2224088" y="3048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" name="AutoShape 26"/>
          <p:cNvSpPr>
            <a:spLocks noChangeArrowheads="1"/>
          </p:cNvSpPr>
          <p:nvPr/>
        </p:nvSpPr>
        <p:spPr bwMode="auto">
          <a:xfrm>
            <a:off x="2954338" y="3048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4" name="AutoShape 27"/>
          <p:cNvSpPr>
            <a:spLocks noChangeArrowheads="1"/>
          </p:cNvSpPr>
          <p:nvPr/>
        </p:nvSpPr>
        <p:spPr bwMode="auto">
          <a:xfrm>
            <a:off x="3741738" y="3048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685800" y="3810000"/>
            <a:ext cx="449263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6" name="AutoShape 30"/>
          <p:cNvSpPr>
            <a:spLocks noChangeArrowheads="1"/>
          </p:cNvSpPr>
          <p:nvPr/>
        </p:nvSpPr>
        <p:spPr bwMode="auto">
          <a:xfrm>
            <a:off x="1447800" y="3810000"/>
            <a:ext cx="450850" cy="457200"/>
          </a:xfrm>
          <a:prstGeom prst="can">
            <a:avLst>
              <a:gd name="adj" fmla="val 2535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" name="AutoShape 31"/>
          <p:cNvSpPr>
            <a:spLocks noChangeArrowheads="1"/>
          </p:cNvSpPr>
          <p:nvPr/>
        </p:nvSpPr>
        <p:spPr bwMode="auto">
          <a:xfrm>
            <a:off x="2224088" y="3810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8" name="AutoShape 32"/>
          <p:cNvSpPr>
            <a:spLocks noChangeArrowheads="1"/>
          </p:cNvSpPr>
          <p:nvPr/>
        </p:nvSpPr>
        <p:spPr bwMode="auto">
          <a:xfrm>
            <a:off x="2954338" y="3810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9" name="AutoShape 33"/>
          <p:cNvSpPr>
            <a:spLocks noChangeArrowheads="1"/>
          </p:cNvSpPr>
          <p:nvPr/>
        </p:nvSpPr>
        <p:spPr bwMode="auto">
          <a:xfrm>
            <a:off x="3741738" y="3810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838200" y="1636713"/>
            <a:ext cx="3384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C0128"/>
                </a:solidFill>
                <a:latin typeface="Arial" charset="0"/>
              </a:rPr>
              <a:t>1         2          3          4         </a:t>
            </a:r>
            <a:r>
              <a:rPr lang="en-US" dirty="0">
                <a:solidFill>
                  <a:srgbClr val="063DE8"/>
                </a:solidFill>
                <a:latin typeface="Arial" charset="0"/>
              </a:rPr>
              <a:t>P0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838200" y="2376488"/>
            <a:ext cx="3384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C0128"/>
                </a:solidFill>
                <a:latin typeface="Arial" charset="0"/>
              </a:rPr>
              <a:t>5         6          7          8         </a:t>
            </a:r>
            <a:r>
              <a:rPr lang="en-US" dirty="0">
                <a:solidFill>
                  <a:srgbClr val="063DE8"/>
                </a:solidFill>
                <a:latin typeface="Arial" charset="0"/>
              </a:rPr>
              <a:t>P1</a:t>
            </a: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806450" y="3138488"/>
            <a:ext cx="3384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C0128"/>
                </a:solidFill>
                <a:latin typeface="Arial" charset="0"/>
              </a:rPr>
              <a:t>9        10         11       12        P2</a:t>
            </a: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762000" y="3900488"/>
            <a:ext cx="3448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C0128"/>
                </a:solidFill>
                <a:latin typeface="Arial" charset="0"/>
              </a:rPr>
              <a:t>13       14        15        16        </a:t>
            </a:r>
            <a:r>
              <a:rPr lang="en-US" dirty="0">
                <a:solidFill>
                  <a:srgbClr val="063DE8"/>
                </a:solidFill>
                <a:latin typeface="Arial" charset="0"/>
              </a:rPr>
              <a:t>P3</a:t>
            </a:r>
          </a:p>
        </p:txBody>
      </p:sp>
      <p:sp>
        <p:nvSpPr>
          <p:cNvPr id="34" name="AutoShape 39"/>
          <p:cNvSpPr>
            <a:spLocks noChangeArrowheads="1"/>
          </p:cNvSpPr>
          <p:nvPr/>
        </p:nvSpPr>
        <p:spPr bwMode="auto">
          <a:xfrm>
            <a:off x="4876800" y="2286000"/>
            <a:ext cx="449263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5" name="AutoShape 40"/>
          <p:cNvSpPr>
            <a:spLocks noChangeArrowheads="1"/>
          </p:cNvSpPr>
          <p:nvPr/>
        </p:nvSpPr>
        <p:spPr bwMode="auto">
          <a:xfrm>
            <a:off x="5607050" y="2286000"/>
            <a:ext cx="450850" cy="457200"/>
          </a:xfrm>
          <a:prstGeom prst="can">
            <a:avLst>
              <a:gd name="adj" fmla="val 2535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6" name="AutoShape 41"/>
          <p:cNvSpPr>
            <a:spLocks noChangeArrowheads="1"/>
          </p:cNvSpPr>
          <p:nvPr/>
        </p:nvSpPr>
        <p:spPr bwMode="auto">
          <a:xfrm>
            <a:off x="6415088" y="2286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7" name="AutoShape 42"/>
          <p:cNvSpPr>
            <a:spLocks noChangeArrowheads="1"/>
          </p:cNvSpPr>
          <p:nvPr/>
        </p:nvSpPr>
        <p:spPr bwMode="auto">
          <a:xfrm>
            <a:off x="7145338" y="2286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AutoShape 43"/>
          <p:cNvSpPr>
            <a:spLocks noChangeArrowheads="1"/>
          </p:cNvSpPr>
          <p:nvPr/>
        </p:nvSpPr>
        <p:spPr bwMode="auto">
          <a:xfrm>
            <a:off x="7932738" y="2286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9" name="AutoShape 45"/>
          <p:cNvSpPr>
            <a:spLocks noChangeArrowheads="1"/>
          </p:cNvSpPr>
          <p:nvPr/>
        </p:nvSpPr>
        <p:spPr bwMode="auto">
          <a:xfrm>
            <a:off x="4876800" y="3048000"/>
            <a:ext cx="449263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0" name="AutoShape 46"/>
          <p:cNvSpPr>
            <a:spLocks noChangeArrowheads="1"/>
          </p:cNvSpPr>
          <p:nvPr/>
        </p:nvSpPr>
        <p:spPr bwMode="auto">
          <a:xfrm>
            <a:off x="5607050" y="3048000"/>
            <a:ext cx="450850" cy="457200"/>
          </a:xfrm>
          <a:prstGeom prst="can">
            <a:avLst>
              <a:gd name="adj" fmla="val 2535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1" name="AutoShape 47"/>
          <p:cNvSpPr>
            <a:spLocks noChangeArrowheads="1"/>
          </p:cNvSpPr>
          <p:nvPr/>
        </p:nvSpPr>
        <p:spPr bwMode="auto">
          <a:xfrm>
            <a:off x="6415088" y="3048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2" name="AutoShape 48"/>
          <p:cNvSpPr>
            <a:spLocks noChangeArrowheads="1"/>
          </p:cNvSpPr>
          <p:nvPr/>
        </p:nvSpPr>
        <p:spPr bwMode="auto">
          <a:xfrm>
            <a:off x="7145338" y="3048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3" name="AutoShape 49"/>
          <p:cNvSpPr>
            <a:spLocks noChangeArrowheads="1"/>
          </p:cNvSpPr>
          <p:nvPr/>
        </p:nvSpPr>
        <p:spPr bwMode="auto">
          <a:xfrm>
            <a:off x="7932738" y="3048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4" name="AutoShape 51"/>
          <p:cNvSpPr>
            <a:spLocks noChangeArrowheads="1"/>
          </p:cNvSpPr>
          <p:nvPr/>
        </p:nvSpPr>
        <p:spPr bwMode="auto">
          <a:xfrm>
            <a:off x="4876800" y="3810000"/>
            <a:ext cx="449263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5" name="AutoShape 52"/>
          <p:cNvSpPr>
            <a:spLocks noChangeArrowheads="1"/>
          </p:cNvSpPr>
          <p:nvPr/>
        </p:nvSpPr>
        <p:spPr bwMode="auto">
          <a:xfrm>
            <a:off x="5607050" y="3810000"/>
            <a:ext cx="450850" cy="457200"/>
          </a:xfrm>
          <a:prstGeom prst="can">
            <a:avLst>
              <a:gd name="adj" fmla="val 2535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6" name="AutoShape 53"/>
          <p:cNvSpPr>
            <a:spLocks noChangeArrowheads="1"/>
          </p:cNvSpPr>
          <p:nvPr/>
        </p:nvSpPr>
        <p:spPr bwMode="auto">
          <a:xfrm>
            <a:off x="6415088" y="3810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7" name="AutoShape 54"/>
          <p:cNvSpPr>
            <a:spLocks noChangeArrowheads="1"/>
          </p:cNvSpPr>
          <p:nvPr/>
        </p:nvSpPr>
        <p:spPr bwMode="auto">
          <a:xfrm>
            <a:off x="7145338" y="3810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8" name="AutoShape 55"/>
          <p:cNvSpPr>
            <a:spLocks noChangeArrowheads="1"/>
          </p:cNvSpPr>
          <p:nvPr/>
        </p:nvSpPr>
        <p:spPr bwMode="auto">
          <a:xfrm>
            <a:off x="7932738" y="3810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2057400" y="838200"/>
            <a:ext cx="1003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RAID 4</a:t>
            </a:r>
          </a:p>
        </p:txBody>
      </p:sp>
      <p:sp>
        <p:nvSpPr>
          <p:cNvPr id="50" name="Text Box 57"/>
          <p:cNvSpPr txBox="1">
            <a:spLocks noChangeArrowheads="1"/>
          </p:cNvSpPr>
          <p:nvPr/>
        </p:nvSpPr>
        <p:spPr bwMode="auto">
          <a:xfrm>
            <a:off x="6235700" y="838200"/>
            <a:ext cx="1003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RAID 5</a:t>
            </a:r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5010150" y="1600200"/>
            <a:ext cx="3448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C0128"/>
                </a:solidFill>
                <a:latin typeface="Arial" charset="0"/>
              </a:rPr>
              <a:t>1         2          3          4         </a:t>
            </a:r>
            <a:r>
              <a:rPr lang="en-US" dirty="0">
                <a:solidFill>
                  <a:srgbClr val="063DE8"/>
                </a:solidFill>
                <a:latin typeface="Arial" charset="0"/>
              </a:rPr>
              <a:t>P0</a:t>
            </a:r>
            <a:r>
              <a:rPr lang="en-US" dirty="0">
                <a:solidFill>
                  <a:srgbClr val="FC0128"/>
                </a:solidFill>
                <a:latin typeface="Arial" charset="0"/>
              </a:rPr>
              <a:t> </a:t>
            </a:r>
          </a:p>
        </p:txBody>
      </p:sp>
      <p:sp>
        <p:nvSpPr>
          <p:cNvPr id="52" name="Text Box 59"/>
          <p:cNvSpPr txBox="1">
            <a:spLocks noChangeArrowheads="1"/>
          </p:cNvSpPr>
          <p:nvPr/>
        </p:nvSpPr>
        <p:spPr bwMode="auto">
          <a:xfrm>
            <a:off x="4997450" y="2362200"/>
            <a:ext cx="3321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C0128"/>
                </a:solidFill>
                <a:latin typeface="Arial" charset="0"/>
              </a:rPr>
              <a:t>5         6          7         </a:t>
            </a:r>
            <a:r>
              <a:rPr lang="en-US" dirty="0">
                <a:solidFill>
                  <a:srgbClr val="063DE8"/>
                </a:solidFill>
                <a:latin typeface="Arial" charset="0"/>
              </a:rPr>
              <a:t>P1</a:t>
            </a:r>
            <a:r>
              <a:rPr lang="en-US" dirty="0">
                <a:solidFill>
                  <a:srgbClr val="FC0128"/>
                </a:solidFill>
                <a:latin typeface="Arial" charset="0"/>
              </a:rPr>
              <a:t>         8</a:t>
            </a:r>
          </a:p>
        </p:txBody>
      </p:sp>
      <p:sp>
        <p:nvSpPr>
          <p:cNvPr id="53" name="Text Box 60"/>
          <p:cNvSpPr txBox="1">
            <a:spLocks noChangeArrowheads="1"/>
          </p:cNvSpPr>
          <p:nvPr/>
        </p:nvSpPr>
        <p:spPr bwMode="auto">
          <a:xfrm>
            <a:off x="5010150" y="3138488"/>
            <a:ext cx="3448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C0128"/>
                </a:solidFill>
                <a:latin typeface="Arial" charset="0"/>
              </a:rPr>
              <a:t>9         10        </a:t>
            </a:r>
            <a:r>
              <a:rPr lang="en-US" dirty="0">
                <a:solidFill>
                  <a:srgbClr val="063DE8"/>
                </a:solidFill>
                <a:latin typeface="Arial" charset="0"/>
              </a:rPr>
              <a:t>P2</a:t>
            </a:r>
            <a:r>
              <a:rPr lang="en-US" dirty="0">
                <a:solidFill>
                  <a:srgbClr val="FC0128"/>
                </a:solidFill>
                <a:latin typeface="Arial" charset="0"/>
              </a:rPr>
              <a:t>       </a:t>
            </a:r>
            <a:r>
              <a:rPr lang="en-US" dirty="0">
                <a:solidFill>
                  <a:srgbClr val="FC0128"/>
                </a:solidFill>
                <a:latin typeface="Arial" charset="0"/>
              </a:rPr>
              <a:t>11        12</a:t>
            </a:r>
          </a:p>
        </p:txBody>
      </p:sp>
      <p:sp>
        <p:nvSpPr>
          <p:cNvPr id="54" name="Text Box 61"/>
          <p:cNvSpPr txBox="1">
            <a:spLocks noChangeArrowheads="1"/>
          </p:cNvSpPr>
          <p:nvPr/>
        </p:nvSpPr>
        <p:spPr bwMode="auto">
          <a:xfrm>
            <a:off x="4953000" y="3886200"/>
            <a:ext cx="3448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C0128"/>
                </a:solidFill>
                <a:latin typeface="Arial" charset="0"/>
              </a:rPr>
              <a:t>13       </a:t>
            </a:r>
            <a:r>
              <a:rPr lang="en-US" dirty="0">
                <a:solidFill>
                  <a:srgbClr val="063DE8"/>
                </a:solidFill>
                <a:latin typeface="Arial" charset="0"/>
              </a:rPr>
              <a:t>P3</a:t>
            </a:r>
            <a:r>
              <a:rPr lang="en-US" dirty="0">
                <a:solidFill>
                  <a:srgbClr val="FC0128"/>
                </a:solidFill>
                <a:latin typeface="Arial" charset="0"/>
              </a:rPr>
              <a:t>        14        15        16</a:t>
            </a:r>
          </a:p>
        </p:txBody>
      </p:sp>
      <p:sp>
        <p:nvSpPr>
          <p:cNvPr id="55" name="Oval 62"/>
          <p:cNvSpPr>
            <a:spLocks noChangeArrowheads="1"/>
          </p:cNvSpPr>
          <p:nvPr/>
        </p:nvSpPr>
        <p:spPr bwMode="auto">
          <a:xfrm>
            <a:off x="4800600" y="2971800"/>
            <a:ext cx="609600" cy="609600"/>
          </a:xfrm>
          <a:prstGeom prst="ellips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C0128"/>
              </a:solidFill>
              <a:latin typeface="Arial" charset="0"/>
            </a:endParaRPr>
          </a:p>
        </p:txBody>
      </p:sp>
      <p:sp>
        <p:nvSpPr>
          <p:cNvPr id="56" name="Oval 63"/>
          <p:cNvSpPr>
            <a:spLocks noChangeArrowheads="1"/>
          </p:cNvSpPr>
          <p:nvPr/>
        </p:nvSpPr>
        <p:spPr bwMode="auto">
          <a:xfrm>
            <a:off x="6324600" y="2971800"/>
            <a:ext cx="609600" cy="609600"/>
          </a:xfrm>
          <a:prstGeom prst="ellips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C0128"/>
              </a:solidFill>
              <a:latin typeface="Arial" charset="0"/>
            </a:endParaRPr>
          </a:p>
        </p:txBody>
      </p:sp>
      <p:sp>
        <p:nvSpPr>
          <p:cNvPr id="57" name="Oval 64"/>
          <p:cNvSpPr>
            <a:spLocks noChangeArrowheads="1"/>
          </p:cNvSpPr>
          <p:nvPr/>
        </p:nvSpPr>
        <p:spPr bwMode="auto">
          <a:xfrm>
            <a:off x="5562600" y="2209800"/>
            <a:ext cx="609600" cy="609600"/>
          </a:xfrm>
          <a:prstGeom prst="ellips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C0128"/>
              </a:solidFill>
              <a:latin typeface="Arial" charset="0"/>
            </a:endParaRPr>
          </a:p>
        </p:txBody>
      </p:sp>
      <p:sp>
        <p:nvSpPr>
          <p:cNvPr id="58" name="Oval 65"/>
          <p:cNvSpPr>
            <a:spLocks noChangeArrowheads="1"/>
          </p:cNvSpPr>
          <p:nvPr/>
        </p:nvSpPr>
        <p:spPr bwMode="auto">
          <a:xfrm>
            <a:off x="7086600" y="2209800"/>
            <a:ext cx="609600" cy="609600"/>
          </a:xfrm>
          <a:prstGeom prst="ellips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C0128"/>
              </a:solidFill>
              <a:latin typeface="Arial" charset="0"/>
            </a:endParaRPr>
          </a:p>
        </p:txBody>
      </p:sp>
      <p:sp>
        <p:nvSpPr>
          <p:cNvPr id="59" name="AutoShape 66"/>
          <p:cNvSpPr>
            <a:spLocks noChangeArrowheads="1"/>
          </p:cNvSpPr>
          <p:nvPr/>
        </p:nvSpPr>
        <p:spPr bwMode="auto">
          <a:xfrm>
            <a:off x="609600" y="1371600"/>
            <a:ext cx="609600" cy="3581400"/>
          </a:xfrm>
          <a:prstGeom prst="can">
            <a:avLst>
              <a:gd name="adj" fmla="val 27253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0" name="AutoShape 68"/>
          <p:cNvSpPr>
            <a:spLocks noChangeArrowheads="1"/>
          </p:cNvSpPr>
          <p:nvPr/>
        </p:nvSpPr>
        <p:spPr bwMode="auto">
          <a:xfrm>
            <a:off x="2133600" y="1371600"/>
            <a:ext cx="609600" cy="3581400"/>
          </a:xfrm>
          <a:prstGeom prst="can">
            <a:avLst>
              <a:gd name="adj" fmla="val 27253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1" name="AutoShape 69"/>
          <p:cNvSpPr>
            <a:spLocks noChangeArrowheads="1"/>
          </p:cNvSpPr>
          <p:nvPr/>
        </p:nvSpPr>
        <p:spPr bwMode="auto">
          <a:xfrm>
            <a:off x="2895600" y="1371600"/>
            <a:ext cx="609600" cy="3581400"/>
          </a:xfrm>
          <a:prstGeom prst="can">
            <a:avLst>
              <a:gd name="adj" fmla="val 27253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2" name="AutoShape 70"/>
          <p:cNvSpPr>
            <a:spLocks noChangeArrowheads="1"/>
          </p:cNvSpPr>
          <p:nvPr/>
        </p:nvSpPr>
        <p:spPr bwMode="auto">
          <a:xfrm>
            <a:off x="3657600" y="1371600"/>
            <a:ext cx="609600" cy="3581400"/>
          </a:xfrm>
          <a:prstGeom prst="can">
            <a:avLst>
              <a:gd name="adj" fmla="val 27253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3" name="AutoShape 71"/>
          <p:cNvSpPr>
            <a:spLocks noChangeArrowheads="1"/>
          </p:cNvSpPr>
          <p:nvPr/>
        </p:nvSpPr>
        <p:spPr bwMode="auto">
          <a:xfrm>
            <a:off x="4800600" y="1371600"/>
            <a:ext cx="609600" cy="3581400"/>
          </a:xfrm>
          <a:prstGeom prst="can">
            <a:avLst>
              <a:gd name="adj" fmla="val 27253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4" name="AutoShape 72"/>
          <p:cNvSpPr>
            <a:spLocks noChangeArrowheads="1"/>
          </p:cNvSpPr>
          <p:nvPr/>
        </p:nvSpPr>
        <p:spPr bwMode="auto">
          <a:xfrm>
            <a:off x="5562600" y="1371600"/>
            <a:ext cx="609600" cy="3581400"/>
          </a:xfrm>
          <a:prstGeom prst="can">
            <a:avLst>
              <a:gd name="adj" fmla="val 27253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5" name="AutoShape 73"/>
          <p:cNvSpPr>
            <a:spLocks noChangeArrowheads="1"/>
          </p:cNvSpPr>
          <p:nvPr/>
        </p:nvSpPr>
        <p:spPr bwMode="auto">
          <a:xfrm>
            <a:off x="1371600" y="1371600"/>
            <a:ext cx="609600" cy="3581400"/>
          </a:xfrm>
          <a:prstGeom prst="can">
            <a:avLst>
              <a:gd name="adj" fmla="val 27253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6" name="AutoShape 74"/>
          <p:cNvSpPr>
            <a:spLocks noChangeArrowheads="1"/>
          </p:cNvSpPr>
          <p:nvPr/>
        </p:nvSpPr>
        <p:spPr bwMode="auto">
          <a:xfrm>
            <a:off x="6324600" y="1371600"/>
            <a:ext cx="609600" cy="3581400"/>
          </a:xfrm>
          <a:prstGeom prst="can">
            <a:avLst>
              <a:gd name="adj" fmla="val 27253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7" name="AutoShape 75"/>
          <p:cNvSpPr>
            <a:spLocks noChangeArrowheads="1"/>
          </p:cNvSpPr>
          <p:nvPr/>
        </p:nvSpPr>
        <p:spPr bwMode="auto">
          <a:xfrm>
            <a:off x="7086600" y="1371600"/>
            <a:ext cx="609600" cy="3581400"/>
          </a:xfrm>
          <a:prstGeom prst="can">
            <a:avLst>
              <a:gd name="adj" fmla="val 27253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8" name="AutoShape 76"/>
          <p:cNvSpPr>
            <a:spLocks noChangeArrowheads="1"/>
          </p:cNvSpPr>
          <p:nvPr/>
        </p:nvSpPr>
        <p:spPr bwMode="auto">
          <a:xfrm>
            <a:off x="7848600" y="1371600"/>
            <a:ext cx="609600" cy="3581400"/>
          </a:xfrm>
          <a:prstGeom prst="can">
            <a:avLst>
              <a:gd name="adj" fmla="val 27253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9" name="Oval 80"/>
          <p:cNvSpPr>
            <a:spLocks noChangeArrowheads="1"/>
          </p:cNvSpPr>
          <p:nvPr/>
        </p:nvSpPr>
        <p:spPr bwMode="auto">
          <a:xfrm>
            <a:off x="1371600" y="2209800"/>
            <a:ext cx="609600" cy="609600"/>
          </a:xfrm>
          <a:prstGeom prst="ellips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C0128"/>
              </a:solidFill>
              <a:latin typeface="Arial" charset="0"/>
            </a:endParaRPr>
          </a:p>
        </p:txBody>
      </p:sp>
      <p:sp>
        <p:nvSpPr>
          <p:cNvPr id="70" name="Oval 81"/>
          <p:cNvSpPr>
            <a:spLocks noChangeArrowheads="1"/>
          </p:cNvSpPr>
          <p:nvPr/>
        </p:nvSpPr>
        <p:spPr bwMode="auto">
          <a:xfrm>
            <a:off x="609600" y="2971800"/>
            <a:ext cx="609600" cy="609600"/>
          </a:xfrm>
          <a:prstGeom prst="ellips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C0128"/>
              </a:solidFill>
              <a:latin typeface="Arial" charset="0"/>
            </a:endParaRPr>
          </a:p>
        </p:txBody>
      </p:sp>
      <p:sp>
        <p:nvSpPr>
          <p:cNvPr id="71" name="Oval 82"/>
          <p:cNvSpPr>
            <a:spLocks noChangeArrowheads="1"/>
          </p:cNvSpPr>
          <p:nvPr/>
        </p:nvSpPr>
        <p:spPr bwMode="auto">
          <a:xfrm>
            <a:off x="3657600" y="2209800"/>
            <a:ext cx="609600" cy="609600"/>
          </a:xfrm>
          <a:prstGeom prst="ellips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C0128"/>
              </a:solidFill>
              <a:latin typeface="Arial" charset="0"/>
            </a:endParaRPr>
          </a:p>
        </p:txBody>
      </p:sp>
      <p:sp>
        <p:nvSpPr>
          <p:cNvPr id="72" name="Oval 83"/>
          <p:cNvSpPr>
            <a:spLocks noChangeArrowheads="1"/>
          </p:cNvSpPr>
          <p:nvPr/>
        </p:nvSpPr>
        <p:spPr bwMode="auto">
          <a:xfrm>
            <a:off x="3657600" y="2971800"/>
            <a:ext cx="609600" cy="609600"/>
          </a:xfrm>
          <a:prstGeom prst="ellips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C0128"/>
              </a:solidFill>
              <a:latin typeface="Arial" charset="0"/>
            </a:endParaRPr>
          </a:p>
        </p:txBody>
      </p:sp>
      <p:sp>
        <p:nvSpPr>
          <p:cNvPr id="73" name="Right Brace 71"/>
          <p:cNvSpPr/>
          <p:nvPr/>
        </p:nvSpPr>
        <p:spPr bwMode="auto">
          <a:xfrm>
            <a:off x="8458200" y="2209800"/>
            <a:ext cx="228600" cy="1371600"/>
          </a:xfrm>
          <a:prstGeom prst="rightBrac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rot="5400000">
            <a:off x="-800100" y="3009900"/>
            <a:ext cx="2514600" cy="15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TextBox 74"/>
          <p:cNvSpPr txBox="1"/>
          <p:nvPr/>
        </p:nvSpPr>
        <p:spPr>
          <a:xfrm rot="5400000">
            <a:off x="-198035" y="2712635"/>
            <a:ext cx="857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Time</a:t>
            </a: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5400000">
            <a:off x="7235470" y="2892064"/>
            <a:ext cx="335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Can be done in parallel</a:t>
            </a: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1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RAID6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奇偶校验只能发现奇数个位数出错，再加一个校验盘，以便恢复二次错误。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作业：</a:t>
            </a:r>
            <a:r>
              <a:rPr lang="en-US" altLang="zh-CN" dirty="0" smtClean="0"/>
              <a:t>6.15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62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I/O</a:t>
            </a:r>
            <a:r>
              <a:rPr lang="zh-CN" altLang="en-US" dirty="0" smtClean="0"/>
              <a:t>对系统性能的影响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302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Amdahl’s Law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并行改进中不能忽视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对性能的影响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例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基准测试程序需要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90s CPU time, 10s I/O time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CPU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个数（核）每两年翻倍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不变</a:t>
            </a:r>
            <a:endParaRPr kumimoji="0" lang="en-AU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charset="-122"/>
            </a:endParaRPr>
          </a:p>
        </p:txBody>
      </p:sp>
      <p:graphicFrame>
        <p:nvGraphicFramePr>
          <p:cNvPr id="5" name="Group 58"/>
          <p:cNvGraphicFramePr>
            <a:graphicFrameLocks noGrp="1"/>
          </p:cNvGraphicFramePr>
          <p:nvPr/>
        </p:nvGraphicFramePr>
        <p:xfrm>
          <a:off x="898525" y="4189413"/>
          <a:ext cx="7345363" cy="1981200"/>
        </p:xfrm>
        <a:graphic>
          <a:graphicData uri="http://schemas.openxmlformats.org/drawingml/2006/table">
            <a:tbl>
              <a:tblPr/>
              <a:tblGrid>
                <a:gridCol w="950913"/>
                <a:gridCol w="1570037"/>
                <a:gridCol w="1511300"/>
                <a:gridCol w="1714500"/>
                <a:gridCol w="1598613"/>
              </a:tblGrid>
              <a:tr h="3492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time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I/O time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Elapsed time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 I/O time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now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90s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10s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100s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10%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+2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45s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10s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55s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18%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+4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23s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10s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33s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31%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+6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11s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10s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21s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47%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21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452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计算需要并行、</a:t>
            </a:r>
            <a:r>
              <a:rPr lang="en-US" altLang="zh-CN" dirty="0" smtClean="0"/>
              <a:t>I/O</a:t>
            </a:r>
            <a:r>
              <a:rPr lang="zh-CN" altLang="en-US" dirty="0" smtClean="0"/>
              <a:t>也要并行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9552" y="2996952"/>
            <a:ext cx="8305800" cy="2990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用很多小磁盘代替一个大磁盘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更多的读写磁头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若请求的数据分布在不同小盘上，则各个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请求并行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若要存取的数据在不同的盘上，则单个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也并行处理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lvl="0">
              <a:buClr>
                <a:srgbClr val="FC0128"/>
              </a:buClr>
            </a:pPr>
            <a:r>
              <a:rPr lang="zh-CN" altLang="en-US" kern="0" dirty="0">
                <a:solidFill>
                  <a:srgbClr val="FC0128"/>
                </a:solidFill>
                <a:latin typeface="Arial"/>
              </a:rPr>
              <a:t>可靠性（</a:t>
            </a:r>
            <a:r>
              <a:rPr lang="en-US" altLang="zh-CN" kern="0" dirty="0">
                <a:solidFill>
                  <a:srgbClr val="FF0000"/>
                </a:solidFill>
                <a:latin typeface="Arial"/>
              </a:rPr>
              <a:t>reliability</a:t>
            </a:r>
            <a:r>
              <a:rPr lang="zh-CN" altLang="en-US" kern="0" dirty="0">
                <a:solidFill>
                  <a:srgbClr val="FC0128"/>
                </a:solidFill>
                <a:latin typeface="Arial"/>
              </a:rPr>
              <a:t>）</a:t>
            </a: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比单个大盘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差（故障率增加）</a:t>
            </a:r>
            <a:endParaRPr lang="en-US" altLang="zh-CN" kern="0" dirty="0">
              <a:solidFill>
                <a:srgbClr val="000000"/>
              </a:solidFill>
              <a:latin typeface="Arial"/>
            </a:endParaRPr>
          </a:p>
          <a:p>
            <a:pPr lvl="0">
              <a:buClr>
                <a:srgbClr val="FC0128"/>
              </a:buClr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但是可用性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（</a:t>
            </a:r>
            <a:r>
              <a:rPr lang="en-US" altLang="zh-CN" kern="0" dirty="0">
                <a:solidFill>
                  <a:srgbClr val="FC0128"/>
                </a:solidFill>
                <a:latin typeface="Arial"/>
              </a:rPr>
              <a:t>availability</a:t>
            </a:r>
            <a:r>
              <a:rPr lang="zh-CN" altLang="en-US" kern="0" dirty="0">
                <a:solidFill>
                  <a:srgbClr val="FC0128"/>
                </a:solidFill>
                <a:latin typeface="Arial"/>
              </a:rPr>
              <a:t>）</a:t>
            </a: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可以通过冗余来改善</a:t>
            </a:r>
            <a:endParaRPr lang="en-US" altLang="zh-CN" kern="0" dirty="0">
              <a:solidFill>
                <a:srgbClr val="000000"/>
              </a:solidFill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丢失的数据通过冗余找回（重建）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5" name="Group 14"/>
          <p:cNvGrpSpPr/>
          <p:nvPr/>
        </p:nvGrpSpPr>
        <p:grpSpPr>
          <a:xfrm>
            <a:off x="6284686" y="1676768"/>
            <a:ext cx="1178237" cy="990044"/>
            <a:chOff x="7127563" y="762000"/>
            <a:chExt cx="1178237" cy="99004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7127563" y="762000"/>
              <a:ext cx="451474" cy="456088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7854326" y="762000"/>
              <a:ext cx="451474" cy="456088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7127563" y="1295956"/>
              <a:ext cx="451474" cy="456088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7854326" y="1295956"/>
              <a:ext cx="451474" cy="456088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063377" y="1721693"/>
            <a:ext cx="34448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C0128"/>
                </a:solidFill>
                <a:latin typeface="Arial" charset="0"/>
              </a:rPr>
              <a:t>Redundant Array of Inexpensive Disks</a:t>
            </a:r>
          </a:p>
        </p:txBody>
      </p:sp>
    </p:spTree>
    <p:extLst>
      <p:ext uri="{BB962C8B-B14F-4D97-AF65-F5344CB8AC3E}">
        <p14:creationId xmlns:p14="http://schemas.microsoft.com/office/powerpoint/2010/main" val="27394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RAID0   </a:t>
            </a:r>
            <a:r>
              <a:rPr lang="zh-CN" altLang="en-US" dirty="0" smtClean="0"/>
              <a:t>无冗余 条带化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6490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仅仅把数据分散到磁盘上。性能提高。</a:t>
            </a:r>
            <a:endParaRPr lang="en-US" altLang="zh-CN" dirty="0" smtClean="0"/>
          </a:p>
          <a:p>
            <a:r>
              <a:rPr lang="zh-CN" altLang="en-US" dirty="0" smtClean="0"/>
              <a:t>所有用户和系统的数据被看成逻辑上存储于一个大磁盘上，磁盘以条区划分，每个条区是一些物理块、扇区或单元。条区以轮转的方式映射到阵列磁盘中。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701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96" y="548680"/>
            <a:ext cx="7973538" cy="36390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3768" y="443711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个小盘，吞吐率可增加</a:t>
            </a:r>
            <a:r>
              <a:rPr lang="en-US" altLang="zh-CN" dirty="0" smtClean="0"/>
              <a:t>4</a:t>
            </a:r>
            <a:r>
              <a:rPr lang="zh-CN" altLang="en-US" dirty="0" smtClean="0"/>
              <a:t>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72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RAID1    </a:t>
            </a:r>
            <a:r>
              <a:rPr lang="zh-CN" altLang="en-US" dirty="0" smtClean="0"/>
              <a:t>镜像</a:t>
            </a:r>
            <a:endParaRPr lang="zh-CN" altLang="en-US" dirty="0"/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457200" y="3291114"/>
            <a:ext cx="8191500" cy="20672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磁盘数翻倍，每套数据两个拷贝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lang="zh-CN" altLang="en-US" sz="2800" kern="0" noProof="0" dirty="0">
                <a:solidFill>
                  <a:srgbClr val="000000"/>
                </a:solidFill>
                <a:latin typeface="Arial"/>
              </a:rPr>
              <a:t>一个磁盘</a:t>
            </a:r>
            <a:r>
              <a:rPr lang="zh-CN" altLang="en-US" sz="2800" kern="0" noProof="0" dirty="0" smtClean="0">
                <a:solidFill>
                  <a:srgbClr val="000000"/>
                </a:solidFill>
                <a:latin typeface="Arial"/>
              </a:rPr>
              <a:t>故障，到镜像读取内容</a:t>
            </a:r>
            <a:endParaRPr lang="en-US" altLang="zh-CN" sz="2800" kern="0" noProof="0" dirty="0" smtClean="0">
              <a:solidFill>
                <a:srgbClr val="000000"/>
              </a:solidFill>
              <a:latin typeface="Arial"/>
            </a:endParaRPr>
          </a:p>
          <a:p>
            <a:pPr lvl="1" indent="-287338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Font typeface="Wingdings" pitchFamily="2" charset="2"/>
              <a:buChar char="q"/>
            </a:pPr>
            <a:r>
              <a:rPr kumimoji="0" lang="zh-CN" altLang="en-US" sz="2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写入</a:t>
            </a:r>
            <a:r>
              <a:rPr kumimoji="0" lang="zh-CN" altLang="en-US" sz="2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磁盘，同时写入镜像磁盘</a:t>
            </a:r>
            <a:endParaRPr kumimoji="0" lang="en-US" altLang="zh-CN" sz="2800" b="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昂贵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5" name="AutoShape 44"/>
          <p:cNvSpPr>
            <a:spLocks/>
          </p:cNvSpPr>
          <p:nvPr/>
        </p:nvSpPr>
        <p:spPr bwMode="auto">
          <a:xfrm rot="-5400000">
            <a:off x="6515100" y="662214"/>
            <a:ext cx="76200" cy="3505200"/>
          </a:xfrm>
          <a:prstGeom prst="leftBrace">
            <a:avLst>
              <a:gd name="adj1" fmla="val 383333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5410200" y="2452914"/>
            <a:ext cx="22748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redundant (check) data</a:t>
            </a:r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4648200" y="1462314"/>
            <a:ext cx="0" cy="1066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8" name="AutoShape 47"/>
          <p:cNvSpPr>
            <a:spLocks noChangeArrowheads="1"/>
          </p:cNvSpPr>
          <p:nvPr/>
        </p:nvSpPr>
        <p:spPr bwMode="auto">
          <a:xfrm>
            <a:off x="838200" y="1690914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9" name="AutoShape 48"/>
          <p:cNvSpPr>
            <a:spLocks noChangeArrowheads="1"/>
          </p:cNvSpPr>
          <p:nvPr/>
        </p:nvSpPr>
        <p:spPr bwMode="auto">
          <a:xfrm>
            <a:off x="1828800" y="1690914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0" name="AutoShape 49"/>
          <p:cNvSpPr>
            <a:spLocks noChangeArrowheads="1"/>
          </p:cNvSpPr>
          <p:nvPr/>
        </p:nvSpPr>
        <p:spPr bwMode="auto">
          <a:xfrm>
            <a:off x="2819400" y="1690914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1" name="AutoShape 50"/>
          <p:cNvSpPr>
            <a:spLocks noChangeArrowheads="1"/>
          </p:cNvSpPr>
          <p:nvPr/>
        </p:nvSpPr>
        <p:spPr bwMode="auto">
          <a:xfrm>
            <a:off x="3810000" y="1690914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2" name="AutoShape 51"/>
          <p:cNvSpPr>
            <a:spLocks noChangeArrowheads="1"/>
          </p:cNvSpPr>
          <p:nvPr/>
        </p:nvSpPr>
        <p:spPr bwMode="auto">
          <a:xfrm>
            <a:off x="4800600" y="1690914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3" name="AutoShape 52"/>
          <p:cNvSpPr>
            <a:spLocks noChangeArrowheads="1"/>
          </p:cNvSpPr>
          <p:nvPr/>
        </p:nvSpPr>
        <p:spPr bwMode="auto">
          <a:xfrm>
            <a:off x="5791200" y="1690914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4" name="AutoShape 53"/>
          <p:cNvSpPr>
            <a:spLocks noChangeArrowheads="1"/>
          </p:cNvSpPr>
          <p:nvPr/>
        </p:nvSpPr>
        <p:spPr bwMode="auto">
          <a:xfrm>
            <a:off x="6781800" y="1690914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5" name="AutoShape 54"/>
          <p:cNvSpPr>
            <a:spLocks noChangeArrowheads="1"/>
          </p:cNvSpPr>
          <p:nvPr/>
        </p:nvSpPr>
        <p:spPr bwMode="auto">
          <a:xfrm>
            <a:off x="7696200" y="1690914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838200" y="1386114"/>
            <a:ext cx="615553" cy="273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sec1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2819400" y="1386114"/>
            <a:ext cx="615554" cy="273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sec3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8" name="Rectangle 16"/>
          <p:cNvSpPr>
            <a:spLocks noChangeArrowheads="1"/>
          </p:cNvSpPr>
          <p:nvPr/>
        </p:nvSpPr>
        <p:spPr bwMode="auto">
          <a:xfrm>
            <a:off x="1822847" y="1386114"/>
            <a:ext cx="615553" cy="273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sec2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" name="Rectangle 21"/>
          <p:cNvSpPr>
            <a:spLocks noChangeArrowheads="1"/>
          </p:cNvSpPr>
          <p:nvPr/>
        </p:nvSpPr>
        <p:spPr bwMode="auto">
          <a:xfrm>
            <a:off x="3733800" y="1386114"/>
            <a:ext cx="615554" cy="273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sec4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4800600" y="1386114"/>
            <a:ext cx="615553" cy="273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sec1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" name="Rectangle 11"/>
          <p:cNvSpPr>
            <a:spLocks noChangeArrowheads="1"/>
          </p:cNvSpPr>
          <p:nvPr/>
        </p:nvSpPr>
        <p:spPr bwMode="auto">
          <a:xfrm>
            <a:off x="6781800" y="1386114"/>
            <a:ext cx="615554" cy="273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sec3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2" name="Rectangle 16"/>
          <p:cNvSpPr>
            <a:spLocks noChangeArrowheads="1"/>
          </p:cNvSpPr>
          <p:nvPr/>
        </p:nvSpPr>
        <p:spPr bwMode="auto">
          <a:xfrm>
            <a:off x="5785247" y="1386114"/>
            <a:ext cx="615553" cy="273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sec2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" name="Rectangle 21"/>
          <p:cNvSpPr>
            <a:spLocks noChangeArrowheads="1"/>
          </p:cNvSpPr>
          <p:nvPr/>
        </p:nvSpPr>
        <p:spPr bwMode="auto">
          <a:xfrm>
            <a:off x="7696200" y="1386114"/>
            <a:ext cx="615554" cy="273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sec4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9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RAID2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采用海明码，纠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位错，检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位错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90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RAID3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457200" y="2667000"/>
                <a:ext cx="8305800" cy="363689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vert="horz" wrap="square" lIns="63500" tIns="25400" rIns="63500" bIns="2540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287338" indent="-287338" algn="l" rtl="0" eaLnBrk="0" fontAlgn="base" hangingPunct="0">
                  <a:lnSpc>
                    <a:spcPct val="90000"/>
                  </a:lnSpc>
                  <a:spcBef>
                    <a:spcPct val="65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1363" indent="-246063" algn="l" rtl="0" eaLnBrk="0" fontAlgn="base" hangingPunct="0">
                  <a:lnSpc>
                    <a:spcPct val="85000"/>
                  </a:lnSpc>
                  <a:spcBef>
                    <a:spcPct val="4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6175" indent="-176213" algn="l" rtl="0" eaLnBrk="0" fontAlgn="base" hangingPunct="0">
                  <a:lnSpc>
                    <a:spcPct val="85000"/>
                  </a:lnSpc>
                  <a:spcBef>
                    <a:spcPct val="4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7145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1717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628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30861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5433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40005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287338" marR="0" lvl="0" indent="-287338" algn="l" defTabSz="914400" rtl="0" eaLnBrk="0" fontAlgn="base" latinLnBrk="0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FC0128"/>
                  </a:buClr>
                  <a:buSzPct val="75000"/>
                  <a:buFont typeface="Wingdings" pitchFamily="2" charset="2"/>
                  <a:buChar char="q"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不管磁盘阵列多大，</a:t>
                </a: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RAID3</a:t>
                </a: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只需要</a:t>
                </a: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</a:t>
                </a: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个冗余盘。冗余盘</a:t>
                </a: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X</a:t>
                </a:r>
                <a:r>
                  <a:rPr kumimoji="0" lang="en-US" altLang="zh-CN" sz="24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4</a:t>
                </a: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存储第</a:t>
                </a:r>
                <a:r>
                  <a:rPr kumimoji="0" lang="en-US" altLang="zh-CN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i</a:t>
                </a: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位计算（以偶校验为例）：</a:t>
                </a:r>
                <a:endPara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600"/>
                  </a:spcBef>
                  <a:buClr>
                    <a:srgbClr val="FC0128"/>
                  </a:buClr>
                  <a:buNone/>
                </a:pPr>
                <a:r>
                  <a:rPr lang="en-US" kern="0" dirty="0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lang="en-US" kern="0" dirty="0" smtClean="0">
                    <a:solidFill>
                      <a:srgbClr val="000000"/>
                    </a:solidFill>
                    <a:latin typeface="Arial"/>
                  </a:rPr>
                  <a:t>            </a:t>
                </a:r>
                <a:r>
                  <a:rPr lang="en-US" altLang="zh-CN" kern="0" dirty="0" smtClean="0">
                    <a:solidFill>
                      <a:srgbClr val="000000"/>
                    </a:solidFill>
                    <a:latin typeface="Arial"/>
                  </a:rPr>
                  <a:t>X</a:t>
                </a:r>
                <a:r>
                  <a:rPr lang="en-US" altLang="zh-CN" kern="0" baseline="-25000" dirty="0" smtClean="0">
                    <a:solidFill>
                      <a:srgbClr val="000000"/>
                    </a:solidFill>
                    <a:latin typeface="Arial"/>
                  </a:rPr>
                  <a:t>4</a:t>
                </a:r>
                <a:r>
                  <a:rPr lang="en-US" altLang="zh-CN" kern="0" dirty="0" smtClean="0">
                    <a:solidFill>
                      <a:srgbClr val="000000"/>
                    </a:solidFill>
                    <a:latin typeface="Arial"/>
                  </a:rPr>
                  <a:t>(</a:t>
                </a:r>
                <a:r>
                  <a:rPr lang="en-US" altLang="zh-CN" kern="0" dirty="0" err="1" smtClean="0">
                    <a:solidFill>
                      <a:srgbClr val="000000"/>
                    </a:solidFill>
                    <a:latin typeface="Arial"/>
                  </a:rPr>
                  <a:t>i</a:t>
                </a:r>
                <a:r>
                  <a:rPr lang="en-US" altLang="zh-CN" kern="0" dirty="0" smtClean="0">
                    <a:solidFill>
                      <a:srgbClr val="000000"/>
                    </a:solidFill>
                    <a:latin typeface="Arial"/>
                  </a:rPr>
                  <a:t>) = X</a:t>
                </a:r>
                <a:r>
                  <a:rPr lang="en-US" altLang="zh-CN" kern="0" baseline="-25000" dirty="0" smtClean="0">
                    <a:solidFill>
                      <a:srgbClr val="000000"/>
                    </a:solidFill>
                    <a:latin typeface="Arial"/>
                  </a:rPr>
                  <a:t>3</a:t>
                </a:r>
                <a:r>
                  <a:rPr lang="en-US" altLang="zh-CN" kern="0" dirty="0" smtClean="0">
                    <a:solidFill>
                      <a:srgbClr val="000000"/>
                    </a:solidFill>
                    <a:latin typeface="Arial"/>
                  </a:rPr>
                  <a:t>(</a:t>
                </a:r>
                <a:r>
                  <a:rPr lang="en-US" altLang="zh-CN" kern="0" dirty="0" err="1" smtClean="0">
                    <a:solidFill>
                      <a:srgbClr val="000000"/>
                    </a:solidFill>
                    <a:latin typeface="Arial"/>
                  </a:rPr>
                  <a:t>i</a:t>
                </a:r>
                <a:r>
                  <a:rPr lang="en-US" altLang="zh-CN" kern="0" dirty="0" smtClean="0">
                    <a:solidFill>
                      <a:srgbClr val="000000"/>
                    </a:solidFill>
                    <a:latin typeface="Arial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X</a:t>
                </a:r>
                <a:r>
                  <a:rPr kumimoji="0" lang="en-US" sz="2400" b="0" i="0" u="none" strike="noStrike" kern="0" cap="none" spc="0" normalizeH="0" baseline="-2500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(i)</a:t>
                </a:r>
                <a:r>
                  <a:rPr lang="en-US" altLang="zh-CN" kern="0" dirty="0">
                    <a:solidFill>
                      <a:srgbClr val="0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X</a:t>
                </a:r>
                <a:r>
                  <a:rPr kumimoji="0" lang="en-US" sz="2400" b="0" i="0" u="none" strike="noStrike" kern="0" cap="none" spc="0" normalizeH="0" baseline="-2500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(i)</a:t>
                </a:r>
                <a:r>
                  <a:rPr lang="en-US" altLang="zh-CN" kern="0" dirty="0">
                    <a:solidFill>
                      <a:srgbClr val="0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X</a:t>
                </a:r>
                <a:r>
                  <a:rPr kumimoji="0" lang="en-US" sz="2400" b="0" i="0" u="none" strike="noStrike" kern="0" cap="none" spc="0" normalizeH="0" baseline="-2500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0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(i)</a:t>
                </a:r>
              </a:p>
              <a:p>
                <a:pPr marL="741363" marR="0" lvl="1" indent="-246063" algn="l" defTabSz="914400" rtl="0" eaLnBrk="0" fontAlgn="base" latinLnBrk="0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FC0128"/>
                  </a:buClr>
                  <a:buSzPct val="75000"/>
                  <a:buFont typeface="Monotype Sorts" pitchFamily="2" charset="2"/>
                  <a:buChar char="l"/>
                  <a:tabLst/>
                  <a:defRPr/>
                </a:pPr>
                <a:r>
                  <a:rPr lang="zh-CN" altLang="en-US" kern="0" dirty="0" smtClean="0">
                    <a:solidFill>
                      <a:srgbClr val="000000"/>
                    </a:solidFill>
                    <a:latin typeface="Arial"/>
                  </a:rPr>
                  <a:t>写磁盘时，必须读其他磁盘的同一位，以便计算并写冗余盘。（各磁盘同步旋转，条区大小较小，一般</a:t>
                </a:r>
                <a:r>
                  <a:rPr lang="en-US" altLang="zh-CN" kern="0" dirty="0" smtClean="0">
                    <a:solidFill>
                      <a:srgbClr val="000000"/>
                    </a:solidFill>
                    <a:latin typeface="Arial"/>
                  </a:rPr>
                  <a:t>1</a:t>
                </a:r>
                <a:r>
                  <a:rPr lang="zh-CN" altLang="en-US" kern="0" dirty="0" smtClean="0">
                    <a:solidFill>
                      <a:srgbClr val="000000"/>
                    </a:solidFill>
                    <a:latin typeface="Arial"/>
                  </a:rPr>
                  <a:t>个字节或</a:t>
                </a:r>
                <a:r>
                  <a:rPr lang="en-US" altLang="zh-CN" kern="0" dirty="0" smtClean="0">
                    <a:solidFill>
                      <a:srgbClr val="000000"/>
                    </a:solidFill>
                    <a:latin typeface="Arial"/>
                  </a:rPr>
                  <a:t>1</a:t>
                </a:r>
                <a:r>
                  <a:rPr lang="zh-CN" altLang="en-US" kern="0" dirty="0" smtClean="0">
                    <a:solidFill>
                      <a:srgbClr val="000000"/>
                    </a:solidFill>
                    <a:latin typeface="Arial"/>
                  </a:rPr>
                  <a:t>个字）</a:t>
                </a: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  <a:p>
                <a:pPr lvl="0">
                  <a:lnSpc>
                    <a:spcPct val="100000"/>
                  </a:lnSpc>
                  <a:spcBef>
                    <a:spcPts val="600"/>
                  </a:spcBef>
                  <a:buClr>
                    <a:srgbClr val="FC0128"/>
                  </a:buClr>
                </a:pP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恢复数据的计算，假设</a:t>
                </a: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X1</a:t>
                </a: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坏，则上式两边同时异或</a:t>
                </a:r>
                <a:r>
                  <a:rPr lang="en-US" altLang="zh-CN" kern="0" dirty="0" smtClean="0">
                    <a:solidFill>
                      <a:srgbClr val="000000"/>
                    </a:solidFill>
                    <a:latin typeface="Arial"/>
                  </a:rPr>
                  <a:t>X</a:t>
                </a:r>
                <a:r>
                  <a:rPr lang="en-US" altLang="zh-CN" kern="0" baseline="-25000" dirty="0" smtClean="0">
                    <a:solidFill>
                      <a:srgbClr val="000000"/>
                    </a:solidFill>
                    <a:latin typeface="Arial"/>
                  </a:rPr>
                  <a:t>4</a:t>
                </a:r>
                <a:r>
                  <a:rPr lang="en-US" altLang="zh-CN" kern="0" dirty="0" smtClean="0">
                    <a:solidFill>
                      <a:srgbClr val="000000"/>
                    </a:solidFill>
                    <a:latin typeface="Arial"/>
                  </a:rPr>
                  <a:t>(</a:t>
                </a:r>
                <a:r>
                  <a:rPr lang="en-US" altLang="zh-CN" kern="0" dirty="0" err="1" smtClean="0">
                    <a:solidFill>
                      <a:srgbClr val="000000"/>
                    </a:solidFill>
                    <a:latin typeface="Arial"/>
                  </a:rPr>
                  <a:t>i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Arial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lang="en-US" altLang="zh-CN" kern="0" dirty="0" smtClean="0">
                    <a:latin typeface="Arial"/>
                  </a:rPr>
                  <a:t>X</a:t>
                </a:r>
                <a:r>
                  <a:rPr lang="en-US" altLang="zh-CN" kern="0" baseline="-25000" dirty="0" smtClean="0">
                    <a:latin typeface="Arial"/>
                  </a:rPr>
                  <a:t>1</a:t>
                </a:r>
                <a:r>
                  <a:rPr lang="en-US" altLang="zh-CN" kern="0" dirty="0" smtClean="0">
                    <a:latin typeface="Arial"/>
                  </a:rPr>
                  <a:t>(i</a:t>
                </a:r>
                <a:r>
                  <a:rPr lang="en-US" altLang="zh-CN" kern="0" dirty="0">
                    <a:latin typeface="Arial"/>
                  </a:rPr>
                  <a:t>)</a:t>
                </a:r>
                <a:r>
                  <a:rPr lang="en-US" altLang="zh-CN" kern="0" dirty="0">
                    <a:solidFill>
                      <a:srgbClr val="000000"/>
                    </a:solidFill>
                    <a:ea typeface="Cambria Math"/>
                  </a:rPr>
                  <a:t> </a:t>
                </a:r>
                <a:endParaRPr lang="en-US" altLang="zh-CN" kern="0" dirty="0" smtClean="0">
                  <a:solidFill>
                    <a:srgbClr val="000000"/>
                  </a:solidFill>
                  <a:ea typeface="Cambria Math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Clr>
                    <a:srgbClr val="FC0128"/>
                  </a:buClr>
                  <a:buNone/>
                </a:pPr>
                <a:r>
                  <a:rPr lang="en-US" altLang="zh-CN" kern="0" dirty="0" smtClean="0">
                    <a:solidFill>
                      <a:srgbClr val="000000"/>
                    </a:solidFill>
                    <a:latin typeface="Arial"/>
                  </a:rPr>
                  <a:t>              X</a:t>
                </a:r>
                <a:r>
                  <a:rPr lang="en-US" altLang="zh-CN" kern="0" baseline="-25000" dirty="0">
                    <a:solidFill>
                      <a:srgbClr val="000000"/>
                    </a:solidFill>
                    <a:latin typeface="Arial"/>
                  </a:rPr>
                  <a:t>1</a:t>
                </a:r>
                <a:r>
                  <a:rPr lang="en-US" altLang="zh-CN" kern="0" dirty="0" smtClean="0">
                    <a:solidFill>
                      <a:srgbClr val="000000"/>
                    </a:solidFill>
                    <a:latin typeface="Arial"/>
                  </a:rPr>
                  <a:t>(</a:t>
                </a:r>
                <a:r>
                  <a:rPr lang="en-US" altLang="zh-CN" kern="0" dirty="0" err="1" smtClean="0">
                    <a:solidFill>
                      <a:srgbClr val="000000"/>
                    </a:solidFill>
                    <a:latin typeface="Arial"/>
                  </a:rPr>
                  <a:t>i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Arial"/>
                  </a:rPr>
                  <a:t>) = </a:t>
                </a:r>
                <a:r>
                  <a:rPr lang="en-US" altLang="zh-CN" kern="0" dirty="0" smtClean="0">
                    <a:solidFill>
                      <a:srgbClr val="000000"/>
                    </a:solidFill>
                    <a:latin typeface="Arial"/>
                  </a:rPr>
                  <a:t>X</a:t>
                </a:r>
                <a:r>
                  <a:rPr lang="en-US" altLang="zh-CN" kern="0" baseline="-25000" dirty="0" smtClean="0">
                    <a:solidFill>
                      <a:srgbClr val="000000"/>
                    </a:solidFill>
                    <a:latin typeface="Arial"/>
                  </a:rPr>
                  <a:t>4</a:t>
                </a:r>
                <a:r>
                  <a:rPr lang="en-US" altLang="zh-CN" kern="0" dirty="0" smtClean="0">
                    <a:solidFill>
                      <a:srgbClr val="000000"/>
                    </a:solidFill>
                    <a:latin typeface="Arial"/>
                  </a:rPr>
                  <a:t>(</a:t>
                </a:r>
                <a:r>
                  <a:rPr lang="en-US" altLang="zh-CN" kern="0" dirty="0" err="1" smtClean="0">
                    <a:solidFill>
                      <a:srgbClr val="000000"/>
                    </a:solidFill>
                    <a:latin typeface="Arial"/>
                  </a:rPr>
                  <a:t>i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Arial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lang="en-US" altLang="zh-CN" kern="0" dirty="0" smtClean="0">
                    <a:latin typeface="Arial"/>
                  </a:rPr>
                  <a:t>X</a:t>
                </a:r>
                <a:r>
                  <a:rPr lang="en-US" altLang="zh-CN" kern="0" baseline="-25000" dirty="0">
                    <a:latin typeface="Arial"/>
                  </a:rPr>
                  <a:t>3</a:t>
                </a:r>
                <a:r>
                  <a:rPr lang="en-US" altLang="zh-CN" kern="0" dirty="0" smtClean="0">
                    <a:latin typeface="Arial"/>
                  </a:rPr>
                  <a:t>(i</a:t>
                </a:r>
                <a:r>
                  <a:rPr lang="en-US" altLang="zh-CN" kern="0" dirty="0">
                    <a:latin typeface="Arial"/>
                  </a:rPr>
                  <a:t>)</a:t>
                </a:r>
                <a:r>
                  <a:rPr lang="en-US" altLang="zh-CN" kern="0" dirty="0">
                    <a:solidFill>
                      <a:srgbClr val="0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lang="en-US" altLang="zh-CN" kern="0" dirty="0" smtClean="0">
                    <a:latin typeface="Arial"/>
                  </a:rPr>
                  <a:t>X</a:t>
                </a:r>
                <a:r>
                  <a:rPr lang="en-US" altLang="zh-CN" kern="0" baseline="-25000" dirty="0" smtClean="0">
                    <a:latin typeface="Arial"/>
                  </a:rPr>
                  <a:t>2</a:t>
                </a:r>
                <a:r>
                  <a:rPr lang="en-US" altLang="zh-CN" kern="0" dirty="0" smtClean="0">
                    <a:latin typeface="Arial"/>
                  </a:rPr>
                  <a:t>(i</a:t>
                </a:r>
                <a:r>
                  <a:rPr lang="en-US" altLang="zh-CN" kern="0" dirty="0">
                    <a:latin typeface="Arial"/>
                  </a:rPr>
                  <a:t>)</a:t>
                </a:r>
                <a:r>
                  <a:rPr lang="en-US" altLang="zh-CN" kern="0" dirty="0">
                    <a:solidFill>
                      <a:srgbClr val="0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lang="en-US" altLang="zh-CN" kern="0" dirty="0">
                    <a:latin typeface="Arial"/>
                  </a:rPr>
                  <a:t>X</a:t>
                </a:r>
                <a:r>
                  <a:rPr lang="en-US" altLang="zh-CN" kern="0" baseline="-25000" dirty="0">
                    <a:latin typeface="Arial"/>
                  </a:rPr>
                  <a:t>0</a:t>
                </a:r>
                <a:r>
                  <a:rPr lang="en-US" altLang="zh-CN" kern="0" dirty="0">
                    <a:latin typeface="Arial"/>
                  </a:rPr>
                  <a:t>(</a:t>
                </a:r>
                <a:r>
                  <a:rPr lang="en-US" altLang="zh-CN" kern="0" dirty="0" err="1">
                    <a:latin typeface="Arial"/>
                  </a:rPr>
                  <a:t>i</a:t>
                </a:r>
                <a:r>
                  <a:rPr lang="en-US" altLang="zh-CN" kern="0" dirty="0" smtClean="0">
                    <a:latin typeface="Arial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Clr>
                    <a:srgbClr val="FC0128"/>
                  </a:buClr>
                  <a:buNone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rPr>
                  <a:t> </a:t>
                </a: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rPr>
                  <a:t>   </a:t>
                </a:r>
                <a:r>
                  <a:rPr kumimoji="0" lang="zh-CN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rPr>
                  <a:t>即用其他盘相应条区的数据恢复。</a:t>
                </a:r>
              </a:p>
            </p:txBody>
          </p:sp>
        </mc:Choice>
        <mc:Fallback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667000"/>
                <a:ext cx="8305800" cy="3636893"/>
              </a:xfrm>
              <a:prstGeom prst="rect">
                <a:avLst/>
              </a:prstGeom>
              <a:blipFill rotWithShape="1">
                <a:blip r:embed="rId2"/>
                <a:stretch>
                  <a:fillRect l="-807" t="-2517" r="-440" b="-3020"/>
                </a:stretch>
              </a:blipFill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54200" y="838200"/>
            <a:ext cx="931345" cy="273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sec1,b0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835400" y="838200"/>
            <a:ext cx="931345" cy="273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sec1,b2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844800" y="838200"/>
            <a:ext cx="931345" cy="273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sec1,b1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4826000" y="838200"/>
            <a:ext cx="931345" cy="273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sec1,b3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4121150" y="12192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63DE8"/>
                </a:solidFill>
                <a:latin typeface="Arial" charset="0"/>
              </a:rPr>
              <a:t>1</a:t>
            </a:r>
          </a:p>
        </p:txBody>
      </p:sp>
      <p:sp>
        <p:nvSpPr>
          <p:cNvPr id="10" name="Text Box 41"/>
          <p:cNvSpPr txBox="1">
            <a:spLocks noChangeArrowheads="1"/>
          </p:cNvSpPr>
          <p:nvPr/>
        </p:nvSpPr>
        <p:spPr bwMode="auto">
          <a:xfrm>
            <a:off x="3130550" y="12192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63DE8"/>
                </a:solidFill>
                <a:latin typeface="Arial" charset="0"/>
              </a:rPr>
              <a:t>0</a:t>
            </a:r>
          </a:p>
        </p:txBody>
      </p:sp>
      <p:sp>
        <p:nvSpPr>
          <p:cNvPr id="11" name="Text Box 42"/>
          <p:cNvSpPr txBox="1">
            <a:spLocks noChangeArrowheads="1"/>
          </p:cNvSpPr>
          <p:nvPr/>
        </p:nvSpPr>
        <p:spPr bwMode="auto">
          <a:xfrm>
            <a:off x="5111750" y="12192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63DE8"/>
                </a:solidFill>
                <a:latin typeface="Arial" charset="0"/>
              </a:rPr>
              <a:t>0</a:t>
            </a:r>
          </a:p>
        </p:txBody>
      </p:sp>
      <p:sp>
        <p:nvSpPr>
          <p:cNvPr id="12" name="Text Box 48"/>
          <p:cNvSpPr txBox="1">
            <a:spLocks noChangeArrowheads="1"/>
          </p:cNvSpPr>
          <p:nvPr/>
        </p:nvSpPr>
        <p:spPr bwMode="auto">
          <a:xfrm>
            <a:off x="3565525" y="2043113"/>
            <a:ext cx="1841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" name="Line 55"/>
          <p:cNvSpPr>
            <a:spLocks noChangeShapeType="1"/>
          </p:cNvSpPr>
          <p:nvPr/>
        </p:nvSpPr>
        <p:spPr bwMode="auto">
          <a:xfrm>
            <a:off x="5791200" y="914400"/>
            <a:ext cx="0" cy="1066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AutoShape 56"/>
          <p:cNvSpPr>
            <a:spLocks noChangeArrowheads="1"/>
          </p:cNvSpPr>
          <p:nvPr/>
        </p:nvSpPr>
        <p:spPr bwMode="auto">
          <a:xfrm>
            <a:off x="1981200" y="11430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Text Box 57"/>
          <p:cNvSpPr txBox="1">
            <a:spLocks noChangeArrowheads="1"/>
          </p:cNvSpPr>
          <p:nvPr/>
        </p:nvSpPr>
        <p:spPr bwMode="auto">
          <a:xfrm>
            <a:off x="2133600" y="12192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63DE8"/>
                </a:solidFill>
                <a:latin typeface="Arial" charset="0"/>
              </a:rPr>
              <a:t>1</a:t>
            </a:r>
          </a:p>
        </p:txBody>
      </p:sp>
      <p:sp>
        <p:nvSpPr>
          <p:cNvPr id="16" name="AutoShape 58"/>
          <p:cNvSpPr>
            <a:spLocks noChangeArrowheads="1"/>
          </p:cNvSpPr>
          <p:nvPr/>
        </p:nvSpPr>
        <p:spPr bwMode="auto">
          <a:xfrm>
            <a:off x="2971800" y="11430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" name="AutoShape 59"/>
          <p:cNvSpPr>
            <a:spLocks noChangeArrowheads="1"/>
          </p:cNvSpPr>
          <p:nvPr/>
        </p:nvSpPr>
        <p:spPr bwMode="auto">
          <a:xfrm>
            <a:off x="3962400" y="11430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" name="AutoShape 60"/>
          <p:cNvSpPr>
            <a:spLocks noChangeArrowheads="1"/>
          </p:cNvSpPr>
          <p:nvPr/>
        </p:nvSpPr>
        <p:spPr bwMode="auto">
          <a:xfrm>
            <a:off x="4953000" y="11430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" name="AutoShape 61"/>
          <p:cNvSpPr>
            <a:spLocks noChangeArrowheads="1"/>
          </p:cNvSpPr>
          <p:nvPr/>
        </p:nvSpPr>
        <p:spPr bwMode="auto">
          <a:xfrm>
            <a:off x="6019800" y="11430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0" name="Text Box 62"/>
          <p:cNvSpPr txBox="1">
            <a:spLocks noChangeArrowheads="1"/>
          </p:cNvSpPr>
          <p:nvPr/>
        </p:nvSpPr>
        <p:spPr bwMode="auto">
          <a:xfrm>
            <a:off x="5562600" y="1676400"/>
            <a:ext cx="1517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(odd)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bit parity disk</a:t>
            </a:r>
          </a:p>
        </p:txBody>
      </p:sp>
      <p:grpSp>
        <p:nvGrpSpPr>
          <p:cNvPr id="21" name="Group 19"/>
          <p:cNvGrpSpPr/>
          <p:nvPr/>
        </p:nvGrpSpPr>
        <p:grpSpPr>
          <a:xfrm>
            <a:off x="2286000" y="1676400"/>
            <a:ext cx="4035424" cy="652462"/>
            <a:chOff x="2286000" y="1676400"/>
            <a:chExt cx="4035424" cy="652462"/>
          </a:xfrm>
        </p:grpSpPr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3962400" y="2057400"/>
              <a:ext cx="293688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sym typeface="Symbol" pitchFamily="18" charset="2"/>
                </a:rPr>
                <a:t></a:t>
              </a:r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>
              <a:off x="3352800" y="1676400"/>
              <a:ext cx="685800" cy="381000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 flipH="1">
              <a:off x="4114800" y="1676400"/>
              <a:ext cx="152400" cy="381000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 flipH="1">
              <a:off x="4191000" y="1676400"/>
              <a:ext cx="990600" cy="457200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2286000" y="1676400"/>
              <a:ext cx="1676400" cy="533400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27" name="Shape 22"/>
            <p:cNvCxnSpPr>
              <a:stCxn id="22" idx="2"/>
            </p:cNvCxnSpPr>
            <p:nvPr/>
          </p:nvCxnSpPr>
          <p:spPr bwMode="auto">
            <a:xfrm rot="5400000" flipH="1" flipV="1">
              <a:off x="5171678" y="1179115"/>
              <a:ext cx="87312" cy="2212181"/>
            </a:xfrm>
            <a:prstGeom prst="curvedConnector3">
              <a:avLst>
                <a:gd name="adj1" fmla="val -26182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1836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RAID4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kern="0" dirty="0" smtClean="0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lang="zh-CN" altLang="en-US" kern="0" dirty="0" smtClean="0">
                    <a:solidFill>
                      <a:srgbClr val="000000"/>
                    </a:solidFill>
                    <a:latin typeface="Arial"/>
                  </a:rPr>
                  <a:t>初始时：</a:t>
                </a:r>
                <a:endParaRPr lang="en-US" altLang="zh-CN" kern="0" dirty="0" smtClean="0">
                  <a:solidFill>
                    <a:srgbClr val="000000"/>
                  </a:solidFill>
                  <a:latin typeface="Arial"/>
                </a:endParaRPr>
              </a:p>
              <a:p>
                <a:pPr marL="0" indent="0">
                  <a:buNone/>
                </a:pPr>
                <a:r>
                  <a:rPr lang="en-US" altLang="zh-CN" kern="0" dirty="0" smtClean="0">
                    <a:solidFill>
                      <a:srgbClr val="000000"/>
                    </a:solidFill>
                    <a:latin typeface="Arial"/>
                  </a:rPr>
                  <a:t>     </a:t>
                </a:r>
                <a:r>
                  <a:rPr lang="en-US" altLang="zh-CN" sz="2800" kern="0" dirty="0" smtClean="0">
                    <a:solidFill>
                      <a:srgbClr val="000000"/>
                    </a:solidFill>
                    <a:latin typeface="Arial"/>
                  </a:rPr>
                  <a:t>X</a:t>
                </a:r>
                <a:r>
                  <a:rPr lang="en-US" altLang="zh-CN" sz="2800" kern="0" baseline="-25000" dirty="0" smtClean="0">
                    <a:solidFill>
                      <a:srgbClr val="000000"/>
                    </a:solidFill>
                    <a:latin typeface="Arial"/>
                  </a:rPr>
                  <a:t>4</a:t>
                </a:r>
                <a:r>
                  <a:rPr lang="en-US" altLang="zh-CN" sz="2800" kern="0" dirty="0" smtClean="0">
                    <a:solidFill>
                      <a:srgbClr val="000000"/>
                    </a:solidFill>
                    <a:latin typeface="Arial"/>
                  </a:rPr>
                  <a:t>(</a:t>
                </a:r>
                <a:r>
                  <a:rPr lang="en-US" altLang="zh-CN" sz="2800" kern="0" dirty="0" err="1" smtClean="0">
                    <a:solidFill>
                      <a:srgbClr val="000000"/>
                    </a:solidFill>
                    <a:latin typeface="Arial"/>
                  </a:rPr>
                  <a:t>i</a:t>
                </a:r>
                <a:r>
                  <a:rPr lang="en-US" altLang="zh-CN" sz="2800" kern="0" dirty="0" smtClean="0">
                    <a:solidFill>
                      <a:srgbClr val="000000"/>
                    </a:solidFill>
                    <a:latin typeface="Arial"/>
                  </a:rPr>
                  <a:t>) = X</a:t>
                </a:r>
                <a:r>
                  <a:rPr lang="en-US" altLang="zh-CN" sz="2800" kern="0" baseline="-25000" dirty="0" smtClean="0">
                    <a:solidFill>
                      <a:srgbClr val="000000"/>
                    </a:solidFill>
                    <a:latin typeface="Arial"/>
                  </a:rPr>
                  <a:t>3</a:t>
                </a:r>
                <a:r>
                  <a:rPr lang="en-US" altLang="zh-CN" sz="2800" kern="0" dirty="0" smtClean="0">
                    <a:solidFill>
                      <a:srgbClr val="000000"/>
                    </a:solidFill>
                    <a:latin typeface="Arial"/>
                  </a:rPr>
                  <a:t>(</a:t>
                </a:r>
                <a:r>
                  <a:rPr lang="en-US" altLang="zh-CN" sz="2800" kern="0" dirty="0" err="1" smtClean="0">
                    <a:solidFill>
                      <a:srgbClr val="000000"/>
                    </a:solidFill>
                    <a:latin typeface="Arial"/>
                  </a:rPr>
                  <a:t>i</a:t>
                </a:r>
                <a:r>
                  <a:rPr lang="en-US" altLang="zh-CN" sz="2800" kern="0" dirty="0" smtClean="0">
                    <a:solidFill>
                      <a:srgbClr val="000000"/>
                    </a:solidFill>
                    <a:latin typeface="Arial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80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X</a:t>
                </a:r>
                <a:r>
                  <a:rPr kumimoji="0" lang="en-US" altLang="zh-CN" sz="2800" b="0" i="0" u="none" strike="noStrike" kern="0" cap="none" spc="0" normalizeH="0" baseline="-2500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2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(i)</a:t>
                </a:r>
                <a:r>
                  <a:rPr lang="en-US" altLang="zh-CN" sz="2800" kern="0" dirty="0">
                    <a:solidFill>
                      <a:srgbClr val="0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X</a:t>
                </a:r>
                <a:r>
                  <a:rPr kumimoji="0" lang="en-US" altLang="zh-CN" sz="2800" b="0" i="0" u="none" strike="noStrike" kern="0" cap="none" spc="0" normalizeH="0" baseline="-2500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1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(i)</a:t>
                </a:r>
                <a:r>
                  <a:rPr lang="en-US" altLang="zh-CN" sz="2800" kern="0" dirty="0">
                    <a:solidFill>
                      <a:srgbClr val="0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X</a:t>
                </a:r>
                <a:r>
                  <a:rPr kumimoji="0" lang="en-US" altLang="zh-CN" sz="2800" b="0" i="0" u="none" strike="noStrike" kern="0" cap="none" spc="0" normalizeH="0" baseline="-2500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0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(</a:t>
                </a:r>
                <a:r>
                  <a:rPr kumimoji="0" lang="en-US" altLang="zh-CN" sz="2800" b="0" i="0" u="none" strike="noStrike" kern="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i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)</a:t>
                </a:r>
              </a:p>
              <a:p>
                <a:r>
                  <a:rPr lang="zh-CN" altLang="en-US" sz="2800" kern="0" dirty="0" smtClean="0">
                    <a:latin typeface="Arial"/>
                  </a:rPr>
                  <a:t>写</a:t>
                </a:r>
                <a:r>
                  <a:rPr lang="en-US" altLang="zh-CN" sz="2800" kern="0" dirty="0" smtClean="0">
                    <a:latin typeface="Arial"/>
                  </a:rPr>
                  <a:t>X1</a:t>
                </a:r>
                <a:r>
                  <a:rPr lang="zh-CN" altLang="en-US" sz="2800" dirty="0" smtClean="0"/>
                  <a:t>：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en-US" altLang="zh-CN" sz="2800" kern="0" dirty="0" smtClean="0">
                    <a:solidFill>
                      <a:srgbClr val="000000"/>
                    </a:solidFill>
                    <a:latin typeface="Arial"/>
                  </a:rPr>
                  <a:t>      X</a:t>
                </a:r>
                <a:r>
                  <a:rPr lang="en-US" altLang="zh-CN" sz="2800" kern="0" baseline="-25000" dirty="0" smtClean="0">
                    <a:solidFill>
                      <a:srgbClr val="000000"/>
                    </a:solidFill>
                    <a:latin typeface="Arial"/>
                  </a:rPr>
                  <a:t>4</a:t>
                </a:r>
                <a:r>
                  <a:rPr lang="en-US" altLang="zh-CN" sz="2800" kern="0" baseline="30000" dirty="0" smtClean="0">
                    <a:solidFill>
                      <a:srgbClr val="000000"/>
                    </a:solidFill>
                    <a:latin typeface="Arial"/>
                  </a:rPr>
                  <a:t>’</a:t>
                </a:r>
                <a:r>
                  <a:rPr lang="en-US" altLang="zh-CN" sz="2800" kern="0" dirty="0" smtClean="0">
                    <a:solidFill>
                      <a:srgbClr val="000000"/>
                    </a:solidFill>
                    <a:latin typeface="Arial"/>
                  </a:rPr>
                  <a:t>(</a:t>
                </a:r>
                <a:r>
                  <a:rPr lang="en-US" altLang="zh-CN" sz="2800" kern="0" dirty="0" err="1" smtClean="0">
                    <a:solidFill>
                      <a:srgbClr val="000000"/>
                    </a:solidFill>
                    <a:latin typeface="Arial"/>
                  </a:rPr>
                  <a:t>i</a:t>
                </a:r>
                <a:r>
                  <a:rPr lang="en-US" altLang="zh-CN" sz="2800" kern="0" dirty="0" smtClean="0">
                    <a:solidFill>
                      <a:srgbClr val="000000"/>
                    </a:solidFill>
                    <a:latin typeface="Arial"/>
                  </a:rPr>
                  <a:t>) = </a:t>
                </a:r>
                <a:r>
                  <a:rPr lang="en-US" altLang="zh-CN" sz="2800" kern="0" dirty="0" smtClean="0">
                    <a:solidFill>
                      <a:srgbClr val="000000"/>
                    </a:solidFill>
                    <a:latin typeface="Arial"/>
                  </a:rPr>
                  <a:t>X</a:t>
                </a:r>
                <a:r>
                  <a:rPr lang="en-US" altLang="zh-CN" sz="2800" kern="0" baseline="-25000" dirty="0" smtClean="0">
                    <a:solidFill>
                      <a:srgbClr val="000000"/>
                    </a:solidFill>
                    <a:latin typeface="Arial"/>
                  </a:rPr>
                  <a:t>3</a:t>
                </a:r>
                <a:r>
                  <a:rPr lang="en-US" altLang="zh-CN" sz="2800" kern="0" dirty="0" smtClean="0">
                    <a:solidFill>
                      <a:srgbClr val="000000"/>
                    </a:solidFill>
                    <a:latin typeface="Arial"/>
                  </a:rPr>
                  <a:t>(</a:t>
                </a:r>
                <a:r>
                  <a:rPr lang="en-US" altLang="zh-CN" sz="2800" kern="0" dirty="0" err="1" smtClean="0">
                    <a:solidFill>
                      <a:srgbClr val="000000"/>
                    </a:solidFill>
                    <a:latin typeface="Arial"/>
                  </a:rPr>
                  <a:t>i</a:t>
                </a:r>
                <a:r>
                  <a:rPr lang="en-US" altLang="zh-CN" sz="2800" kern="0" dirty="0" smtClean="0">
                    <a:solidFill>
                      <a:srgbClr val="000000"/>
                    </a:solidFill>
                    <a:latin typeface="Arial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80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X</a:t>
                </a:r>
                <a:r>
                  <a:rPr kumimoji="0" lang="en-US" altLang="zh-CN" sz="2800" b="0" i="0" u="none" strike="noStrike" kern="0" cap="none" spc="0" normalizeH="0" baseline="-2500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2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(i)</a:t>
                </a:r>
                <a:r>
                  <a:rPr lang="en-US" altLang="zh-CN" sz="2800" kern="0" dirty="0">
                    <a:solidFill>
                      <a:srgbClr val="0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X</a:t>
                </a:r>
                <a:r>
                  <a:rPr kumimoji="0" lang="en-US" altLang="zh-CN" sz="2800" b="0" i="0" u="none" strike="noStrike" kern="0" cap="none" spc="0" normalizeH="0" baseline="-2500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1</a:t>
                </a:r>
                <a:r>
                  <a:rPr kumimoji="0" lang="en-US" altLang="zh-CN" sz="2800" b="0" i="0" u="none" strike="noStrike" kern="0" cap="none" spc="0" normalizeH="0" baseline="3000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’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(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i)</a:t>
                </a:r>
                <a:r>
                  <a:rPr lang="en-US" altLang="zh-CN" sz="2800" kern="0" dirty="0">
                    <a:solidFill>
                      <a:srgbClr val="0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X</a:t>
                </a:r>
                <a:r>
                  <a:rPr kumimoji="0" lang="en-US" altLang="zh-CN" sz="2800" b="0" i="0" u="none" strike="noStrike" kern="0" cap="none" spc="0" normalizeH="0" baseline="-2500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0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(</a:t>
                </a:r>
                <a:r>
                  <a:rPr kumimoji="0" lang="en-US" altLang="zh-CN" sz="2800" b="0" i="0" u="none" strike="noStrike" kern="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i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CN" sz="2800" kern="0" dirty="0">
                    <a:latin typeface="Arial"/>
                  </a:rPr>
                  <a:t> </a:t>
                </a:r>
                <a:r>
                  <a:rPr lang="en-US" altLang="zh-CN" sz="2800" kern="0" dirty="0" smtClean="0">
                    <a:latin typeface="Arial"/>
                  </a:rPr>
                  <a:t>              =</a:t>
                </a:r>
                <a:r>
                  <a:rPr lang="en-US" altLang="zh-CN" sz="2800" kern="0" dirty="0" smtClean="0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lang="en-US" altLang="zh-CN" sz="2800" kern="0" dirty="0" smtClean="0">
                    <a:solidFill>
                      <a:srgbClr val="FF0000"/>
                    </a:solidFill>
                    <a:latin typeface="Arial"/>
                  </a:rPr>
                  <a:t>X</a:t>
                </a:r>
                <a:r>
                  <a:rPr lang="en-US" altLang="zh-CN" sz="2800" kern="0" baseline="-25000" dirty="0" smtClean="0">
                    <a:solidFill>
                      <a:srgbClr val="FF0000"/>
                    </a:solidFill>
                    <a:latin typeface="Arial"/>
                  </a:rPr>
                  <a:t>3</a:t>
                </a:r>
                <a:r>
                  <a:rPr lang="en-US" altLang="zh-CN" sz="2800" kern="0" dirty="0" smtClean="0">
                    <a:solidFill>
                      <a:srgbClr val="FF0000"/>
                    </a:solidFill>
                    <a:latin typeface="Arial"/>
                  </a:rPr>
                  <a:t>(</a:t>
                </a:r>
                <a:r>
                  <a:rPr lang="en-US" altLang="zh-CN" sz="2800" kern="0" dirty="0" err="1" smtClean="0">
                    <a:solidFill>
                      <a:srgbClr val="FF0000"/>
                    </a:solidFill>
                    <a:latin typeface="Arial"/>
                  </a:rPr>
                  <a:t>i</a:t>
                </a:r>
                <a:r>
                  <a:rPr lang="en-US" altLang="zh-CN" sz="2800" kern="0" dirty="0" smtClean="0">
                    <a:solidFill>
                      <a:srgbClr val="FF0000"/>
                    </a:solidFill>
                    <a:latin typeface="Arial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800" i="1" kern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</a:rPr>
                  <a:t>X</a:t>
                </a:r>
                <a:r>
                  <a:rPr kumimoji="0" lang="en-US" altLang="zh-CN" sz="2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</a:rPr>
                  <a:t>2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</a:rPr>
                  <a:t>(i)</a:t>
                </a:r>
                <a:r>
                  <a:rPr lang="en-US" altLang="zh-CN" sz="2800" kern="0" dirty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X</a:t>
                </a:r>
                <a:r>
                  <a:rPr kumimoji="0" lang="en-US" altLang="zh-CN" sz="2800" b="0" i="0" u="none" strike="noStrike" kern="0" cap="none" spc="0" normalizeH="0" baseline="-2500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1</a:t>
                </a:r>
                <a:r>
                  <a:rPr kumimoji="0" lang="en-US" altLang="zh-CN" sz="2800" b="0" i="0" u="none" strike="noStrike" kern="0" cap="none" spc="0" normalizeH="0" baseline="3000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’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(i)</a:t>
                </a:r>
                <a:r>
                  <a:rPr lang="en-US" altLang="zh-CN" sz="2800" kern="0" dirty="0">
                    <a:solidFill>
                      <a:srgbClr val="0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kern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</a:rPr>
                  <a:t>X</a:t>
                </a:r>
                <a:r>
                  <a:rPr kumimoji="0" lang="en-US" altLang="zh-CN" sz="2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</a:rPr>
                  <a:t>0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</a:rPr>
                  <a:t>(</a:t>
                </a:r>
                <a:r>
                  <a:rPr kumimoji="0" lang="en-US" altLang="zh-CN" sz="2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</a:rPr>
                  <a:t>i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</a:rPr>
                  <a:t>)</a:t>
                </a:r>
                <a:r>
                  <a:rPr lang="en-US" altLang="zh-CN" sz="2800" kern="0" dirty="0" smtClean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ker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</a:rPr>
                  <a:t>X</a:t>
                </a:r>
                <a:r>
                  <a:rPr kumimoji="0" lang="en-US" altLang="zh-CN" sz="2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</a:rPr>
                  <a:t>1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</a:rPr>
                  <a:t>(i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</a:rPr>
                  <a:t>)</a:t>
                </a:r>
                <a:r>
                  <a:rPr lang="en-US" altLang="zh-CN" sz="2800" kern="0" dirty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X</a:t>
                </a:r>
                <a:r>
                  <a:rPr kumimoji="0" lang="en-US" altLang="zh-CN" sz="2800" b="0" i="0" u="none" strike="noStrike" kern="0" cap="none" spc="0" normalizeH="0" baseline="-2500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0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(</a:t>
                </a:r>
                <a:r>
                  <a:rPr kumimoji="0" lang="en-US" altLang="zh-CN" sz="2800" b="0" i="0" u="none" strike="noStrike" kern="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i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CN" sz="2800" kern="0" dirty="0">
                    <a:latin typeface="Arial"/>
                  </a:rPr>
                  <a:t> </a:t>
                </a:r>
                <a:r>
                  <a:rPr lang="en-US" altLang="zh-CN" sz="2800" kern="0" dirty="0" smtClean="0">
                    <a:latin typeface="Arial"/>
                  </a:rPr>
                  <a:t>              = </a:t>
                </a:r>
                <a:r>
                  <a:rPr lang="en-US" altLang="zh-CN" sz="2800" kern="0" dirty="0" smtClean="0">
                    <a:solidFill>
                      <a:srgbClr val="000000"/>
                    </a:solidFill>
                    <a:latin typeface="Arial"/>
                  </a:rPr>
                  <a:t>X</a:t>
                </a:r>
                <a:r>
                  <a:rPr lang="en-US" altLang="zh-CN" sz="2800" kern="0" baseline="-25000" dirty="0" smtClean="0">
                    <a:solidFill>
                      <a:srgbClr val="000000"/>
                    </a:solidFill>
                    <a:latin typeface="Arial"/>
                  </a:rPr>
                  <a:t>4</a:t>
                </a:r>
                <a:r>
                  <a:rPr lang="en-US" altLang="zh-CN" sz="2800" kern="0" dirty="0" smtClean="0">
                    <a:solidFill>
                      <a:srgbClr val="000000"/>
                    </a:solidFill>
                    <a:latin typeface="Arial"/>
                  </a:rPr>
                  <a:t>(</a:t>
                </a:r>
                <a:r>
                  <a:rPr lang="en-US" altLang="zh-CN" sz="2800" kern="0" dirty="0" err="1" smtClean="0">
                    <a:solidFill>
                      <a:srgbClr val="000000"/>
                    </a:solidFill>
                    <a:latin typeface="Arial"/>
                  </a:rPr>
                  <a:t>i</a:t>
                </a:r>
                <a:r>
                  <a:rPr lang="en-US" altLang="zh-CN" sz="2800" kern="0" dirty="0" smtClean="0">
                    <a:solidFill>
                      <a:srgbClr val="000000"/>
                    </a:solidFill>
                    <a:latin typeface="Arial"/>
                  </a:rPr>
                  <a:t>)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X</a:t>
                </a:r>
                <a:r>
                  <a:rPr kumimoji="0" lang="en-US" altLang="zh-CN" sz="2800" b="0" i="0" u="none" strike="noStrike" kern="0" cap="none" spc="0" normalizeH="0" baseline="-2500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1</a:t>
                </a:r>
                <a:r>
                  <a:rPr kumimoji="0" lang="en-US" altLang="zh-CN" sz="2800" b="0" i="0" u="none" strike="noStrike" kern="0" cap="none" spc="0" normalizeH="0" baseline="3000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’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(i)</a:t>
                </a:r>
                <a:r>
                  <a:rPr lang="en-US" altLang="zh-CN" sz="2800" kern="0" dirty="0">
                    <a:solidFill>
                      <a:srgbClr val="0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X</a:t>
                </a:r>
                <a:r>
                  <a:rPr kumimoji="0" lang="en-US" altLang="zh-CN" sz="2800" b="0" i="0" u="none" strike="noStrike" kern="0" cap="none" spc="0" normalizeH="0" baseline="-2500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0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(</a:t>
                </a:r>
                <a:r>
                  <a:rPr kumimoji="0" lang="en-US" altLang="zh-CN" sz="2800" b="0" i="0" u="none" strike="noStrike" kern="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i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)</a:t>
                </a:r>
              </a:p>
              <a:p>
                <a:pPr marL="0" indent="0">
                  <a:buNone/>
                </a:pP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     </a:t>
                </a:r>
                <a:r>
                  <a:rPr kumimoji="0" lang="zh-CN" altLang="en-US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即为了计算新的奇偶校验位，只需读旧数据和奇偶校验条区，不需读其他磁盘。</a:t>
                </a:r>
                <a:endPara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  <a:p>
                <a:pPr marL="0" indent="0">
                  <a:buNone/>
                </a:pPr>
                <a:endPara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6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35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690</Words>
  <Application>Microsoft Office PowerPoint</Application>
  <PresentationFormat>全屏显示(4:3)</PresentationFormat>
  <Paragraphs>136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6.9 并行性与I/O：廉价磁盘冗余阵列</vt:lpstr>
      <vt:lpstr>I/O对系统性能的影响</vt:lpstr>
      <vt:lpstr>计算需要并行、I/O也要并行</vt:lpstr>
      <vt:lpstr>RAID0   无冗余 条带化</vt:lpstr>
      <vt:lpstr>PowerPoint 演示文稿</vt:lpstr>
      <vt:lpstr>RAID1    镜像</vt:lpstr>
      <vt:lpstr>RAID2</vt:lpstr>
      <vt:lpstr>RAID3</vt:lpstr>
      <vt:lpstr>RAID4</vt:lpstr>
      <vt:lpstr>PowerPoint 演示文稿</vt:lpstr>
      <vt:lpstr>RAID5</vt:lpstr>
      <vt:lpstr>RAID6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6.9 并行性与I/O：廉价磁盘冗余阵列</dc:title>
  <dc:creator>hzhang</dc:creator>
  <cp:lastModifiedBy>hzhang</cp:lastModifiedBy>
  <cp:revision>32</cp:revision>
  <dcterms:created xsi:type="dcterms:W3CDTF">2013-06-01T08:03:02Z</dcterms:created>
  <dcterms:modified xsi:type="dcterms:W3CDTF">2013-06-01T11:44:59Z</dcterms:modified>
</cp:coreProperties>
</file>