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E94AF-0E7D-4488-9F26-BD97D1AFD55B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7213D-FEB8-496F-9364-66C180D9D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02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3980C-F9B8-497C-B4FA-1E084F6995F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24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35CD-2D8A-4EC6-A36E-7BF0759E54BF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7F855-3B5C-4FC8-880A-28E2FDEC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86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35CD-2D8A-4EC6-A36E-7BF0759E54BF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7F855-3B5C-4FC8-880A-28E2FDEC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1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35CD-2D8A-4EC6-A36E-7BF0759E54BF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7F855-3B5C-4FC8-880A-28E2FDEC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16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35CD-2D8A-4EC6-A36E-7BF0759E54BF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7F855-3B5C-4FC8-880A-28E2FDEC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61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35CD-2D8A-4EC6-A36E-7BF0759E54BF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7F855-3B5C-4FC8-880A-28E2FDEC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8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35CD-2D8A-4EC6-A36E-7BF0759E54BF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7F855-3B5C-4FC8-880A-28E2FDEC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0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35CD-2D8A-4EC6-A36E-7BF0759E54BF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7F855-3B5C-4FC8-880A-28E2FDEC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98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35CD-2D8A-4EC6-A36E-7BF0759E54BF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7F855-3B5C-4FC8-880A-28E2FDEC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62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35CD-2D8A-4EC6-A36E-7BF0759E54BF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7F855-3B5C-4FC8-880A-28E2FDEC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69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35CD-2D8A-4EC6-A36E-7BF0759E54BF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7F855-3B5C-4FC8-880A-28E2FDEC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14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35CD-2D8A-4EC6-A36E-7BF0759E54BF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7F855-3B5C-4FC8-880A-28E2FDEC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8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35CD-2D8A-4EC6-A36E-7BF0759E54BF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7F855-3B5C-4FC8-880A-28E2FDEC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59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测验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8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第二章小测验</a:t>
            </a:r>
            <a:r>
              <a:rPr lang="en-US" altLang="zh-CN" dirty="0" smtClean="0"/>
              <a:t>2</a:t>
            </a:r>
            <a:r>
              <a:rPr lang="zh-CN" altLang="en-US" dirty="0" smtClean="0"/>
              <a:t>答案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          </a:t>
            </a:r>
            <a:r>
              <a:rPr lang="en-US" altLang="zh-CN" dirty="0" err="1" smtClean="0"/>
              <a:t>addi</a:t>
            </a:r>
            <a:r>
              <a:rPr lang="en-US" altLang="zh-CN" dirty="0" smtClean="0"/>
              <a:t> $t0,$0,1       #starting index of 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</a:t>
            </a:r>
            <a:r>
              <a:rPr lang="en-US" altLang="zh-CN" dirty="0" err="1" smtClean="0"/>
              <a:t>addi</a:t>
            </a:r>
            <a:r>
              <a:rPr lang="en-US" altLang="zh-CN" dirty="0" smtClean="0"/>
              <a:t> $t5,$0,100  #loop bound</a:t>
            </a:r>
          </a:p>
          <a:p>
            <a:pPr>
              <a:buNone/>
            </a:pPr>
            <a:r>
              <a:rPr lang="en-US" altLang="zh-CN" dirty="0" err="1" smtClean="0"/>
              <a:t>Loop:lw</a:t>
            </a:r>
            <a:r>
              <a:rPr lang="en-US" altLang="zh-CN" dirty="0" smtClean="0"/>
              <a:t> $t1,0($a1)       #Load A[i-1]</a:t>
            </a:r>
          </a:p>
          <a:p>
            <a:pPr>
              <a:buNone/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lw</a:t>
            </a:r>
            <a:r>
              <a:rPr lang="en-US" altLang="zh-CN" dirty="0" smtClean="0"/>
              <a:t> $t2,4($a2)      #Load 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</a:p>
          <a:p>
            <a:pPr>
              <a:buNone/>
            </a:pPr>
            <a:r>
              <a:rPr lang="en-US" altLang="zh-CN" dirty="0" smtClean="0"/>
              <a:t>           add $t3,$t1,$t2  #A[i-1]+B[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</a:p>
          <a:p>
            <a:pPr>
              <a:buNone/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sw</a:t>
            </a:r>
            <a:r>
              <a:rPr lang="en-US" altLang="zh-CN" dirty="0" smtClean="0"/>
              <a:t> $t3,4($a1)      #A[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A[i-1] + 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</a:p>
          <a:p>
            <a:pPr>
              <a:buNone/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addi</a:t>
            </a:r>
            <a:r>
              <a:rPr lang="en-US" altLang="zh-CN" dirty="0" smtClean="0"/>
              <a:t> $a1,4            #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i+1</a:t>
            </a:r>
          </a:p>
          <a:p>
            <a:pPr>
              <a:buNone/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addi</a:t>
            </a:r>
            <a:r>
              <a:rPr lang="en-US" altLang="zh-CN" dirty="0" smtClean="0"/>
              <a:t> $a2,4            #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i+1</a:t>
            </a:r>
          </a:p>
          <a:p>
            <a:pPr>
              <a:buNone/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addi</a:t>
            </a:r>
            <a:r>
              <a:rPr lang="en-US" altLang="zh-CN" dirty="0" smtClean="0"/>
              <a:t> $t0,1             #increment index</a:t>
            </a:r>
          </a:p>
          <a:p>
            <a:pPr>
              <a:buNone/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bne</a:t>
            </a:r>
            <a:r>
              <a:rPr lang="en-US" altLang="zh-CN" dirty="0" smtClean="0"/>
              <a:t> $t0,$t5,loop   #compare with loop bound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halt: </a:t>
            </a:r>
          </a:p>
          <a:p>
            <a:pPr>
              <a:buNone/>
            </a:pPr>
            <a:r>
              <a:rPr lang="en-US" altLang="zh-CN" dirty="0" smtClean="0"/>
              <a:t>          </a:t>
            </a:r>
            <a:r>
              <a:rPr lang="en-US" altLang="zh-CN" dirty="0" err="1" smtClean="0"/>
              <a:t>nop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029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第二章小测验</a:t>
            </a:r>
            <a:r>
              <a:rPr lang="en-US" altLang="zh-CN" dirty="0" smtClean="0"/>
              <a:t>2</a:t>
            </a:r>
            <a:r>
              <a:rPr lang="zh-CN" altLang="en-US" dirty="0" smtClean="0"/>
              <a:t>答案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smtClean="0"/>
              <a:t>Sum:</a:t>
            </a:r>
          </a:p>
          <a:p>
            <a:pPr>
              <a:buNone/>
            </a:pPr>
            <a:r>
              <a:rPr lang="en-US" altLang="zh-CN" dirty="0" smtClean="0"/>
              <a:t>          </a:t>
            </a:r>
            <a:r>
              <a:rPr lang="en-US" altLang="zh-CN" dirty="0" err="1" smtClean="0"/>
              <a:t>addi</a:t>
            </a:r>
            <a:r>
              <a:rPr lang="en-US" altLang="zh-CN" dirty="0" smtClean="0"/>
              <a:t> $sp,$sp,-8        #</a:t>
            </a:r>
            <a:r>
              <a:rPr lang="zh-CN" altLang="en-US" dirty="0" smtClean="0"/>
              <a:t>移动栈指针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</a:t>
            </a:r>
            <a:r>
              <a:rPr lang="en-US" altLang="zh-CN" dirty="0" err="1" smtClean="0"/>
              <a:t>sw</a:t>
            </a:r>
            <a:r>
              <a:rPr lang="en-US" altLang="zh-CN" dirty="0" smtClean="0"/>
              <a:t> $ra,4($sp)           #</a:t>
            </a:r>
            <a:r>
              <a:rPr lang="zh-CN" altLang="en-US" dirty="0" smtClean="0"/>
              <a:t>保存</a:t>
            </a:r>
            <a:r>
              <a:rPr lang="en-US" altLang="zh-CN" dirty="0" smtClean="0"/>
              <a:t>return address</a:t>
            </a:r>
          </a:p>
          <a:p>
            <a:pPr>
              <a:buNone/>
            </a:pPr>
            <a:r>
              <a:rPr lang="en-US" altLang="zh-CN" dirty="0" smtClean="0"/>
              <a:t>          </a:t>
            </a:r>
            <a:r>
              <a:rPr lang="en-US" altLang="zh-CN" dirty="0" err="1" smtClean="0"/>
              <a:t>addi</a:t>
            </a:r>
            <a:r>
              <a:rPr lang="en-US" altLang="zh-CN" dirty="0" smtClean="0"/>
              <a:t> $t0,$a0,0         #</a:t>
            </a:r>
            <a:r>
              <a:rPr lang="zh-CN" altLang="en-US" dirty="0" smtClean="0"/>
              <a:t>初始化</a:t>
            </a:r>
            <a:r>
              <a:rPr lang="en-US" altLang="zh-CN" dirty="0" smtClean="0"/>
              <a:t>sum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$t0</a:t>
            </a:r>
            <a:r>
              <a:rPr lang="zh-CN" altLang="en-US" dirty="0" smtClean="0"/>
              <a:t>）为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$a0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</a:t>
            </a:r>
            <a:r>
              <a:rPr lang="en-US" altLang="zh-CN" dirty="0" err="1" smtClean="0"/>
              <a:t>addi</a:t>
            </a:r>
            <a:r>
              <a:rPr lang="en-US" altLang="zh-CN" dirty="0" smtClean="0"/>
              <a:t> $v0,$0,0           #</a:t>
            </a:r>
            <a:r>
              <a:rPr lang="zh-CN" altLang="en-US" dirty="0" smtClean="0"/>
              <a:t>初始化返回值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</a:t>
            </a:r>
            <a:r>
              <a:rPr lang="en-US" altLang="zh-CN" dirty="0" err="1" smtClean="0"/>
              <a:t>beq</a:t>
            </a:r>
            <a:r>
              <a:rPr lang="en-US" altLang="zh-CN" dirty="0" smtClean="0"/>
              <a:t> $t0,0,return     #</a:t>
            </a:r>
            <a:r>
              <a:rPr lang="zh-CN" altLang="en-US" dirty="0" smtClean="0"/>
              <a:t>如果参数为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，则返回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</a:t>
            </a:r>
            <a:r>
              <a:rPr lang="en-US" altLang="zh-CN" dirty="0" err="1" smtClean="0"/>
              <a:t>subi</a:t>
            </a:r>
            <a:r>
              <a:rPr lang="en-US" altLang="zh-CN" dirty="0" smtClean="0"/>
              <a:t> $t1,$t0,1          # t1 = n-1</a:t>
            </a:r>
          </a:p>
          <a:p>
            <a:pPr>
              <a:buNone/>
            </a:pPr>
            <a:r>
              <a:rPr lang="en-US" altLang="zh-CN" dirty="0" smtClean="0"/>
              <a:t>          </a:t>
            </a:r>
            <a:r>
              <a:rPr lang="en-US" altLang="zh-CN" dirty="0" err="1" smtClean="0"/>
              <a:t>sw</a:t>
            </a:r>
            <a:r>
              <a:rPr lang="en-US" altLang="zh-CN" dirty="0" smtClean="0"/>
              <a:t> $t0,8($sp)           # t0</a:t>
            </a:r>
            <a:r>
              <a:rPr lang="zh-CN" altLang="en-US" dirty="0" smtClean="0"/>
              <a:t>压栈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</a:t>
            </a:r>
            <a:r>
              <a:rPr lang="en-US" altLang="zh-CN" dirty="0" err="1" smtClean="0"/>
              <a:t>addi</a:t>
            </a:r>
            <a:r>
              <a:rPr lang="en-US" altLang="zh-CN" dirty="0" smtClean="0"/>
              <a:t> $a0,$t1,0         #</a:t>
            </a:r>
            <a:r>
              <a:rPr lang="zh-CN" altLang="en-US" dirty="0" smtClean="0"/>
              <a:t>将</a:t>
            </a:r>
            <a:r>
              <a:rPr lang="en-US" altLang="zh-CN" dirty="0" smtClean="0"/>
              <a:t>n-1</a:t>
            </a:r>
            <a:r>
              <a:rPr lang="zh-CN" altLang="en-US" dirty="0" smtClean="0"/>
              <a:t>放入参数寄存器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</a:t>
            </a:r>
            <a:r>
              <a:rPr lang="en-US" altLang="zh-CN" dirty="0" err="1" smtClean="0"/>
              <a:t>jal</a:t>
            </a:r>
            <a:r>
              <a:rPr lang="en-US" altLang="zh-CN" dirty="0" smtClean="0"/>
              <a:t> sum                      #call  sum</a:t>
            </a:r>
          </a:p>
          <a:p>
            <a:pPr>
              <a:buNone/>
            </a:pPr>
            <a:r>
              <a:rPr lang="en-US" altLang="zh-CN" dirty="0" smtClean="0"/>
              <a:t>          </a:t>
            </a:r>
            <a:r>
              <a:rPr lang="en-US" altLang="zh-CN" dirty="0" err="1" smtClean="0"/>
              <a:t>lw</a:t>
            </a:r>
            <a:r>
              <a:rPr lang="en-US" altLang="zh-CN" dirty="0" smtClean="0"/>
              <a:t> $t0,8($sp)           #t0</a:t>
            </a:r>
            <a:r>
              <a:rPr lang="zh-CN" altLang="en-US" dirty="0" smtClean="0"/>
              <a:t>出栈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add $v0,$t0,$v0     # t0+</a:t>
            </a:r>
            <a:r>
              <a:rPr lang="zh-CN" altLang="en-US" dirty="0" smtClean="0"/>
              <a:t>返回值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</a:t>
            </a:r>
            <a:r>
              <a:rPr lang="en-US" altLang="zh-CN" dirty="0" err="1" smtClean="0"/>
              <a:t>lw</a:t>
            </a:r>
            <a:r>
              <a:rPr lang="en-US" altLang="zh-CN" dirty="0" smtClean="0"/>
              <a:t> $ra,4($sp)           #</a:t>
            </a:r>
            <a:r>
              <a:rPr lang="zh-CN" altLang="en-US" dirty="0" smtClean="0"/>
              <a:t>返回地址出栈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Return:</a:t>
            </a:r>
          </a:p>
          <a:p>
            <a:pPr>
              <a:buNone/>
            </a:pPr>
            <a:r>
              <a:rPr lang="en-US" altLang="zh-CN" dirty="0" smtClean="0"/>
              <a:t>          </a:t>
            </a:r>
            <a:r>
              <a:rPr lang="en-US" altLang="zh-CN" dirty="0" err="1" smtClean="0"/>
              <a:t>jr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ra</a:t>
            </a:r>
            <a:r>
              <a:rPr lang="en-US" altLang="zh-CN" dirty="0" smtClean="0"/>
              <a:t>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68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第二章小测验</a:t>
            </a:r>
            <a:r>
              <a:rPr lang="en-US" altLang="zh-CN" dirty="0" smtClean="0"/>
              <a:t>2</a:t>
            </a:r>
            <a:r>
              <a:rPr lang="zh-CN" altLang="en-US" dirty="0" smtClean="0"/>
              <a:t>答案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lain" startAt="99"/>
            </a:pPr>
            <a:r>
              <a:rPr lang="en-US" altLang="zh-CN" dirty="0" smtClean="0"/>
              <a:t>2   99    30   40</a:t>
            </a:r>
          </a:p>
          <a:p>
            <a:pPr marL="514350" indent="-514350">
              <a:buNone/>
            </a:pPr>
            <a:r>
              <a:rPr lang="en-US" altLang="zh-CN" dirty="0" smtClean="0"/>
              <a:t>99  1   2      99   40</a:t>
            </a:r>
          </a:p>
          <a:p>
            <a:pPr marL="514350" indent="-514350">
              <a:buNone/>
            </a:pPr>
            <a:r>
              <a:rPr lang="en-US" altLang="zh-CN" dirty="0" smtClean="0"/>
              <a:t>99   1   2     99    0</a:t>
            </a:r>
          </a:p>
          <a:p>
            <a:pPr marL="514350" indent="-514350">
              <a:buNone/>
            </a:pPr>
            <a:r>
              <a:rPr lang="zh-CN" altLang="en-US" dirty="0" smtClean="0"/>
              <a:t>*************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2    3     4   99    10    20     10</a:t>
            </a:r>
          </a:p>
          <a:p>
            <a:pPr marL="514350" indent="-514350">
              <a:buNone/>
            </a:pPr>
            <a:r>
              <a:rPr lang="en-US" altLang="zh-CN" dirty="0" smtClean="0"/>
              <a:t>2     3    2   99    10    99     10</a:t>
            </a:r>
          </a:p>
          <a:p>
            <a:pPr marL="514350" indent="-514350">
              <a:buNone/>
            </a:pPr>
            <a:r>
              <a:rPr lang="en-US" altLang="zh-CN" dirty="0" smtClean="0"/>
              <a:t>2     99  2   99     10     99    10</a:t>
            </a:r>
          </a:p>
          <a:p>
            <a:pPr marL="514350" indent="-514350">
              <a:buNone/>
            </a:pPr>
            <a:r>
              <a:rPr lang="en-US" altLang="zh-CN" dirty="0" smtClean="0"/>
              <a:t> 2   99   1     2      10     99     10</a:t>
            </a:r>
          </a:p>
          <a:p>
            <a:pPr marL="514350" indent="-514350">
              <a:buNone/>
            </a:pPr>
            <a:r>
              <a:rPr lang="en-US" altLang="zh-CN" dirty="0" smtClean="0"/>
              <a:t> 2    99   1     2      10     99    0</a:t>
            </a:r>
          </a:p>
          <a:p>
            <a:pPr marL="514350" indent="-514350">
              <a:buNone/>
            </a:pPr>
            <a:r>
              <a:rPr lang="en-US" altLang="zh-CN" dirty="0" smtClean="0"/>
              <a:t>99   99   1     2      10     99   0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288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第二章小测验</a:t>
            </a:r>
            <a:r>
              <a:rPr lang="en-US" altLang="zh-CN" dirty="0" smtClean="0"/>
              <a:t>2</a:t>
            </a:r>
            <a:r>
              <a:rPr lang="zh-CN" altLang="en-US" dirty="0" smtClean="0"/>
              <a:t>答案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585914"/>
                <a:gridCol w="3900486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文本大小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0x440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数据大小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0x90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文本段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0x00400000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lw</a:t>
                      </a:r>
                      <a:r>
                        <a:rPr lang="en-US" altLang="zh-CN" dirty="0" smtClean="0"/>
                        <a:t>  $a0,0x8000($</a:t>
                      </a:r>
                      <a:r>
                        <a:rPr lang="en-US" altLang="zh-CN" dirty="0" err="1" smtClean="0"/>
                        <a:t>gp</a:t>
                      </a:r>
                      <a:r>
                        <a:rPr lang="en-US" altLang="zh-CN" dirty="0" smtClean="0"/>
                        <a:t>)   #-8000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0x00400004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jal</a:t>
                      </a:r>
                      <a:r>
                        <a:rPr lang="en-US" altLang="zh-CN" dirty="0" smtClean="0"/>
                        <a:t> 0x0400140         #0x0100050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0x00400140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sw</a:t>
                      </a:r>
                      <a:r>
                        <a:rPr lang="en-US" altLang="zh-CN" dirty="0" smtClean="0"/>
                        <a:t> $a1,0x8040($</a:t>
                      </a:r>
                      <a:r>
                        <a:rPr lang="en-US" altLang="zh-CN" dirty="0" err="1" smtClean="0"/>
                        <a:t>gp</a:t>
                      </a:r>
                      <a:r>
                        <a:rPr lang="en-US" altLang="zh-CN" dirty="0" smtClean="0"/>
                        <a:t>)   #-7fc0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0x00400144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Jal</a:t>
                      </a:r>
                      <a:r>
                        <a:rPr lang="en-US" altLang="zh-CN" dirty="0" smtClean="0"/>
                        <a:t> 0x0400000    #0x0100000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0x10000000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(x)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0x10000040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(y)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87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测验第一章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1268761"/>
            <a:ext cx="8229600" cy="175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一</a:t>
            </a:r>
            <a:r>
              <a:rPr lang="en-US" altLang="zh-CN" dirty="0"/>
              <a:t>. </a:t>
            </a:r>
            <a:r>
              <a:rPr lang="zh-CN" altLang="en-US" dirty="0"/>
              <a:t>设有相同指令集的两种不同实现计算机</a:t>
            </a:r>
            <a:r>
              <a:rPr lang="en-US" altLang="zh-CN" dirty="0"/>
              <a:t>M1</a:t>
            </a:r>
            <a:r>
              <a:rPr lang="zh-CN" altLang="en-US" dirty="0"/>
              <a:t>和</a:t>
            </a:r>
            <a:r>
              <a:rPr lang="en-US" altLang="zh-CN" dirty="0"/>
              <a:t>M2</a:t>
            </a:r>
            <a:r>
              <a:rPr lang="zh-CN" altLang="en-US" dirty="0"/>
              <a:t>，该指令集中有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三类指令，</a:t>
            </a:r>
            <a:r>
              <a:rPr lang="en-US" altLang="zh-CN" dirty="0"/>
              <a:t>M1</a:t>
            </a:r>
            <a:r>
              <a:rPr lang="zh-CN" altLang="en-US" dirty="0"/>
              <a:t>的时钟频率为</a:t>
            </a:r>
            <a:r>
              <a:rPr lang="en-US" altLang="zh-CN" dirty="0"/>
              <a:t>80MHz</a:t>
            </a:r>
            <a:r>
              <a:rPr lang="zh-CN" altLang="en-US" dirty="0"/>
              <a:t>，</a:t>
            </a:r>
            <a:r>
              <a:rPr lang="en-US" altLang="zh-CN" dirty="0"/>
              <a:t>M2</a:t>
            </a:r>
            <a:r>
              <a:rPr lang="zh-CN" altLang="en-US" dirty="0"/>
              <a:t>的时钟频率为</a:t>
            </a:r>
            <a:r>
              <a:rPr lang="en-US" altLang="zh-CN" dirty="0"/>
              <a:t>100MHz</a:t>
            </a:r>
            <a:r>
              <a:rPr lang="zh-CN" altLang="en-US" dirty="0"/>
              <a:t>。每类指令的</a:t>
            </a:r>
            <a:r>
              <a:rPr lang="en-US" altLang="zh-CN" dirty="0"/>
              <a:t>CPI</a:t>
            </a:r>
            <a:r>
              <a:rPr lang="zh-CN" altLang="en-US" dirty="0"/>
              <a:t>和某程序中三类指令占总指令数的百分比见下表：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2423592" y="2996952"/>
          <a:ext cx="7272808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823864"/>
                <a:gridCol w="1848544"/>
                <a:gridCol w="237626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指令类别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计算机</a:t>
                      </a:r>
                      <a:r>
                        <a:rPr lang="en-US" altLang="zh-CN" dirty="0" smtClean="0"/>
                        <a:t>M1</a:t>
                      </a:r>
                      <a:r>
                        <a:rPr lang="zh-CN" altLang="en-US" dirty="0" smtClean="0"/>
                        <a:t>中该类指令的</a:t>
                      </a:r>
                      <a:r>
                        <a:rPr lang="en-US" altLang="zh-CN" dirty="0" smtClean="0"/>
                        <a:t>CPI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计算机</a:t>
                      </a:r>
                      <a:r>
                        <a:rPr lang="en-US" altLang="zh-CN" dirty="0" smtClean="0"/>
                        <a:t>M2</a:t>
                      </a:r>
                      <a:r>
                        <a:rPr lang="zh-CN" altLang="en-US" dirty="0" smtClean="0"/>
                        <a:t>中该类指令的</a:t>
                      </a:r>
                      <a:r>
                        <a:rPr lang="en-US" altLang="zh-CN" dirty="0" smtClean="0"/>
                        <a:t>CPI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某程序中三类指令占总指令数的百分比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07568" y="5013176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求：</a:t>
            </a:r>
            <a:r>
              <a:rPr lang="en-US" altLang="zh-CN" sz="2400" dirty="0"/>
              <a:t>1</a:t>
            </a:r>
            <a:r>
              <a:rPr lang="zh-CN" altLang="en-US" sz="2400" dirty="0"/>
              <a:t>）该程序的三类指令在计算机</a:t>
            </a:r>
            <a:r>
              <a:rPr lang="en-US" altLang="zh-CN" sz="2400" dirty="0"/>
              <a:t>M1</a:t>
            </a:r>
            <a:r>
              <a:rPr lang="zh-CN" altLang="en-US" sz="2400" dirty="0"/>
              <a:t>和</a:t>
            </a:r>
            <a:r>
              <a:rPr lang="en-US" altLang="zh-CN" sz="2400" dirty="0"/>
              <a:t>M2</a:t>
            </a:r>
            <a:r>
              <a:rPr lang="zh-CN" altLang="en-US" sz="2400" dirty="0"/>
              <a:t>的（平均）</a:t>
            </a:r>
            <a:r>
              <a:rPr lang="en-US" altLang="zh-CN" sz="2400" dirty="0"/>
              <a:t>CPI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）求计算机</a:t>
            </a:r>
            <a:r>
              <a:rPr lang="en-US" altLang="zh-CN" sz="2400" dirty="0"/>
              <a:t>M1</a:t>
            </a:r>
            <a:r>
              <a:rPr lang="zh-CN" altLang="en-US" sz="2400" dirty="0"/>
              <a:t>和</a:t>
            </a:r>
            <a:r>
              <a:rPr lang="en-US" altLang="zh-CN" sz="2400" dirty="0"/>
              <a:t>M2</a:t>
            </a:r>
            <a:r>
              <a:rPr lang="zh-CN" altLang="en-US" sz="2400" dirty="0"/>
              <a:t>的</a:t>
            </a:r>
            <a:r>
              <a:rPr lang="en-US" altLang="zh-CN" sz="2400" dirty="0"/>
              <a:t>MIPS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32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测验第一章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1268760"/>
            <a:ext cx="8229600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假设运行于一台计算机的某程序包含</a:t>
            </a:r>
            <a:r>
              <a:rPr lang="en-US" altLang="zh-CN" dirty="0"/>
              <a:t>50%</a:t>
            </a:r>
            <a:r>
              <a:rPr lang="zh-CN" altLang="en-US" dirty="0"/>
              <a:t>的浮点乘法，</a:t>
            </a:r>
            <a:r>
              <a:rPr lang="en-US" altLang="zh-CN" dirty="0"/>
              <a:t>20%</a:t>
            </a:r>
            <a:r>
              <a:rPr lang="zh-CN" altLang="en-US" dirty="0"/>
              <a:t>的浮点除法，其余</a:t>
            </a:r>
            <a:r>
              <a:rPr lang="en-US" altLang="zh-CN" dirty="0"/>
              <a:t>30%</a:t>
            </a:r>
            <a:r>
              <a:rPr lang="zh-CN" altLang="en-US" dirty="0"/>
              <a:t>是其他指令。乘法最多快</a:t>
            </a:r>
            <a:r>
              <a:rPr lang="en-US" altLang="zh-CN" dirty="0"/>
              <a:t>8</a:t>
            </a:r>
            <a:r>
              <a:rPr lang="zh-CN" altLang="en-US" dirty="0"/>
              <a:t>倍，除法最多快</a:t>
            </a:r>
            <a:r>
              <a:rPr lang="en-US" altLang="zh-CN" dirty="0"/>
              <a:t>3</a:t>
            </a:r>
            <a:r>
              <a:rPr lang="zh-CN" altLang="en-US" dirty="0"/>
              <a:t>倍，若同时改进乘除法求改进后的加速比。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第一章小测验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的时钟频率为</a:t>
            </a:r>
            <a:r>
              <a:rPr lang="en-US" altLang="zh-CN" dirty="0" smtClean="0"/>
              <a:t>600MHz</a:t>
            </a:r>
            <a:r>
              <a:rPr lang="zh-CN" altLang="en-US" dirty="0" smtClean="0"/>
              <a:t>，指令集平均</a:t>
            </a:r>
            <a:r>
              <a:rPr lang="en-US" altLang="zh-CN" dirty="0" smtClean="0"/>
              <a:t>CPI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1.3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overall CPI</a:t>
            </a:r>
            <a:r>
              <a:rPr lang="zh-CN" altLang="en-US" dirty="0" smtClean="0"/>
              <a:t>）；计算机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的时钟频率为</a:t>
            </a:r>
            <a:r>
              <a:rPr lang="en-US" altLang="zh-CN" dirty="0" smtClean="0"/>
              <a:t>750MHz</a:t>
            </a:r>
            <a:r>
              <a:rPr lang="zh-CN" altLang="en-US" dirty="0" smtClean="0"/>
              <a:t>，平均</a:t>
            </a:r>
            <a:r>
              <a:rPr lang="en-US" altLang="zh-CN" dirty="0" smtClean="0"/>
              <a:t>CPI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2.5</a:t>
            </a:r>
            <a:r>
              <a:rPr lang="zh-CN" altLang="en-US" dirty="0" smtClean="0"/>
              <a:t>。某程序在计算机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上编译后为</a:t>
            </a:r>
            <a:r>
              <a:rPr lang="en-US" altLang="zh-CN" dirty="0" smtClean="0"/>
              <a:t>100000</a:t>
            </a:r>
            <a:r>
              <a:rPr lang="zh-CN" altLang="en-US" dirty="0" smtClean="0"/>
              <a:t>条指令，问：计算机</a:t>
            </a:r>
            <a:r>
              <a:rPr lang="en-US" altLang="zh-CN" dirty="0" smtClean="0"/>
              <a:t>B</a:t>
            </a:r>
            <a:r>
              <a:rPr lang="zh-CN" altLang="en-US" dirty="0" smtClean="0"/>
              <a:t>上的编译器应将它编译为多少条，才能使该程序具有与</a:t>
            </a:r>
            <a:r>
              <a:rPr lang="en-US" altLang="zh-CN" dirty="0" smtClean="0"/>
              <a:t>A</a:t>
            </a:r>
            <a:r>
              <a:rPr lang="zh-CN" altLang="en-US" dirty="0" smtClean="0"/>
              <a:t>相同的执行时间。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第一章小测验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设计者要优化一个计算机，使得它对于一套基准测试程序性能更优越。方案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：改进其中</a:t>
            </a:r>
            <a:r>
              <a:rPr lang="en-US" altLang="zh-CN" dirty="0" smtClean="0"/>
              <a:t>50%</a:t>
            </a:r>
            <a:r>
              <a:rPr lang="zh-CN" altLang="en-US" dirty="0" smtClean="0"/>
              <a:t>的指令，且每条指令提速</a:t>
            </a:r>
            <a:r>
              <a:rPr lang="en-US" altLang="zh-CN" dirty="0" smtClean="0"/>
              <a:t>3</a:t>
            </a:r>
            <a:r>
              <a:rPr lang="zh-CN" altLang="en-US" dirty="0" smtClean="0"/>
              <a:t>倍。但这一方案价格和复杂性过高，所以提出方案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，该方案部分指令速度比原来快</a:t>
            </a:r>
            <a:r>
              <a:rPr lang="en-US" altLang="zh-CN" dirty="0" smtClean="0"/>
              <a:t>75%</a:t>
            </a:r>
            <a:r>
              <a:rPr lang="zh-CN" altLang="en-US" dirty="0" smtClean="0"/>
              <a:t>。问：为了达到和方案</a:t>
            </a:r>
            <a:r>
              <a:rPr lang="en-US" altLang="zh-CN" dirty="0" smtClean="0"/>
              <a:t>A</a:t>
            </a:r>
            <a:r>
              <a:rPr lang="zh-CN" altLang="en-US" dirty="0" smtClean="0"/>
              <a:t>一样的加速比，方案</a:t>
            </a:r>
            <a:r>
              <a:rPr lang="en-US" altLang="zh-CN" dirty="0" smtClean="0"/>
              <a:t>B</a:t>
            </a:r>
            <a:r>
              <a:rPr lang="zh-CN" altLang="en-US" dirty="0" smtClean="0"/>
              <a:t>应加速的指令的百分比是多少？（提示：要加速的指令加速比即部件加速比）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8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第一章小测验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MFLOPS</a:t>
            </a:r>
            <a:r>
              <a:rPr lang="zh-CN" altLang="en-US" dirty="0" smtClean="0"/>
              <a:t>的含义是每秒百万浮点运算。如果机器</a:t>
            </a:r>
            <a:r>
              <a:rPr lang="en-US" altLang="zh-CN" dirty="0" smtClean="0"/>
              <a:t>A</a:t>
            </a:r>
            <a:r>
              <a:rPr lang="zh-CN" altLang="en-US" dirty="0" smtClean="0"/>
              <a:t>比机器</a:t>
            </a:r>
            <a:r>
              <a:rPr lang="en-US" altLang="zh-CN" dirty="0" smtClean="0"/>
              <a:t>B</a:t>
            </a:r>
            <a:r>
              <a:rPr lang="zh-CN" altLang="en-US" dirty="0" smtClean="0"/>
              <a:t>有较高的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（每秒百万指令），那么机器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MFLOPS</a:t>
            </a:r>
            <a:r>
              <a:rPr lang="zh-CN" altLang="en-US" dirty="0" smtClean="0"/>
              <a:t>肯定高于</a:t>
            </a:r>
            <a:r>
              <a:rPr lang="en-US" altLang="zh-CN" dirty="0" smtClean="0"/>
              <a:t>B</a:t>
            </a:r>
            <a:r>
              <a:rPr lang="zh-CN" altLang="en-US" smtClean="0"/>
              <a:t>么？为什么？请举例说明。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434CE-C963-49B7-B828-D90ABCFF307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49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小测验第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求下列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代码对应的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指令序列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for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0;i &lt;98;i++){</a:t>
            </a:r>
          </a:p>
          <a:p>
            <a:pPr marL="0" indent="0">
              <a:buNone/>
            </a:pPr>
            <a:r>
              <a:rPr lang="en-US" altLang="zh-CN" dirty="0" smtClean="0"/>
              <a:t>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A[i+1]-A[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]*B[i+2]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数组 </a:t>
            </a:r>
            <a:r>
              <a:rPr lang="en-US" altLang="zh-CN" dirty="0" smtClean="0"/>
              <a:t>ABC</a:t>
            </a:r>
            <a:r>
              <a:rPr lang="zh-CN" altLang="en-US" dirty="0" smtClean="0"/>
              <a:t>的首地址分别为</a:t>
            </a:r>
            <a:r>
              <a:rPr lang="en-US" altLang="zh-CN" dirty="0" smtClean="0"/>
              <a:t>0xA000    0xB000   0xC000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29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第二章小测验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A[100],B[100];</a:t>
            </a:r>
          </a:p>
          <a:p>
            <a:pPr>
              <a:buNone/>
            </a:pPr>
            <a:r>
              <a:rPr lang="en-US" altLang="zh-CN" dirty="0" smtClean="0"/>
              <a:t>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=1;i&lt;100;i++){A[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A[i-1] + 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];}</a:t>
            </a:r>
          </a:p>
          <a:p>
            <a:pPr>
              <a:buNone/>
            </a:pPr>
            <a:r>
              <a:rPr lang="zh-CN" altLang="en-US" dirty="0" smtClean="0"/>
              <a:t>的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汇编代码。数组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的基地址存于寄存器</a:t>
            </a:r>
            <a:r>
              <a:rPr lang="en-US" altLang="zh-CN" dirty="0" smtClean="0"/>
              <a:t>$a0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$a1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94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第二章小测验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求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sum(unsigned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pPr>
              <a:buNone/>
            </a:pP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     if(n==0) return 0;</a:t>
            </a:r>
          </a:p>
          <a:p>
            <a:pPr>
              <a:buNone/>
            </a:pPr>
            <a:r>
              <a:rPr lang="en-US" altLang="zh-CN" dirty="0" smtClean="0"/>
              <a:t>     else return </a:t>
            </a:r>
            <a:r>
              <a:rPr lang="en-US" altLang="zh-CN" dirty="0" err="1" smtClean="0"/>
              <a:t>n+sum</a:t>
            </a:r>
            <a:r>
              <a:rPr lang="en-US" altLang="zh-CN" dirty="0" smtClean="0"/>
              <a:t>(n-1);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zh-CN" altLang="en-US" dirty="0" smtClean="0"/>
              <a:t>的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汇编代码。</a:t>
            </a:r>
            <a:endParaRPr lang="en-US" altLang="zh-CN" dirty="0" smtClean="0"/>
          </a:p>
          <a:p>
            <a:r>
              <a:rPr lang="en-US" altLang="zh-CN" dirty="0" smtClean="0"/>
              <a:t>2.28</a:t>
            </a:r>
          </a:p>
          <a:p>
            <a:r>
              <a:rPr lang="en-US" altLang="zh-CN" dirty="0" smtClean="0"/>
              <a:t>2.31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594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938</Words>
  <Application>Microsoft Office PowerPoint</Application>
  <PresentationFormat>宽屏</PresentationFormat>
  <Paragraphs>124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小测验1，2章</vt:lpstr>
      <vt:lpstr>小测验第一章</vt:lpstr>
      <vt:lpstr>小测验第一章</vt:lpstr>
      <vt:lpstr>第一章小测验2</vt:lpstr>
      <vt:lpstr>第一章小测验2</vt:lpstr>
      <vt:lpstr>第一章小测验2</vt:lpstr>
      <vt:lpstr>小测验第2章</vt:lpstr>
      <vt:lpstr>第二章小测验2</vt:lpstr>
      <vt:lpstr>第二章小测验2</vt:lpstr>
      <vt:lpstr>第二章小测验2答案</vt:lpstr>
      <vt:lpstr>第二章小测验2答案</vt:lpstr>
      <vt:lpstr>第二章小测验2答案</vt:lpstr>
      <vt:lpstr>第二章小测验2答案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小测验1，2章</dc:title>
  <dc:creator>Zhang</dc:creator>
  <cp:lastModifiedBy>Zhang</cp:lastModifiedBy>
  <cp:revision>9</cp:revision>
  <dcterms:created xsi:type="dcterms:W3CDTF">2018-04-02T00:52:38Z</dcterms:created>
  <dcterms:modified xsi:type="dcterms:W3CDTF">2018-04-02T07:25:01Z</dcterms:modified>
</cp:coreProperties>
</file>