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5" r:id="rId14"/>
    <p:sldId id="268" r:id="rId15"/>
    <p:sldId id="267"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9" r:id="rId35"/>
    <p:sldId id="270" r:id="rId36"/>
    <p:sldId id="271" r:id="rId37"/>
    <p:sldId id="272" r:id="rId38"/>
    <p:sldId id="295" r:id="rId39"/>
    <p:sldId id="273" r:id="rId40"/>
    <p:sldId id="274"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D6A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5616C7F-0B7E-4738-8EE8-62B8347438DC}" type="datetimeFigureOut">
              <a:rPr lang="zh-CN" altLang="en-US"/>
              <a:pPr>
                <a:defRPr/>
              </a:pPr>
              <a:t>2018/3/29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8D7288-3EA6-4C00-B424-C6C1FA656E7E}" type="slidenum">
              <a:rPr lang="zh-CN" altLang="en-US"/>
              <a:pPr>
                <a:defRPr/>
              </a:pPr>
              <a:t>‹#›</a:t>
            </a:fld>
            <a:endParaRPr lang="zh-CN" altLang="en-US"/>
          </a:p>
        </p:txBody>
      </p:sp>
    </p:spTree>
    <p:extLst>
      <p:ext uri="{BB962C8B-B14F-4D97-AF65-F5344CB8AC3E}">
        <p14:creationId xmlns:p14="http://schemas.microsoft.com/office/powerpoint/2010/main" val="12267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68E69B5-43DE-4E40-92A1-0EE59C175631}" type="datetimeFigureOut">
              <a:rPr lang="zh-CN" altLang="en-US"/>
              <a:pPr>
                <a:defRPr/>
              </a:pPr>
              <a:t>2018/3/29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FC4A59-02EE-4838-8872-9C30EA4F9702}" type="slidenum">
              <a:rPr lang="zh-CN" altLang="en-US"/>
              <a:pPr>
                <a:defRPr/>
              </a:pPr>
              <a:t>‹#›</a:t>
            </a:fld>
            <a:endParaRPr lang="zh-CN" altLang="en-US"/>
          </a:p>
        </p:txBody>
      </p:sp>
    </p:spTree>
    <p:extLst>
      <p:ext uri="{BB962C8B-B14F-4D97-AF65-F5344CB8AC3E}">
        <p14:creationId xmlns:p14="http://schemas.microsoft.com/office/powerpoint/2010/main" val="274193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730863-0A6B-46C5-B9BE-3AE49865B623}" type="datetimeFigureOut">
              <a:rPr lang="zh-CN" altLang="en-US"/>
              <a:pPr>
                <a:defRPr/>
              </a:pPr>
              <a:t>2018/3/29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708641-7F4D-4C42-B9C4-E661F2F656C8}" type="slidenum">
              <a:rPr lang="zh-CN" altLang="en-US"/>
              <a:pPr>
                <a:defRPr/>
              </a:pPr>
              <a:t>‹#›</a:t>
            </a:fld>
            <a:endParaRPr lang="zh-CN" altLang="en-US"/>
          </a:p>
        </p:txBody>
      </p:sp>
    </p:spTree>
    <p:extLst>
      <p:ext uri="{BB962C8B-B14F-4D97-AF65-F5344CB8AC3E}">
        <p14:creationId xmlns:p14="http://schemas.microsoft.com/office/powerpoint/2010/main" val="411743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07616A0-9817-459F-ABDE-B9A1B18472F7}" type="datetimeFigureOut">
              <a:rPr lang="zh-CN" altLang="en-US"/>
              <a:pPr>
                <a:defRPr/>
              </a:pPr>
              <a:t>2018/3/29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6467AA-FCE8-4BC3-AEFA-7EBD5D82342D}" type="slidenum">
              <a:rPr lang="zh-CN" altLang="en-US"/>
              <a:pPr>
                <a:defRPr/>
              </a:pPr>
              <a:t>‹#›</a:t>
            </a:fld>
            <a:endParaRPr lang="zh-CN" altLang="en-US"/>
          </a:p>
        </p:txBody>
      </p:sp>
    </p:spTree>
    <p:extLst>
      <p:ext uri="{BB962C8B-B14F-4D97-AF65-F5344CB8AC3E}">
        <p14:creationId xmlns:p14="http://schemas.microsoft.com/office/powerpoint/2010/main" val="388161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465C194-C906-4FA8-9190-428BAD987F72}" type="datetimeFigureOut">
              <a:rPr lang="zh-CN" altLang="en-US"/>
              <a:pPr>
                <a:defRPr/>
              </a:pPr>
              <a:t>2018/3/29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0337A0-14AC-4F46-8413-F1189E0979C3}" type="slidenum">
              <a:rPr lang="zh-CN" altLang="en-US"/>
              <a:pPr>
                <a:defRPr/>
              </a:pPr>
              <a:t>‹#›</a:t>
            </a:fld>
            <a:endParaRPr lang="zh-CN" altLang="en-US"/>
          </a:p>
        </p:txBody>
      </p:sp>
    </p:spTree>
    <p:extLst>
      <p:ext uri="{BB962C8B-B14F-4D97-AF65-F5344CB8AC3E}">
        <p14:creationId xmlns:p14="http://schemas.microsoft.com/office/powerpoint/2010/main" val="195016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7DCCCC2-907F-44F9-86FB-6559F1A8DABF}" type="datetimeFigureOut">
              <a:rPr lang="zh-CN" altLang="en-US"/>
              <a:pPr>
                <a:defRPr/>
              </a:pPr>
              <a:t>2018/3/29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D3F093-D5F0-4F80-996A-8C2293EAA332}" type="slidenum">
              <a:rPr lang="zh-CN" altLang="en-US"/>
              <a:pPr>
                <a:defRPr/>
              </a:pPr>
              <a:t>‹#›</a:t>
            </a:fld>
            <a:endParaRPr lang="zh-CN" altLang="en-US"/>
          </a:p>
        </p:txBody>
      </p:sp>
    </p:spTree>
    <p:extLst>
      <p:ext uri="{BB962C8B-B14F-4D97-AF65-F5344CB8AC3E}">
        <p14:creationId xmlns:p14="http://schemas.microsoft.com/office/powerpoint/2010/main" val="392817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E9709A4-78B7-4E1D-8740-18325A000FBD}" type="datetimeFigureOut">
              <a:rPr lang="zh-CN" altLang="en-US"/>
              <a:pPr>
                <a:defRPr/>
              </a:pPr>
              <a:t>2018/3/29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FEEE97D-4AFF-4739-93A1-4DCF10AE1DC8}" type="slidenum">
              <a:rPr lang="zh-CN" altLang="en-US"/>
              <a:pPr>
                <a:defRPr/>
              </a:pPr>
              <a:t>‹#›</a:t>
            </a:fld>
            <a:endParaRPr lang="zh-CN" altLang="en-US"/>
          </a:p>
        </p:txBody>
      </p:sp>
    </p:spTree>
    <p:extLst>
      <p:ext uri="{BB962C8B-B14F-4D97-AF65-F5344CB8AC3E}">
        <p14:creationId xmlns:p14="http://schemas.microsoft.com/office/powerpoint/2010/main" val="16104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2C63F74-3BAA-4E2E-89AC-00F4E7306750}" type="datetimeFigureOut">
              <a:rPr lang="zh-CN" altLang="en-US"/>
              <a:pPr>
                <a:defRPr/>
              </a:pPr>
              <a:t>2018/3/29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13D9815-1F4A-496D-ADD7-FD1057383D53}" type="slidenum">
              <a:rPr lang="zh-CN" altLang="en-US"/>
              <a:pPr>
                <a:defRPr/>
              </a:pPr>
              <a:t>‹#›</a:t>
            </a:fld>
            <a:endParaRPr lang="zh-CN" altLang="en-US"/>
          </a:p>
        </p:txBody>
      </p:sp>
    </p:spTree>
    <p:extLst>
      <p:ext uri="{BB962C8B-B14F-4D97-AF65-F5344CB8AC3E}">
        <p14:creationId xmlns:p14="http://schemas.microsoft.com/office/powerpoint/2010/main" val="20158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4E73B68-FCE0-421C-A137-F62F5DE0F6A0}" type="datetimeFigureOut">
              <a:rPr lang="zh-CN" altLang="en-US"/>
              <a:pPr>
                <a:defRPr/>
              </a:pPr>
              <a:t>2018/3/29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B8CEBE7-9347-41C5-B42C-70CCEBCC5E70}" type="slidenum">
              <a:rPr lang="zh-CN" altLang="en-US"/>
              <a:pPr>
                <a:defRPr/>
              </a:pPr>
              <a:t>‹#›</a:t>
            </a:fld>
            <a:endParaRPr lang="zh-CN" altLang="en-US"/>
          </a:p>
        </p:txBody>
      </p:sp>
    </p:spTree>
    <p:extLst>
      <p:ext uri="{BB962C8B-B14F-4D97-AF65-F5344CB8AC3E}">
        <p14:creationId xmlns:p14="http://schemas.microsoft.com/office/powerpoint/2010/main" val="131836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45117EE-3664-446A-A14A-8EB9DAF51559}" type="datetimeFigureOut">
              <a:rPr lang="zh-CN" altLang="en-US"/>
              <a:pPr>
                <a:defRPr/>
              </a:pPr>
              <a:t>2018/3/29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ED45F8-54E4-4201-AD52-8B9D55666CBF}" type="slidenum">
              <a:rPr lang="zh-CN" altLang="en-US"/>
              <a:pPr>
                <a:defRPr/>
              </a:pPr>
              <a:t>‹#›</a:t>
            </a:fld>
            <a:endParaRPr lang="zh-CN" altLang="en-US"/>
          </a:p>
        </p:txBody>
      </p:sp>
    </p:spTree>
    <p:extLst>
      <p:ext uri="{BB962C8B-B14F-4D97-AF65-F5344CB8AC3E}">
        <p14:creationId xmlns:p14="http://schemas.microsoft.com/office/powerpoint/2010/main" val="302882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17B699-3A1C-4521-954F-00F414ADD2A0}" type="datetimeFigureOut">
              <a:rPr lang="zh-CN" altLang="en-US"/>
              <a:pPr>
                <a:defRPr/>
              </a:pPr>
              <a:t>2018/3/29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96DA44-D0E6-4123-AC3F-683FAEC67091}" type="slidenum">
              <a:rPr lang="zh-CN" altLang="en-US"/>
              <a:pPr>
                <a:defRPr/>
              </a:pPr>
              <a:t>‹#›</a:t>
            </a:fld>
            <a:endParaRPr lang="zh-CN" altLang="en-US"/>
          </a:p>
        </p:txBody>
      </p:sp>
    </p:spTree>
    <p:extLst>
      <p:ext uri="{BB962C8B-B14F-4D97-AF65-F5344CB8AC3E}">
        <p14:creationId xmlns:p14="http://schemas.microsoft.com/office/powerpoint/2010/main" val="228415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287FF2B-EC80-4D99-86A6-314509A68DD7}" type="datetimeFigureOut">
              <a:rPr lang="zh-CN" altLang="en-US"/>
              <a:pPr>
                <a:defRPr/>
              </a:pPr>
              <a:t>2018/3/29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96BB648-D8F9-43FB-ABF7-B287ED198D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smtClean="0"/>
              <a:t>第三章   计算机的算术运算</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txBox="1">
            <a:spLocks noChangeArrowheads="1"/>
          </p:cNvSpPr>
          <p:nvPr/>
        </p:nvSpPr>
        <p:spPr bwMode="auto">
          <a:xfrm>
            <a:off x="323850" y="476250"/>
            <a:ext cx="82708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charset="0"/>
              <a:buChar char="•"/>
            </a:pPr>
            <a:r>
              <a:rPr lang="en-US" altLang="zh-CN" sz="2800"/>
              <a:t>[</a:t>
            </a:r>
            <a:r>
              <a:rPr lang="zh-CN" altLang="en-US" sz="2800"/>
              <a:t>例</a:t>
            </a:r>
            <a:r>
              <a:rPr lang="en-US" altLang="zh-CN" sz="2800"/>
              <a:t>2]: 7 – 6 = 7 + (–6)</a:t>
            </a:r>
          </a:p>
          <a:p>
            <a:pPr lvl="1" eaLnBrk="1" hangingPunct="1">
              <a:spcBef>
                <a:spcPct val="20000"/>
              </a:spcBef>
              <a:buFont typeface="Wingdings" pitchFamily="2" charset="2"/>
              <a:buNone/>
            </a:pPr>
            <a:r>
              <a:rPr lang="en-US" altLang="zh-CN" sz="2800"/>
              <a:t>	+7:	0000 0000 … 0000 0111</a:t>
            </a:r>
            <a:br>
              <a:rPr lang="en-US" altLang="zh-CN" sz="2800"/>
            </a:br>
            <a:r>
              <a:rPr lang="en-US" altLang="zh-CN" sz="2800" u="sng"/>
              <a:t>–6:	1111 1111 … 1111 1010</a:t>
            </a:r>
            <a:r>
              <a:rPr lang="en-US" altLang="zh-CN" sz="2800"/>
              <a:t/>
            </a:r>
            <a:br>
              <a:rPr lang="en-US" altLang="zh-CN" sz="2800"/>
            </a:br>
            <a:r>
              <a:rPr lang="en-US" altLang="zh-CN" sz="2800"/>
              <a:t>+1:	0000 0000 … 0000 0001</a:t>
            </a:r>
          </a:p>
          <a:p>
            <a:pPr lvl="1" eaLnBrk="1" hangingPunct="1">
              <a:spcBef>
                <a:spcPct val="20000"/>
              </a:spcBef>
              <a:buFont typeface="Wingdings" pitchFamily="2" charset="2"/>
              <a:buNone/>
            </a:pPr>
            <a:endParaRPr lang="en-US" altLang="zh-CN" sz="2800"/>
          </a:p>
          <a:p>
            <a:pPr eaLnBrk="1" hangingPunct="1">
              <a:spcBef>
                <a:spcPct val="20000"/>
              </a:spcBef>
              <a:buFont typeface="Arial" charset="0"/>
              <a:buChar char="•"/>
            </a:pPr>
            <a:r>
              <a:rPr lang="zh-CN" altLang="en-US" sz="2800"/>
              <a:t>可能产生溢出的情况</a:t>
            </a:r>
            <a:endParaRPr lang="en-US" sz="2800"/>
          </a:p>
          <a:p>
            <a:pPr lvl="1" eaLnBrk="1" hangingPunct="1">
              <a:spcBef>
                <a:spcPct val="20000"/>
              </a:spcBef>
              <a:buFont typeface="Arial" charset="0"/>
              <a:buChar char="–"/>
            </a:pPr>
            <a:r>
              <a:rPr lang="zh-CN" altLang="en-US" sz="2800"/>
              <a:t>两个</a:t>
            </a:r>
            <a:r>
              <a:rPr lang="en-US" sz="2800"/>
              <a:t> </a:t>
            </a:r>
            <a:r>
              <a:rPr lang="en-US" altLang="zh-CN" sz="2800"/>
              <a:t>+ve </a:t>
            </a:r>
            <a:r>
              <a:rPr lang="zh-CN" altLang="en-US" sz="2800"/>
              <a:t>或两个</a:t>
            </a:r>
            <a:r>
              <a:rPr lang="en-US" altLang="zh-CN" sz="2800"/>
              <a:t>–ve </a:t>
            </a:r>
            <a:r>
              <a:rPr lang="zh-CN" altLang="en-US" sz="2800"/>
              <a:t>不会溢出</a:t>
            </a:r>
            <a:endParaRPr lang="en-US" sz="2800"/>
          </a:p>
          <a:p>
            <a:pPr lvl="1" eaLnBrk="1" hangingPunct="1">
              <a:spcBef>
                <a:spcPct val="20000"/>
              </a:spcBef>
              <a:buFont typeface="Arial" charset="0"/>
              <a:buChar char="–"/>
            </a:pPr>
            <a:r>
              <a:rPr lang="zh-CN" altLang="en-US" sz="2800"/>
              <a:t>异号数相减，若结果与被减数相反，则溢出</a:t>
            </a:r>
            <a:endParaRPr lang="en-US" altLang="zh-CN" sz="2800"/>
          </a:p>
          <a:p>
            <a:pPr lvl="2" eaLnBrk="1" hangingPunct="1">
              <a:spcBef>
                <a:spcPct val="20000"/>
              </a:spcBef>
              <a:buFont typeface="Arial" charset="0"/>
              <a:buChar char="•"/>
            </a:pPr>
            <a:r>
              <a:rPr lang="en-US" altLang="zh-CN" sz="2000"/>
              <a:t> (–ve) – (+ve)</a:t>
            </a:r>
          </a:p>
          <a:p>
            <a:pPr lvl="3" eaLnBrk="1" hangingPunct="1">
              <a:spcBef>
                <a:spcPct val="20000"/>
              </a:spcBef>
              <a:buFont typeface="Arial" charset="0"/>
              <a:buChar char="–"/>
            </a:pPr>
            <a:r>
              <a:rPr lang="zh-CN" altLang="en-US" sz="1600"/>
              <a:t>溢出若结果符号位为</a:t>
            </a:r>
            <a:r>
              <a:rPr lang="en-US" altLang="zh-CN" sz="1600"/>
              <a:t> 0</a:t>
            </a:r>
            <a:r>
              <a:rPr lang="zh-CN" altLang="en-US" sz="1600"/>
              <a:t>（正数）</a:t>
            </a:r>
            <a:endParaRPr lang="en-US" altLang="zh-CN" sz="1600"/>
          </a:p>
          <a:p>
            <a:pPr lvl="2" eaLnBrk="1" hangingPunct="1">
              <a:spcBef>
                <a:spcPct val="20000"/>
              </a:spcBef>
              <a:buFont typeface="Arial" charset="0"/>
              <a:buChar char="•"/>
            </a:pPr>
            <a:r>
              <a:rPr lang="en-US" altLang="zh-CN" sz="2000"/>
              <a:t>(+ve) – (-ve)</a:t>
            </a:r>
          </a:p>
          <a:p>
            <a:pPr lvl="3" eaLnBrk="1" hangingPunct="1">
              <a:spcBef>
                <a:spcPct val="20000"/>
              </a:spcBef>
              <a:buFont typeface="Arial" charset="0"/>
              <a:buChar char="–"/>
            </a:pPr>
            <a:r>
              <a:rPr lang="zh-CN" altLang="en-US" sz="1600"/>
              <a:t>溢出若结果符号位为</a:t>
            </a:r>
            <a:r>
              <a:rPr lang="en-US" altLang="zh-CN" sz="1600"/>
              <a:t> 1</a:t>
            </a:r>
            <a:r>
              <a:rPr lang="zh-CN" altLang="en-US" sz="1600"/>
              <a:t>（负数）</a:t>
            </a:r>
            <a:endParaRPr lang="en-US" altLang="zh-CN" sz="1600"/>
          </a:p>
          <a:p>
            <a:pPr lvl="2" eaLnBrk="1" hangingPunct="1">
              <a:spcBef>
                <a:spcPct val="20000"/>
              </a:spcBef>
              <a:buFont typeface="Arial" charset="0"/>
              <a:buChar char="•"/>
            </a:pPr>
            <a:endParaRPr 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28650" y="412750"/>
            <a:ext cx="7772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Arial" charset="0"/>
              <a:buChar char="•"/>
            </a:pPr>
            <a:r>
              <a:rPr lang="zh-CN" altLang="en-US" sz="3200">
                <a:latin typeface="宋体" pitchFamily="2" charset="-122"/>
              </a:rPr>
              <a:t>加减法的溢出判断的逻辑表达式：</a:t>
            </a:r>
          </a:p>
        </p:txBody>
      </p:sp>
      <p:graphicFrame>
        <p:nvGraphicFramePr>
          <p:cNvPr id="12291" name="Object 5"/>
          <p:cNvGraphicFramePr>
            <a:graphicFrameLocks noChangeAspect="1"/>
          </p:cNvGraphicFramePr>
          <p:nvPr/>
        </p:nvGraphicFramePr>
        <p:xfrm>
          <a:off x="1503363" y="1268413"/>
          <a:ext cx="4800600" cy="622300"/>
        </p:xfrm>
        <a:graphic>
          <a:graphicData uri="http://schemas.openxmlformats.org/presentationml/2006/ole">
            <mc:AlternateContent xmlns:mc="http://schemas.openxmlformats.org/markup-compatibility/2006">
              <mc:Choice xmlns:v="urn:schemas-microsoft-com:vml" Requires="v">
                <p:oleObj spid="_x0000_s12329" r:id="rId3" imgW="1497300" imgH="266469" progId="Equation.3">
                  <p:embed/>
                </p:oleObj>
              </mc:Choice>
              <mc:Fallback>
                <p:oleObj r:id="rId3" imgW="1497300" imgH="266469"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1268413"/>
                        <a:ext cx="4800600" cy="622300"/>
                      </a:xfrm>
                      <a:prstGeom prst="rect">
                        <a:avLst/>
                      </a:prstGeom>
                      <a:solidFill>
                        <a:srgbClr val="FFFFFF"/>
                      </a:solidFill>
                    </p:spPr>
                  </p:pic>
                </p:oleObj>
              </mc:Fallback>
            </mc:AlternateContent>
          </a:graphicData>
        </a:graphic>
      </p:graphicFrame>
      <p:sp>
        <p:nvSpPr>
          <p:cNvPr id="12292" name="Text Box 6"/>
          <p:cNvSpPr txBox="1">
            <a:spLocks noChangeArrowheads="1"/>
          </p:cNvSpPr>
          <p:nvPr/>
        </p:nvSpPr>
        <p:spPr bwMode="auto">
          <a:xfrm>
            <a:off x="131763" y="228123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a:latin typeface="Times New Roman" pitchFamily="18" charset="0"/>
              </a:rPr>
              <a:t>V=1</a:t>
            </a:r>
            <a:r>
              <a:rPr lang="zh-CN" altLang="en-US">
                <a:latin typeface="Times New Roman" pitchFamily="18" charset="0"/>
              </a:rPr>
              <a:t>代表溢出</a:t>
            </a:r>
          </a:p>
        </p:txBody>
      </p:sp>
      <p:sp>
        <p:nvSpPr>
          <p:cNvPr id="12293" name="Line 7"/>
          <p:cNvSpPr>
            <a:spLocks noChangeShapeType="1"/>
          </p:cNvSpPr>
          <p:nvPr/>
        </p:nvSpPr>
        <p:spPr bwMode="auto">
          <a:xfrm flipV="1">
            <a:off x="1274763" y="1747838"/>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4" name="Text Box 8"/>
          <p:cNvSpPr txBox="1">
            <a:spLocks noChangeArrowheads="1"/>
          </p:cNvSpPr>
          <p:nvPr/>
        </p:nvSpPr>
        <p:spPr bwMode="auto">
          <a:xfrm>
            <a:off x="2265363" y="2281238"/>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a:latin typeface="Arial" charset="0"/>
              </a:rPr>
              <a:t>X</a:t>
            </a:r>
            <a:r>
              <a:rPr lang="en-US" altLang="zh-CN" baseline="-30000">
                <a:latin typeface="Arial" charset="0"/>
              </a:rPr>
              <a:t>f</a:t>
            </a:r>
            <a:r>
              <a:rPr lang="en-US">
                <a:latin typeface="宋体" pitchFamily="2" charset="-122"/>
              </a:rPr>
              <a:t>、</a:t>
            </a:r>
            <a:r>
              <a:rPr lang="en-US" altLang="zh-CN">
                <a:latin typeface="Arial" charset="0"/>
              </a:rPr>
              <a:t>Y</a:t>
            </a:r>
            <a:r>
              <a:rPr lang="en-US" altLang="zh-CN" baseline="-30000">
                <a:latin typeface="Arial" charset="0"/>
              </a:rPr>
              <a:t>f</a:t>
            </a:r>
            <a:r>
              <a:rPr lang="en-US">
                <a:latin typeface="宋体" pitchFamily="2" charset="-122"/>
              </a:rPr>
              <a:t>、</a:t>
            </a:r>
            <a:r>
              <a:rPr lang="en-US" altLang="zh-CN">
                <a:latin typeface="Arial" charset="0"/>
              </a:rPr>
              <a:t>S</a:t>
            </a:r>
            <a:r>
              <a:rPr lang="en-US" altLang="zh-CN" baseline="-30000">
                <a:latin typeface="Arial" charset="0"/>
              </a:rPr>
              <a:t>f</a:t>
            </a:r>
            <a:r>
              <a:rPr lang="zh-CN" altLang="en-US">
                <a:latin typeface="宋体" pitchFamily="2" charset="-122"/>
              </a:rPr>
              <a:t>分别代表相加的两个操作数的符号和结果的符号</a:t>
            </a:r>
          </a:p>
        </p:txBody>
      </p:sp>
      <p:sp>
        <p:nvSpPr>
          <p:cNvPr id="12295" name="Line 9"/>
          <p:cNvSpPr>
            <a:spLocks noChangeShapeType="1"/>
          </p:cNvSpPr>
          <p:nvPr/>
        </p:nvSpPr>
        <p:spPr bwMode="auto">
          <a:xfrm flipH="1" flipV="1">
            <a:off x="2951163" y="1747838"/>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6" name="Rectangle 3"/>
          <p:cNvSpPr txBox="1">
            <a:spLocks noChangeArrowheads="1"/>
          </p:cNvSpPr>
          <p:nvPr/>
        </p:nvSpPr>
        <p:spPr bwMode="auto">
          <a:xfrm>
            <a:off x="638175" y="2819400"/>
            <a:ext cx="7772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Arial" charset="0"/>
              <a:buChar char="•"/>
            </a:pPr>
            <a:r>
              <a:rPr lang="zh-CN" altLang="en-US" sz="3200">
                <a:latin typeface="宋体" pitchFamily="2" charset="-122"/>
              </a:rPr>
              <a:t>双符号位的溢出判断方法：</a:t>
            </a:r>
          </a:p>
        </p:txBody>
      </p:sp>
      <p:sp>
        <p:nvSpPr>
          <p:cNvPr id="12297" name="TextBox 1"/>
          <p:cNvSpPr txBox="1">
            <a:spLocks noChangeArrowheads="1"/>
          </p:cNvSpPr>
          <p:nvPr/>
        </p:nvSpPr>
        <p:spPr bwMode="auto">
          <a:xfrm>
            <a:off x="1131888" y="3500438"/>
            <a:ext cx="727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dirty="0">
                <a:latin typeface="宋体" pitchFamily="2" charset="-122"/>
              </a:rPr>
              <a:t>每个操作数采用双符号位（</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f1</a:t>
            </a:r>
            <a:r>
              <a:rPr lang="zh-CN" altLang="en-US" dirty="0">
                <a:latin typeface="宋体" pitchFamily="2" charset="-122"/>
              </a:rPr>
              <a:t>和</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f2</a:t>
            </a:r>
            <a:r>
              <a:rPr lang="en-US" altLang="zh-CN" dirty="0">
                <a:latin typeface="宋体" pitchFamily="2" charset="-122"/>
              </a:rPr>
              <a:t>），</a:t>
            </a:r>
            <a:r>
              <a:rPr lang="zh-CN" altLang="en-US" dirty="0">
                <a:latin typeface="宋体" pitchFamily="2" charset="-122"/>
              </a:rPr>
              <a:t>称为</a:t>
            </a:r>
            <a:r>
              <a:rPr lang="zh-CN" altLang="en-US" dirty="0">
                <a:solidFill>
                  <a:srgbClr val="FF0000"/>
                </a:solidFill>
                <a:latin typeface="宋体" pitchFamily="2" charset="-122"/>
              </a:rPr>
              <a:t>变形补码</a:t>
            </a:r>
            <a:r>
              <a:rPr lang="zh-CN" altLang="en-US" dirty="0">
                <a:latin typeface="宋体" pitchFamily="2" charset="-122"/>
              </a:rPr>
              <a:t>。用</a:t>
            </a:r>
            <a:r>
              <a:rPr lang="zh-CN" altLang="en-US" dirty="0">
                <a:latin typeface="Times New Roman" pitchFamily="18" charset="0"/>
              </a:rPr>
              <a:t>“</a:t>
            </a:r>
            <a:r>
              <a:rPr lang="zh-CN" altLang="en-US" dirty="0">
                <a:latin typeface="Times New Roman" pitchFamily="18" charset="0"/>
                <a:cs typeface="Times New Roman" pitchFamily="18" charset="0"/>
              </a:rPr>
              <a:t>00</a:t>
            </a:r>
            <a:r>
              <a:rPr lang="zh-CN" altLang="en-US" dirty="0">
                <a:latin typeface="Times New Roman" pitchFamily="18" charset="0"/>
              </a:rPr>
              <a:t>”</a:t>
            </a:r>
            <a:r>
              <a:rPr lang="zh-CN" altLang="en-US" dirty="0">
                <a:latin typeface="宋体" pitchFamily="2" charset="-122"/>
              </a:rPr>
              <a:t>表示正数，</a:t>
            </a:r>
            <a:r>
              <a:rPr lang="zh-CN" altLang="en-US" dirty="0">
                <a:latin typeface="Times New Roman" pitchFamily="18" charset="0"/>
              </a:rPr>
              <a:t>“</a:t>
            </a:r>
            <a:r>
              <a:rPr lang="zh-CN" altLang="en-US" dirty="0">
                <a:latin typeface="Times New Roman" pitchFamily="18" charset="0"/>
                <a:cs typeface="Times New Roman" pitchFamily="18" charset="0"/>
              </a:rPr>
              <a:t>11</a:t>
            </a:r>
            <a:r>
              <a:rPr lang="zh-CN" altLang="en-US" dirty="0">
                <a:latin typeface="Times New Roman" pitchFamily="18" charset="0"/>
              </a:rPr>
              <a:t>”</a:t>
            </a:r>
            <a:r>
              <a:rPr lang="zh-CN" altLang="en-US" dirty="0">
                <a:latin typeface="宋体" pitchFamily="2" charset="-122"/>
              </a:rPr>
              <a:t>表示负数。两个符号位同时参加运算。</a:t>
            </a:r>
            <a:endParaRPr lang="en-US" altLang="zh-CN" dirty="0">
              <a:latin typeface="宋体" pitchFamily="2" charset="-122"/>
            </a:endParaRPr>
          </a:p>
        </p:txBody>
      </p:sp>
      <p:sp>
        <p:nvSpPr>
          <p:cNvPr id="12298" name="矩形 2"/>
          <p:cNvSpPr>
            <a:spLocks noChangeArrowheads="1"/>
          </p:cNvSpPr>
          <p:nvPr/>
        </p:nvSpPr>
        <p:spPr bwMode="auto">
          <a:xfrm>
            <a:off x="1131888" y="4191000"/>
            <a:ext cx="72691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Font typeface="Wingdings" pitchFamily="2" charset="2"/>
              <a:buNone/>
            </a:pPr>
            <a:r>
              <a:rPr lang="zh-CN" altLang="en-US">
                <a:latin typeface="宋体" pitchFamily="2" charset="-122"/>
                <a:cs typeface="Times New Roman" pitchFamily="18" charset="0"/>
              </a:rPr>
              <a:t>左边的</a:t>
            </a:r>
            <a:r>
              <a:rPr lang="zh-CN" altLang="en-US">
                <a:solidFill>
                  <a:srgbClr val="FF0000"/>
                </a:solidFill>
                <a:latin typeface="宋体" pitchFamily="2" charset="-122"/>
                <a:cs typeface="Times New Roman" pitchFamily="18" charset="0"/>
              </a:rPr>
              <a:t>符号位</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zh-CN" altLang="en-US">
                <a:solidFill>
                  <a:srgbClr val="FF0000"/>
                </a:solidFill>
                <a:latin typeface="宋体" pitchFamily="2" charset="-122"/>
                <a:cs typeface="Times New Roman" pitchFamily="18" charset="0"/>
              </a:rPr>
              <a:t>叫做真符</a:t>
            </a:r>
            <a:r>
              <a:rPr lang="zh-CN" altLang="en-US">
                <a:latin typeface="宋体" pitchFamily="2" charset="-122"/>
                <a:cs typeface="Times New Roman" pitchFamily="18" charset="0"/>
              </a:rPr>
              <a:t>，因为它代表了该数真正的符号，双符号位的含义如下：</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00</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结果为正数，无溢出</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01</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结果正溢</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10</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结果负溢</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11 </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结果为负数，无溢出</a:t>
            </a:r>
          </a:p>
          <a:p>
            <a:pPr algn="just">
              <a:buFont typeface="Wingdings" pitchFamily="2" charset="2"/>
              <a:buNone/>
            </a:pPr>
            <a:r>
              <a:rPr lang="zh-CN" altLang="en-US">
                <a:latin typeface="宋体" pitchFamily="2" charset="-122"/>
              </a:rPr>
              <a:t>存储时，仍然只存一个符号位，只是运算使用两个符号位。</a:t>
            </a:r>
            <a:endParaRPr lang="zh-CN" altLang="en-US">
              <a:latin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987675" y="3141663"/>
            <a:ext cx="360363"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15" name="Rectangle 4"/>
          <p:cNvSpPr txBox="1">
            <a:spLocks noChangeArrowheads="1"/>
          </p:cNvSpPr>
          <p:nvPr/>
        </p:nvSpPr>
        <p:spPr bwMode="auto">
          <a:xfrm>
            <a:off x="900113" y="1341438"/>
            <a:ext cx="77724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Wingdings" pitchFamily="2" charset="2"/>
              <a:buNone/>
            </a:pPr>
            <a:r>
              <a:rPr lang="zh-CN" altLang="en-US" sz="2400">
                <a:latin typeface="宋体" pitchFamily="2" charset="-122"/>
                <a:cs typeface="Times New Roman" pitchFamily="18" charset="0"/>
              </a:rPr>
              <a:t>［例3.7］</a:t>
            </a:r>
            <a:r>
              <a:rPr lang="en-US" altLang="zh-CN" sz="2400">
                <a:latin typeface="宋体" pitchFamily="2" charset="-122"/>
                <a:cs typeface="Times New Roman" pitchFamily="18" charset="0"/>
              </a:rPr>
              <a:t>x=-1011</a:t>
            </a:r>
            <a:r>
              <a:rPr lang="en-US" sz="2400">
                <a:latin typeface="宋体" pitchFamily="2" charset="-122"/>
                <a:cs typeface="Times New Roman" pitchFamily="18" charset="0"/>
              </a:rPr>
              <a:t>，</a:t>
            </a:r>
            <a:r>
              <a:rPr lang="en-US" altLang="zh-CN" sz="2400">
                <a:latin typeface="宋体" pitchFamily="2" charset="-122"/>
                <a:cs typeface="Times New Roman" pitchFamily="18" charset="0"/>
              </a:rPr>
              <a:t>y=-1100</a:t>
            </a:r>
            <a:r>
              <a:rPr lang="en-US" sz="2400">
                <a:latin typeface="宋体" pitchFamily="2" charset="-122"/>
                <a:cs typeface="Times New Roman" pitchFamily="18" charset="0"/>
              </a:rPr>
              <a:t>，</a:t>
            </a:r>
            <a:r>
              <a:rPr lang="zh-CN" altLang="en-US" sz="2400">
                <a:latin typeface="宋体" pitchFamily="2" charset="-122"/>
                <a:cs typeface="Times New Roman" pitchFamily="18" charset="0"/>
              </a:rPr>
              <a:t>求[</a:t>
            </a:r>
            <a:r>
              <a:rPr lang="en-US" altLang="zh-CN" sz="2400">
                <a:latin typeface="宋体" pitchFamily="2" charset="-122"/>
                <a:cs typeface="Times New Roman" pitchFamily="18" charset="0"/>
              </a:rPr>
              <a:t>x+y]</a:t>
            </a:r>
            <a:r>
              <a:rPr lang="zh-CN" altLang="en-US" sz="2400" baseline="-30000">
                <a:latin typeface="宋体" pitchFamily="2" charset="-122"/>
                <a:cs typeface="Times New Roman" pitchFamily="18" charset="0"/>
              </a:rPr>
              <a:t>补</a:t>
            </a:r>
            <a:r>
              <a:rPr lang="zh-CN" altLang="en-US" sz="2400">
                <a:latin typeface="宋体" pitchFamily="2" charset="-122"/>
                <a:cs typeface="Times New Roman" pitchFamily="18" charset="0"/>
              </a:rPr>
              <a:t>=?</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解［</a:t>
            </a:r>
            <a:r>
              <a:rPr lang="en-US" altLang="zh-CN" sz="2400">
                <a:latin typeface="宋体" pitchFamily="2" charset="-122"/>
                <a:cs typeface="Times New Roman" pitchFamily="18" charset="0"/>
              </a:rPr>
              <a:t>x</a:t>
            </a:r>
            <a:r>
              <a:rPr lang="en-US" sz="2400">
                <a:latin typeface="宋体" pitchFamily="2" charset="-122"/>
                <a:cs typeface="Times New Roman" pitchFamily="18" charset="0"/>
              </a:rPr>
              <a:t>］</a:t>
            </a:r>
            <a:r>
              <a:rPr lang="zh-CN" altLang="en-US" sz="2400" baseline="-25000">
                <a:latin typeface="宋体" pitchFamily="2" charset="-122"/>
              </a:rPr>
              <a:t>变形</a:t>
            </a:r>
            <a:r>
              <a:rPr lang="zh-CN" altLang="en-US" sz="2400" baseline="-25000">
                <a:latin typeface="宋体" pitchFamily="2" charset="-122"/>
                <a:cs typeface="Times New Roman" pitchFamily="18" charset="0"/>
              </a:rPr>
              <a:t>补</a:t>
            </a:r>
            <a:r>
              <a:rPr lang="zh-CN" altLang="en-US" sz="2400" baseline="-25000">
                <a:latin typeface="宋体" pitchFamily="2" charset="-122"/>
              </a:rPr>
              <a:t>码</a:t>
            </a:r>
            <a:r>
              <a:rPr lang="zh-CN" altLang="en-US" sz="2400">
                <a:latin typeface="宋体" pitchFamily="2" charset="-122"/>
                <a:cs typeface="Times New Roman" pitchFamily="18" charset="0"/>
              </a:rPr>
              <a:t>=11,0101，［</a:t>
            </a:r>
            <a:r>
              <a:rPr lang="en-US" altLang="zh-CN" sz="2400">
                <a:latin typeface="宋体" pitchFamily="2" charset="-122"/>
                <a:cs typeface="Times New Roman" pitchFamily="18" charset="0"/>
              </a:rPr>
              <a:t>y</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a:t>
            </a:r>
            <a:r>
              <a:rPr lang="zh-CN" altLang="en-US" sz="2400">
                <a:latin typeface="宋体" pitchFamily="2" charset="-122"/>
                <a:cs typeface="Times New Roman" pitchFamily="18" charset="0"/>
              </a:rPr>
              <a:t>=11,0100</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en-US" altLang="zh-CN" sz="2400">
                <a:latin typeface="宋体" pitchFamily="2" charset="-122"/>
                <a:cs typeface="Times New Roman" pitchFamily="18" charset="0"/>
              </a:rPr>
              <a:t>x</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 </a:t>
            </a:r>
            <a:r>
              <a:rPr lang="zh-CN" altLang="en-US" sz="2400">
                <a:latin typeface="宋体" pitchFamily="2" charset="-122"/>
                <a:cs typeface="Times New Roman" pitchFamily="18" charset="0"/>
              </a:rPr>
              <a:t>=   11,0101</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zh-CN" altLang="en-US" sz="2400" u="sng">
                <a:latin typeface="宋体" pitchFamily="2" charset="-122"/>
                <a:cs typeface="Times New Roman" pitchFamily="18" charset="0"/>
              </a:rPr>
              <a:t>+)［</a:t>
            </a:r>
            <a:r>
              <a:rPr lang="en-US" altLang="zh-CN" sz="2400" u="sng">
                <a:latin typeface="宋体" pitchFamily="2" charset="-122"/>
                <a:cs typeface="Times New Roman" pitchFamily="18" charset="0"/>
              </a:rPr>
              <a:t>y</a:t>
            </a:r>
            <a:r>
              <a:rPr lang="en-US" sz="2400" u="sng">
                <a:latin typeface="宋体" pitchFamily="2" charset="-122"/>
                <a:cs typeface="Times New Roman" pitchFamily="18" charset="0"/>
              </a:rPr>
              <a:t>］</a:t>
            </a:r>
            <a:r>
              <a:rPr lang="zh-CN" altLang="en-US" sz="2400" u="sng" baseline="-30000">
                <a:latin typeface="宋体" pitchFamily="2" charset="-122"/>
                <a:cs typeface="Times New Roman" pitchFamily="18" charset="0"/>
              </a:rPr>
              <a:t>补 </a:t>
            </a:r>
            <a:r>
              <a:rPr lang="zh-CN" altLang="en-US" sz="2400" u="sng">
                <a:latin typeface="宋体" pitchFamily="2" charset="-122"/>
                <a:cs typeface="Times New Roman" pitchFamily="18" charset="0"/>
              </a:rPr>
              <a:t>=   11,0100</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en-US" altLang="zh-CN" sz="2400">
                <a:latin typeface="宋体" pitchFamily="2" charset="-122"/>
                <a:cs typeface="Times New Roman" pitchFamily="18" charset="0"/>
              </a:rPr>
              <a:t>x+y</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 </a:t>
            </a:r>
            <a:r>
              <a:rPr lang="zh-CN" altLang="en-US" sz="2400">
                <a:latin typeface="宋体" pitchFamily="2" charset="-122"/>
                <a:cs typeface="Times New Roman" pitchFamily="18" charset="0"/>
              </a:rPr>
              <a:t>=</a:t>
            </a:r>
            <a:r>
              <a:rPr lang="zh-CN" altLang="en-US" sz="2400">
                <a:latin typeface="宋体" pitchFamily="2" charset="-122"/>
              </a:rPr>
              <a:t> </a:t>
            </a:r>
            <a:r>
              <a:rPr lang="zh-CN" altLang="en-US" sz="2400">
                <a:latin typeface="宋体" pitchFamily="2" charset="-122"/>
                <a:cs typeface="Times New Roman" pitchFamily="18" charset="0"/>
              </a:rPr>
              <a:t>1 10,1001</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zh-CN" altLang="en-US" sz="2400">
                <a:latin typeface="宋体" pitchFamily="2" charset="-122"/>
              </a:rPr>
              <a:t>  </a:t>
            </a:r>
            <a:r>
              <a:rPr lang="zh-CN" altLang="en-US" sz="2400">
                <a:latin typeface="宋体" pitchFamily="2" charset="-122"/>
                <a:cs typeface="Times New Roman" pitchFamily="18" charset="0"/>
              </a:rPr>
              <a:t>丢失</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结果的两符号位不同，表示产生溢出(负溢出)。</a:t>
            </a:r>
          </a:p>
        </p:txBody>
      </p:sp>
      <p:sp>
        <p:nvSpPr>
          <p:cNvPr id="13316" name="Text Box 7"/>
          <p:cNvSpPr txBox="1">
            <a:spLocks noChangeArrowheads="1"/>
          </p:cNvSpPr>
          <p:nvPr/>
        </p:nvSpPr>
        <p:spPr bwMode="auto">
          <a:xfrm>
            <a:off x="1036638" y="4581525"/>
            <a:ext cx="6435725" cy="15636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a:t>验算：</a:t>
            </a:r>
            <a:r>
              <a:rPr lang="en-US" altLang="zh-CN"/>
              <a:t>x=-(11)</a:t>
            </a:r>
            <a:r>
              <a:rPr lang="en-US" altLang="zh-CN" baseline="-25000"/>
              <a:t>10</a:t>
            </a:r>
          </a:p>
          <a:p>
            <a:r>
              <a:rPr lang="en-US" altLang="zh-CN"/>
              <a:t>Y=(-12)</a:t>
            </a:r>
            <a:r>
              <a:rPr lang="en-US" altLang="zh-CN" baseline="-25000"/>
              <a:t>10</a:t>
            </a:r>
          </a:p>
          <a:p>
            <a:r>
              <a:rPr lang="en-US" altLang="zh-CN"/>
              <a:t>X+Y=(-23)</a:t>
            </a:r>
            <a:r>
              <a:rPr lang="en-US" altLang="zh-CN" baseline="-25000"/>
              <a:t>10</a:t>
            </a:r>
          </a:p>
          <a:p>
            <a:r>
              <a:rPr lang="zh-CN" altLang="en-US"/>
              <a:t>5位二进制补码最大负数10000=-16&gt;-23</a:t>
            </a:r>
          </a:p>
        </p:txBody>
      </p:sp>
      <p:sp>
        <p:nvSpPr>
          <p:cNvPr id="6" name="AutoShape 8"/>
          <p:cNvSpPr>
            <a:spLocks/>
          </p:cNvSpPr>
          <p:nvPr/>
        </p:nvSpPr>
        <p:spPr bwMode="auto">
          <a:xfrm>
            <a:off x="2520950" y="333375"/>
            <a:ext cx="6437313" cy="661988"/>
          </a:xfrm>
          <a:prstGeom prst="borderCallout1">
            <a:avLst>
              <a:gd name="adj1" fmla="val 18750"/>
              <a:gd name="adj2" fmla="val -1185"/>
              <a:gd name="adj3" fmla="val 257200"/>
              <a:gd name="adj4" fmla="val -2483"/>
            </a:avLst>
          </a:prstGeom>
          <a:solidFill>
            <a:schemeClr val="accent2">
              <a:lumMod val="20000"/>
              <a:lumOff val="80000"/>
            </a:schemeClr>
          </a:solidFill>
          <a:ln w="9525" cap="flat" cmpd="sng">
            <a:solidFill>
              <a:schemeClr val="tx1"/>
            </a:solidFill>
            <a:miter lim="800000"/>
            <a:headEnd/>
            <a:tailEnd/>
          </a:ln>
          <a:effectLst/>
        </p:spPr>
        <p:txBody>
          <a:bodyPr wrap="none"/>
          <a:lstStyle/>
          <a:p>
            <a:pPr algn="ctr">
              <a:defRPr/>
            </a:pPr>
            <a:r>
              <a:rPr lang="zh-CN" altLang="en-US">
                <a:ea typeface="宋体" charset="-122"/>
              </a:rPr>
              <a:t>不是前面的变补运算,变补运算用于减法的减数</a:t>
            </a:r>
          </a:p>
        </p:txBody>
      </p:sp>
      <p:sp>
        <p:nvSpPr>
          <p:cNvPr id="13318" name="Line 6"/>
          <p:cNvSpPr>
            <a:spLocks noChangeShapeType="1"/>
          </p:cNvSpPr>
          <p:nvPr/>
        </p:nvSpPr>
        <p:spPr bwMode="auto">
          <a:xfrm flipH="1" flipV="1">
            <a:off x="3348038" y="3429000"/>
            <a:ext cx="1111250" cy="454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9"/>
          <p:cNvSpPr txBox="1">
            <a:spLocks noChangeArrowheads="1"/>
          </p:cNvSpPr>
          <p:nvPr/>
        </p:nvSpPr>
        <p:spPr bwMode="auto">
          <a:xfrm>
            <a:off x="684213" y="692150"/>
            <a:ext cx="7772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buFont typeface="Wingdings" pitchFamily="2" charset="2"/>
              <a:buNone/>
            </a:pPr>
            <a:r>
              <a:rPr lang="zh-CN" altLang="en-US" sz="2800">
                <a:latin typeface="宋体" pitchFamily="2" charset="-122"/>
                <a:cs typeface="Times New Roman" pitchFamily="18" charset="0"/>
              </a:rPr>
              <a:t>补码加减运算规则：</a:t>
            </a:r>
          </a:p>
          <a:p>
            <a:pPr algn="just" eaLnBrk="1" hangingPunct="1">
              <a:buFont typeface="Wingdings" pitchFamily="2" charset="2"/>
              <a:buNone/>
            </a:pPr>
            <a:r>
              <a:rPr lang="zh-CN" altLang="en-US" sz="2800">
                <a:latin typeface="宋体" pitchFamily="2" charset="-122"/>
                <a:cs typeface="Times New Roman" pitchFamily="18" charset="0"/>
              </a:rPr>
              <a:t>    (1)</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参加运算的两个操作数均用补码表示；</a:t>
            </a:r>
          </a:p>
          <a:p>
            <a:pPr algn="just" eaLnBrk="1" hangingPunct="1">
              <a:buFont typeface="Wingdings" pitchFamily="2" charset="2"/>
              <a:buNone/>
            </a:pPr>
            <a:r>
              <a:rPr lang="zh-CN" altLang="en-US" sz="2800">
                <a:latin typeface="宋体" pitchFamily="2" charset="-122"/>
                <a:cs typeface="Times New Roman" pitchFamily="18" charset="0"/>
              </a:rPr>
              <a:t>    (2)</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符号位作为数的一部分参加运算；</a:t>
            </a:r>
          </a:p>
          <a:p>
            <a:pPr algn="just" eaLnBrk="1" hangingPunct="1">
              <a:buFont typeface="Wingdings" pitchFamily="2" charset="2"/>
              <a:buNone/>
            </a:pPr>
            <a:r>
              <a:rPr lang="zh-CN" altLang="en-US" sz="2800">
                <a:latin typeface="宋体" pitchFamily="2" charset="-122"/>
                <a:cs typeface="Times New Roman" pitchFamily="18" charset="0"/>
              </a:rPr>
              <a:t>    (3)</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若做加法，则两数直接相加。若做减法，则将被减数与减数的负数的机器数相加；</a:t>
            </a:r>
          </a:p>
          <a:p>
            <a:pPr algn="just" eaLnBrk="1" hangingPunct="1">
              <a:buFont typeface="Wingdings" pitchFamily="2" charset="2"/>
              <a:buNone/>
            </a:pPr>
            <a:r>
              <a:rPr lang="zh-CN" altLang="en-US" sz="2800">
                <a:latin typeface="宋体" pitchFamily="2" charset="-122"/>
                <a:cs typeface="Times New Roman" pitchFamily="18" charset="0"/>
              </a:rPr>
              <a:t>    (4)</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运算结果用补码表示；</a:t>
            </a:r>
          </a:p>
          <a:p>
            <a:pPr algn="just" eaLnBrk="1" hangingPunct="1">
              <a:buFont typeface="Wingdings" pitchFamily="2" charset="2"/>
              <a:buNone/>
            </a:pPr>
            <a:r>
              <a:rPr lang="zh-CN" altLang="en-US" sz="2800">
                <a:latin typeface="宋体" pitchFamily="2" charset="-122"/>
              </a:rPr>
              <a:t>    (5) 符号位的进位为模值，应该丢掉。</a:t>
            </a:r>
            <a:endParaRPr lang="zh-CN" altLang="en-US"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无符号整数的溢出</a:t>
            </a:r>
          </a:p>
        </p:txBody>
      </p:sp>
      <p:sp>
        <p:nvSpPr>
          <p:cNvPr id="15363" name="内容占位符 2"/>
          <p:cNvSpPr>
            <a:spLocks noGrp="1"/>
          </p:cNvSpPr>
          <p:nvPr>
            <p:ph idx="1"/>
          </p:nvPr>
        </p:nvSpPr>
        <p:spPr>
          <a:xfrm>
            <a:off x="457200" y="1600200"/>
            <a:ext cx="8229600" cy="1108075"/>
          </a:xfrm>
        </p:spPr>
        <p:txBody>
          <a:bodyPr/>
          <a:lstStyle/>
          <a:p>
            <a:pPr eaLnBrk="1" hangingPunct="1"/>
            <a:r>
              <a:rPr lang="zh-CN" altLang="en-US" smtClean="0"/>
              <a:t>无符号整数通常表示内存地址，溢出可忽略。为此，</a:t>
            </a:r>
            <a:r>
              <a:rPr lang="en-US" altLang="zh-CN" smtClean="0"/>
              <a:t>MIPS</a:t>
            </a:r>
            <a:r>
              <a:rPr lang="zh-CN" altLang="en-US" smtClean="0"/>
              <a:t>设置不同的指令：</a:t>
            </a:r>
            <a:r>
              <a:rPr lang="en-US" altLang="zh-CN" smtClean="0"/>
              <a:t>       </a:t>
            </a:r>
          </a:p>
          <a:p>
            <a:pPr eaLnBrk="1" hangingPunct="1"/>
            <a:endParaRPr lang="zh-CN" altLang="en-US" smtClean="0"/>
          </a:p>
        </p:txBody>
      </p:sp>
      <p:sp>
        <p:nvSpPr>
          <p:cNvPr id="15364" name="TextBox 3"/>
          <p:cNvSpPr txBox="1">
            <a:spLocks noChangeArrowheads="1"/>
          </p:cNvSpPr>
          <p:nvPr/>
        </p:nvSpPr>
        <p:spPr bwMode="auto">
          <a:xfrm>
            <a:off x="900113" y="3068638"/>
            <a:ext cx="2808287" cy="1200150"/>
          </a:xfrm>
          <a:prstGeom prst="rect">
            <a:avLst/>
          </a:prstGeom>
          <a:solidFill>
            <a:srgbClr val="FD6A5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a:t>加法（</a:t>
            </a:r>
            <a:r>
              <a:rPr lang="en-US" altLang="zh-CN" sz="2400"/>
              <a:t>add</a:t>
            </a:r>
            <a:r>
              <a:rPr lang="zh-CN" altLang="en-US" sz="2400"/>
              <a:t>）</a:t>
            </a:r>
            <a:endParaRPr lang="en-US" altLang="zh-CN" sz="2400"/>
          </a:p>
          <a:p>
            <a:pPr eaLnBrk="1" hangingPunct="1"/>
            <a:r>
              <a:rPr lang="zh-CN" altLang="en-US" sz="2400"/>
              <a:t>立即数加法（</a:t>
            </a:r>
            <a:r>
              <a:rPr lang="en-US" altLang="zh-CN" sz="2400"/>
              <a:t>addi</a:t>
            </a:r>
            <a:r>
              <a:rPr lang="zh-CN" altLang="en-US" sz="2400"/>
              <a:t>）</a:t>
            </a:r>
            <a:endParaRPr lang="en-US" altLang="zh-CN" sz="2400"/>
          </a:p>
          <a:p>
            <a:pPr eaLnBrk="1" hangingPunct="1"/>
            <a:r>
              <a:rPr lang="zh-CN" altLang="en-US" sz="2400"/>
              <a:t>减法（</a:t>
            </a:r>
            <a:r>
              <a:rPr lang="en-US" altLang="zh-CN" sz="2400"/>
              <a:t>sub</a:t>
            </a:r>
            <a:r>
              <a:rPr lang="zh-CN" altLang="en-US" sz="2400"/>
              <a:t>）</a:t>
            </a:r>
          </a:p>
        </p:txBody>
      </p:sp>
      <p:sp>
        <p:nvSpPr>
          <p:cNvPr id="15365" name="TextBox 4"/>
          <p:cNvSpPr txBox="1">
            <a:spLocks noChangeArrowheads="1"/>
          </p:cNvSpPr>
          <p:nvPr/>
        </p:nvSpPr>
        <p:spPr bwMode="auto">
          <a:xfrm>
            <a:off x="4787900" y="3097213"/>
            <a:ext cx="3887788"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a:t>无符号加法（</a:t>
            </a:r>
            <a:r>
              <a:rPr lang="en-US" altLang="zh-CN" sz="2400"/>
              <a:t>addu</a:t>
            </a:r>
            <a:r>
              <a:rPr lang="zh-CN" altLang="en-US" sz="2400"/>
              <a:t>）</a:t>
            </a:r>
            <a:endParaRPr lang="en-US" altLang="zh-CN" sz="2400"/>
          </a:p>
          <a:p>
            <a:pPr eaLnBrk="1" hangingPunct="1"/>
            <a:r>
              <a:rPr lang="zh-CN" altLang="en-US" sz="2400"/>
              <a:t>立即数无符号加法（</a:t>
            </a:r>
            <a:r>
              <a:rPr lang="en-US" altLang="zh-CN" sz="2400"/>
              <a:t>addiu</a:t>
            </a:r>
            <a:r>
              <a:rPr lang="zh-CN" altLang="en-US" sz="2400"/>
              <a:t>）</a:t>
            </a:r>
            <a:endParaRPr lang="en-US" altLang="zh-CN" sz="2400"/>
          </a:p>
          <a:p>
            <a:pPr eaLnBrk="1" hangingPunct="1"/>
            <a:r>
              <a:rPr lang="zh-CN" altLang="en-US" sz="2400"/>
              <a:t>无符号减法（</a:t>
            </a:r>
            <a:r>
              <a:rPr lang="en-US" altLang="zh-CN" sz="2400"/>
              <a:t>subu</a:t>
            </a:r>
            <a:r>
              <a:rPr lang="zh-CN" altLang="en-US" sz="2400"/>
              <a:t>）</a:t>
            </a:r>
          </a:p>
        </p:txBody>
      </p:sp>
      <p:sp>
        <p:nvSpPr>
          <p:cNvPr id="15366" name="TextBox 6"/>
          <p:cNvSpPr txBox="1">
            <a:spLocks noChangeArrowheads="1"/>
          </p:cNvSpPr>
          <p:nvPr/>
        </p:nvSpPr>
        <p:spPr bwMode="auto">
          <a:xfrm>
            <a:off x="1331913" y="4508500"/>
            <a:ext cx="1871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溢出产生异常</a:t>
            </a:r>
          </a:p>
        </p:txBody>
      </p:sp>
      <p:sp>
        <p:nvSpPr>
          <p:cNvPr id="15367" name="TextBox 8"/>
          <p:cNvSpPr txBox="1">
            <a:spLocks noChangeArrowheads="1"/>
          </p:cNvSpPr>
          <p:nvPr/>
        </p:nvSpPr>
        <p:spPr bwMode="auto">
          <a:xfrm>
            <a:off x="5435600" y="4476750"/>
            <a:ext cx="187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溢出不产生异常</a:t>
            </a:r>
          </a:p>
        </p:txBody>
      </p:sp>
      <p:sp>
        <p:nvSpPr>
          <p:cNvPr id="15368" name="TextBox 9"/>
          <p:cNvSpPr txBox="1">
            <a:spLocks noChangeArrowheads="1"/>
          </p:cNvSpPr>
          <p:nvPr/>
        </p:nvSpPr>
        <p:spPr bwMode="auto">
          <a:xfrm>
            <a:off x="468313" y="5084763"/>
            <a:ext cx="7127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Char char="•"/>
            </a:pPr>
            <a:r>
              <a:rPr lang="zh-CN" altLang="en-US" sz="3200" dirty="0"/>
              <a:t>异常</a:t>
            </a:r>
            <a:r>
              <a:rPr lang="en-US" altLang="zh-CN" sz="3200" dirty="0"/>
              <a:t>/</a:t>
            </a:r>
            <a:r>
              <a:rPr lang="zh-CN" altLang="en-US" sz="3200" dirty="0"/>
              <a:t>中断的定义    </a:t>
            </a:r>
            <a:r>
              <a:rPr lang="en-US" altLang="zh-CN" sz="3200" dirty="0" smtClean="0"/>
              <a:t>P137</a:t>
            </a:r>
            <a:r>
              <a:rPr lang="zh-CN" altLang="en-US" sz="3200" dirty="0" smtClean="0"/>
              <a:t>（旧）</a:t>
            </a:r>
            <a:r>
              <a:rPr lang="en-US" altLang="zh-CN" sz="3200" dirty="0" smtClean="0"/>
              <a:t>P119</a:t>
            </a:r>
            <a:r>
              <a:rPr lang="zh-CN" altLang="en-US" sz="3200" dirty="0" smtClean="0"/>
              <a:t>新</a:t>
            </a:r>
            <a:endParaRPr lang="zh-CN" alt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dirty="0">
                <a:latin typeface="Times New Roman" pitchFamily="18" charset="0"/>
              </a:rPr>
              <a:t>补码定点加减运算的</a:t>
            </a:r>
            <a:r>
              <a:rPr lang="zh-CN" altLang="en-US" dirty="0" smtClean="0">
                <a:latin typeface="Times New Roman" pitchFamily="18" charset="0"/>
              </a:rPr>
              <a:t>实现</a:t>
            </a:r>
            <a:r>
              <a:rPr lang="zh-CN" altLang="en-US" dirty="0">
                <a:latin typeface="Times New Roman" pitchFamily="18" charset="0"/>
              </a:rPr>
              <a:t>（</a:t>
            </a:r>
            <a:r>
              <a:rPr lang="zh-CN" altLang="en-US" dirty="0" smtClean="0">
                <a:latin typeface="Times New Roman" pitchFamily="18" charset="0"/>
              </a:rPr>
              <a:t>附录</a:t>
            </a:r>
            <a:r>
              <a:rPr lang="en-US" altLang="zh-CN" dirty="0" smtClean="0">
                <a:latin typeface="Times New Roman" pitchFamily="18" charset="0"/>
              </a:rPr>
              <a:t>c</a:t>
            </a:r>
            <a:r>
              <a:rPr lang="zh-CN" altLang="en-US" dirty="0" smtClean="0">
                <a:latin typeface="Times New Roman" pitchFamily="18" charset="0"/>
              </a:rPr>
              <a:t>）</a:t>
            </a:r>
            <a:r>
              <a:rPr lang="zh-CN" altLang="en-US" dirty="0" smtClean="0"/>
              <a:t> </a:t>
            </a:r>
            <a:endParaRPr lang="zh-CN" altLang="en-US" dirty="0"/>
          </a:p>
        </p:txBody>
      </p:sp>
      <p:graphicFrame>
        <p:nvGraphicFramePr>
          <p:cNvPr id="16387" name="Object 3"/>
          <p:cNvGraphicFramePr>
            <a:graphicFrameLocks noChangeAspect="1"/>
          </p:cNvGraphicFramePr>
          <p:nvPr/>
        </p:nvGraphicFramePr>
        <p:xfrm>
          <a:off x="1590675" y="2017713"/>
          <a:ext cx="6956425" cy="4114800"/>
        </p:xfrm>
        <a:graphic>
          <a:graphicData uri="http://schemas.openxmlformats.org/presentationml/2006/ole">
            <mc:AlternateContent xmlns:mc="http://schemas.openxmlformats.org/markup-compatibility/2006">
              <mc:Choice xmlns:v="urn:schemas-microsoft-com:vml" Requires="v">
                <p:oleObj spid="_x0000_s16450" r:id="rId3" imgW="64440" imgH="64440" progId="">
                  <p:embed/>
                </p:oleObj>
              </mc:Choice>
              <mc:Fallback>
                <p:oleObj r:id="rId3" imgW="64440" imgH="64440" progId="">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2017713"/>
                        <a:ext cx="69564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533400" y="22860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400"/>
              <a:t>X+(Y   SUB)+C</a:t>
            </a:r>
            <a:r>
              <a:rPr lang="en-US" altLang="zh-CN" sz="2400" baseline="-25000"/>
              <a:t>0</a:t>
            </a:r>
          </a:p>
        </p:txBody>
      </p:sp>
      <p:graphicFrame>
        <p:nvGraphicFramePr>
          <p:cNvPr id="16389" name="对象 5"/>
          <p:cNvGraphicFramePr>
            <a:graphicFrameLocks noChangeAspect="1"/>
          </p:cNvGraphicFramePr>
          <p:nvPr/>
        </p:nvGraphicFramePr>
        <p:xfrm>
          <a:off x="1116013" y="2362200"/>
          <a:ext cx="354012" cy="381000"/>
        </p:xfrm>
        <a:graphic>
          <a:graphicData uri="http://schemas.openxmlformats.org/presentationml/2006/ole">
            <mc:AlternateContent xmlns:mc="http://schemas.openxmlformats.org/markup-compatibility/2006">
              <mc:Choice xmlns:v="urn:schemas-microsoft-com:vml" Requires="v">
                <p:oleObj spid="_x0000_s16451" r:id="rId5" imgW="165675" imgH="178420" progId="Equation.3">
                  <p:embed/>
                </p:oleObj>
              </mc:Choice>
              <mc:Fallback>
                <p:oleObj r:id="rId5" imgW="165675" imgH="178420" progId="Equation.3">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362200"/>
                        <a:ext cx="354012" cy="381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a:t>
            </a:r>
            <a:r>
              <a:rPr lang="zh-CN" altLang="en-US" dirty="0" smtClean="0">
                <a:latin typeface="宋体" pitchFamily="2" charset="-122"/>
              </a:rPr>
              <a:t>系统（补充）</a:t>
            </a:r>
            <a:r>
              <a:rPr lang="zh-CN" altLang="en-US" dirty="0" smtClean="0"/>
              <a:t> </a:t>
            </a:r>
            <a:endParaRPr lang="zh-CN" altLang="en-US" dirty="0"/>
          </a:p>
        </p:txBody>
      </p:sp>
      <p:sp>
        <p:nvSpPr>
          <p:cNvPr id="3" name="内容占位符 2"/>
          <p:cNvSpPr>
            <a:spLocks noGrp="1"/>
          </p:cNvSpPr>
          <p:nvPr>
            <p:ph idx="1"/>
          </p:nvPr>
        </p:nvSpPr>
        <p:spPr/>
        <p:txBody>
          <a:bodyPr/>
          <a:lstStyle/>
          <a:p>
            <a:pPr algn="just">
              <a:buFont typeface="Wingdings" pitchFamily="2" charset="2"/>
              <a:buNone/>
            </a:pPr>
            <a:r>
              <a:rPr lang="zh-CN" altLang="en-US" dirty="0">
                <a:latin typeface="宋体" pitchFamily="2" charset="-122"/>
              </a:rPr>
              <a:t>1．全加器</a:t>
            </a:r>
          </a:p>
          <a:p>
            <a:pPr>
              <a:buFont typeface="Wingdings" pitchFamily="2" charset="2"/>
              <a:buNone/>
            </a:pPr>
            <a:r>
              <a:rPr lang="zh-CN" altLang="en-US" dirty="0">
                <a:latin typeface="宋体" pitchFamily="2" charset="-122"/>
              </a:rPr>
              <a:t>     基本的加法单元称为全加器，它要求三个输入量：操作数</a:t>
            </a:r>
            <a:r>
              <a:rPr lang="en-US" altLang="zh-CN" dirty="0" err="1"/>
              <a:t>A</a:t>
            </a:r>
            <a:r>
              <a:rPr lang="en-US" altLang="zh-CN" baseline="-30000" dirty="0" err="1"/>
              <a:t>i</a:t>
            </a:r>
            <a:r>
              <a:rPr lang="en-US" altLang="zh-CN" dirty="0" err="1">
                <a:latin typeface="宋体" pitchFamily="2" charset="-122"/>
              </a:rPr>
              <a:t>、</a:t>
            </a:r>
            <a:r>
              <a:rPr lang="en-US" altLang="zh-CN" dirty="0" err="1"/>
              <a:t>B</a:t>
            </a:r>
            <a:r>
              <a:rPr lang="en-US" altLang="zh-CN" baseline="-30000" dirty="0" err="1"/>
              <a:t>i</a:t>
            </a:r>
            <a:r>
              <a:rPr lang="zh-CN" altLang="en-US" dirty="0">
                <a:latin typeface="宋体" pitchFamily="2" charset="-122"/>
              </a:rPr>
              <a:t>和低位传来的进位</a:t>
            </a:r>
            <a:r>
              <a:rPr lang="en-US" altLang="zh-CN" dirty="0"/>
              <a:t>C</a:t>
            </a:r>
            <a:r>
              <a:rPr lang="en-US" altLang="zh-CN" baseline="-30000" dirty="0"/>
              <a:t>i-1</a:t>
            </a:r>
            <a:r>
              <a:rPr lang="en-US" altLang="zh-CN" dirty="0">
                <a:latin typeface="宋体" pitchFamily="2" charset="-122"/>
              </a:rPr>
              <a:t>，</a:t>
            </a:r>
            <a:r>
              <a:rPr lang="zh-CN" altLang="en-US" dirty="0">
                <a:latin typeface="宋体" pitchFamily="2" charset="-122"/>
              </a:rPr>
              <a:t>并产生两个输出量：本位的和</a:t>
            </a:r>
            <a:r>
              <a:rPr lang="en-US" altLang="zh-CN" dirty="0"/>
              <a:t>S</a:t>
            </a:r>
            <a:r>
              <a:rPr lang="en-US" altLang="zh-CN" baseline="-30000" dirty="0"/>
              <a:t>i</a:t>
            </a:r>
            <a:r>
              <a:rPr lang="en-US" altLang="zh-CN" dirty="0">
                <a:latin typeface="宋体" pitchFamily="2" charset="-122"/>
              </a:rPr>
              <a:t>、</a:t>
            </a:r>
            <a:r>
              <a:rPr lang="zh-CN" altLang="en-US" dirty="0">
                <a:latin typeface="宋体" pitchFamily="2" charset="-122"/>
              </a:rPr>
              <a:t>向高位的进位</a:t>
            </a:r>
            <a:r>
              <a:rPr lang="en-US" altLang="zh-CN" dirty="0" err="1"/>
              <a:t>C</a:t>
            </a:r>
            <a:r>
              <a:rPr lang="en-US" altLang="zh-CN" baseline="-30000" dirty="0" err="1"/>
              <a:t>i</a:t>
            </a:r>
            <a:r>
              <a:rPr lang="en-US" altLang="zh-CN" dirty="0" smtClean="0">
                <a:latin typeface="宋体" pitchFamily="2" charset="-122"/>
              </a:rPr>
              <a:t>。</a:t>
            </a:r>
            <a:endParaRPr lang="zh-CN" altLang="en-US" dirty="0"/>
          </a:p>
          <a:p>
            <a:pPr algn="just">
              <a:buFont typeface="Wingdings" pitchFamily="2" charset="2"/>
              <a:buNone/>
            </a:pPr>
            <a:r>
              <a:rPr lang="zh-CN" altLang="en-US" dirty="0">
                <a:latin typeface="宋体" pitchFamily="2" charset="-122"/>
              </a:rPr>
              <a:t>     逻辑表达式为：</a:t>
            </a:r>
          </a:p>
          <a:p>
            <a:pPr algn="just">
              <a:buFont typeface="Wingdings" pitchFamily="2" charset="2"/>
              <a:buNone/>
            </a:pPr>
            <a:r>
              <a:rPr lang="en-US" altLang="zh-CN" dirty="0">
                <a:latin typeface="宋体" pitchFamily="2" charset="-122"/>
              </a:rPr>
              <a:t>        S</a:t>
            </a:r>
            <a:r>
              <a:rPr lang="en-US" altLang="zh-CN" baseline="-30000" dirty="0">
                <a:latin typeface="宋体" pitchFamily="2" charset="-122"/>
              </a:rPr>
              <a:t>i</a:t>
            </a:r>
            <a:r>
              <a:rPr lang="en-US" altLang="zh-CN" dirty="0">
                <a:latin typeface="宋体" pitchFamily="2" charset="-122"/>
              </a:rPr>
              <a:t>=A</a:t>
            </a:r>
            <a:r>
              <a:rPr lang="en-US" altLang="zh-CN" baseline="-30000" dirty="0">
                <a:latin typeface="宋体" pitchFamily="2" charset="-122"/>
              </a:rPr>
              <a:t>i</a:t>
            </a:r>
            <a:r>
              <a:rPr lang="en-US" altLang="zh-CN" dirty="0">
                <a:latin typeface="宋体" pitchFamily="2" charset="-122"/>
              </a:rPr>
              <a:t>⊕B</a:t>
            </a:r>
            <a:r>
              <a:rPr lang="en-US" altLang="zh-CN" baseline="-30000" dirty="0">
                <a:latin typeface="宋体" pitchFamily="2" charset="-122"/>
              </a:rPr>
              <a:t>i</a:t>
            </a:r>
            <a:r>
              <a:rPr lang="en-US" altLang="zh-CN" dirty="0">
                <a:latin typeface="宋体" pitchFamily="2" charset="-122"/>
              </a:rPr>
              <a:t>⊕C</a:t>
            </a:r>
            <a:r>
              <a:rPr lang="en-US" altLang="zh-CN" baseline="-30000" dirty="0">
                <a:latin typeface="宋体" pitchFamily="2" charset="-122"/>
              </a:rPr>
              <a:t>i-1  </a:t>
            </a:r>
            <a:endParaRPr lang="en-US" altLang="zh-CN" dirty="0">
              <a:latin typeface="宋体" pitchFamily="2" charset="-122"/>
            </a:endParaRPr>
          </a:p>
          <a:p>
            <a:pPr algn="just">
              <a:buFont typeface="Wingdings" pitchFamily="2" charset="2"/>
              <a:buNone/>
            </a:pPr>
            <a:r>
              <a:rPr lang="en-US" altLang="zh-CN" dirty="0">
                <a:latin typeface="宋体" pitchFamily="2" charset="-122"/>
              </a:rPr>
              <a:t>        </a:t>
            </a:r>
            <a:r>
              <a:rPr lang="en-US" altLang="zh-CN" dirty="0" err="1">
                <a:latin typeface="宋体" pitchFamily="2" charset="-122"/>
              </a:rPr>
              <a:t>C</a:t>
            </a:r>
            <a:r>
              <a:rPr lang="en-US" altLang="zh-CN" baseline="-30000" dirty="0" err="1">
                <a:latin typeface="宋体" pitchFamily="2" charset="-122"/>
              </a:rPr>
              <a:t>i</a:t>
            </a:r>
            <a:r>
              <a:rPr lang="en-US" altLang="zh-CN" dirty="0">
                <a:latin typeface="宋体" pitchFamily="2" charset="-122"/>
              </a:rPr>
              <a:t>=</a:t>
            </a:r>
            <a:r>
              <a:rPr lang="en-US" altLang="zh-CN" dirty="0" err="1">
                <a:latin typeface="宋体" pitchFamily="2" charset="-122"/>
              </a:rPr>
              <a:t>A</a:t>
            </a:r>
            <a:r>
              <a:rPr lang="en-US" altLang="zh-CN" baseline="-30000" dirty="0" err="1">
                <a:latin typeface="宋体" pitchFamily="2" charset="-122"/>
              </a:rPr>
              <a:t>i</a:t>
            </a:r>
            <a:r>
              <a:rPr lang="en-US" altLang="zh-CN" dirty="0" err="1">
                <a:latin typeface="宋体" pitchFamily="2" charset="-122"/>
              </a:rPr>
              <a:t>B</a:t>
            </a:r>
            <a:r>
              <a:rPr lang="en-US" altLang="zh-CN" baseline="-30000" dirty="0" err="1">
                <a:latin typeface="宋体" pitchFamily="2" charset="-122"/>
              </a:rPr>
              <a:t>i</a:t>
            </a:r>
            <a:r>
              <a:rPr lang="en-US" altLang="zh-CN" dirty="0">
                <a:latin typeface="宋体" pitchFamily="2" charset="-122"/>
              </a:rPr>
              <a:t>+（A</a:t>
            </a:r>
            <a:r>
              <a:rPr lang="en-US" altLang="zh-CN" baseline="-30000" dirty="0">
                <a:latin typeface="宋体" pitchFamily="2" charset="-122"/>
              </a:rPr>
              <a:t>i</a:t>
            </a:r>
            <a:r>
              <a:rPr lang="en-US" altLang="zh-CN" dirty="0">
                <a:latin typeface="宋体" pitchFamily="2" charset="-122"/>
              </a:rPr>
              <a:t>⊕B</a:t>
            </a:r>
            <a:r>
              <a:rPr lang="en-US" altLang="zh-CN" baseline="-30000" dirty="0">
                <a:latin typeface="宋体" pitchFamily="2" charset="-122"/>
              </a:rPr>
              <a:t>i</a:t>
            </a:r>
            <a:r>
              <a:rPr lang="en-US" altLang="zh-CN" dirty="0">
                <a:latin typeface="宋体" pitchFamily="2" charset="-122"/>
              </a:rPr>
              <a:t>）C</a:t>
            </a:r>
            <a:r>
              <a:rPr lang="en-US" altLang="zh-CN" baseline="-30000" dirty="0">
                <a:latin typeface="宋体" pitchFamily="2" charset="-122"/>
              </a:rPr>
              <a:t>i-1</a:t>
            </a:r>
            <a:endParaRPr lang="en-US" altLang="zh-CN" dirty="0">
              <a:latin typeface="宋体" pitchFamily="2" charset="-122"/>
            </a:endParaRPr>
          </a:p>
          <a:p>
            <a:endParaRPr lang="zh-CN" altLang="en-US" dirty="0"/>
          </a:p>
        </p:txBody>
      </p:sp>
    </p:spTree>
    <p:extLst>
      <p:ext uri="{BB962C8B-B14F-4D97-AF65-F5344CB8AC3E}">
        <p14:creationId xmlns:p14="http://schemas.microsoft.com/office/powerpoint/2010/main" val="3684964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2311259252"/>
              </p:ext>
            </p:extLst>
          </p:nvPr>
        </p:nvGraphicFramePr>
        <p:xfrm>
          <a:off x="683568" y="1556792"/>
          <a:ext cx="4379662" cy="4539208"/>
        </p:xfrm>
        <a:graphic>
          <a:graphicData uri="http://schemas.openxmlformats.org/presentationml/2006/ole">
            <mc:AlternateContent xmlns:mc="http://schemas.openxmlformats.org/markup-compatibility/2006">
              <mc:Choice xmlns:v="urn:schemas-microsoft-com:vml" Requires="v">
                <p:oleObj spid="_x0000_s17467" name="CorelDRAW" r:id="rId3" imgW="4086095" imgH="3066985" progId="">
                  <p:embed/>
                </p:oleObj>
              </mc:Choice>
              <mc:Fallback>
                <p:oleObj name="CorelDRAW" r:id="rId3" imgW="4086095" imgH="3066985"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4379662" cy="4539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19569573"/>
              </p:ext>
            </p:extLst>
          </p:nvPr>
        </p:nvGraphicFramePr>
        <p:xfrm>
          <a:off x="5508104" y="2132856"/>
          <a:ext cx="3384376" cy="3552254"/>
        </p:xfrm>
        <a:graphic>
          <a:graphicData uri="http://schemas.openxmlformats.org/presentationml/2006/ole">
            <mc:AlternateContent xmlns:mc="http://schemas.openxmlformats.org/markup-compatibility/2006">
              <mc:Choice xmlns:v="urn:schemas-microsoft-com:vml" Requires="v">
                <p:oleObj spid="_x0000_s17468" name="CorelDRAW" r:id="rId5" imgW="3219450" imgH="2590800" progId="">
                  <p:embed/>
                </p:oleObj>
              </mc:Choice>
              <mc:Fallback>
                <p:oleObj name="CorelDRAW" r:id="rId5" imgW="3219450" imgH="2590800" progId="">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132856"/>
                        <a:ext cx="3384376" cy="3552254"/>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453666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7" name="Text Box 4"/>
          <p:cNvSpPr txBox="1">
            <a:spLocks noChangeArrowheads="1"/>
          </p:cNvSpPr>
          <p:nvPr/>
        </p:nvSpPr>
        <p:spPr bwMode="auto">
          <a:xfrm>
            <a:off x="323528" y="1340768"/>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dirty="0">
                <a:latin typeface="Times New Roman" pitchFamily="18" charset="0"/>
              </a:rPr>
              <a:t>2．串行加法器与并行加法器</a:t>
            </a:r>
          </a:p>
          <a:p>
            <a:pPr>
              <a:spcBef>
                <a:spcPct val="50000"/>
              </a:spcBef>
            </a:pPr>
            <a:r>
              <a:rPr lang="zh-CN" altLang="en-US" dirty="0">
                <a:latin typeface="Times New Roman" pitchFamily="18" charset="0"/>
              </a:rPr>
              <a:t>         串行加法器中，只有一个全加器，数据逐位串行送入加法器进行运算。</a:t>
            </a:r>
          </a:p>
          <a:p>
            <a:pPr>
              <a:spcBef>
                <a:spcPct val="50000"/>
              </a:spcBef>
            </a:pPr>
            <a:r>
              <a:rPr lang="zh-CN" altLang="en-US" dirty="0">
                <a:latin typeface="Times New Roman" pitchFamily="18" charset="0"/>
              </a:rPr>
              <a:t>        并行加法器由多个全加器组成，其位数的多少取决于机器的字长，数据的各位同时运算。 </a:t>
            </a:r>
          </a:p>
        </p:txBody>
      </p:sp>
    </p:spTree>
    <p:extLst>
      <p:ext uri="{BB962C8B-B14F-4D97-AF65-F5344CB8AC3E}">
        <p14:creationId xmlns:p14="http://schemas.microsoft.com/office/powerpoint/2010/main" val="177070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1295400" y="2362200"/>
          <a:ext cx="6705600" cy="3281363"/>
        </p:xfrm>
        <a:graphic>
          <a:graphicData uri="http://schemas.openxmlformats.org/presentationml/2006/ole">
            <mc:AlternateContent xmlns:mc="http://schemas.openxmlformats.org/markup-compatibility/2006">
              <mc:Choice xmlns:v="urn:schemas-microsoft-com:vml" Requires="v">
                <p:oleObj spid="_x0000_s18460" name="CorelDRAW" r:id="rId3" imgW="5676900" imgH="2724150" progId="">
                  <p:embed/>
                </p:oleObj>
              </mc:Choice>
              <mc:Fallback>
                <p:oleObj name="CorelDRAW" r:id="rId3" imgW="5676900" imgH="272415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62200"/>
                        <a:ext cx="6705600" cy="3281363"/>
                      </a:xfrm>
                      <a:prstGeom prst="rect">
                        <a:avLst/>
                      </a:prstGeom>
                      <a:solidFill>
                        <a:srgbClr val="FFFFFF"/>
                      </a:solidFill>
                    </p:spPr>
                  </p:pic>
                </p:oleObj>
              </mc:Fallback>
            </mc:AlternateContent>
          </a:graphicData>
        </a:graphic>
      </p:graphicFrame>
      <p:sp>
        <p:nvSpPr>
          <p:cNvPr id="3" name="AutoShape 7"/>
          <p:cNvSpPr>
            <a:spLocks/>
          </p:cNvSpPr>
          <p:nvPr/>
        </p:nvSpPr>
        <p:spPr bwMode="auto">
          <a:xfrm>
            <a:off x="4572000" y="228600"/>
            <a:ext cx="3962400" cy="449263"/>
          </a:xfrm>
          <a:prstGeom prst="borderCallout2">
            <a:avLst>
              <a:gd name="adj1" fmla="val 25440"/>
              <a:gd name="adj2" fmla="val -1921"/>
              <a:gd name="adj3" fmla="val 25440"/>
              <a:gd name="adj4" fmla="val -1921"/>
              <a:gd name="adj5" fmla="val 603181"/>
              <a:gd name="adj6" fmla="val -45833"/>
            </a:avLst>
          </a:prstGeom>
          <a:solidFill>
            <a:schemeClr val="accent5">
              <a:lumMod val="20000"/>
              <a:lumOff val="80000"/>
            </a:schemeClr>
          </a:solidFill>
          <a:ln w="9525">
            <a:solidFill>
              <a:schemeClr val="hlink"/>
            </a:solidFill>
            <a:miter lim="800000"/>
            <a:headEnd/>
            <a:tailEnd/>
          </a:ln>
          <a:effectLst/>
          <a:extLst/>
        </p:spPr>
        <p:txBody>
          <a:bodyPr/>
          <a:lstStyle/>
          <a:p>
            <a:pPr algn="ctr">
              <a:defRPr/>
            </a:pPr>
            <a:r>
              <a:rPr lang="zh-CN" altLang="en-US">
                <a:latin typeface="Tahoma" charset="0"/>
                <a:ea typeface="宋体" charset="0"/>
              </a:rPr>
              <a:t>1）具有右移功能的寄存器</a:t>
            </a:r>
          </a:p>
        </p:txBody>
      </p:sp>
      <p:sp>
        <p:nvSpPr>
          <p:cNvPr id="4" name="Line 8"/>
          <p:cNvSpPr>
            <a:spLocks noChangeShapeType="1"/>
          </p:cNvSpPr>
          <p:nvPr/>
        </p:nvSpPr>
        <p:spPr bwMode="auto">
          <a:xfrm flipV="1">
            <a:off x="2971800" y="381000"/>
            <a:ext cx="1524000" cy="38862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ahoma" charset="0"/>
              <a:ea typeface="宋体" charset="0"/>
            </a:endParaRPr>
          </a:p>
        </p:txBody>
      </p:sp>
      <p:sp>
        <p:nvSpPr>
          <p:cNvPr id="5" name="AutoShape 9"/>
          <p:cNvSpPr>
            <a:spLocks/>
          </p:cNvSpPr>
          <p:nvPr/>
        </p:nvSpPr>
        <p:spPr bwMode="auto">
          <a:xfrm>
            <a:off x="3505200" y="5638800"/>
            <a:ext cx="5029200" cy="754063"/>
          </a:xfrm>
          <a:prstGeom prst="borderCallout2">
            <a:avLst>
              <a:gd name="adj1" fmla="val 15157"/>
              <a:gd name="adj2" fmla="val -1514"/>
              <a:gd name="adj3" fmla="val 15157"/>
              <a:gd name="adj4" fmla="val -1514"/>
              <a:gd name="adj5" fmla="val -72843"/>
              <a:gd name="adj6" fmla="val -22287"/>
            </a:avLst>
          </a:prstGeom>
          <a:solidFill>
            <a:schemeClr val="accent5">
              <a:lumMod val="20000"/>
              <a:lumOff val="80000"/>
            </a:schemeClr>
          </a:solidFill>
          <a:ln w="9525">
            <a:solidFill>
              <a:schemeClr val="hlink"/>
            </a:solidFill>
            <a:miter lim="800000"/>
            <a:headEnd/>
            <a:tailEnd/>
          </a:ln>
          <a:effectLst/>
          <a:extLst/>
        </p:spPr>
        <p:txBody>
          <a:bodyPr/>
          <a:lstStyle/>
          <a:p>
            <a:r>
              <a:rPr lang="zh-CN" altLang="en-US" dirty="0"/>
              <a:t>2）每个脉冲算一位加法，和回送</a:t>
            </a:r>
            <a:r>
              <a:rPr lang="en-US" altLang="zh-CN" dirty="0"/>
              <a:t>A，</a:t>
            </a:r>
            <a:r>
              <a:rPr lang="zh-CN" altLang="en-US" dirty="0"/>
              <a:t>进位暂存与触发器</a:t>
            </a:r>
            <a:r>
              <a:rPr lang="en-US" altLang="zh-CN" dirty="0"/>
              <a:t>C</a:t>
            </a:r>
          </a:p>
        </p:txBody>
      </p:sp>
      <p:sp>
        <p:nvSpPr>
          <p:cNvPr id="6" name="Line 10"/>
          <p:cNvSpPr>
            <a:spLocks noChangeShapeType="1"/>
          </p:cNvSpPr>
          <p:nvPr/>
        </p:nvSpPr>
        <p:spPr bwMode="auto">
          <a:xfrm flipV="1">
            <a:off x="5715000" y="3733800"/>
            <a:ext cx="1752600" cy="19050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ahoma" charset="0"/>
              <a:ea typeface="宋体" charset="0"/>
            </a:endParaRPr>
          </a:p>
        </p:txBody>
      </p:sp>
    </p:spTree>
    <p:extLst>
      <p:ext uri="{BB962C8B-B14F-4D97-AF65-F5344CB8AC3E}">
        <p14:creationId xmlns:p14="http://schemas.microsoft.com/office/powerpoint/2010/main" val="3052128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en-US" altLang="zh-CN" smtClean="0"/>
              <a:t>3.1  </a:t>
            </a:r>
            <a:r>
              <a:rPr lang="zh-CN" altLang="en-US" smtClean="0"/>
              <a:t>引言</a:t>
            </a:r>
          </a:p>
        </p:txBody>
      </p:sp>
      <p:sp>
        <p:nvSpPr>
          <p:cNvPr id="3" name="内容占位符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r>
              <a:rPr lang="zh-CN" altLang="en-US" dirty="0" smtClean="0"/>
              <a:t>本章的核心内容</a:t>
            </a:r>
            <a:endParaRPr lang="en-AU" altLang="zh-CN" dirty="0" smtClean="0"/>
          </a:p>
          <a:p>
            <a:pPr eaLnBrk="1" fontAlgn="auto" hangingPunct="1">
              <a:spcAft>
                <a:spcPts val="0"/>
              </a:spcAft>
              <a:buFont typeface="Arial" pitchFamily="34" charset="0"/>
              <a:buChar char="•"/>
              <a:defRPr/>
            </a:pPr>
            <a:r>
              <a:rPr lang="zh-CN" altLang="en-US" dirty="0" smtClean="0"/>
              <a:t>四则运算</a:t>
            </a:r>
            <a:endParaRPr lang="en-AU" altLang="zh-CN" dirty="0" smtClean="0"/>
          </a:p>
          <a:p>
            <a:pPr lvl="1" eaLnBrk="1" fontAlgn="auto" hangingPunct="1">
              <a:spcAft>
                <a:spcPts val="0"/>
              </a:spcAft>
              <a:buFont typeface="Arial" pitchFamily="34" charset="0"/>
              <a:buChar char="–"/>
              <a:defRPr/>
            </a:pPr>
            <a:r>
              <a:rPr lang="zh-CN" altLang="en-US" dirty="0" smtClean="0"/>
              <a:t>加减</a:t>
            </a:r>
            <a:endParaRPr lang="en-US" altLang="zh-CN" dirty="0" smtClean="0"/>
          </a:p>
          <a:p>
            <a:pPr lvl="1" eaLnBrk="1" fontAlgn="auto" hangingPunct="1">
              <a:spcAft>
                <a:spcPts val="0"/>
              </a:spcAft>
              <a:buFont typeface="Arial" pitchFamily="34" charset="0"/>
              <a:buChar char="–"/>
              <a:defRPr/>
            </a:pPr>
            <a:r>
              <a:rPr lang="zh-CN" altLang="en-US" dirty="0" smtClean="0"/>
              <a:t>乘除</a:t>
            </a:r>
            <a:endParaRPr lang="en-AU" altLang="zh-CN" dirty="0" smtClean="0"/>
          </a:p>
          <a:p>
            <a:pPr lvl="1" eaLnBrk="1" fontAlgn="auto" hangingPunct="1">
              <a:spcAft>
                <a:spcPts val="0"/>
              </a:spcAft>
              <a:buFont typeface="Arial" pitchFamily="34" charset="0"/>
              <a:buChar char="–"/>
              <a:defRPr/>
            </a:pPr>
            <a:r>
              <a:rPr lang="zh-CN" altLang="en-US" dirty="0" smtClean="0"/>
              <a:t>溢出处理（当运算生成一个绝对值太大或太小的数时）</a:t>
            </a:r>
            <a:endParaRPr lang="en-AU" altLang="zh-CN" dirty="0" smtClean="0"/>
          </a:p>
          <a:p>
            <a:pPr eaLnBrk="1" fontAlgn="auto" hangingPunct="1">
              <a:spcAft>
                <a:spcPts val="0"/>
              </a:spcAft>
              <a:buFont typeface="Arial" pitchFamily="34" charset="0"/>
              <a:buChar char="•"/>
              <a:defRPr/>
            </a:pPr>
            <a:r>
              <a:rPr lang="zh-CN" altLang="en-US" dirty="0" smtClean="0"/>
              <a:t>浮点数</a:t>
            </a:r>
            <a:endParaRPr lang="en-AU" altLang="zh-CN" dirty="0" smtClean="0"/>
          </a:p>
          <a:p>
            <a:pPr lvl="1" eaLnBrk="1" fontAlgn="auto" hangingPunct="1">
              <a:spcAft>
                <a:spcPts val="0"/>
              </a:spcAft>
              <a:buFont typeface="Arial" pitchFamily="34" charset="0"/>
              <a:buChar char="–"/>
              <a:defRPr/>
            </a:pPr>
            <a:r>
              <a:rPr lang="zh-CN" altLang="en-US" dirty="0"/>
              <a:t>表示</a:t>
            </a:r>
            <a:r>
              <a:rPr lang="zh-CN" altLang="en-US" dirty="0" smtClean="0"/>
              <a:t>方法和运算</a:t>
            </a:r>
            <a:r>
              <a:rPr lang="en-AU" altLang="zh-CN" dirty="0" smtClean="0"/>
              <a:t> </a:t>
            </a:r>
          </a:p>
          <a:p>
            <a:pPr eaLnBrk="1" fontAlgn="auto" hangingPunct="1">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4" name="Rectangle 3"/>
          <p:cNvSpPr txBox="1">
            <a:spLocks noChangeArrowheads="1"/>
          </p:cNvSpPr>
          <p:nvPr/>
        </p:nvSpPr>
        <p:spPr bwMode="auto">
          <a:xfrm>
            <a:off x="539552" y="1268760"/>
            <a:ext cx="777240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800" dirty="0" smtClean="0">
                <a:latin typeface="宋体" pitchFamily="2" charset="-122"/>
              </a:rPr>
              <a:t>二、进位产生和进位链</a:t>
            </a:r>
          </a:p>
          <a:p>
            <a:pPr algn="just">
              <a:buFont typeface="Wingdings" pitchFamily="2" charset="2"/>
              <a:buNone/>
            </a:pPr>
            <a:r>
              <a:rPr lang="zh-CN" altLang="en-US" sz="2800" dirty="0" smtClean="0">
                <a:latin typeface="宋体" pitchFamily="2" charset="-122"/>
              </a:rPr>
              <a:t>     并行加法器中的每一个全加器都有一个从低位送来的进位和一个传送给较高位的进位。</a:t>
            </a:r>
          </a:p>
          <a:p>
            <a:pPr algn="just">
              <a:buFont typeface="Wingdings" pitchFamily="2" charset="2"/>
              <a:buNone/>
            </a:pPr>
            <a:r>
              <a:rPr lang="zh-CN" altLang="en-US" sz="2800" dirty="0" smtClean="0">
                <a:latin typeface="宋体" pitchFamily="2" charset="-122"/>
              </a:rPr>
              <a:t>     各位之间传递进位信号的逻辑线路连接起来构成的进位网络称为进位链。</a:t>
            </a:r>
          </a:p>
          <a:p>
            <a:pPr algn="just">
              <a:buFont typeface="Wingdings" pitchFamily="2" charset="2"/>
              <a:buNone/>
            </a:pPr>
            <a:r>
              <a:rPr lang="zh-CN" altLang="en-US" dirty="0" smtClean="0">
                <a:latin typeface="宋体" pitchFamily="2" charset="-122"/>
              </a:rPr>
              <a:t>     </a:t>
            </a:r>
            <a:endParaRPr lang="zh-CN" altLang="en-US" dirty="0" smtClean="0"/>
          </a:p>
        </p:txBody>
      </p:sp>
      <p:sp>
        <p:nvSpPr>
          <p:cNvPr id="5" name="Text Box 4"/>
          <p:cNvSpPr txBox="1">
            <a:spLocks noChangeArrowheads="1"/>
          </p:cNvSpPr>
          <p:nvPr/>
        </p:nvSpPr>
        <p:spPr bwMode="auto">
          <a:xfrm>
            <a:off x="920552" y="3780064"/>
            <a:ext cx="7010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lnSpc>
                <a:spcPct val="90000"/>
              </a:lnSpc>
              <a:spcBef>
                <a:spcPct val="20000"/>
              </a:spcBef>
              <a:buClr>
                <a:schemeClr val="folHlink"/>
              </a:buClr>
              <a:buSzPct val="60000"/>
              <a:buFont typeface="Wingdings" pitchFamily="2" charset="2"/>
              <a:buNone/>
            </a:pPr>
            <a:r>
              <a:rPr lang="zh-CN" altLang="en-US" sz="2800" dirty="0">
                <a:latin typeface="宋体" pitchFamily="2" charset="-122"/>
              </a:rPr>
              <a:t>每一位的进位逻辑表达式为(表3-4推出)：</a:t>
            </a:r>
          </a:p>
          <a:p>
            <a:pPr algn="ctr">
              <a:lnSpc>
                <a:spcPct val="90000"/>
              </a:lnSpc>
              <a:spcBef>
                <a:spcPct val="20000"/>
              </a:spcBef>
              <a:buClr>
                <a:schemeClr val="folHlink"/>
              </a:buClr>
              <a:buSzPct val="60000"/>
              <a:buFont typeface="Wingdings" pitchFamily="2" charset="2"/>
              <a:buNone/>
            </a:pPr>
            <a:r>
              <a:rPr lang="en-US" altLang="zh-CN" sz="2800" dirty="0" err="1">
                <a:latin typeface="宋体" pitchFamily="2" charset="-122"/>
              </a:rPr>
              <a:t>C</a:t>
            </a:r>
            <a:r>
              <a:rPr lang="en-US" altLang="zh-CN" sz="2800" baseline="-30000" dirty="0" err="1">
                <a:latin typeface="宋体" pitchFamily="2" charset="-122"/>
              </a:rPr>
              <a:t>i</a:t>
            </a:r>
            <a:r>
              <a:rPr lang="en-US" altLang="zh-CN" sz="2800" dirty="0">
                <a:latin typeface="宋体" pitchFamily="2" charset="-122"/>
              </a:rPr>
              <a:t>=</a:t>
            </a:r>
            <a:r>
              <a:rPr lang="en-US" altLang="zh-CN" sz="2800" dirty="0" err="1">
                <a:latin typeface="宋体" pitchFamily="2" charset="-122"/>
              </a:rPr>
              <a:t>A</a:t>
            </a:r>
            <a:r>
              <a:rPr lang="en-US" altLang="zh-CN" sz="2800" baseline="-30000" dirty="0" err="1">
                <a:latin typeface="宋体" pitchFamily="2" charset="-122"/>
              </a:rPr>
              <a:t>i</a:t>
            </a:r>
            <a:r>
              <a:rPr lang="en-US" altLang="zh-CN" sz="2800" dirty="0" err="1">
                <a:latin typeface="宋体" pitchFamily="2" charset="-122"/>
              </a:rPr>
              <a:t>B</a:t>
            </a:r>
            <a:r>
              <a:rPr lang="en-US" altLang="zh-CN" sz="2800" baseline="-30000" dirty="0" err="1">
                <a:latin typeface="宋体" pitchFamily="2" charset="-122"/>
              </a:rPr>
              <a:t>i</a:t>
            </a:r>
            <a:r>
              <a:rPr lang="en-US" altLang="zh-CN" sz="2800" dirty="0">
                <a:latin typeface="宋体" pitchFamily="2" charset="-122"/>
              </a:rPr>
              <a:t>+（A</a:t>
            </a:r>
            <a:r>
              <a:rPr lang="en-US" altLang="zh-CN" sz="2800" baseline="-30000" dirty="0">
                <a:latin typeface="宋体" pitchFamily="2" charset="-122"/>
              </a:rPr>
              <a:t>i</a:t>
            </a:r>
            <a:r>
              <a:rPr lang="en-US" altLang="zh-CN" sz="2800" dirty="0">
                <a:latin typeface="宋体" pitchFamily="2" charset="-122"/>
              </a:rPr>
              <a:t>⊕B</a:t>
            </a:r>
            <a:r>
              <a:rPr lang="en-US" altLang="zh-CN" sz="2800" baseline="-30000" dirty="0">
                <a:latin typeface="宋体" pitchFamily="2" charset="-122"/>
              </a:rPr>
              <a:t>i</a:t>
            </a:r>
            <a:r>
              <a:rPr lang="en-US" altLang="zh-CN" sz="2800" dirty="0">
                <a:latin typeface="宋体" pitchFamily="2" charset="-122"/>
              </a:rPr>
              <a:t>）C</a:t>
            </a:r>
            <a:r>
              <a:rPr lang="en-US" altLang="zh-CN" sz="2800" baseline="-30000" dirty="0">
                <a:latin typeface="宋体" pitchFamily="2" charset="-122"/>
              </a:rPr>
              <a:t>i-1</a:t>
            </a:r>
            <a:endParaRPr lang="zh-CN" altLang="en-US" sz="2800" dirty="0"/>
          </a:p>
          <a:p>
            <a:pPr>
              <a:spcBef>
                <a:spcPct val="50000"/>
              </a:spcBef>
            </a:pPr>
            <a:endParaRPr lang="zh-CN" altLang="en-US" dirty="0"/>
          </a:p>
        </p:txBody>
      </p:sp>
      <p:sp>
        <p:nvSpPr>
          <p:cNvPr id="6" name="AutoShape 5"/>
          <p:cNvSpPr>
            <a:spLocks noChangeArrowheads="1"/>
          </p:cNvSpPr>
          <p:nvPr/>
        </p:nvSpPr>
        <p:spPr bwMode="auto">
          <a:xfrm>
            <a:off x="2627784" y="5036457"/>
            <a:ext cx="6172200" cy="914400"/>
          </a:xfrm>
          <a:prstGeom prst="wedgeRoundRectCallout">
            <a:avLst>
              <a:gd name="adj1" fmla="val -36856"/>
              <a:gd name="adj2" fmla="val -83681"/>
              <a:gd name="adj3" fmla="val 16667"/>
            </a:avLst>
          </a:prstGeom>
          <a:solidFill>
            <a:schemeClr val="accent5">
              <a:lumMod val="20000"/>
              <a:lumOff val="80000"/>
            </a:schemeClr>
          </a:solidFill>
          <a:ln w="9525">
            <a:solidFill>
              <a:schemeClr val="tx1"/>
            </a:solidFill>
            <a:miter lim="800000"/>
            <a:headEnd/>
            <a:tailEnd/>
          </a:ln>
          <a:effectLst/>
          <a:extLst/>
        </p:spPr>
        <p:txBody>
          <a:bodyPr/>
          <a:lstStyle/>
          <a:p>
            <a:r>
              <a:rPr lang="zh-CN" altLang="en-US" sz="1600" dirty="0">
                <a:latin typeface="宋体" pitchFamily="2" charset="-122"/>
                <a:cs typeface="Times New Roman" pitchFamily="18" charset="0"/>
              </a:rPr>
              <a:t>取决于本位参加运算的两个数，而与低位进位无关，因此称</a:t>
            </a:r>
            <a:r>
              <a:rPr lang="en-US" altLang="zh-CN" sz="1600" dirty="0" err="1">
                <a:latin typeface="宋体" pitchFamily="2" charset="-122"/>
                <a:cs typeface="Times New Roman" pitchFamily="18" charset="0"/>
              </a:rPr>
              <a:t>A</a:t>
            </a:r>
            <a:r>
              <a:rPr lang="en-US" altLang="zh-CN" sz="1600" baseline="-30000" dirty="0" err="1">
                <a:latin typeface="宋体" pitchFamily="2" charset="-122"/>
                <a:cs typeface="Times New Roman" pitchFamily="18" charset="0"/>
              </a:rPr>
              <a:t>i</a:t>
            </a:r>
            <a:r>
              <a:rPr lang="en-US" altLang="zh-CN" sz="1600" dirty="0" err="1">
                <a:latin typeface="宋体" pitchFamily="2" charset="-122"/>
                <a:cs typeface="Times New Roman" pitchFamily="18" charset="0"/>
              </a:rPr>
              <a:t>B</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为进位产生函数（本次进位产生），用</a:t>
            </a:r>
            <a:r>
              <a:rPr lang="en-US" altLang="zh-CN" sz="1600" dirty="0" err="1">
                <a:latin typeface="宋体" pitchFamily="2" charset="-122"/>
                <a:cs typeface="Times New Roman" pitchFamily="18" charset="0"/>
              </a:rPr>
              <a:t>G</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表示。其含义是若本位的两个输入均为1，必然要向高位产生进位。</a:t>
            </a:r>
          </a:p>
        </p:txBody>
      </p:sp>
    </p:spTree>
    <p:extLst>
      <p:ext uri="{BB962C8B-B14F-4D97-AF65-F5344CB8AC3E}">
        <p14:creationId xmlns:p14="http://schemas.microsoft.com/office/powerpoint/2010/main" val="422452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5" name="Rectangle 1027"/>
          <p:cNvSpPr txBox="1">
            <a:spLocks noChangeArrowheads="1"/>
          </p:cNvSpPr>
          <p:nvPr/>
        </p:nvSpPr>
        <p:spPr bwMode="auto">
          <a:xfrm>
            <a:off x="982418" y="4323443"/>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mtClean="0">
                <a:latin typeface="宋体" pitchFamily="2" charset="-122"/>
                <a:cs typeface="Times New Roman" pitchFamily="18" charset="0"/>
              </a:rPr>
              <a:t>         所以：</a:t>
            </a:r>
            <a:r>
              <a:rPr lang="en-US" altLang="zh-CN" smtClean="0">
                <a:latin typeface="Times New Roman" pitchFamily="18" charset="0"/>
                <a:cs typeface="Times New Roman" pitchFamily="18" charset="0"/>
              </a:rPr>
              <a:t>C</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=G</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+P</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C</a:t>
            </a:r>
            <a:r>
              <a:rPr lang="en-US" altLang="zh-CN" baseline="-30000" smtClean="0">
                <a:latin typeface="Times New Roman" pitchFamily="18" charset="0"/>
                <a:cs typeface="Times New Roman" pitchFamily="18" charset="0"/>
              </a:rPr>
              <a:t>i-1</a:t>
            </a:r>
            <a:r>
              <a:rPr lang="en-US" altLang="zh-CN" smtClean="0">
                <a:latin typeface="宋体" pitchFamily="2" charset="-122"/>
              </a:rPr>
              <a:t> </a:t>
            </a:r>
            <a:endParaRPr lang="zh-CN" altLang="en-US" smtClean="0">
              <a:latin typeface="宋体" pitchFamily="2" charset="-122"/>
            </a:endParaRPr>
          </a:p>
        </p:txBody>
      </p:sp>
      <p:sp>
        <p:nvSpPr>
          <p:cNvPr id="6" name="Text Box 1028"/>
          <p:cNvSpPr txBox="1">
            <a:spLocks noChangeArrowheads="1"/>
          </p:cNvSpPr>
          <p:nvPr/>
        </p:nvSpPr>
        <p:spPr bwMode="auto">
          <a:xfrm>
            <a:off x="1363418" y="1580243"/>
            <a:ext cx="6019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lnSpc>
                <a:spcPct val="90000"/>
              </a:lnSpc>
              <a:spcBef>
                <a:spcPct val="20000"/>
              </a:spcBef>
              <a:buClr>
                <a:schemeClr val="folHlink"/>
              </a:buClr>
              <a:buSzPct val="60000"/>
              <a:buFont typeface="Wingdings" pitchFamily="2" charset="2"/>
              <a:buNone/>
            </a:pPr>
            <a:r>
              <a:rPr lang="zh-CN" altLang="en-US" sz="3200" dirty="0">
                <a:latin typeface="宋体" pitchFamily="2" charset="-122"/>
              </a:rPr>
              <a:t>每一位的进位逻辑表达式为：</a:t>
            </a:r>
          </a:p>
          <a:p>
            <a:pPr algn="ctr">
              <a:lnSpc>
                <a:spcPct val="90000"/>
              </a:lnSpc>
              <a:spcBef>
                <a:spcPct val="20000"/>
              </a:spcBef>
              <a:buClr>
                <a:schemeClr val="folHlink"/>
              </a:buClr>
              <a:buSzPct val="60000"/>
              <a:buFont typeface="Wingdings" pitchFamily="2" charset="2"/>
              <a:buNone/>
            </a:pPr>
            <a:r>
              <a:rPr lang="en-US" altLang="zh-CN" sz="3200" dirty="0" err="1">
                <a:latin typeface="宋体" pitchFamily="2" charset="-122"/>
              </a:rPr>
              <a:t>C</a:t>
            </a:r>
            <a:r>
              <a:rPr lang="en-US" altLang="zh-CN" sz="3200" baseline="-30000" dirty="0" err="1">
                <a:latin typeface="宋体" pitchFamily="2" charset="-122"/>
              </a:rPr>
              <a:t>i</a:t>
            </a:r>
            <a:r>
              <a:rPr lang="en-US" altLang="zh-CN" sz="3200" dirty="0">
                <a:latin typeface="宋体" pitchFamily="2" charset="-122"/>
              </a:rPr>
              <a:t>=</a:t>
            </a:r>
            <a:r>
              <a:rPr lang="en-US" altLang="zh-CN" sz="3200" dirty="0" err="1">
                <a:latin typeface="宋体" pitchFamily="2" charset="-122"/>
              </a:rPr>
              <a:t>A</a:t>
            </a:r>
            <a:r>
              <a:rPr lang="en-US" altLang="zh-CN" sz="3200" baseline="-30000" dirty="0" err="1">
                <a:latin typeface="宋体" pitchFamily="2" charset="-122"/>
              </a:rPr>
              <a:t>i</a:t>
            </a:r>
            <a:r>
              <a:rPr lang="en-US" altLang="zh-CN" sz="3200" dirty="0" err="1">
                <a:latin typeface="宋体" pitchFamily="2" charset="-122"/>
              </a:rPr>
              <a:t>B</a:t>
            </a:r>
            <a:r>
              <a:rPr lang="en-US" altLang="zh-CN" sz="3200" baseline="-30000" dirty="0" err="1">
                <a:latin typeface="宋体" pitchFamily="2" charset="-122"/>
              </a:rPr>
              <a:t>i</a:t>
            </a:r>
            <a:r>
              <a:rPr lang="en-US" altLang="zh-CN" sz="3200" dirty="0">
                <a:latin typeface="宋体" pitchFamily="2" charset="-122"/>
              </a:rPr>
              <a:t>+（A</a:t>
            </a:r>
            <a:r>
              <a:rPr lang="en-US" altLang="zh-CN" sz="3200" baseline="-30000" dirty="0">
                <a:latin typeface="宋体" pitchFamily="2" charset="-122"/>
              </a:rPr>
              <a:t>i</a:t>
            </a:r>
            <a:r>
              <a:rPr lang="en-US" altLang="zh-CN" sz="3200" dirty="0">
                <a:latin typeface="宋体" pitchFamily="2" charset="-122"/>
              </a:rPr>
              <a:t>⊕B</a:t>
            </a:r>
            <a:r>
              <a:rPr lang="en-US" altLang="zh-CN" sz="3200" baseline="-30000" dirty="0">
                <a:latin typeface="宋体" pitchFamily="2" charset="-122"/>
              </a:rPr>
              <a:t>i</a:t>
            </a:r>
            <a:r>
              <a:rPr lang="en-US" altLang="zh-CN" sz="3200" dirty="0">
                <a:latin typeface="宋体" pitchFamily="2" charset="-122"/>
              </a:rPr>
              <a:t>）C</a:t>
            </a:r>
            <a:r>
              <a:rPr lang="en-US" altLang="zh-CN" sz="3200" baseline="-30000" dirty="0">
                <a:latin typeface="宋体" pitchFamily="2" charset="-122"/>
              </a:rPr>
              <a:t>i-1</a:t>
            </a:r>
            <a:endParaRPr lang="zh-CN" altLang="en-US" sz="3200" dirty="0"/>
          </a:p>
          <a:p>
            <a:pPr>
              <a:spcBef>
                <a:spcPct val="50000"/>
              </a:spcBef>
            </a:pPr>
            <a:endParaRPr lang="zh-CN" altLang="en-US" dirty="0"/>
          </a:p>
        </p:txBody>
      </p:sp>
      <p:sp>
        <p:nvSpPr>
          <p:cNvPr id="7" name="AutoShape 1030"/>
          <p:cNvSpPr>
            <a:spLocks noChangeArrowheads="1"/>
          </p:cNvSpPr>
          <p:nvPr/>
        </p:nvSpPr>
        <p:spPr bwMode="auto">
          <a:xfrm>
            <a:off x="1058618" y="2799443"/>
            <a:ext cx="7620000" cy="1371600"/>
          </a:xfrm>
          <a:prstGeom prst="wedgeEllipseCallout">
            <a:avLst>
              <a:gd name="adj1" fmla="val 917"/>
              <a:gd name="adj2" fmla="val -66551"/>
            </a:avLst>
          </a:prstGeom>
          <a:solidFill>
            <a:schemeClr val="accent5">
              <a:lumMod val="20000"/>
              <a:lumOff val="80000"/>
            </a:schemeClr>
          </a:solidFill>
          <a:ln w="9525">
            <a:solidFill>
              <a:schemeClr val="tx1"/>
            </a:solidFill>
            <a:miter lim="800000"/>
            <a:headEnd/>
            <a:tailEnd/>
          </a:ln>
          <a:effectLst/>
          <a:extLst/>
        </p:spPr>
        <p:txBody>
          <a:bodyPr/>
          <a:lstStyle/>
          <a:p>
            <a:pPr algn="ctr"/>
            <a:r>
              <a:rPr lang="zh-CN" altLang="en-US" sz="1600" dirty="0">
                <a:latin typeface="宋体" pitchFamily="2" charset="-122"/>
                <a:cs typeface="Times New Roman" pitchFamily="18" charset="0"/>
              </a:rPr>
              <a:t>不但与本位的两个数有关，还依赖于低位送来进位，因此称</a:t>
            </a:r>
            <a:r>
              <a:rPr lang="en-US" altLang="zh-CN" sz="1600" dirty="0" err="1">
                <a:latin typeface="宋体" pitchFamily="2" charset="-122"/>
                <a:cs typeface="Times New Roman" pitchFamily="18" charset="0"/>
              </a:rPr>
              <a:t>A</a:t>
            </a:r>
            <a:r>
              <a:rPr lang="en-US" altLang="zh-CN" sz="1600" baseline="-30000" dirty="0" err="1">
                <a:latin typeface="宋体" pitchFamily="2" charset="-122"/>
                <a:cs typeface="Times New Roman" pitchFamily="18" charset="0"/>
              </a:rPr>
              <a:t>i</a:t>
            </a:r>
            <a:r>
              <a:rPr lang="en-US" altLang="zh-CN" sz="1600" dirty="0" err="1">
                <a:latin typeface="宋体" pitchFamily="2" charset="-122"/>
                <a:cs typeface="Times New Roman" pitchFamily="18" charset="0"/>
              </a:rPr>
              <a:t>⊕B</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为进位传递函数（低位进位传递），用</a:t>
            </a:r>
            <a:r>
              <a:rPr lang="en-US" altLang="zh-CN" sz="1600" dirty="0">
                <a:latin typeface="宋体" pitchFamily="2" charset="-122"/>
                <a:cs typeface="Times New Roman" pitchFamily="18" charset="0"/>
              </a:rPr>
              <a:t>P</a:t>
            </a:r>
            <a:r>
              <a:rPr lang="en-US" altLang="zh-CN" sz="1600" baseline="-30000" dirty="0">
                <a:latin typeface="宋体" pitchFamily="2" charset="-122"/>
                <a:cs typeface="Times New Roman" pitchFamily="18" charset="0"/>
              </a:rPr>
              <a:t>i</a:t>
            </a:r>
            <a:r>
              <a:rPr lang="zh-CN" altLang="en-US" sz="1600" dirty="0">
                <a:latin typeface="宋体" pitchFamily="2" charset="-122"/>
                <a:cs typeface="Times New Roman" pitchFamily="18" charset="0"/>
              </a:rPr>
              <a:t>表示。其含义是当两个输入中有一个为1，低位传来的进位</a:t>
            </a:r>
            <a:r>
              <a:rPr lang="en-US" altLang="zh-CN" sz="1600" dirty="0">
                <a:latin typeface="宋体" pitchFamily="2" charset="-122"/>
                <a:cs typeface="Times New Roman" pitchFamily="18" charset="0"/>
              </a:rPr>
              <a:t>C</a:t>
            </a:r>
            <a:r>
              <a:rPr lang="en-US" altLang="zh-CN" sz="1600" baseline="-30000" dirty="0">
                <a:latin typeface="宋体" pitchFamily="2" charset="-122"/>
                <a:cs typeface="Times New Roman" pitchFamily="18" charset="0"/>
              </a:rPr>
              <a:t>i-1</a:t>
            </a:r>
            <a:r>
              <a:rPr lang="zh-CN" altLang="en-US" sz="1600" dirty="0">
                <a:latin typeface="宋体" pitchFamily="2" charset="-122"/>
                <a:cs typeface="Times New Roman" pitchFamily="18" charset="0"/>
              </a:rPr>
              <a:t>将超越本位向更高的位传送</a:t>
            </a:r>
          </a:p>
        </p:txBody>
      </p:sp>
    </p:spTree>
    <p:extLst>
      <p:ext uri="{BB962C8B-B14F-4D97-AF65-F5344CB8AC3E}">
        <p14:creationId xmlns:p14="http://schemas.microsoft.com/office/powerpoint/2010/main" val="81585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1000" y="228600"/>
            <a:ext cx="77724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smtClean="0">
                <a:latin typeface="宋体" pitchFamily="2" charset="-122"/>
                <a:cs typeface="Times New Roman" pitchFamily="18" charset="0"/>
              </a:rPr>
              <a:t>1．串行进位方式</a:t>
            </a:r>
            <a:endParaRPr lang="zh-CN" altLang="en-US" dirty="0" smtClean="0">
              <a:latin typeface="宋体" pitchFamily="2" charset="-122"/>
              <a:cs typeface="Times New Roman" pitchFamily="18" charset="0"/>
            </a:endParaRPr>
          </a:p>
        </p:txBody>
      </p:sp>
      <p:graphicFrame>
        <p:nvGraphicFramePr>
          <p:cNvPr id="5" name="Object 4"/>
          <p:cNvGraphicFramePr>
            <a:graphicFrameLocks noChangeAspect="1"/>
          </p:cNvGraphicFramePr>
          <p:nvPr/>
        </p:nvGraphicFramePr>
        <p:xfrm>
          <a:off x="228600" y="990600"/>
          <a:ext cx="6172200" cy="3200400"/>
        </p:xfrm>
        <a:graphic>
          <a:graphicData uri="http://schemas.openxmlformats.org/presentationml/2006/ole">
            <mc:AlternateContent xmlns:mc="http://schemas.openxmlformats.org/markup-compatibility/2006">
              <mc:Choice xmlns:v="urn:schemas-microsoft-com:vml" Requires="v">
                <p:oleObj spid="_x0000_s19479" name="CorelDRAW" r:id="rId3" imgW="6105525" imgH="2705100" progId="">
                  <p:embed/>
                </p:oleObj>
              </mc:Choice>
              <mc:Fallback>
                <p:oleObj name="CorelDRAW" r:id="rId3" imgW="6105525" imgH="27051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6172200" cy="3200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 Box 5"/>
          <p:cNvSpPr txBox="1">
            <a:spLocks noChangeArrowheads="1"/>
          </p:cNvSpPr>
          <p:nvPr/>
        </p:nvSpPr>
        <p:spPr bwMode="auto">
          <a:xfrm>
            <a:off x="6477000" y="914400"/>
            <a:ext cx="24384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sz="2000">
                <a:latin typeface="宋体" pitchFamily="2" charset="-122"/>
              </a:rPr>
              <a:t>其中：	</a:t>
            </a:r>
          </a:p>
          <a:p>
            <a:pPr algn="just">
              <a:spcBef>
                <a:spcPct val="50000"/>
              </a:spcBef>
            </a:pPr>
            <a:r>
              <a:rPr lang="en-US" altLang="zh-CN" sz="2000">
                <a:latin typeface="宋体" pitchFamily="2" charset="-122"/>
              </a:rPr>
              <a:t>  C</a:t>
            </a:r>
            <a:r>
              <a:rPr lang="en-US" altLang="zh-CN" sz="2000" baseline="-30000">
                <a:latin typeface="宋体" pitchFamily="2" charset="-122"/>
              </a:rPr>
              <a:t>1</a:t>
            </a:r>
            <a:r>
              <a:rPr lang="en-US" altLang="zh-CN" sz="2000">
                <a:latin typeface="宋体" pitchFamily="2" charset="-122"/>
              </a:rPr>
              <a:t>=G</a:t>
            </a:r>
            <a:r>
              <a:rPr lang="en-US" altLang="zh-CN" sz="2000" baseline="-30000">
                <a:latin typeface="宋体" pitchFamily="2" charset="-122"/>
              </a:rPr>
              <a:t>1</a:t>
            </a:r>
            <a:r>
              <a:rPr lang="en-US" altLang="zh-CN" sz="2000">
                <a:latin typeface="宋体" pitchFamily="2" charset="-122"/>
              </a:rPr>
              <a:t>+P</a:t>
            </a:r>
            <a:r>
              <a:rPr lang="en-US" altLang="zh-CN" sz="2000" baseline="-30000">
                <a:latin typeface="宋体" pitchFamily="2" charset="-122"/>
              </a:rPr>
              <a:t>1</a:t>
            </a:r>
            <a:r>
              <a:rPr lang="en-US" altLang="zh-CN" sz="2000">
                <a:latin typeface="宋体" pitchFamily="2" charset="-122"/>
              </a:rPr>
              <a:t>C</a:t>
            </a:r>
            <a:r>
              <a:rPr lang="en-US" altLang="zh-CN" sz="2000" baseline="-30000">
                <a:latin typeface="宋体" pitchFamily="2" charset="-122"/>
              </a:rPr>
              <a:t>0</a:t>
            </a:r>
            <a:endParaRPr lang="en-US" altLang="zh-CN" sz="2000">
              <a:latin typeface="宋体" pitchFamily="2" charset="-122"/>
            </a:endParaRPr>
          </a:p>
          <a:p>
            <a:pPr algn="just">
              <a:spcBef>
                <a:spcPct val="50000"/>
              </a:spcBef>
            </a:pPr>
            <a:r>
              <a:rPr lang="en-US" altLang="zh-CN" sz="2000">
                <a:latin typeface="宋体" pitchFamily="2" charset="-122"/>
              </a:rPr>
              <a:t>  C</a:t>
            </a:r>
            <a:r>
              <a:rPr lang="en-US" altLang="zh-CN" sz="2000" baseline="-30000">
                <a:latin typeface="宋体" pitchFamily="2" charset="-122"/>
              </a:rPr>
              <a:t>2</a:t>
            </a:r>
            <a:r>
              <a:rPr lang="en-US" altLang="zh-CN" sz="2000">
                <a:latin typeface="宋体" pitchFamily="2" charset="-122"/>
              </a:rPr>
              <a:t>=G</a:t>
            </a:r>
            <a:r>
              <a:rPr lang="en-US" altLang="zh-CN" sz="2000" baseline="-30000">
                <a:latin typeface="宋体" pitchFamily="2" charset="-122"/>
              </a:rPr>
              <a:t>2</a:t>
            </a:r>
            <a:r>
              <a:rPr lang="en-US" altLang="zh-CN" sz="2000">
                <a:latin typeface="宋体" pitchFamily="2" charset="-122"/>
              </a:rPr>
              <a:t>+P</a:t>
            </a:r>
            <a:r>
              <a:rPr lang="en-US" altLang="zh-CN" sz="2000" baseline="-30000">
                <a:latin typeface="宋体" pitchFamily="2" charset="-122"/>
              </a:rPr>
              <a:t>2</a:t>
            </a:r>
            <a:r>
              <a:rPr lang="en-US" altLang="zh-CN" sz="2000">
                <a:latin typeface="宋体" pitchFamily="2" charset="-122"/>
              </a:rPr>
              <a:t>C</a:t>
            </a:r>
            <a:r>
              <a:rPr lang="en-US" altLang="zh-CN" sz="2000" baseline="-30000">
                <a:latin typeface="宋体" pitchFamily="2" charset="-122"/>
              </a:rPr>
              <a:t>1</a:t>
            </a:r>
            <a:endParaRPr lang="en-US" altLang="zh-CN" sz="2000">
              <a:latin typeface="宋体" pitchFamily="2" charset="-122"/>
            </a:endParaRPr>
          </a:p>
          <a:p>
            <a:pPr algn="just">
              <a:spcBef>
                <a:spcPct val="50000"/>
              </a:spcBef>
            </a:pPr>
            <a:r>
              <a:rPr kumimoji="0" lang="en-US" altLang="zh-CN" sz="2000">
                <a:latin typeface="宋体" pitchFamily="2" charset="-122"/>
              </a:rPr>
              <a:t>   </a:t>
            </a:r>
            <a:r>
              <a:rPr kumimoji="0" lang="en-US" altLang="zh-CN" sz="2000">
                <a:latin typeface="Courier New" pitchFamily="49" charset="0"/>
              </a:rPr>
              <a:t>…</a:t>
            </a:r>
            <a:endParaRPr lang="en-US" altLang="zh-CN" sz="2000">
              <a:latin typeface="宋体" pitchFamily="2" charset="-122"/>
            </a:endParaRPr>
          </a:p>
          <a:p>
            <a:pPr algn="just">
              <a:spcBef>
                <a:spcPct val="50000"/>
              </a:spcBef>
            </a:pPr>
            <a:r>
              <a:rPr lang="en-US" altLang="zh-CN" sz="2000">
                <a:latin typeface="宋体" pitchFamily="2" charset="-122"/>
              </a:rPr>
              <a:t>  C</a:t>
            </a:r>
            <a:r>
              <a:rPr lang="en-US" altLang="zh-CN" sz="2000" baseline="-30000">
                <a:latin typeface="宋体" pitchFamily="2" charset="-122"/>
              </a:rPr>
              <a:t>n</a:t>
            </a:r>
            <a:r>
              <a:rPr lang="en-US" altLang="zh-CN" sz="2000">
                <a:latin typeface="宋体" pitchFamily="2" charset="-122"/>
              </a:rPr>
              <a:t>=G</a:t>
            </a:r>
            <a:r>
              <a:rPr lang="en-US" altLang="zh-CN" sz="2000" baseline="-30000">
                <a:latin typeface="宋体" pitchFamily="2" charset="-122"/>
              </a:rPr>
              <a:t>n</a:t>
            </a:r>
            <a:r>
              <a:rPr lang="en-US" altLang="zh-CN" sz="2000">
                <a:latin typeface="宋体" pitchFamily="2" charset="-122"/>
              </a:rPr>
              <a:t>+P</a:t>
            </a:r>
            <a:r>
              <a:rPr lang="en-US" altLang="zh-CN" sz="2000" baseline="-30000">
                <a:latin typeface="宋体" pitchFamily="2" charset="-122"/>
              </a:rPr>
              <a:t>n</a:t>
            </a:r>
            <a:r>
              <a:rPr lang="en-US" altLang="zh-CN" sz="2000">
                <a:latin typeface="宋体" pitchFamily="2" charset="-122"/>
              </a:rPr>
              <a:t>C</a:t>
            </a:r>
            <a:r>
              <a:rPr lang="en-US" altLang="zh-CN" sz="2000" baseline="-30000">
                <a:latin typeface="宋体" pitchFamily="2" charset="-122"/>
              </a:rPr>
              <a:t>n-1</a:t>
            </a:r>
            <a:endParaRPr lang="en-US" altLang="zh-CN">
              <a:latin typeface="宋体" pitchFamily="2" charset="-122"/>
            </a:endParaRPr>
          </a:p>
          <a:p>
            <a:pPr>
              <a:spcBef>
                <a:spcPct val="50000"/>
              </a:spcBef>
            </a:pPr>
            <a:r>
              <a:rPr lang="zh-CN" altLang="en-US" sz="1800">
                <a:latin typeface="宋体" pitchFamily="2" charset="-122"/>
              </a:rPr>
              <a:t>  </a:t>
            </a:r>
            <a:endParaRPr lang="zh-CN" altLang="en-US">
              <a:latin typeface="Times New Roman" pitchFamily="18" charset="0"/>
            </a:endParaRPr>
          </a:p>
        </p:txBody>
      </p:sp>
      <p:sp>
        <p:nvSpPr>
          <p:cNvPr id="7" name="Text Box 7"/>
          <p:cNvSpPr txBox="1">
            <a:spLocks noChangeArrowheads="1"/>
          </p:cNvSpPr>
          <p:nvPr/>
        </p:nvSpPr>
        <p:spPr bwMode="auto">
          <a:xfrm>
            <a:off x="381000" y="4495800"/>
            <a:ext cx="838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eaLnBrk="0" hangingPunct="0"/>
            <a:r>
              <a:rPr kumimoji="0" lang="zh-CN" altLang="en-US" sz="1800">
                <a:latin typeface="宋体" pitchFamily="2" charset="-122"/>
              </a:rPr>
              <a:t>    串行进位链的总延迟时间与字长成正比，字长越长，总延迟时间就越长。</a:t>
            </a:r>
          </a:p>
          <a:p>
            <a:pPr eaLnBrk="0" hangingPunct="0"/>
            <a:endParaRPr kumimoji="0" lang="zh-CN" altLang="en-US" sz="1800">
              <a:latin typeface="宋体" pitchFamily="2" charset="-122"/>
            </a:endParaRPr>
          </a:p>
          <a:p>
            <a:pPr eaLnBrk="0" hangingPunct="0"/>
            <a:r>
              <a:rPr kumimoji="0" lang="zh-CN" altLang="en-US" sz="1800">
                <a:latin typeface="宋体" pitchFamily="2" charset="-122"/>
              </a:rPr>
              <a:t>    假定，将</a:t>
            </a:r>
            <a:r>
              <a:rPr kumimoji="0" lang="zh-CN" altLang="en-US" sz="1800">
                <a:latin typeface="Times New Roman" pitchFamily="18" charset="0"/>
              </a:rPr>
              <a:t>“</a:t>
            </a:r>
            <a:r>
              <a:rPr kumimoji="0" lang="zh-CN" altLang="en-US" sz="1800">
                <a:latin typeface="宋体" pitchFamily="2" charset="-122"/>
              </a:rPr>
              <a:t>与门</a:t>
            </a:r>
            <a:r>
              <a:rPr kumimoji="0" lang="zh-CN" altLang="en-US" sz="1800">
                <a:latin typeface="Times New Roman" pitchFamily="18" charset="0"/>
              </a:rPr>
              <a:t>”</a:t>
            </a:r>
            <a:r>
              <a:rPr kumimoji="0" lang="zh-CN" altLang="en-US" sz="1800">
                <a:latin typeface="宋体" pitchFamily="2" charset="-122"/>
              </a:rPr>
              <a:t>、</a:t>
            </a:r>
            <a:r>
              <a:rPr kumimoji="0" lang="zh-CN" altLang="en-US" sz="1800">
                <a:latin typeface="Times New Roman" pitchFamily="18" charset="0"/>
              </a:rPr>
              <a:t>“</a:t>
            </a:r>
            <a:r>
              <a:rPr kumimoji="0" lang="zh-CN" altLang="en-US" sz="1800">
                <a:latin typeface="宋体" pitchFamily="2" charset="-122"/>
              </a:rPr>
              <a:t>或门</a:t>
            </a:r>
            <a:r>
              <a:rPr kumimoji="0" lang="zh-CN" altLang="en-US" sz="1800">
                <a:latin typeface="Times New Roman" pitchFamily="18" charset="0"/>
              </a:rPr>
              <a:t>”</a:t>
            </a:r>
            <a:r>
              <a:rPr kumimoji="0" lang="zh-CN" altLang="en-US" sz="1800">
                <a:latin typeface="宋体" pitchFamily="2" charset="-122"/>
              </a:rPr>
              <a:t>的延迟时间定为</a:t>
            </a:r>
            <a:r>
              <a:rPr kumimoji="0" lang="en-US" altLang="zh-CN" sz="1800"/>
              <a:t>t</a:t>
            </a:r>
            <a:r>
              <a:rPr kumimoji="0" lang="en-US" altLang="zh-CN" sz="1800" baseline="-25000"/>
              <a:t>y</a:t>
            </a:r>
            <a:r>
              <a:rPr kumimoji="0" lang="en-US" altLang="zh-CN" sz="1800">
                <a:latin typeface="宋体" pitchFamily="2" charset="-122"/>
              </a:rPr>
              <a:t>，</a:t>
            </a:r>
            <a:r>
              <a:rPr kumimoji="0" lang="zh-CN" altLang="en-US" sz="1800">
                <a:latin typeface="宋体" pitchFamily="2" charset="-122"/>
              </a:rPr>
              <a:t>从上述公式中可看出，每形成一级进位的延迟时间为</a:t>
            </a:r>
            <a:r>
              <a:rPr kumimoji="0" lang="zh-CN" altLang="en-US" sz="1800"/>
              <a:t>2</a:t>
            </a:r>
            <a:r>
              <a:rPr kumimoji="0" lang="en-US" altLang="zh-CN" sz="1800"/>
              <a:t>t</a:t>
            </a:r>
            <a:r>
              <a:rPr kumimoji="0" lang="en-US" altLang="zh-CN" sz="1800" baseline="-25000"/>
              <a:t>y</a:t>
            </a:r>
            <a:r>
              <a:rPr kumimoji="0" lang="en-US" altLang="zh-CN" sz="1800">
                <a:latin typeface="宋体" pitchFamily="2" charset="-122"/>
              </a:rPr>
              <a:t>。</a:t>
            </a:r>
            <a:r>
              <a:rPr kumimoji="0" lang="zh-CN" altLang="en-US" sz="1800">
                <a:latin typeface="宋体" pitchFamily="2" charset="-122"/>
              </a:rPr>
              <a:t>在字长为</a:t>
            </a:r>
            <a:r>
              <a:rPr kumimoji="0" lang="en-US" altLang="zh-CN" sz="1800"/>
              <a:t>n</a:t>
            </a:r>
            <a:r>
              <a:rPr kumimoji="0" lang="zh-CN" altLang="en-US" sz="1800">
                <a:latin typeface="宋体" pitchFamily="2" charset="-122"/>
              </a:rPr>
              <a:t>位的情况下，若不考虑</a:t>
            </a:r>
            <a:r>
              <a:rPr kumimoji="0" lang="en-US" altLang="zh-CN" sz="1800"/>
              <a:t>G</a:t>
            </a:r>
            <a:r>
              <a:rPr kumimoji="0" lang="en-US" altLang="zh-CN" sz="1800" baseline="-25000"/>
              <a:t>i</a:t>
            </a:r>
            <a:r>
              <a:rPr kumimoji="0" lang="en-US" altLang="zh-CN" sz="1800">
                <a:latin typeface="宋体" pitchFamily="2" charset="-122"/>
              </a:rPr>
              <a:t>、</a:t>
            </a:r>
            <a:r>
              <a:rPr kumimoji="0" lang="en-US" altLang="zh-CN" sz="1800"/>
              <a:t>P</a:t>
            </a:r>
            <a:r>
              <a:rPr kumimoji="0" lang="en-US" altLang="zh-CN" sz="1800" baseline="-25000"/>
              <a:t>i</a:t>
            </a:r>
            <a:r>
              <a:rPr kumimoji="0" lang="zh-CN" altLang="en-US" sz="1800">
                <a:latin typeface="宋体" pitchFamily="2" charset="-122"/>
              </a:rPr>
              <a:t>的形成时间，从</a:t>
            </a:r>
            <a:r>
              <a:rPr kumimoji="0" lang="en-US" altLang="zh-CN" sz="1800"/>
              <a:t>C</a:t>
            </a:r>
            <a:r>
              <a:rPr kumimoji="0" lang="en-US" altLang="zh-CN" sz="1800" baseline="-25000"/>
              <a:t>0</a:t>
            </a:r>
            <a:r>
              <a:rPr kumimoji="0" lang="en-US" altLang="zh-CN" sz="1800">
                <a:latin typeface="宋体" pitchFamily="2" charset="-122"/>
              </a:rPr>
              <a:t>→</a:t>
            </a:r>
            <a:r>
              <a:rPr kumimoji="0" lang="en-US" altLang="zh-CN" sz="1800"/>
              <a:t>C</a:t>
            </a:r>
            <a:r>
              <a:rPr kumimoji="0" lang="en-US" altLang="zh-CN" sz="1800" baseline="-25000"/>
              <a:t>n</a:t>
            </a:r>
            <a:r>
              <a:rPr kumimoji="0" lang="zh-CN" altLang="en-US" sz="1800">
                <a:latin typeface="宋体" pitchFamily="2" charset="-122"/>
              </a:rPr>
              <a:t>的最长延迟时间为</a:t>
            </a:r>
            <a:r>
              <a:rPr kumimoji="0" lang="zh-CN" altLang="en-US" sz="1800"/>
              <a:t>2</a:t>
            </a:r>
            <a:r>
              <a:rPr kumimoji="0" lang="en-US" altLang="zh-CN" sz="1800"/>
              <a:t>nt</a:t>
            </a:r>
            <a:r>
              <a:rPr kumimoji="0" lang="en-US" altLang="zh-CN" sz="1800" baseline="-25000"/>
              <a:t>y</a:t>
            </a:r>
            <a:r>
              <a:rPr kumimoji="0" lang="en-US" altLang="zh-CN" sz="1800">
                <a:latin typeface="宋体" pitchFamily="2" charset="-122"/>
              </a:rPr>
              <a:t>。</a:t>
            </a:r>
            <a:r>
              <a:rPr kumimoji="0" lang="en-US" altLang="zh-CN" sz="1800"/>
              <a:t> </a:t>
            </a:r>
          </a:p>
        </p:txBody>
      </p:sp>
    </p:spTree>
    <p:extLst>
      <p:ext uri="{BB962C8B-B14F-4D97-AF65-F5344CB8AC3E}">
        <p14:creationId xmlns:p14="http://schemas.microsoft.com/office/powerpoint/2010/main" val="3184499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73247" y="620688"/>
            <a:ext cx="8802688" cy="54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dirty="0" smtClean="0">
                <a:latin typeface="宋体" pitchFamily="2" charset="-122"/>
                <a:cs typeface="Times New Roman" pitchFamily="18" charset="0"/>
              </a:rPr>
              <a:t>2．并行进位方式</a:t>
            </a:r>
          </a:p>
          <a:p>
            <a:pPr algn="just">
              <a:buFont typeface="Wingdings" pitchFamily="2" charset="2"/>
              <a:buNone/>
            </a:pPr>
            <a:r>
              <a:rPr lang="zh-CN" altLang="en-US" dirty="0" smtClean="0">
                <a:latin typeface="宋体" pitchFamily="2" charset="-122"/>
                <a:cs typeface="Times New Roman" pitchFamily="18" charset="0"/>
              </a:rPr>
              <a:t>  </a:t>
            </a:r>
            <a:r>
              <a:rPr lang="zh-CN" altLang="en-US" sz="2000" dirty="0" smtClean="0">
                <a:latin typeface="宋体" pitchFamily="2" charset="-122"/>
              </a:rPr>
              <a:t>并行进位又称之先行进位、</a:t>
            </a:r>
            <a:r>
              <a:rPr lang="zh-CN" altLang="en-US" sz="2000" dirty="0" smtClean="0">
                <a:solidFill>
                  <a:srgbClr val="FF0000"/>
                </a:solidFill>
                <a:latin typeface="宋体" pitchFamily="2" charset="-122"/>
              </a:rPr>
              <a:t>同时进位</a:t>
            </a:r>
            <a:r>
              <a:rPr lang="zh-CN" altLang="en-US" sz="2000" dirty="0" smtClean="0">
                <a:latin typeface="宋体" pitchFamily="2" charset="-122"/>
              </a:rPr>
              <a:t>，其特点是各级进位信号同时形成。</a:t>
            </a:r>
          </a:p>
          <a:p>
            <a:pPr algn="just">
              <a:buFont typeface="Wingdings" pitchFamily="2" charset="2"/>
              <a:buNone/>
            </a:pPr>
            <a:r>
              <a:rPr lang="en-US" altLang="zh-CN" sz="2000" dirty="0" smtClean="0">
                <a:latin typeface="宋体" pitchFamily="2" charset="-122"/>
              </a:rPr>
              <a:t>     </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1</a:t>
            </a:r>
            <a:r>
              <a:rPr lang="en-US" altLang="zh-CN" sz="2000" dirty="0" smtClean="0">
                <a:latin typeface="宋体" pitchFamily="2" charset="-122"/>
              </a:rPr>
              <a:t>=</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1</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1</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0</a:t>
            </a:r>
            <a:endParaRPr lang="en-US" altLang="zh-CN" sz="2000" dirty="0" smtClean="0">
              <a:solidFill>
                <a:schemeClr val="hlink"/>
              </a:solidFill>
              <a:latin typeface="宋体" pitchFamily="2" charset="-122"/>
            </a:endParaRPr>
          </a:p>
          <a:p>
            <a:pPr algn="just">
              <a:buFont typeface="Wingdings" pitchFamily="2" charset="2"/>
              <a:buNone/>
            </a:pPr>
            <a:r>
              <a:rPr lang="en-US" altLang="zh-CN" sz="2000" dirty="0" smtClean="0">
                <a:latin typeface="宋体" pitchFamily="2" charset="-122"/>
              </a:rPr>
              <a:t>     </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2</a:t>
            </a:r>
            <a:r>
              <a:rPr lang="en-US" altLang="zh-CN" sz="2000" dirty="0" smtClean="0">
                <a:latin typeface="宋体" pitchFamily="2" charset="-122"/>
              </a:rPr>
              <a:t>=G</a:t>
            </a:r>
            <a:r>
              <a:rPr lang="en-US" altLang="zh-CN" sz="2000" baseline="-30000" dirty="0" smtClean="0">
                <a:latin typeface="宋体" pitchFamily="2" charset="-122"/>
              </a:rPr>
              <a:t>2</a:t>
            </a:r>
            <a:r>
              <a:rPr lang="en-US" altLang="zh-CN" sz="2000" dirty="0" smtClean="0">
                <a:latin typeface="宋体" pitchFamily="2" charset="-122"/>
              </a:rPr>
              <a:t>+P</a:t>
            </a:r>
            <a:r>
              <a:rPr lang="en-US" altLang="zh-CN" sz="2000" baseline="-30000" dirty="0" smtClean="0">
                <a:latin typeface="宋体" pitchFamily="2" charset="-122"/>
              </a:rPr>
              <a:t>2</a:t>
            </a:r>
            <a:r>
              <a:rPr lang="en-US" altLang="zh-CN" sz="2000" dirty="0" smtClean="0">
                <a:latin typeface="宋体" pitchFamily="2" charset="-122"/>
              </a:rPr>
              <a:t>C</a:t>
            </a:r>
            <a:r>
              <a:rPr lang="en-US" altLang="zh-CN" sz="2000" baseline="-30000" dirty="0" smtClean="0">
                <a:latin typeface="宋体" pitchFamily="2" charset="-122"/>
              </a:rPr>
              <a:t>1</a:t>
            </a:r>
            <a:r>
              <a:rPr lang="en-US" altLang="zh-CN" sz="2000" dirty="0" smtClean="0">
                <a:latin typeface="宋体" pitchFamily="2" charset="-122"/>
              </a:rPr>
              <a:t>=</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1</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1</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0</a:t>
            </a:r>
            <a:endParaRPr lang="en-US" altLang="zh-CN" sz="2000" dirty="0" smtClean="0">
              <a:solidFill>
                <a:schemeClr val="hlink"/>
              </a:solidFill>
              <a:latin typeface="宋体" pitchFamily="2" charset="-122"/>
            </a:endParaRPr>
          </a:p>
          <a:p>
            <a:pPr algn="just">
              <a:buFont typeface="Wingdings" pitchFamily="2" charset="2"/>
              <a:buNone/>
            </a:pPr>
            <a:r>
              <a:rPr lang="en-US" altLang="zh-CN" sz="2000" dirty="0" smtClean="0">
                <a:latin typeface="宋体" pitchFamily="2" charset="-122"/>
              </a:rPr>
              <a:t>     </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3</a:t>
            </a:r>
            <a:r>
              <a:rPr lang="en-US" altLang="zh-CN" sz="2000" dirty="0" smtClean="0">
                <a:latin typeface="宋体" pitchFamily="2" charset="-122"/>
              </a:rPr>
              <a:t>=G</a:t>
            </a:r>
            <a:r>
              <a:rPr lang="en-US" altLang="zh-CN" sz="2000" baseline="-30000" dirty="0" smtClean="0">
                <a:latin typeface="宋体" pitchFamily="2" charset="-122"/>
              </a:rPr>
              <a:t>3</a:t>
            </a:r>
            <a:r>
              <a:rPr lang="en-US" altLang="zh-CN" sz="2000" dirty="0" smtClean="0">
                <a:latin typeface="宋体" pitchFamily="2" charset="-122"/>
              </a:rPr>
              <a:t>+P</a:t>
            </a:r>
            <a:r>
              <a:rPr lang="en-US" altLang="zh-CN" sz="2000" baseline="-30000" dirty="0" smtClean="0">
                <a:latin typeface="宋体" pitchFamily="2" charset="-122"/>
              </a:rPr>
              <a:t>3</a:t>
            </a:r>
            <a:r>
              <a:rPr lang="en-US" altLang="zh-CN" sz="2000" dirty="0" smtClean="0">
                <a:latin typeface="宋体" pitchFamily="2" charset="-122"/>
              </a:rPr>
              <a:t>C</a:t>
            </a:r>
            <a:r>
              <a:rPr lang="en-US" altLang="zh-CN" sz="2000" baseline="-30000" dirty="0" smtClean="0">
                <a:latin typeface="宋体" pitchFamily="2" charset="-122"/>
              </a:rPr>
              <a:t>2</a:t>
            </a:r>
            <a:r>
              <a:rPr lang="en-US" altLang="zh-CN" sz="2000" dirty="0" smtClean="0">
                <a:latin typeface="宋体" pitchFamily="2" charset="-122"/>
              </a:rPr>
              <a:t>=</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1</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1</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0</a:t>
            </a:r>
            <a:endParaRPr lang="en-US" altLang="zh-CN" sz="2000" dirty="0" smtClean="0">
              <a:solidFill>
                <a:schemeClr val="hlink"/>
              </a:solidFill>
              <a:latin typeface="宋体" pitchFamily="2" charset="-122"/>
            </a:endParaRPr>
          </a:p>
          <a:p>
            <a:pPr algn="just">
              <a:buFont typeface="Wingdings" pitchFamily="2" charset="2"/>
              <a:buNone/>
            </a:pPr>
            <a:r>
              <a:rPr lang="en-US" altLang="zh-CN" sz="2000" dirty="0" smtClean="0">
                <a:latin typeface="宋体" pitchFamily="2" charset="-122"/>
              </a:rPr>
              <a:t>     </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4</a:t>
            </a:r>
            <a:r>
              <a:rPr lang="en-US" altLang="zh-CN" sz="2000" dirty="0" smtClean="0">
                <a:latin typeface="宋体" pitchFamily="2" charset="-122"/>
              </a:rPr>
              <a:t>=G</a:t>
            </a:r>
            <a:r>
              <a:rPr lang="en-US" altLang="zh-CN" sz="2000" baseline="-30000" dirty="0" smtClean="0">
                <a:latin typeface="宋体" pitchFamily="2" charset="-122"/>
              </a:rPr>
              <a:t>4</a:t>
            </a:r>
            <a:r>
              <a:rPr lang="en-US" altLang="zh-CN" sz="2000" dirty="0" smtClean="0">
                <a:latin typeface="宋体" pitchFamily="2" charset="-122"/>
              </a:rPr>
              <a:t>+P</a:t>
            </a:r>
            <a:r>
              <a:rPr lang="en-US" altLang="zh-CN" sz="2000" baseline="-30000" dirty="0" smtClean="0">
                <a:latin typeface="宋体" pitchFamily="2" charset="-122"/>
              </a:rPr>
              <a:t>4</a:t>
            </a:r>
            <a:r>
              <a:rPr lang="en-US" altLang="zh-CN" sz="2000" dirty="0" smtClean="0">
                <a:latin typeface="宋体" pitchFamily="2" charset="-122"/>
              </a:rPr>
              <a:t>C</a:t>
            </a:r>
            <a:r>
              <a:rPr lang="en-US" altLang="zh-CN" sz="2000" baseline="-30000" dirty="0" smtClean="0">
                <a:latin typeface="宋体" pitchFamily="2" charset="-122"/>
              </a:rPr>
              <a:t>3</a:t>
            </a:r>
            <a:r>
              <a:rPr lang="en-US" altLang="zh-CN" sz="2000" dirty="0" smtClean="0">
                <a:latin typeface="宋体" pitchFamily="2" charset="-122"/>
              </a:rPr>
              <a:t>=</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4</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4</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4</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4</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G</a:t>
            </a:r>
            <a:r>
              <a:rPr lang="en-US" altLang="zh-CN" sz="2000" baseline="-30000" dirty="0" smtClean="0">
                <a:solidFill>
                  <a:srgbClr val="1309DB"/>
                </a:solidFill>
                <a:latin typeface="宋体" pitchFamily="2" charset="-122"/>
              </a:rPr>
              <a:t>1</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4</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3</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2</a:t>
            </a:r>
            <a:r>
              <a:rPr lang="en-US" altLang="zh-CN" sz="2000" dirty="0" smtClean="0">
                <a:solidFill>
                  <a:srgbClr val="1309DB"/>
                </a:solidFill>
                <a:latin typeface="宋体" pitchFamily="2" charset="-122"/>
              </a:rPr>
              <a:t>P</a:t>
            </a:r>
            <a:r>
              <a:rPr lang="en-US" altLang="zh-CN" sz="2000" baseline="-30000" dirty="0" smtClean="0">
                <a:solidFill>
                  <a:srgbClr val="1309DB"/>
                </a:solidFill>
                <a:latin typeface="宋体" pitchFamily="2" charset="-122"/>
              </a:rPr>
              <a:t>1</a:t>
            </a:r>
            <a:r>
              <a:rPr lang="en-US" altLang="zh-CN" sz="2000" dirty="0" smtClean="0">
                <a:solidFill>
                  <a:schemeClr val="hlink"/>
                </a:solidFill>
                <a:latin typeface="宋体" pitchFamily="2" charset="-122"/>
              </a:rPr>
              <a:t>C</a:t>
            </a:r>
            <a:r>
              <a:rPr lang="en-US" altLang="zh-CN" sz="2000" baseline="-30000" dirty="0" smtClean="0">
                <a:solidFill>
                  <a:schemeClr val="hlink"/>
                </a:solidFill>
                <a:latin typeface="宋体" pitchFamily="2" charset="-122"/>
              </a:rPr>
              <a:t>0</a:t>
            </a:r>
          </a:p>
          <a:p>
            <a:pPr algn="just">
              <a:buFont typeface="Wingdings" pitchFamily="2" charset="2"/>
              <a:buNone/>
            </a:pPr>
            <a:endParaRPr lang="en-US" altLang="zh-CN" sz="2000" baseline="-30000" dirty="0" smtClean="0">
              <a:solidFill>
                <a:schemeClr val="hlink"/>
              </a:solidFill>
              <a:latin typeface="宋体" pitchFamily="2" charset="-122"/>
            </a:endParaRPr>
          </a:p>
          <a:p>
            <a:pPr algn="just">
              <a:buFont typeface="Wingdings" pitchFamily="2" charset="2"/>
              <a:buNone/>
            </a:pPr>
            <a:r>
              <a:rPr lang="zh-CN" altLang="en-US" sz="2000" dirty="0" smtClean="0">
                <a:latin typeface="宋体" pitchFamily="2" charset="-122"/>
              </a:rPr>
              <a:t>        </a:t>
            </a:r>
            <a:r>
              <a:rPr lang="en-US" altLang="zh-CN" sz="2000" dirty="0" err="1" smtClean="0">
                <a:solidFill>
                  <a:srgbClr val="FF0000"/>
                </a:solidFill>
                <a:latin typeface="宋体" pitchFamily="2" charset="-122"/>
              </a:rPr>
              <a:t>Gi、Pi</a:t>
            </a:r>
            <a:r>
              <a:rPr lang="zh-CN" altLang="en-US" sz="2000" dirty="0" smtClean="0">
                <a:solidFill>
                  <a:srgbClr val="FF0000"/>
                </a:solidFill>
                <a:latin typeface="宋体" pitchFamily="2" charset="-122"/>
              </a:rPr>
              <a:t>的计算不依赖于低位的进位</a:t>
            </a:r>
            <a:r>
              <a:rPr lang="zh-CN" altLang="en-US" sz="2000" dirty="0" smtClean="0">
                <a:latin typeface="宋体" pitchFamily="2" charset="-122"/>
              </a:rPr>
              <a:t>，若不考虑</a:t>
            </a:r>
            <a:r>
              <a:rPr lang="en-US" altLang="zh-CN" sz="2000" dirty="0" err="1" smtClean="0">
                <a:latin typeface="宋体" pitchFamily="2" charset="-122"/>
              </a:rPr>
              <a:t>Gi、Pi</a:t>
            </a:r>
            <a:r>
              <a:rPr lang="zh-CN" altLang="en-US" sz="2000" dirty="0" smtClean="0">
                <a:latin typeface="宋体" pitchFamily="2" charset="-122"/>
              </a:rPr>
              <a:t>的形成时间，从</a:t>
            </a:r>
            <a:r>
              <a:rPr lang="en-US" altLang="zh-CN" sz="2000" dirty="0" smtClean="0">
                <a:latin typeface="宋体" pitchFamily="2" charset="-122"/>
              </a:rPr>
              <a:t>C0→Cn</a:t>
            </a:r>
            <a:r>
              <a:rPr lang="zh-CN" altLang="en-US" sz="2000" dirty="0" smtClean="0">
                <a:latin typeface="宋体" pitchFamily="2" charset="-122"/>
              </a:rPr>
              <a:t>的最长延迟时间仅为2</a:t>
            </a:r>
            <a:r>
              <a:rPr lang="en-US" altLang="zh-CN" sz="2000" dirty="0" err="1" smtClean="0">
                <a:latin typeface="宋体" pitchFamily="2" charset="-122"/>
              </a:rPr>
              <a:t>ty</a:t>
            </a:r>
            <a:r>
              <a:rPr lang="en-US" altLang="zh-CN" sz="2000" dirty="0" smtClean="0">
                <a:latin typeface="宋体" pitchFamily="2" charset="-122"/>
              </a:rPr>
              <a:t>，</a:t>
            </a:r>
            <a:r>
              <a:rPr lang="zh-CN" altLang="en-US" sz="2000" dirty="0" smtClean="0">
                <a:latin typeface="宋体" pitchFamily="2" charset="-122"/>
              </a:rPr>
              <a:t>而与字长无关。</a:t>
            </a:r>
            <a:endParaRPr lang="en-US" altLang="zh-CN" sz="2000" dirty="0" smtClean="0">
              <a:latin typeface="宋体" pitchFamily="2" charset="-122"/>
            </a:endParaRPr>
          </a:p>
          <a:p>
            <a:pPr algn="just">
              <a:buFont typeface="Wingdings" pitchFamily="2" charset="2"/>
              <a:buNone/>
            </a:pPr>
            <a:endParaRPr lang="zh-CN" altLang="en-US" sz="2000" dirty="0" smtClean="0">
              <a:latin typeface="宋体" pitchFamily="2" charset="-122"/>
            </a:endParaRPr>
          </a:p>
          <a:p>
            <a:pPr algn="just">
              <a:buFont typeface="Wingdings" pitchFamily="2" charset="2"/>
              <a:buNone/>
            </a:pPr>
            <a:r>
              <a:rPr lang="zh-CN" altLang="en-US" sz="2000" dirty="0" smtClean="0">
                <a:latin typeface="宋体" pitchFamily="2" charset="-122"/>
              </a:rPr>
              <a:t>       但是随着加法器位数的增加，</a:t>
            </a:r>
            <a:r>
              <a:rPr lang="en-US" altLang="zh-CN" sz="2000" dirty="0" err="1" smtClean="0">
                <a:latin typeface="宋体" pitchFamily="2" charset="-122"/>
              </a:rPr>
              <a:t>Ci</a:t>
            </a:r>
            <a:r>
              <a:rPr lang="zh-CN" altLang="en-US" sz="2000" dirty="0" smtClean="0">
                <a:latin typeface="宋体" pitchFamily="2" charset="-122"/>
              </a:rPr>
              <a:t>的逻辑表达式会变得越来越长，输入变量不断增加，使电路结构变得很复杂，硬件费用昂贵，而且受到元器件扇入数的限制，所以完全采用并行进位是不现实。</a:t>
            </a:r>
            <a:endParaRPr lang="en-US" altLang="zh-CN" sz="2000" dirty="0" smtClean="0">
              <a:latin typeface="宋体" pitchFamily="2" charset="-122"/>
            </a:endParaRPr>
          </a:p>
        </p:txBody>
      </p:sp>
    </p:spTree>
    <p:extLst>
      <p:ext uri="{BB962C8B-B14F-4D97-AF65-F5344CB8AC3E}">
        <p14:creationId xmlns:p14="http://schemas.microsoft.com/office/powerpoint/2010/main" val="3691067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11560" y="332656"/>
            <a:ext cx="7578725" cy="2209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None/>
            </a:pPr>
            <a:r>
              <a:rPr lang="zh-CN" altLang="en-US" sz="2000" dirty="0" smtClean="0">
                <a:latin typeface="宋体" pitchFamily="2" charset="-122"/>
              </a:rPr>
              <a:t>3．分组并行进位方式</a:t>
            </a:r>
          </a:p>
          <a:p>
            <a:pPr algn="just">
              <a:lnSpc>
                <a:spcPct val="90000"/>
              </a:lnSpc>
              <a:buFont typeface="Wingdings" pitchFamily="2" charset="2"/>
              <a:buNone/>
            </a:pPr>
            <a:r>
              <a:rPr lang="zh-CN" altLang="en-US" sz="2000" dirty="0" smtClean="0">
                <a:latin typeface="宋体" pitchFamily="2" charset="-122"/>
              </a:rPr>
              <a:t>      这种进位方式是把</a:t>
            </a:r>
            <a:r>
              <a:rPr lang="en-US" altLang="zh-CN" sz="2000" dirty="0" smtClean="0">
                <a:latin typeface="宋体" pitchFamily="2" charset="-122"/>
              </a:rPr>
              <a:t>n</a:t>
            </a:r>
            <a:r>
              <a:rPr lang="zh-CN" altLang="en-US" sz="2000" dirty="0" smtClean="0">
                <a:latin typeface="宋体" pitchFamily="2" charset="-122"/>
              </a:rPr>
              <a:t>位字长分为若干小组，在组内各位之间实行快速进位，在组间既可以采用串行进位方式，也可以采用并行快速进位方式。</a:t>
            </a:r>
          </a:p>
          <a:p>
            <a:pPr algn="just">
              <a:lnSpc>
                <a:spcPct val="90000"/>
              </a:lnSpc>
              <a:buFont typeface="Wingdings" pitchFamily="2" charset="2"/>
              <a:buNone/>
            </a:pPr>
            <a:r>
              <a:rPr lang="zh-CN" altLang="en-US" sz="2000" dirty="0" smtClean="0">
                <a:latin typeface="宋体" pitchFamily="2" charset="-122"/>
              </a:rPr>
              <a:t>  （1）单级先行进位方式</a:t>
            </a:r>
          </a:p>
          <a:p>
            <a:pPr algn="just">
              <a:lnSpc>
                <a:spcPct val="90000"/>
              </a:lnSpc>
              <a:buFont typeface="Wingdings" pitchFamily="2" charset="2"/>
              <a:buNone/>
            </a:pPr>
            <a:r>
              <a:rPr lang="zh-CN" altLang="en-US" sz="2000" dirty="0" smtClean="0">
                <a:latin typeface="宋体" pitchFamily="2" charset="-122"/>
              </a:rPr>
              <a:t>       实现进位逻辑函数的电路称之为四位先行进位电路（</a:t>
            </a:r>
            <a:r>
              <a:rPr lang="en-US" altLang="zh-CN" sz="2000" dirty="0" smtClean="0">
                <a:latin typeface="Times New Roman" pitchFamily="18" charset="0"/>
                <a:cs typeface="Times New Roman" pitchFamily="18" charset="0"/>
              </a:rPr>
              <a:t>Carry Look </a:t>
            </a:r>
            <a:r>
              <a:rPr lang="en-US" altLang="zh-CN" sz="2000" dirty="0" err="1" smtClean="0">
                <a:latin typeface="Times New Roman" pitchFamily="18" charset="0"/>
                <a:cs typeface="Times New Roman" pitchFamily="18" charset="0"/>
              </a:rPr>
              <a:t>Ahead</a:t>
            </a:r>
            <a:r>
              <a:rPr lang="en-US" altLang="zh-CN" sz="2000" dirty="0" err="1" smtClean="0">
                <a:latin typeface="宋体" pitchFamily="2" charset="-122"/>
              </a:rPr>
              <a:t>，</a:t>
            </a:r>
            <a:r>
              <a:rPr lang="en-US" altLang="zh-CN" sz="2000" dirty="0" err="1" smtClean="0">
                <a:latin typeface="Times New Roman" pitchFamily="18" charset="0"/>
                <a:cs typeface="Times New Roman" pitchFamily="18" charset="0"/>
              </a:rPr>
              <a:t>CLA</a:t>
            </a:r>
            <a:r>
              <a:rPr lang="en-US" altLang="zh-CN" sz="2000" dirty="0" smtClean="0">
                <a:latin typeface="宋体" pitchFamily="2" charset="-122"/>
              </a:rPr>
              <a:t>），</a:t>
            </a:r>
            <a:r>
              <a:rPr lang="zh-CN" altLang="en-US" sz="2000" dirty="0" smtClean="0">
                <a:latin typeface="宋体" pitchFamily="2" charset="-122"/>
              </a:rPr>
              <a:t>其延迟时间是</a:t>
            </a:r>
            <a:r>
              <a:rPr lang="zh-CN" altLang="en-US" sz="2000" dirty="0" smtClean="0">
                <a:latin typeface="Times New Roman" pitchFamily="18" charset="0"/>
                <a:cs typeface="Times New Roman" pitchFamily="18" charset="0"/>
              </a:rPr>
              <a:t>2</a:t>
            </a:r>
            <a:r>
              <a:rPr lang="en-US" altLang="zh-CN" sz="2000" dirty="0" err="1" smtClean="0">
                <a:latin typeface="Times New Roman" pitchFamily="18" charset="0"/>
                <a:cs typeface="Times New Roman" pitchFamily="18" charset="0"/>
              </a:rPr>
              <a:t>t</a:t>
            </a:r>
            <a:r>
              <a:rPr lang="en-US" altLang="zh-CN" sz="2000" baseline="-30000" dirty="0" err="1" smtClean="0">
                <a:latin typeface="Times New Roman" pitchFamily="18" charset="0"/>
                <a:cs typeface="Times New Roman" pitchFamily="18" charset="0"/>
              </a:rPr>
              <a:t>y</a:t>
            </a:r>
            <a:r>
              <a:rPr lang="en-US" altLang="zh-CN" sz="2000" dirty="0" smtClean="0">
                <a:latin typeface="宋体" pitchFamily="2" charset="-122"/>
              </a:rPr>
              <a:t>。 </a:t>
            </a:r>
            <a:endParaRPr lang="zh-CN" altLang="en-US" sz="2000" dirty="0" smtClean="0">
              <a:latin typeface="宋体" pitchFamily="2" charset="-122"/>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618899847"/>
              </p:ext>
            </p:extLst>
          </p:nvPr>
        </p:nvGraphicFramePr>
        <p:xfrm>
          <a:off x="763960" y="2694856"/>
          <a:ext cx="7696200" cy="2743200"/>
        </p:xfrm>
        <a:graphic>
          <a:graphicData uri="http://schemas.openxmlformats.org/presentationml/2006/ole">
            <mc:AlternateContent xmlns:mc="http://schemas.openxmlformats.org/markup-compatibility/2006">
              <mc:Choice xmlns:v="urn:schemas-microsoft-com:vml" Requires="v">
                <p:oleObj spid="_x0000_s20502" name="CorelDRAW" r:id="rId3" imgW="4829175" imgH="2057400" progId="">
                  <p:embed/>
                </p:oleObj>
              </mc:Choice>
              <mc:Fallback>
                <p:oleObj name="CorelDRAW" r:id="rId3" imgW="4829175" imgH="2057400"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60" y="2694856"/>
                        <a:ext cx="76962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Text Box 6"/>
          <p:cNvSpPr txBox="1">
            <a:spLocks noChangeArrowheads="1"/>
          </p:cNvSpPr>
          <p:nvPr/>
        </p:nvSpPr>
        <p:spPr bwMode="auto">
          <a:xfrm>
            <a:off x="1068760" y="5514256"/>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sz="2000" dirty="0">
                <a:latin typeface="宋体" pitchFamily="2" charset="-122"/>
              </a:rPr>
              <a:t>   若不考虑</a:t>
            </a:r>
            <a:r>
              <a:rPr lang="en-US" altLang="zh-CN" sz="2000" dirty="0" err="1">
                <a:latin typeface="宋体" pitchFamily="2" charset="-122"/>
              </a:rPr>
              <a:t>G</a:t>
            </a:r>
            <a:r>
              <a:rPr lang="en-US" altLang="zh-CN" sz="2000" baseline="-30000" dirty="0" err="1">
                <a:latin typeface="宋体" pitchFamily="2" charset="-122"/>
              </a:rPr>
              <a:t>i</a:t>
            </a:r>
            <a:r>
              <a:rPr lang="en-US" altLang="zh-CN" sz="2000" dirty="0" err="1">
                <a:latin typeface="宋体" pitchFamily="2" charset="-122"/>
              </a:rPr>
              <a:t>、P</a:t>
            </a:r>
            <a:r>
              <a:rPr lang="en-US" altLang="zh-CN" sz="2000" baseline="-30000" dirty="0" err="1">
                <a:latin typeface="宋体" pitchFamily="2" charset="-122"/>
              </a:rPr>
              <a:t>i</a:t>
            </a:r>
            <a:r>
              <a:rPr lang="zh-CN" altLang="en-US" sz="2000" dirty="0">
                <a:latin typeface="宋体" pitchFamily="2" charset="-122"/>
              </a:rPr>
              <a:t>的形成时间，从</a:t>
            </a:r>
            <a:r>
              <a:rPr lang="en-US" altLang="zh-CN" sz="2000" dirty="0">
                <a:latin typeface="宋体" pitchFamily="2" charset="-122"/>
              </a:rPr>
              <a:t>C</a:t>
            </a:r>
            <a:r>
              <a:rPr lang="en-US" altLang="zh-CN" sz="2000" baseline="-30000" dirty="0">
                <a:latin typeface="宋体" pitchFamily="2" charset="-122"/>
              </a:rPr>
              <a:t>0</a:t>
            </a:r>
            <a:r>
              <a:rPr lang="en-US" altLang="zh-CN" sz="2000" dirty="0">
                <a:latin typeface="宋体" pitchFamily="2" charset="-122"/>
              </a:rPr>
              <a:t>→C</a:t>
            </a:r>
            <a:r>
              <a:rPr lang="en-US" altLang="zh-CN" sz="2000" baseline="-30000" dirty="0">
                <a:latin typeface="宋体" pitchFamily="2" charset="-122"/>
              </a:rPr>
              <a:t>n</a:t>
            </a:r>
            <a:r>
              <a:rPr lang="zh-CN" altLang="en-US" sz="2000" dirty="0">
                <a:latin typeface="宋体" pitchFamily="2" charset="-122"/>
              </a:rPr>
              <a:t>的最长延迟时间为2</a:t>
            </a:r>
            <a:r>
              <a:rPr lang="en-US" altLang="zh-CN" sz="2000" dirty="0" err="1">
                <a:latin typeface="宋体" pitchFamily="2" charset="-122"/>
              </a:rPr>
              <a:t>mt</a:t>
            </a:r>
            <a:r>
              <a:rPr lang="en-US" altLang="zh-CN" sz="2000" baseline="-30000" dirty="0" err="1">
                <a:latin typeface="宋体" pitchFamily="2" charset="-122"/>
              </a:rPr>
              <a:t>y</a:t>
            </a:r>
            <a:r>
              <a:rPr lang="en-US" altLang="zh-CN" sz="2000" dirty="0">
                <a:latin typeface="宋体" pitchFamily="2" charset="-122"/>
              </a:rPr>
              <a:t>，</a:t>
            </a:r>
            <a:r>
              <a:rPr lang="zh-CN" altLang="en-US" sz="2000" dirty="0">
                <a:latin typeface="宋体" pitchFamily="2" charset="-122"/>
              </a:rPr>
              <a:t>其中</a:t>
            </a:r>
            <a:r>
              <a:rPr lang="en-US" altLang="zh-CN" sz="2000" dirty="0">
                <a:latin typeface="宋体" pitchFamily="2" charset="-122"/>
              </a:rPr>
              <a:t>m</a:t>
            </a:r>
            <a:r>
              <a:rPr lang="zh-CN" altLang="en-US" sz="2000" dirty="0">
                <a:latin typeface="宋体" pitchFamily="2" charset="-122"/>
              </a:rPr>
              <a:t>为分组的组数。 </a:t>
            </a:r>
          </a:p>
        </p:txBody>
      </p:sp>
    </p:spTree>
    <p:extLst>
      <p:ext uri="{BB962C8B-B14F-4D97-AF65-F5344CB8AC3E}">
        <p14:creationId xmlns:p14="http://schemas.microsoft.com/office/powerpoint/2010/main" val="2281015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332656"/>
            <a:ext cx="8305800" cy="576064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000" dirty="0" smtClean="0">
                <a:latin typeface="宋体" pitchFamily="2" charset="-122"/>
                <a:cs typeface="Times New Roman" pitchFamily="18" charset="0"/>
              </a:rPr>
              <a:t>2）多级先行进位方式</a:t>
            </a:r>
          </a:p>
          <a:p>
            <a:pPr algn="just">
              <a:buFont typeface="Wingdings" pitchFamily="2" charset="2"/>
              <a:buNone/>
            </a:pPr>
            <a:r>
              <a:rPr lang="zh-CN" altLang="en-US" sz="2000" dirty="0" smtClean="0">
                <a:latin typeface="宋体" pitchFamily="2" charset="-122"/>
                <a:cs typeface="Times New Roman" pitchFamily="18" charset="0"/>
              </a:rPr>
              <a:t>      以字长为16位的加法器作为例子，分析两级先行进位加法器的设计方法。第一小组的最高位进位</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4</a:t>
            </a:r>
            <a:r>
              <a:rPr lang="zh-CN" altLang="en-US" sz="2000" dirty="0" smtClean="0">
                <a:latin typeface="宋体" pitchFamily="2" charset="-122"/>
                <a:cs typeface="Times New Roman" pitchFamily="18" charset="0"/>
              </a:rPr>
              <a:t>可以变成两个与项相或：</a:t>
            </a:r>
            <a:endParaRPr lang="en-US" altLang="zh-CN" sz="2000" dirty="0" smtClean="0">
              <a:latin typeface="宋体" pitchFamily="2" charset="-122"/>
              <a:cs typeface="Times New Roman" pitchFamily="18" charset="0"/>
            </a:endParaRPr>
          </a:p>
          <a:p>
            <a:pPr algn="just">
              <a:buFont typeface="Wingdings" pitchFamily="2" charset="2"/>
              <a:buNone/>
            </a:pPr>
            <a:endParaRPr lang="zh-CN" altLang="en-US" sz="2000" dirty="0" smtClean="0">
              <a:latin typeface="宋体" pitchFamily="2" charset="-122"/>
              <a:cs typeface="Times New Roman" pitchFamily="18" charset="0"/>
            </a:endParaRPr>
          </a:p>
          <a:p>
            <a:pPr algn="just">
              <a:buFont typeface="Wingdings" pitchFamily="2" charset="2"/>
              <a:buNone/>
            </a:pPr>
            <a:r>
              <a:rPr lang="en-US" altLang="zh-CN" sz="2000" dirty="0" smtClean="0">
                <a:latin typeface="宋体" pitchFamily="2" charset="-122"/>
                <a:cs typeface="Times New Roman" pitchFamily="18" charset="0"/>
              </a:rPr>
              <a:t>      C</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a:t>
            </a:r>
            <a:r>
              <a:rPr lang="en-US" altLang="zh-CN" sz="2000" dirty="0" smtClean="0">
                <a:solidFill>
                  <a:schemeClr val="hlink"/>
                </a:solidFill>
                <a:latin typeface="宋体" pitchFamily="2" charset="-122"/>
                <a:cs typeface="Times New Roman" pitchFamily="18" charset="0"/>
              </a:rPr>
              <a:t>G</a:t>
            </a:r>
            <a:r>
              <a:rPr lang="en-US" altLang="zh-CN" sz="2000" baseline="-30000" dirty="0" smtClean="0">
                <a:solidFill>
                  <a:schemeClr val="hlink"/>
                </a:solidFill>
                <a:latin typeface="宋体" pitchFamily="2" charset="-122"/>
                <a:cs typeface="Times New Roman" pitchFamily="18" charset="0"/>
              </a:rPr>
              <a:t>4</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4</a:t>
            </a:r>
            <a:r>
              <a:rPr lang="en-US" altLang="zh-CN" sz="2000" dirty="0" smtClean="0">
                <a:solidFill>
                  <a:schemeClr val="hlink"/>
                </a:solidFill>
                <a:latin typeface="宋体" pitchFamily="2" charset="-122"/>
                <a:cs typeface="Times New Roman" pitchFamily="18" charset="0"/>
              </a:rPr>
              <a:t>G</a:t>
            </a:r>
            <a:r>
              <a:rPr lang="en-US" altLang="zh-CN" sz="2000" baseline="-30000" dirty="0" smtClean="0">
                <a:solidFill>
                  <a:schemeClr val="hlink"/>
                </a:solidFill>
                <a:latin typeface="宋体" pitchFamily="2" charset="-122"/>
                <a:cs typeface="Times New Roman" pitchFamily="18" charset="0"/>
              </a:rPr>
              <a:t>3</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4</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3</a:t>
            </a:r>
            <a:r>
              <a:rPr lang="en-US" altLang="zh-CN" sz="2000" dirty="0" smtClean="0">
                <a:solidFill>
                  <a:schemeClr val="hlink"/>
                </a:solidFill>
                <a:latin typeface="宋体" pitchFamily="2" charset="-122"/>
                <a:cs typeface="Times New Roman" pitchFamily="18" charset="0"/>
              </a:rPr>
              <a:t>G</a:t>
            </a:r>
            <a:r>
              <a:rPr lang="en-US" altLang="zh-CN" sz="2000" baseline="-30000" dirty="0" smtClean="0">
                <a:solidFill>
                  <a:schemeClr val="hlink"/>
                </a:solidFill>
                <a:latin typeface="宋体" pitchFamily="2" charset="-122"/>
                <a:cs typeface="Times New Roman" pitchFamily="18" charset="0"/>
              </a:rPr>
              <a:t>2</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4</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3</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2</a:t>
            </a:r>
            <a:r>
              <a:rPr lang="en-US" altLang="zh-CN" sz="2000" dirty="0" smtClean="0">
                <a:solidFill>
                  <a:schemeClr val="hlink"/>
                </a:solidFill>
                <a:latin typeface="宋体" pitchFamily="2" charset="-122"/>
                <a:cs typeface="Times New Roman" pitchFamily="18" charset="0"/>
              </a:rPr>
              <a:t>G</a:t>
            </a:r>
            <a:r>
              <a:rPr lang="en-US" altLang="zh-CN" sz="2000" baseline="-30000" dirty="0" smtClean="0">
                <a:solidFill>
                  <a:schemeClr val="hlink"/>
                </a:solidFill>
                <a:latin typeface="宋体" pitchFamily="2" charset="-122"/>
                <a:cs typeface="Times New Roman" pitchFamily="18" charset="0"/>
              </a:rPr>
              <a:t>1</a:t>
            </a:r>
            <a:r>
              <a:rPr lang="en-US" altLang="zh-CN" sz="2000" dirty="0" smtClean="0">
                <a:latin typeface="宋体" pitchFamily="2" charset="-122"/>
                <a:cs typeface="Times New Roman" pitchFamily="18" charset="0"/>
              </a:rPr>
              <a:t>+</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4</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3</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2</a:t>
            </a:r>
            <a:r>
              <a:rPr lang="en-US" altLang="zh-CN" sz="2000" dirty="0" smtClean="0">
                <a:solidFill>
                  <a:schemeClr val="hlink"/>
                </a:solidFill>
                <a:latin typeface="宋体" pitchFamily="2" charset="-122"/>
                <a:cs typeface="Times New Roman" pitchFamily="18" charset="0"/>
              </a:rPr>
              <a:t>P</a:t>
            </a:r>
            <a:r>
              <a:rPr lang="en-US" altLang="zh-CN" sz="2000" baseline="-30000" dirty="0" smtClean="0">
                <a:solidFill>
                  <a:schemeClr val="hlink"/>
                </a:solidFill>
                <a:latin typeface="宋体" pitchFamily="2" charset="-122"/>
                <a:cs typeface="Times New Roman" pitchFamily="18" charset="0"/>
              </a:rPr>
              <a:t>1</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0</a:t>
            </a:r>
            <a:r>
              <a:rPr lang="en-US" altLang="zh-CN" sz="2000" dirty="0" smtClean="0">
                <a:latin typeface="宋体" pitchFamily="2" charset="-122"/>
                <a:cs typeface="Times New Roman" pitchFamily="18" charset="0"/>
              </a:rPr>
              <a:t>=  G</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0</a:t>
            </a:r>
            <a:endParaRPr lang="en-US" altLang="zh-CN" sz="2000" dirty="0" smtClean="0">
              <a:latin typeface="宋体" pitchFamily="2" charset="-122"/>
              <a:cs typeface="Times New Roman" pitchFamily="18" charset="0"/>
            </a:endParaRPr>
          </a:p>
          <a:p>
            <a:pPr algn="just">
              <a:buFont typeface="Wingdings" pitchFamily="2" charset="2"/>
              <a:buNone/>
            </a:pPr>
            <a:r>
              <a:rPr lang="zh-CN" altLang="en-US" sz="2000" dirty="0" smtClean="0">
                <a:latin typeface="宋体" pitchFamily="2" charset="-122"/>
                <a:cs typeface="Times New Roman" pitchFamily="18" charset="0"/>
              </a:rPr>
              <a:t>      其中：</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3</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3</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2</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3</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2</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1         </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3</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2</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1</a:t>
            </a:r>
          </a:p>
          <a:p>
            <a:pPr algn="just">
              <a:buFont typeface="Wingdings" pitchFamily="2" charset="2"/>
              <a:buNone/>
            </a:pPr>
            <a:endParaRPr lang="en-US" altLang="zh-CN" sz="2000" dirty="0" smtClean="0">
              <a:latin typeface="宋体" pitchFamily="2" charset="-122"/>
              <a:cs typeface="Times New Roman" pitchFamily="18" charset="0"/>
            </a:endParaRPr>
          </a:p>
          <a:p>
            <a:pPr algn="just">
              <a:buFont typeface="Wingdings" pitchFamily="2" charset="2"/>
              <a:buNone/>
            </a:pPr>
            <a:r>
              <a:rPr lang="en-US" altLang="zh-CN" sz="2000" dirty="0" smtClean="0">
                <a:latin typeface="宋体" pitchFamily="2" charset="-122"/>
                <a:cs typeface="Times New Roman" pitchFamily="18" charset="0"/>
              </a:rPr>
              <a:t>      G</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称为组进位产生函数，</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称为组进位传递函数，这两个辅助函数只与</a:t>
            </a:r>
            <a:r>
              <a:rPr lang="en-US" altLang="zh-CN" sz="2000" dirty="0" err="1" smtClean="0">
                <a:latin typeface="宋体" pitchFamily="2" charset="-122"/>
                <a:cs typeface="Times New Roman" pitchFamily="18" charset="0"/>
              </a:rPr>
              <a:t>P</a:t>
            </a:r>
            <a:r>
              <a:rPr lang="en-US" altLang="zh-CN" sz="2000" baseline="-30000" dirty="0" err="1" smtClean="0">
                <a:latin typeface="宋体" pitchFamily="2" charset="-122"/>
                <a:cs typeface="Times New Roman" pitchFamily="18" charset="0"/>
              </a:rPr>
              <a:t>i</a:t>
            </a:r>
            <a:r>
              <a:rPr lang="en-US" altLang="zh-CN" sz="2000" dirty="0" err="1" smtClean="0">
                <a:latin typeface="宋体" pitchFamily="2" charset="-122"/>
                <a:cs typeface="Times New Roman" pitchFamily="18" charset="0"/>
              </a:rPr>
              <a:t>、G</a:t>
            </a:r>
            <a:r>
              <a:rPr lang="en-US" altLang="zh-CN" sz="2000" baseline="-30000" dirty="0" err="1" smtClean="0">
                <a:latin typeface="宋体" pitchFamily="2" charset="-122"/>
                <a:cs typeface="Times New Roman" pitchFamily="18" charset="0"/>
              </a:rPr>
              <a:t>i</a:t>
            </a:r>
            <a:r>
              <a:rPr lang="zh-CN" altLang="en-US" sz="2000" dirty="0" smtClean="0">
                <a:latin typeface="宋体" pitchFamily="2" charset="-122"/>
                <a:cs typeface="Times New Roman" pitchFamily="18" charset="0"/>
              </a:rPr>
              <a:t>有关。</a:t>
            </a:r>
          </a:p>
          <a:p>
            <a:pPr algn="just">
              <a:buFont typeface="Wingdings" pitchFamily="2" charset="2"/>
              <a:buNone/>
            </a:pPr>
            <a:r>
              <a:rPr lang="zh-CN" altLang="en-US" sz="2000" dirty="0" smtClean="0">
                <a:latin typeface="宋体" pitchFamily="2" charset="-122"/>
                <a:cs typeface="Times New Roman" pitchFamily="18" charset="0"/>
              </a:rPr>
              <a:t>      依次类推，可以得到：</a:t>
            </a:r>
            <a:endParaRPr lang="en-US" altLang="zh-CN" sz="2000" dirty="0" smtClean="0">
              <a:latin typeface="宋体" pitchFamily="2" charset="-122"/>
              <a:cs typeface="Times New Roman" pitchFamily="18" charset="0"/>
            </a:endParaRPr>
          </a:p>
          <a:p>
            <a:pPr algn="just">
              <a:buFont typeface="Wingdings" pitchFamily="2" charset="2"/>
              <a:buNone/>
            </a:pPr>
            <a:endParaRPr lang="zh-CN" altLang="en-US" sz="2000" dirty="0" smtClean="0">
              <a:latin typeface="宋体" pitchFamily="2" charset="-122"/>
              <a:cs typeface="Times New Roman" pitchFamily="18" charset="0"/>
            </a:endParaRPr>
          </a:p>
          <a:p>
            <a:pPr algn="just">
              <a:buFont typeface="Wingdings" pitchFamily="2" charset="2"/>
              <a:buNone/>
            </a:pPr>
            <a:r>
              <a:rPr lang="en-US" altLang="zh-CN" sz="2000" dirty="0" smtClean="0">
                <a:latin typeface="宋体" pitchFamily="2" charset="-122"/>
                <a:cs typeface="Times New Roman" pitchFamily="18" charset="0"/>
              </a:rPr>
              <a:t>      </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8</a:t>
            </a:r>
            <a:r>
              <a:rPr lang="en-US" altLang="zh-CN" sz="2000" dirty="0" smtClean="0">
                <a:latin typeface="宋体" pitchFamily="2" charset="-122"/>
                <a:cs typeface="Times New Roman" pitchFamily="18" charset="0"/>
              </a:rPr>
              <a:t>=  G</a:t>
            </a:r>
            <a:r>
              <a:rPr lang="en-US" altLang="zh-CN" sz="2000" baseline="-30000" dirty="0" smtClean="0">
                <a:latin typeface="宋体" pitchFamily="2" charset="-122"/>
                <a:cs typeface="Times New Roman" pitchFamily="18" charset="0"/>
              </a:rPr>
              <a:t>2</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2</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4    </a:t>
            </a:r>
            <a:r>
              <a:rPr lang="en-US" altLang="zh-CN" sz="2000" dirty="0" smtClean="0">
                <a:latin typeface="宋体" pitchFamily="2" charset="-122"/>
                <a:cs typeface="Times New Roman" pitchFamily="18" charset="0"/>
              </a:rPr>
              <a:t>=   </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0</a:t>
            </a:r>
            <a:endParaRPr lang="en-US" altLang="zh-CN" sz="2000" dirty="0" smtClean="0">
              <a:solidFill>
                <a:schemeClr val="hlink"/>
              </a:solidFill>
              <a:latin typeface="宋体" pitchFamily="2" charset="-122"/>
              <a:cs typeface="Times New Roman" pitchFamily="18" charset="0"/>
            </a:endParaRPr>
          </a:p>
          <a:p>
            <a:pPr algn="just">
              <a:buFont typeface="Wingdings" pitchFamily="2" charset="2"/>
              <a:buNone/>
            </a:pPr>
            <a:r>
              <a:rPr lang="en-US" altLang="zh-CN" sz="2000" dirty="0" smtClean="0">
                <a:latin typeface="宋体" pitchFamily="2" charset="-122"/>
                <a:cs typeface="Times New Roman" pitchFamily="18" charset="0"/>
              </a:rPr>
              <a:t>      </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12</a:t>
            </a:r>
            <a:r>
              <a:rPr lang="en-US" altLang="zh-CN" sz="2000" dirty="0" smtClean="0">
                <a:latin typeface="宋体" pitchFamily="2" charset="-122"/>
                <a:cs typeface="Times New Roman" pitchFamily="18" charset="0"/>
              </a:rPr>
              <a:t>=               </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0</a:t>
            </a:r>
            <a:endParaRPr lang="en-US" altLang="zh-CN" sz="2000" dirty="0" smtClean="0">
              <a:solidFill>
                <a:schemeClr val="hlink"/>
              </a:solidFill>
              <a:latin typeface="宋体" pitchFamily="2" charset="-122"/>
              <a:cs typeface="Times New Roman" pitchFamily="18" charset="0"/>
            </a:endParaRPr>
          </a:p>
          <a:p>
            <a:pPr algn="just">
              <a:buFont typeface="Wingdings" pitchFamily="2" charset="2"/>
              <a:buNone/>
            </a:pPr>
            <a:r>
              <a:rPr lang="en-US" altLang="zh-CN" sz="2000" dirty="0" smtClean="0">
                <a:latin typeface="宋体" pitchFamily="2" charset="-122"/>
                <a:cs typeface="Times New Roman" pitchFamily="18" charset="0"/>
              </a:rPr>
              <a:t>      </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16</a:t>
            </a:r>
            <a:r>
              <a:rPr lang="en-US" altLang="zh-CN" sz="2000" dirty="0" smtClean="0">
                <a:latin typeface="宋体" pitchFamily="2" charset="-122"/>
                <a:cs typeface="Times New Roman" pitchFamily="18" charset="0"/>
              </a:rPr>
              <a:t>=               </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4</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4</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4</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4</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G</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4</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3</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2</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rgbClr val="1309DB"/>
                </a:solidFill>
                <a:latin typeface="宋体" pitchFamily="2" charset="-122"/>
                <a:cs typeface="Times New Roman" pitchFamily="18" charset="0"/>
              </a:rPr>
              <a:t>P</a:t>
            </a:r>
            <a:r>
              <a:rPr lang="en-US" altLang="zh-CN" sz="2000" baseline="-30000" dirty="0" smtClean="0">
                <a:solidFill>
                  <a:srgbClr val="1309DB"/>
                </a:solidFill>
                <a:latin typeface="宋体" pitchFamily="2" charset="-122"/>
                <a:cs typeface="Times New Roman" pitchFamily="18" charset="0"/>
              </a:rPr>
              <a:t>1</a:t>
            </a:r>
            <a:r>
              <a:rPr lang="en-US" altLang="zh-CN" sz="2000" baseline="30000" dirty="0" smtClean="0">
                <a:solidFill>
                  <a:srgbClr val="1309DB"/>
                </a:solidFill>
                <a:latin typeface="宋体" pitchFamily="2" charset="-122"/>
                <a:cs typeface="Times New Roman" pitchFamily="18" charset="0"/>
              </a:rPr>
              <a:t>*</a:t>
            </a:r>
            <a:r>
              <a:rPr lang="en-US" altLang="zh-CN" sz="2000" dirty="0" smtClean="0">
                <a:solidFill>
                  <a:schemeClr val="hlink"/>
                </a:solidFill>
                <a:latin typeface="宋体" pitchFamily="2" charset="-122"/>
                <a:cs typeface="Times New Roman" pitchFamily="18" charset="0"/>
              </a:rPr>
              <a:t>C</a:t>
            </a:r>
            <a:r>
              <a:rPr lang="en-US" altLang="zh-CN" sz="2000" baseline="-30000" dirty="0" smtClean="0">
                <a:solidFill>
                  <a:schemeClr val="hlink"/>
                </a:solidFill>
                <a:latin typeface="宋体" pitchFamily="2" charset="-122"/>
                <a:cs typeface="Times New Roman" pitchFamily="18" charset="0"/>
              </a:rPr>
              <a:t>0</a:t>
            </a:r>
            <a:endParaRPr lang="en-US" altLang="zh-CN" sz="2000" dirty="0" smtClean="0">
              <a:solidFill>
                <a:schemeClr val="hlink"/>
              </a:solidFill>
              <a:latin typeface="宋体" pitchFamily="2" charset="-122"/>
              <a:cs typeface="Times New Roman" pitchFamily="18" charset="0"/>
            </a:endParaRPr>
          </a:p>
        </p:txBody>
      </p:sp>
    </p:spTree>
    <p:extLst>
      <p:ext uri="{BB962C8B-B14F-4D97-AF65-F5344CB8AC3E}">
        <p14:creationId xmlns:p14="http://schemas.microsoft.com/office/powerpoint/2010/main" val="1818138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1941513"/>
            <a:ext cx="8305800" cy="453548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000" dirty="0" smtClean="0">
                <a:latin typeface="宋体" pitchFamily="2" charset="-122"/>
                <a:cs typeface="Times New Roman" pitchFamily="18" charset="0"/>
              </a:rPr>
              <a:t>    为了要产生组进位函数，须要对原来的</a:t>
            </a:r>
            <a:r>
              <a:rPr lang="en-US" altLang="zh-CN" sz="2000" dirty="0" smtClean="0">
                <a:latin typeface="宋体" pitchFamily="2" charset="-122"/>
                <a:cs typeface="Times New Roman" pitchFamily="18" charset="0"/>
              </a:rPr>
              <a:t>CLA</a:t>
            </a:r>
            <a:r>
              <a:rPr lang="zh-CN" altLang="en-US" sz="2000" dirty="0" smtClean="0">
                <a:latin typeface="宋体" pitchFamily="2" charset="-122"/>
                <a:cs typeface="Times New Roman" pitchFamily="18" charset="0"/>
              </a:rPr>
              <a:t>电路进行修改：</a:t>
            </a:r>
          </a:p>
          <a:p>
            <a:pPr algn="just">
              <a:buFont typeface="Wingdings" pitchFamily="2" charset="2"/>
              <a:buNone/>
            </a:pPr>
            <a:r>
              <a:rPr lang="zh-CN" altLang="en-US" sz="2000" dirty="0" smtClean="0">
                <a:latin typeface="宋体" pitchFamily="2" charset="-122"/>
                <a:cs typeface="Times New Roman" pitchFamily="18" charset="0"/>
              </a:rPr>
              <a:t>    第1小组内产生</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1</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3</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2</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a:t>
            </a:r>
            <a:r>
              <a:rPr lang="en-US" altLang="zh-CN" sz="2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不产生</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4</a:t>
            </a:r>
            <a:r>
              <a:rPr lang="en-US" altLang="zh-CN" sz="2000" dirty="0" smtClean="0">
                <a:latin typeface="宋体" pitchFamily="2" charset="-122"/>
                <a:cs typeface="Times New Roman" pitchFamily="18" charset="0"/>
              </a:rPr>
              <a:t>；</a:t>
            </a:r>
          </a:p>
          <a:p>
            <a:pPr algn="just">
              <a:buFont typeface="Wingdings" pitchFamily="2" charset="2"/>
              <a:buNone/>
            </a:pPr>
            <a:r>
              <a:rPr lang="zh-CN" altLang="en-US" sz="2000" dirty="0" smtClean="0">
                <a:latin typeface="宋体" pitchFamily="2" charset="-122"/>
                <a:cs typeface="Times New Roman" pitchFamily="18" charset="0"/>
              </a:rPr>
              <a:t>    第2小组内产生</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2</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2</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7</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6</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5</a:t>
            </a:r>
            <a:r>
              <a:rPr lang="en-US" altLang="zh-CN" sz="2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不产生</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8</a:t>
            </a:r>
            <a:r>
              <a:rPr lang="en-US" altLang="zh-CN" sz="2000" dirty="0" smtClean="0">
                <a:latin typeface="宋体" pitchFamily="2" charset="-122"/>
                <a:cs typeface="Times New Roman" pitchFamily="18" charset="0"/>
              </a:rPr>
              <a:t>；</a:t>
            </a:r>
          </a:p>
          <a:p>
            <a:pPr algn="just">
              <a:buFont typeface="Wingdings" pitchFamily="2" charset="2"/>
              <a:buNone/>
            </a:pPr>
            <a:r>
              <a:rPr lang="zh-CN" altLang="en-US" sz="2000" dirty="0" smtClean="0">
                <a:latin typeface="宋体" pitchFamily="2" charset="-122"/>
                <a:cs typeface="Times New Roman" pitchFamily="18" charset="0"/>
              </a:rPr>
              <a:t>    第3小组内产生</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3</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3</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11</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10</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9</a:t>
            </a:r>
            <a:r>
              <a:rPr lang="en-US" altLang="zh-CN" sz="2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不产生</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12</a:t>
            </a:r>
            <a:r>
              <a:rPr lang="en-US" altLang="zh-CN" sz="2000" dirty="0" smtClean="0">
                <a:latin typeface="宋体" pitchFamily="2" charset="-122"/>
                <a:cs typeface="Times New Roman" pitchFamily="18" charset="0"/>
              </a:rPr>
              <a:t>；</a:t>
            </a:r>
          </a:p>
          <a:p>
            <a:pPr algn="just">
              <a:buFont typeface="Wingdings" pitchFamily="2" charset="2"/>
              <a:buNone/>
            </a:pPr>
            <a:r>
              <a:rPr lang="zh-CN" altLang="en-US" sz="2000" dirty="0" smtClean="0">
                <a:latin typeface="宋体" pitchFamily="2" charset="-122"/>
                <a:cs typeface="Times New Roman" pitchFamily="18" charset="0"/>
              </a:rPr>
              <a:t>    第4小组内产生</a:t>
            </a:r>
            <a:r>
              <a:rPr lang="en-US" altLang="zh-CN" sz="2000" dirty="0" smtClean="0">
                <a:latin typeface="宋体" pitchFamily="2" charset="-122"/>
                <a:cs typeface="Times New Roman" pitchFamily="18" charset="0"/>
              </a:rPr>
              <a:t>G</a:t>
            </a:r>
            <a:r>
              <a:rPr lang="en-US" altLang="zh-CN" sz="2000" baseline="-30000" dirty="0" smtClean="0">
                <a:latin typeface="宋体" pitchFamily="2" charset="-122"/>
                <a:cs typeface="Times New Roman" pitchFamily="18" charset="0"/>
              </a:rPr>
              <a:t>4</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、P</a:t>
            </a:r>
            <a:r>
              <a:rPr lang="en-US" altLang="zh-CN" sz="2000" baseline="-30000" dirty="0" smtClean="0">
                <a:latin typeface="宋体" pitchFamily="2" charset="-122"/>
                <a:cs typeface="Times New Roman" pitchFamily="18" charset="0"/>
              </a:rPr>
              <a:t>4</a:t>
            </a:r>
            <a:r>
              <a:rPr lang="en-US" altLang="zh-CN" sz="2000" baseline="30000" dirty="0" smtClean="0">
                <a:latin typeface="宋体" pitchFamily="2" charset="-122"/>
                <a:cs typeface="Times New Roman" pitchFamily="18" charset="0"/>
              </a:rPr>
              <a:t>*</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15</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14</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13</a:t>
            </a:r>
            <a:r>
              <a:rPr lang="en-US" altLang="zh-CN" sz="2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不产生</a:t>
            </a:r>
            <a:r>
              <a:rPr lang="en-US" altLang="zh-CN" sz="2000" dirty="0" smtClean="0">
                <a:latin typeface="宋体" pitchFamily="2" charset="-122"/>
                <a:cs typeface="Times New Roman" pitchFamily="18" charset="0"/>
              </a:rPr>
              <a:t>C</a:t>
            </a:r>
            <a:r>
              <a:rPr lang="en-US" altLang="zh-CN" sz="2000" baseline="-30000" dirty="0" smtClean="0">
                <a:latin typeface="宋体" pitchFamily="2" charset="-122"/>
                <a:cs typeface="Times New Roman" pitchFamily="18" charset="0"/>
              </a:rPr>
              <a:t>16</a:t>
            </a:r>
            <a:r>
              <a:rPr lang="en-US" altLang="zh-CN" sz="2000" dirty="0" smtClean="0">
                <a:latin typeface="宋体" pitchFamily="2" charset="-122"/>
                <a:cs typeface="Times New Roman" pitchFamily="18" charset="0"/>
              </a:rPr>
              <a:t>；</a:t>
            </a:r>
          </a:p>
          <a:p>
            <a:pPr algn="just">
              <a:buFont typeface="Wingdings" pitchFamily="2" charset="2"/>
              <a:buNone/>
            </a:pPr>
            <a:endParaRPr lang="en-US" altLang="zh-CN" sz="2000" dirty="0" smtClean="0">
              <a:latin typeface="宋体" pitchFamily="2" charset="-122"/>
              <a:cs typeface="Times New Roman" pitchFamily="18" charset="0"/>
            </a:endParaRPr>
          </a:p>
          <a:p>
            <a:pPr algn="just">
              <a:buFont typeface="Wingdings" pitchFamily="2" charset="2"/>
              <a:buNone/>
            </a:pPr>
            <a:r>
              <a:rPr lang="zh-CN" altLang="en-US" sz="2000" dirty="0" smtClean="0">
                <a:latin typeface="宋体" pitchFamily="2" charset="-122"/>
                <a:cs typeface="Times New Roman" pitchFamily="18" charset="0"/>
              </a:rPr>
              <a:t>        这种电路称为成组先行进位电路(</a:t>
            </a:r>
            <a:r>
              <a:rPr lang="en-US" altLang="zh-CN" sz="2000" dirty="0" smtClean="0">
                <a:latin typeface="宋体" pitchFamily="2" charset="-122"/>
                <a:cs typeface="Times New Roman" pitchFamily="18" charset="0"/>
              </a:rPr>
              <a:t>Block Carry Look </a:t>
            </a:r>
            <a:r>
              <a:rPr lang="en-US" altLang="zh-CN" sz="2000" dirty="0" err="1" smtClean="0">
                <a:latin typeface="宋体" pitchFamily="2" charset="-122"/>
                <a:cs typeface="Times New Roman" pitchFamily="18" charset="0"/>
              </a:rPr>
              <a:t>Ahead，BCLA</a:t>
            </a:r>
            <a:r>
              <a:rPr lang="en-US" altLang="zh-CN" sz="2000" dirty="0" smtClean="0">
                <a:latin typeface="宋体" pitchFamily="2" charset="-122"/>
                <a:cs typeface="Times New Roman" pitchFamily="18" charset="0"/>
              </a:rPr>
              <a:t>），</a:t>
            </a:r>
            <a:r>
              <a:rPr lang="zh-CN" altLang="en-US" sz="2000" dirty="0" smtClean="0">
                <a:latin typeface="宋体" pitchFamily="2" charset="-122"/>
                <a:cs typeface="Times New Roman" pitchFamily="18" charset="0"/>
              </a:rPr>
              <a:t>其延迟时间是2</a:t>
            </a:r>
            <a:r>
              <a:rPr lang="en-US" altLang="zh-CN" sz="2000" dirty="0" err="1" smtClean="0">
                <a:latin typeface="宋体" pitchFamily="2" charset="-122"/>
                <a:cs typeface="Times New Roman" pitchFamily="18" charset="0"/>
              </a:rPr>
              <a:t>t</a:t>
            </a:r>
            <a:r>
              <a:rPr lang="en-US" altLang="zh-CN" sz="2000" baseline="-30000" dirty="0" err="1" smtClean="0">
                <a:latin typeface="宋体" pitchFamily="2" charset="-122"/>
                <a:cs typeface="Times New Roman" pitchFamily="18" charset="0"/>
              </a:rPr>
              <a:t>y</a:t>
            </a:r>
            <a:r>
              <a:rPr lang="en-US" altLang="zh-CN" sz="2000" dirty="0" smtClean="0">
                <a:latin typeface="宋体" pitchFamily="2" charset="-122"/>
                <a:cs typeface="Times New Roman" pitchFamily="18" charset="0"/>
              </a:rPr>
              <a:t>。</a:t>
            </a:r>
          </a:p>
          <a:p>
            <a:pPr algn="just">
              <a:buFont typeface="Wingdings" pitchFamily="2" charset="2"/>
              <a:buNone/>
            </a:pPr>
            <a:r>
              <a:rPr lang="zh-CN" altLang="en-US" sz="2000" dirty="0" smtClean="0">
                <a:latin typeface="宋体" pitchFamily="2" charset="-122"/>
                <a:cs typeface="Times New Roman" pitchFamily="18" charset="0"/>
              </a:rPr>
              <a:t>        用这种四位的</a:t>
            </a:r>
            <a:r>
              <a:rPr lang="en-US" altLang="zh-CN" sz="2000" dirty="0" smtClean="0">
                <a:latin typeface="宋体" pitchFamily="2" charset="-122"/>
                <a:cs typeface="Times New Roman" pitchFamily="18" charset="0"/>
              </a:rPr>
              <a:t>BCLA</a:t>
            </a:r>
            <a:r>
              <a:rPr lang="zh-CN" altLang="en-US" sz="2000" dirty="0" smtClean="0">
                <a:latin typeface="宋体" pitchFamily="2" charset="-122"/>
                <a:cs typeface="Times New Roman" pitchFamily="18" charset="0"/>
              </a:rPr>
              <a:t>电路以及进位产生/传递电路和求和电路可以构成四位的</a:t>
            </a:r>
            <a:r>
              <a:rPr lang="en-US" altLang="zh-CN" sz="2000" dirty="0" smtClean="0">
                <a:latin typeface="宋体" pitchFamily="2" charset="-122"/>
                <a:cs typeface="Times New Roman" pitchFamily="18" charset="0"/>
              </a:rPr>
              <a:t>BCLA</a:t>
            </a:r>
            <a:r>
              <a:rPr lang="zh-CN" altLang="en-US" sz="2000" dirty="0" smtClean="0">
                <a:latin typeface="宋体" pitchFamily="2" charset="-122"/>
                <a:cs typeface="Times New Roman" pitchFamily="18" charset="0"/>
              </a:rPr>
              <a:t>加法器。16位的两级先行进位加法器可由四个</a:t>
            </a:r>
            <a:r>
              <a:rPr lang="en-US" altLang="zh-CN" sz="2000" dirty="0" smtClean="0">
                <a:latin typeface="宋体" pitchFamily="2" charset="-122"/>
                <a:cs typeface="Times New Roman" pitchFamily="18" charset="0"/>
              </a:rPr>
              <a:t>BCLA</a:t>
            </a:r>
            <a:r>
              <a:rPr lang="zh-CN" altLang="en-US" sz="2000" dirty="0" smtClean="0">
                <a:latin typeface="宋体" pitchFamily="2" charset="-122"/>
                <a:cs typeface="Times New Roman" pitchFamily="18" charset="0"/>
              </a:rPr>
              <a:t>加法器和一个</a:t>
            </a:r>
            <a:r>
              <a:rPr lang="en-US" altLang="zh-CN" sz="2000" dirty="0" smtClean="0">
                <a:latin typeface="宋体" pitchFamily="2" charset="-122"/>
                <a:cs typeface="Times New Roman" pitchFamily="18" charset="0"/>
              </a:rPr>
              <a:t>CLA</a:t>
            </a:r>
            <a:r>
              <a:rPr lang="zh-CN" altLang="en-US" sz="2000" dirty="0" smtClean="0">
                <a:latin typeface="宋体" pitchFamily="2" charset="-122"/>
                <a:cs typeface="Times New Roman" pitchFamily="18" charset="0"/>
              </a:rPr>
              <a:t>电路组成，如图3-17所示。</a:t>
            </a:r>
          </a:p>
        </p:txBody>
      </p:sp>
      <p:sp>
        <p:nvSpPr>
          <p:cNvPr id="3" name="AutoShape 4"/>
          <p:cNvSpPr>
            <a:spLocks/>
          </p:cNvSpPr>
          <p:nvPr/>
        </p:nvSpPr>
        <p:spPr bwMode="auto">
          <a:xfrm>
            <a:off x="7143750" y="265113"/>
            <a:ext cx="1466850" cy="1639887"/>
          </a:xfrm>
          <a:prstGeom prst="borderCallout2">
            <a:avLst>
              <a:gd name="adj1" fmla="val 6972"/>
              <a:gd name="adj2" fmla="val -5194"/>
              <a:gd name="adj3" fmla="val 6972"/>
              <a:gd name="adj4" fmla="val -5194"/>
              <a:gd name="adj5" fmla="val 128847"/>
              <a:gd name="adj6" fmla="val -1477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2000" dirty="0"/>
              <a:t>这些进位用专用电路并行计算，计算公式见上一页</a:t>
            </a:r>
            <a:r>
              <a:rPr lang="en-US" altLang="zh-CN" sz="2000" dirty="0" err="1"/>
              <a:t>ppt</a:t>
            </a:r>
            <a:endParaRPr lang="en-US" altLang="zh-CN" sz="2000" dirty="0"/>
          </a:p>
        </p:txBody>
      </p:sp>
    </p:spTree>
    <p:extLst>
      <p:ext uri="{BB962C8B-B14F-4D97-AF65-F5344CB8AC3E}">
        <p14:creationId xmlns:p14="http://schemas.microsoft.com/office/powerpoint/2010/main" val="2467080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nvGraphicFramePr>
        <p:xfrm>
          <a:off x="381000" y="228600"/>
          <a:ext cx="8382000" cy="3940175"/>
        </p:xfrm>
        <a:graphic>
          <a:graphicData uri="http://schemas.openxmlformats.org/presentationml/2006/ole">
            <mc:AlternateContent xmlns:mc="http://schemas.openxmlformats.org/markup-compatibility/2006">
              <mc:Choice xmlns:v="urn:schemas-microsoft-com:vml" Requires="v">
                <p:oleObj spid="_x0000_s25620" name="CorelDRAW" r:id="rId3" imgW="5543550" imgH="2762250" progId="">
                  <p:embed/>
                </p:oleObj>
              </mc:Choice>
              <mc:Fallback>
                <p:oleObj name="CorelDRAW" r:id="rId3" imgW="5543550" imgH="276225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
                        <a:ext cx="8382000" cy="3940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Text Box 7"/>
          <p:cNvSpPr txBox="1">
            <a:spLocks noChangeArrowheads="1"/>
          </p:cNvSpPr>
          <p:nvPr/>
        </p:nvSpPr>
        <p:spPr bwMode="auto">
          <a:xfrm>
            <a:off x="457200" y="41148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dirty="0">
                <a:latin typeface="宋体" pitchFamily="2" charset="-122"/>
              </a:rPr>
              <a:t>    </a:t>
            </a:r>
            <a:r>
              <a:rPr lang="zh-CN" altLang="en-US" sz="2000" dirty="0">
                <a:latin typeface="宋体" pitchFamily="2" charset="-122"/>
              </a:rPr>
              <a:t>若不考虑</a:t>
            </a:r>
            <a:r>
              <a:rPr lang="en-US" altLang="zh-CN" sz="2000" dirty="0" err="1"/>
              <a:t>G</a:t>
            </a:r>
            <a:r>
              <a:rPr lang="en-US" altLang="zh-CN" sz="2000" baseline="-30000" dirty="0" err="1"/>
              <a:t>i</a:t>
            </a:r>
            <a:r>
              <a:rPr lang="en-US" altLang="zh-CN" sz="2000" dirty="0" err="1">
                <a:latin typeface="宋体" pitchFamily="2" charset="-122"/>
              </a:rPr>
              <a:t>、</a:t>
            </a:r>
            <a:r>
              <a:rPr lang="en-US" altLang="zh-CN" sz="2000" dirty="0" err="1"/>
              <a:t>P</a:t>
            </a:r>
            <a:r>
              <a:rPr lang="en-US" altLang="zh-CN" sz="2000" baseline="-30000" dirty="0" err="1"/>
              <a:t>i</a:t>
            </a:r>
            <a:r>
              <a:rPr lang="zh-CN" altLang="en-US" sz="2000" dirty="0">
                <a:latin typeface="宋体" pitchFamily="2" charset="-122"/>
              </a:rPr>
              <a:t>的形成时间，</a:t>
            </a:r>
            <a:r>
              <a:rPr lang="en-US" altLang="zh-CN" sz="2000" dirty="0"/>
              <a:t>C</a:t>
            </a:r>
            <a:r>
              <a:rPr lang="en-US" altLang="zh-CN" sz="2000" baseline="-30000" dirty="0"/>
              <a:t>0</a:t>
            </a:r>
            <a:r>
              <a:rPr lang="zh-CN" altLang="en-US" sz="2000" dirty="0">
                <a:latin typeface="宋体" pitchFamily="2" charset="-122"/>
              </a:rPr>
              <a:t>经过</a:t>
            </a:r>
            <a:r>
              <a:rPr lang="zh-CN" altLang="en-US" sz="2000" dirty="0"/>
              <a:t>2</a:t>
            </a:r>
            <a:r>
              <a:rPr lang="en-US" altLang="zh-CN" sz="2000" dirty="0" err="1"/>
              <a:t>t</a:t>
            </a:r>
            <a:r>
              <a:rPr lang="en-US" altLang="zh-CN" sz="2000" baseline="-30000" dirty="0" err="1"/>
              <a:t>y</a:t>
            </a:r>
            <a:r>
              <a:rPr lang="zh-CN" altLang="en-US" sz="2000" dirty="0">
                <a:latin typeface="宋体" pitchFamily="2" charset="-122"/>
              </a:rPr>
              <a:t>产生第</a:t>
            </a:r>
            <a:r>
              <a:rPr lang="zh-CN" altLang="en-US" sz="2000" dirty="0"/>
              <a:t>1</a:t>
            </a:r>
            <a:r>
              <a:rPr lang="zh-CN" altLang="en-US" sz="2000" dirty="0">
                <a:latin typeface="宋体" pitchFamily="2" charset="-122"/>
              </a:rPr>
              <a:t>小组的</a:t>
            </a:r>
            <a:r>
              <a:rPr lang="en-US" altLang="zh-CN" sz="2000" dirty="0"/>
              <a:t>C</a:t>
            </a:r>
            <a:r>
              <a:rPr lang="en-US" altLang="zh-CN" sz="2000" baseline="-30000" dirty="0"/>
              <a:t>1</a:t>
            </a:r>
            <a:r>
              <a:rPr lang="en-US" altLang="zh-CN" sz="2000" dirty="0">
                <a:latin typeface="宋体" pitchFamily="2" charset="-122"/>
              </a:rPr>
              <a:t>、</a:t>
            </a:r>
            <a:r>
              <a:rPr lang="en-US" altLang="zh-CN" sz="2000" dirty="0"/>
              <a:t>C</a:t>
            </a:r>
            <a:r>
              <a:rPr lang="en-US" altLang="zh-CN" sz="2000" baseline="-30000" dirty="0"/>
              <a:t>2</a:t>
            </a:r>
            <a:r>
              <a:rPr lang="en-US" altLang="zh-CN" sz="2000" dirty="0">
                <a:latin typeface="宋体" pitchFamily="2" charset="-122"/>
              </a:rPr>
              <a:t>、</a:t>
            </a:r>
            <a:r>
              <a:rPr lang="en-US" altLang="zh-CN" sz="2000" dirty="0"/>
              <a:t>C</a:t>
            </a:r>
            <a:r>
              <a:rPr lang="en-US" altLang="zh-CN" sz="2000" baseline="-30000" dirty="0"/>
              <a:t>3</a:t>
            </a:r>
            <a:r>
              <a:rPr lang="zh-CN" altLang="en-US" sz="2000" dirty="0">
                <a:latin typeface="宋体" pitchFamily="2" charset="-122"/>
              </a:rPr>
              <a:t>（由于</a:t>
            </a:r>
            <a:r>
              <a:rPr lang="en-US" altLang="zh-CN" sz="2000" dirty="0">
                <a:latin typeface="宋体" pitchFamily="2" charset="-122"/>
              </a:rPr>
              <a:t>C0</a:t>
            </a:r>
            <a:r>
              <a:rPr lang="zh-CN" altLang="en-US" sz="2000" dirty="0">
                <a:latin typeface="宋体" pitchFamily="2" charset="-122"/>
              </a:rPr>
              <a:t>已存在）及所有组进位产生函数</a:t>
            </a:r>
            <a:r>
              <a:rPr lang="en-US" altLang="zh-CN" sz="2000" dirty="0" err="1"/>
              <a:t>G</a:t>
            </a:r>
            <a:r>
              <a:rPr lang="en-US" altLang="zh-CN" sz="2000" baseline="-30000" dirty="0" err="1"/>
              <a:t>i</a:t>
            </a:r>
            <a:r>
              <a:rPr lang="en-US" altLang="zh-CN" sz="2000" baseline="30000" dirty="0"/>
              <a:t>*</a:t>
            </a:r>
            <a:r>
              <a:rPr lang="zh-CN" altLang="en-US" sz="2000" dirty="0">
                <a:latin typeface="宋体" pitchFamily="2" charset="-122"/>
              </a:rPr>
              <a:t>和组进位传递函数</a:t>
            </a:r>
            <a:r>
              <a:rPr lang="en-US" altLang="zh-CN" sz="2000" dirty="0"/>
              <a:t>P</a:t>
            </a:r>
            <a:r>
              <a:rPr lang="en-US" altLang="zh-CN" sz="2000" baseline="-30000" dirty="0"/>
              <a:t>i</a:t>
            </a:r>
            <a:r>
              <a:rPr lang="en-US" altLang="zh-CN" sz="2000" baseline="30000" dirty="0"/>
              <a:t>*</a:t>
            </a:r>
            <a:r>
              <a:rPr lang="en-US" altLang="zh-CN" sz="2000" dirty="0"/>
              <a:t>（</a:t>
            </a:r>
            <a:r>
              <a:rPr lang="zh-CN" altLang="en-US" sz="2000" dirty="0"/>
              <a:t>只与</a:t>
            </a:r>
            <a:r>
              <a:rPr lang="en-US" altLang="zh-CN" sz="2000" dirty="0"/>
              <a:t>AB</a:t>
            </a:r>
            <a:r>
              <a:rPr lang="zh-CN" altLang="en-US" sz="2000" dirty="0"/>
              <a:t>有关，在</a:t>
            </a:r>
            <a:r>
              <a:rPr lang="en-US" altLang="zh-CN" sz="2000" dirty="0"/>
              <a:t>BCLA</a:t>
            </a:r>
            <a:r>
              <a:rPr lang="zh-CN" altLang="en-US" sz="2000" dirty="0"/>
              <a:t>中进行）</a:t>
            </a:r>
            <a:r>
              <a:rPr lang="zh-CN" altLang="en-US" sz="2000" dirty="0">
                <a:latin typeface="宋体" pitchFamily="2" charset="-122"/>
              </a:rPr>
              <a:t>；</a:t>
            </a:r>
          </a:p>
          <a:p>
            <a:pPr>
              <a:spcBef>
                <a:spcPct val="50000"/>
              </a:spcBef>
            </a:pPr>
            <a:r>
              <a:rPr lang="zh-CN" altLang="en-US" sz="2000" dirty="0">
                <a:latin typeface="宋体" pitchFamily="2" charset="-122"/>
              </a:rPr>
              <a:t>    再经过</a:t>
            </a:r>
            <a:r>
              <a:rPr lang="zh-CN" altLang="en-US" sz="2000" dirty="0"/>
              <a:t>2</a:t>
            </a:r>
            <a:r>
              <a:rPr lang="en-US" altLang="zh-CN" sz="2000" dirty="0" err="1"/>
              <a:t>t</a:t>
            </a:r>
            <a:r>
              <a:rPr lang="en-US" altLang="zh-CN" sz="2000" baseline="-30000" dirty="0" err="1"/>
              <a:t>y</a:t>
            </a:r>
            <a:r>
              <a:rPr lang="en-US" altLang="zh-CN" sz="2000" dirty="0">
                <a:latin typeface="宋体" pitchFamily="2" charset="-122"/>
              </a:rPr>
              <a:t>，</a:t>
            </a:r>
            <a:r>
              <a:rPr lang="zh-CN" altLang="en-US" sz="2000" dirty="0">
                <a:latin typeface="宋体" pitchFamily="2" charset="-122"/>
              </a:rPr>
              <a:t>由</a:t>
            </a:r>
            <a:r>
              <a:rPr lang="en-US" altLang="zh-CN" sz="2000" dirty="0"/>
              <a:t>CLA</a:t>
            </a:r>
            <a:r>
              <a:rPr lang="zh-CN" altLang="en-US" sz="2000" dirty="0">
                <a:latin typeface="宋体" pitchFamily="2" charset="-122"/>
              </a:rPr>
              <a:t>电路产生</a:t>
            </a:r>
            <a:r>
              <a:rPr lang="en-US" altLang="zh-CN" sz="2000" dirty="0"/>
              <a:t>C</a:t>
            </a:r>
            <a:r>
              <a:rPr lang="en-US" altLang="zh-CN" sz="2000" baseline="-30000" dirty="0"/>
              <a:t>4</a:t>
            </a:r>
            <a:r>
              <a:rPr lang="en-US" altLang="zh-CN" sz="2000" dirty="0">
                <a:latin typeface="宋体" pitchFamily="2" charset="-122"/>
              </a:rPr>
              <a:t>、</a:t>
            </a:r>
            <a:r>
              <a:rPr lang="en-US" altLang="zh-CN" sz="2000" dirty="0"/>
              <a:t>C</a:t>
            </a:r>
            <a:r>
              <a:rPr lang="en-US" altLang="zh-CN" sz="2000" baseline="-30000" dirty="0"/>
              <a:t>8</a:t>
            </a:r>
            <a:r>
              <a:rPr lang="en-US" altLang="zh-CN" sz="2000" dirty="0">
                <a:latin typeface="宋体" pitchFamily="2" charset="-122"/>
              </a:rPr>
              <a:t>、</a:t>
            </a:r>
            <a:r>
              <a:rPr lang="en-US" altLang="zh-CN" sz="2000" dirty="0"/>
              <a:t>C</a:t>
            </a:r>
            <a:r>
              <a:rPr lang="en-US" altLang="zh-CN" sz="2000" baseline="-30000" dirty="0"/>
              <a:t>12</a:t>
            </a:r>
            <a:r>
              <a:rPr lang="en-US" altLang="zh-CN" sz="2000" dirty="0">
                <a:latin typeface="宋体" pitchFamily="2" charset="-122"/>
              </a:rPr>
              <a:t>、</a:t>
            </a:r>
            <a:r>
              <a:rPr lang="en-US" altLang="zh-CN" sz="2000" dirty="0"/>
              <a:t>C</a:t>
            </a:r>
            <a:r>
              <a:rPr lang="en-US" altLang="zh-CN" sz="2000" baseline="-30000" dirty="0"/>
              <a:t>16</a:t>
            </a:r>
            <a:r>
              <a:rPr lang="en-US" altLang="zh-CN" sz="2000" dirty="0">
                <a:latin typeface="宋体" pitchFamily="2" charset="-122"/>
              </a:rPr>
              <a:t>；（</a:t>
            </a:r>
            <a:r>
              <a:rPr lang="zh-CN" altLang="en-US" sz="2000" dirty="0">
                <a:latin typeface="宋体" pitchFamily="2" charset="-122"/>
              </a:rPr>
              <a:t>它们的生成公式见前二张胶片，在</a:t>
            </a:r>
            <a:r>
              <a:rPr lang="en-US" altLang="zh-CN" sz="2000" dirty="0">
                <a:latin typeface="宋体" pitchFamily="2" charset="-122"/>
              </a:rPr>
              <a:t>CLA</a:t>
            </a:r>
            <a:r>
              <a:rPr lang="zh-CN" altLang="en-US" sz="2000" dirty="0">
                <a:latin typeface="宋体" pitchFamily="2" charset="-122"/>
              </a:rPr>
              <a:t>中。此时每组的组间进位就已产生好了）</a:t>
            </a:r>
          </a:p>
          <a:p>
            <a:pPr>
              <a:spcBef>
                <a:spcPct val="50000"/>
              </a:spcBef>
            </a:pPr>
            <a:r>
              <a:rPr lang="zh-CN" altLang="en-US" sz="2000" dirty="0">
                <a:latin typeface="宋体" pitchFamily="2" charset="-122"/>
              </a:rPr>
              <a:t>    再经过</a:t>
            </a:r>
            <a:r>
              <a:rPr lang="zh-CN" altLang="en-US" sz="2000" dirty="0"/>
              <a:t>2</a:t>
            </a:r>
            <a:r>
              <a:rPr lang="en-US" altLang="zh-CN" sz="2000" dirty="0" err="1"/>
              <a:t>t</a:t>
            </a:r>
            <a:r>
              <a:rPr lang="en-US" altLang="zh-CN" sz="2000" baseline="-30000" dirty="0" err="1"/>
              <a:t>y</a:t>
            </a:r>
            <a:r>
              <a:rPr lang="zh-CN" altLang="en-US" sz="2000" dirty="0">
                <a:latin typeface="宋体" pitchFamily="2" charset="-122"/>
              </a:rPr>
              <a:t>后，才能产生第</a:t>
            </a:r>
            <a:r>
              <a:rPr lang="zh-CN" altLang="en-US" sz="2000" dirty="0"/>
              <a:t>2</a:t>
            </a:r>
            <a:r>
              <a:rPr lang="zh-CN" altLang="en-US" sz="2000" dirty="0">
                <a:latin typeface="宋体" pitchFamily="2" charset="-122"/>
              </a:rPr>
              <a:t>、</a:t>
            </a:r>
            <a:r>
              <a:rPr lang="zh-CN" altLang="en-US" sz="2000" dirty="0"/>
              <a:t>3</a:t>
            </a:r>
            <a:r>
              <a:rPr lang="zh-CN" altLang="en-US" sz="2000" dirty="0">
                <a:latin typeface="宋体" pitchFamily="2" charset="-122"/>
              </a:rPr>
              <a:t>、</a:t>
            </a:r>
            <a:r>
              <a:rPr lang="zh-CN" altLang="en-US" sz="2000" dirty="0"/>
              <a:t>4</a:t>
            </a:r>
            <a:r>
              <a:rPr lang="zh-CN" altLang="en-US" sz="2000" dirty="0">
                <a:latin typeface="宋体" pitchFamily="2" charset="-122"/>
              </a:rPr>
              <a:t>小组内的</a:t>
            </a:r>
            <a:r>
              <a:rPr lang="en-US" altLang="zh-CN" sz="2000" dirty="0"/>
              <a:t>C</a:t>
            </a:r>
            <a:r>
              <a:rPr lang="en-US" altLang="zh-CN" sz="2000" baseline="-30000" dirty="0"/>
              <a:t>5</a:t>
            </a:r>
            <a:r>
              <a:rPr lang="en-US" altLang="zh-CN" sz="2000" dirty="0"/>
              <a:t>~C</a:t>
            </a:r>
            <a:r>
              <a:rPr lang="en-US" altLang="zh-CN" sz="2000" baseline="-30000" dirty="0"/>
              <a:t>7</a:t>
            </a:r>
            <a:r>
              <a:rPr lang="en-US" altLang="zh-CN" sz="2000" dirty="0">
                <a:latin typeface="宋体" pitchFamily="2" charset="-122"/>
              </a:rPr>
              <a:t>、</a:t>
            </a:r>
            <a:r>
              <a:rPr lang="en-US" altLang="zh-CN" sz="2000" dirty="0"/>
              <a:t>C</a:t>
            </a:r>
            <a:r>
              <a:rPr lang="en-US" altLang="zh-CN" sz="2000" baseline="-30000" dirty="0"/>
              <a:t>9</a:t>
            </a:r>
            <a:r>
              <a:rPr lang="en-US" altLang="zh-CN" sz="2000" dirty="0"/>
              <a:t>~C</a:t>
            </a:r>
            <a:r>
              <a:rPr lang="en-US" altLang="zh-CN" sz="2000" baseline="-30000" dirty="0"/>
              <a:t>11</a:t>
            </a:r>
            <a:r>
              <a:rPr lang="en-US" altLang="zh-CN" sz="2000" dirty="0">
                <a:latin typeface="宋体" pitchFamily="2" charset="-122"/>
              </a:rPr>
              <a:t>、</a:t>
            </a:r>
            <a:r>
              <a:rPr lang="en-US" altLang="zh-CN" sz="2000" dirty="0"/>
              <a:t>C</a:t>
            </a:r>
            <a:r>
              <a:rPr lang="en-US" altLang="zh-CN" sz="2000" baseline="-30000" dirty="0"/>
              <a:t>13</a:t>
            </a:r>
            <a:r>
              <a:rPr lang="en-US" altLang="zh-CN" sz="2000" dirty="0"/>
              <a:t>~C</a:t>
            </a:r>
            <a:r>
              <a:rPr lang="en-US" altLang="zh-CN" sz="2000" baseline="-30000" dirty="0"/>
              <a:t>15</a:t>
            </a:r>
            <a:r>
              <a:rPr lang="en-US" altLang="zh-CN" sz="2000" dirty="0">
                <a:latin typeface="宋体" pitchFamily="2" charset="-122"/>
              </a:rPr>
              <a:t>。</a:t>
            </a:r>
            <a:r>
              <a:rPr lang="zh-CN" altLang="en-US" sz="2000" dirty="0"/>
              <a:t> </a:t>
            </a:r>
          </a:p>
        </p:txBody>
      </p:sp>
    </p:spTree>
    <p:extLst>
      <p:ext uri="{BB962C8B-B14F-4D97-AF65-F5344CB8AC3E}">
        <p14:creationId xmlns:p14="http://schemas.microsoft.com/office/powerpoint/2010/main" val="1625468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33400" y="54868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dirty="0">
                <a:latin typeface="宋体" pitchFamily="2" charset="-122"/>
              </a:rPr>
              <a:t>    以典型的四位</a:t>
            </a:r>
            <a:r>
              <a:rPr lang="en-US" altLang="zh-CN" dirty="0">
                <a:latin typeface="Times New Roman" pitchFamily="18" charset="0"/>
              </a:rPr>
              <a:t>ALU</a:t>
            </a:r>
            <a:r>
              <a:rPr lang="zh-CN" altLang="en-US" dirty="0">
                <a:latin typeface="宋体" pitchFamily="2" charset="-122"/>
              </a:rPr>
              <a:t>芯片（</a:t>
            </a:r>
            <a:r>
              <a:rPr lang="en-US" altLang="zh-CN" dirty="0">
                <a:latin typeface="Times New Roman" pitchFamily="18" charset="0"/>
              </a:rPr>
              <a:t>SN74181</a:t>
            </a:r>
            <a:r>
              <a:rPr lang="en-US" altLang="zh-CN" dirty="0">
                <a:latin typeface="宋体" pitchFamily="2" charset="-122"/>
              </a:rPr>
              <a:t>）</a:t>
            </a:r>
            <a:r>
              <a:rPr lang="zh-CN" altLang="en-US" dirty="0">
                <a:latin typeface="宋体" pitchFamily="2" charset="-122"/>
              </a:rPr>
              <a:t>为例介绍</a:t>
            </a:r>
            <a:r>
              <a:rPr lang="en-US" altLang="zh-CN" dirty="0">
                <a:latin typeface="Times New Roman" pitchFamily="18" charset="0"/>
              </a:rPr>
              <a:t>ALU</a:t>
            </a:r>
            <a:r>
              <a:rPr lang="zh-CN" altLang="en-US" dirty="0">
                <a:latin typeface="宋体" pitchFamily="2" charset="-122"/>
              </a:rPr>
              <a:t>的结构及应用。</a:t>
            </a:r>
            <a:r>
              <a:rPr lang="zh-CN" altLang="en-US" dirty="0">
                <a:latin typeface="Times New Roman" pitchFamily="18" charset="0"/>
              </a:rPr>
              <a:t> </a:t>
            </a:r>
          </a:p>
        </p:txBody>
      </p:sp>
      <p:graphicFrame>
        <p:nvGraphicFramePr>
          <p:cNvPr id="3" name="Object 5"/>
          <p:cNvGraphicFramePr>
            <a:graphicFrameLocks noChangeAspect="1"/>
          </p:cNvGraphicFramePr>
          <p:nvPr>
            <p:extLst>
              <p:ext uri="{D42A27DB-BD31-4B8C-83A1-F6EECF244321}">
                <p14:modId xmlns:p14="http://schemas.microsoft.com/office/powerpoint/2010/main" val="1492385450"/>
              </p:ext>
            </p:extLst>
          </p:nvPr>
        </p:nvGraphicFramePr>
        <p:xfrm>
          <a:off x="2051720" y="1700808"/>
          <a:ext cx="4876800" cy="2813050"/>
        </p:xfrm>
        <a:graphic>
          <a:graphicData uri="http://schemas.openxmlformats.org/presentationml/2006/ole">
            <mc:AlternateContent xmlns:mc="http://schemas.openxmlformats.org/markup-compatibility/2006">
              <mc:Choice xmlns:v="urn:schemas-microsoft-com:vml" Requires="v">
                <p:oleObj spid="_x0000_s26644" name="CorelDRAW" r:id="rId3" imgW="2895600" imgH="2095500" progId="">
                  <p:embed/>
                </p:oleObj>
              </mc:Choice>
              <mc:Fallback>
                <p:oleObj name="CorelDRAW" r:id="rId3" imgW="2895600" imgH="209550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00808"/>
                        <a:ext cx="4876800" cy="2813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Text Box 6"/>
          <p:cNvSpPr txBox="1">
            <a:spLocks noChangeArrowheads="1"/>
          </p:cNvSpPr>
          <p:nvPr/>
        </p:nvSpPr>
        <p:spPr bwMode="auto">
          <a:xfrm>
            <a:off x="838200" y="4725144"/>
            <a:ext cx="762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dirty="0">
                <a:latin typeface="宋体" pitchFamily="2" charset="-122"/>
              </a:rPr>
              <a:t>当</a:t>
            </a:r>
            <a:r>
              <a:rPr lang="en-US" altLang="zh-CN" dirty="0">
                <a:latin typeface="宋体" pitchFamily="2" charset="-122"/>
              </a:rPr>
              <a:t>M=0</a:t>
            </a:r>
            <a:r>
              <a:rPr lang="zh-CN" altLang="en-US" dirty="0">
                <a:latin typeface="宋体" pitchFamily="2" charset="-122"/>
              </a:rPr>
              <a:t>时，允许组间进位，进行算术操作。</a:t>
            </a:r>
          </a:p>
          <a:p>
            <a:pPr algn="just">
              <a:spcBef>
                <a:spcPct val="50000"/>
              </a:spcBef>
            </a:pPr>
            <a:r>
              <a:rPr lang="zh-CN" altLang="en-US" dirty="0">
                <a:latin typeface="宋体" pitchFamily="2" charset="-122"/>
              </a:rPr>
              <a:t>当</a:t>
            </a:r>
            <a:r>
              <a:rPr lang="en-US" altLang="zh-CN" dirty="0">
                <a:latin typeface="宋体" pitchFamily="2" charset="-122"/>
              </a:rPr>
              <a:t>M=1</a:t>
            </a:r>
            <a:r>
              <a:rPr lang="zh-CN" altLang="en-US" dirty="0">
                <a:latin typeface="宋体" pitchFamily="2" charset="-122"/>
              </a:rPr>
              <a:t>时，封锁组间进位，进行逻辑操作。</a:t>
            </a:r>
            <a:endParaRPr lang="zh-CN" altLang="en-US" dirty="0"/>
          </a:p>
        </p:txBody>
      </p:sp>
    </p:spTree>
    <p:extLst>
      <p:ext uri="{BB962C8B-B14F-4D97-AF65-F5344CB8AC3E}">
        <p14:creationId xmlns:p14="http://schemas.microsoft.com/office/powerpoint/2010/main" val="2832648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525" name="CorelDRAW" r:id="rId3" imgW="6877050" imgH="6276975" progId="">
                  <p:embed/>
                </p:oleObj>
              </mc:Choice>
              <mc:Fallback>
                <p:oleObj name="CorelDRAW" r:id="rId3" imgW="6877050" imgH="6276975"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5079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mtClean="0"/>
              <a:t>3.2  </a:t>
            </a:r>
            <a:r>
              <a:rPr lang="zh-CN" altLang="en-US" smtClean="0"/>
              <a:t>加法和减法</a:t>
            </a:r>
          </a:p>
        </p:txBody>
      </p:sp>
      <p:sp>
        <p:nvSpPr>
          <p:cNvPr id="3" name="内容占位符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zh-CN" altLang="en-US" dirty="0" smtClean="0">
                <a:latin typeface="+mn-ea"/>
              </a:rPr>
              <a:t>计算机中的加</a:t>
            </a:r>
            <a:r>
              <a:rPr lang="en-US" altLang="zh-CN" dirty="0" smtClean="0">
                <a:latin typeface="+mn-ea"/>
              </a:rPr>
              <a:t>/</a:t>
            </a:r>
            <a:r>
              <a:rPr lang="zh-CN" altLang="en-US" dirty="0" smtClean="0">
                <a:latin typeface="+mn-ea"/>
              </a:rPr>
              <a:t>减法都是用补码加</a:t>
            </a:r>
            <a:r>
              <a:rPr lang="en-US" altLang="zh-CN" dirty="0" smtClean="0">
                <a:latin typeface="+mn-ea"/>
              </a:rPr>
              <a:t>/</a:t>
            </a:r>
            <a:r>
              <a:rPr lang="zh-CN" altLang="en-US" dirty="0" smtClean="0">
                <a:latin typeface="+mn-ea"/>
              </a:rPr>
              <a:t>减法实现的。</a:t>
            </a:r>
            <a:endParaRPr lang="en-US" altLang="zh-CN" dirty="0" smtClean="0">
              <a:latin typeface="+mn-ea"/>
            </a:endParaRPr>
          </a:p>
          <a:p>
            <a:pPr algn="just" eaLnBrk="1" fontAlgn="auto" hangingPunct="1">
              <a:spcAft>
                <a:spcPts val="0"/>
              </a:spcAft>
              <a:buFont typeface="Arial" pitchFamily="34" charset="0"/>
              <a:buChar char="•"/>
              <a:defRPr/>
            </a:pPr>
            <a:r>
              <a:rPr lang="zh-CN" altLang="en-US" dirty="0" smtClean="0">
                <a:solidFill>
                  <a:srgbClr val="FF0000"/>
                </a:solidFill>
                <a:latin typeface="+mn-ea"/>
              </a:rPr>
              <a:t>补码加法</a:t>
            </a:r>
          </a:p>
          <a:p>
            <a:pPr algn="just" eaLnBrk="1" fontAlgn="auto" hangingPunct="1">
              <a:spcAft>
                <a:spcPts val="0"/>
              </a:spcAft>
              <a:buFont typeface="Wingdings" pitchFamily="2" charset="2"/>
              <a:buNone/>
              <a:defRPr/>
            </a:pPr>
            <a:r>
              <a:rPr lang="zh-CN" altLang="en-US" dirty="0" smtClean="0">
                <a:latin typeface="+mn-ea"/>
              </a:rPr>
              <a:t>     [</a:t>
            </a:r>
            <a:r>
              <a:rPr lang="en-US" altLang="zh-CN" dirty="0" smtClean="0"/>
              <a:t>X</a:t>
            </a:r>
            <a:r>
              <a:rPr lang="en-US" altLang="zh-CN" dirty="0" smtClean="0">
                <a:latin typeface="+mn-ea"/>
              </a:rPr>
              <a:t>+</a:t>
            </a:r>
            <a:r>
              <a:rPr lang="en-US" altLang="zh-CN" dirty="0" smtClean="0"/>
              <a:t>Y</a:t>
            </a:r>
            <a:r>
              <a:rPr lang="en-US" altLang="zh-CN" dirty="0" smtClean="0">
                <a:latin typeface="+mn-ea"/>
              </a:rPr>
              <a:t>]</a:t>
            </a:r>
            <a:r>
              <a:rPr lang="zh-CN" altLang="en-US" baseline="-30000" dirty="0" smtClean="0">
                <a:latin typeface="+mn-ea"/>
              </a:rPr>
              <a:t>补</a:t>
            </a:r>
            <a:r>
              <a:rPr lang="zh-CN" altLang="en-US" dirty="0" smtClean="0">
                <a:latin typeface="+mn-ea"/>
              </a:rPr>
              <a:t>=[</a:t>
            </a:r>
            <a:r>
              <a:rPr lang="en-US" altLang="zh-CN" dirty="0" smtClean="0"/>
              <a:t>X</a:t>
            </a:r>
            <a:r>
              <a:rPr lang="en-US" altLang="zh-CN" dirty="0" smtClean="0">
                <a:latin typeface="+mn-ea"/>
              </a:rPr>
              <a:t>]</a:t>
            </a:r>
            <a:r>
              <a:rPr lang="zh-CN" altLang="en-US" baseline="-30000" dirty="0" smtClean="0">
                <a:latin typeface="+mn-ea"/>
              </a:rPr>
              <a:t>补</a:t>
            </a:r>
            <a:r>
              <a:rPr lang="zh-CN" altLang="en-US" dirty="0" smtClean="0">
                <a:latin typeface="+mn-ea"/>
              </a:rPr>
              <a:t>+[</a:t>
            </a:r>
            <a:r>
              <a:rPr lang="en-US" altLang="zh-CN" dirty="0" smtClean="0"/>
              <a:t>Y</a:t>
            </a:r>
            <a:r>
              <a:rPr lang="en-US" altLang="zh-CN" dirty="0" smtClean="0">
                <a:latin typeface="+mn-ea"/>
              </a:rPr>
              <a:t>]</a:t>
            </a:r>
            <a:r>
              <a:rPr lang="zh-CN" altLang="en-US" baseline="-30000" dirty="0" smtClean="0">
                <a:latin typeface="+mn-ea"/>
              </a:rPr>
              <a:t>补     </a:t>
            </a:r>
            <a:r>
              <a:rPr lang="zh-CN" altLang="en-US" dirty="0" smtClean="0">
                <a:latin typeface="+mn-ea"/>
              </a:rPr>
              <a:t>(</a:t>
            </a:r>
            <a:r>
              <a:rPr lang="en-US" altLang="zh-CN" dirty="0" smtClean="0"/>
              <a:t>mod M</a:t>
            </a:r>
            <a:r>
              <a:rPr lang="en-US" altLang="zh-CN" dirty="0" smtClean="0">
                <a:latin typeface="+mn-ea"/>
              </a:rPr>
              <a:t>)</a:t>
            </a:r>
          </a:p>
          <a:p>
            <a:pPr algn="just" eaLnBrk="1" fontAlgn="auto" hangingPunct="1">
              <a:spcAft>
                <a:spcPts val="0"/>
              </a:spcAft>
              <a:buFont typeface="Wingdings" pitchFamily="2" charset="2"/>
              <a:buNone/>
              <a:defRPr/>
            </a:pPr>
            <a:r>
              <a:rPr lang="zh-CN" altLang="en-US" dirty="0" smtClean="0">
                <a:latin typeface="+mn-ea"/>
              </a:rPr>
              <a:t>     其中补码是以</a:t>
            </a:r>
            <a:r>
              <a:rPr lang="en-US" altLang="zh-CN" dirty="0" smtClean="0"/>
              <a:t>M</a:t>
            </a:r>
            <a:r>
              <a:rPr lang="zh-CN" altLang="en-US" dirty="0" smtClean="0">
                <a:latin typeface="+mn-ea"/>
              </a:rPr>
              <a:t>为模的。对于纯小数模为2。对于</a:t>
            </a:r>
            <a:r>
              <a:rPr lang="en-US" altLang="zh-CN" dirty="0" smtClean="0"/>
              <a:t>n</a:t>
            </a:r>
            <a:r>
              <a:rPr lang="zh-CN" altLang="en-US" dirty="0" smtClean="0">
                <a:latin typeface="+mn-ea"/>
              </a:rPr>
              <a:t>位（含1位符号位）纯整数，模为2</a:t>
            </a:r>
            <a:r>
              <a:rPr lang="en-US" altLang="zh-CN" baseline="30000" dirty="0" smtClean="0">
                <a:latin typeface="+mn-ea"/>
              </a:rPr>
              <a:t>n</a:t>
            </a:r>
            <a:r>
              <a:rPr lang="en-US" altLang="zh-CN" dirty="0" smtClean="0">
                <a:latin typeface="+mn-ea"/>
              </a:rPr>
              <a:t>。</a:t>
            </a:r>
          </a:p>
          <a:p>
            <a:pPr eaLnBrk="1" fontAlgn="auto" hangingPunct="1">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04800" y="1828800"/>
          <a:ext cx="8458200" cy="4495800"/>
        </p:xfrm>
        <a:graphic>
          <a:graphicData uri="http://schemas.openxmlformats.org/presentationml/2006/ole">
            <mc:AlternateContent xmlns:mc="http://schemas.openxmlformats.org/markup-compatibility/2006">
              <mc:Choice xmlns:v="urn:schemas-microsoft-com:vml" Requires="v">
                <p:oleObj spid="_x0000_s22549" name="CorelDRAW" r:id="rId3" imgW="4848225" imgH="1428750" progId="">
                  <p:embed/>
                </p:oleObj>
              </mc:Choice>
              <mc:Fallback>
                <p:oleObj name="CorelDRAW" r:id="rId3" imgW="4848225" imgH="142875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28800"/>
                        <a:ext cx="8458200" cy="4495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1383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2133600" y="2057400"/>
          <a:ext cx="4724400" cy="3368675"/>
        </p:xfrm>
        <a:graphic>
          <a:graphicData uri="http://schemas.openxmlformats.org/presentationml/2006/ole">
            <mc:AlternateContent xmlns:mc="http://schemas.openxmlformats.org/markup-compatibility/2006">
              <mc:Choice xmlns:v="urn:schemas-microsoft-com:vml" Requires="v">
                <p:oleObj spid="_x0000_s27668" name="CorelDRAW" r:id="rId3" imgW="2924175" imgH="2076450" progId="">
                  <p:embed/>
                </p:oleObj>
              </mc:Choice>
              <mc:Fallback>
                <p:oleObj name="CorelDRAW" r:id="rId3" imgW="2924175" imgH="207645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57400"/>
                        <a:ext cx="4724400" cy="3368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Text Box 5"/>
          <p:cNvSpPr txBox="1">
            <a:spLocks noChangeArrowheads="1"/>
          </p:cNvSpPr>
          <p:nvPr/>
        </p:nvSpPr>
        <p:spPr bwMode="auto">
          <a:xfrm>
            <a:off x="2819400" y="5638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a:latin typeface="宋体" pitchFamily="2" charset="-122"/>
              </a:rPr>
              <a:t>先行进位部件</a:t>
            </a:r>
            <a:r>
              <a:rPr lang="zh-CN" altLang="en-US"/>
              <a:t> </a:t>
            </a:r>
          </a:p>
        </p:txBody>
      </p:sp>
    </p:spTree>
    <p:extLst>
      <p:ext uri="{BB962C8B-B14F-4D97-AF65-F5344CB8AC3E}">
        <p14:creationId xmlns:p14="http://schemas.microsoft.com/office/powerpoint/2010/main" val="3473989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04800" y="1752600"/>
          <a:ext cx="8534400" cy="4191000"/>
        </p:xfrm>
        <a:graphic>
          <a:graphicData uri="http://schemas.openxmlformats.org/presentationml/2006/ole">
            <mc:AlternateContent xmlns:mc="http://schemas.openxmlformats.org/markup-compatibility/2006">
              <mc:Choice xmlns:v="urn:schemas-microsoft-com:vml" Requires="v">
                <p:oleObj spid="_x0000_s23573" name="CorelDRAW" r:id="rId3" imgW="6096000" imgH="2628900" progId="">
                  <p:embed/>
                </p:oleObj>
              </mc:Choice>
              <mc:Fallback>
                <p:oleObj name="CorelDRAW" r:id="rId3" imgW="6096000" imgH="262890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534400" cy="41910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308532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33400" y="1905000"/>
          <a:ext cx="8305800" cy="4724400"/>
        </p:xfrm>
        <a:graphic>
          <a:graphicData uri="http://schemas.openxmlformats.org/presentationml/2006/ole">
            <mc:AlternateContent xmlns:mc="http://schemas.openxmlformats.org/markup-compatibility/2006">
              <mc:Choice xmlns:v="urn:schemas-microsoft-com:vml" Requires="v">
                <p:oleObj spid="_x0000_s24597" name="CorelDRAW" r:id="rId3" imgW="6067425" imgH="3867150" progId="">
                  <p:embed/>
                </p:oleObj>
              </mc:Choice>
              <mc:Fallback>
                <p:oleObj name="CorelDRAW" r:id="rId3" imgW="6067425" imgH="386715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8305800" cy="4724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82849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mtClean="0"/>
              <a:t>3.2.1  </a:t>
            </a:r>
            <a:r>
              <a:rPr lang="zh-CN" altLang="en-US" smtClean="0"/>
              <a:t>多媒体算数运算</a:t>
            </a:r>
          </a:p>
        </p:txBody>
      </p:sp>
      <p:sp>
        <p:nvSpPr>
          <p:cNvPr id="17411" name="内容占位符 2"/>
          <p:cNvSpPr>
            <a:spLocks noGrp="1"/>
          </p:cNvSpPr>
          <p:nvPr>
            <p:ph idx="1"/>
          </p:nvPr>
        </p:nvSpPr>
        <p:spPr/>
        <p:txBody>
          <a:bodyPr/>
          <a:lstStyle/>
          <a:p>
            <a:pPr eaLnBrk="1" hangingPunct="1"/>
            <a:r>
              <a:rPr lang="zh-CN" altLang="en-US" dirty="0" smtClean="0"/>
              <a:t>桌面处理器一般都有显卡，颜色</a:t>
            </a:r>
            <a:r>
              <a:rPr lang="en-US" altLang="zh-CN" dirty="0" smtClean="0"/>
              <a:t>2</a:t>
            </a:r>
            <a:r>
              <a:rPr lang="en-US" altLang="zh-CN" baseline="30000" dirty="0" smtClean="0"/>
              <a:t>8</a:t>
            </a:r>
            <a:r>
              <a:rPr lang="zh-CN" altLang="en-US" dirty="0" smtClean="0"/>
              <a:t>*</a:t>
            </a:r>
            <a:r>
              <a:rPr lang="en-US" altLang="zh-CN" dirty="0" smtClean="0"/>
              <a:t>3</a:t>
            </a:r>
            <a:r>
              <a:rPr lang="zh-CN" altLang="en-US" dirty="0" smtClean="0"/>
              <a:t>。像素位置</a:t>
            </a:r>
            <a:r>
              <a:rPr lang="en-US" altLang="zh-CN" dirty="0" smtClean="0"/>
              <a:t>256</a:t>
            </a:r>
            <a:r>
              <a:rPr lang="zh-CN" altLang="en-US" dirty="0" smtClean="0"/>
              <a:t>*</a:t>
            </a:r>
            <a:r>
              <a:rPr lang="en-US" altLang="zh-CN" dirty="0" smtClean="0"/>
              <a:t>256</a:t>
            </a:r>
            <a:r>
              <a:rPr lang="zh-CN" altLang="en-US" dirty="0" smtClean="0"/>
              <a:t>（</a:t>
            </a:r>
            <a:r>
              <a:rPr lang="en-US" altLang="zh-CN" dirty="0" smtClean="0"/>
              <a:t>2</a:t>
            </a:r>
            <a:r>
              <a:rPr lang="en-US" altLang="zh-CN" baseline="30000" dirty="0" smtClean="0"/>
              <a:t>8</a:t>
            </a:r>
            <a:r>
              <a:rPr lang="zh-CN" altLang="en-US" dirty="0" smtClean="0"/>
              <a:t>）。音频</a:t>
            </a:r>
            <a:r>
              <a:rPr lang="en-US" altLang="zh-CN" dirty="0" smtClean="0"/>
              <a:t>8</a:t>
            </a:r>
            <a:r>
              <a:rPr lang="zh-CN" altLang="en-US" dirty="0" smtClean="0"/>
              <a:t>位或</a:t>
            </a:r>
            <a:r>
              <a:rPr lang="en-US" altLang="zh-CN" dirty="0" smtClean="0"/>
              <a:t>16</a:t>
            </a:r>
            <a:r>
              <a:rPr lang="zh-CN" altLang="en-US" dirty="0" smtClean="0"/>
              <a:t>位。所以，处理器需对</a:t>
            </a:r>
            <a:r>
              <a:rPr lang="en-US" altLang="zh-CN" dirty="0" smtClean="0"/>
              <a:t>8</a:t>
            </a:r>
            <a:r>
              <a:rPr lang="zh-CN" altLang="en-US" dirty="0" smtClean="0"/>
              <a:t>位、</a:t>
            </a:r>
            <a:r>
              <a:rPr lang="en-US" altLang="zh-CN" dirty="0" smtClean="0"/>
              <a:t>16</a:t>
            </a:r>
            <a:r>
              <a:rPr lang="zh-CN" altLang="en-US" dirty="0" smtClean="0"/>
              <a:t>位数据进行支持</a:t>
            </a:r>
            <a:r>
              <a:rPr lang="zh-CN" altLang="en-US" dirty="0" smtClean="0"/>
              <a:t>。（</a:t>
            </a:r>
            <a:r>
              <a:rPr lang="zh-CN" altLang="en-US" dirty="0"/>
              <a:t>新</a:t>
            </a:r>
            <a:r>
              <a:rPr lang="zh-CN" altLang="en-US" dirty="0" smtClean="0"/>
              <a:t>教材无，答案</a:t>
            </a:r>
            <a:r>
              <a:rPr lang="en-US" altLang="zh-CN" dirty="0" smtClean="0"/>
              <a:t>3</a:t>
            </a:r>
            <a:r>
              <a:rPr lang="zh-CN" altLang="en-US" dirty="0" smtClean="0"/>
              <a:t>）</a:t>
            </a:r>
            <a:endParaRPr lang="en-US" altLang="zh-CN" dirty="0" smtClean="0"/>
          </a:p>
          <a:p>
            <a:pPr eaLnBrk="1" hangingPunct="1"/>
            <a:r>
              <a:rPr lang="zh-CN" altLang="en-US" dirty="0" smtClean="0"/>
              <a:t>饱和：计算结果溢出，则结果设置为最大正数（或最小负数）：音量到最大再同向旋转音量停留在最大值。</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溢出判断代码</a:t>
            </a:r>
          </a:p>
        </p:txBody>
      </p:sp>
      <p:sp>
        <p:nvSpPr>
          <p:cNvPr id="3" name="内容占位符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altLang="zh-CN" dirty="0" smtClean="0"/>
              <a:t>MIPS</a:t>
            </a:r>
            <a:r>
              <a:rPr lang="zh-CN" altLang="en-US" dirty="0" smtClean="0"/>
              <a:t>无测试溢出分支指令，可用一段程序判断溢出。</a:t>
            </a:r>
            <a:endParaRPr lang="en-US" altLang="zh-CN" dirty="0" smtClean="0"/>
          </a:p>
          <a:p>
            <a:pPr eaLnBrk="1" fontAlgn="auto" hangingPunct="1">
              <a:spcAft>
                <a:spcPts val="0"/>
              </a:spcAft>
              <a:buFont typeface="Arial" pitchFamily="34" charset="0"/>
              <a:buChar char="•"/>
              <a:defRPr/>
            </a:pPr>
            <a:r>
              <a:rPr lang="zh-CN" altLang="en-US" dirty="0" smtClean="0"/>
              <a:t>有符号加法：</a:t>
            </a: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addu</a:t>
            </a:r>
            <a:r>
              <a:rPr lang="en-US" altLang="zh-CN" dirty="0" smtClean="0"/>
              <a:t> $t0,$t1,$t2</a:t>
            </a:r>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$t3,$t1,$t2</a:t>
            </a: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$t3,$0,No_overflow</a:t>
            </a:r>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$t3,$t0,$t1</a:t>
            </a: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$t3,$0,Overflow</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溢出判断代码</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zh-CN" altLang="en-US" dirty="0"/>
              <a:t>异号</a:t>
            </a:r>
            <a:r>
              <a:rPr lang="zh-CN" altLang="en-US" dirty="0" smtClean="0"/>
              <a:t>相加不会溢出。设</a:t>
            </a:r>
            <a:r>
              <a:rPr lang="en-US" altLang="zh-CN" dirty="0" smtClean="0"/>
              <a:t>$t1</a:t>
            </a:r>
            <a:r>
              <a:rPr lang="zh-CN" altLang="en-US" dirty="0" smtClean="0"/>
              <a:t>为</a:t>
            </a:r>
            <a:r>
              <a:rPr lang="en-US" altLang="zh-CN" dirty="0" smtClean="0"/>
              <a:t>+</a:t>
            </a:r>
            <a:r>
              <a:rPr lang="zh-CN" altLang="en-US" dirty="0" smtClean="0"/>
              <a:t>（最高位</a:t>
            </a:r>
            <a:r>
              <a:rPr lang="en-US" altLang="zh-CN" dirty="0" smtClean="0"/>
              <a:t>0</a:t>
            </a:r>
            <a:r>
              <a:rPr lang="zh-CN" altLang="en-US" dirty="0" smtClean="0"/>
              <a:t>），</a:t>
            </a:r>
            <a:r>
              <a:rPr lang="en-US" altLang="zh-CN" dirty="0"/>
              <a:t> $</a:t>
            </a:r>
            <a:r>
              <a:rPr lang="en-US" altLang="zh-CN" dirty="0" smtClean="0"/>
              <a:t>t2</a:t>
            </a:r>
            <a:r>
              <a:rPr lang="zh-CN" altLang="en-US" dirty="0" smtClean="0"/>
              <a:t>为</a:t>
            </a:r>
            <a:r>
              <a:rPr lang="en-US" altLang="zh-CN" dirty="0" smtClean="0"/>
              <a:t>-</a:t>
            </a:r>
            <a:r>
              <a:rPr lang="zh-CN" altLang="en-US" dirty="0" smtClean="0"/>
              <a:t>（最高位</a:t>
            </a:r>
            <a:r>
              <a:rPr lang="en-US" altLang="zh-CN" dirty="0" smtClean="0"/>
              <a:t>1</a:t>
            </a:r>
            <a:r>
              <a:rPr lang="zh-CN" altLang="en-US" dirty="0" smtClean="0"/>
              <a:t>）</a:t>
            </a: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addu</a:t>
            </a:r>
            <a:r>
              <a:rPr lang="en-US" altLang="zh-CN" dirty="0" smtClean="0"/>
              <a:t> $t0,$t1,$t2  </a:t>
            </a:r>
            <a:r>
              <a:rPr lang="en-US" altLang="zh-CN" sz="2400" dirty="0" smtClean="0">
                <a:solidFill>
                  <a:srgbClr val="FF0000"/>
                </a:solidFill>
              </a:rPr>
              <a:t>#t0=t1+t2</a:t>
            </a:r>
            <a:r>
              <a:rPr lang="zh-CN" altLang="en-US" sz="2400" dirty="0" smtClean="0">
                <a:solidFill>
                  <a:srgbClr val="FF0000"/>
                </a:solidFill>
              </a:rPr>
              <a:t>，做无符号加法（最高位也相加）</a:t>
            </a:r>
            <a:endParaRPr lang="en-US" altLang="zh-CN" sz="24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$t3,$t1,$t2 </a:t>
            </a:r>
            <a:r>
              <a:rPr lang="en-US" altLang="zh-CN" sz="1900" dirty="0" smtClean="0">
                <a:solidFill>
                  <a:srgbClr val="FF0000"/>
                </a:solidFill>
              </a:rPr>
              <a:t>#</a:t>
            </a:r>
            <a:r>
              <a:rPr lang="zh-CN" altLang="en-US" sz="1900" dirty="0" smtClean="0">
                <a:solidFill>
                  <a:srgbClr val="FF0000"/>
                </a:solidFill>
              </a:rPr>
              <a:t>最高位</a:t>
            </a:r>
            <a:r>
              <a:rPr lang="en-US" altLang="zh-CN" sz="1900" dirty="0" smtClean="0">
                <a:solidFill>
                  <a:srgbClr val="FF0000"/>
                </a:solidFill>
              </a:rPr>
              <a:t>0</a:t>
            </a:r>
            <a:r>
              <a:rPr lang="zh-CN" altLang="en-US" sz="1900" dirty="0" smtClean="0">
                <a:solidFill>
                  <a:srgbClr val="FF0000"/>
                </a:solidFill>
              </a:rPr>
              <a:t>与</a:t>
            </a:r>
            <a:r>
              <a:rPr lang="en-US" altLang="zh-CN" sz="1900" dirty="0" smtClean="0">
                <a:solidFill>
                  <a:srgbClr val="FF0000"/>
                </a:solidFill>
              </a:rPr>
              <a:t>1</a:t>
            </a:r>
            <a:r>
              <a:rPr lang="zh-CN" altLang="en-US" sz="1900" dirty="0" smtClean="0">
                <a:solidFill>
                  <a:srgbClr val="FF0000"/>
                </a:solidFill>
              </a:rPr>
              <a:t>异或，</a:t>
            </a:r>
            <a:r>
              <a:rPr lang="en-US" altLang="zh-CN" sz="1900" dirty="0" smtClean="0">
                <a:solidFill>
                  <a:srgbClr val="FF0000"/>
                </a:solidFill>
              </a:rPr>
              <a:t>$t3</a:t>
            </a:r>
            <a:r>
              <a:rPr lang="zh-CN" altLang="en-US" sz="1900" dirty="0" smtClean="0">
                <a:solidFill>
                  <a:srgbClr val="FF0000"/>
                </a:solidFill>
              </a:rPr>
              <a:t>最高位为</a:t>
            </a:r>
            <a:r>
              <a:rPr lang="en-US" altLang="zh-CN" sz="1900" dirty="0" smtClean="0">
                <a:solidFill>
                  <a:srgbClr val="FF0000"/>
                </a:solidFill>
              </a:rPr>
              <a:t>1</a:t>
            </a:r>
            <a:r>
              <a:rPr lang="zh-CN" altLang="en-US" sz="1900" dirty="0" smtClean="0">
                <a:solidFill>
                  <a:srgbClr val="FF0000"/>
                </a:solidFill>
              </a:rPr>
              <a:t>，</a:t>
            </a:r>
            <a:r>
              <a:rPr lang="zh-CN" altLang="en-US" sz="1900" dirty="0" smtClean="0">
                <a:solidFill>
                  <a:srgbClr val="00CC00"/>
                </a:solidFill>
              </a:rPr>
              <a:t>负数</a:t>
            </a:r>
            <a:r>
              <a:rPr lang="zh-CN" altLang="en-US" sz="1900" dirty="0" smtClean="0">
                <a:solidFill>
                  <a:srgbClr val="FF0000"/>
                </a:solidFill>
              </a:rPr>
              <a:t>（其余位无关紧要）</a:t>
            </a:r>
            <a:endParaRPr lang="en-US" altLang="zh-CN" sz="19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  </a:t>
            </a:r>
            <a:r>
              <a:rPr lang="en-US" altLang="zh-CN" sz="2400" dirty="0" smtClean="0">
                <a:solidFill>
                  <a:srgbClr val="FF0000"/>
                </a:solidFill>
              </a:rPr>
              <a:t># </a:t>
            </a:r>
            <a:r>
              <a:rPr lang="en-US" altLang="zh-CN" sz="2400" dirty="0" smtClean="0">
                <a:solidFill>
                  <a:srgbClr val="00CC00"/>
                </a:solidFill>
              </a:rPr>
              <a:t>t3&lt;0</a:t>
            </a:r>
            <a:r>
              <a:rPr lang="zh-CN" altLang="en-US" sz="2400" dirty="0">
                <a:solidFill>
                  <a:srgbClr val="FF0000"/>
                </a:solidFill>
              </a:rPr>
              <a:t>为</a:t>
            </a:r>
            <a:r>
              <a:rPr lang="en-US" altLang="zh-CN" sz="2400" dirty="0" smtClean="0">
                <a:solidFill>
                  <a:srgbClr val="FF0000"/>
                </a:solidFill>
              </a:rPr>
              <a:t>true</a:t>
            </a:r>
            <a:r>
              <a:rPr lang="zh-CN" altLang="en-US" sz="2400" dirty="0" smtClean="0">
                <a:solidFill>
                  <a:srgbClr val="FF0000"/>
                </a:solidFill>
              </a:rPr>
              <a:t>，</a:t>
            </a:r>
            <a:r>
              <a:rPr lang="en-US" altLang="zh-CN" sz="2400" dirty="0" smtClean="0">
                <a:solidFill>
                  <a:srgbClr val="FF0000"/>
                </a:solidFill>
              </a:rPr>
              <a:t>t3=1</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$t3,$0,No_overflow  </a:t>
            </a:r>
            <a:r>
              <a:rPr lang="en-US" altLang="zh-CN" sz="2400" dirty="0" smtClean="0">
                <a:solidFill>
                  <a:srgbClr val="FF0000"/>
                </a:solidFill>
              </a:rPr>
              <a:t>#t3=1≠0</a:t>
            </a:r>
            <a:r>
              <a:rPr lang="zh-CN" altLang="en-US" sz="2400" dirty="0" smtClean="0">
                <a:solidFill>
                  <a:srgbClr val="FF0000"/>
                </a:solidFill>
              </a:rPr>
              <a:t>，转到</a:t>
            </a:r>
            <a:r>
              <a:rPr lang="en-US" altLang="zh-CN" sz="2400" dirty="0" err="1" smtClean="0">
                <a:solidFill>
                  <a:srgbClr val="FF0000"/>
                </a:solidFill>
              </a:rPr>
              <a:t>No_overflow</a:t>
            </a:r>
            <a:r>
              <a:rPr lang="zh-CN" altLang="en-US" sz="2400" dirty="0" smtClean="0">
                <a:solidFill>
                  <a:srgbClr val="FF0000"/>
                </a:solidFill>
              </a:rPr>
              <a:t>处理</a:t>
            </a:r>
            <a:endParaRPr lang="en-US" altLang="zh-CN" sz="2400" dirty="0" smtClean="0">
              <a:solidFill>
                <a:srgbClr val="FF0000"/>
              </a:solidFill>
            </a:endParaRPr>
          </a:p>
          <a:p>
            <a:pPr marL="0" indent="0" eaLnBrk="1" fontAlgn="auto" hangingPunct="1">
              <a:spcAft>
                <a:spcPts val="0"/>
              </a:spcAft>
              <a:buFont typeface="Arial" pitchFamily="34" charset="0"/>
              <a:buNone/>
              <a:defRPr/>
            </a:pP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$t3,$t0,$t1</a:t>
            </a:r>
            <a:endParaRPr lang="en-US" altLang="zh-CN" dirty="0"/>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$t3,$0,Overflow</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溢出判断代码</a:t>
            </a:r>
          </a:p>
        </p:txBody>
      </p:sp>
      <p:sp>
        <p:nvSpPr>
          <p:cNvPr id="3" name="内容占位符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zh-CN" altLang="en-US" dirty="0" smtClean="0"/>
              <a:t>同号相加会溢出。设</a:t>
            </a:r>
            <a:r>
              <a:rPr lang="en-US" altLang="zh-CN" dirty="0" smtClean="0"/>
              <a:t>$t1</a:t>
            </a:r>
            <a:r>
              <a:rPr lang="zh-CN" altLang="en-US" dirty="0" smtClean="0"/>
              <a:t>为</a:t>
            </a:r>
            <a:r>
              <a:rPr lang="en-US" altLang="zh-CN" dirty="0" smtClean="0"/>
              <a:t>+</a:t>
            </a:r>
            <a:r>
              <a:rPr lang="zh-CN" altLang="en-US" dirty="0" smtClean="0"/>
              <a:t>（最高位</a:t>
            </a:r>
            <a:r>
              <a:rPr lang="en-US" altLang="zh-CN" dirty="0" smtClean="0"/>
              <a:t>0</a:t>
            </a:r>
            <a:r>
              <a:rPr lang="zh-CN" altLang="en-US" dirty="0" smtClean="0"/>
              <a:t>），</a:t>
            </a:r>
            <a:r>
              <a:rPr lang="en-US" altLang="zh-CN" dirty="0"/>
              <a:t> $</a:t>
            </a:r>
            <a:r>
              <a:rPr lang="en-US" altLang="zh-CN" dirty="0" smtClean="0"/>
              <a:t>t2</a:t>
            </a:r>
            <a:r>
              <a:rPr lang="zh-CN" altLang="en-US" dirty="0" smtClean="0"/>
              <a:t>为</a:t>
            </a:r>
            <a:r>
              <a:rPr lang="en-US" altLang="zh-CN" dirty="0"/>
              <a:t>+</a:t>
            </a:r>
            <a:r>
              <a:rPr lang="zh-CN" altLang="en-US" dirty="0" smtClean="0"/>
              <a:t>（最高位</a:t>
            </a:r>
            <a:r>
              <a:rPr lang="en-US" altLang="zh-CN" dirty="0"/>
              <a:t>0</a:t>
            </a:r>
            <a:r>
              <a:rPr lang="zh-CN" altLang="en-US" dirty="0" smtClean="0"/>
              <a:t>）分析</a:t>
            </a:r>
            <a:r>
              <a:rPr lang="en-US" altLang="zh-CN" dirty="0" smtClean="0"/>
              <a:t>+++ = -</a:t>
            </a:r>
            <a:r>
              <a:rPr lang="zh-CN" altLang="en-US" dirty="0" smtClean="0"/>
              <a:t>的情况，用</a:t>
            </a:r>
            <a:r>
              <a:rPr lang="en-US" altLang="zh-CN" dirty="0" smtClean="0"/>
              <a:t>t0</a:t>
            </a:r>
            <a:r>
              <a:rPr lang="zh-CN" altLang="en-US" dirty="0" smtClean="0"/>
              <a:t>记和，</a:t>
            </a:r>
            <a:r>
              <a:rPr lang="en-US" altLang="zh-CN" dirty="0" smtClean="0"/>
              <a:t>t3</a:t>
            </a:r>
            <a:r>
              <a:rPr lang="zh-CN" altLang="en-US" dirty="0" smtClean="0"/>
              <a:t>判断符号位。</a:t>
            </a: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addu</a:t>
            </a:r>
            <a:r>
              <a:rPr lang="en-US" altLang="zh-CN" dirty="0" smtClean="0"/>
              <a:t> $t0,$t1,$t2  </a:t>
            </a:r>
            <a:r>
              <a:rPr lang="en-US" altLang="zh-CN" sz="2400" dirty="0" smtClean="0">
                <a:solidFill>
                  <a:srgbClr val="FF0000"/>
                </a:solidFill>
              </a:rPr>
              <a:t>#t0=t1+t2</a:t>
            </a:r>
            <a:r>
              <a:rPr lang="zh-CN" altLang="en-US" sz="2400" dirty="0" smtClean="0">
                <a:solidFill>
                  <a:srgbClr val="FF0000"/>
                </a:solidFill>
              </a:rPr>
              <a:t>，做无符号加法（最高位也相加）</a:t>
            </a:r>
            <a:endParaRPr lang="en-US" altLang="zh-CN" sz="24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$t3,$t1,$t2 </a:t>
            </a:r>
            <a:r>
              <a:rPr lang="en-US" altLang="zh-CN" sz="1900" dirty="0" smtClean="0">
                <a:solidFill>
                  <a:srgbClr val="FF0000"/>
                </a:solidFill>
              </a:rPr>
              <a:t>#</a:t>
            </a:r>
            <a:r>
              <a:rPr lang="zh-CN" altLang="en-US" sz="1900" dirty="0" smtClean="0">
                <a:solidFill>
                  <a:srgbClr val="FF0000"/>
                </a:solidFill>
              </a:rPr>
              <a:t>最高位</a:t>
            </a:r>
            <a:r>
              <a:rPr lang="en-US" altLang="zh-CN" sz="1900" dirty="0" smtClean="0">
                <a:solidFill>
                  <a:srgbClr val="FF0000"/>
                </a:solidFill>
              </a:rPr>
              <a:t>0</a:t>
            </a:r>
            <a:r>
              <a:rPr lang="zh-CN" altLang="en-US" sz="1900" dirty="0" smtClean="0">
                <a:solidFill>
                  <a:srgbClr val="FF0000"/>
                </a:solidFill>
              </a:rPr>
              <a:t>与</a:t>
            </a:r>
            <a:r>
              <a:rPr lang="en-US" altLang="zh-CN" sz="1900" dirty="0">
                <a:solidFill>
                  <a:srgbClr val="FF0000"/>
                </a:solidFill>
              </a:rPr>
              <a:t>0</a:t>
            </a:r>
            <a:r>
              <a:rPr lang="zh-CN" altLang="en-US" sz="1900" dirty="0" smtClean="0">
                <a:solidFill>
                  <a:srgbClr val="FF0000"/>
                </a:solidFill>
              </a:rPr>
              <a:t>异或，</a:t>
            </a:r>
            <a:r>
              <a:rPr lang="en-US" altLang="zh-CN" sz="1900" dirty="0" smtClean="0">
                <a:solidFill>
                  <a:srgbClr val="FF0000"/>
                </a:solidFill>
              </a:rPr>
              <a:t>$t3</a:t>
            </a:r>
            <a:r>
              <a:rPr lang="zh-CN" altLang="en-US" sz="1900" dirty="0" smtClean="0">
                <a:solidFill>
                  <a:srgbClr val="FF0000"/>
                </a:solidFill>
              </a:rPr>
              <a:t>最高位为</a:t>
            </a:r>
            <a:r>
              <a:rPr lang="en-US" altLang="zh-CN" sz="1900" dirty="0">
                <a:solidFill>
                  <a:srgbClr val="FF0000"/>
                </a:solidFill>
              </a:rPr>
              <a:t>0</a:t>
            </a:r>
            <a:r>
              <a:rPr lang="zh-CN" altLang="en-US" sz="1900" dirty="0" smtClean="0">
                <a:solidFill>
                  <a:srgbClr val="FF0000"/>
                </a:solidFill>
              </a:rPr>
              <a:t>，</a:t>
            </a:r>
            <a:r>
              <a:rPr lang="zh-CN" altLang="en-US" sz="1900" dirty="0">
                <a:solidFill>
                  <a:srgbClr val="00CC00"/>
                </a:solidFill>
              </a:rPr>
              <a:t>正</a:t>
            </a:r>
            <a:r>
              <a:rPr lang="zh-CN" altLang="en-US" sz="1900" dirty="0" smtClean="0">
                <a:solidFill>
                  <a:srgbClr val="00CC00"/>
                </a:solidFill>
              </a:rPr>
              <a:t>数</a:t>
            </a:r>
            <a:r>
              <a:rPr lang="zh-CN" altLang="en-US" sz="1900" dirty="0" smtClean="0">
                <a:solidFill>
                  <a:srgbClr val="FF0000"/>
                </a:solidFill>
              </a:rPr>
              <a:t>（其余位无关紧要）</a:t>
            </a:r>
            <a:endParaRPr lang="en-US" altLang="zh-CN" sz="19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  </a:t>
            </a:r>
            <a:r>
              <a:rPr lang="en-US" altLang="zh-CN" sz="2400" dirty="0" smtClean="0">
                <a:solidFill>
                  <a:srgbClr val="FF0000"/>
                </a:solidFill>
              </a:rPr>
              <a:t># </a:t>
            </a:r>
            <a:r>
              <a:rPr lang="en-US" altLang="zh-CN" sz="2400" dirty="0" smtClean="0">
                <a:solidFill>
                  <a:srgbClr val="00CC00"/>
                </a:solidFill>
              </a:rPr>
              <a:t>t3&lt;0</a:t>
            </a:r>
            <a:r>
              <a:rPr lang="zh-CN" altLang="en-US" sz="2400" dirty="0" smtClean="0">
                <a:solidFill>
                  <a:srgbClr val="FF0000"/>
                </a:solidFill>
              </a:rPr>
              <a:t>为</a:t>
            </a:r>
            <a:r>
              <a:rPr lang="en-US" altLang="zh-CN" sz="2400" dirty="0">
                <a:solidFill>
                  <a:srgbClr val="FF0000"/>
                </a:solidFill>
              </a:rPr>
              <a:t>false</a:t>
            </a:r>
            <a:r>
              <a:rPr lang="zh-CN" altLang="en-US" sz="2400" dirty="0" smtClean="0">
                <a:solidFill>
                  <a:srgbClr val="FF0000"/>
                </a:solidFill>
              </a:rPr>
              <a:t>，</a:t>
            </a:r>
            <a:r>
              <a:rPr lang="en-US" altLang="zh-CN" sz="2400" dirty="0" smtClean="0">
                <a:solidFill>
                  <a:srgbClr val="FF0000"/>
                </a:solidFill>
              </a:rPr>
              <a:t>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$t3,$0,No_overflow  </a:t>
            </a:r>
            <a:r>
              <a:rPr lang="en-US" altLang="zh-CN" sz="2400" dirty="0" smtClean="0">
                <a:solidFill>
                  <a:srgbClr val="FF0000"/>
                </a:solidFill>
              </a:rPr>
              <a:t>#0≠0</a:t>
            </a:r>
            <a:r>
              <a:rPr lang="zh-CN" altLang="en-US" sz="2400" dirty="0" smtClean="0">
                <a:solidFill>
                  <a:srgbClr val="FF0000"/>
                </a:solidFill>
              </a:rPr>
              <a:t>为</a:t>
            </a:r>
            <a:r>
              <a:rPr lang="en-US" altLang="zh-CN" sz="2400" dirty="0" smtClean="0">
                <a:solidFill>
                  <a:srgbClr val="FF0000"/>
                </a:solidFill>
              </a:rPr>
              <a:t>false</a:t>
            </a:r>
            <a:r>
              <a:rPr lang="zh-CN" altLang="en-US" sz="2400" dirty="0" smtClean="0">
                <a:solidFill>
                  <a:srgbClr val="FF0000"/>
                </a:solidFill>
              </a:rPr>
              <a:t>，不转</a:t>
            </a:r>
            <a:r>
              <a:rPr lang="en-US" altLang="zh-CN" sz="2400" dirty="0" err="1" smtClean="0">
                <a:solidFill>
                  <a:srgbClr val="FF0000"/>
                </a:solidFill>
              </a:rPr>
              <a:t>No_overflow</a:t>
            </a:r>
            <a:r>
              <a:rPr lang="zh-CN" altLang="en-US" sz="2400" dirty="0" smtClean="0">
                <a:solidFill>
                  <a:srgbClr val="FF0000"/>
                </a:solidFill>
              </a:rPr>
              <a:t>，继续下面</a:t>
            </a:r>
            <a:endParaRPr lang="en-US" altLang="zh-CN" sz="2400" dirty="0" smtClean="0">
              <a:solidFill>
                <a:srgbClr val="FF0000"/>
              </a:solidFill>
            </a:endParaRPr>
          </a:p>
          <a:p>
            <a:pPr marL="0" indent="0" eaLnBrk="1" fontAlgn="auto" hangingPunct="1">
              <a:spcAft>
                <a:spcPts val="0"/>
              </a:spcAft>
              <a:buFont typeface="Arial" pitchFamily="34" charset="0"/>
              <a:buNone/>
              <a:defRPr/>
            </a:pP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$t3,$t0,$t1  </a:t>
            </a:r>
            <a:r>
              <a:rPr lang="en-US" altLang="zh-CN" sz="2400" dirty="0" smtClean="0">
                <a:solidFill>
                  <a:srgbClr val="FF0000"/>
                </a:solidFill>
              </a:rPr>
              <a:t>#</a:t>
            </a:r>
            <a:r>
              <a:rPr lang="zh-CN" altLang="en-US" sz="2400" dirty="0" smtClean="0">
                <a:solidFill>
                  <a:srgbClr val="FF0000"/>
                </a:solidFill>
              </a:rPr>
              <a:t>和</a:t>
            </a:r>
            <a:r>
              <a:rPr lang="en-US" altLang="zh-CN" sz="2400" dirty="0" smtClean="0">
                <a:solidFill>
                  <a:srgbClr val="FF0000"/>
                </a:solidFill>
              </a:rPr>
              <a:t>t0</a:t>
            </a:r>
            <a:r>
              <a:rPr lang="zh-CN" altLang="en-US" sz="2400" dirty="0" smtClean="0">
                <a:solidFill>
                  <a:srgbClr val="FF0000"/>
                </a:solidFill>
              </a:rPr>
              <a:t>与操作数异或，若正</a:t>
            </a:r>
            <a:r>
              <a:rPr lang="en-US" altLang="zh-CN" sz="2400" dirty="0" smtClean="0">
                <a:solidFill>
                  <a:srgbClr val="FF0000"/>
                </a:solidFill>
              </a:rPr>
              <a:t>+</a:t>
            </a:r>
            <a:r>
              <a:rPr lang="zh-CN" altLang="en-US" sz="2400" dirty="0" smtClean="0">
                <a:solidFill>
                  <a:srgbClr val="FF0000"/>
                </a:solidFill>
              </a:rPr>
              <a:t>正</a:t>
            </a:r>
            <a:r>
              <a:rPr lang="en-US" altLang="zh-CN" sz="2400" dirty="0" smtClean="0">
                <a:solidFill>
                  <a:srgbClr val="FF0000"/>
                </a:solidFill>
              </a:rPr>
              <a:t>=</a:t>
            </a:r>
            <a:r>
              <a:rPr lang="zh-CN" altLang="en-US" sz="2400" dirty="0" smtClean="0">
                <a:solidFill>
                  <a:srgbClr val="FF0000"/>
                </a:solidFill>
              </a:rPr>
              <a:t>负，溢出，</a:t>
            </a:r>
            <a:endParaRPr lang="en-US" altLang="zh-CN" sz="2400" dirty="0" smtClean="0">
              <a:solidFill>
                <a:srgbClr val="FF0000"/>
              </a:solidFill>
            </a:endParaRPr>
          </a:p>
          <a:p>
            <a:pPr marL="0" indent="0" eaLnBrk="1" fontAlgn="auto" hangingPunct="1">
              <a:spcAft>
                <a:spcPts val="0"/>
              </a:spcAft>
              <a:buFont typeface="Arial" pitchFamily="34" charset="0"/>
              <a:buNone/>
              <a:defRPr/>
            </a:pPr>
            <a:r>
              <a:rPr lang="en-US" altLang="zh-CN" sz="2400" dirty="0">
                <a:solidFill>
                  <a:srgbClr val="FF0000"/>
                </a:solidFill>
              </a:rPr>
              <a:t> </a:t>
            </a:r>
            <a:r>
              <a:rPr lang="en-US" altLang="zh-CN" sz="2400" dirty="0" smtClean="0">
                <a:solidFill>
                  <a:srgbClr val="FF0000"/>
                </a:solidFill>
              </a:rPr>
              <a:t>                                            #</a:t>
            </a:r>
            <a:r>
              <a:rPr lang="zh-CN" altLang="en-US" sz="2400" dirty="0" smtClean="0">
                <a:solidFill>
                  <a:srgbClr val="FF0000"/>
                </a:solidFill>
              </a:rPr>
              <a:t>则</a:t>
            </a:r>
            <a:r>
              <a:rPr lang="en-US" altLang="zh-CN" sz="2400" dirty="0" smtClean="0">
                <a:solidFill>
                  <a:srgbClr val="FF0000"/>
                </a:solidFill>
              </a:rPr>
              <a:t>t0</a:t>
            </a:r>
            <a:r>
              <a:rPr lang="zh-CN" altLang="en-US" sz="2400" dirty="0" smtClean="0">
                <a:solidFill>
                  <a:srgbClr val="FF0000"/>
                </a:solidFill>
              </a:rPr>
              <a:t>最高位为</a:t>
            </a:r>
            <a:r>
              <a:rPr lang="en-US" altLang="zh-CN" sz="2400" dirty="0" smtClean="0">
                <a:solidFill>
                  <a:srgbClr val="FF0000"/>
                </a:solidFill>
              </a:rPr>
              <a:t>1</a:t>
            </a:r>
            <a:r>
              <a:rPr lang="zh-CN" altLang="en-US" sz="2400" dirty="0" smtClean="0">
                <a:solidFill>
                  <a:srgbClr val="FF0000"/>
                </a:solidFill>
              </a:rPr>
              <a:t>，异或后</a:t>
            </a:r>
            <a:r>
              <a:rPr lang="en-US" altLang="zh-CN" sz="2400" dirty="0" smtClean="0">
                <a:solidFill>
                  <a:srgbClr val="FF0000"/>
                </a:solidFill>
              </a:rPr>
              <a:t>$t3</a:t>
            </a:r>
            <a:r>
              <a:rPr lang="zh-CN" altLang="en-US" sz="2400" dirty="0" smtClean="0">
                <a:solidFill>
                  <a:srgbClr val="FF0000"/>
                </a:solidFill>
              </a:rPr>
              <a:t>最高位为</a:t>
            </a:r>
            <a:r>
              <a:rPr lang="en-US" altLang="zh-CN" sz="2400" dirty="0" smtClean="0">
                <a:solidFill>
                  <a:srgbClr val="FF0000"/>
                </a:solidFill>
              </a:rPr>
              <a:t>1</a:t>
            </a:r>
            <a:r>
              <a:rPr lang="zh-CN" altLang="en-US" sz="2400" dirty="0" smtClean="0">
                <a:solidFill>
                  <a:srgbClr val="FF0000"/>
                </a:solidFill>
              </a:rPr>
              <a:t>，负数</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      </a:t>
            </a:r>
            <a:r>
              <a:rPr lang="en-US" altLang="zh-CN" sz="2400" dirty="0" smtClean="0">
                <a:solidFill>
                  <a:srgbClr val="FF0000"/>
                </a:solidFill>
              </a:rPr>
              <a:t>#$t3&lt;0</a:t>
            </a:r>
            <a:r>
              <a:rPr lang="zh-CN" altLang="en-US" sz="2400" dirty="0" smtClean="0">
                <a:solidFill>
                  <a:srgbClr val="FF0000"/>
                </a:solidFill>
              </a:rPr>
              <a:t>为</a:t>
            </a:r>
            <a:r>
              <a:rPr lang="en-US" altLang="zh-CN" sz="2400" dirty="0" smtClean="0">
                <a:solidFill>
                  <a:srgbClr val="FF0000"/>
                </a:solidFill>
              </a:rPr>
              <a:t>true</a:t>
            </a:r>
            <a:r>
              <a:rPr lang="zh-CN" altLang="en-US" sz="2400" dirty="0" smtClean="0">
                <a:solidFill>
                  <a:srgbClr val="FF0000"/>
                </a:solidFill>
              </a:rPr>
              <a:t>，</a:t>
            </a:r>
            <a:r>
              <a:rPr lang="en-US" altLang="zh-CN" sz="2400" dirty="0" smtClean="0">
                <a:solidFill>
                  <a:srgbClr val="00CC00"/>
                </a:solidFill>
              </a:rPr>
              <a:t>t3=1</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$t3,$0,Overflow  </a:t>
            </a:r>
            <a:r>
              <a:rPr lang="en-US" altLang="zh-CN" sz="2600" dirty="0" smtClean="0">
                <a:solidFill>
                  <a:srgbClr val="FF0000"/>
                </a:solidFill>
              </a:rPr>
              <a:t># </a:t>
            </a:r>
            <a:r>
              <a:rPr lang="en-US" altLang="zh-CN" sz="2600" dirty="0" smtClean="0">
                <a:solidFill>
                  <a:srgbClr val="00CC00"/>
                </a:solidFill>
              </a:rPr>
              <a:t>t3≠ 0</a:t>
            </a:r>
            <a:r>
              <a:rPr lang="zh-CN" altLang="en-US" sz="2600" dirty="0" smtClean="0">
                <a:solidFill>
                  <a:srgbClr val="FF0000"/>
                </a:solidFill>
              </a:rPr>
              <a:t>为</a:t>
            </a:r>
            <a:r>
              <a:rPr lang="en-US" altLang="zh-CN" sz="2600" dirty="0" smtClean="0">
                <a:solidFill>
                  <a:srgbClr val="FF0000"/>
                </a:solidFill>
              </a:rPr>
              <a:t>true</a:t>
            </a:r>
            <a:r>
              <a:rPr lang="zh-CN" altLang="en-US" sz="2600" dirty="0" smtClean="0">
                <a:solidFill>
                  <a:srgbClr val="FF0000"/>
                </a:solidFill>
              </a:rPr>
              <a:t>，转到</a:t>
            </a:r>
            <a:r>
              <a:rPr lang="en-US" altLang="zh-CN" sz="2600" dirty="0" smtClean="0">
                <a:solidFill>
                  <a:srgbClr val="FF0000"/>
                </a:solidFill>
              </a:rPr>
              <a:t>overflow</a:t>
            </a:r>
            <a:r>
              <a:rPr lang="zh-CN" altLang="en-US" sz="2600" dirty="0" smtClean="0">
                <a:solidFill>
                  <a:srgbClr val="FF0000"/>
                </a:solidFill>
              </a:rPr>
              <a:t>处理</a:t>
            </a:r>
            <a:endParaRPr lang="en-US" altLang="zh-CN" sz="2600" dirty="0"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溢出判断代码</a:t>
            </a:r>
          </a:p>
        </p:txBody>
      </p:sp>
      <p:sp>
        <p:nvSpPr>
          <p:cNvPr id="3" name="内容占位符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zh-CN" altLang="en-US" dirty="0" smtClean="0"/>
              <a:t>同理分析</a:t>
            </a:r>
            <a:r>
              <a:rPr lang="en-US" altLang="zh-CN" dirty="0" smtClean="0"/>
              <a:t>+ + + =  +</a:t>
            </a:r>
            <a:r>
              <a:rPr lang="zh-CN" altLang="en-US" dirty="0" smtClean="0"/>
              <a:t>不溢出。</a:t>
            </a:r>
          </a:p>
          <a:p>
            <a:pPr eaLnBrk="1" fontAlgn="auto" hangingPunct="1">
              <a:spcAft>
                <a:spcPts val="0"/>
              </a:spcAft>
              <a:buFont typeface="Arial" pitchFamily="34" charset="0"/>
              <a:buChar char="•"/>
              <a:defRPr/>
            </a:pPr>
            <a:r>
              <a:rPr lang="zh-CN" altLang="en-US" dirty="0" smtClean="0"/>
              <a:t>设</a:t>
            </a:r>
            <a:r>
              <a:rPr lang="en-US" altLang="zh-CN" dirty="0" smtClean="0"/>
              <a:t>$t1</a:t>
            </a:r>
            <a:r>
              <a:rPr lang="zh-CN" altLang="en-US" dirty="0" smtClean="0"/>
              <a:t>为</a:t>
            </a:r>
            <a:r>
              <a:rPr lang="en-US" altLang="zh-CN" dirty="0" smtClean="0"/>
              <a:t>+</a:t>
            </a:r>
            <a:r>
              <a:rPr lang="zh-CN" altLang="en-US" dirty="0" smtClean="0"/>
              <a:t>（最高位</a:t>
            </a:r>
            <a:r>
              <a:rPr lang="en-US" altLang="zh-CN" dirty="0" smtClean="0"/>
              <a:t>0</a:t>
            </a:r>
            <a:r>
              <a:rPr lang="zh-CN" altLang="en-US" dirty="0" smtClean="0"/>
              <a:t>），</a:t>
            </a:r>
            <a:r>
              <a:rPr lang="en-US" altLang="zh-CN" dirty="0"/>
              <a:t> $</a:t>
            </a:r>
            <a:r>
              <a:rPr lang="en-US" altLang="zh-CN" dirty="0" smtClean="0"/>
              <a:t>t2</a:t>
            </a:r>
            <a:r>
              <a:rPr lang="zh-CN" altLang="en-US" dirty="0" smtClean="0"/>
              <a:t>为</a:t>
            </a:r>
            <a:r>
              <a:rPr lang="en-US" altLang="zh-CN" dirty="0"/>
              <a:t>+</a:t>
            </a:r>
            <a:r>
              <a:rPr lang="zh-CN" altLang="en-US" dirty="0" smtClean="0"/>
              <a:t>（最高位</a:t>
            </a:r>
            <a:r>
              <a:rPr lang="en-US" altLang="zh-CN" dirty="0"/>
              <a:t>0</a:t>
            </a:r>
            <a:r>
              <a:rPr lang="zh-CN" altLang="en-US" dirty="0" smtClean="0"/>
              <a:t>）分析</a:t>
            </a:r>
            <a:r>
              <a:rPr lang="en-US" altLang="zh-CN" dirty="0" smtClean="0"/>
              <a:t>+++ = +</a:t>
            </a:r>
            <a:r>
              <a:rPr lang="zh-CN" altLang="en-US" dirty="0" smtClean="0"/>
              <a:t>的情况，用</a:t>
            </a:r>
            <a:r>
              <a:rPr lang="en-US" altLang="zh-CN" dirty="0" smtClean="0"/>
              <a:t>t0</a:t>
            </a:r>
            <a:r>
              <a:rPr lang="zh-CN" altLang="en-US" dirty="0" smtClean="0"/>
              <a:t>记和，</a:t>
            </a:r>
            <a:r>
              <a:rPr lang="en-US" altLang="zh-CN" dirty="0" smtClean="0"/>
              <a:t>t3</a:t>
            </a:r>
            <a:r>
              <a:rPr lang="zh-CN" altLang="en-US" dirty="0" smtClean="0"/>
              <a:t>判断符号位。</a:t>
            </a: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addu</a:t>
            </a:r>
            <a:r>
              <a:rPr lang="en-US" altLang="zh-CN" dirty="0" smtClean="0"/>
              <a:t> $t0,$t1,$t2  </a:t>
            </a:r>
            <a:r>
              <a:rPr lang="en-US" altLang="zh-CN" sz="2400" dirty="0" smtClean="0">
                <a:solidFill>
                  <a:srgbClr val="FF0000"/>
                </a:solidFill>
              </a:rPr>
              <a:t>#t0=t1+t2</a:t>
            </a:r>
            <a:r>
              <a:rPr lang="zh-CN" altLang="en-US" sz="2400" dirty="0" smtClean="0">
                <a:solidFill>
                  <a:srgbClr val="FF0000"/>
                </a:solidFill>
              </a:rPr>
              <a:t>，做无符号加法（最高位也相加）</a:t>
            </a:r>
            <a:endParaRPr lang="en-US" altLang="zh-CN" sz="24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$t3,$t1,$t2 </a:t>
            </a:r>
            <a:r>
              <a:rPr lang="en-US" altLang="zh-CN" sz="1900" dirty="0" smtClean="0">
                <a:solidFill>
                  <a:srgbClr val="FF0000"/>
                </a:solidFill>
              </a:rPr>
              <a:t>#</a:t>
            </a:r>
            <a:r>
              <a:rPr lang="zh-CN" altLang="en-US" sz="1900" dirty="0" smtClean="0">
                <a:solidFill>
                  <a:srgbClr val="FF0000"/>
                </a:solidFill>
              </a:rPr>
              <a:t>最高位</a:t>
            </a:r>
            <a:r>
              <a:rPr lang="en-US" altLang="zh-CN" sz="1900" dirty="0" smtClean="0">
                <a:solidFill>
                  <a:srgbClr val="FF0000"/>
                </a:solidFill>
              </a:rPr>
              <a:t>0</a:t>
            </a:r>
            <a:r>
              <a:rPr lang="zh-CN" altLang="en-US" sz="1900" dirty="0" smtClean="0">
                <a:solidFill>
                  <a:srgbClr val="FF0000"/>
                </a:solidFill>
              </a:rPr>
              <a:t>与</a:t>
            </a:r>
            <a:r>
              <a:rPr lang="en-US" altLang="zh-CN" sz="1900" dirty="0">
                <a:solidFill>
                  <a:srgbClr val="FF0000"/>
                </a:solidFill>
              </a:rPr>
              <a:t>0</a:t>
            </a:r>
            <a:r>
              <a:rPr lang="zh-CN" altLang="en-US" sz="1900" dirty="0" smtClean="0">
                <a:solidFill>
                  <a:srgbClr val="FF0000"/>
                </a:solidFill>
              </a:rPr>
              <a:t>异或，</a:t>
            </a:r>
            <a:r>
              <a:rPr lang="en-US" altLang="zh-CN" sz="1900" dirty="0" smtClean="0">
                <a:solidFill>
                  <a:srgbClr val="FF0000"/>
                </a:solidFill>
              </a:rPr>
              <a:t>$t3</a:t>
            </a:r>
            <a:r>
              <a:rPr lang="zh-CN" altLang="en-US" sz="1900" dirty="0" smtClean="0">
                <a:solidFill>
                  <a:srgbClr val="FF0000"/>
                </a:solidFill>
              </a:rPr>
              <a:t>最高位为</a:t>
            </a:r>
            <a:r>
              <a:rPr lang="en-US" altLang="zh-CN" sz="1900" dirty="0">
                <a:solidFill>
                  <a:srgbClr val="FF0000"/>
                </a:solidFill>
              </a:rPr>
              <a:t>0</a:t>
            </a:r>
            <a:r>
              <a:rPr lang="zh-CN" altLang="en-US" sz="1900" dirty="0" smtClean="0">
                <a:solidFill>
                  <a:srgbClr val="FF0000"/>
                </a:solidFill>
              </a:rPr>
              <a:t>，</a:t>
            </a:r>
            <a:r>
              <a:rPr lang="zh-CN" altLang="en-US" sz="1900" dirty="0">
                <a:solidFill>
                  <a:srgbClr val="00CC00"/>
                </a:solidFill>
              </a:rPr>
              <a:t>正</a:t>
            </a:r>
            <a:r>
              <a:rPr lang="zh-CN" altLang="en-US" sz="1900" dirty="0" smtClean="0">
                <a:solidFill>
                  <a:srgbClr val="00CC00"/>
                </a:solidFill>
              </a:rPr>
              <a:t>数</a:t>
            </a:r>
            <a:r>
              <a:rPr lang="zh-CN" altLang="en-US" sz="1900" dirty="0" smtClean="0">
                <a:solidFill>
                  <a:srgbClr val="FF0000"/>
                </a:solidFill>
              </a:rPr>
              <a:t>（其余位无关紧要）</a:t>
            </a:r>
            <a:endParaRPr lang="en-US" altLang="zh-CN" sz="1900" dirty="0" smtClean="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  </a:t>
            </a:r>
            <a:r>
              <a:rPr lang="en-US" altLang="zh-CN" sz="2400" dirty="0" smtClean="0">
                <a:solidFill>
                  <a:srgbClr val="FF0000"/>
                </a:solidFill>
              </a:rPr>
              <a:t># </a:t>
            </a:r>
            <a:r>
              <a:rPr lang="en-US" altLang="zh-CN" sz="2400" dirty="0" smtClean="0">
                <a:solidFill>
                  <a:srgbClr val="00CC00"/>
                </a:solidFill>
              </a:rPr>
              <a:t>t3&lt;0</a:t>
            </a:r>
            <a:r>
              <a:rPr lang="zh-CN" altLang="en-US" sz="2400" dirty="0" smtClean="0">
                <a:solidFill>
                  <a:srgbClr val="FF0000"/>
                </a:solidFill>
              </a:rPr>
              <a:t>为</a:t>
            </a:r>
            <a:r>
              <a:rPr lang="en-US" altLang="zh-CN" sz="2400" dirty="0">
                <a:solidFill>
                  <a:srgbClr val="FF0000"/>
                </a:solidFill>
              </a:rPr>
              <a:t>false</a:t>
            </a:r>
            <a:r>
              <a:rPr lang="zh-CN" altLang="en-US" sz="2400" dirty="0" smtClean="0">
                <a:solidFill>
                  <a:srgbClr val="FF0000"/>
                </a:solidFill>
              </a:rPr>
              <a:t>，</a:t>
            </a:r>
            <a:r>
              <a:rPr lang="en-US" altLang="zh-CN" sz="2400" dirty="0" smtClean="0">
                <a:solidFill>
                  <a:srgbClr val="FF0000"/>
                </a:solidFill>
              </a:rPr>
              <a:t>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$t3,$0,No_overflow  </a:t>
            </a:r>
            <a:r>
              <a:rPr lang="en-US" altLang="zh-CN" sz="2400" dirty="0" smtClean="0">
                <a:solidFill>
                  <a:srgbClr val="FF0000"/>
                </a:solidFill>
              </a:rPr>
              <a:t>#0≠0</a:t>
            </a:r>
            <a:r>
              <a:rPr lang="zh-CN" altLang="en-US" sz="2400" dirty="0" smtClean="0">
                <a:solidFill>
                  <a:srgbClr val="FF0000"/>
                </a:solidFill>
              </a:rPr>
              <a:t>为</a:t>
            </a:r>
            <a:r>
              <a:rPr lang="en-US" altLang="zh-CN" sz="2400" dirty="0" smtClean="0">
                <a:solidFill>
                  <a:srgbClr val="FF0000"/>
                </a:solidFill>
              </a:rPr>
              <a:t>false</a:t>
            </a:r>
            <a:r>
              <a:rPr lang="zh-CN" altLang="en-US" sz="2400" dirty="0" smtClean="0">
                <a:solidFill>
                  <a:srgbClr val="FF0000"/>
                </a:solidFill>
              </a:rPr>
              <a:t>，不转</a:t>
            </a:r>
            <a:r>
              <a:rPr lang="en-US" altLang="zh-CN" sz="2400" dirty="0" err="1" smtClean="0">
                <a:solidFill>
                  <a:srgbClr val="FF0000"/>
                </a:solidFill>
              </a:rPr>
              <a:t>No_overflow</a:t>
            </a:r>
            <a:r>
              <a:rPr lang="zh-CN" altLang="en-US" sz="2400" dirty="0" smtClean="0">
                <a:solidFill>
                  <a:srgbClr val="FF0000"/>
                </a:solidFill>
              </a:rPr>
              <a:t>，继续下面</a:t>
            </a:r>
            <a:endParaRPr lang="en-US" altLang="zh-CN" sz="2400" dirty="0" smtClean="0">
              <a:solidFill>
                <a:srgbClr val="FF0000"/>
              </a:solidFill>
            </a:endParaRPr>
          </a:p>
          <a:p>
            <a:pPr marL="0" indent="0" eaLnBrk="1" fontAlgn="auto" hangingPunct="1">
              <a:spcAft>
                <a:spcPts val="0"/>
              </a:spcAft>
              <a:buFont typeface="Arial" pitchFamily="34" charset="0"/>
              <a:buNone/>
              <a:defRPr/>
            </a:pPr>
            <a:endParaRPr lang="en-US" altLang="zh-CN" dirty="0" smtClean="0"/>
          </a:p>
          <a:p>
            <a:pPr marL="0" indent="0" eaLnBrk="1" fontAlgn="auto" hangingPunct="1">
              <a:spcAft>
                <a:spcPts val="0"/>
              </a:spcAft>
              <a:buFont typeface="Arial" pitchFamily="34" charset="0"/>
              <a:buNone/>
              <a:defRPr/>
            </a:pPr>
            <a:r>
              <a:rPr lang="en-US" altLang="zh-CN" dirty="0" smtClean="0"/>
              <a:t>    </a:t>
            </a:r>
            <a:r>
              <a:rPr lang="en-US" altLang="zh-CN" dirty="0" err="1" smtClean="0"/>
              <a:t>xor</a:t>
            </a:r>
            <a:r>
              <a:rPr lang="en-US" altLang="zh-CN" dirty="0" smtClean="0"/>
              <a:t> $t3,$t0,$t1  </a:t>
            </a:r>
            <a:r>
              <a:rPr lang="en-US" altLang="zh-CN" sz="2400" dirty="0" smtClean="0">
                <a:solidFill>
                  <a:srgbClr val="FF0000"/>
                </a:solidFill>
              </a:rPr>
              <a:t>#</a:t>
            </a:r>
            <a:r>
              <a:rPr lang="zh-CN" altLang="en-US" sz="2400" dirty="0" smtClean="0">
                <a:solidFill>
                  <a:srgbClr val="FF0000"/>
                </a:solidFill>
              </a:rPr>
              <a:t>若不溢出，则正</a:t>
            </a:r>
            <a:r>
              <a:rPr lang="en-US" altLang="zh-CN" sz="2400" dirty="0" smtClean="0">
                <a:solidFill>
                  <a:srgbClr val="FF0000"/>
                </a:solidFill>
              </a:rPr>
              <a:t>+</a:t>
            </a:r>
            <a:r>
              <a:rPr lang="zh-CN" altLang="en-US" sz="2400" dirty="0" smtClean="0">
                <a:solidFill>
                  <a:srgbClr val="FF0000"/>
                </a:solidFill>
              </a:rPr>
              <a:t>正</a:t>
            </a:r>
            <a:r>
              <a:rPr lang="en-US" altLang="zh-CN" sz="2400" dirty="0" smtClean="0">
                <a:solidFill>
                  <a:srgbClr val="FF0000"/>
                </a:solidFill>
              </a:rPr>
              <a:t>=</a:t>
            </a:r>
            <a:r>
              <a:rPr lang="zh-CN" altLang="en-US" sz="2400" dirty="0" smtClean="0">
                <a:solidFill>
                  <a:srgbClr val="FF0000"/>
                </a:solidFill>
              </a:rPr>
              <a:t>正，</a:t>
            </a:r>
            <a:endParaRPr lang="en-US" altLang="zh-CN" sz="2400" dirty="0" smtClean="0">
              <a:solidFill>
                <a:srgbClr val="FF0000"/>
              </a:solidFill>
            </a:endParaRPr>
          </a:p>
          <a:p>
            <a:pPr marL="0" indent="0" eaLnBrk="1" fontAlgn="auto" hangingPunct="1">
              <a:spcAft>
                <a:spcPts val="0"/>
              </a:spcAft>
              <a:buFont typeface="Arial" pitchFamily="34" charset="0"/>
              <a:buNone/>
              <a:defRPr/>
            </a:pPr>
            <a:r>
              <a:rPr lang="en-US" altLang="zh-CN" sz="2400" dirty="0">
                <a:solidFill>
                  <a:srgbClr val="FF0000"/>
                </a:solidFill>
              </a:rPr>
              <a:t> </a:t>
            </a:r>
            <a:r>
              <a:rPr lang="en-US" altLang="zh-CN" sz="2400" dirty="0" smtClean="0">
                <a:solidFill>
                  <a:srgbClr val="FF0000"/>
                </a:solidFill>
              </a:rPr>
              <a:t>                                            #</a:t>
            </a:r>
            <a:r>
              <a:rPr lang="zh-CN" altLang="en-US" sz="2400" dirty="0" smtClean="0">
                <a:solidFill>
                  <a:srgbClr val="FF0000"/>
                </a:solidFill>
              </a:rPr>
              <a:t>则</a:t>
            </a:r>
            <a:r>
              <a:rPr lang="en-US" altLang="zh-CN" sz="2400" dirty="0" smtClean="0">
                <a:solidFill>
                  <a:srgbClr val="FF0000"/>
                </a:solidFill>
              </a:rPr>
              <a:t>t0</a:t>
            </a:r>
            <a:r>
              <a:rPr lang="zh-CN" altLang="en-US" sz="2400" dirty="0" smtClean="0">
                <a:solidFill>
                  <a:srgbClr val="FF0000"/>
                </a:solidFill>
              </a:rPr>
              <a:t>最高位为</a:t>
            </a:r>
            <a:r>
              <a:rPr lang="en-US" altLang="zh-CN" sz="2400" dirty="0" smtClean="0">
                <a:solidFill>
                  <a:srgbClr val="FF0000"/>
                </a:solidFill>
              </a:rPr>
              <a:t>0</a:t>
            </a:r>
            <a:r>
              <a:rPr lang="zh-CN" altLang="en-US" sz="2400" dirty="0" smtClean="0">
                <a:solidFill>
                  <a:srgbClr val="FF0000"/>
                </a:solidFill>
              </a:rPr>
              <a:t>，异或后</a:t>
            </a:r>
            <a:r>
              <a:rPr lang="en-US" altLang="zh-CN" sz="2400" dirty="0" smtClean="0">
                <a:solidFill>
                  <a:srgbClr val="FF0000"/>
                </a:solidFill>
              </a:rPr>
              <a:t>$t3</a:t>
            </a:r>
            <a:r>
              <a:rPr lang="zh-CN" altLang="en-US" sz="2400" dirty="0" smtClean="0">
                <a:solidFill>
                  <a:srgbClr val="FF0000"/>
                </a:solidFill>
              </a:rPr>
              <a:t>最高位为</a:t>
            </a:r>
            <a:r>
              <a:rPr lang="en-US" altLang="zh-CN" sz="2400" dirty="0" smtClean="0">
                <a:solidFill>
                  <a:srgbClr val="FF0000"/>
                </a:solidFill>
              </a:rPr>
              <a:t>0</a:t>
            </a:r>
            <a:r>
              <a:rPr lang="zh-CN" altLang="en-US" sz="2400" dirty="0" smtClean="0">
                <a:solidFill>
                  <a:srgbClr val="FF0000"/>
                </a:solidFill>
              </a:rPr>
              <a:t>，正数</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dirty="0" smtClean="0"/>
              <a:t>   </a:t>
            </a:r>
            <a:r>
              <a:rPr lang="en-US" altLang="zh-CN" dirty="0" err="1" smtClean="0"/>
              <a:t>slt</a:t>
            </a:r>
            <a:r>
              <a:rPr lang="en-US" altLang="zh-CN" dirty="0" smtClean="0"/>
              <a:t> $t3,$t3,$0      </a:t>
            </a:r>
            <a:r>
              <a:rPr lang="en-US" altLang="zh-CN" sz="2400" dirty="0" smtClean="0">
                <a:solidFill>
                  <a:srgbClr val="FF0000"/>
                </a:solidFill>
              </a:rPr>
              <a:t>#$t3&lt;0</a:t>
            </a:r>
            <a:r>
              <a:rPr lang="zh-CN" altLang="en-US" sz="2400" dirty="0" smtClean="0">
                <a:solidFill>
                  <a:srgbClr val="FF0000"/>
                </a:solidFill>
              </a:rPr>
              <a:t>为</a:t>
            </a:r>
            <a:r>
              <a:rPr lang="en-US" altLang="zh-CN" sz="2400" dirty="0" smtClean="0">
                <a:solidFill>
                  <a:srgbClr val="FF0000"/>
                </a:solidFill>
              </a:rPr>
              <a:t>false</a:t>
            </a:r>
            <a:r>
              <a:rPr lang="zh-CN" altLang="en-US" sz="2400" dirty="0" smtClean="0">
                <a:solidFill>
                  <a:srgbClr val="FF0000"/>
                </a:solidFill>
              </a:rPr>
              <a:t>，</a:t>
            </a:r>
            <a:r>
              <a:rPr lang="en-US" altLang="zh-CN" sz="2400" dirty="0" smtClean="0">
                <a:solidFill>
                  <a:srgbClr val="00CC00"/>
                </a:solidFill>
              </a:rPr>
              <a:t>t3=0</a:t>
            </a:r>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$t3,$0,Overflow  </a:t>
            </a:r>
            <a:r>
              <a:rPr lang="en-US" altLang="zh-CN" sz="2600" dirty="0" smtClean="0">
                <a:solidFill>
                  <a:srgbClr val="FF0000"/>
                </a:solidFill>
              </a:rPr>
              <a:t># </a:t>
            </a:r>
            <a:r>
              <a:rPr lang="en-US" altLang="zh-CN" sz="2600" dirty="0" smtClean="0">
                <a:solidFill>
                  <a:srgbClr val="00CC00"/>
                </a:solidFill>
              </a:rPr>
              <a:t>t3≠ 0</a:t>
            </a:r>
            <a:r>
              <a:rPr lang="zh-CN" altLang="en-US" sz="2600" dirty="0" smtClean="0">
                <a:solidFill>
                  <a:srgbClr val="FF0000"/>
                </a:solidFill>
              </a:rPr>
              <a:t>为</a:t>
            </a:r>
            <a:r>
              <a:rPr lang="en-US" altLang="zh-CN" sz="2600" dirty="0" smtClean="0">
                <a:solidFill>
                  <a:srgbClr val="FF0000"/>
                </a:solidFill>
              </a:rPr>
              <a:t>false</a:t>
            </a:r>
            <a:r>
              <a:rPr lang="zh-CN" altLang="en-US" sz="2600" dirty="0" smtClean="0">
                <a:solidFill>
                  <a:srgbClr val="FF0000"/>
                </a:solidFill>
              </a:rPr>
              <a:t>，转到</a:t>
            </a:r>
            <a:r>
              <a:rPr lang="en-US" altLang="zh-CN" sz="2600" dirty="0" smtClean="0">
                <a:solidFill>
                  <a:srgbClr val="FF0000"/>
                </a:solidFill>
              </a:rPr>
              <a:t>no-overflow</a:t>
            </a:r>
            <a:r>
              <a:rPr lang="zh-CN" altLang="en-US" sz="2600" dirty="0" smtClean="0">
                <a:solidFill>
                  <a:srgbClr val="FF0000"/>
                </a:solidFill>
              </a:rPr>
              <a:t>处理</a:t>
            </a:r>
            <a:endParaRPr lang="en-US" altLang="zh-CN" sz="2600" dirty="0" smtClean="0">
              <a:solidFill>
                <a:srgbClr val="FF0000"/>
              </a:solidFill>
            </a:endParaRPr>
          </a:p>
          <a:p>
            <a:pPr eaLnBrk="1" fontAlgn="auto" hangingPunct="1">
              <a:spcAft>
                <a:spcPts val="0"/>
              </a:spcAft>
              <a:buFont typeface="Arial" pitchFamily="34" charset="0"/>
              <a:buChar char="•"/>
              <a:defRPr/>
            </a:pPr>
            <a:r>
              <a:rPr lang="zh-CN" altLang="en-US" sz="3100" dirty="0"/>
              <a:t>同理</a:t>
            </a:r>
            <a:r>
              <a:rPr lang="zh-CN" altLang="en-US" sz="3100" dirty="0" smtClean="0"/>
              <a:t>分析</a:t>
            </a:r>
            <a:r>
              <a:rPr lang="en-US" altLang="zh-CN" sz="3100" dirty="0"/>
              <a:t>-</a:t>
            </a:r>
            <a:r>
              <a:rPr lang="en-US" altLang="zh-CN" sz="3100" dirty="0" smtClean="0"/>
              <a:t> </a:t>
            </a:r>
            <a:r>
              <a:rPr lang="en-US" altLang="zh-CN" sz="3100" dirty="0"/>
              <a:t>+ </a:t>
            </a:r>
            <a:r>
              <a:rPr lang="en-US" altLang="zh-CN" sz="3100" dirty="0" smtClean="0"/>
              <a:t>- </a:t>
            </a:r>
            <a:r>
              <a:rPr lang="zh-CN" altLang="en-US" sz="3100" dirty="0" smtClean="0"/>
              <a:t>等</a:t>
            </a:r>
            <a:r>
              <a:rPr lang="zh-CN" altLang="en-US" sz="3100" dirty="0"/>
              <a:t>其他情况</a:t>
            </a:r>
            <a:r>
              <a:rPr lang="zh-CN" altLang="en-US" sz="3100" dirty="0" smtClean="0"/>
              <a:t>。</a:t>
            </a:r>
            <a:endParaRPr lang="zh-CN" altLang="en-US" sz="3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t>溢出判断代码</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zh-CN" altLang="en-US" dirty="0" smtClean="0"/>
              <a:t>无符号数加法：无符号数相加在和大于</a:t>
            </a:r>
            <a:r>
              <a:rPr lang="en-US" altLang="zh-CN" dirty="0" smtClean="0"/>
              <a:t>111…1=2</a:t>
            </a:r>
            <a:r>
              <a:rPr lang="en-US" altLang="zh-CN" baseline="30000" dirty="0" smtClean="0"/>
              <a:t>32</a:t>
            </a:r>
            <a:r>
              <a:rPr lang="en-US" altLang="zh-CN" dirty="0" smtClean="0"/>
              <a:t>-1</a:t>
            </a:r>
            <a:r>
              <a:rPr lang="zh-CN" altLang="en-US" dirty="0" smtClean="0"/>
              <a:t>时溢出。（因为只有</a:t>
            </a:r>
            <a:r>
              <a:rPr lang="en-US" altLang="zh-CN" dirty="0" smtClean="0"/>
              <a:t>32</a:t>
            </a:r>
            <a:r>
              <a:rPr lang="zh-CN" altLang="en-US" dirty="0" smtClean="0"/>
              <a:t>位）</a:t>
            </a:r>
            <a:endParaRPr lang="en-US" altLang="zh-CN" dirty="0" smtClean="0"/>
          </a:p>
          <a:p>
            <a:pPr marL="0" indent="0" eaLnBrk="1" fontAlgn="auto" hangingPunct="1">
              <a:spcAft>
                <a:spcPts val="0"/>
              </a:spcAft>
              <a:buFont typeface="Arial" pitchFamily="34" charset="0"/>
              <a:buNone/>
              <a:defRPr/>
            </a:pPr>
            <a:r>
              <a:rPr lang="en-US" altLang="zh-CN" dirty="0"/>
              <a:t> </a:t>
            </a:r>
            <a:r>
              <a:rPr lang="en-US" altLang="zh-CN" dirty="0" smtClean="0"/>
              <a:t>   </a:t>
            </a:r>
            <a:r>
              <a:rPr lang="en-US" altLang="zh-CN" dirty="0" err="1" smtClean="0"/>
              <a:t>addu</a:t>
            </a:r>
            <a:r>
              <a:rPr lang="en-US" altLang="zh-CN" dirty="0" smtClean="0"/>
              <a:t> $t0,$t1,$t2 </a:t>
            </a:r>
            <a:r>
              <a:rPr lang="en-US" altLang="zh-CN" dirty="0" smtClean="0">
                <a:solidFill>
                  <a:srgbClr val="FF0000"/>
                </a:solidFill>
              </a:rPr>
              <a:t># t0=t1+t2</a:t>
            </a:r>
          </a:p>
          <a:p>
            <a:pPr marL="0" indent="0" eaLnBrk="1" fontAlgn="auto" hangingPunct="1">
              <a:spcAft>
                <a:spcPts val="0"/>
              </a:spcAft>
              <a:buFont typeface="Arial" pitchFamily="34" charset="0"/>
              <a:buNone/>
              <a:defRPr/>
            </a:pPr>
            <a:r>
              <a:rPr lang="en-US" altLang="zh-CN" dirty="0"/>
              <a:t> </a:t>
            </a:r>
            <a:r>
              <a:rPr lang="en-US" altLang="zh-CN" dirty="0" smtClean="0"/>
              <a:t>   nor $t3,$t1,$0  </a:t>
            </a:r>
            <a:r>
              <a:rPr lang="en-US" altLang="zh-CN" dirty="0" smtClean="0">
                <a:solidFill>
                  <a:srgbClr val="FF0000"/>
                </a:solidFill>
              </a:rPr>
              <a:t># </a:t>
            </a:r>
            <a:r>
              <a:rPr lang="en-US" altLang="zh-CN" dirty="0" smtClean="0">
                <a:solidFill>
                  <a:srgbClr val="00CC00"/>
                </a:solidFill>
              </a:rPr>
              <a:t>$t3</a:t>
            </a:r>
            <a:r>
              <a:rPr lang="en-US" altLang="zh-CN" dirty="0" smtClean="0">
                <a:solidFill>
                  <a:srgbClr val="FF0000"/>
                </a:solidFill>
              </a:rPr>
              <a:t> = Not$t1 </a:t>
            </a:r>
            <a:r>
              <a:rPr lang="en-US" altLang="zh-CN" dirty="0" smtClean="0">
                <a:solidFill>
                  <a:srgbClr val="00CC00"/>
                </a:solidFill>
              </a:rPr>
              <a:t>= 2</a:t>
            </a:r>
            <a:r>
              <a:rPr lang="en-US" altLang="zh-CN" baseline="30000" dirty="0" smtClean="0">
                <a:solidFill>
                  <a:srgbClr val="00CC00"/>
                </a:solidFill>
              </a:rPr>
              <a:t>32</a:t>
            </a:r>
            <a:r>
              <a:rPr lang="en-US" altLang="zh-CN" dirty="0" smtClean="0">
                <a:solidFill>
                  <a:srgbClr val="00CC00"/>
                </a:solidFill>
              </a:rPr>
              <a:t>-$t1-1 </a:t>
            </a:r>
          </a:p>
          <a:p>
            <a:pPr marL="0" indent="0" eaLnBrk="1" fontAlgn="auto" hangingPunct="1">
              <a:spcAft>
                <a:spcPts val="0"/>
              </a:spcAft>
              <a:buFont typeface="Arial" pitchFamily="34" charset="0"/>
              <a:buNone/>
              <a:defRPr/>
            </a:pPr>
            <a:r>
              <a:rPr lang="en-US" altLang="zh-CN" dirty="0"/>
              <a:t> </a:t>
            </a:r>
            <a:r>
              <a:rPr lang="en-US" altLang="zh-CN" dirty="0" smtClean="0"/>
              <a:t>   </a:t>
            </a:r>
          </a:p>
          <a:p>
            <a:pPr marL="0" indent="0" eaLnBrk="1" fontAlgn="auto" hangingPunct="1">
              <a:spcAft>
                <a:spcPts val="0"/>
              </a:spcAft>
              <a:buFont typeface="Arial" pitchFamily="34" charset="0"/>
              <a:buNone/>
              <a:defRPr/>
            </a:pPr>
            <a:r>
              <a:rPr lang="en-US" altLang="zh-CN" dirty="0"/>
              <a:t> </a:t>
            </a:r>
            <a:r>
              <a:rPr lang="en-US" altLang="zh-CN" dirty="0" smtClean="0"/>
              <a:t>   </a:t>
            </a:r>
            <a:r>
              <a:rPr lang="en-US" altLang="zh-CN" dirty="0" err="1" smtClean="0"/>
              <a:t>sltu</a:t>
            </a:r>
            <a:r>
              <a:rPr lang="en-US" altLang="zh-CN" dirty="0" smtClean="0"/>
              <a:t> $t3,$t3,$t2 </a:t>
            </a:r>
            <a:r>
              <a:rPr lang="en-US" altLang="zh-CN" dirty="0" smtClean="0">
                <a:solidFill>
                  <a:srgbClr val="FF0000"/>
                </a:solidFill>
              </a:rPr>
              <a:t># </a:t>
            </a:r>
            <a:r>
              <a:rPr lang="en-US" altLang="zh-CN" dirty="0" smtClean="0">
                <a:solidFill>
                  <a:srgbClr val="00CC00"/>
                </a:solidFill>
              </a:rPr>
              <a:t>t3&lt;t2</a:t>
            </a:r>
            <a:r>
              <a:rPr lang="zh-CN" altLang="en-US" dirty="0" smtClean="0">
                <a:solidFill>
                  <a:srgbClr val="FF0000"/>
                </a:solidFill>
              </a:rPr>
              <a:t>，则</a:t>
            </a:r>
            <a:r>
              <a:rPr lang="en-US" altLang="zh-CN" dirty="0" smtClean="0">
                <a:solidFill>
                  <a:srgbClr val="FF0000"/>
                </a:solidFill>
              </a:rPr>
              <a:t>t3=1</a:t>
            </a:r>
          </a:p>
          <a:p>
            <a:pPr marL="0" indent="0" eaLnBrk="1" fontAlgn="auto" hangingPunct="1">
              <a:spcAft>
                <a:spcPts val="0"/>
              </a:spcAft>
              <a:buFont typeface="Arial" pitchFamily="34" charset="0"/>
              <a:buNone/>
              <a:defRPr/>
            </a:pPr>
            <a:r>
              <a:rPr lang="en-US" altLang="zh-CN" dirty="0">
                <a:solidFill>
                  <a:srgbClr val="FF0000"/>
                </a:solidFill>
              </a:rPr>
              <a:t> </a:t>
            </a:r>
            <a:r>
              <a:rPr lang="en-US" altLang="zh-CN" dirty="0" smtClean="0">
                <a:solidFill>
                  <a:srgbClr val="FF0000"/>
                </a:solidFill>
              </a:rPr>
              <a:t>                                #</a:t>
            </a:r>
            <a:r>
              <a:rPr lang="en-US" altLang="zh-CN" dirty="0">
                <a:solidFill>
                  <a:srgbClr val="FF0000"/>
                </a:solidFill>
              </a:rPr>
              <a:t> </a:t>
            </a:r>
            <a:r>
              <a:rPr lang="en-US" altLang="zh-CN" dirty="0" smtClean="0">
                <a:solidFill>
                  <a:srgbClr val="FF0000"/>
                </a:solidFill>
              </a:rPr>
              <a:t>→</a:t>
            </a:r>
            <a:r>
              <a:rPr lang="en-US" altLang="zh-CN" dirty="0" smtClean="0">
                <a:solidFill>
                  <a:srgbClr val="00CC00"/>
                </a:solidFill>
              </a:rPr>
              <a:t>2</a:t>
            </a:r>
            <a:r>
              <a:rPr lang="en-US" altLang="zh-CN" baseline="30000" dirty="0" smtClean="0">
                <a:solidFill>
                  <a:srgbClr val="00CC00"/>
                </a:solidFill>
              </a:rPr>
              <a:t>32</a:t>
            </a:r>
            <a:r>
              <a:rPr lang="en-US" altLang="zh-CN" dirty="0" smtClean="0">
                <a:solidFill>
                  <a:srgbClr val="00CC00"/>
                </a:solidFill>
              </a:rPr>
              <a:t>-</a:t>
            </a:r>
            <a:r>
              <a:rPr lang="en-US" altLang="zh-CN" dirty="0">
                <a:solidFill>
                  <a:srgbClr val="00CC00"/>
                </a:solidFill>
              </a:rPr>
              <a:t>$t1-1 </a:t>
            </a:r>
            <a:r>
              <a:rPr lang="en-US" altLang="zh-CN" dirty="0" smtClean="0">
                <a:solidFill>
                  <a:srgbClr val="00CC00"/>
                </a:solidFill>
              </a:rPr>
              <a:t>&lt; t2 </a:t>
            </a:r>
            <a:r>
              <a:rPr lang="en-US" altLang="zh-CN" dirty="0" smtClean="0">
                <a:solidFill>
                  <a:srgbClr val="FF0000"/>
                </a:solidFill>
              </a:rPr>
              <a:t>(t3=1</a:t>
            </a:r>
            <a:r>
              <a:rPr lang="zh-CN" altLang="en-US" dirty="0" smtClean="0">
                <a:solidFill>
                  <a:srgbClr val="FF0000"/>
                </a:solidFill>
              </a:rPr>
              <a:t>此时</a:t>
            </a:r>
            <a:r>
              <a:rPr lang="en-US" altLang="zh-CN" dirty="0" smtClean="0">
                <a:solidFill>
                  <a:srgbClr val="FF0000"/>
                </a:solidFill>
              </a:rPr>
              <a:t>)</a:t>
            </a:r>
          </a:p>
          <a:p>
            <a:pPr marL="0" indent="0" eaLnBrk="1" fontAlgn="auto" hangingPunct="1">
              <a:spcAft>
                <a:spcPts val="0"/>
              </a:spcAft>
              <a:buFont typeface="Arial" pitchFamily="34" charset="0"/>
              <a:buNone/>
              <a:defRPr/>
            </a:pPr>
            <a:r>
              <a:rPr lang="en-US" altLang="zh-CN" dirty="0" smtClean="0">
                <a:solidFill>
                  <a:srgbClr val="FF0000"/>
                </a:solidFill>
              </a:rPr>
              <a:t>                                 #→</a:t>
            </a:r>
            <a:r>
              <a:rPr lang="en-US" altLang="zh-CN" dirty="0" smtClean="0">
                <a:solidFill>
                  <a:srgbClr val="00CC00"/>
                </a:solidFill>
              </a:rPr>
              <a:t>2</a:t>
            </a:r>
            <a:r>
              <a:rPr lang="en-US" altLang="zh-CN" baseline="30000" dirty="0" smtClean="0">
                <a:solidFill>
                  <a:srgbClr val="00CC00"/>
                </a:solidFill>
              </a:rPr>
              <a:t>32</a:t>
            </a:r>
            <a:r>
              <a:rPr lang="en-US" altLang="zh-CN" dirty="0" smtClean="0">
                <a:solidFill>
                  <a:srgbClr val="00CC00"/>
                </a:solidFill>
              </a:rPr>
              <a:t>-1 &lt; t1 + t2 </a:t>
            </a:r>
            <a:r>
              <a:rPr lang="zh-CN" altLang="en-US" dirty="0" smtClean="0">
                <a:solidFill>
                  <a:srgbClr val="00CC00"/>
                </a:solidFill>
              </a:rPr>
              <a:t>溢出</a:t>
            </a:r>
            <a:r>
              <a:rPr lang="en-US" altLang="zh-CN" dirty="0" smtClean="0">
                <a:solidFill>
                  <a:srgbClr val="00CC00"/>
                </a:solidFill>
              </a:rPr>
              <a:t> </a:t>
            </a:r>
            <a:r>
              <a:rPr lang="en-US" altLang="zh-CN" dirty="0">
                <a:solidFill>
                  <a:srgbClr val="FF0000"/>
                </a:solidFill>
              </a:rPr>
              <a:t>(t3=1</a:t>
            </a:r>
            <a:r>
              <a:rPr lang="zh-CN" altLang="en-US" dirty="0">
                <a:solidFill>
                  <a:srgbClr val="FF0000"/>
                </a:solidFill>
              </a:rPr>
              <a:t>此时</a:t>
            </a:r>
            <a:r>
              <a:rPr lang="en-US" altLang="zh-CN" dirty="0">
                <a:solidFill>
                  <a:srgbClr val="FF0000"/>
                </a:solidFill>
              </a:rPr>
              <a:t>)</a:t>
            </a: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smtClean="0"/>
              <a:t>    </a:t>
            </a:r>
            <a:r>
              <a:rPr lang="en-US" altLang="zh-CN" dirty="0" err="1" smtClean="0"/>
              <a:t>bne</a:t>
            </a:r>
            <a:r>
              <a:rPr lang="en-US" altLang="zh-CN" dirty="0" smtClean="0"/>
              <a:t> $t3,$0,Overflow </a:t>
            </a:r>
            <a:r>
              <a:rPr lang="en-US" altLang="zh-CN" sz="2800" dirty="0" smtClean="0">
                <a:solidFill>
                  <a:srgbClr val="FF0000"/>
                </a:solidFill>
              </a:rPr>
              <a:t>#t3=1≠0</a:t>
            </a:r>
            <a:r>
              <a:rPr lang="zh-CN" altLang="en-US" sz="2800" dirty="0" smtClean="0">
                <a:solidFill>
                  <a:srgbClr val="FF0000"/>
                </a:solidFill>
              </a:rPr>
              <a:t>为</a:t>
            </a:r>
            <a:r>
              <a:rPr lang="en-US" altLang="zh-CN" sz="2800" dirty="0" smtClean="0">
                <a:solidFill>
                  <a:srgbClr val="FF0000"/>
                </a:solidFill>
              </a:rPr>
              <a:t>true</a:t>
            </a:r>
            <a:r>
              <a:rPr lang="zh-CN" altLang="en-US" sz="2800" dirty="0" smtClean="0">
                <a:solidFill>
                  <a:srgbClr val="FF0000"/>
                </a:solidFill>
              </a:rPr>
              <a:t>，转到</a:t>
            </a:r>
            <a:r>
              <a:rPr lang="en-US" altLang="zh-CN" sz="2800" dirty="0" smtClean="0">
                <a:solidFill>
                  <a:srgbClr val="FF0000"/>
                </a:solidFill>
              </a:rPr>
              <a:t>overflow</a:t>
            </a:r>
            <a:r>
              <a:rPr lang="zh-CN" altLang="en-US" sz="2800" dirty="0" smtClean="0">
                <a:solidFill>
                  <a:srgbClr val="FF0000"/>
                </a:solidFill>
              </a:rPr>
              <a:t>处理</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latin typeface="宋体" pitchFamily="2" charset="-122"/>
              </a:rPr>
              <a:t>补码加法运算的规则</a:t>
            </a:r>
            <a:endParaRPr lang="zh-CN" altLang="en-US" smtClean="0"/>
          </a:p>
        </p:txBody>
      </p:sp>
      <p:sp>
        <p:nvSpPr>
          <p:cNvPr id="5123" name="内容占位符 2"/>
          <p:cNvSpPr>
            <a:spLocks noGrp="1"/>
          </p:cNvSpPr>
          <p:nvPr>
            <p:ph idx="1"/>
          </p:nvPr>
        </p:nvSpPr>
        <p:spPr>
          <a:xfrm>
            <a:off x="457200" y="1600200"/>
            <a:ext cx="8435975" cy="4525963"/>
          </a:xfrm>
        </p:spPr>
        <p:txBody>
          <a:bodyPr/>
          <a:lstStyle/>
          <a:p>
            <a:pPr algn="just" eaLnBrk="1" hangingPunct="1"/>
            <a:r>
              <a:rPr lang="zh-CN" altLang="en-US" smtClean="0">
                <a:latin typeface="宋体" pitchFamily="2" charset="-122"/>
              </a:rPr>
              <a:t>  两数不管正负，均用补码表示</a:t>
            </a:r>
          </a:p>
          <a:p>
            <a:pPr algn="just" eaLnBrk="1" hangingPunct="1"/>
            <a:r>
              <a:rPr lang="zh-CN" altLang="en-US" smtClean="0">
                <a:latin typeface="宋体" pitchFamily="2" charset="-122"/>
              </a:rPr>
              <a:t>  符号位应当作数值参加运算</a:t>
            </a:r>
          </a:p>
          <a:p>
            <a:pPr algn="just" eaLnBrk="1" hangingPunct="1"/>
            <a:r>
              <a:rPr lang="zh-CN" altLang="en-US" smtClean="0">
                <a:latin typeface="宋体" pitchFamily="2" charset="-122"/>
              </a:rPr>
              <a:t>  按二进制运算规则，逢2进1</a:t>
            </a:r>
          </a:p>
          <a:p>
            <a:pPr algn="just" eaLnBrk="1" hangingPunct="1"/>
            <a:r>
              <a:rPr lang="zh-CN" altLang="en-US" smtClean="0">
                <a:latin typeface="宋体" pitchFamily="2" charset="-122"/>
              </a:rPr>
              <a:t>  符号位相加所产生的进位要丢掉(以</a:t>
            </a:r>
            <a:r>
              <a:rPr lang="en-US" altLang="zh-CN" smtClean="0">
                <a:latin typeface="宋体" pitchFamily="2" charset="-122"/>
              </a:rPr>
              <a:t>M</a:t>
            </a:r>
            <a:r>
              <a:rPr lang="zh-CN" altLang="en-US" smtClean="0">
                <a:latin typeface="宋体" pitchFamily="2" charset="-122"/>
              </a:rPr>
              <a:t>为模)</a:t>
            </a:r>
          </a:p>
          <a:p>
            <a:pPr algn="just" eaLnBrk="1" hangingPunct="1"/>
            <a:r>
              <a:rPr lang="zh-CN" altLang="en-US" smtClean="0">
                <a:latin typeface="宋体" pitchFamily="2" charset="-122"/>
              </a:rPr>
              <a:t>  结果为补码(其符号即为和的正确符号)</a:t>
            </a:r>
          </a:p>
          <a:p>
            <a:pPr eaLnBrk="1" hangingPunct="1"/>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作业</a:t>
            </a:r>
          </a:p>
        </p:txBody>
      </p:sp>
      <p:sp>
        <p:nvSpPr>
          <p:cNvPr id="22531" name="内容占位符 2"/>
          <p:cNvSpPr>
            <a:spLocks noGrp="1"/>
          </p:cNvSpPr>
          <p:nvPr>
            <p:ph idx="1"/>
          </p:nvPr>
        </p:nvSpPr>
        <p:spPr/>
        <p:txBody>
          <a:bodyPr/>
          <a:lstStyle/>
          <a:p>
            <a:pPr eaLnBrk="1" hangingPunct="1"/>
            <a:r>
              <a:rPr lang="en-US" altLang="zh-CN" dirty="0" smtClean="0"/>
              <a:t>3.6   3.7</a:t>
            </a:r>
          </a:p>
          <a:p>
            <a:pPr eaLnBrk="1" hangingPunct="1"/>
            <a:endParaRPr lang="en-US" altLang="zh-CN" baseline="-25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41638" y="2951163"/>
            <a:ext cx="287337"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7" name="Rectangle 4"/>
          <p:cNvSpPr>
            <a:spLocks noGrp="1" noChangeArrowheads="1"/>
          </p:cNvSpPr>
          <p:nvPr>
            <p:ph idx="1"/>
          </p:nvPr>
        </p:nvSpPr>
        <p:spPr>
          <a:xfrm>
            <a:off x="468313" y="549275"/>
            <a:ext cx="8229600" cy="5975350"/>
          </a:xfrm>
        </p:spPr>
        <p:txBody>
          <a:bodyPr/>
          <a:lstStyle/>
          <a:p>
            <a:pPr algn="just" eaLnBrk="1" hangingPunct="1">
              <a:lnSpc>
                <a:spcPct val="90000"/>
              </a:lnSpc>
              <a:buFont typeface="Wingdings" pitchFamily="2" charset="2"/>
              <a:buNone/>
            </a:pPr>
            <a:r>
              <a:rPr lang="en-US" sz="2800" smtClean="0">
                <a:latin typeface="宋体" pitchFamily="2" charset="-122"/>
                <a:ea typeface="宋体" pitchFamily="2" charset="-122"/>
                <a:cs typeface="Times New Roman" pitchFamily="18" charset="0"/>
              </a:rPr>
              <a:t>［</a:t>
            </a:r>
            <a:r>
              <a:rPr lang="zh-CN" altLang="en-US" sz="2800" smtClean="0">
                <a:latin typeface="宋体" pitchFamily="2" charset="-122"/>
                <a:cs typeface="Times New Roman" pitchFamily="18" charset="0"/>
              </a:rPr>
              <a:t>例</a:t>
            </a:r>
            <a:r>
              <a:rPr lang="en-US" altLang="zh-CN" sz="2800" smtClean="0">
                <a:latin typeface="宋体" pitchFamily="2" charset="-122"/>
                <a:cs typeface="Times New Roman" pitchFamily="18" charset="0"/>
              </a:rPr>
              <a:t>1</a:t>
            </a:r>
            <a:r>
              <a:rPr lang="zh-CN" altLang="en-US" sz="2800" smtClean="0">
                <a:latin typeface="宋体" pitchFamily="2" charset="-122"/>
                <a:cs typeface="Times New Roman" pitchFamily="18" charset="0"/>
              </a:rPr>
              <a:t>］ </a:t>
            </a:r>
            <a:r>
              <a:rPr lang="en-US" altLang="zh-CN" sz="2800" smtClean="0">
                <a:latin typeface="宋体" pitchFamily="2" charset="-122"/>
                <a:cs typeface="Times New Roman" pitchFamily="18" charset="0"/>
              </a:rPr>
              <a:t>x=+0.1011</a:t>
            </a:r>
            <a:r>
              <a:rPr lang="en-US" sz="2800" smtClean="0">
                <a:latin typeface="宋体" pitchFamily="2" charset="-122"/>
                <a:ea typeface="宋体" pitchFamily="2" charset="-122"/>
                <a:cs typeface="Times New Roman" pitchFamily="18" charset="0"/>
              </a:rPr>
              <a:t>，</a:t>
            </a:r>
            <a:r>
              <a:rPr lang="en-US" altLang="zh-CN" sz="2800" smtClean="0">
                <a:latin typeface="宋体" pitchFamily="2" charset="-122"/>
                <a:cs typeface="Times New Roman" pitchFamily="18" charset="0"/>
              </a:rPr>
              <a:t>y=-0.0101</a:t>
            </a:r>
            <a:r>
              <a:rPr lang="en-US" sz="2800" smtClean="0">
                <a:latin typeface="宋体" pitchFamily="2" charset="-122"/>
                <a:ea typeface="宋体" pitchFamily="2" charset="-122"/>
                <a:cs typeface="Times New Roman" pitchFamily="18" charset="0"/>
              </a:rPr>
              <a:t>，</a:t>
            </a:r>
            <a:r>
              <a:rPr lang="zh-CN" altLang="en-US" sz="2800" smtClean="0">
                <a:latin typeface="宋体" pitchFamily="2" charset="-122"/>
                <a:cs typeface="Times New Roman" pitchFamily="18" charset="0"/>
              </a:rPr>
              <a:t>求</a:t>
            </a:r>
            <a:r>
              <a:rPr lang="en-US" altLang="zh-CN" sz="2800" smtClean="0">
                <a:latin typeface="宋体" pitchFamily="2" charset="-122"/>
                <a:cs typeface="Times New Roman" pitchFamily="18" charset="0"/>
              </a:rPr>
              <a:t>x+y=?</a:t>
            </a: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解：［</a:t>
            </a:r>
            <a:r>
              <a:rPr lang="en-US" altLang="zh-CN" sz="2800" smtClean="0">
                <a:latin typeface="宋体" pitchFamily="2" charset="-122"/>
                <a:cs typeface="Times New Roman" pitchFamily="18" charset="0"/>
              </a:rPr>
              <a:t>x</a:t>
            </a:r>
            <a:r>
              <a:rPr lang="en-US" sz="2800" smtClean="0">
                <a:latin typeface="宋体" pitchFamily="2" charset="-122"/>
                <a:ea typeface="宋体" pitchFamily="2" charset="-122"/>
                <a:cs typeface="Times New Roman" pitchFamily="18" charset="0"/>
              </a:rPr>
              <a:t>］</a:t>
            </a:r>
            <a:r>
              <a:rPr lang="zh-CN" altLang="en-US" sz="2800" baseline="-30000" smtClean="0">
                <a:latin typeface="宋体" pitchFamily="2" charset="-122"/>
                <a:cs typeface="Times New Roman" pitchFamily="18" charset="0"/>
              </a:rPr>
              <a:t>补</a:t>
            </a:r>
            <a:r>
              <a:rPr lang="zh-CN" altLang="en-US" sz="2800" smtClean="0">
                <a:latin typeface="宋体" pitchFamily="2" charset="-122"/>
                <a:cs typeface="Times New Roman" pitchFamily="18" charset="0"/>
              </a:rPr>
              <a:t>=0.1011，［</a:t>
            </a:r>
            <a:r>
              <a:rPr lang="en-US" altLang="zh-CN" sz="2800" smtClean="0">
                <a:latin typeface="宋体" pitchFamily="2" charset="-122"/>
                <a:cs typeface="Times New Roman" pitchFamily="18" charset="0"/>
              </a:rPr>
              <a:t>y</a:t>
            </a:r>
            <a:r>
              <a:rPr lang="en-US" sz="2800" smtClean="0">
                <a:latin typeface="宋体" pitchFamily="2" charset="-122"/>
                <a:ea typeface="宋体" pitchFamily="2" charset="-122"/>
                <a:cs typeface="Times New Roman" pitchFamily="18" charset="0"/>
              </a:rPr>
              <a:t>］</a:t>
            </a:r>
            <a:r>
              <a:rPr lang="zh-CN" altLang="en-US" sz="2800" baseline="-30000" smtClean="0">
                <a:latin typeface="宋体" pitchFamily="2" charset="-122"/>
                <a:cs typeface="Times New Roman" pitchFamily="18" charset="0"/>
              </a:rPr>
              <a:t>补</a:t>
            </a:r>
            <a:r>
              <a:rPr lang="zh-CN" altLang="en-US" sz="2800" smtClean="0">
                <a:latin typeface="宋体" pitchFamily="2" charset="-122"/>
                <a:cs typeface="Times New Roman" pitchFamily="18" charset="0"/>
              </a:rPr>
              <a:t>=1.1011</a:t>
            </a:r>
          </a:p>
          <a:p>
            <a:pPr algn="just" eaLnBrk="1" hangingPunct="1">
              <a:lnSpc>
                <a:spcPct val="90000"/>
              </a:lnSpc>
              <a:buFont typeface="Wingdings" pitchFamily="2" charset="2"/>
              <a:buNone/>
            </a:pPr>
            <a:endParaRPr lang="zh-CN" altLang="en-US" sz="28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     ［</a:t>
            </a:r>
            <a:r>
              <a:rPr lang="en-US" altLang="zh-CN" sz="2800" smtClean="0">
                <a:latin typeface="宋体" pitchFamily="2" charset="-122"/>
                <a:cs typeface="Times New Roman" pitchFamily="18" charset="0"/>
              </a:rPr>
              <a:t>x</a:t>
            </a:r>
            <a:r>
              <a:rPr lang="en-US" sz="2800" smtClean="0">
                <a:latin typeface="宋体" pitchFamily="2" charset="-122"/>
                <a:ea typeface="宋体" pitchFamily="2" charset="-122"/>
                <a:cs typeface="Times New Roman" pitchFamily="18" charset="0"/>
              </a:rPr>
              <a:t>］</a:t>
            </a:r>
            <a:r>
              <a:rPr lang="zh-CN" altLang="en-US" sz="2800" baseline="-30000" smtClean="0">
                <a:latin typeface="宋体" pitchFamily="2" charset="-122"/>
                <a:cs typeface="Times New Roman" pitchFamily="18" charset="0"/>
              </a:rPr>
              <a:t>补</a:t>
            </a:r>
            <a:r>
              <a:rPr lang="zh-CN" altLang="en-US" sz="2800" smtClean="0">
                <a:latin typeface="宋体" pitchFamily="2" charset="-122"/>
                <a:cs typeface="Times New Roman" pitchFamily="18" charset="0"/>
              </a:rPr>
              <a:t> =  0.1011</a:t>
            </a: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  </a:t>
            </a:r>
            <a:r>
              <a:rPr lang="zh-CN" altLang="en-US" sz="2800" u="sng" smtClean="0">
                <a:latin typeface="宋体" pitchFamily="2" charset="-122"/>
                <a:cs typeface="Times New Roman" pitchFamily="18" charset="0"/>
              </a:rPr>
              <a:t>+) ［</a:t>
            </a:r>
            <a:r>
              <a:rPr lang="en-US" altLang="zh-CN" sz="2800" u="sng" smtClean="0">
                <a:latin typeface="宋体" pitchFamily="2" charset="-122"/>
                <a:cs typeface="Times New Roman" pitchFamily="18" charset="0"/>
              </a:rPr>
              <a:t>y</a:t>
            </a:r>
            <a:r>
              <a:rPr lang="en-US" sz="2800" u="sng" smtClean="0">
                <a:latin typeface="宋体" pitchFamily="2" charset="-122"/>
                <a:ea typeface="宋体" pitchFamily="2" charset="-122"/>
                <a:cs typeface="Times New Roman" pitchFamily="18" charset="0"/>
              </a:rPr>
              <a:t>］</a:t>
            </a:r>
            <a:r>
              <a:rPr lang="zh-CN" altLang="en-US" sz="2800" u="sng" baseline="-30000" smtClean="0">
                <a:latin typeface="宋体" pitchFamily="2" charset="-122"/>
                <a:cs typeface="Times New Roman" pitchFamily="18" charset="0"/>
              </a:rPr>
              <a:t>补</a:t>
            </a:r>
            <a:r>
              <a:rPr lang="zh-CN" altLang="en-US" sz="2800" u="sng" smtClean="0">
                <a:latin typeface="宋体" pitchFamily="2" charset="-122"/>
                <a:cs typeface="Times New Roman" pitchFamily="18" charset="0"/>
              </a:rPr>
              <a:t> =  1.1011</a:t>
            </a: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   ［</a:t>
            </a:r>
            <a:r>
              <a:rPr lang="en-US" altLang="zh-CN" sz="2800" smtClean="0">
                <a:latin typeface="宋体" pitchFamily="2" charset="-122"/>
                <a:cs typeface="Times New Roman" pitchFamily="18" charset="0"/>
              </a:rPr>
              <a:t>x+y</a:t>
            </a:r>
            <a:r>
              <a:rPr lang="en-US" sz="2800" smtClean="0">
                <a:latin typeface="宋体" pitchFamily="2" charset="-122"/>
                <a:ea typeface="宋体" pitchFamily="2" charset="-122"/>
                <a:cs typeface="Times New Roman" pitchFamily="18" charset="0"/>
              </a:rPr>
              <a:t>］</a:t>
            </a:r>
            <a:r>
              <a:rPr lang="zh-CN" altLang="en-US" sz="2800" baseline="-30000" smtClean="0">
                <a:latin typeface="宋体" pitchFamily="2" charset="-122"/>
                <a:cs typeface="Times New Roman" pitchFamily="18" charset="0"/>
              </a:rPr>
              <a:t>补  </a:t>
            </a:r>
            <a:r>
              <a:rPr lang="zh-CN" altLang="en-US" sz="2800" smtClean="0">
                <a:latin typeface="宋体" pitchFamily="2" charset="-122"/>
                <a:cs typeface="Times New Roman" pitchFamily="18" charset="0"/>
              </a:rPr>
              <a:t>=1 0.0110</a:t>
            </a: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    </a:t>
            </a: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            丢掉</a:t>
            </a:r>
          </a:p>
          <a:p>
            <a:pPr algn="just" eaLnBrk="1" hangingPunct="1">
              <a:lnSpc>
                <a:spcPct val="90000"/>
              </a:lnSpc>
              <a:buFont typeface="Wingdings" pitchFamily="2" charset="2"/>
              <a:buNone/>
            </a:pPr>
            <a:endParaRPr lang="en-US" altLang="zh-CN" sz="2800" smtClean="0">
              <a:latin typeface="宋体" pitchFamily="2" charset="-122"/>
              <a:cs typeface="Times New Roman" pitchFamily="18" charset="0"/>
            </a:endParaRPr>
          </a:p>
          <a:p>
            <a:pPr algn="just" eaLnBrk="1" hangingPunct="1">
              <a:lnSpc>
                <a:spcPct val="90000"/>
              </a:lnSpc>
              <a:buFont typeface="Wingdings" pitchFamily="2" charset="2"/>
              <a:buNone/>
            </a:pPr>
            <a:endParaRPr lang="en-US" altLang="zh-CN" sz="2800" smtClean="0">
              <a:latin typeface="宋体" pitchFamily="2" charset="-122"/>
              <a:cs typeface="Times New Roman" pitchFamily="18" charset="0"/>
            </a:endParaRPr>
          </a:p>
          <a:p>
            <a:pPr algn="just" eaLnBrk="1" hangingPunct="1">
              <a:lnSpc>
                <a:spcPct val="90000"/>
              </a:lnSpc>
              <a:buFont typeface="Wingdings" pitchFamily="2" charset="2"/>
              <a:buNone/>
            </a:pPr>
            <a:endParaRPr lang="en-US" altLang="zh-CN" sz="2800" smtClean="0">
              <a:latin typeface="宋体" pitchFamily="2" charset="-122"/>
              <a:cs typeface="Times New Roman" pitchFamily="18" charset="0"/>
            </a:endParaRPr>
          </a:p>
          <a:p>
            <a:pPr algn="just" eaLnBrk="1" hangingPunct="1">
              <a:lnSpc>
                <a:spcPct val="90000"/>
              </a:lnSpc>
              <a:buFont typeface="Wingdings" pitchFamily="2" charset="2"/>
              <a:buNone/>
            </a:pPr>
            <a:r>
              <a:rPr lang="zh-CN" altLang="en-US" sz="2800" smtClean="0">
                <a:latin typeface="宋体" pitchFamily="2" charset="-122"/>
                <a:cs typeface="Times New Roman" pitchFamily="18" charset="0"/>
              </a:rPr>
              <a:t>得［</a:t>
            </a:r>
            <a:r>
              <a:rPr lang="en-US" altLang="zh-CN" sz="2800" smtClean="0">
                <a:latin typeface="宋体" pitchFamily="2" charset="-122"/>
                <a:cs typeface="Times New Roman" pitchFamily="18" charset="0"/>
              </a:rPr>
              <a:t>x+y</a:t>
            </a:r>
            <a:r>
              <a:rPr lang="en-US" sz="2800" smtClean="0">
                <a:latin typeface="宋体" pitchFamily="2" charset="-122"/>
                <a:ea typeface="宋体" pitchFamily="2" charset="-122"/>
                <a:cs typeface="Times New Roman" pitchFamily="18" charset="0"/>
              </a:rPr>
              <a:t>］</a:t>
            </a:r>
            <a:r>
              <a:rPr lang="zh-CN" altLang="en-US" sz="2800" baseline="-30000" smtClean="0">
                <a:latin typeface="宋体" pitchFamily="2" charset="-122"/>
                <a:cs typeface="Times New Roman" pitchFamily="18" charset="0"/>
              </a:rPr>
              <a:t>补</a:t>
            </a:r>
            <a:r>
              <a:rPr lang="zh-CN" altLang="en-US" sz="2800" smtClean="0">
                <a:latin typeface="宋体" pitchFamily="2" charset="-122"/>
                <a:cs typeface="Times New Roman" pitchFamily="18" charset="0"/>
              </a:rPr>
              <a:t>=0.0110，</a:t>
            </a:r>
            <a:r>
              <a:rPr lang="en-US" altLang="zh-CN" sz="2800" smtClean="0">
                <a:latin typeface="宋体" pitchFamily="2" charset="-122"/>
                <a:cs typeface="Times New Roman" pitchFamily="18" charset="0"/>
              </a:rPr>
              <a:t>x+y=+0.0110</a:t>
            </a:r>
          </a:p>
        </p:txBody>
      </p:sp>
      <p:sp>
        <p:nvSpPr>
          <p:cNvPr id="6148" name="Line 5"/>
          <p:cNvSpPr>
            <a:spLocks noChangeShapeType="1"/>
          </p:cNvSpPr>
          <p:nvPr/>
        </p:nvSpPr>
        <p:spPr bwMode="auto">
          <a:xfrm flipV="1">
            <a:off x="3059113" y="33575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 name="Text Box 6"/>
          <p:cNvSpPr txBox="1">
            <a:spLocks noChangeArrowheads="1"/>
          </p:cNvSpPr>
          <p:nvPr/>
        </p:nvSpPr>
        <p:spPr bwMode="auto">
          <a:xfrm>
            <a:off x="5411788" y="3121025"/>
            <a:ext cx="3276600" cy="2246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000"/>
              <a:t>验算：</a:t>
            </a:r>
            <a:endParaRPr lang="en-US" altLang="zh-CN" sz="2000"/>
          </a:p>
          <a:p>
            <a:pPr eaLnBrk="1" hangingPunct="1">
              <a:spcBef>
                <a:spcPct val="50000"/>
              </a:spcBef>
            </a:pPr>
            <a:r>
              <a:rPr lang="en-US" altLang="zh-CN" sz="2000"/>
              <a:t>x=0.1011=(0.6875)</a:t>
            </a:r>
            <a:r>
              <a:rPr lang="en-US" altLang="zh-CN" sz="2000" baseline="-25000"/>
              <a:t>10</a:t>
            </a:r>
          </a:p>
          <a:p>
            <a:pPr eaLnBrk="1" hangingPunct="1">
              <a:spcBef>
                <a:spcPct val="50000"/>
              </a:spcBef>
            </a:pPr>
            <a:r>
              <a:rPr lang="en-US" altLang="zh-CN" sz="2000"/>
              <a:t>Y=(-0.3125)</a:t>
            </a:r>
            <a:r>
              <a:rPr lang="en-US" altLang="zh-CN" sz="2000" baseline="-25000"/>
              <a:t>10</a:t>
            </a:r>
          </a:p>
          <a:p>
            <a:pPr eaLnBrk="1" hangingPunct="1">
              <a:spcBef>
                <a:spcPct val="50000"/>
              </a:spcBef>
            </a:pPr>
            <a:r>
              <a:rPr lang="en-US" altLang="zh-CN" sz="2000"/>
              <a:t>X+Y=(0.375)</a:t>
            </a:r>
            <a:r>
              <a:rPr lang="en-US" altLang="zh-CN" sz="2000" baseline="-25000"/>
              <a:t>10</a:t>
            </a:r>
          </a:p>
          <a:p>
            <a:pPr eaLnBrk="1" hangingPunct="1">
              <a:spcBef>
                <a:spcPct val="50000"/>
              </a:spcBef>
            </a:pPr>
            <a:r>
              <a:rPr lang="en-US" altLang="zh-CN" sz="2000"/>
              <a:t>=(0.0110)</a:t>
            </a:r>
            <a:r>
              <a:rPr lang="en-US" altLang="zh-CN" sz="2000" baseline="-25000"/>
              <a:t>2</a:t>
            </a:r>
          </a:p>
        </p:txBody>
      </p:sp>
      <p:sp>
        <p:nvSpPr>
          <p:cNvPr id="6150" name="AutoShape 7"/>
          <p:cNvSpPr>
            <a:spLocks/>
          </p:cNvSpPr>
          <p:nvPr/>
        </p:nvSpPr>
        <p:spPr bwMode="auto">
          <a:xfrm>
            <a:off x="4497388" y="1700213"/>
            <a:ext cx="763587" cy="444500"/>
          </a:xfrm>
          <a:prstGeom prst="borderCallout2">
            <a:avLst>
              <a:gd name="adj1" fmla="val 25713"/>
              <a:gd name="adj2" fmla="val 109981"/>
              <a:gd name="adj3" fmla="val 25713"/>
              <a:gd name="adj4" fmla="val 109981"/>
              <a:gd name="adj5" fmla="val 420509"/>
              <a:gd name="adj6" fmla="val 196199"/>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0.5</a:t>
            </a:r>
          </a:p>
        </p:txBody>
      </p:sp>
      <p:sp>
        <p:nvSpPr>
          <p:cNvPr id="6151" name="AutoShape 8"/>
          <p:cNvSpPr>
            <a:spLocks/>
          </p:cNvSpPr>
          <p:nvPr/>
        </p:nvSpPr>
        <p:spPr bwMode="auto">
          <a:xfrm>
            <a:off x="5483225" y="1657350"/>
            <a:ext cx="914400" cy="444500"/>
          </a:xfrm>
          <a:prstGeom prst="borderCallout2">
            <a:avLst>
              <a:gd name="adj1" fmla="val 25713"/>
              <a:gd name="adj2" fmla="val 108333"/>
              <a:gd name="adj3" fmla="val 25713"/>
              <a:gd name="adj4" fmla="val 108333"/>
              <a:gd name="adj5" fmla="val 447958"/>
              <a:gd name="adj6" fmla="val 76139"/>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0.25</a:t>
            </a:r>
          </a:p>
        </p:txBody>
      </p:sp>
      <p:sp>
        <p:nvSpPr>
          <p:cNvPr id="6152" name="AutoShape 9"/>
          <p:cNvSpPr>
            <a:spLocks/>
          </p:cNvSpPr>
          <p:nvPr/>
        </p:nvSpPr>
        <p:spPr bwMode="auto">
          <a:xfrm>
            <a:off x="6861175" y="1420813"/>
            <a:ext cx="989013" cy="444500"/>
          </a:xfrm>
          <a:prstGeom prst="borderCallout2">
            <a:avLst>
              <a:gd name="adj1" fmla="val 25713"/>
              <a:gd name="adj2" fmla="val -7704"/>
              <a:gd name="adj3" fmla="val 25713"/>
              <a:gd name="adj4" fmla="val -7704"/>
              <a:gd name="adj5" fmla="val 509338"/>
              <a:gd name="adj6" fmla="val -53245"/>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0.125</a:t>
            </a:r>
          </a:p>
        </p:txBody>
      </p:sp>
      <p:sp>
        <p:nvSpPr>
          <p:cNvPr id="6153" name="AutoShape 10"/>
          <p:cNvSpPr>
            <a:spLocks/>
          </p:cNvSpPr>
          <p:nvPr/>
        </p:nvSpPr>
        <p:spPr bwMode="auto">
          <a:xfrm>
            <a:off x="7596188" y="2073275"/>
            <a:ext cx="1293812" cy="444500"/>
          </a:xfrm>
          <a:prstGeom prst="borderCallout2">
            <a:avLst>
              <a:gd name="adj1" fmla="val 25713"/>
              <a:gd name="adj2" fmla="val -5889"/>
              <a:gd name="adj3" fmla="val 25713"/>
              <a:gd name="adj4" fmla="val -5889"/>
              <a:gd name="adj5" fmla="val 351935"/>
              <a:gd name="adj6" fmla="val -89255"/>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0.0625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840038" y="2636838"/>
            <a:ext cx="307975" cy="487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Rectangle 4"/>
          <p:cNvSpPr txBox="1">
            <a:spLocks noChangeArrowheads="1"/>
          </p:cNvSpPr>
          <p:nvPr/>
        </p:nvSpPr>
        <p:spPr>
          <a:xfrm>
            <a:off x="381000" y="476250"/>
            <a:ext cx="7772400" cy="56197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lnSpc>
                <a:spcPct val="90000"/>
              </a:lnSpc>
              <a:spcAft>
                <a:spcPts val="0"/>
              </a:spcAft>
              <a:buFont typeface="Wingdings" pitchFamily="2" charset="2"/>
              <a:buNone/>
              <a:defRPr/>
            </a:pPr>
            <a:r>
              <a:rPr lang="en-US" sz="2800" dirty="0" smtClean="0">
                <a:latin typeface="宋体" pitchFamily="2" charset="-122"/>
                <a:cs typeface="Times New Roman" pitchFamily="18" charset="0"/>
              </a:rPr>
              <a:t>［</a:t>
            </a:r>
            <a:r>
              <a:rPr lang="zh-CN" altLang="en-US" sz="2800" dirty="0" smtClean="0">
                <a:latin typeface="宋体" pitchFamily="2" charset="-122"/>
                <a:cs typeface="Times New Roman" pitchFamily="18" charset="0"/>
              </a:rPr>
              <a:t>例</a:t>
            </a:r>
            <a:r>
              <a:rPr lang="en-US" altLang="zh-CN" sz="2800" dirty="0" smtClean="0">
                <a:latin typeface="宋体" pitchFamily="2" charset="-122"/>
                <a:cs typeface="Times New Roman" pitchFamily="18" charset="0"/>
              </a:rPr>
              <a:t>2</a:t>
            </a:r>
            <a:r>
              <a:rPr lang="zh-CN" altLang="en-US" sz="2800" dirty="0" smtClean="0">
                <a:latin typeface="宋体" pitchFamily="2" charset="-122"/>
                <a:cs typeface="Times New Roman" pitchFamily="18" charset="0"/>
              </a:rPr>
              <a:t>］</a:t>
            </a:r>
            <a:r>
              <a:rPr lang="en-US" sz="2800" dirty="0" smtClean="0">
                <a:latin typeface="宋体" pitchFamily="2" charset="-122"/>
                <a:cs typeface="Times New Roman" pitchFamily="18" charset="0"/>
              </a:rPr>
              <a:t>X=-11001，Y=-00011，</a:t>
            </a:r>
            <a:r>
              <a:rPr lang="zh-CN" altLang="en-US" sz="2800" dirty="0" smtClean="0">
                <a:latin typeface="宋体" pitchFamily="2" charset="-122"/>
                <a:cs typeface="Times New Roman" pitchFamily="18" charset="0"/>
              </a:rPr>
              <a:t>求</a:t>
            </a:r>
            <a:r>
              <a:rPr lang="en-US" sz="2800" dirty="0" smtClean="0">
                <a:latin typeface="宋体" pitchFamily="2" charset="-122"/>
                <a:cs typeface="Times New Roman" pitchFamily="18" charset="0"/>
              </a:rPr>
              <a:t>X+Y=?</a:t>
            </a: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解：［</a:t>
            </a:r>
            <a:r>
              <a:rPr lang="en-US" sz="2800" dirty="0" smtClean="0">
                <a:latin typeface="宋体" pitchFamily="2" charset="-122"/>
                <a:cs typeface="Times New Roman" pitchFamily="18" charset="0"/>
              </a:rPr>
              <a:t>x］</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=1,00111，［</a:t>
            </a:r>
            <a:r>
              <a:rPr lang="en-US" sz="2800" dirty="0" smtClean="0">
                <a:latin typeface="宋体" pitchFamily="2" charset="-122"/>
                <a:cs typeface="Times New Roman" pitchFamily="18" charset="0"/>
              </a:rPr>
              <a:t>y］</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=1,11101</a:t>
            </a:r>
          </a:p>
          <a:p>
            <a:pPr algn="just" fontAlgn="auto">
              <a:lnSpc>
                <a:spcPct val="90000"/>
              </a:lnSpc>
              <a:spcAft>
                <a:spcPts val="0"/>
              </a:spcAft>
              <a:buFont typeface="Wingdings" pitchFamily="2" charset="2"/>
              <a:buNone/>
              <a:defRPr/>
            </a:pPr>
            <a:endParaRPr lang="zh-CN" altLang="en-US" sz="2800" dirty="0" smtClean="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a:t>
            </a:r>
            <a:r>
              <a:rPr lang="en-US" sz="2800" dirty="0" smtClean="0">
                <a:latin typeface="宋体" pitchFamily="2" charset="-122"/>
                <a:cs typeface="Times New Roman" pitchFamily="18" charset="0"/>
              </a:rPr>
              <a:t>x］</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 =  1,00111</a:t>
            </a: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a:t>
            </a:r>
            <a:r>
              <a:rPr lang="zh-CN" altLang="en-US" sz="2800" u="sng" dirty="0" smtClean="0">
                <a:latin typeface="宋体" pitchFamily="2" charset="-122"/>
                <a:cs typeface="Times New Roman" pitchFamily="18" charset="0"/>
              </a:rPr>
              <a:t>+)［</a:t>
            </a:r>
            <a:r>
              <a:rPr lang="en-US" sz="2800" u="sng" dirty="0" smtClean="0">
                <a:latin typeface="宋体" pitchFamily="2" charset="-122"/>
                <a:cs typeface="Times New Roman" pitchFamily="18" charset="0"/>
              </a:rPr>
              <a:t>y］</a:t>
            </a:r>
            <a:r>
              <a:rPr lang="zh-CN" altLang="en-US" sz="2800" u="sng" baseline="-30000" dirty="0" smtClean="0">
                <a:latin typeface="宋体" pitchFamily="2" charset="-122"/>
                <a:cs typeface="Times New Roman" pitchFamily="18" charset="0"/>
              </a:rPr>
              <a:t>补</a:t>
            </a:r>
            <a:r>
              <a:rPr lang="zh-CN" altLang="en-US" sz="2800" u="sng" dirty="0" smtClean="0">
                <a:latin typeface="宋体" pitchFamily="2" charset="-122"/>
                <a:cs typeface="Times New Roman" pitchFamily="18" charset="0"/>
              </a:rPr>
              <a:t> =  1,11101</a:t>
            </a: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a:t>
            </a:r>
            <a:r>
              <a:rPr lang="en-US" sz="2800" dirty="0" err="1" smtClean="0">
                <a:latin typeface="宋体" pitchFamily="2" charset="-122"/>
                <a:cs typeface="Times New Roman" pitchFamily="18" charset="0"/>
              </a:rPr>
              <a:t>x+y</a:t>
            </a:r>
            <a:r>
              <a:rPr lang="en-US" sz="2800" dirty="0" smtClean="0">
                <a:latin typeface="宋体" pitchFamily="2" charset="-122"/>
                <a:cs typeface="Times New Roman" pitchFamily="18" charset="0"/>
              </a:rPr>
              <a:t>］</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 =1 1,00100</a:t>
            </a: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a:t>
            </a: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a:t>
            </a:r>
            <a:endParaRPr lang="en-US" altLang="zh-CN" sz="2800" dirty="0" smtClean="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            丢掉</a:t>
            </a:r>
          </a:p>
          <a:p>
            <a:pPr algn="just" fontAlgn="auto">
              <a:lnSpc>
                <a:spcPct val="90000"/>
              </a:lnSpc>
              <a:spcAft>
                <a:spcPts val="0"/>
              </a:spcAft>
              <a:buFont typeface="Wingdings" pitchFamily="2" charset="2"/>
              <a:buNone/>
              <a:defRPr/>
            </a:pPr>
            <a:endParaRPr lang="en-US" altLang="zh-CN" sz="2800" dirty="0" smtClean="0">
              <a:latin typeface="宋体" pitchFamily="2" charset="-122"/>
              <a:cs typeface="Times New Roman" pitchFamily="18" charset="0"/>
            </a:endParaRPr>
          </a:p>
          <a:p>
            <a:pPr algn="just" fontAlgn="auto">
              <a:lnSpc>
                <a:spcPct val="90000"/>
              </a:lnSpc>
              <a:spcAft>
                <a:spcPts val="0"/>
              </a:spcAft>
              <a:buFont typeface="Wingdings" pitchFamily="2" charset="2"/>
              <a:buNone/>
              <a:defRPr/>
            </a:pPr>
            <a:endParaRPr lang="en-US" altLang="zh-CN"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endParaRPr lang="en-US" altLang="zh-CN" sz="2800" dirty="0" smtClean="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smtClean="0">
                <a:latin typeface="宋体" pitchFamily="2" charset="-122"/>
                <a:cs typeface="Times New Roman" pitchFamily="18" charset="0"/>
              </a:rPr>
              <a:t>得到［</a:t>
            </a:r>
            <a:r>
              <a:rPr lang="en-US" sz="2800" dirty="0" err="1" smtClean="0">
                <a:latin typeface="宋体" pitchFamily="2" charset="-122"/>
                <a:cs typeface="Times New Roman" pitchFamily="18" charset="0"/>
              </a:rPr>
              <a:t>x+y</a:t>
            </a:r>
            <a:r>
              <a:rPr lang="en-US" sz="2800" dirty="0" smtClean="0">
                <a:latin typeface="宋体" pitchFamily="2" charset="-122"/>
                <a:cs typeface="Times New Roman" pitchFamily="18" charset="0"/>
              </a:rPr>
              <a:t>］</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=1,00100，结果</a:t>
            </a:r>
            <a:r>
              <a:rPr lang="en-US" sz="2800" dirty="0" err="1" smtClean="0">
                <a:latin typeface="宋体" pitchFamily="2" charset="-122"/>
                <a:cs typeface="Times New Roman" pitchFamily="18" charset="0"/>
              </a:rPr>
              <a:t>x+y</a:t>
            </a:r>
            <a:r>
              <a:rPr lang="en-US" sz="2800" dirty="0" smtClean="0">
                <a:latin typeface="宋体" pitchFamily="2" charset="-122"/>
                <a:cs typeface="Times New Roman" pitchFamily="18" charset="0"/>
              </a:rPr>
              <a:t>=-11100</a:t>
            </a:r>
            <a:endParaRPr lang="en-US" sz="2800" dirty="0">
              <a:latin typeface="宋体" pitchFamily="2" charset="-122"/>
              <a:cs typeface="Times New Roman" pitchFamily="18" charset="0"/>
            </a:endParaRPr>
          </a:p>
        </p:txBody>
      </p:sp>
      <p:sp>
        <p:nvSpPr>
          <p:cNvPr id="7172" name="Line 5"/>
          <p:cNvSpPr>
            <a:spLocks noChangeShapeType="1"/>
          </p:cNvSpPr>
          <p:nvPr/>
        </p:nvSpPr>
        <p:spPr bwMode="auto">
          <a:xfrm flipV="1">
            <a:off x="2895600" y="3124200"/>
            <a:ext cx="0" cy="728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3" name="Text Box 6"/>
          <p:cNvSpPr txBox="1">
            <a:spLocks noChangeArrowheads="1"/>
          </p:cNvSpPr>
          <p:nvPr/>
        </p:nvSpPr>
        <p:spPr bwMode="auto">
          <a:xfrm>
            <a:off x="5027613" y="2149475"/>
            <a:ext cx="3810000" cy="26781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400"/>
              <a:t>验算：</a:t>
            </a:r>
            <a:endParaRPr lang="en-US" altLang="zh-CN" sz="2400"/>
          </a:p>
          <a:p>
            <a:pPr eaLnBrk="1" hangingPunct="1">
              <a:spcBef>
                <a:spcPct val="50000"/>
              </a:spcBef>
            </a:pPr>
            <a:r>
              <a:rPr lang="en-US" altLang="zh-CN" sz="2400"/>
              <a:t>x=-11001=(-25)</a:t>
            </a:r>
            <a:r>
              <a:rPr lang="en-US" altLang="zh-CN" sz="2400" baseline="-25000"/>
              <a:t>10</a:t>
            </a:r>
          </a:p>
          <a:p>
            <a:pPr eaLnBrk="1" hangingPunct="1">
              <a:spcBef>
                <a:spcPct val="50000"/>
              </a:spcBef>
            </a:pPr>
            <a:r>
              <a:rPr lang="en-US" altLang="zh-CN" sz="2400"/>
              <a:t>Y=(-3)</a:t>
            </a:r>
            <a:r>
              <a:rPr lang="en-US" altLang="zh-CN" sz="2400" baseline="-25000"/>
              <a:t>10</a:t>
            </a:r>
          </a:p>
          <a:p>
            <a:pPr eaLnBrk="1" hangingPunct="1">
              <a:spcBef>
                <a:spcPct val="50000"/>
              </a:spcBef>
            </a:pPr>
            <a:r>
              <a:rPr lang="en-US" altLang="zh-CN" sz="2400"/>
              <a:t>X+Y=(-28)</a:t>
            </a:r>
            <a:r>
              <a:rPr lang="en-US" altLang="zh-CN" sz="2400" baseline="-25000"/>
              <a:t>10</a:t>
            </a:r>
          </a:p>
          <a:p>
            <a:pPr eaLnBrk="1" hangingPunct="1">
              <a:spcBef>
                <a:spcPct val="50000"/>
              </a:spcBef>
            </a:pPr>
            <a:r>
              <a:rPr lang="en-US" altLang="zh-CN" sz="2400"/>
              <a:t>=(-11100)</a:t>
            </a:r>
            <a:r>
              <a:rPr lang="en-US" altLang="zh-CN" sz="2400" baseline="-25000"/>
              <a:t>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f03-0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1354138"/>
            <a:ext cx="69389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txBox="1">
            <a:spLocks noChangeArrowheads="1"/>
          </p:cNvSpPr>
          <p:nvPr/>
        </p:nvSpPr>
        <p:spPr bwMode="auto">
          <a:xfrm>
            <a:off x="684213" y="620713"/>
            <a:ext cx="82708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charset="0"/>
              <a:buNone/>
            </a:pPr>
            <a:r>
              <a:rPr lang="en-US" altLang="zh-CN" sz="3200"/>
              <a:t>[</a:t>
            </a:r>
            <a:r>
              <a:rPr lang="zh-CN" altLang="en-US" sz="3200"/>
              <a:t>例</a:t>
            </a:r>
            <a:r>
              <a:rPr lang="en-US" altLang="zh-CN" sz="3200"/>
              <a:t>3]</a:t>
            </a:r>
            <a:r>
              <a:rPr lang="zh-CN" altLang="en-US" sz="3200"/>
              <a:t>：</a:t>
            </a:r>
            <a:r>
              <a:rPr lang="en-US" sz="3200"/>
              <a:t> </a:t>
            </a:r>
            <a:r>
              <a:rPr lang="en-US" altLang="zh-CN" sz="3200"/>
              <a:t>7 + 6</a:t>
            </a:r>
            <a:endParaRPr lang="en-AU" altLang="zh-CN" sz="3200"/>
          </a:p>
        </p:txBody>
      </p:sp>
      <p:sp>
        <p:nvSpPr>
          <p:cNvPr id="8196" name="Rectangle 7"/>
          <p:cNvSpPr>
            <a:spLocks noChangeArrowheads="1"/>
          </p:cNvSpPr>
          <p:nvPr/>
        </p:nvSpPr>
        <p:spPr bwMode="auto">
          <a:xfrm>
            <a:off x="684213" y="3644900"/>
            <a:ext cx="77724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zh-CN" altLang="en-US" sz="2800"/>
              <a:t>可能产生溢出的情况：</a:t>
            </a:r>
            <a:endParaRPr lang="en-US" sz="2800"/>
          </a:p>
          <a:p>
            <a:pPr marL="742950" lvl="1" indent="-285750">
              <a:spcBef>
                <a:spcPct val="20000"/>
              </a:spcBef>
              <a:buClr>
                <a:schemeClr val="hlink"/>
              </a:buClr>
              <a:buSzPct val="55000"/>
              <a:buFont typeface="Wingdings" pitchFamily="2" charset="2"/>
              <a:buChar char="n"/>
            </a:pPr>
            <a:r>
              <a:rPr lang="en-US" sz="2400"/>
              <a:t> </a:t>
            </a:r>
            <a:r>
              <a:rPr lang="en-US" altLang="zh-CN" sz="2400"/>
              <a:t>+ve </a:t>
            </a:r>
            <a:r>
              <a:rPr lang="zh-CN" altLang="en-US" sz="2400"/>
              <a:t>和</a:t>
            </a:r>
            <a:r>
              <a:rPr lang="en-US" sz="2400"/>
              <a:t> </a:t>
            </a:r>
            <a:r>
              <a:rPr lang="en-US" altLang="zh-CN" sz="2400"/>
              <a:t>–ve </a:t>
            </a:r>
            <a:r>
              <a:rPr lang="zh-CN" altLang="en-US" sz="2400"/>
              <a:t>不会溢出</a:t>
            </a:r>
            <a:endParaRPr lang="en-US" sz="2400"/>
          </a:p>
          <a:p>
            <a:pPr marL="742950" lvl="1" indent="-285750">
              <a:spcBef>
                <a:spcPct val="20000"/>
              </a:spcBef>
              <a:buClr>
                <a:schemeClr val="hlink"/>
              </a:buClr>
              <a:buSzPct val="55000"/>
              <a:buFont typeface="Wingdings" pitchFamily="2" charset="2"/>
              <a:buChar char="n"/>
            </a:pPr>
            <a:r>
              <a:rPr lang="zh-CN" altLang="en-US" sz="2400"/>
              <a:t>两个</a:t>
            </a:r>
            <a:r>
              <a:rPr lang="en-US" sz="2400"/>
              <a:t> </a:t>
            </a:r>
            <a:r>
              <a:rPr lang="en-US" altLang="zh-CN" sz="2400"/>
              <a:t>+ve </a:t>
            </a:r>
          </a:p>
          <a:p>
            <a:pPr marL="1143000" lvl="2" indent="-228600">
              <a:spcBef>
                <a:spcPct val="20000"/>
              </a:spcBef>
              <a:buClr>
                <a:schemeClr val="folHlink"/>
              </a:buClr>
              <a:buSzPct val="50000"/>
              <a:buFont typeface="Wingdings" pitchFamily="2" charset="2"/>
              <a:buChar char="n"/>
            </a:pPr>
            <a:r>
              <a:rPr lang="zh-CN" altLang="en-US" sz="2000"/>
              <a:t>若结果符号位为</a:t>
            </a:r>
            <a:r>
              <a:rPr lang="en-US" sz="2000"/>
              <a:t> </a:t>
            </a:r>
            <a:r>
              <a:rPr lang="en-US" altLang="zh-CN" sz="2000"/>
              <a:t>1</a:t>
            </a:r>
            <a:r>
              <a:rPr lang="zh-CN" altLang="en-US" sz="2000"/>
              <a:t>，溢出。（负数）</a:t>
            </a:r>
            <a:endParaRPr lang="en-US" sz="2000"/>
          </a:p>
          <a:p>
            <a:pPr marL="742950" lvl="1" indent="-285750">
              <a:spcBef>
                <a:spcPct val="20000"/>
              </a:spcBef>
              <a:buClr>
                <a:schemeClr val="hlink"/>
              </a:buClr>
              <a:buSzPct val="55000"/>
              <a:buFont typeface="Wingdings" pitchFamily="2" charset="2"/>
              <a:buChar char="n"/>
            </a:pPr>
            <a:r>
              <a:rPr lang="zh-CN" altLang="en-US" sz="2400"/>
              <a:t>两个</a:t>
            </a:r>
            <a:r>
              <a:rPr lang="en-US" sz="2400"/>
              <a:t> </a:t>
            </a:r>
            <a:r>
              <a:rPr lang="en-US" altLang="zh-CN" sz="2400"/>
              <a:t>–ve </a:t>
            </a:r>
          </a:p>
          <a:p>
            <a:pPr marL="1143000" lvl="2" indent="-228600">
              <a:spcBef>
                <a:spcPct val="20000"/>
              </a:spcBef>
              <a:buClr>
                <a:schemeClr val="folHlink"/>
              </a:buClr>
              <a:buSzPct val="50000"/>
              <a:buFont typeface="Wingdings" pitchFamily="2" charset="2"/>
              <a:buChar char="n"/>
            </a:pPr>
            <a:r>
              <a:rPr lang="zh-CN" altLang="en-US" sz="2000"/>
              <a:t>若结果符号位为</a:t>
            </a:r>
            <a:r>
              <a:rPr lang="en-US" altLang="zh-CN" sz="2000"/>
              <a:t> 0</a:t>
            </a:r>
            <a:r>
              <a:rPr lang="zh-CN" altLang="en-US" sz="2000"/>
              <a:t>，溢出。（正数）</a:t>
            </a:r>
            <a:endParaRPr lang="en-US" altLang="zh-CN"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549275"/>
            <a:ext cx="8496300" cy="5616575"/>
          </a:xfrm>
        </p:spPr>
        <p:txBody>
          <a:bodyPr rtlCol="0">
            <a:noAutofit/>
          </a:bodyPr>
          <a:lstStyle/>
          <a:p>
            <a:pPr algn="just" eaLnBrk="1" fontAlgn="auto" hangingPunct="1">
              <a:spcAft>
                <a:spcPts val="0"/>
              </a:spcAft>
              <a:buFont typeface="Arial" pitchFamily="34" charset="0"/>
              <a:buChar char="•"/>
              <a:defRPr/>
            </a:pPr>
            <a:r>
              <a:rPr lang="zh-CN" altLang="en-US" sz="2800" dirty="0" smtClean="0">
                <a:solidFill>
                  <a:srgbClr val="FF0000"/>
                </a:solidFill>
                <a:latin typeface="宋体" pitchFamily="2" charset="-122"/>
                <a:cs typeface="Times New Roman" pitchFamily="18" charset="0"/>
              </a:rPr>
              <a:t>补码减法</a:t>
            </a:r>
          </a:p>
          <a:p>
            <a:pPr algn="just" eaLnBrk="1" fontAlgn="auto" hangingPunct="1">
              <a:spcAft>
                <a:spcPts val="0"/>
              </a:spcAft>
              <a:buFont typeface="Wingdings" pitchFamily="2" charset="2"/>
              <a:buNone/>
              <a:defRPr/>
            </a:pPr>
            <a:r>
              <a:rPr lang="zh-CN" altLang="en-US" sz="2800" dirty="0" smtClean="0">
                <a:latin typeface="宋体" pitchFamily="2" charset="-122"/>
                <a:cs typeface="Times New Roman" pitchFamily="18" charset="0"/>
              </a:rPr>
              <a:t>   根据补码加法公式可推出：</a:t>
            </a:r>
          </a:p>
          <a:p>
            <a:pPr algn="ctr" eaLnBrk="1" fontAlgn="auto" hangingPunct="1">
              <a:spcAft>
                <a:spcPts val="0"/>
              </a:spcAft>
              <a:buFont typeface="Wingdings" pitchFamily="2" charset="2"/>
              <a:buNone/>
              <a:defRPr/>
            </a:pPr>
            <a:r>
              <a:rPr lang="zh-CN" altLang="en-US" sz="2800" dirty="0" smtClean="0">
                <a:latin typeface="宋体" pitchFamily="2" charset="-122"/>
                <a:cs typeface="Times New Roman" pitchFamily="18" charset="0"/>
              </a:rPr>
              <a:t>   ［</a:t>
            </a:r>
            <a:r>
              <a:rPr lang="en-US" altLang="zh-CN" sz="2800" dirty="0" smtClean="0">
                <a:latin typeface="宋体" pitchFamily="2" charset="-122"/>
                <a:cs typeface="Times New Roman" pitchFamily="18" charset="0"/>
              </a:rPr>
              <a:t>x-y］</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a:t>
            </a:r>
            <a:r>
              <a:rPr lang="en-US" altLang="zh-CN" sz="2800" dirty="0" smtClean="0">
                <a:latin typeface="宋体" pitchFamily="2" charset="-122"/>
                <a:cs typeface="Times New Roman" pitchFamily="18" charset="0"/>
              </a:rPr>
              <a:t>x+(-y)］</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a:t>
            </a:r>
            <a:r>
              <a:rPr lang="en-US" altLang="zh-CN" sz="2800" dirty="0" smtClean="0">
                <a:latin typeface="宋体" pitchFamily="2" charset="-122"/>
                <a:cs typeface="Times New Roman" pitchFamily="18" charset="0"/>
              </a:rPr>
              <a:t>x］</a:t>
            </a:r>
            <a:r>
              <a:rPr lang="zh-CN" altLang="en-US" sz="2800" baseline="-30000" dirty="0" smtClean="0">
                <a:latin typeface="宋体" pitchFamily="2" charset="-122"/>
                <a:cs typeface="Times New Roman" pitchFamily="18" charset="0"/>
              </a:rPr>
              <a:t>补</a:t>
            </a:r>
            <a:r>
              <a:rPr lang="zh-CN" altLang="en-US" sz="2800" dirty="0" smtClean="0">
                <a:latin typeface="宋体" pitchFamily="2" charset="-122"/>
                <a:cs typeface="Times New Roman" pitchFamily="18" charset="0"/>
              </a:rPr>
              <a:t>+［-</a:t>
            </a:r>
            <a:r>
              <a:rPr lang="en-US" altLang="zh-CN" sz="2800" dirty="0" smtClean="0">
                <a:latin typeface="宋体" pitchFamily="2" charset="-122"/>
                <a:cs typeface="Times New Roman" pitchFamily="18" charset="0"/>
              </a:rPr>
              <a:t>y］</a:t>
            </a:r>
            <a:r>
              <a:rPr lang="zh-CN" altLang="en-US" sz="2800" baseline="-30000" dirty="0" smtClean="0">
                <a:latin typeface="宋体" pitchFamily="2" charset="-122"/>
                <a:cs typeface="Times New Roman" pitchFamily="18" charset="0"/>
              </a:rPr>
              <a:t>补  </a:t>
            </a:r>
            <a:r>
              <a:rPr lang="zh-CN" altLang="en-US" sz="2800" dirty="0" smtClean="0">
                <a:latin typeface="宋体" pitchFamily="2" charset="-122"/>
                <a:cs typeface="Times New Roman" pitchFamily="18" charset="0"/>
              </a:rPr>
              <a:t>(</a:t>
            </a:r>
            <a:r>
              <a:rPr lang="en-US" altLang="zh-CN" sz="2800" dirty="0" smtClean="0">
                <a:latin typeface="宋体" pitchFamily="2" charset="-122"/>
                <a:cs typeface="Times New Roman" pitchFamily="18" charset="0"/>
              </a:rPr>
              <a:t>mod M) </a:t>
            </a:r>
          </a:p>
          <a:p>
            <a:pPr algn="just" eaLnBrk="1" fontAlgn="auto" hangingPunct="1">
              <a:spcAft>
                <a:spcPts val="0"/>
              </a:spcAft>
              <a:buFont typeface="Wingdings" pitchFamily="2" charset="2"/>
              <a:buNone/>
              <a:defRPr/>
            </a:pPr>
            <a:r>
              <a:rPr lang="zh-CN" altLang="en-US" sz="2800" dirty="0" smtClean="0">
                <a:latin typeface="宋体" pitchFamily="2" charset="-122"/>
              </a:rPr>
              <a:t>   因此，求得［</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y</a:t>
            </a:r>
            <a:r>
              <a:rPr lang="en-US" altLang="zh-CN" sz="2800" dirty="0" smtClean="0">
                <a:latin typeface="宋体" pitchFamily="2" charset="-122"/>
              </a:rPr>
              <a:t>］</a:t>
            </a:r>
            <a:r>
              <a:rPr lang="zh-CN" altLang="en-US" sz="2800" baseline="-30000" dirty="0" smtClean="0">
                <a:latin typeface="宋体" pitchFamily="2" charset="-122"/>
              </a:rPr>
              <a:t>补</a:t>
            </a:r>
            <a:r>
              <a:rPr lang="zh-CN" altLang="en-US" sz="2800" dirty="0" smtClean="0">
                <a:latin typeface="宋体" pitchFamily="2" charset="-122"/>
              </a:rPr>
              <a:t>就可以变减法为加法。</a:t>
            </a:r>
            <a:endParaRPr lang="en-US" altLang="zh-CN" sz="2800" dirty="0" smtClean="0">
              <a:latin typeface="宋体" pitchFamily="2" charset="-122"/>
            </a:endParaRPr>
          </a:p>
          <a:p>
            <a:pPr algn="just" eaLnBrk="1" fontAlgn="auto" hangingPunct="1">
              <a:spcAft>
                <a:spcPts val="0"/>
              </a:spcAft>
              <a:buFont typeface="Wingdings" pitchFamily="2" charset="2"/>
              <a:buNone/>
              <a:defRPr/>
            </a:pPr>
            <a:endParaRPr lang="en-US" altLang="zh-CN" sz="2800" dirty="0" smtClean="0">
              <a:latin typeface="宋体" pitchFamily="2" charset="-122"/>
            </a:endParaRPr>
          </a:p>
          <a:p>
            <a:pPr algn="just" eaLnBrk="1" fontAlgn="auto" hangingPunct="1">
              <a:spcAft>
                <a:spcPts val="0"/>
              </a:spcAft>
              <a:buFont typeface="Arial" pitchFamily="34" charset="0"/>
              <a:buChar char="•"/>
              <a:defRPr/>
            </a:pPr>
            <a:r>
              <a:rPr lang="zh-CN" altLang="en-US" sz="2800" dirty="0" smtClean="0">
                <a:latin typeface="宋体" pitchFamily="2" charset="-122"/>
              </a:rPr>
              <a:t>回顾，变补运算：</a:t>
            </a:r>
            <a:endParaRPr lang="en-US" altLang="zh-CN" sz="2800" dirty="0" smtClean="0">
              <a:latin typeface="宋体" pitchFamily="2" charset="-122"/>
            </a:endParaRPr>
          </a:p>
          <a:p>
            <a:pPr algn="just" eaLnBrk="1" fontAlgn="auto" hangingPunct="1">
              <a:spcAft>
                <a:spcPts val="0"/>
              </a:spcAft>
              <a:buFont typeface="Wingdings" pitchFamily="2" charset="2"/>
              <a:buNone/>
              <a:defRPr/>
            </a:pPr>
            <a:r>
              <a:rPr lang="zh-CN" altLang="en-US" sz="2800" dirty="0" smtClean="0">
                <a:latin typeface="宋体" pitchFamily="2" charset="-122"/>
              </a:rPr>
              <a:t>  已知［</a:t>
            </a:r>
            <a:r>
              <a:rPr lang="en-US" altLang="zh-CN" sz="2800" dirty="0" smtClean="0">
                <a:latin typeface="Times New Roman" pitchFamily="18" charset="0"/>
                <a:cs typeface="Times New Roman" pitchFamily="18" charset="0"/>
              </a:rPr>
              <a:t>y</a:t>
            </a:r>
            <a:r>
              <a:rPr lang="en-US" altLang="zh-CN" sz="2800" dirty="0" smtClean="0">
                <a:latin typeface="宋体" pitchFamily="2" charset="-122"/>
              </a:rPr>
              <a:t>］</a:t>
            </a:r>
            <a:r>
              <a:rPr lang="zh-CN" altLang="en-US" sz="2800" baseline="-30000" dirty="0" smtClean="0">
                <a:latin typeface="宋体" pitchFamily="2" charset="-122"/>
              </a:rPr>
              <a:t>补</a:t>
            </a:r>
            <a:r>
              <a:rPr lang="zh-CN" altLang="en-US" sz="2800" dirty="0" smtClean="0">
                <a:latin typeface="宋体" pitchFamily="2" charset="-122"/>
              </a:rPr>
              <a:t>求</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y]</a:t>
            </a:r>
            <a:r>
              <a:rPr lang="en-US" altLang="zh-CN" sz="2800" baseline="-30000" dirty="0" smtClean="0">
                <a:latin typeface="Times New Roman" pitchFamily="18" charset="0"/>
                <a:cs typeface="Times New Roman" pitchFamily="18" charset="0"/>
              </a:rPr>
              <a:t> </a:t>
            </a:r>
            <a:r>
              <a:rPr lang="zh-CN" altLang="en-US" sz="2800" baseline="-30000" dirty="0" smtClean="0">
                <a:latin typeface="宋体" pitchFamily="2" charset="-122"/>
              </a:rPr>
              <a:t>补</a:t>
            </a:r>
            <a:r>
              <a:rPr lang="zh-CN" altLang="en-US" sz="2800" dirty="0" smtClean="0">
                <a:latin typeface="宋体" pitchFamily="2" charset="-122"/>
              </a:rPr>
              <a:t>:</a:t>
            </a:r>
            <a:endParaRPr lang="en-US" altLang="zh-CN" sz="2800" dirty="0" smtClean="0">
              <a:latin typeface="宋体" pitchFamily="2" charset="-122"/>
            </a:endParaRPr>
          </a:p>
          <a:p>
            <a:pPr algn="just" eaLnBrk="1" fontAlgn="auto" hangingPunct="1">
              <a:spcAft>
                <a:spcPts val="0"/>
              </a:spcAft>
              <a:buFont typeface="Wingdings" pitchFamily="2" charset="2"/>
              <a:buNone/>
              <a:defRPr/>
            </a:pPr>
            <a:r>
              <a:rPr lang="en-US" altLang="zh-CN" sz="2800" baseline="-30000" dirty="0">
                <a:latin typeface="宋体" pitchFamily="2" charset="-122"/>
              </a:rPr>
              <a:t> </a:t>
            </a:r>
            <a:r>
              <a:rPr lang="en-US" altLang="zh-CN" sz="2800" dirty="0" smtClean="0">
                <a:latin typeface="宋体" pitchFamily="2" charset="-122"/>
              </a:rPr>
              <a:t>      </a:t>
            </a:r>
          </a:p>
          <a:p>
            <a:pPr algn="just" eaLnBrk="1" fontAlgn="auto" hangingPunct="1">
              <a:spcAft>
                <a:spcPts val="0"/>
              </a:spcAft>
              <a:buFont typeface="Wingdings" pitchFamily="2" charset="2"/>
              <a:buNone/>
              <a:defRPr/>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将</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y]</a:t>
            </a:r>
            <a:r>
              <a:rPr lang="zh-CN" altLang="en-US" sz="2800" baseline="-30000" dirty="0" smtClean="0">
                <a:latin typeface="宋体" pitchFamily="2" charset="-122"/>
              </a:rPr>
              <a:t>补</a:t>
            </a:r>
            <a:r>
              <a:rPr lang="zh-CN" altLang="en-US" sz="2800" dirty="0" smtClean="0">
                <a:latin typeface="宋体" pitchFamily="2" charset="-122"/>
              </a:rPr>
              <a:t>连同符号位一起求反，末位加</a:t>
            </a:r>
            <a:r>
              <a:rPr lang="zh-CN" altLang="en-US" sz="2800" dirty="0" smtClean="0">
                <a:latin typeface="Times New Roman"/>
              </a:rPr>
              <a:t>“</a:t>
            </a:r>
            <a:r>
              <a:rPr lang="zh-CN" altLang="en-US" sz="2800" dirty="0" smtClean="0">
                <a:latin typeface="Times New Roman" pitchFamily="18" charset="0"/>
                <a:cs typeface="Times New Roman" pitchFamily="18" charset="0"/>
              </a:rPr>
              <a:t>1</a:t>
            </a:r>
            <a:r>
              <a:rPr lang="zh-CN" altLang="en-US" sz="2800" dirty="0" smtClean="0">
                <a:latin typeface="Times New Roman"/>
              </a:rPr>
              <a:t>”</a:t>
            </a:r>
            <a:r>
              <a:rPr lang="zh-CN" altLang="en-US" sz="2800" dirty="0" smtClean="0">
                <a:latin typeface="宋体" pitchFamily="2" charset="-122"/>
              </a:rPr>
              <a:t> </a:t>
            </a:r>
            <a:r>
              <a:rPr lang="zh-CN" altLang="en-US" sz="2800" dirty="0" smtClean="0">
                <a:latin typeface="Times New Roman" pitchFamily="18" charset="0"/>
                <a:cs typeface="Times New Roman" pitchFamily="18" charset="0"/>
              </a:rPr>
              <a:t>(</a:t>
            </a:r>
            <a:r>
              <a:rPr lang="zh-CN" altLang="en-US" sz="2800" dirty="0" smtClean="0">
                <a:latin typeface="宋体" pitchFamily="2" charset="-122"/>
              </a:rPr>
              <a:t>定点小数中这个</a:t>
            </a:r>
            <a:r>
              <a:rPr lang="zh-CN" altLang="en-US" sz="2800" dirty="0" smtClean="0">
                <a:latin typeface="Times New Roman"/>
              </a:rPr>
              <a:t>“</a:t>
            </a:r>
            <a:r>
              <a:rPr lang="zh-CN" altLang="en-US" sz="2800" dirty="0" smtClean="0">
                <a:latin typeface="Times New Roman" pitchFamily="18" charset="0"/>
                <a:cs typeface="Times New Roman" pitchFamily="18" charset="0"/>
              </a:rPr>
              <a:t>1</a:t>
            </a:r>
            <a:r>
              <a:rPr lang="zh-CN" altLang="en-US" sz="2800" dirty="0" smtClean="0">
                <a:latin typeface="Times New Roman"/>
              </a:rPr>
              <a:t>”</a:t>
            </a:r>
            <a:r>
              <a:rPr lang="zh-CN" altLang="en-US" sz="2800" dirty="0" smtClean="0">
                <a:latin typeface="宋体" pitchFamily="2" charset="-122"/>
              </a:rPr>
              <a:t>是</a:t>
            </a:r>
            <a:r>
              <a:rPr lang="zh-CN" altLang="en-US" sz="2800" dirty="0" smtClean="0">
                <a:latin typeface="Times New Roman" pitchFamily="18" charset="0"/>
                <a:cs typeface="Times New Roman" pitchFamily="18" charset="0"/>
              </a:rPr>
              <a:t>2</a:t>
            </a:r>
            <a:r>
              <a:rPr lang="zh-CN" altLang="en-US" sz="2800" baseline="300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a:t>
            </a:r>
            <a:r>
              <a:rPr lang="en-US" altLang="zh-CN" sz="2800" dirty="0" smtClean="0">
                <a:latin typeface="宋体" pitchFamily="2" charset="-122"/>
              </a:rPr>
              <a:t>。</a:t>
            </a:r>
          </a:p>
          <a:p>
            <a:pPr marL="0" indent="0" algn="just" eaLnBrk="1" fontAlgn="auto" hangingPunct="1">
              <a:spcAft>
                <a:spcPts val="0"/>
              </a:spcAft>
              <a:buFont typeface="Arial" pitchFamily="34" charset="0"/>
              <a:buNone/>
              <a:defRPr/>
            </a:pP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ChangeArrowheads="1"/>
          </p:cNvSpPr>
          <p:nvPr/>
        </p:nvSpPr>
        <p:spPr bwMode="auto">
          <a:xfrm>
            <a:off x="282575" y="908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［例</a:t>
            </a:r>
            <a:r>
              <a:rPr lang="en-US" altLang="zh-CN" sz="2800" dirty="0">
                <a:latin typeface="宋体" pitchFamily="2" charset="-122"/>
                <a:cs typeface="Times New Roman" pitchFamily="18" charset="0"/>
              </a:rPr>
              <a:t>1</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x=-0.1101</a:t>
            </a:r>
            <a:r>
              <a:rPr 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y=-0.0110</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求</a:t>
            </a:r>
            <a:r>
              <a:rPr lang="en-US" altLang="zh-CN" sz="2800" dirty="0">
                <a:latin typeface="宋体" pitchFamily="2" charset="-122"/>
                <a:cs typeface="Times New Roman" pitchFamily="18" charset="0"/>
              </a:rPr>
              <a:t>x-y=?</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解：	［</a:t>
            </a:r>
            <a:r>
              <a:rPr lang="en-US" altLang="zh-CN" sz="2800" dirty="0">
                <a:latin typeface="宋体" pitchFamily="2" charset="-122"/>
                <a:cs typeface="Times New Roman" pitchFamily="18" charset="0"/>
              </a:rPr>
              <a:t>x</a:t>
            </a:r>
            <a:r>
              <a:rPr lang="en-US" sz="2800" dirty="0">
                <a:latin typeface="宋体" pitchFamily="2" charset="-122"/>
                <a:cs typeface="Times New Roman" pitchFamily="18" charset="0"/>
              </a:rPr>
              <a:t>］</a:t>
            </a:r>
            <a:r>
              <a:rPr lang="zh-CN" altLang="en-US" sz="2800" baseline="-25000">
                <a:latin typeface="宋体" pitchFamily="2" charset="-122"/>
                <a:cs typeface="Times New Roman" pitchFamily="18" charset="0"/>
              </a:rPr>
              <a:t>补</a:t>
            </a:r>
            <a:r>
              <a:rPr lang="zh-CN" altLang="en-US" sz="2800">
                <a:latin typeface="宋体" pitchFamily="2" charset="-122"/>
                <a:cs typeface="Times New Roman" pitchFamily="18" charset="0"/>
              </a:rPr>
              <a:t>=1.0011</a:t>
            </a:r>
            <a:r>
              <a:rPr lang="zh-CN" altLang="en-US" sz="2800" smtClean="0">
                <a:latin typeface="宋体" pitchFamily="2" charset="-122"/>
                <a:cs typeface="Times New Roman" pitchFamily="18" charset="0"/>
              </a:rPr>
              <a:t>，</a:t>
            </a:r>
            <a:endParaRPr lang="zh-CN" altLang="en-US" sz="2800">
              <a:latin typeface="宋体" pitchFamily="2" charset="-122"/>
              <a:cs typeface="Times New Roman" pitchFamily="18" charset="0"/>
            </a:endParaRP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补=1.1010，［-</a:t>
            </a:r>
            <a:r>
              <a:rPr lang="en-US" altLang="zh-CN" sz="2800" dirty="0">
                <a:latin typeface="宋体" pitchFamily="2" charset="-122"/>
                <a:cs typeface="Times New Roman" pitchFamily="18" charset="0"/>
              </a:rPr>
              <a:t>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补=0.0110</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 = 1.0011</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zh-CN" altLang="en-US" sz="2800" u="sng" dirty="0">
                <a:latin typeface="宋体" pitchFamily="2" charset="-122"/>
                <a:cs typeface="Times New Roman" pitchFamily="18" charset="0"/>
              </a:rPr>
              <a:t>+)［-</a:t>
            </a:r>
            <a:r>
              <a:rPr lang="en-US" altLang="zh-CN" sz="2800" u="sng" dirty="0">
                <a:latin typeface="宋体" pitchFamily="2" charset="-122"/>
                <a:cs typeface="Times New Roman" pitchFamily="18" charset="0"/>
              </a:rPr>
              <a:t>y</a:t>
            </a:r>
            <a:r>
              <a:rPr lang="en-US" sz="2800" u="sng" dirty="0">
                <a:latin typeface="宋体" pitchFamily="2" charset="-122"/>
                <a:cs typeface="Times New Roman" pitchFamily="18" charset="0"/>
              </a:rPr>
              <a:t>］</a:t>
            </a:r>
            <a:r>
              <a:rPr lang="zh-CN" altLang="en-US" sz="2800" u="sng" dirty="0">
                <a:latin typeface="宋体" pitchFamily="2" charset="-122"/>
                <a:cs typeface="Times New Roman" pitchFamily="18" charset="0"/>
              </a:rPr>
              <a:t>补 = 0.0110</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 = 1.1001</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补=1.1001，</a:t>
            </a:r>
            <a:r>
              <a:rPr lang="en-US" altLang="zh-CN" sz="2800" dirty="0">
                <a:latin typeface="宋体" pitchFamily="2" charset="-122"/>
                <a:cs typeface="Times New Roman" pitchFamily="18" charset="0"/>
              </a:rPr>
              <a:t>x-y=-0.0111</a:t>
            </a:r>
          </a:p>
          <a:p>
            <a:pPr algn="just" eaLnBrk="1" hangingPunct="1">
              <a:spcBef>
                <a:spcPct val="20000"/>
              </a:spcBef>
              <a:buFont typeface="Wingdings" pitchFamily="2" charset="2"/>
              <a:buNone/>
            </a:pPr>
            <a:endParaRPr lang="en-US" sz="2800" dirty="0">
              <a:latin typeface="宋体" pitchFamily="2" charset="-122"/>
              <a:cs typeface="Times New Roman" pitchFamily="18" charset="0"/>
            </a:endParaRPr>
          </a:p>
        </p:txBody>
      </p:sp>
      <p:sp>
        <p:nvSpPr>
          <p:cNvPr id="10243" name="Text Box 4"/>
          <p:cNvSpPr txBox="1">
            <a:spLocks noChangeArrowheads="1"/>
          </p:cNvSpPr>
          <p:nvPr/>
        </p:nvSpPr>
        <p:spPr bwMode="auto">
          <a:xfrm>
            <a:off x="6073775" y="2584450"/>
            <a:ext cx="3048000" cy="26781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800"/>
              <a:t>验算：</a:t>
            </a:r>
          </a:p>
          <a:p>
            <a:r>
              <a:rPr lang="en-US" altLang="zh-CN" sz="2800"/>
              <a:t>x=-0.1101</a:t>
            </a:r>
          </a:p>
          <a:p>
            <a:r>
              <a:rPr lang="en-US" altLang="zh-CN" sz="2800"/>
              <a:t> =(-0.8125)</a:t>
            </a:r>
            <a:r>
              <a:rPr lang="en-US" altLang="zh-CN" sz="2800" baseline="-25000"/>
              <a:t>10</a:t>
            </a:r>
          </a:p>
          <a:p>
            <a:r>
              <a:rPr lang="en-US" altLang="zh-CN" sz="2800"/>
              <a:t>Y=(-0.375)</a:t>
            </a:r>
            <a:r>
              <a:rPr lang="en-US" altLang="zh-CN" sz="2800" baseline="-25000"/>
              <a:t>10</a:t>
            </a:r>
          </a:p>
          <a:p>
            <a:r>
              <a:rPr lang="en-US" altLang="zh-CN" sz="2800"/>
              <a:t>X-Y=(-0.4375)</a:t>
            </a:r>
            <a:r>
              <a:rPr lang="en-US" altLang="zh-CN" sz="2800" baseline="-25000"/>
              <a:t>10</a:t>
            </a:r>
          </a:p>
          <a:p>
            <a:r>
              <a:rPr lang="en-US" altLang="zh-CN" sz="2800"/>
              <a:t>=(-0.0111)</a:t>
            </a:r>
            <a:r>
              <a:rPr lang="en-US" altLang="zh-CN" sz="2800" baseline="-25000"/>
              <a:t>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2762</Words>
  <Application>Microsoft Office PowerPoint</Application>
  <PresentationFormat>全屏显示(4:3)</PresentationFormat>
  <Paragraphs>279</Paragraphs>
  <Slides>40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0" baseType="lpstr">
      <vt:lpstr>宋体</vt:lpstr>
      <vt:lpstr>Arial</vt:lpstr>
      <vt:lpstr>Calibri</vt:lpstr>
      <vt:lpstr>Courier New</vt:lpstr>
      <vt:lpstr>Tahoma</vt:lpstr>
      <vt:lpstr>Times New Roman</vt:lpstr>
      <vt:lpstr>Wingdings</vt:lpstr>
      <vt:lpstr>Office 主题​​</vt:lpstr>
      <vt:lpstr>Equation.3</vt:lpstr>
      <vt:lpstr>CorelDRAW</vt:lpstr>
      <vt:lpstr>第三章   计算机的算术运算</vt:lpstr>
      <vt:lpstr>3.1  引言</vt:lpstr>
      <vt:lpstr>3.2  加法和减法</vt:lpstr>
      <vt:lpstr>补码加法运算的规则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无符号整数的溢出</vt:lpstr>
      <vt:lpstr>补码定点加减运算的实现（附录c） </vt:lpstr>
      <vt:lpstr>加法器及其进位系统（补充） </vt:lpstr>
      <vt:lpstr>加法器及其进位系统 </vt:lpstr>
      <vt:lpstr>加法器及其进位系统 </vt:lpstr>
      <vt:lpstr>PowerPoint 演示文稿</vt:lpstr>
      <vt:lpstr>加法器及其进位系统 </vt:lpstr>
      <vt:lpstr>加法器及其进位系统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3.2.1  多媒体算数运算</vt:lpstr>
      <vt:lpstr>溢出判断代码</vt:lpstr>
      <vt:lpstr>溢出判断代码</vt:lpstr>
      <vt:lpstr>溢出判断代码</vt:lpstr>
      <vt:lpstr>溢出判断代码</vt:lpstr>
      <vt:lpstr>溢出判断代码</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计算机的算术运算</dc:title>
  <dc:creator>hzhang</dc:creator>
  <cp:lastModifiedBy>Zhang</cp:lastModifiedBy>
  <cp:revision>77</cp:revision>
  <dcterms:created xsi:type="dcterms:W3CDTF">2013-02-24T03:17:26Z</dcterms:created>
  <dcterms:modified xsi:type="dcterms:W3CDTF">2018-03-29T04:52:21Z</dcterms:modified>
</cp:coreProperties>
</file>