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5" r:id="rId19"/>
    <p:sldId id="267" r:id="rId20"/>
    <p:sldId id="266" r:id="rId21"/>
    <p:sldId id="268" r:id="rId22"/>
    <p:sldId id="284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9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3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0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6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8FAB-4FD6-4B86-8433-DCAEF5455E78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A6B9-DDBC-463D-8BC2-16A320C1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9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2.11 </a:t>
            </a:r>
            <a:r>
              <a:rPr lang="zh-CN" altLang="en-US" dirty="0" smtClean="0"/>
              <a:t>并行与指令：同步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86261" y="4520982"/>
            <a:ext cx="250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将可执行文件加载到内存并执行。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53239" y="5446712"/>
            <a:ext cx="914400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0" y="1099066"/>
            <a:ext cx="34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动态链接：直到程序运行，动态链接库的库例程才被加载链接。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0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ea typeface="宋体" charset="-122"/>
              </a:rPr>
              <a:t>汇编伪指令</a:t>
            </a:r>
            <a:endParaRPr lang="en-AU" altLang="zh-CN" sz="4000" dirty="0" smtClean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409950" algn="l"/>
                <a:tab pos="4038600" algn="l"/>
              </a:tabLst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大多数汇编指令是和机器指令一对一对应的。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409950" algn="l"/>
                <a:tab pos="4038600" algn="l"/>
              </a:tabLst>
              <a:defRPr/>
            </a:pPr>
            <a:r>
              <a:rPr lang="zh-CN" altLang="en-US" sz="3200" dirty="0" smtClean="0">
                <a:ea typeface="宋体" charset="-122"/>
              </a:rPr>
              <a:t>伪指令并不需要硬件实现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3409950" algn="l"/>
                <a:tab pos="40386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宋体" charset="-122"/>
                <a:cs typeface="+mn-cs"/>
              </a:rPr>
              <a:t>	move $t0, $t1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Arial" charset="0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宋体" charset="-122"/>
                <a:cs typeface="+mn-cs"/>
              </a:rPr>
              <a:t>add $t0, $zero, $t1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3409950" algn="l"/>
                <a:tab pos="40386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宋体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宋体" charset="-122"/>
                <a:cs typeface="+mn-cs"/>
              </a:rPr>
              <a:t>blt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宋体" charset="-122"/>
                <a:cs typeface="+mn-cs"/>
              </a:rPr>
              <a:t> $t0, $t1, L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	 → 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宋体" charset="-122"/>
                <a:cs typeface="+mn-cs"/>
              </a:rPr>
              <a:t>slt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宋体" charset="-122"/>
                <a:cs typeface="+mn-cs"/>
              </a:rPr>
              <a:t> $at, $t0, $t1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/>
            </a:r>
            <a:b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宋体" charset="-122"/>
                <a:cs typeface="+mn-cs"/>
              </a:rPr>
              <a:t>bne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宋体" charset="-122"/>
                <a:cs typeface="+mn-cs"/>
              </a:rPr>
              <a:t> $at, $zero, 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>
                <a:tab pos="3409950" algn="l"/>
                <a:tab pos="4038600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$at (register 1): assembler temporary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目标文件</a:t>
            </a:r>
            <a:endParaRPr lang="en-AU" altLang="zh-CN" dirty="0" smtClean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汇编器将汇编程序变为机器语言的目标文件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目标文件包含的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6</a:t>
            </a:r>
            <a:r>
              <a:rPr lang="zh-CN" altLang="en-US" sz="2800" dirty="0" smtClean="0">
                <a:ea typeface="宋体" charset="-122"/>
              </a:rPr>
              <a:t>个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部分：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P85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宋体" charset="-122"/>
                <a:cs typeface="+mj-cs"/>
              </a:rPr>
              <a:t>链接器</a:t>
            </a:r>
            <a:endParaRPr kumimoji="0" lang="en-AU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ea typeface="宋体" charset="-122"/>
              </a:rPr>
              <a:t>链接器定义：</a:t>
            </a:r>
            <a:r>
              <a:rPr lang="en-US" altLang="zh-CN" sz="3200" dirty="0" smtClean="0">
                <a:ea typeface="宋体" charset="-122"/>
              </a:rPr>
              <a:t>P85</a:t>
            </a:r>
            <a:r>
              <a:rPr lang="zh-CN" altLang="en-US" sz="3200" dirty="0" smtClean="0">
                <a:ea typeface="宋体" charset="-122"/>
              </a:rPr>
              <a:t>下</a:t>
            </a:r>
            <a:endParaRPr lang="en-US" altLang="zh-CN" sz="3200" dirty="0" smtClean="0">
              <a:ea typeface="宋体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ea typeface="宋体" charset="-122"/>
              </a:rPr>
              <a:t>链接器的</a:t>
            </a:r>
            <a:r>
              <a:rPr lang="en-US" altLang="zh-CN" sz="3200" dirty="0" smtClean="0">
                <a:ea typeface="宋体" charset="-122"/>
              </a:rPr>
              <a:t>3</a:t>
            </a:r>
            <a:r>
              <a:rPr lang="zh-CN" altLang="en-US" sz="3200" dirty="0" smtClean="0">
                <a:ea typeface="宋体" charset="-122"/>
              </a:rPr>
              <a:t>项工作：</a:t>
            </a:r>
            <a:endParaRPr lang="en-US" altLang="zh-CN" sz="3200" dirty="0" smtClean="0">
              <a:ea typeface="宋体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为了减少重复劳动，对每个过程是单独编译和汇编的，每个模块不知道其他模块的真实位置。链接器将绝对引用，即与寄存器无关的内存地址重新定位为真实地址。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目标文件中仍含有未解决的地址</a:t>
            </a:r>
            <a:r>
              <a:rPr lang="zh-CN" altLang="en-US" sz="3200" dirty="0" smtClean="0">
                <a:ea typeface="宋体" charset="-122"/>
              </a:rPr>
              <a:t>（库程序）</a:t>
            </a:r>
            <a:endParaRPr kumimoji="0" lang="en-AU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宋体" charset="-122"/>
                <a:cs typeface="+mj-cs"/>
              </a:rPr>
              <a:t>动态链接</a:t>
            </a:r>
            <a:endParaRPr kumimoji="0" lang="en-AU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直到程序运行的时候，这些库例程才会被链接或加载。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使用文件中额外信息来找到适当的库并且更新所有外部引用。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避免静态链接导致的指令膨胀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自动链接新版本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ea typeface="宋体" charset="-122"/>
              </a:rPr>
              <a:t>加载器调用动态链接器：链接，库中所有程序运行时可能调用的例程。</a:t>
            </a:r>
            <a:endParaRPr lang="en-US" altLang="zh-CN" sz="2800" dirty="0" smtClean="0">
              <a:ea typeface="宋体" charset="-122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ea typeface="宋体" charset="-122"/>
              </a:rPr>
              <a:t>晚过程链接：每个例程只有在被调用后才被链接。</a:t>
            </a:r>
            <a:endParaRPr lang="en-US" altLang="zh-CN" sz="2800" dirty="0" smtClean="0">
              <a:ea typeface="宋体" charset="-122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AU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02-22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1196975"/>
            <a:ext cx="400526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Lazy Linkage</a:t>
            </a:r>
            <a:endParaRPr kumimoji="0" lang="en-AU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79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Indirection table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Stub: Loads routine ID,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Jump to linker/loader</a:t>
            </a:r>
            <a:endParaRPr lang="en-AU" altLang="zh-CN">
              <a:ea typeface="宋体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Linker/loader code</a:t>
            </a:r>
            <a:endParaRPr lang="en-AU" altLang="zh-CN">
              <a:ea typeface="宋体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156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Dynamically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mapped code</a:t>
            </a:r>
            <a:endParaRPr lang="en-AU" altLang="zh-CN"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8133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Indirection </a:t>
            </a:r>
            <a:r>
              <a:rPr lang="en-US" altLang="zh-CN" dirty="0" smtClean="0">
                <a:ea typeface="宋体" charset="-122"/>
              </a:rPr>
              <a:t>table</a:t>
            </a:r>
          </a:p>
          <a:p>
            <a:r>
              <a:rPr lang="zh-CN" altLang="en-US" dirty="0" smtClean="0">
                <a:ea typeface="宋体" charset="-122"/>
              </a:rPr>
              <a:t>（间接引用表）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442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Stub: Loads routine ID,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Jump to </a:t>
            </a:r>
            <a:r>
              <a:rPr lang="en-US" altLang="zh-CN" dirty="0" smtClean="0">
                <a:ea typeface="宋体" charset="-122"/>
              </a:rPr>
              <a:t>linker/loader</a:t>
            </a:r>
          </a:p>
          <a:p>
            <a:r>
              <a:rPr lang="zh-CN" altLang="en-US" dirty="0" smtClean="0">
                <a:ea typeface="宋体" charset="-122"/>
              </a:rPr>
              <a:t>得到库例程</a:t>
            </a:r>
            <a:r>
              <a:rPr lang="en-US" altLang="zh-CN" dirty="0" smtClean="0">
                <a:ea typeface="宋体" charset="-122"/>
              </a:rPr>
              <a:t>ID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Linker/loader </a:t>
            </a:r>
            <a:r>
              <a:rPr lang="en-US" altLang="zh-CN" dirty="0" smtClean="0">
                <a:ea typeface="宋体" charset="-122"/>
              </a:rPr>
              <a:t>code</a:t>
            </a:r>
          </a:p>
          <a:p>
            <a:r>
              <a:rPr lang="zh-CN" altLang="en-US" dirty="0" smtClean="0">
                <a:ea typeface="宋体" charset="-122"/>
              </a:rPr>
              <a:t>链接加载所需例程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24929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Dynamically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mapped </a:t>
            </a:r>
            <a:r>
              <a:rPr lang="en-US" altLang="zh-CN" dirty="0" smtClean="0">
                <a:ea typeface="宋体" charset="-122"/>
              </a:rPr>
              <a:t>code</a:t>
            </a:r>
          </a:p>
          <a:p>
            <a:r>
              <a:rPr lang="zh-CN" altLang="en-US" dirty="0">
                <a:ea typeface="宋体" charset="-122"/>
              </a:rPr>
              <a:t>重</a:t>
            </a:r>
            <a:r>
              <a:rPr lang="zh-CN" altLang="en-US" dirty="0" smtClean="0">
                <a:ea typeface="宋体" charset="-122"/>
              </a:rPr>
              <a:t>映射，改变跳转地址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使其</a:t>
            </a:r>
            <a:r>
              <a:rPr lang="zh-CN" altLang="en-US" dirty="0" smtClean="0">
                <a:ea typeface="宋体" charset="-122"/>
              </a:rPr>
              <a:t>指向要跳转的例程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然后跳转</a:t>
            </a:r>
            <a:endParaRPr lang="en-AU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f02-23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1989138"/>
            <a:ext cx="6416675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对于虚拟机来说简单轻便的指令序列</a:t>
            </a:r>
            <a:endParaRPr lang="en-AU" altLang="zh-CN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156450" y="4149725"/>
            <a:ext cx="1584325" cy="422283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解释字节码</a:t>
            </a:r>
            <a:endParaRPr lang="en-AU" altLang="zh-CN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179388" y="4000504"/>
            <a:ext cx="1704975" cy="1214445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宋体" charset="-122"/>
              </a:rPr>
              <a:t>将热点的方法编译成宿主机的指令序列</a:t>
            </a:r>
            <a:endParaRPr lang="en-US" altLang="zh-CN" dirty="0" smtClean="0">
              <a:solidFill>
                <a:schemeClr val="bg1"/>
              </a:solidFill>
              <a:ea typeface="宋体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JIT</a:t>
            </a:r>
            <a:endParaRPr lang="en-AU" altLang="zh-CN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宋体" charset="-122"/>
                <a:cs typeface="+mj-cs"/>
              </a:rPr>
              <a:t>启动</a:t>
            </a:r>
            <a:r>
              <a:rPr lang="en-US" altLang="zh-CN" sz="4400" dirty="0" smtClean="0">
                <a:latin typeface="+mj-lt"/>
                <a:ea typeface="宋体" charset="-122"/>
                <a:cs typeface="+mj-cs"/>
              </a:rPr>
              <a:t>Java</a:t>
            </a:r>
            <a:r>
              <a:rPr lang="zh-CN" altLang="en-US" sz="4400" dirty="0" smtClean="0">
                <a:latin typeface="+mj-lt"/>
                <a:ea typeface="宋体" charset="-122"/>
                <a:cs typeface="+mj-cs"/>
              </a:rPr>
              <a:t>应用程序</a:t>
            </a:r>
            <a:endParaRPr kumimoji="0" lang="en-AU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陷阱与谬</a:t>
            </a:r>
            <a:r>
              <a:rPr lang="zh-CN" altLang="en-US" dirty="0">
                <a:solidFill>
                  <a:srgbClr val="FF0000"/>
                </a:solidFill>
              </a:rPr>
              <a:t>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宋体" charset="-122"/>
              </a:rPr>
              <a:t>强大的指令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 </a:t>
            </a:r>
            <a:r>
              <a:rPr lang="zh-CN" altLang="en-US" sz="28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更高的性能</a:t>
            </a:r>
            <a:endParaRPr lang="en-US" altLang="zh-CN" sz="2800" dirty="0">
              <a:solidFill>
                <a:srgbClr val="FF0000"/>
              </a:solidFill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因为需要较少的指令就可以完成同样的功能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但是复杂的指令难于实现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ea typeface="宋体" charset="-122"/>
                <a:sym typeface="Symbol" pitchFamily="18" charset="2"/>
              </a:rPr>
              <a:t>由于复杂指令的指令周期长，常常导致简单指令也慢下来。</a:t>
            </a:r>
            <a:endParaRPr lang="en-US" altLang="zh-CN" sz="2000" dirty="0"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编译程序更倾向于使用简单指令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汇编语言编程性能高</a:t>
            </a:r>
            <a:endParaRPr lang="en-US" altLang="zh-CN" sz="2800" dirty="0">
              <a:solidFill>
                <a:srgbClr val="FF0000"/>
              </a:solidFill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编译器发展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汇编代码长度长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 </a:t>
            </a:r>
            <a:r>
              <a:rPr lang="zh-CN" altLang="en-US" sz="2400" dirty="0" smtClean="0">
                <a:ea typeface="宋体" charset="-122"/>
                <a:sym typeface="Symbol" pitchFamily="18" charset="2"/>
              </a:rPr>
              <a:t>更多的错误机会、低效等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8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陷阱</a:t>
            </a:r>
            <a:r>
              <a:rPr lang="zh-CN" altLang="en-US" dirty="0"/>
              <a:t>与谬</a:t>
            </a:r>
            <a:r>
              <a:rPr lang="zh-CN" altLang="en-US" dirty="0">
                <a:solidFill>
                  <a:srgbClr val="FF0000"/>
                </a:solidFill>
              </a:rPr>
              <a:t>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  <a:sym typeface="Symbol" pitchFamily="18" charset="2"/>
              </a:rPr>
              <a:t>二进制兼容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 </a:t>
            </a:r>
            <a:r>
              <a:rPr lang="zh-CN" altLang="en-US" dirty="0" smtClean="0">
                <a:ea typeface="宋体" charset="-122"/>
                <a:sym typeface="Symbol" pitchFamily="18" charset="2"/>
              </a:rPr>
              <a:t>指令集不变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字节编址的计算机中，连续字地址相差不是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。</a:t>
            </a:r>
            <a:endParaRPr lang="en-US" altLang="zh-CN" dirty="0">
              <a:solidFill>
                <a:srgbClr val="00B050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32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位字长相差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4!</a:t>
            </a:r>
            <a:endParaRPr lang="en-US" altLang="zh-CN" dirty="0">
              <a:solidFill>
                <a:srgbClr val="00B050"/>
              </a:solidFill>
              <a:ea typeface="宋体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在自动变量的定义过程之外，使用该变量对应的指针。例如：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C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语言的局部数组。</a:t>
            </a:r>
            <a:endParaRPr lang="en-US" altLang="zh-CN" dirty="0">
              <a:solidFill>
                <a:srgbClr val="00B050"/>
              </a:solidFill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70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Parallel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Concurrent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9006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9600" dirty="0" smtClean="0"/>
              <a:t> </a:t>
            </a:r>
            <a:r>
              <a:rPr lang="en-US" altLang="zh-CN" sz="9600" dirty="0" smtClean="0"/>
              <a:t> </a:t>
            </a:r>
            <a:r>
              <a:rPr lang="zh-CN" altLang="en-US" sz="9600" dirty="0" smtClean="0"/>
              <a:t>基本理解：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7200" dirty="0" smtClean="0"/>
              <a:t>parallel</a:t>
            </a:r>
            <a:r>
              <a:rPr lang="zh-CN" altLang="en-US" sz="7200" dirty="0" smtClean="0"/>
              <a:t>：并行。是指无论从微观上还是宏观上，二者都是一起执行，就好像两个人，一人拿一把铁锹挖坑，一小时后是两个大坑。</a:t>
            </a:r>
            <a:br>
              <a:rPr lang="zh-CN" altLang="en-US" sz="7200" dirty="0" smtClean="0"/>
            </a:br>
            <a:r>
              <a:rPr lang="en-US" altLang="zh-CN" sz="7200" dirty="0" smtClean="0"/>
              <a:t>concurrent</a:t>
            </a:r>
            <a:r>
              <a:rPr lang="zh-CN" altLang="en-US" sz="7200" dirty="0" smtClean="0"/>
              <a:t>：并发。在微观上不是同时执行的，而是把</a:t>
            </a:r>
            <a:r>
              <a:rPr lang="en-US" altLang="zh-CN" sz="7200" dirty="0" err="1" smtClean="0"/>
              <a:t>cpu</a:t>
            </a:r>
            <a:r>
              <a:rPr lang="zh-CN" altLang="en-US" sz="7200" dirty="0" smtClean="0"/>
              <a:t>时间片分成若干段，系统调度不同线程交替执行。从宏观上，各个线程都在运行。就好像，两个人拿“同一把铁锹”轮流挖坑，</a:t>
            </a:r>
            <a:r>
              <a:rPr lang="en-US" altLang="zh-CN" sz="7200" dirty="0" smtClean="0"/>
              <a:t>1</a:t>
            </a:r>
            <a:r>
              <a:rPr lang="zh-CN" altLang="en-US" sz="7200" dirty="0" smtClean="0"/>
              <a:t>小时后，每个人各挖一个小坑。挖成大坑一定要用两小时。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sz="7400" dirty="0" smtClean="0"/>
              <a:t> </a:t>
            </a:r>
            <a:r>
              <a:rPr lang="zh-CN" altLang="en-US" sz="9600" dirty="0" smtClean="0"/>
              <a:t>逻辑上、物理上：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4900" dirty="0" smtClean="0"/>
              <a:t/>
            </a:r>
            <a:br>
              <a:rPr lang="zh-CN" altLang="en-US" sz="4900" dirty="0" smtClean="0"/>
            </a:br>
            <a:r>
              <a:rPr lang="en-US" altLang="zh-CN" sz="7200" dirty="0" smtClean="0"/>
              <a:t>parallel</a:t>
            </a:r>
            <a:r>
              <a:rPr lang="zh-CN" altLang="en-US" sz="7200" dirty="0" smtClean="0"/>
              <a:t>：多核处理器同时处理不同任务，物理上同时发生。</a:t>
            </a:r>
            <a:br>
              <a:rPr lang="zh-CN" altLang="en-US" sz="7200" dirty="0" smtClean="0"/>
            </a:br>
            <a:r>
              <a:rPr lang="zh-CN" altLang="en-US" sz="7200" dirty="0" smtClean="0"/>
              <a:t/>
            </a:r>
            <a:br>
              <a:rPr lang="zh-CN" altLang="en-US" sz="7200" dirty="0" smtClean="0"/>
            </a:br>
            <a:r>
              <a:rPr lang="en-US" altLang="zh-CN" sz="7200" dirty="0" smtClean="0"/>
              <a:t>concurrent</a:t>
            </a:r>
            <a:r>
              <a:rPr lang="zh-CN" altLang="en-US" sz="7200" dirty="0" smtClean="0"/>
              <a:t>：单核同时处理多任务，逻辑上同时发生</a:t>
            </a:r>
            <a:r>
              <a:rPr lang="en-US" altLang="zh-CN" sz="7200" dirty="0" smtClean="0"/>
              <a:t>(simultaneous)</a:t>
            </a:r>
            <a:r>
              <a:rPr lang="zh-CN" altLang="en-US" sz="7200" dirty="0" smtClean="0"/>
              <a:t>。</a:t>
            </a:r>
            <a:br>
              <a:rPr lang="zh-CN" altLang="en-US" sz="7200" dirty="0" smtClean="0"/>
            </a:br>
            <a:r>
              <a:rPr lang="zh-CN" altLang="en-US" sz="7200" dirty="0" smtClean="0"/>
              <a:t/>
            </a:r>
            <a:br>
              <a:rPr lang="zh-CN" altLang="en-US" sz="7200" dirty="0" smtClean="0"/>
            </a:br>
            <a:r>
              <a:rPr lang="zh-CN" altLang="en-US" sz="7200" dirty="0" smtClean="0"/>
              <a:t>多核系统可以既是并行的又是并发的。</a:t>
            </a:r>
            <a:br>
              <a:rPr lang="zh-CN" altLang="en-US" sz="7200" dirty="0" smtClean="0"/>
            </a:br>
            <a:r>
              <a:rPr lang="zh-CN" altLang="en-US" sz="7200" dirty="0" smtClean="0"/>
              <a:t> 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计算机设计的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条原则</a:t>
            </a:r>
            <a:endParaRPr lang="en-US" altLang="zh-CN" dirty="0" smtClean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计算机应有的指令种类：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数据传输类指令</a:t>
            </a:r>
            <a:endParaRPr lang="en-US" altLang="zh-CN" dirty="0" smtClean="0"/>
          </a:p>
          <a:p>
            <a:pPr lvl="1"/>
            <a:r>
              <a:rPr lang="zh-CN" altLang="en-US" dirty="0"/>
              <a:t>运算类</a:t>
            </a:r>
            <a:r>
              <a:rPr lang="zh-CN" altLang="en-US" dirty="0" smtClean="0"/>
              <a:t>指令（算数、逻辑、移位等）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程序控制类指令（分支）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程序中断类指令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输入输出指令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781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指令格式的设计：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操作码</a:t>
            </a:r>
            <a:r>
              <a:rPr lang="zh-CN" altLang="en-US" sz="1600" dirty="0" smtClean="0"/>
              <a:t>（越短越好）</a:t>
            </a:r>
            <a:r>
              <a:rPr lang="zh-CN" altLang="en-US" dirty="0" smtClean="0"/>
              <a:t>的设计（扩展操作码，哈夫曼编码）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地址码的设计（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地址指令）</a:t>
            </a:r>
            <a:endParaRPr lang="en-US" altLang="zh-CN" dirty="0" smtClean="0"/>
          </a:p>
          <a:p>
            <a:r>
              <a:rPr lang="zh-CN" altLang="en-US" dirty="0"/>
              <a:t>寻址方式</a:t>
            </a:r>
          </a:p>
        </p:txBody>
      </p:sp>
    </p:spTree>
    <p:extLst>
      <p:ext uri="{BB962C8B-B14F-4D97-AF65-F5344CB8AC3E}">
        <p14:creationId xmlns:p14="http://schemas.microsoft.com/office/powerpoint/2010/main" val="2447391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477838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MIPS </a:t>
            </a:r>
            <a:r>
              <a:rPr lang="zh-CN" altLang="en-US" dirty="0" smtClean="0"/>
              <a:t>组成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295400"/>
            <a:ext cx="3810000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62600" y="1447800"/>
            <a:ext cx="1600200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914400"/>
            <a:ext cx="12446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67400" y="1066800"/>
            <a:ext cx="1003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562600" y="5257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6000" y="5257800"/>
            <a:ext cx="64928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153400" y="15240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153400" y="2819400"/>
            <a:ext cx="66833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2</a:t>
            </a:r>
            <a:r>
              <a:rPr lang="en-US" sz="1600" baseline="30000">
                <a:solidFill>
                  <a:schemeClr val="tx1"/>
                </a:solidFill>
              </a:rPr>
              <a:t>30</a:t>
            </a:r>
          </a:p>
          <a:p>
            <a:r>
              <a:rPr lang="en-US" sz="1600">
                <a:solidFill>
                  <a:schemeClr val="tx1"/>
                </a:solidFill>
              </a:rPr>
              <a:t>words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495800" y="3048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572000" y="2438400"/>
            <a:ext cx="1019175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read/write</a:t>
            </a:r>
          </a:p>
          <a:p>
            <a:r>
              <a:rPr lang="en-US" sz="1600">
                <a:solidFill>
                  <a:schemeClr val="tx1"/>
                </a:solidFill>
              </a:rPr>
              <a:t> addr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495800" y="3886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495800" y="3581400"/>
            <a:ext cx="985838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read data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495800" y="4267200"/>
            <a:ext cx="10080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495800" y="4572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239000" y="5181600"/>
            <a:ext cx="13462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word address</a:t>
            </a:r>
          </a:p>
          <a:p>
            <a:r>
              <a:rPr lang="en-US" sz="1600">
                <a:solidFill>
                  <a:schemeClr val="tx1"/>
                </a:solidFill>
              </a:rPr>
              <a:t>(binary)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162800" y="49530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0…0000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162800" y="47244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0…0100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162800" y="44958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0…1000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162800" y="42672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0…1100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7162800" y="15240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1…1100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103438" y="1606550"/>
            <a:ext cx="1136650" cy="146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103438" y="1371600"/>
            <a:ext cx="113665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973138" y="1722438"/>
            <a:ext cx="865187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src1 addr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969963" y="2074863"/>
            <a:ext cx="8667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src2 addr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031875" y="2425700"/>
            <a:ext cx="7667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dst addr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779588" y="2543175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1779588" y="1839913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1779588" y="2192338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779588" y="2894013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914400" y="2776538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103438" y="3187700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266950" y="3187700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40088" y="1898650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3240088" y="2778125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530600" y="172402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src1</a:t>
            </a:r>
          </a:p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530600" y="260032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src2</a:t>
            </a:r>
          </a:p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3124200" y="1600200"/>
            <a:ext cx="0" cy="146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905000" y="2133600"/>
            <a:ext cx="1247775" cy="59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32</a:t>
            </a:r>
          </a:p>
          <a:p>
            <a:pPr algn="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registers</a:t>
            </a:r>
          </a:p>
          <a:p>
            <a:pPr algn="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($zero - $ra)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4572000" y="4572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5181600" y="38862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4572000" y="3048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3200400" y="28194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200400" y="1905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1752600" y="28956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1828800" y="25908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1828800" y="22098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1828800" y="18288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>
            <a:off x="4572000" y="4495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5257800" y="38100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H="1">
            <a:off x="4572000" y="2971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3276600" y="1828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H="1">
            <a:off x="3276600" y="27432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H="1">
            <a:off x="1828800" y="28194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H="1">
            <a:off x="1828800" y="2514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H="1">
            <a:off x="1828800" y="2133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H="1">
            <a:off x="1828800" y="1752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533400" y="914400"/>
            <a:ext cx="8153400" cy="37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1371600" y="3851275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1752600" y="3851275"/>
            <a:ext cx="374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PC</a:t>
            </a:r>
          </a:p>
        </p:txBody>
      </p:sp>
      <p:grpSp>
        <p:nvGrpSpPr>
          <p:cNvPr id="64" name="Group 62"/>
          <p:cNvGrpSpPr>
            <a:grpSpLocks/>
          </p:cNvGrpSpPr>
          <p:nvPr/>
        </p:nvGrpSpPr>
        <p:grpSpPr bwMode="auto">
          <a:xfrm>
            <a:off x="3352800" y="4724400"/>
            <a:ext cx="457200" cy="762000"/>
            <a:chOff x="1392" y="2880"/>
            <a:chExt cx="288" cy="480"/>
          </a:xfrm>
        </p:grpSpPr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3352800" y="4953000"/>
            <a:ext cx="47307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 flipV="1">
            <a:off x="3048000" y="487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3048000" y="5334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 flipV="1">
            <a:off x="3810000" y="5105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 flipV="1">
            <a:off x="1066800" y="39274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 flipV="1">
            <a:off x="2438400" y="39274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 flipH="1">
            <a:off x="1066800" y="38512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 flipH="1">
            <a:off x="2514600" y="38512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 flipH="1">
            <a:off x="3810000" y="50292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 flipH="1">
            <a:off x="3048000" y="4800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 flipH="1">
            <a:off x="3048000" y="5257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1066800" y="39274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2514600" y="39274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3810000" y="51054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3048000" y="48768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3048000" y="5334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55626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>
            <a:off x="55626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 flipV="1">
            <a:off x="63246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 flipV="1">
            <a:off x="67056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90"/>
          <p:cNvSpPr>
            <a:spLocks noChangeShapeType="1"/>
          </p:cNvSpPr>
          <p:nvPr/>
        </p:nvSpPr>
        <p:spPr bwMode="auto">
          <a:xfrm flipV="1">
            <a:off x="59436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V="1">
            <a:off x="5943600" y="41910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 flipV="1">
            <a:off x="6324600" y="41910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 flipV="1">
            <a:off x="6705600" y="41910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5638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6019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6"/>
          <p:cNvSpPr>
            <a:spLocks noChangeArrowheads="1"/>
          </p:cNvSpPr>
          <p:nvPr/>
        </p:nvSpPr>
        <p:spPr bwMode="auto">
          <a:xfrm>
            <a:off x="6400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Rectangle 97"/>
          <p:cNvSpPr>
            <a:spLocks noChangeArrowheads="1"/>
          </p:cNvSpPr>
          <p:nvPr/>
        </p:nvSpPr>
        <p:spPr bwMode="auto">
          <a:xfrm>
            <a:off x="6781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6781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1" name="Rectangle 99"/>
          <p:cNvSpPr>
            <a:spLocks noChangeArrowheads="1"/>
          </p:cNvSpPr>
          <p:nvPr/>
        </p:nvSpPr>
        <p:spPr bwMode="auto">
          <a:xfrm>
            <a:off x="6400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2" name="Rectangle 100"/>
          <p:cNvSpPr>
            <a:spLocks noChangeArrowheads="1"/>
          </p:cNvSpPr>
          <p:nvPr/>
        </p:nvSpPr>
        <p:spPr bwMode="auto">
          <a:xfrm>
            <a:off x="6019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" name="Rectangle 101"/>
          <p:cNvSpPr>
            <a:spLocks noChangeArrowheads="1"/>
          </p:cNvSpPr>
          <p:nvPr/>
        </p:nvSpPr>
        <p:spPr bwMode="auto">
          <a:xfrm>
            <a:off x="5638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Rectangle 102"/>
          <p:cNvSpPr>
            <a:spLocks noChangeArrowheads="1"/>
          </p:cNvSpPr>
          <p:nvPr/>
        </p:nvSpPr>
        <p:spPr bwMode="auto">
          <a:xfrm>
            <a:off x="5257800" y="5638800"/>
            <a:ext cx="114141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byte address</a:t>
            </a:r>
          </a:p>
          <a:p>
            <a:r>
              <a:rPr lang="en-US" sz="1400">
                <a:solidFill>
                  <a:schemeClr val="tx1"/>
                </a:solidFill>
              </a:rPr>
              <a:t>(big Endian)</a:t>
            </a:r>
          </a:p>
        </p:txBody>
      </p:sp>
      <p:cxnSp>
        <p:nvCxnSpPr>
          <p:cNvPr id="105" name="AutoShape 103"/>
          <p:cNvCxnSpPr>
            <a:cxnSpLocks noChangeShapeType="1"/>
            <a:stCxn id="104" idx="0"/>
            <a:endCxn id="97" idx="1"/>
          </p:cNvCxnSpPr>
          <p:nvPr/>
        </p:nvCxnSpPr>
        <p:spPr bwMode="auto">
          <a:xfrm rot="16200000">
            <a:off x="5647531" y="5266532"/>
            <a:ext cx="554037" cy="190500"/>
          </a:xfrm>
          <a:prstGeom prst="curvedConnector2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grpSp>
        <p:nvGrpSpPr>
          <p:cNvPr id="106" name="Group 104"/>
          <p:cNvGrpSpPr>
            <a:grpSpLocks/>
          </p:cNvGrpSpPr>
          <p:nvPr/>
        </p:nvGrpSpPr>
        <p:grpSpPr bwMode="auto">
          <a:xfrm>
            <a:off x="685800" y="4343400"/>
            <a:ext cx="1938338" cy="992188"/>
            <a:chOff x="432" y="2736"/>
            <a:chExt cx="1221" cy="625"/>
          </a:xfrm>
        </p:grpSpPr>
        <p:sp>
          <p:nvSpPr>
            <p:cNvPr id="107" name="Oval 105"/>
            <p:cNvSpPr>
              <a:spLocks noChangeArrowheads="1"/>
            </p:cNvSpPr>
            <p:nvPr/>
          </p:nvSpPr>
          <p:spPr bwMode="auto">
            <a:xfrm>
              <a:off x="672" y="2736"/>
              <a:ext cx="624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06"/>
            <p:cNvSpPr txBox="1">
              <a:spLocks noChangeArrowheads="1"/>
            </p:cNvSpPr>
            <p:nvPr/>
          </p:nvSpPr>
          <p:spPr bwMode="auto">
            <a:xfrm>
              <a:off x="624" y="2736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Fetch</a:t>
              </a:r>
            </a:p>
            <a:p>
              <a:pPr algn="ctr"/>
              <a:r>
                <a:rPr lang="en-US" sz="1400"/>
                <a:t>PC = PC+4</a:t>
              </a: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auto">
            <a:xfrm>
              <a:off x="1196" y="3148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108"/>
            <p:cNvSpPr txBox="1">
              <a:spLocks noChangeArrowheads="1"/>
            </p:cNvSpPr>
            <p:nvPr/>
          </p:nvSpPr>
          <p:spPr bwMode="auto">
            <a:xfrm>
              <a:off x="1152" y="3168"/>
              <a:ext cx="5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Decode</a:t>
              </a: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auto">
            <a:xfrm>
              <a:off x="480" y="3148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10"/>
            <p:cNvSpPr txBox="1">
              <a:spLocks noChangeArrowheads="1"/>
            </p:cNvSpPr>
            <p:nvPr/>
          </p:nvSpPr>
          <p:spPr bwMode="auto">
            <a:xfrm>
              <a:off x="432" y="3168"/>
              <a:ext cx="36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Exec</a:t>
              </a:r>
            </a:p>
          </p:txBody>
        </p:sp>
        <p:cxnSp>
          <p:nvCxnSpPr>
            <p:cNvPr id="113" name="AutoShape 111"/>
            <p:cNvCxnSpPr>
              <a:cxnSpLocks noChangeShapeType="1"/>
              <a:stCxn id="107" idx="6"/>
              <a:endCxn id="109" idx="0"/>
            </p:cNvCxnSpPr>
            <p:nvPr/>
          </p:nvCxnSpPr>
          <p:spPr bwMode="auto">
            <a:xfrm>
              <a:off x="1296" y="2880"/>
              <a:ext cx="82" cy="26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" name="AutoShape 112"/>
            <p:cNvCxnSpPr>
              <a:cxnSpLocks noChangeShapeType="1"/>
              <a:stCxn id="109" idx="4"/>
              <a:endCxn id="111" idx="4"/>
            </p:cNvCxnSpPr>
            <p:nvPr/>
          </p:nvCxnSpPr>
          <p:spPr bwMode="auto">
            <a:xfrm rot="5400000">
              <a:off x="1013" y="2996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5" name="AutoShape 113"/>
            <p:cNvCxnSpPr>
              <a:cxnSpLocks noChangeShapeType="1"/>
              <a:stCxn id="111" idx="0"/>
              <a:endCxn id="107" idx="2"/>
            </p:cNvCxnSpPr>
            <p:nvPr/>
          </p:nvCxnSpPr>
          <p:spPr bwMode="auto">
            <a:xfrm rot="16200000">
              <a:off x="527" y="3002"/>
              <a:ext cx="268" cy="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16" name="Group 114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1392" y="2880"/>
            <a:chExt cx="288" cy="480"/>
          </a:xfrm>
        </p:grpSpPr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" name="Rectangle 122"/>
          <p:cNvSpPr>
            <a:spLocks noChangeArrowheads="1"/>
          </p:cNvSpPr>
          <p:nvPr/>
        </p:nvSpPr>
        <p:spPr bwMode="auto">
          <a:xfrm>
            <a:off x="2743200" y="396240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25" name="Line 123"/>
          <p:cNvSpPr>
            <a:spLocks noChangeShapeType="1"/>
          </p:cNvSpPr>
          <p:nvPr/>
        </p:nvSpPr>
        <p:spPr bwMode="auto">
          <a:xfrm flipV="1">
            <a:off x="2438400" y="43846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Line 124"/>
          <p:cNvSpPr>
            <a:spLocks noChangeShapeType="1"/>
          </p:cNvSpPr>
          <p:nvPr/>
        </p:nvSpPr>
        <p:spPr bwMode="auto">
          <a:xfrm flipV="1">
            <a:off x="3200400" y="411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Line 125"/>
          <p:cNvSpPr>
            <a:spLocks noChangeShapeType="1"/>
          </p:cNvSpPr>
          <p:nvPr/>
        </p:nvSpPr>
        <p:spPr bwMode="auto">
          <a:xfrm flipH="1">
            <a:off x="3200400" y="4038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Line 126"/>
          <p:cNvSpPr>
            <a:spLocks noChangeShapeType="1"/>
          </p:cNvSpPr>
          <p:nvPr/>
        </p:nvSpPr>
        <p:spPr bwMode="auto">
          <a:xfrm flipH="1">
            <a:off x="2438400" y="43084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Rectangle 127"/>
          <p:cNvSpPr>
            <a:spLocks noChangeArrowheads="1"/>
          </p:cNvSpPr>
          <p:nvPr/>
        </p:nvSpPr>
        <p:spPr bwMode="auto">
          <a:xfrm>
            <a:off x="3200400" y="41148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130" name="Rectangle 128"/>
          <p:cNvSpPr>
            <a:spLocks noChangeArrowheads="1"/>
          </p:cNvSpPr>
          <p:nvPr/>
        </p:nvSpPr>
        <p:spPr bwMode="auto">
          <a:xfrm>
            <a:off x="2438400" y="43846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2209800" y="4232275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132" name="Group 130"/>
          <p:cNvGrpSpPr>
            <a:grpSpLocks/>
          </p:cNvGrpSpPr>
          <p:nvPr/>
        </p:nvGrpSpPr>
        <p:grpSpPr bwMode="auto">
          <a:xfrm>
            <a:off x="3505200" y="3505200"/>
            <a:ext cx="457200" cy="762000"/>
            <a:chOff x="1392" y="2880"/>
            <a:chExt cx="288" cy="480"/>
          </a:xfrm>
        </p:grpSpPr>
        <p:sp>
          <p:nvSpPr>
            <p:cNvPr id="133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Rectangle 138"/>
          <p:cNvSpPr>
            <a:spLocks noChangeArrowheads="1"/>
          </p:cNvSpPr>
          <p:nvPr/>
        </p:nvSpPr>
        <p:spPr bwMode="auto">
          <a:xfrm>
            <a:off x="3505200" y="373380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41" name="Line 139"/>
          <p:cNvSpPr>
            <a:spLocks noChangeShapeType="1"/>
          </p:cNvSpPr>
          <p:nvPr/>
        </p:nvSpPr>
        <p:spPr bwMode="auto">
          <a:xfrm flipV="1">
            <a:off x="3962400" y="3886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" name="Line 140"/>
          <p:cNvSpPr>
            <a:spLocks noChangeShapeType="1"/>
          </p:cNvSpPr>
          <p:nvPr/>
        </p:nvSpPr>
        <p:spPr bwMode="auto">
          <a:xfrm flipH="1">
            <a:off x="3962400" y="38100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3962400" y="38862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144" name="Line 142"/>
          <p:cNvSpPr>
            <a:spLocks noChangeShapeType="1"/>
          </p:cNvSpPr>
          <p:nvPr/>
        </p:nvSpPr>
        <p:spPr bwMode="auto">
          <a:xfrm flipV="1">
            <a:off x="3200400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" name="Line 143"/>
          <p:cNvSpPr>
            <a:spLocks noChangeShapeType="1"/>
          </p:cNvSpPr>
          <p:nvPr/>
        </p:nvSpPr>
        <p:spPr bwMode="auto">
          <a:xfrm flipH="1">
            <a:off x="3200400" y="36226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" name="Rectangle 144"/>
          <p:cNvSpPr>
            <a:spLocks noChangeArrowheads="1"/>
          </p:cNvSpPr>
          <p:nvPr/>
        </p:nvSpPr>
        <p:spPr bwMode="auto">
          <a:xfrm>
            <a:off x="3200400" y="36988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147" name="Rectangle 145"/>
          <p:cNvSpPr>
            <a:spLocks noChangeArrowheads="1"/>
          </p:cNvSpPr>
          <p:nvPr/>
        </p:nvSpPr>
        <p:spPr bwMode="auto">
          <a:xfrm>
            <a:off x="2057400" y="3505200"/>
            <a:ext cx="115093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branch offset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27584" y="548680"/>
            <a:ext cx="7924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例：指令字长为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12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位，每个地址码为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位，采用扩展操作码的方式，设计</a:t>
            </a:r>
            <a:r>
              <a:rPr lang="en-US" altLang="zh-CN" sz="2000" dirty="0">
                <a:latin typeface="宋体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条三地址指令、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255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条一地址指令和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条零地址指令。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(1)</a:t>
            </a:r>
            <a:r>
              <a:rPr lang="en-US" altLang="zh-CN" sz="2000" dirty="0" smtClean="0">
                <a:latin typeface="Courier New" pitchFamily="49" charset="0"/>
                <a:cs typeface="Times New Roman" pitchFamily="18" charset="0"/>
              </a:rPr>
              <a:t>  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写出扩展表示；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(2)</a:t>
            </a:r>
            <a:r>
              <a:rPr lang="en-US" altLang="zh-CN" sz="2000" dirty="0" smtClean="0">
                <a:latin typeface="Courier New" pitchFamily="49" charset="0"/>
                <a:cs typeface="Times New Roman" pitchFamily="18" charset="0"/>
              </a:rPr>
              <a:t>  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画出指令译码逻辑图；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(3)</a:t>
            </a:r>
            <a:r>
              <a:rPr lang="en-US" altLang="zh-CN" sz="2000" dirty="0" smtClean="0">
                <a:latin typeface="Courier New" pitchFamily="49" charset="0"/>
                <a:cs typeface="Times New Roman" pitchFamily="18" charset="0"/>
              </a:rPr>
              <a:t>  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计算操作码平均长度。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解：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(1) 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操作码的扩展表示如下：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0 0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×××	×××	×××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  	  	  …			   4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条三地址指令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1 1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×××	×××	×××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0 0	0 0 0	0 0 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×××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		  …			   255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条一地址指令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1 1	1 1 1	1 1 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×××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1 1 1	1 1 1	1 1 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0 0 0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   		  …			   8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条零地址指令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1 1 1	1 1 1	1 1 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1 1 1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6605414" y="1628800"/>
            <a:ext cx="2127250" cy="874712"/>
          </a:xfrm>
          <a:prstGeom prst="borderCallout1">
            <a:avLst>
              <a:gd name="adj1" fmla="val 13069"/>
              <a:gd name="adj2" fmla="val -3583"/>
              <a:gd name="adj3" fmla="val 135289"/>
              <a:gd name="adj4" fmla="val -22235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红色</a:t>
            </a:r>
            <a:r>
              <a:rPr lang="zh-CN" altLang="en-US" sz="1800" dirty="0">
                <a:solidFill>
                  <a:schemeClr val="bg1"/>
                </a:solidFill>
                <a:ea typeface="宋体" pitchFamily="2" charset="-122"/>
              </a:rPr>
              <a:t>的部分决定是否扩展</a:t>
            </a:r>
          </a:p>
        </p:txBody>
      </p:sp>
    </p:spTree>
    <p:extLst>
      <p:ext uri="{BB962C8B-B14F-4D97-AF65-F5344CB8AC3E}">
        <p14:creationId xmlns:p14="http://schemas.microsoft.com/office/powerpoint/2010/main" val="409128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986565"/>
              </p:ext>
            </p:extLst>
          </p:nvPr>
        </p:nvGraphicFramePr>
        <p:xfrm>
          <a:off x="323527" y="408865"/>
          <a:ext cx="8553829" cy="525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914400" imgH="914400" progId="">
                  <p:embed/>
                </p:oleObj>
              </mc:Choice>
              <mc:Fallback>
                <p:oleObj r:id="rId3" imgW="914400" imgH="914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408865"/>
                        <a:ext cx="8553829" cy="5252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64320" y="5868536"/>
            <a:ext cx="594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(3) 操作码平均长度=(4×3＋9×255＋12×8)/267=9。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4693964" y="3999594"/>
            <a:ext cx="3550444" cy="1661654"/>
          </a:xfrm>
          <a:prstGeom prst="borderCallout1">
            <a:avLst>
              <a:gd name="adj1" fmla="val 7699"/>
              <a:gd name="adj2" fmla="val -2287"/>
              <a:gd name="adj3" fmla="val -68903"/>
              <a:gd name="adj4" fmla="val -6905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800" dirty="0">
                <a:ea typeface="宋体" pitchFamily="2" charset="-122"/>
              </a:rPr>
              <a:t>8种状态中，当高三位取100时y4有效，101时y5有效，110时y6有效，111时y7有效，三信号相</a:t>
            </a:r>
            <a:r>
              <a:rPr lang="zh-CN" altLang="en-US" sz="1800" dirty="0" smtClean="0">
                <a:ea typeface="宋体" pitchFamily="2" charset="-122"/>
              </a:rPr>
              <a:t>或，</a:t>
            </a:r>
            <a:r>
              <a:rPr lang="zh-CN" altLang="en-US" sz="1800" dirty="0">
                <a:ea typeface="宋体" pitchFamily="2" charset="-122"/>
              </a:rPr>
              <a:t>决定下一个译码器是否做指令译码。</a:t>
            </a:r>
          </a:p>
        </p:txBody>
      </p:sp>
    </p:spTree>
    <p:extLst>
      <p:ext uri="{BB962C8B-B14F-4D97-AF65-F5344CB8AC3E}">
        <p14:creationId xmlns:p14="http://schemas.microsoft.com/office/powerpoint/2010/main" val="210085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528" y="260648"/>
            <a:ext cx="8496944" cy="6336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</a:t>
            </a:r>
            <a:r>
              <a:rPr lang="zh-CN" altLang="en-US" sz="2800" dirty="0" smtClean="0">
                <a:latin typeface="宋体" charset="-122"/>
              </a:rPr>
              <a:t>指令操作码是有空余的。在可变长度的指令系统的设计中，扩展方法的原则:</a:t>
            </a:r>
            <a:endParaRPr lang="en-US" altLang="zh-CN" sz="2800" dirty="0" smtClean="0">
              <a:latin typeface="宋体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latin typeface="宋体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使用频度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宋体" charset="-122"/>
              </a:rPr>
              <a:t>即指令在程序中的出现概率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宋体" charset="-122"/>
              </a:rPr>
              <a:t>高的指令应分配短的操作码，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 使用频度低的指令相应地分配较长的操作码，哈夫曼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Huffman)</a:t>
            </a:r>
            <a:r>
              <a:rPr lang="zh-CN" altLang="en-US" sz="2400" dirty="0" smtClean="0">
                <a:latin typeface="宋体" charset="-122"/>
              </a:rPr>
              <a:t>编码法就是根据上述原则进行编码。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 </a:t>
            </a:r>
            <a:r>
              <a:rPr lang="en-US" altLang="zh-CN" sz="2400" dirty="0" smtClean="0">
                <a:latin typeface="宋体" charset="-122"/>
              </a:rPr>
              <a:t>Huffman</a:t>
            </a:r>
            <a:r>
              <a:rPr lang="zh-CN" altLang="en-US" sz="2400" dirty="0" smtClean="0">
                <a:latin typeface="宋体" charset="-122"/>
              </a:rPr>
              <a:t>编码法可用</a:t>
            </a:r>
            <a:r>
              <a:rPr lang="en-US" altLang="zh-CN" sz="2400" dirty="0" smtClean="0">
                <a:latin typeface="宋体" charset="-122"/>
              </a:rPr>
              <a:t>Huffman</a:t>
            </a:r>
            <a:r>
              <a:rPr lang="zh-CN" altLang="en-US" sz="2400" dirty="0" smtClean="0">
                <a:latin typeface="宋体" charset="-122"/>
              </a:rPr>
              <a:t>树的方法来实现：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首先将使用频度最小的、尽可能接近的两个概率合并为一个概率和，然后把它作为叶结点。新的结点与其它的叶结点再按频度大小排序。然后继续与别的相近的概率合并，如此反复，直至全部使用频度都处理完毕，最后形成一个频度为1的根结点。压缩过程可不完全相同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 此后，从根节点开始向下延伸，左分支取1，右分支取0，遍历所有的叶节点。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1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表4.2  操作码的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Huffman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编码法</a:t>
            </a:r>
          </a:p>
          <a:p>
            <a:pPr eaLnBrk="0" hangingPunct="0">
              <a:defRPr/>
            </a:pPr>
            <a:endParaRPr lang="zh-CN" altLang="en-US" sz="1800" dirty="0">
              <a:ea typeface="宋体" pitchFamily="2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438400" y="457200"/>
            <a:ext cx="4392613" cy="1905000"/>
            <a:chOff x="0" y="0"/>
            <a:chExt cx="2654" cy="128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" y="3"/>
              <a:ext cx="2648" cy="1274"/>
              <a:chOff x="0" y="0"/>
              <a:chExt cx="2648" cy="1274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55" cy="384"/>
                <a:chOff x="0" y="0"/>
                <a:chExt cx="555" cy="384"/>
              </a:xfrm>
            </p:grpSpPr>
            <p:sp>
              <p:nvSpPr>
                <p:cNvPr id="28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6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指令</a:t>
                  </a: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i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endParaRPr lang="en-US" altLang="zh-CN" sz="1200">
                    <a:ea typeface="宋体" pitchFamily="2" charset="-122"/>
                  </a:endParaRPr>
                </a:p>
              </p:txBody>
            </p:sp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55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555" y="0"/>
                <a:ext cx="625" cy="384"/>
                <a:chOff x="0" y="0"/>
                <a:chExt cx="625" cy="384"/>
              </a:xfrm>
            </p:grpSpPr>
            <p:sp>
              <p:nvSpPr>
                <p:cNvPr id="26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使用频度</a:t>
                  </a: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P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i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endParaRPr lang="en-US" altLang="zh-CN" sz="1200">
                    <a:ea typeface="宋体" pitchFamily="2" charset="-122"/>
                  </a:endParaRPr>
                </a:p>
              </p:txBody>
            </p:sp>
            <p:sp>
              <p:nvSpPr>
                <p:cNvPr id="27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3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1180" y="0"/>
                <a:ext cx="734" cy="384"/>
                <a:chOff x="0" y="0"/>
                <a:chExt cx="734" cy="384"/>
              </a:xfrm>
            </p:grpSpPr>
            <p:sp>
              <p:nvSpPr>
                <p:cNvPr id="2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>
                      <a:latin typeface="宋体" charset="0"/>
                      <a:ea typeface="宋体" charset="0"/>
                    </a:rPr>
                    <a:t>Huffman</a:t>
                  </a:r>
                  <a:r>
                    <a:rPr lang="zh-CN" altLang="en-US" sz="1200">
                      <a:latin typeface="宋体" charset="0"/>
                      <a:ea typeface="宋体" charset="0"/>
                    </a:rPr>
                    <a:t>编码</a:t>
                  </a:r>
                </a:p>
                <a:p>
                  <a:pPr algn="ctr" eaLnBrk="0" hangingPunct="0">
                    <a:defRPr/>
                  </a:pPr>
                  <a:endParaRPr lang="zh-CN" altLang="en-US" sz="1200">
                    <a:latin typeface="Times New Roman" charset="0"/>
                    <a:ea typeface="宋体" charset="0"/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6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1914" y="0"/>
                <a:ext cx="734" cy="384"/>
                <a:chOff x="0" y="0"/>
                <a:chExt cx="734" cy="384"/>
              </a:xfrm>
            </p:grpSpPr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64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操作码长度</a:t>
                  </a: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L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i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endParaRPr lang="en-US" altLang="zh-CN" sz="1200">
                    <a:ea typeface="宋体" pitchFamily="2" charset="-122"/>
                  </a:endParaRPr>
                </a:p>
              </p:txBody>
            </p:sp>
            <p:sp>
              <p:nvSpPr>
                <p:cNvPr id="23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0" name="Group 17"/>
              <p:cNvGrpSpPr>
                <a:grpSpLocks/>
              </p:cNvGrpSpPr>
              <p:nvPr/>
            </p:nvGrpSpPr>
            <p:grpSpPr bwMode="auto">
              <a:xfrm>
                <a:off x="0" y="384"/>
                <a:ext cx="555" cy="890"/>
                <a:chOff x="0" y="0"/>
                <a:chExt cx="555" cy="890"/>
              </a:xfrm>
            </p:grpSpPr>
            <p:sp>
              <p:nvSpPr>
                <p:cNvPr id="2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69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1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2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3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4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5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6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7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endParaRPr lang="en-US" altLang="zh-CN" sz="1200">
                    <a:ea typeface="宋体" pitchFamily="2" charset="-122"/>
                  </a:endParaRPr>
                </a:p>
              </p:txBody>
            </p:sp>
            <p:sp>
              <p:nvSpPr>
                <p:cNvPr id="2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55" cy="89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555" y="384"/>
                <a:ext cx="625" cy="890"/>
                <a:chOff x="0" y="0"/>
                <a:chExt cx="625" cy="890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7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0.40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0.26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0.15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0.06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0.05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0.04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0.04</a:t>
                  </a:r>
                </a:p>
                <a:p>
                  <a:pPr algn="ctr" eaLnBrk="0" hangingPunct="0">
                    <a:defRPr/>
                  </a:pPr>
                  <a:endParaRPr lang="zh-CN" altLang="en-US" sz="1200" dirty="0">
                    <a:ea typeface="宋体" pitchFamily="2" charset="-122"/>
                  </a:endParaRPr>
                </a:p>
              </p:txBody>
            </p:sp>
            <p:sp>
              <p:nvSpPr>
                <p:cNvPr id="19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3" cy="89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1180" y="384"/>
                <a:ext cx="734" cy="890"/>
                <a:chOff x="0" y="0"/>
                <a:chExt cx="734" cy="890"/>
              </a:xfrm>
            </p:grpSpPr>
            <p:sp>
              <p:nvSpPr>
                <p:cNvPr id="16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8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indent="274638" algn="just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11100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11101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11110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11111</a:t>
                  </a:r>
                </a:p>
                <a:p>
                  <a:pPr indent="274638" algn="just" eaLnBrk="0" hangingPunct="0">
                    <a:defRPr/>
                  </a:pPr>
                  <a:endParaRPr lang="zh-CN" altLang="en-US" sz="1200">
                    <a:ea typeface="宋体" pitchFamily="2" charset="-122"/>
                  </a:endParaRPr>
                </a:p>
              </p:txBody>
            </p:sp>
            <p:sp>
              <p:nvSpPr>
                <p:cNvPr id="1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6" cy="89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3" name="Group 26"/>
              <p:cNvGrpSpPr>
                <a:grpSpLocks/>
              </p:cNvGrpSpPr>
              <p:nvPr/>
            </p:nvGrpSpPr>
            <p:grpSpPr bwMode="auto">
              <a:xfrm>
                <a:off x="1914" y="384"/>
                <a:ext cx="734" cy="890"/>
                <a:chOff x="0" y="0"/>
                <a:chExt cx="734" cy="890"/>
              </a:xfrm>
            </p:grpSpPr>
            <p:sp>
              <p:nvSpPr>
                <p:cNvPr id="14" name="Rectangle 27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646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1位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2位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3位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5位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5位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5位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5位</a:t>
                  </a:r>
                </a:p>
                <a:p>
                  <a:pPr algn="ctr" eaLnBrk="0" hangingPunct="0">
                    <a:defRPr/>
                  </a:pPr>
                  <a:endParaRPr lang="zh-CN" altLang="en-US" sz="1200">
                    <a:latin typeface="Times New Roman" charset="0"/>
                    <a:ea typeface="宋体" charset="0"/>
                  </a:endParaRPr>
                </a:p>
              </p:txBody>
            </p:sp>
            <p:sp>
              <p:nvSpPr>
                <p:cNvPr id="15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4" cy="89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</p:grpSp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2654" cy="1280"/>
            </a:xfrm>
            <a:prstGeom prst="rect">
              <a:avLst/>
            </a:prstGeom>
            <a:noFill/>
            <a:ln w="9525" cmpd="sng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</a:endParaRPr>
            </a:p>
          </p:txBody>
        </p:sp>
      </p:grpSp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600200" y="2514600"/>
          <a:ext cx="6858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63810" imgH="63810" progId="">
                  <p:embed/>
                </p:oleObj>
              </mc:Choice>
              <mc:Fallback>
                <p:oleObj r:id="rId3" imgW="63810" imgH="6381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6858000" cy="3581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224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764704"/>
            <a:ext cx="81534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如果将使用的频度与位数综合考虑，可按下式求得平均编码长度：</a:t>
            </a:r>
          </a:p>
          <a:p>
            <a:pPr algn="ctr" eaLnBrk="0" hangingPunct="0">
              <a:defRPr/>
            </a:pP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L=∑</a:t>
            </a:r>
            <a:r>
              <a:rPr lang="en-US" altLang="zh-CN" sz="1800" dirty="0" err="1">
                <a:latin typeface="宋体" pitchFamily="2" charset="-122"/>
                <a:ea typeface="宋体" pitchFamily="2" charset="-122"/>
              </a:rPr>
              <a:t>L</a:t>
            </a:r>
            <a:r>
              <a:rPr lang="en-US" altLang="zh-CN" sz="1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800" dirty="0" err="1">
                <a:latin typeface="宋体" pitchFamily="2" charset="-122"/>
                <a:ea typeface="宋体" pitchFamily="2" charset="-122"/>
              </a:rPr>
              <a:t>×P</a:t>
            </a:r>
            <a:r>
              <a:rPr lang="en-US" altLang="zh-CN" sz="1800" baseline="-25000" dirty="0" err="1">
                <a:latin typeface="宋体" pitchFamily="2" charset="-122"/>
                <a:ea typeface="宋体" pitchFamily="2" charset="-122"/>
              </a:rPr>
              <a:t>i</a:t>
            </a:r>
            <a:endParaRPr lang="en-US" altLang="zh-CN" sz="1800" dirty="0">
              <a:latin typeface="宋体" pitchFamily="2" charset="-122"/>
              <a:ea typeface="宋体" pitchFamily="2" charset="-122"/>
            </a:endParaRPr>
          </a:p>
          <a:p>
            <a:pPr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上例的平均编码长度为：</a:t>
            </a:r>
          </a:p>
          <a:p>
            <a:pPr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L=</a:t>
            </a:r>
            <a:r>
              <a:rPr lang="en-US" altLang="en-US" sz="1800" dirty="0">
                <a:latin typeface="宋体" pitchFamily="2" charset="-122"/>
                <a:ea typeface="宋体" pitchFamily="2" charset="-122"/>
              </a:rPr>
              <a:t>［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0.40×1+0.26×2+0.15×3+0.6×5+0.05×5+0.04×5+0.04×5</a:t>
            </a:r>
            <a:r>
              <a:rPr lang="en-US" altLang="en-US" sz="1800" dirty="0">
                <a:latin typeface="宋体" pitchFamily="2" charset="-122"/>
                <a:ea typeface="宋体" pitchFamily="2" charset="-122"/>
              </a:rPr>
              <a:t>］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位</a:t>
            </a:r>
          </a:p>
          <a:p>
            <a:pPr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 =2.32位</a:t>
            </a:r>
          </a:p>
          <a:p>
            <a:pPr algn="just" eaLnBrk="0" hangingPunct="0">
              <a:defRPr/>
            </a:pP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eaLnBrk="0" hangingPunct="0">
              <a:defRPr/>
            </a:pPr>
            <a:r>
              <a:rPr lang="en-US" altLang="zh-CN" sz="1800" dirty="0">
                <a:ea typeface="宋体" pitchFamily="2" charset="-122"/>
              </a:rPr>
              <a:t>       Huffman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扩展编码法与扩展编码法区别：</a:t>
            </a:r>
          </a:p>
          <a:p>
            <a:pPr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eaLnBrk="0" hangingPunct="0">
              <a:defRPr/>
            </a:pPr>
            <a:r>
              <a:rPr lang="en-US" altLang="zh-CN" sz="1800" dirty="0">
                <a:ea typeface="宋体" pitchFamily="2" charset="-122"/>
              </a:rPr>
              <a:t>Huffman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扩展编码法:从指令的使用频度出发，对指令的长度没有限制（操作码与地址码两部分长度之和是字节的整数倍 ）。</a:t>
            </a:r>
            <a:r>
              <a:rPr lang="zh-CN" altLang="en-US" sz="1800" dirty="0">
                <a:ea typeface="宋体" pitchFamily="2" charset="-122"/>
              </a:rPr>
              <a:t> </a:t>
            </a:r>
          </a:p>
          <a:p>
            <a:pPr eaLnBrk="0" hangingPunct="0">
              <a:defRPr/>
            </a:pP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扩展编码法:从地址码的个数出发来决定操作码字段位数</a:t>
            </a:r>
          </a:p>
        </p:txBody>
      </p:sp>
    </p:spTree>
    <p:extLst>
      <p:ext uri="{BB962C8B-B14F-4D97-AF65-F5344CB8AC3E}">
        <p14:creationId xmlns:p14="http://schemas.microsoft.com/office/powerpoint/2010/main" val="211835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838200"/>
            <a:ext cx="80010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28600" algn="just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[例4.4] 某机主存容量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64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×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，共有60条单字长、单地址指令。试采用直接、间接、变址和相对这四种寻址方式设计指令格式，并说明每一种寻址方式的寻址范围及有效地址计算方法。</a:t>
            </a:r>
          </a:p>
          <a:p>
            <a:pPr indent="228600"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解：60条指令操作码字段(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OP)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至少需占用6位(2</a:t>
            </a:r>
            <a:r>
              <a:rPr lang="zh-CN" altLang="en-US" sz="1800" baseline="3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=64)，这样指令余下长度10位。寻址模式(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X)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为四种，所以要2位(2</a:t>
            </a:r>
            <a:r>
              <a:rPr lang="zh-CN" altLang="en-US" sz="1800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=4)。形式地址(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D)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只剩下8位。</a:t>
            </a:r>
          </a:p>
          <a:p>
            <a:pPr indent="228600" algn="just" eaLnBrk="0" hangingPunct="0">
              <a:defRPr/>
            </a:pP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indent="228600"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   其指令格式如下：</a:t>
            </a:r>
          </a:p>
          <a:p>
            <a:pPr indent="228600"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	      15        10 9   8 7              0</a:t>
            </a:r>
          </a:p>
          <a:p>
            <a:pPr indent="228600" eaLnBrk="0" hangingPunct="0">
              <a:defRPr/>
            </a:pPr>
            <a:endParaRPr lang="zh-CN" altLang="en-US" sz="1800" dirty="0">
              <a:ea typeface="宋体" pitchFamily="2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667000" y="3200400"/>
            <a:ext cx="3962400" cy="311150"/>
            <a:chOff x="0" y="0"/>
            <a:chExt cx="1743" cy="39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" y="3"/>
              <a:ext cx="1737" cy="384"/>
              <a:chOff x="0" y="0"/>
              <a:chExt cx="1737" cy="384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629" cy="384"/>
                <a:chOff x="0" y="0"/>
                <a:chExt cx="629" cy="384"/>
              </a:xfrm>
            </p:grpSpPr>
            <p:sp>
              <p:nvSpPr>
                <p:cNvPr id="13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3"/>
                  <a:ext cx="543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1400">
                      <a:latin typeface="宋体" pitchFamily="2" charset="-122"/>
                      <a:ea typeface="宋体" pitchFamily="2" charset="-122"/>
                    </a:rPr>
                    <a:t>OP</a:t>
                  </a:r>
                </a:p>
                <a:p>
                  <a:pPr algn="ctr" eaLnBrk="0" hangingPunct="0">
                    <a:defRPr/>
                  </a:pPr>
                  <a:endParaRPr lang="en-US" altLang="en-US" sz="1400">
                    <a:ea typeface="宋体" pitchFamily="2" charset="-122"/>
                  </a:endParaRPr>
                </a:p>
              </p:txBody>
            </p:sp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629" cy="38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629" y="0"/>
                <a:ext cx="326" cy="384"/>
                <a:chOff x="0" y="0"/>
                <a:chExt cx="326" cy="384"/>
              </a:xfrm>
            </p:grpSpPr>
            <p:sp>
              <p:nvSpPr>
                <p:cNvPr id="1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3"/>
                  <a:ext cx="240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1400"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  <a:p>
                  <a:pPr algn="ctr" eaLnBrk="0" hangingPunct="0">
                    <a:defRPr/>
                  </a:pPr>
                  <a:endParaRPr lang="en-US" altLang="en-US" sz="1400">
                    <a:ea typeface="宋体" pitchFamily="2" charset="-122"/>
                  </a:endParaRPr>
                </a:p>
              </p:txBody>
            </p:sp>
            <p:sp>
              <p:nvSpPr>
                <p:cNvPr id="1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326" cy="38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955" y="0"/>
                <a:ext cx="782" cy="384"/>
                <a:chOff x="0" y="0"/>
                <a:chExt cx="782" cy="384"/>
              </a:xfrm>
            </p:grpSpPr>
            <p:sp>
              <p:nvSpPr>
                <p:cNvPr id="9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3"/>
                  <a:ext cx="696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1400">
                      <a:latin typeface="宋体" pitchFamily="2" charset="-122"/>
                      <a:ea typeface="宋体" pitchFamily="2" charset="-122"/>
                    </a:rPr>
                    <a:t>D</a:t>
                  </a:r>
                </a:p>
                <a:p>
                  <a:pPr algn="ctr" eaLnBrk="0" hangingPunct="0">
                    <a:defRPr/>
                  </a:pPr>
                  <a:endParaRPr lang="en-US" altLang="en-US" sz="1400">
                    <a:ea typeface="宋体" pitchFamily="2" charset="-122"/>
                  </a:endParaRPr>
                </a:p>
              </p:txBody>
            </p:sp>
            <p:sp>
              <p:nvSpPr>
                <p:cNvPr id="10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782" cy="38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</p:grpSp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743" cy="390"/>
            </a:xfrm>
            <a:prstGeom prst="rect">
              <a:avLst/>
            </a:prstGeom>
            <a:noFill/>
            <a:ln w="9525" cmpd="sng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</a:endParaRPr>
            </a:p>
          </p:txBody>
        </p:sp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990600" y="3810000"/>
            <a:ext cx="76962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 algn="just">
              <a:defRPr/>
            </a:pPr>
            <a:r>
              <a:rPr lang="zh-CN" altLang="en-US" sz="1800">
                <a:latin typeface="宋体" pitchFamily="2" charset="-122"/>
                <a:ea typeface="宋体" pitchFamily="2" charset="-122"/>
              </a:rPr>
              <a:t>寻址模式如下：</a:t>
            </a:r>
          </a:p>
          <a:p>
            <a:pPr indent="266700" algn="just" eaLnBrk="0" hangingPunct="0">
              <a:defRPr/>
            </a:pPr>
            <a:r>
              <a:rPr lang="en-US" altLang="zh-CN" sz="1800">
                <a:latin typeface="宋体" pitchFamily="2" charset="-122"/>
                <a:ea typeface="宋体" pitchFamily="2" charset="-122"/>
              </a:rPr>
              <a:t>X=00 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直接寻址	有效地址	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E=D(256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字)</a:t>
            </a:r>
          </a:p>
          <a:p>
            <a:pPr indent="266700" algn="just" eaLnBrk="0" hangingPunct="0">
              <a:defRPr/>
            </a:pPr>
            <a:r>
              <a:rPr lang="en-US" altLang="zh-CN" sz="1800">
                <a:latin typeface="宋体" pitchFamily="2" charset="-122"/>
                <a:ea typeface="宋体" pitchFamily="2" charset="-122"/>
              </a:rPr>
              <a:t>X=01 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间接寻址	有效地址	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E=(D)(64K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字)</a:t>
            </a:r>
          </a:p>
          <a:p>
            <a:pPr indent="266700" algn="just" eaLnBrk="0" hangingPunct="0">
              <a:defRPr/>
            </a:pPr>
            <a:r>
              <a:rPr lang="en-US" altLang="zh-CN" sz="1800">
                <a:latin typeface="宋体" pitchFamily="2" charset="-122"/>
                <a:ea typeface="宋体" pitchFamily="2" charset="-122"/>
              </a:rPr>
              <a:t>X=10 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变址寻址	有效地址	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E=(R</a:t>
            </a:r>
            <a:r>
              <a:rPr lang="en-US" altLang="zh-CN" sz="1800" baseline="-3000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)+D(64K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字)</a:t>
            </a:r>
          </a:p>
          <a:p>
            <a:pPr indent="266700" algn="just" eaLnBrk="0" hangingPunct="0">
              <a:defRPr/>
            </a:pPr>
            <a:r>
              <a:rPr lang="en-US" altLang="zh-CN" sz="1800">
                <a:latin typeface="宋体" pitchFamily="2" charset="-122"/>
                <a:ea typeface="宋体" pitchFamily="2" charset="-122"/>
              </a:rPr>
              <a:t>X=11 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相对寻址	有效地址	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E=(PC)+D(PC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附近256个字)</a:t>
            </a:r>
          </a:p>
          <a:p>
            <a:pPr indent="266700" algn="just" eaLnBrk="0" hangingPunct="0">
              <a:defRPr/>
            </a:pPr>
            <a:r>
              <a:rPr lang="zh-CN" altLang="en-US" sz="1800">
                <a:latin typeface="宋体" pitchFamily="2" charset="-122"/>
                <a:ea typeface="宋体" pitchFamily="2" charset="-122"/>
              </a:rPr>
              <a:t>其中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800" baseline="-3000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为变址寄存器(16位)，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PC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为程序计数器(16位)。变址和相对寻址时，位移量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可正可负。</a:t>
            </a:r>
          </a:p>
          <a:p>
            <a:pPr indent="266700" eaLnBrk="0" hangingPunct="0"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16" name="AutoShape 16"/>
          <p:cNvSpPr>
            <a:spLocks/>
          </p:cNvSpPr>
          <p:nvPr/>
        </p:nvSpPr>
        <p:spPr bwMode="auto">
          <a:xfrm>
            <a:off x="5235575" y="185738"/>
            <a:ext cx="1470025" cy="500062"/>
          </a:xfrm>
          <a:prstGeom prst="borderCallout1">
            <a:avLst>
              <a:gd name="adj1" fmla="val 22856"/>
              <a:gd name="adj2" fmla="val -5185"/>
              <a:gd name="adj3" fmla="val 132699"/>
              <a:gd name="adj4" fmla="val -6112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>
                <a:solidFill>
                  <a:schemeClr val="bg1"/>
                </a:solidFill>
                <a:ea typeface="宋体" pitchFamily="2" charset="-122"/>
              </a:rPr>
              <a:t>机器字长</a:t>
            </a:r>
          </a:p>
        </p:txBody>
      </p:sp>
      <p:sp>
        <p:nvSpPr>
          <p:cNvPr id="17" name="AutoShape 17"/>
          <p:cNvSpPr>
            <a:spLocks/>
          </p:cNvSpPr>
          <p:nvPr/>
        </p:nvSpPr>
        <p:spPr bwMode="auto">
          <a:xfrm>
            <a:off x="1371600" y="228600"/>
            <a:ext cx="1676400" cy="685800"/>
          </a:xfrm>
          <a:prstGeom prst="borderCallout1">
            <a:avLst>
              <a:gd name="adj1" fmla="val 16667"/>
              <a:gd name="adj2" fmla="val 104546"/>
              <a:gd name="adj3" fmla="val 91667"/>
              <a:gd name="adj4" fmla="val 14232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000">
                <a:solidFill>
                  <a:schemeClr val="bg1"/>
                </a:solidFill>
                <a:ea typeface="宋体" pitchFamily="2" charset="-122"/>
              </a:rPr>
              <a:t>需覆盖的寻址范围</a:t>
            </a:r>
          </a:p>
        </p:txBody>
      </p:sp>
    </p:spTree>
    <p:extLst>
      <p:ext uri="{BB962C8B-B14F-4D97-AF65-F5344CB8AC3E}">
        <p14:creationId xmlns:p14="http://schemas.microsoft.com/office/powerpoint/2010/main" val="728755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下周小测验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8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>
                <a:ea typeface="宋体" charset="-122"/>
              </a:rPr>
              <a:t>两个处理器（任务）共享一块内存</a:t>
            </a:r>
            <a:endParaRPr lang="en-AU" altLang="zh-CN" sz="2800" dirty="0" smtClean="0">
              <a:ea typeface="宋体" charset="-122"/>
            </a:endParaRPr>
          </a:p>
          <a:p>
            <a:pPr lvl="1"/>
            <a:r>
              <a:rPr lang="en-AU" altLang="zh-CN" sz="2400" dirty="0" smtClean="0">
                <a:ea typeface="宋体" charset="-122"/>
              </a:rPr>
              <a:t>P1 </a:t>
            </a:r>
            <a:r>
              <a:rPr lang="zh-CN" altLang="en-US" sz="2400" dirty="0" smtClean="0">
                <a:ea typeface="宋体" charset="-122"/>
              </a:rPr>
              <a:t>写</a:t>
            </a:r>
            <a:r>
              <a:rPr lang="en-AU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 </a:t>
            </a:r>
            <a:r>
              <a:rPr lang="en-AU" altLang="zh-CN" sz="2400" dirty="0" smtClean="0">
                <a:ea typeface="宋体" charset="-122"/>
              </a:rPr>
              <a:t>P2 </a:t>
            </a:r>
            <a:r>
              <a:rPr lang="zh-CN" altLang="en-US" sz="2400" dirty="0" smtClean="0">
                <a:ea typeface="宋体" charset="-122"/>
              </a:rPr>
              <a:t>读</a:t>
            </a:r>
            <a:endParaRPr lang="en-AU" altLang="zh-CN" sz="2400" dirty="0" smtClean="0">
              <a:ea typeface="宋体" charset="-122"/>
            </a:endParaRPr>
          </a:p>
          <a:p>
            <a:pPr lvl="1"/>
            <a:r>
              <a:rPr lang="zh-CN" altLang="en-US" sz="2400" dirty="0" smtClean="0">
                <a:ea typeface="宋体" charset="-122"/>
              </a:rPr>
              <a:t>若</a:t>
            </a:r>
            <a:r>
              <a:rPr lang="en-US" altLang="zh-CN" sz="2400" dirty="0" smtClean="0">
                <a:ea typeface="宋体" charset="-122"/>
              </a:rPr>
              <a:t>P1</a:t>
            </a:r>
            <a:r>
              <a:rPr lang="zh-CN" altLang="en-US" sz="2400" dirty="0" smtClean="0">
                <a:ea typeface="宋体" charset="-122"/>
              </a:rPr>
              <a:t>和</a:t>
            </a:r>
            <a:r>
              <a:rPr lang="en-US" altLang="zh-CN" sz="2400" dirty="0" smtClean="0">
                <a:ea typeface="宋体" charset="-122"/>
              </a:rPr>
              <a:t>P2</a:t>
            </a:r>
            <a:r>
              <a:rPr lang="zh-CN" altLang="en-US" sz="2400" dirty="0" smtClean="0">
                <a:ea typeface="宋体" charset="-122"/>
              </a:rPr>
              <a:t>未同步则会产生数据竞争（</a:t>
            </a:r>
            <a:r>
              <a:rPr lang="en-US" altLang="zh-CN" sz="2400" dirty="0" smtClean="0">
                <a:ea typeface="宋体" charset="-122"/>
              </a:rPr>
              <a:t>P81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 smtClean="0">
              <a:ea typeface="宋体" charset="-122"/>
            </a:endParaRPr>
          </a:p>
          <a:p>
            <a:pPr lvl="2"/>
            <a:r>
              <a:rPr lang="zh-CN" altLang="en-US" sz="2000" dirty="0" smtClean="0">
                <a:ea typeface="宋体" charset="-122"/>
              </a:rPr>
              <a:t>最终结果依赖于访问次序</a:t>
            </a:r>
            <a:endParaRPr lang="en-AU" altLang="zh-CN" sz="2000" dirty="0" smtClean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多处理器实现同步的硬件支持方法</a:t>
            </a:r>
            <a:endParaRPr lang="en-AU" altLang="zh-CN" sz="2800" dirty="0" smtClean="0">
              <a:ea typeface="宋体" charset="-122"/>
            </a:endParaRPr>
          </a:p>
          <a:p>
            <a:pPr lvl="1"/>
            <a:r>
              <a:rPr lang="zh-CN" altLang="en-US" sz="2400" dirty="0" smtClean="0">
                <a:ea typeface="宋体" charset="-122"/>
              </a:rPr>
              <a:t>原子读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写存储器</a:t>
            </a:r>
            <a:endParaRPr lang="en-AU" altLang="zh-CN" sz="2400" dirty="0" smtClean="0">
              <a:ea typeface="宋体" charset="-122"/>
            </a:endParaRPr>
          </a:p>
          <a:p>
            <a:pPr lvl="1"/>
            <a:r>
              <a:rPr lang="zh-CN" altLang="en-US" sz="2400" dirty="0" smtClean="0">
                <a:ea typeface="宋体" charset="-122"/>
              </a:rPr>
              <a:t>进行存储器原子读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写时不得插入任何其他存储器访问操作（互斥区）</a:t>
            </a:r>
            <a:endParaRPr lang="en-AU" altLang="zh-CN" sz="2400" dirty="0" smtClean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实现同步的方法</a:t>
            </a:r>
            <a:endParaRPr lang="en-AU" altLang="zh-CN" sz="2800" dirty="0" smtClean="0">
              <a:ea typeface="宋体" charset="-122"/>
            </a:endParaRPr>
          </a:p>
          <a:p>
            <a:pPr lvl="1"/>
            <a:r>
              <a:rPr lang="zh-CN" altLang="en-US" sz="2400" dirty="0" smtClean="0">
                <a:ea typeface="宋体" charset="-122"/>
              </a:rPr>
              <a:t>单个指令，例如：原子交换指令</a:t>
            </a:r>
            <a:r>
              <a:rPr lang="en-AU" altLang="zh-CN" sz="2400" dirty="0" smtClean="0">
                <a:ea typeface="宋体" charset="-122"/>
              </a:rPr>
              <a:t>register </a:t>
            </a:r>
            <a:r>
              <a:rPr lang="en-AU" altLang="zh-CN" sz="2400" dirty="0" smtClean="0">
                <a:ea typeface="宋体" charset="-122"/>
                <a:cs typeface="Arial" charset="0"/>
              </a:rPr>
              <a:t>↔ memory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  <a:cs typeface="Arial" charset="0"/>
              </a:rPr>
              <a:t>指令对（不可被其他处理器或线程插入写操作）</a:t>
            </a:r>
            <a:endParaRPr lang="en-AU" altLang="zh-CN" sz="2400" dirty="0" smtClean="0">
              <a:solidFill>
                <a:srgbClr val="FF0000"/>
              </a:solidFill>
              <a:ea typeface="宋体" charset="-122"/>
              <a:cs typeface="Arial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同步指令对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链接取数：</a:t>
            </a:r>
            <a:r>
              <a:rPr lang="en-AU" altLang="zh-CN" dirty="0" err="1">
                <a:latin typeface="Lucida Console" pitchFamily="49" charset="0"/>
                <a:ea typeface="宋体" charset="-122"/>
              </a:rPr>
              <a:t>ll</a:t>
            </a:r>
            <a:r>
              <a:rPr lang="en-AU" altLang="zh-CN" dirty="0">
                <a:latin typeface="Lucida Console" pitchFamily="49" charset="0"/>
                <a:ea typeface="宋体" charset="-122"/>
              </a:rPr>
              <a:t> </a:t>
            </a:r>
            <a:r>
              <a:rPr lang="en-US" altLang="zh-CN" dirty="0" err="1">
                <a:latin typeface="Lucida Console" pitchFamily="49" charset="0"/>
                <a:ea typeface="宋体" charset="-122"/>
              </a:rPr>
              <a:t>rt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, offset(</a:t>
            </a:r>
            <a:r>
              <a:rPr lang="en-US" altLang="zh-CN" dirty="0" err="1">
                <a:latin typeface="Lucida Console" pitchFamily="49" charset="0"/>
                <a:ea typeface="宋体" charset="-122"/>
              </a:rPr>
              <a:t>rs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sz="2400" dirty="0" smtClean="0"/>
              <a:t>将内存</a:t>
            </a:r>
            <a:r>
              <a:rPr lang="en-US" altLang="zh-CN" sz="2400" dirty="0" err="1" smtClean="0"/>
              <a:t>rs+offset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位数值存入寄存器</a:t>
            </a:r>
            <a:r>
              <a:rPr lang="en-US" altLang="zh-CN" sz="2400" dirty="0" err="1" smtClean="0"/>
              <a:t>rt</a:t>
            </a:r>
            <a:r>
              <a:rPr lang="zh-CN" altLang="en-US" sz="2400" dirty="0" smtClean="0"/>
              <a:t>中，并开始执行原子读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修改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写操作。</a:t>
            </a:r>
            <a:endParaRPr lang="en-US" altLang="zh-CN" sz="2400" dirty="0" smtClean="0"/>
          </a:p>
          <a:p>
            <a:r>
              <a:rPr lang="zh-CN" altLang="en-US" dirty="0" smtClean="0"/>
              <a:t>条件存数：</a:t>
            </a:r>
            <a:r>
              <a:rPr lang="en-AU" altLang="zh-CN" dirty="0" err="1">
                <a:latin typeface="Lucida Console" pitchFamily="49" charset="0"/>
                <a:ea typeface="宋体" charset="-122"/>
              </a:rPr>
              <a:t>sc</a:t>
            </a:r>
            <a:r>
              <a:rPr lang="en-AU" altLang="zh-CN" dirty="0">
                <a:latin typeface="Lucida Console" pitchFamily="49" charset="0"/>
                <a:ea typeface="宋体" charset="-122"/>
              </a:rPr>
              <a:t> </a:t>
            </a:r>
            <a:r>
              <a:rPr lang="en-AU" altLang="zh-CN" dirty="0" err="1">
                <a:latin typeface="Lucida Console" pitchFamily="49" charset="0"/>
                <a:ea typeface="宋体" charset="-122"/>
              </a:rPr>
              <a:t>rt</a:t>
            </a:r>
            <a:r>
              <a:rPr lang="en-AU" altLang="zh-CN" dirty="0">
                <a:latin typeface="Lucida Console" pitchFamily="49" charset="0"/>
                <a:ea typeface="宋体" charset="-122"/>
              </a:rPr>
              <a:t>, 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offset(</a:t>
            </a:r>
            <a:r>
              <a:rPr lang="en-US" altLang="zh-CN" dirty="0" err="1">
                <a:latin typeface="Lucida Console" pitchFamily="49" charset="0"/>
                <a:ea typeface="宋体" charset="-122"/>
              </a:rPr>
              <a:t>rs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     将寄存器</a:t>
            </a:r>
            <a:r>
              <a:rPr lang="en-US" altLang="zh-CN" sz="2400" dirty="0" err="1" smtClean="0"/>
              <a:t>rt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位数值存入</a:t>
            </a:r>
            <a:r>
              <a:rPr lang="en-US" altLang="zh-CN" sz="2400" dirty="0" err="1" smtClean="0"/>
              <a:t>rs+offset</a:t>
            </a:r>
            <a:r>
              <a:rPr lang="zh-CN" altLang="en-US" sz="2400" dirty="0" smtClean="0"/>
              <a:t>内存地址中，并完成原子读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修改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写操作。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ea typeface="宋体" charset="-122"/>
              </a:rPr>
              <a:t>成功，若从</a:t>
            </a:r>
            <a:r>
              <a:rPr lang="en-AU" altLang="zh-CN" sz="2400" dirty="0" err="1" smtClean="0">
                <a:latin typeface="Lucida Console" pitchFamily="49" charset="0"/>
                <a:ea typeface="宋体" charset="-122"/>
              </a:rPr>
              <a:t>ll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执行后该内存地址未被改写</a:t>
            </a:r>
            <a:endParaRPr lang="en-US" altLang="zh-CN" sz="2400" dirty="0">
              <a:latin typeface="Lucida Console" pitchFamily="49" charset="0"/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en-AU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返回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>
                <a:ea typeface="宋体" charset="-122"/>
              </a:rPr>
              <a:t>1 </a:t>
            </a:r>
            <a:r>
              <a:rPr lang="zh-CN" altLang="en-US" dirty="0" smtClean="0">
                <a:ea typeface="宋体" charset="-122"/>
              </a:rPr>
              <a:t>存入 </a:t>
            </a:r>
            <a:r>
              <a:rPr lang="en-AU" altLang="zh-CN" dirty="0" err="1" smtClean="0">
                <a:ea typeface="宋体" charset="-122"/>
              </a:rPr>
              <a:t>rt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ea typeface="宋体" charset="-122"/>
              </a:rPr>
              <a:t>失败，若</a:t>
            </a:r>
            <a:r>
              <a:rPr lang="zh-CN" altLang="en-US" sz="2400" dirty="0">
                <a:latin typeface="Lucida Console" pitchFamily="49" charset="0"/>
                <a:ea typeface="宋体" charset="-122"/>
              </a:rPr>
              <a:t>该内存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地址</a:t>
            </a:r>
            <a:r>
              <a:rPr lang="zh-CN" altLang="en-US" sz="2400" dirty="0">
                <a:latin typeface="Lucida Console" pitchFamily="49" charset="0"/>
                <a:ea typeface="宋体" charset="-122"/>
              </a:rPr>
              <a:t>被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改写</a:t>
            </a:r>
            <a:endParaRPr lang="en-AU" altLang="zh-CN" sz="2400" dirty="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返回</a:t>
            </a:r>
            <a:r>
              <a:rPr lang="en-AU" altLang="zh-CN" dirty="0" smtClean="0">
                <a:ea typeface="宋体" charset="-122"/>
              </a:rPr>
              <a:t>0 </a:t>
            </a:r>
            <a:r>
              <a:rPr lang="zh-CN" altLang="en-US" dirty="0" smtClean="0">
                <a:ea typeface="宋体" charset="-122"/>
              </a:rPr>
              <a:t>存入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err="1">
                <a:ea typeface="宋体" charset="-122"/>
              </a:rPr>
              <a:t>rt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99261"/>
              </p:ext>
            </p:extLst>
          </p:nvPr>
        </p:nvGraphicFramePr>
        <p:xfrm>
          <a:off x="1475656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offset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62645"/>
              </p:ext>
            </p:extLst>
          </p:nvPr>
        </p:nvGraphicFramePr>
        <p:xfrm>
          <a:off x="1547664" y="400506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offset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4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try: add $t0,$zero,$s4 ;$t0=$s4</a:t>
            </a: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   </a:t>
            </a:r>
            <a:r>
              <a:rPr lang="en-AU" altLang="zh-CN" sz="2200" dirty="0" err="1" smtClean="0">
                <a:latin typeface="Lucida Console" pitchFamily="49" charset="0"/>
                <a:ea typeface="宋体" charset="-122"/>
              </a:rPr>
              <a:t>ll</a:t>
            </a: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$t1,0($s1)    ;</a:t>
            </a:r>
            <a:r>
              <a:rPr lang="zh-CN" altLang="en-US" sz="2200" dirty="0">
                <a:latin typeface="Lucida Console" pitchFamily="49" charset="0"/>
                <a:ea typeface="宋体" charset="-122"/>
              </a:rPr>
              <a:t>链接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取数，</a:t>
            </a:r>
            <a:r>
              <a:rPr lang="en-US" altLang="zh-CN" sz="2200" dirty="0" smtClean="0">
                <a:latin typeface="Lucida Console" pitchFamily="49" charset="0"/>
                <a:ea typeface="宋体" charset="-122"/>
              </a:rPr>
              <a:t>$t1=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内存中的值</a:t>
            </a: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   </a:t>
            </a:r>
            <a:r>
              <a:rPr lang="en-AU" altLang="zh-CN" sz="2200" dirty="0" err="1" smtClean="0">
                <a:latin typeface="Lucida Console" pitchFamily="49" charset="0"/>
                <a:ea typeface="宋体" charset="-122"/>
              </a:rPr>
              <a:t>sc</a:t>
            </a: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$t0,0($s1)    ;</a:t>
            </a:r>
            <a:r>
              <a:rPr lang="zh-CN" altLang="en-US" sz="1200" dirty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条件存</a:t>
            </a:r>
            <a:r>
              <a:rPr lang="zh-CN" altLang="en-US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数，</a:t>
            </a:r>
            <a:r>
              <a:rPr lang="zh-CN" altLang="en-US" sz="1200" dirty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内存</a:t>
            </a:r>
            <a:r>
              <a:rPr lang="zh-CN" altLang="en-US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中的值</a:t>
            </a:r>
            <a:r>
              <a:rPr lang="en-US" altLang="zh-CN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=$t0</a:t>
            </a:r>
            <a:r>
              <a:rPr lang="zh-CN" altLang="en-US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，若失败</a:t>
            </a:r>
            <a:r>
              <a:rPr lang="en-US" altLang="zh-CN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$t0</a:t>
            </a:r>
            <a:r>
              <a:rPr lang="zh-CN" altLang="en-US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中将为</a:t>
            </a:r>
            <a:r>
              <a:rPr lang="en-US" altLang="zh-CN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0</a:t>
            </a:r>
            <a:endParaRPr lang="en-AU" altLang="zh-CN" sz="1200" dirty="0" smtClean="0">
              <a:solidFill>
                <a:srgbClr val="FF0000"/>
              </a:solidFill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   </a:t>
            </a:r>
            <a:r>
              <a:rPr lang="en-AU" altLang="zh-CN" sz="2200" dirty="0" err="1" smtClean="0">
                <a:latin typeface="Lucida Console" pitchFamily="49" charset="0"/>
                <a:ea typeface="宋体" charset="-122"/>
              </a:rPr>
              <a:t>beq</a:t>
            </a: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$t0,$zero,try ;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若失败，分支到</a:t>
            </a:r>
            <a:r>
              <a:rPr lang="en-US" altLang="zh-CN" sz="2200" dirty="0" smtClean="0">
                <a:latin typeface="Lucida Console" pitchFamily="49" charset="0"/>
                <a:ea typeface="宋体" charset="-122"/>
              </a:rPr>
              <a:t>try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重新</a:t>
            </a: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   add $s4,$zero,$t1 ; $s4</a:t>
            </a:r>
            <a:r>
              <a:rPr lang="en-US" altLang="zh-CN" sz="2200" dirty="0" smtClean="0">
                <a:latin typeface="Lucida Console" pitchFamily="49" charset="0"/>
                <a:ea typeface="宋体" charset="-122"/>
              </a:rPr>
              <a:t>=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取出的值</a:t>
            </a:r>
            <a:endParaRPr lang="en-US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$s4</a:t>
            </a:r>
            <a:r>
              <a:rPr lang="zh-CN" altLang="en-US" dirty="0" smtClean="0"/>
              <a:t>和内存（地址为</a:t>
            </a:r>
            <a:r>
              <a:rPr lang="en-US" altLang="zh-CN" dirty="0" smtClean="0"/>
              <a:t>$s1+0</a:t>
            </a:r>
            <a:r>
              <a:rPr lang="zh-CN" altLang="en-US" dirty="0" smtClean="0"/>
              <a:t>）中的值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2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9762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  <p:sp>
        <p:nvSpPr>
          <p:cNvPr id="2" name="右大括号 1"/>
          <p:cNvSpPr/>
          <p:nvPr/>
        </p:nvSpPr>
        <p:spPr>
          <a:xfrm>
            <a:off x="3249200" y="844549"/>
            <a:ext cx="330324" cy="1485900"/>
          </a:xfrm>
          <a:prstGeom prst="rightBrace">
            <a:avLst/>
          </a:prstGeom>
          <a:ln>
            <a:solidFill>
              <a:srgbClr val="FF0000"/>
            </a:solidFill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93671" y="848143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高级语言程序编译成汇编程序。（包含伪指令）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  <p:sp>
        <p:nvSpPr>
          <p:cNvPr id="2" name="右大括号 1"/>
          <p:cNvSpPr/>
          <p:nvPr/>
        </p:nvSpPr>
        <p:spPr>
          <a:xfrm>
            <a:off x="4241676" y="2209800"/>
            <a:ext cx="330324" cy="1485900"/>
          </a:xfrm>
          <a:prstGeom prst="rightBrace">
            <a:avLst/>
          </a:prstGeom>
          <a:ln>
            <a:solidFill>
              <a:srgbClr val="FF0000"/>
            </a:solidFill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54550" y="2029420"/>
            <a:ext cx="250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汇编程序到目标文件（二进制机器语言）。包含未定义的标记，如外部引用。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24600" y="3988304"/>
            <a:ext cx="250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所有地址变为真实地址（为了减少重复劳动，对每个过程是单独编译和汇编的，每个模块不知道其他模块的真实位置  </a:t>
            </a:r>
            <a:r>
              <a:rPr lang="en-US" altLang="zh-CN" dirty="0" smtClean="0">
                <a:solidFill>
                  <a:srgbClr val="FF0000"/>
                </a:solidFill>
              </a:rPr>
              <a:t>P85</a:t>
            </a:r>
            <a:r>
              <a:rPr lang="zh-CN" altLang="en-US" dirty="0" smtClean="0">
                <a:solidFill>
                  <a:srgbClr val="FF0000"/>
                </a:solidFill>
              </a:rPr>
              <a:t>链接器的工作）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14800" y="4191000"/>
            <a:ext cx="914400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5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1641</Words>
  <Application>Microsoft Office PowerPoint</Application>
  <PresentationFormat>全屏显示(4:3)</PresentationFormat>
  <Paragraphs>337</Paragraphs>
  <Slides>29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宋体</vt:lpstr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Office 主题​​</vt:lpstr>
      <vt:lpstr>2.11 并行与指令：同步</vt:lpstr>
      <vt:lpstr>Parallel 与 Concurrent</vt:lpstr>
      <vt:lpstr>同步</vt:lpstr>
      <vt:lpstr>MIPS同步指令对</vt:lpstr>
      <vt:lpstr>同步实例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汇编伪指令</vt:lpstr>
      <vt:lpstr>目标文件</vt:lpstr>
      <vt:lpstr>PowerPoint 演示文稿</vt:lpstr>
      <vt:lpstr>加载器</vt:lpstr>
      <vt:lpstr>PowerPoint 演示文稿</vt:lpstr>
      <vt:lpstr>PowerPoint 演示文稿</vt:lpstr>
      <vt:lpstr>PowerPoint 演示文稿</vt:lpstr>
      <vt:lpstr>陷阱与谬误</vt:lpstr>
      <vt:lpstr>陷阱与谬误</vt:lpstr>
      <vt:lpstr>本章小结</vt:lpstr>
      <vt:lpstr>本章小结</vt:lpstr>
      <vt:lpstr>MIPS 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2.11 并行与指令：同步</dc:title>
  <dc:creator>hzhang</dc:creator>
  <cp:lastModifiedBy>Zhang</cp:lastModifiedBy>
  <cp:revision>57</cp:revision>
  <dcterms:created xsi:type="dcterms:W3CDTF">2013-02-16T13:04:01Z</dcterms:created>
  <dcterms:modified xsi:type="dcterms:W3CDTF">2017-03-14T03:38:29Z</dcterms:modified>
</cp:coreProperties>
</file>