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9" r:id="rId3"/>
    <p:sldId id="257" r:id="rId4"/>
    <p:sldId id="280" r:id="rId5"/>
    <p:sldId id="258" r:id="rId6"/>
    <p:sldId id="261" r:id="rId7"/>
    <p:sldId id="260" r:id="rId8"/>
    <p:sldId id="296" r:id="rId9"/>
    <p:sldId id="262" r:id="rId10"/>
    <p:sldId id="263" r:id="rId11"/>
    <p:sldId id="264" r:id="rId12"/>
    <p:sldId id="291" r:id="rId13"/>
    <p:sldId id="267" r:id="rId14"/>
    <p:sldId id="268" r:id="rId15"/>
    <p:sldId id="292" r:id="rId16"/>
    <p:sldId id="265" r:id="rId17"/>
    <p:sldId id="293" r:id="rId18"/>
    <p:sldId id="269" r:id="rId19"/>
    <p:sldId id="270" r:id="rId20"/>
    <p:sldId id="271" r:id="rId21"/>
    <p:sldId id="273" r:id="rId22"/>
    <p:sldId id="274" r:id="rId23"/>
    <p:sldId id="294" r:id="rId24"/>
    <p:sldId id="272" r:id="rId25"/>
    <p:sldId id="295" r:id="rId26"/>
    <p:sldId id="275" r:id="rId27"/>
    <p:sldId id="282" r:id="rId28"/>
    <p:sldId id="276" r:id="rId29"/>
    <p:sldId id="283" r:id="rId30"/>
    <p:sldId id="277" r:id="rId31"/>
    <p:sldId id="278" r:id="rId32"/>
    <p:sldId id="279" r:id="rId33"/>
    <p:sldId id="297" r:id="rId34"/>
    <p:sldId id="285" r:id="rId35"/>
    <p:sldId id="286" r:id="rId36"/>
    <p:sldId id="287" r:id="rId37"/>
    <p:sldId id="288" r:id="rId38"/>
    <p:sldId id="289" r:id="rId39"/>
    <p:sldId id="290" r:id="rId40"/>
    <p:sldId id="284"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59" autoAdjust="0"/>
  </p:normalViewPr>
  <p:slideViewPr>
    <p:cSldViewPr>
      <p:cViewPr varScale="1">
        <p:scale>
          <a:sx n="70" d="100"/>
          <a:sy n="70" d="100"/>
        </p:scale>
        <p:origin x="138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AA0D60-B0C0-4904-AB7C-61C4BFD997F4}" type="datetimeFigureOut">
              <a:rPr lang="zh-CN" altLang="en-US" smtClean="0"/>
              <a:pPr/>
              <a:t>2018/3/21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C52AC8-0A6C-4FD7-AF6C-5FAECD8E3B4B}" type="slidenum">
              <a:rPr lang="zh-CN" altLang="en-US" smtClean="0"/>
              <a:pPr/>
              <a:t>‹#›</a:t>
            </a:fld>
            <a:endParaRPr lang="zh-CN" altLang="en-US"/>
          </a:p>
        </p:txBody>
      </p:sp>
    </p:spTree>
    <p:extLst>
      <p:ext uri="{BB962C8B-B14F-4D97-AF65-F5344CB8AC3E}">
        <p14:creationId xmlns:p14="http://schemas.microsoft.com/office/powerpoint/2010/main" val="167246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C52AC8-0A6C-4FD7-AF6C-5FAECD8E3B4B}" type="slidenum">
              <a:rPr lang="zh-CN" altLang="en-US" smtClean="0"/>
              <a:pPr/>
              <a:t>11</a:t>
            </a:fld>
            <a:endParaRPr lang="zh-CN" altLang="en-US"/>
          </a:p>
        </p:txBody>
      </p:sp>
    </p:spTree>
    <p:extLst>
      <p:ext uri="{BB962C8B-B14F-4D97-AF65-F5344CB8AC3E}">
        <p14:creationId xmlns:p14="http://schemas.microsoft.com/office/powerpoint/2010/main" val="277680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C52AC8-0A6C-4FD7-AF6C-5FAECD8E3B4B}" type="slidenum">
              <a:rPr lang="zh-CN" altLang="en-US" smtClean="0"/>
              <a:pPr/>
              <a:t>14</a:t>
            </a:fld>
            <a:endParaRPr lang="zh-CN" altLang="en-US"/>
          </a:p>
        </p:txBody>
      </p:sp>
    </p:spTree>
    <p:extLst>
      <p:ext uri="{BB962C8B-B14F-4D97-AF65-F5344CB8AC3E}">
        <p14:creationId xmlns:p14="http://schemas.microsoft.com/office/powerpoint/2010/main" val="3269519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C52AC8-0A6C-4FD7-AF6C-5FAECD8E3B4B}" type="slidenum">
              <a:rPr lang="zh-CN" altLang="en-US" smtClean="0"/>
              <a:pPr/>
              <a:t>16</a:t>
            </a:fld>
            <a:endParaRPr lang="zh-CN" altLang="en-US"/>
          </a:p>
        </p:txBody>
      </p:sp>
    </p:spTree>
    <p:extLst>
      <p:ext uri="{BB962C8B-B14F-4D97-AF65-F5344CB8AC3E}">
        <p14:creationId xmlns:p14="http://schemas.microsoft.com/office/powerpoint/2010/main" val="1949504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5E095EF-397F-468F-A794-309D26CC2DD0}" type="datetime1">
              <a:rPr lang="zh-CN" altLang="en-US" smtClean="0"/>
              <a:pPr/>
              <a:t>2018/3/21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B39A4C-2193-41B7-97E4-97117E8E90DD}" type="slidenum">
              <a:rPr lang="zh-CN" altLang="en-US" smtClean="0"/>
              <a:pPr/>
              <a:t>‹#›</a:t>
            </a:fld>
            <a:endParaRPr lang="zh-CN" altLang="en-US"/>
          </a:p>
        </p:txBody>
      </p:sp>
    </p:spTree>
    <p:extLst>
      <p:ext uri="{BB962C8B-B14F-4D97-AF65-F5344CB8AC3E}">
        <p14:creationId xmlns:p14="http://schemas.microsoft.com/office/powerpoint/2010/main" val="1076362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FE5E57-AA1B-49E8-B20D-24BCD146125A}" type="datetime1">
              <a:rPr lang="zh-CN" altLang="en-US" smtClean="0"/>
              <a:pPr/>
              <a:t>2018/3/21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B39A4C-2193-41B7-97E4-97117E8E90DD}" type="slidenum">
              <a:rPr lang="zh-CN" altLang="en-US" smtClean="0"/>
              <a:pPr/>
              <a:t>‹#›</a:t>
            </a:fld>
            <a:endParaRPr lang="zh-CN" altLang="en-US"/>
          </a:p>
        </p:txBody>
      </p:sp>
    </p:spTree>
    <p:extLst>
      <p:ext uri="{BB962C8B-B14F-4D97-AF65-F5344CB8AC3E}">
        <p14:creationId xmlns:p14="http://schemas.microsoft.com/office/powerpoint/2010/main" val="3932497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EBF3F97-BB64-4EA2-AB77-5DA27B5FE380}" type="datetime1">
              <a:rPr lang="zh-CN" altLang="en-US" smtClean="0"/>
              <a:pPr/>
              <a:t>2018/3/21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B39A4C-2193-41B7-97E4-97117E8E90DD}" type="slidenum">
              <a:rPr lang="zh-CN" altLang="en-US" smtClean="0"/>
              <a:pPr/>
              <a:t>‹#›</a:t>
            </a:fld>
            <a:endParaRPr lang="zh-CN" altLang="en-US"/>
          </a:p>
        </p:txBody>
      </p:sp>
    </p:spTree>
    <p:extLst>
      <p:ext uri="{BB962C8B-B14F-4D97-AF65-F5344CB8AC3E}">
        <p14:creationId xmlns:p14="http://schemas.microsoft.com/office/powerpoint/2010/main" val="209353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71E415-0BE4-4BA4-B40E-CF4BA5FB02F1}" type="datetime1">
              <a:rPr lang="zh-CN" altLang="en-US" smtClean="0"/>
              <a:pPr/>
              <a:t>2018/3/21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B39A4C-2193-41B7-97E4-97117E8E90DD}" type="slidenum">
              <a:rPr lang="zh-CN" altLang="en-US" smtClean="0"/>
              <a:pPr/>
              <a:t>‹#›</a:t>
            </a:fld>
            <a:endParaRPr lang="zh-CN" altLang="en-US"/>
          </a:p>
        </p:txBody>
      </p:sp>
    </p:spTree>
    <p:extLst>
      <p:ext uri="{BB962C8B-B14F-4D97-AF65-F5344CB8AC3E}">
        <p14:creationId xmlns:p14="http://schemas.microsoft.com/office/powerpoint/2010/main" val="273923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D5A33E7-0F89-490F-899C-BAFDBFCC5478}" type="datetime1">
              <a:rPr lang="zh-CN" altLang="en-US" smtClean="0"/>
              <a:pPr/>
              <a:t>2018/3/21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B39A4C-2193-41B7-97E4-97117E8E90DD}" type="slidenum">
              <a:rPr lang="zh-CN" altLang="en-US" smtClean="0"/>
              <a:pPr/>
              <a:t>‹#›</a:t>
            </a:fld>
            <a:endParaRPr lang="zh-CN" altLang="en-US"/>
          </a:p>
        </p:txBody>
      </p:sp>
    </p:spTree>
    <p:extLst>
      <p:ext uri="{BB962C8B-B14F-4D97-AF65-F5344CB8AC3E}">
        <p14:creationId xmlns:p14="http://schemas.microsoft.com/office/powerpoint/2010/main" val="4169071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1121649-6DD3-4BAC-8DB6-D85BBDFA6477}" type="datetime1">
              <a:rPr lang="zh-CN" altLang="en-US" smtClean="0"/>
              <a:pPr/>
              <a:t>2018/3/21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B39A4C-2193-41B7-97E4-97117E8E90DD}" type="slidenum">
              <a:rPr lang="zh-CN" altLang="en-US" smtClean="0"/>
              <a:pPr/>
              <a:t>‹#›</a:t>
            </a:fld>
            <a:endParaRPr lang="zh-CN" altLang="en-US"/>
          </a:p>
        </p:txBody>
      </p:sp>
    </p:spTree>
    <p:extLst>
      <p:ext uri="{BB962C8B-B14F-4D97-AF65-F5344CB8AC3E}">
        <p14:creationId xmlns:p14="http://schemas.microsoft.com/office/powerpoint/2010/main" val="240078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9173C81-4591-4199-9625-49D60EBFEB29}" type="datetime1">
              <a:rPr lang="zh-CN" altLang="en-US" smtClean="0"/>
              <a:pPr/>
              <a:t>2018/3/21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AB39A4C-2193-41B7-97E4-97117E8E90DD}" type="slidenum">
              <a:rPr lang="zh-CN" altLang="en-US" smtClean="0"/>
              <a:pPr/>
              <a:t>‹#›</a:t>
            </a:fld>
            <a:endParaRPr lang="zh-CN" altLang="en-US"/>
          </a:p>
        </p:txBody>
      </p:sp>
    </p:spTree>
    <p:extLst>
      <p:ext uri="{BB962C8B-B14F-4D97-AF65-F5344CB8AC3E}">
        <p14:creationId xmlns:p14="http://schemas.microsoft.com/office/powerpoint/2010/main" val="390791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F2492C1-AC69-4507-84EE-46ADC06D931C}" type="datetime1">
              <a:rPr lang="zh-CN" altLang="en-US" smtClean="0"/>
              <a:pPr/>
              <a:t>2018/3/21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AB39A4C-2193-41B7-97E4-97117E8E90DD}" type="slidenum">
              <a:rPr lang="zh-CN" altLang="en-US" smtClean="0"/>
              <a:pPr/>
              <a:t>‹#›</a:t>
            </a:fld>
            <a:endParaRPr lang="zh-CN" altLang="en-US"/>
          </a:p>
        </p:txBody>
      </p:sp>
    </p:spTree>
    <p:extLst>
      <p:ext uri="{BB962C8B-B14F-4D97-AF65-F5344CB8AC3E}">
        <p14:creationId xmlns:p14="http://schemas.microsoft.com/office/powerpoint/2010/main" val="3825532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D5F6E2-2906-4CE1-965C-92D22BE88C1D}" type="datetime1">
              <a:rPr lang="zh-CN" altLang="en-US" smtClean="0"/>
              <a:pPr/>
              <a:t>2018/3/21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AB39A4C-2193-41B7-97E4-97117E8E90DD}" type="slidenum">
              <a:rPr lang="zh-CN" altLang="en-US" smtClean="0"/>
              <a:pPr/>
              <a:t>‹#›</a:t>
            </a:fld>
            <a:endParaRPr lang="zh-CN" altLang="en-US"/>
          </a:p>
        </p:txBody>
      </p:sp>
    </p:spTree>
    <p:extLst>
      <p:ext uri="{BB962C8B-B14F-4D97-AF65-F5344CB8AC3E}">
        <p14:creationId xmlns:p14="http://schemas.microsoft.com/office/powerpoint/2010/main" val="3152749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E91A8EF-D65F-4DD0-A1CA-3E0D39FC4652}" type="datetime1">
              <a:rPr lang="zh-CN" altLang="en-US" smtClean="0"/>
              <a:pPr/>
              <a:t>2018/3/21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B39A4C-2193-41B7-97E4-97117E8E90DD}" type="slidenum">
              <a:rPr lang="zh-CN" altLang="en-US" smtClean="0"/>
              <a:pPr/>
              <a:t>‹#›</a:t>
            </a:fld>
            <a:endParaRPr lang="zh-CN" altLang="en-US"/>
          </a:p>
        </p:txBody>
      </p:sp>
    </p:spTree>
    <p:extLst>
      <p:ext uri="{BB962C8B-B14F-4D97-AF65-F5344CB8AC3E}">
        <p14:creationId xmlns:p14="http://schemas.microsoft.com/office/powerpoint/2010/main" val="4092352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F462A0D-174B-4E4A-A1FE-08AE9B42044C}" type="datetime1">
              <a:rPr lang="zh-CN" altLang="en-US" smtClean="0"/>
              <a:pPr/>
              <a:t>2018/3/21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B39A4C-2193-41B7-97E4-97117E8E90DD}" type="slidenum">
              <a:rPr lang="zh-CN" altLang="en-US" smtClean="0"/>
              <a:pPr/>
              <a:t>‹#›</a:t>
            </a:fld>
            <a:endParaRPr lang="zh-CN" altLang="en-US"/>
          </a:p>
        </p:txBody>
      </p:sp>
    </p:spTree>
    <p:extLst>
      <p:ext uri="{BB962C8B-B14F-4D97-AF65-F5344CB8AC3E}">
        <p14:creationId xmlns:p14="http://schemas.microsoft.com/office/powerpoint/2010/main" val="284925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D08E0-65C7-443A-A517-61B9FF7B9EF3}" type="datetime1">
              <a:rPr lang="zh-CN" altLang="en-US" smtClean="0"/>
              <a:pPr/>
              <a:t>2018/3/21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39A4C-2193-41B7-97E4-97117E8E90DD}" type="slidenum">
              <a:rPr lang="zh-CN" altLang="en-US" smtClean="0"/>
              <a:pPr/>
              <a:t>‹#›</a:t>
            </a:fld>
            <a:endParaRPr lang="zh-CN" altLang="en-US"/>
          </a:p>
        </p:txBody>
      </p:sp>
    </p:spTree>
    <p:extLst>
      <p:ext uri="{BB962C8B-B14F-4D97-AF65-F5344CB8AC3E}">
        <p14:creationId xmlns:p14="http://schemas.microsoft.com/office/powerpoint/2010/main" val="2347932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3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3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2.8  </a:t>
            </a:r>
            <a:r>
              <a:rPr lang="zh-CN" altLang="en-US" dirty="0" smtClean="0"/>
              <a:t>计算机硬件对过程的支持</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755241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764704"/>
            <a:ext cx="8229600" cy="4525963"/>
          </a:xfrm>
        </p:spPr>
        <p:txBody>
          <a:bodyPr/>
          <a:lstStyle/>
          <a:p>
            <a:r>
              <a:rPr lang="zh-CN" altLang="en-US" dirty="0" smtClean="0"/>
              <a:t>例：</a:t>
            </a:r>
            <a:r>
              <a:rPr lang="en-US" altLang="zh-CN" dirty="0" smtClean="0">
                <a:ea typeface="宋体" charset="-122"/>
              </a:rPr>
              <a:t>C </a:t>
            </a:r>
            <a:r>
              <a:rPr lang="zh-CN" altLang="en-US" dirty="0" smtClean="0">
                <a:ea typeface="宋体" charset="-122"/>
              </a:rPr>
              <a:t>代码</a:t>
            </a:r>
            <a:r>
              <a:rPr lang="en-US" altLang="zh-CN" dirty="0" smtClean="0">
                <a:ea typeface="宋体" charset="-122"/>
              </a:rPr>
              <a:t>:</a:t>
            </a:r>
            <a:endParaRPr lang="en-US" altLang="zh-CN" dirty="0">
              <a:ea typeface="宋体" charset="-122"/>
            </a:endParaRPr>
          </a:p>
          <a:p>
            <a:pPr>
              <a:buNone/>
            </a:pPr>
            <a:r>
              <a:rPr lang="en-US" altLang="zh-CN" sz="2800" dirty="0">
                <a:latin typeface="Lucida Console" pitchFamily="49" charset="0"/>
                <a:ea typeface="宋体" charset="-122"/>
              </a:rPr>
              <a:t>	</a:t>
            </a:r>
            <a:r>
              <a:rPr lang="en-US" altLang="zh-CN" sz="2800" dirty="0" err="1">
                <a:latin typeface="Lucida Console" pitchFamily="49" charset="0"/>
                <a:ea typeface="宋体" charset="-122"/>
              </a:rPr>
              <a:t>int</a:t>
            </a:r>
            <a:r>
              <a:rPr lang="en-US" altLang="zh-CN" sz="2800" dirty="0">
                <a:latin typeface="Lucida Console" pitchFamily="49" charset="0"/>
                <a:ea typeface="宋体" charset="-122"/>
              </a:rPr>
              <a:t> fact (</a:t>
            </a:r>
            <a:r>
              <a:rPr lang="en-US" altLang="zh-CN" sz="2800" dirty="0" err="1">
                <a:latin typeface="Lucida Console" pitchFamily="49" charset="0"/>
                <a:ea typeface="宋体" charset="-122"/>
              </a:rPr>
              <a:t>int</a:t>
            </a:r>
            <a:r>
              <a:rPr lang="en-US" altLang="zh-CN" sz="2800" dirty="0">
                <a:latin typeface="Lucida Console" pitchFamily="49" charset="0"/>
                <a:ea typeface="宋体" charset="-122"/>
              </a:rPr>
              <a:t> n)</a:t>
            </a:r>
            <a:br>
              <a:rPr lang="en-US" altLang="zh-CN" sz="2800" dirty="0">
                <a:latin typeface="Lucida Console" pitchFamily="49" charset="0"/>
                <a:ea typeface="宋体" charset="-122"/>
              </a:rPr>
            </a:br>
            <a:r>
              <a:rPr lang="en-US" altLang="zh-CN" sz="2800" dirty="0">
                <a:latin typeface="Lucida Console" pitchFamily="49" charset="0"/>
                <a:ea typeface="宋体" charset="-122"/>
              </a:rPr>
              <a:t>{ </a:t>
            </a:r>
            <a:br>
              <a:rPr lang="en-US" altLang="zh-CN" sz="2800" dirty="0">
                <a:latin typeface="Lucida Console" pitchFamily="49" charset="0"/>
                <a:ea typeface="宋体" charset="-122"/>
              </a:rPr>
            </a:br>
            <a:r>
              <a:rPr lang="en-US" altLang="zh-CN" sz="2800" dirty="0">
                <a:latin typeface="Lucida Console" pitchFamily="49" charset="0"/>
                <a:ea typeface="宋体" charset="-122"/>
              </a:rPr>
              <a:t>  if (n &lt; 1) return f;</a:t>
            </a:r>
            <a:br>
              <a:rPr lang="en-US" altLang="zh-CN" sz="2800" dirty="0">
                <a:latin typeface="Lucida Console" pitchFamily="49" charset="0"/>
                <a:ea typeface="宋体" charset="-122"/>
              </a:rPr>
            </a:br>
            <a:r>
              <a:rPr lang="en-US" altLang="zh-CN" sz="2800" dirty="0">
                <a:latin typeface="Lucida Console" pitchFamily="49" charset="0"/>
                <a:ea typeface="宋体" charset="-122"/>
              </a:rPr>
              <a:t>  else return n * fact(n - 1);</a:t>
            </a:r>
            <a:br>
              <a:rPr lang="en-US" altLang="zh-CN" sz="2800" dirty="0">
                <a:latin typeface="Lucida Console" pitchFamily="49" charset="0"/>
                <a:ea typeface="宋体" charset="-122"/>
              </a:rPr>
            </a:br>
            <a:r>
              <a:rPr lang="en-US" altLang="zh-CN" sz="2800" dirty="0">
                <a:latin typeface="Lucida Console" pitchFamily="49" charset="0"/>
                <a:ea typeface="宋体" charset="-122"/>
              </a:rPr>
              <a:t>}</a:t>
            </a:r>
          </a:p>
          <a:p>
            <a:pPr lvl="1"/>
            <a:r>
              <a:rPr lang="zh-CN" altLang="en-US" dirty="0" smtClean="0">
                <a:ea typeface="宋体" charset="-122"/>
              </a:rPr>
              <a:t>参数</a:t>
            </a:r>
            <a:r>
              <a:rPr lang="en-US" altLang="zh-CN" dirty="0" smtClean="0">
                <a:ea typeface="宋体" charset="-122"/>
              </a:rPr>
              <a:t>n</a:t>
            </a:r>
            <a:r>
              <a:rPr lang="zh-CN" altLang="en-US" dirty="0" smtClean="0">
                <a:ea typeface="宋体" charset="-122"/>
              </a:rPr>
              <a:t>存于</a:t>
            </a:r>
            <a:r>
              <a:rPr lang="en-US" altLang="zh-CN" dirty="0" smtClean="0">
                <a:ea typeface="宋体" charset="-122"/>
              </a:rPr>
              <a:t>$a0</a:t>
            </a:r>
            <a:endParaRPr lang="en-US" altLang="zh-CN" dirty="0">
              <a:ea typeface="宋体" charset="-122"/>
            </a:endParaRPr>
          </a:p>
          <a:p>
            <a:pPr lvl="1"/>
            <a:r>
              <a:rPr lang="zh-CN" altLang="en-US" dirty="0" smtClean="0">
                <a:ea typeface="宋体" charset="-122"/>
              </a:rPr>
              <a:t>结果存于</a:t>
            </a:r>
            <a:r>
              <a:rPr lang="en-US" altLang="zh-CN" dirty="0" smtClean="0">
                <a:ea typeface="宋体" charset="-122"/>
              </a:rPr>
              <a:t>$v0</a:t>
            </a:r>
            <a:endParaRPr lang="en-AU" altLang="zh-CN" dirty="0">
              <a:ea typeface="宋体" charset="-122"/>
            </a:endParaRPr>
          </a:p>
          <a:p>
            <a:endParaRPr lang="zh-CN" altLang="en-US" dirty="0"/>
          </a:p>
        </p:txBody>
      </p:sp>
    </p:spTree>
    <p:extLst>
      <p:ext uri="{BB962C8B-B14F-4D97-AF65-F5344CB8AC3E}">
        <p14:creationId xmlns:p14="http://schemas.microsoft.com/office/powerpoint/2010/main" val="2443006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extLst>
              <p:ext uri="{D42A27DB-BD31-4B8C-83A1-F6EECF244321}">
                <p14:modId xmlns:p14="http://schemas.microsoft.com/office/powerpoint/2010/main" val="316019639"/>
              </p:ext>
            </p:extLst>
          </p:nvPr>
        </p:nvGraphicFramePr>
        <p:xfrm>
          <a:off x="359532" y="1090271"/>
          <a:ext cx="8568952" cy="5098682"/>
        </p:xfrm>
        <a:graphic>
          <a:graphicData uri="http://schemas.openxmlformats.org/drawingml/2006/table">
            <a:tbl>
              <a:tblPr firstRow="1" bandRow="1"/>
              <a:tblGrid>
                <a:gridCol w="4284476"/>
                <a:gridCol w="4284476"/>
              </a:tblGrid>
              <a:tr h="432048">
                <a:tc>
                  <a:txBody>
                    <a:bodyPr/>
                    <a:lstStyle/>
                    <a:p>
                      <a:endParaRPr lang="zh-CN" altLang="en-US" dirty="0"/>
                    </a:p>
                  </a:txBody>
                  <a:tcPr>
                    <a:solidFill>
                      <a:schemeClr val="accent1">
                        <a:alpha val="49000"/>
                      </a:schemeClr>
                    </a:solidFill>
                  </a:tcPr>
                </a:tc>
                <a:tc>
                  <a:txBody>
                    <a:bodyPr/>
                    <a:lstStyle/>
                    <a:p>
                      <a:endParaRPr lang="zh-CN" altLang="en-US"/>
                    </a:p>
                  </a:txBody>
                  <a:tcPr>
                    <a:solidFill>
                      <a:schemeClr val="accent1">
                        <a:alpha val="49000"/>
                      </a:schemeClr>
                    </a:solidFill>
                  </a:tcPr>
                </a:tc>
              </a:tr>
              <a:tr h="936104">
                <a:tc>
                  <a:txBody>
                    <a:bodyPr/>
                    <a:lstStyle/>
                    <a:p>
                      <a:endParaRPr lang="zh-CN" altLang="en-US" dirty="0"/>
                    </a:p>
                  </a:txBody>
                  <a:tcPr>
                    <a:solidFill>
                      <a:schemeClr val="accent6">
                        <a:alpha val="49000"/>
                      </a:schemeClr>
                    </a:solidFill>
                  </a:tcPr>
                </a:tc>
                <a:tc>
                  <a:txBody>
                    <a:bodyPr/>
                    <a:lstStyle/>
                    <a:p>
                      <a:endParaRPr lang="zh-CN" altLang="en-US" dirty="0"/>
                    </a:p>
                  </a:txBody>
                  <a:tcPr>
                    <a:solidFill>
                      <a:schemeClr val="accent6">
                        <a:alpha val="49000"/>
                      </a:schemeClr>
                    </a:solidFill>
                  </a:tcPr>
                </a:tc>
              </a:tr>
              <a:tr h="670336">
                <a:tc>
                  <a:txBody>
                    <a:bodyPr/>
                    <a:lstStyle/>
                    <a:p>
                      <a:endParaRPr lang="zh-CN" altLang="en-US" dirty="0"/>
                    </a:p>
                  </a:txBody>
                  <a:tcPr>
                    <a:solidFill>
                      <a:schemeClr val="accent1">
                        <a:alpha val="49000"/>
                      </a:schemeClr>
                    </a:solidFill>
                  </a:tcPr>
                </a:tc>
                <a:tc>
                  <a:txBody>
                    <a:bodyPr/>
                    <a:lstStyle/>
                    <a:p>
                      <a:endParaRPr lang="zh-CN" altLang="en-US" dirty="0"/>
                    </a:p>
                  </a:txBody>
                  <a:tcPr>
                    <a:solidFill>
                      <a:schemeClr val="accent1">
                        <a:alpha val="49000"/>
                      </a:schemeClr>
                    </a:solidFill>
                  </a:tcPr>
                </a:tc>
              </a:tr>
              <a:tr h="876305">
                <a:tc>
                  <a:txBody>
                    <a:bodyPr/>
                    <a:lstStyle/>
                    <a:p>
                      <a:endParaRPr lang="zh-CN" altLang="en-US"/>
                    </a:p>
                  </a:txBody>
                  <a:tcPr>
                    <a:solidFill>
                      <a:schemeClr val="accent1">
                        <a:alpha val="49000"/>
                      </a:schemeClr>
                    </a:solidFill>
                  </a:tcPr>
                </a:tc>
                <a:tc>
                  <a:txBody>
                    <a:bodyPr/>
                    <a:lstStyle/>
                    <a:p>
                      <a:endParaRPr lang="zh-CN" altLang="en-US" dirty="0"/>
                    </a:p>
                  </a:txBody>
                  <a:tcPr>
                    <a:solidFill>
                      <a:schemeClr val="accent1">
                        <a:alpha val="49000"/>
                      </a:schemeClr>
                    </a:solidFill>
                  </a:tcPr>
                </a:tc>
              </a:tr>
              <a:tr h="657073">
                <a:tc>
                  <a:txBody>
                    <a:bodyPr/>
                    <a:lstStyle/>
                    <a:p>
                      <a:endParaRPr lang="zh-CN" altLang="en-US"/>
                    </a:p>
                  </a:txBody>
                  <a:tcPr>
                    <a:solidFill>
                      <a:schemeClr val="accent1">
                        <a:alpha val="49000"/>
                      </a:schemeClr>
                    </a:solidFill>
                  </a:tcPr>
                </a:tc>
                <a:tc>
                  <a:txBody>
                    <a:bodyPr/>
                    <a:lstStyle/>
                    <a:p>
                      <a:endParaRPr lang="zh-CN" altLang="en-US" dirty="0"/>
                    </a:p>
                  </a:txBody>
                  <a:tcPr>
                    <a:solidFill>
                      <a:schemeClr val="accent1">
                        <a:alpha val="49000"/>
                      </a:schemeClr>
                    </a:solidFill>
                  </a:tcPr>
                </a:tc>
              </a:tr>
              <a:tr h="795296">
                <a:tc>
                  <a:txBody>
                    <a:bodyPr/>
                    <a:lstStyle/>
                    <a:p>
                      <a:endParaRPr lang="zh-CN" altLang="en-US" dirty="0"/>
                    </a:p>
                  </a:txBody>
                  <a:tcPr>
                    <a:solidFill>
                      <a:schemeClr val="accent6">
                        <a:alpha val="49000"/>
                      </a:schemeClr>
                    </a:solidFill>
                  </a:tcPr>
                </a:tc>
                <a:tc>
                  <a:txBody>
                    <a:bodyPr/>
                    <a:lstStyle/>
                    <a:p>
                      <a:endParaRPr lang="zh-CN" altLang="en-US" dirty="0"/>
                    </a:p>
                  </a:txBody>
                  <a:tcPr>
                    <a:solidFill>
                      <a:schemeClr val="accent6">
                        <a:alpha val="49000"/>
                      </a:schemeClr>
                    </a:solidFill>
                  </a:tcPr>
                </a:tc>
              </a:tr>
              <a:tr h="288801">
                <a:tc>
                  <a:txBody>
                    <a:bodyPr/>
                    <a:lstStyle/>
                    <a:p>
                      <a:endParaRPr lang="zh-CN" altLang="en-US"/>
                    </a:p>
                  </a:txBody>
                  <a:tcPr>
                    <a:solidFill>
                      <a:schemeClr val="accent1">
                        <a:alpha val="49000"/>
                      </a:schemeClr>
                    </a:solidFill>
                  </a:tcPr>
                </a:tc>
                <a:tc>
                  <a:txBody>
                    <a:bodyPr/>
                    <a:lstStyle/>
                    <a:p>
                      <a:endParaRPr lang="zh-CN" altLang="en-US" dirty="0"/>
                    </a:p>
                  </a:txBody>
                  <a:tcPr>
                    <a:solidFill>
                      <a:schemeClr val="accent1">
                        <a:alpha val="49000"/>
                      </a:schemeClr>
                    </a:solidFill>
                  </a:tcPr>
                </a:tc>
              </a:tr>
              <a:tr h="354320">
                <a:tc>
                  <a:txBody>
                    <a:bodyPr/>
                    <a:lstStyle/>
                    <a:p>
                      <a:endParaRPr lang="zh-CN" altLang="en-US"/>
                    </a:p>
                  </a:txBody>
                  <a:tcPr>
                    <a:solidFill>
                      <a:schemeClr val="accent1">
                        <a:alpha val="49000"/>
                      </a:schemeClr>
                    </a:solidFill>
                  </a:tcPr>
                </a:tc>
                <a:tc>
                  <a:txBody>
                    <a:bodyPr/>
                    <a:lstStyle/>
                    <a:p>
                      <a:endParaRPr lang="zh-CN" altLang="en-US" dirty="0"/>
                    </a:p>
                  </a:txBody>
                  <a:tcPr>
                    <a:solidFill>
                      <a:schemeClr val="accent1">
                        <a:alpha val="49000"/>
                      </a:schemeClr>
                    </a:solidFill>
                  </a:tcPr>
                </a:tc>
              </a:tr>
            </a:tbl>
          </a:graphicData>
        </a:graphic>
      </p:graphicFrame>
      <p:sp>
        <p:nvSpPr>
          <p:cNvPr id="3" name="内容占位符 2"/>
          <p:cNvSpPr>
            <a:spLocks noGrp="1"/>
          </p:cNvSpPr>
          <p:nvPr>
            <p:ph idx="1"/>
          </p:nvPr>
        </p:nvSpPr>
        <p:spPr>
          <a:xfrm>
            <a:off x="457200" y="404664"/>
            <a:ext cx="8229600" cy="5721499"/>
          </a:xfrm>
        </p:spPr>
        <p:txBody>
          <a:bodyPr>
            <a:normAutofit/>
          </a:bodyPr>
          <a:lstStyle/>
          <a:p>
            <a:r>
              <a:rPr lang="en-US" altLang="zh-CN" sz="4400" dirty="0">
                <a:ea typeface="宋体" charset="-122"/>
              </a:rPr>
              <a:t>MIPS </a:t>
            </a:r>
            <a:r>
              <a:rPr lang="zh-CN" altLang="en-US" sz="4400" dirty="0" smtClean="0">
                <a:ea typeface="宋体" charset="-122"/>
              </a:rPr>
              <a:t>代码：</a:t>
            </a:r>
            <a:endParaRPr lang="en-US" altLang="zh-CN" sz="4400" dirty="0" smtClean="0">
              <a:ea typeface="宋体" charset="-122"/>
            </a:endParaRPr>
          </a:p>
          <a:p>
            <a:endParaRPr lang="en-US" altLang="zh-CN" sz="4400" dirty="0">
              <a:ea typeface="宋体" charset="-122"/>
            </a:endParaRPr>
          </a:p>
          <a:p>
            <a:pPr>
              <a:buNone/>
            </a:pPr>
            <a:r>
              <a:rPr lang="en-US" altLang="zh-CN" dirty="0">
                <a:latin typeface="Lucida Console" pitchFamily="49" charset="0"/>
                <a:ea typeface="宋体" charset="-122"/>
              </a:rPr>
              <a:t>	</a:t>
            </a:r>
            <a:endParaRPr lang="zh-CN" altLang="en-US" dirty="0"/>
          </a:p>
        </p:txBody>
      </p:sp>
      <p:sp>
        <p:nvSpPr>
          <p:cNvPr id="6" name="矩形 5"/>
          <p:cNvSpPr/>
          <p:nvPr/>
        </p:nvSpPr>
        <p:spPr>
          <a:xfrm>
            <a:off x="539552" y="1196752"/>
            <a:ext cx="8208912" cy="5016758"/>
          </a:xfrm>
          <a:prstGeom prst="rect">
            <a:avLst/>
          </a:prstGeom>
        </p:spPr>
        <p:txBody>
          <a:bodyPr wrap="square">
            <a:spAutoFit/>
          </a:bodyPr>
          <a:lstStyle/>
          <a:p>
            <a:r>
              <a:rPr lang="en-US" altLang="zh-CN" sz="2000" dirty="0">
                <a:latin typeface="Lucida Console" pitchFamily="49" charset="0"/>
                <a:ea typeface="宋体" charset="-122"/>
              </a:rPr>
              <a:t>fact:</a:t>
            </a:r>
            <a:br>
              <a:rPr lang="en-US" altLang="zh-CN" sz="2000" dirty="0">
                <a:latin typeface="Lucida Console" pitchFamily="49" charset="0"/>
                <a:ea typeface="宋体" charset="-122"/>
              </a:rPr>
            </a:b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addi</a:t>
            </a: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sp</a:t>
            </a: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sp</a:t>
            </a:r>
            <a:r>
              <a:rPr lang="en-US" altLang="zh-CN" sz="2000" dirty="0">
                <a:latin typeface="Lucida Console" pitchFamily="49" charset="0"/>
                <a:ea typeface="宋体" charset="-122"/>
              </a:rPr>
              <a:t>, -8   </a:t>
            </a:r>
            <a:r>
              <a:rPr lang="en-US" altLang="zh-CN" sz="2000" dirty="0" smtClean="0">
                <a:latin typeface="Lucida Console" pitchFamily="49" charset="0"/>
                <a:ea typeface="宋体" charset="-122"/>
              </a:rPr>
              <a:t>   # </a:t>
            </a:r>
            <a:r>
              <a:rPr lang="zh-CN" altLang="en-US" sz="2000" dirty="0" smtClean="0">
                <a:latin typeface="Lucida Console" pitchFamily="49" charset="0"/>
                <a:ea typeface="宋体" charset="-122"/>
              </a:rPr>
              <a:t>调整栈指针用于存两项</a:t>
            </a:r>
            <a:r>
              <a:rPr lang="en-US" altLang="zh-CN" sz="2000" dirty="0">
                <a:latin typeface="Lucida Console" pitchFamily="49" charset="0"/>
                <a:ea typeface="宋体" charset="-122"/>
              </a:rPr>
              <a:t/>
            </a:r>
            <a:br>
              <a:rPr lang="en-US" altLang="zh-CN" sz="2000" dirty="0">
                <a:latin typeface="Lucida Console" pitchFamily="49" charset="0"/>
                <a:ea typeface="宋体" charset="-122"/>
              </a:rPr>
            </a:b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sw</a:t>
            </a: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ra</a:t>
            </a:r>
            <a:r>
              <a:rPr lang="en-US" altLang="zh-CN" sz="2000" dirty="0">
                <a:latin typeface="Lucida Console" pitchFamily="49" charset="0"/>
                <a:ea typeface="宋体" charset="-122"/>
              </a:rPr>
              <a:t>, 4($</a:t>
            </a:r>
            <a:r>
              <a:rPr lang="en-US" altLang="zh-CN" sz="2000" dirty="0" err="1">
                <a:latin typeface="Lucida Console" pitchFamily="49" charset="0"/>
                <a:ea typeface="宋体" charset="-122"/>
              </a:rPr>
              <a:t>sp</a:t>
            </a:r>
            <a:r>
              <a:rPr lang="en-US" altLang="zh-CN" sz="2000" dirty="0">
                <a:latin typeface="Lucida Console" pitchFamily="49" charset="0"/>
                <a:ea typeface="宋体" charset="-122"/>
              </a:rPr>
              <a:t>)    </a:t>
            </a:r>
            <a:r>
              <a:rPr lang="en-US" altLang="zh-CN" sz="2000" dirty="0" smtClean="0">
                <a:latin typeface="Lucida Console" pitchFamily="49" charset="0"/>
                <a:ea typeface="宋体" charset="-122"/>
              </a:rPr>
              <a:t>   </a:t>
            </a:r>
            <a:r>
              <a:rPr lang="en-US" altLang="zh-CN" sz="2000" dirty="0">
                <a:latin typeface="Lucida Console" pitchFamily="49" charset="0"/>
                <a:ea typeface="宋体" charset="-122"/>
              </a:rPr>
              <a:t># </a:t>
            </a:r>
            <a:r>
              <a:rPr lang="zh-CN" altLang="en-US" sz="2000" dirty="0" smtClean="0">
                <a:latin typeface="Lucida Console" pitchFamily="49" charset="0"/>
                <a:ea typeface="宋体" charset="-122"/>
              </a:rPr>
              <a:t>保存返回地址</a:t>
            </a:r>
            <a:r>
              <a:rPr lang="en-US" altLang="zh-CN" sz="2000" dirty="0">
                <a:latin typeface="Lucida Console" pitchFamily="49" charset="0"/>
                <a:ea typeface="宋体" charset="-122"/>
              </a:rPr>
              <a:t/>
            </a:r>
            <a:br>
              <a:rPr lang="en-US" altLang="zh-CN" sz="2000" dirty="0">
                <a:latin typeface="Lucida Console" pitchFamily="49" charset="0"/>
                <a:ea typeface="宋体" charset="-122"/>
              </a:rPr>
            </a:b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sw</a:t>
            </a:r>
            <a:r>
              <a:rPr lang="en-US" altLang="zh-CN" sz="2000" dirty="0">
                <a:latin typeface="Lucida Console" pitchFamily="49" charset="0"/>
                <a:ea typeface="宋体" charset="-122"/>
              </a:rPr>
              <a:t>   $a0, 0($</a:t>
            </a:r>
            <a:r>
              <a:rPr lang="en-US" altLang="zh-CN" sz="2000" dirty="0" err="1">
                <a:latin typeface="Lucida Console" pitchFamily="49" charset="0"/>
                <a:ea typeface="宋体" charset="-122"/>
              </a:rPr>
              <a:t>sp</a:t>
            </a:r>
            <a:r>
              <a:rPr lang="en-US" altLang="zh-CN" sz="2000" dirty="0">
                <a:latin typeface="Lucida Console" pitchFamily="49" charset="0"/>
                <a:ea typeface="宋体" charset="-122"/>
              </a:rPr>
              <a:t>)    </a:t>
            </a:r>
            <a:r>
              <a:rPr lang="en-US" altLang="zh-CN" sz="2000" dirty="0" smtClean="0">
                <a:latin typeface="Lucida Console" pitchFamily="49" charset="0"/>
                <a:ea typeface="宋体" charset="-122"/>
              </a:rPr>
              <a:t>   </a:t>
            </a:r>
            <a:r>
              <a:rPr lang="en-US" altLang="zh-CN" sz="2000" dirty="0">
                <a:latin typeface="Lucida Console" pitchFamily="49" charset="0"/>
                <a:ea typeface="宋体" charset="-122"/>
              </a:rPr>
              <a:t># </a:t>
            </a:r>
            <a:r>
              <a:rPr lang="zh-CN" altLang="en-US" sz="2000" dirty="0" smtClean="0">
                <a:latin typeface="Lucida Console" pitchFamily="49" charset="0"/>
                <a:ea typeface="宋体" charset="-122"/>
              </a:rPr>
              <a:t>保存参数</a:t>
            </a:r>
            <a:r>
              <a:rPr lang="en-US" altLang="zh-CN" sz="2000" dirty="0" smtClean="0">
                <a:latin typeface="Lucida Console" pitchFamily="49" charset="0"/>
                <a:ea typeface="宋体" charset="-122"/>
              </a:rPr>
              <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    </a:t>
            </a:r>
            <a:r>
              <a:rPr lang="en-US" altLang="zh-CN" sz="2000" dirty="0" err="1">
                <a:latin typeface="Lucida Console" pitchFamily="49" charset="0"/>
                <a:ea typeface="宋体" charset="-122"/>
              </a:rPr>
              <a:t>slti</a:t>
            </a:r>
            <a:r>
              <a:rPr lang="en-US" altLang="zh-CN" sz="2000" dirty="0">
                <a:latin typeface="Lucida Console" pitchFamily="49" charset="0"/>
                <a:ea typeface="宋体" charset="-122"/>
              </a:rPr>
              <a:t> $t0, $a0, 1    </a:t>
            </a:r>
            <a:r>
              <a:rPr lang="en-US" altLang="zh-CN" sz="2000" dirty="0" smtClean="0">
                <a:latin typeface="Lucida Console" pitchFamily="49" charset="0"/>
                <a:ea typeface="宋体" charset="-122"/>
              </a:rPr>
              <a:t>   </a:t>
            </a:r>
            <a:r>
              <a:rPr lang="en-US" altLang="zh-CN" sz="2000" dirty="0">
                <a:latin typeface="Lucida Console" pitchFamily="49" charset="0"/>
                <a:ea typeface="宋体" charset="-122"/>
              </a:rPr>
              <a:t># </a:t>
            </a:r>
            <a:r>
              <a:rPr lang="zh-CN" altLang="en-US" sz="2000" dirty="0" smtClean="0">
                <a:latin typeface="Lucida Console" pitchFamily="49" charset="0"/>
                <a:ea typeface="宋体" charset="-122"/>
              </a:rPr>
              <a:t>测试</a:t>
            </a:r>
            <a:r>
              <a:rPr lang="en-US" altLang="zh-CN" sz="2000" dirty="0" smtClean="0">
                <a:latin typeface="Lucida Console" pitchFamily="49" charset="0"/>
                <a:ea typeface="宋体" charset="-122"/>
              </a:rPr>
              <a:t>n </a:t>
            </a:r>
            <a:r>
              <a:rPr lang="en-US" altLang="zh-CN" sz="2000" dirty="0">
                <a:latin typeface="Lucida Console" pitchFamily="49" charset="0"/>
                <a:ea typeface="宋体" charset="-122"/>
              </a:rPr>
              <a:t>&lt; </a:t>
            </a:r>
            <a:r>
              <a:rPr lang="en-US" altLang="zh-CN" sz="2000" dirty="0" smtClean="0">
                <a:latin typeface="Lucida Console" pitchFamily="49" charset="0"/>
                <a:ea typeface="宋体" charset="-122"/>
              </a:rPr>
              <a:t>1</a:t>
            </a:r>
            <a:r>
              <a:rPr lang="zh-CN" altLang="en-US" sz="2000" dirty="0" smtClean="0">
                <a:latin typeface="Lucida Console" pitchFamily="49" charset="0"/>
                <a:ea typeface="宋体" charset="-122"/>
              </a:rPr>
              <a:t>，若是</a:t>
            </a:r>
            <a:r>
              <a:rPr lang="en-US" altLang="zh-CN" sz="2000" dirty="0" smtClean="0">
                <a:latin typeface="Lucida Console" pitchFamily="49" charset="0"/>
                <a:ea typeface="宋体" charset="-122"/>
              </a:rPr>
              <a:t>$t0=1</a:t>
            </a:r>
            <a:r>
              <a:rPr lang="en-US" altLang="zh-CN" sz="2000" dirty="0">
                <a:latin typeface="Lucida Console" pitchFamily="49" charset="0"/>
                <a:ea typeface="宋体" charset="-122"/>
              </a:rPr>
              <a:t/>
            </a:r>
            <a:br>
              <a:rPr lang="en-US" altLang="zh-CN" sz="2000" dirty="0">
                <a:latin typeface="Lucida Console" pitchFamily="49" charset="0"/>
                <a:ea typeface="宋体" charset="-122"/>
              </a:rPr>
            </a:b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beq</a:t>
            </a:r>
            <a:r>
              <a:rPr lang="en-US" altLang="zh-CN" sz="2000" dirty="0">
                <a:latin typeface="Lucida Console" pitchFamily="49" charset="0"/>
                <a:ea typeface="宋体" charset="-122"/>
              </a:rPr>
              <a:t>  $t0, $zero, </a:t>
            </a:r>
            <a:r>
              <a:rPr lang="en-US" altLang="zh-CN" sz="2000" dirty="0" smtClean="0">
                <a:latin typeface="Lucida Console" pitchFamily="49" charset="0"/>
                <a:ea typeface="宋体" charset="-122"/>
              </a:rPr>
              <a:t>L1    # &amp;t0=0 </a:t>
            </a:r>
            <a:r>
              <a:rPr lang="zh-CN" altLang="en-US" sz="2000" dirty="0" smtClean="0">
                <a:latin typeface="Lucida Console" pitchFamily="49" charset="0"/>
                <a:ea typeface="宋体" charset="-122"/>
              </a:rPr>
              <a:t>跳转到</a:t>
            </a:r>
            <a:r>
              <a:rPr lang="en-US" altLang="zh-CN" sz="2000" dirty="0" smtClean="0">
                <a:latin typeface="Lucida Console" pitchFamily="49" charset="0"/>
                <a:ea typeface="宋体" charset="-122"/>
              </a:rPr>
              <a:t>L1 </a:t>
            </a:r>
            <a:r>
              <a:rPr lang="en-US" altLang="zh-CN" sz="2000" dirty="0">
                <a:latin typeface="Lucida Console" pitchFamily="49" charset="0"/>
                <a:ea typeface="宋体" charset="-122"/>
              </a:rPr>
              <a:t/>
            </a:r>
            <a:br>
              <a:rPr lang="en-US" altLang="zh-CN" sz="2000" dirty="0">
                <a:latin typeface="Lucida Console" pitchFamily="49" charset="0"/>
                <a:ea typeface="宋体" charset="-122"/>
              </a:rPr>
            </a:b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addi</a:t>
            </a:r>
            <a:r>
              <a:rPr lang="en-US" altLang="zh-CN" sz="2000" dirty="0">
                <a:latin typeface="Lucida Console" pitchFamily="49" charset="0"/>
                <a:ea typeface="宋体" charset="-122"/>
              </a:rPr>
              <a:t> $v0, $zero, 1 </a:t>
            </a:r>
            <a:r>
              <a:rPr lang="en-US" altLang="zh-CN" sz="2000" dirty="0" smtClean="0">
                <a:latin typeface="Lucida Console" pitchFamily="49" charset="0"/>
                <a:ea typeface="宋体" charset="-122"/>
              </a:rPr>
              <a:t>    </a:t>
            </a:r>
            <a:r>
              <a:rPr lang="en-US" altLang="zh-CN" sz="2000" dirty="0">
                <a:latin typeface="Lucida Console" pitchFamily="49" charset="0"/>
                <a:ea typeface="宋体" charset="-122"/>
              </a:rPr>
              <a:t># </a:t>
            </a:r>
            <a:r>
              <a:rPr lang="en-US" altLang="zh-CN" sz="2000" dirty="0" smtClean="0">
                <a:latin typeface="Lucida Console" pitchFamily="49" charset="0"/>
                <a:ea typeface="宋体" charset="-122"/>
              </a:rPr>
              <a:t>$t0=1 </a:t>
            </a:r>
            <a:r>
              <a:rPr lang="zh-CN" altLang="en-US" sz="2000" dirty="0" smtClean="0">
                <a:latin typeface="Lucida Console" pitchFamily="49" charset="0"/>
                <a:ea typeface="宋体" charset="-122"/>
              </a:rPr>
              <a:t>则阶乘结果为</a:t>
            </a:r>
            <a:r>
              <a:rPr lang="en-US" altLang="zh-CN" sz="2000" dirty="0" smtClean="0">
                <a:latin typeface="Lucida Console" pitchFamily="49" charset="0"/>
                <a:ea typeface="宋体" charset="-122"/>
              </a:rPr>
              <a:t>1</a:t>
            </a:r>
            <a:r>
              <a:rPr lang="en-US" altLang="zh-CN" sz="2000" dirty="0">
                <a:latin typeface="Lucida Console" pitchFamily="49" charset="0"/>
                <a:ea typeface="宋体" charset="-122"/>
              </a:rPr>
              <a:t/>
            </a:r>
            <a:br>
              <a:rPr lang="en-US" altLang="zh-CN" sz="2000" dirty="0">
                <a:latin typeface="Lucida Console" pitchFamily="49" charset="0"/>
                <a:ea typeface="宋体" charset="-122"/>
              </a:rPr>
            </a:b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addi</a:t>
            </a: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sp</a:t>
            </a: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sp</a:t>
            </a:r>
            <a:r>
              <a:rPr lang="en-US" altLang="zh-CN" sz="2000" dirty="0">
                <a:latin typeface="Lucida Console" pitchFamily="49" charset="0"/>
                <a:ea typeface="宋体" charset="-122"/>
              </a:rPr>
              <a:t>, 8     </a:t>
            </a:r>
            <a:r>
              <a:rPr lang="en-US" altLang="zh-CN" sz="2000" dirty="0" smtClean="0">
                <a:latin typeface="Lucida Console" pitchFamily="49" charset="0"/>
                <a:ea typeface="宋体" charset="-122"/>
              </a:rPr>
              <a:t>  </a:t>
            </a:r>
            <a:r>
              <a:rPr lang="en-US" altLang="zh-CN" sz="2000" dirty="0">
                <a:latin typeface="Lucida Console" pitchFamily="49" charset="0"/>
                <a:ea typeface="宋体" charset="-122"/>
              </a:rPr>
              <a:t># </a:t>
            </a:r>
            <a:r>
              <a:rPr lang="zh-CN" altLang="en-US" sz="2000" dirty="0" smtClean="0">
                <a:latin typeface="Lucida Console" pitchFamily="49" charset="0"/>
                <a:ea typeface="宋体" charset="-122"/>
              </a:rPr>
              <a:t>两项出栈</a:t>
            </a:r>
            <a:r>
              <a:rPr lang="en-US" altLang="zh-CN" sz="2000" dirty="0">
                <a:latin typeface="Lucida Console" pitchFamily="49" charset="0"/>
                <a:ea typeface="宋体" charset="-122"/>
              </a:rPr>
              <a:t/>
            </a:r>
            <a:br>
              <a:rPr lang="en-US" altLang="zh-CN" sz="2000" dirty="0">
                <a:latin typeface="Lucida Console" pitchFamily="49" charset="0"/>
                <a:ea typeface="宋体" charset="-122"/>
              </a:rPr>
            </a:b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jr</a:t>
            </a: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ra</a:t>
            </a:r>
            <a:r>
              <a:rPr lang="en-US" altLang="zh-CN" sz="2000" dirty="0">
                <a:latin typeface="Lucida Console" pitchFamily="49" charset="0"/>
                <a:ea typeface="宋体" charset="-122"/>
              </a:rPr>
              <a:t>            </a:t>
            </a:r>
            <a:r>
              <a:rPr lang="en-US" altLang="zh-CN" sz="2000" dirty="0" smtClean="0">
                <a:latin typeface="Lucida Console" pitchFamily="49" charset="0"/>
                <a:ea typeface="宋体" charset="-122"/>
              </a:rPr>
              <a:t>   # </a:t>
            </a:r>
            <a:r>
              <a:rPr lang="zh-CN" altLang="en-US" sz="2000" dirty="0" smtClean="0">
                <a:latin typeface="Lucida Console" pitchFamily="49" charset="0"/>
                <a:ea typeface="宋体" charset="-122"/>
              </a:rPr>
              <a:t>返回地址</a:t>
            </a:r>
            <a:endParaRPr lang="en-US" altLang="zh-CN" sz="2000" dirty="0" smtClean="0">
              <a:latin typeface="Lucida Console" pitchFamily="49" charset="0"/>
              <a:ea typeface="宋体" charset="-122"/>
            </a:endParaRPr>
          </a:p>
          <a:p>
            <a:r>
              <a:rPr lang="en-US" altLang="zh-CN" sz="2000" dirty="0" smtClean="0">
                <a:latin typeface="Lucida Console" pitchFamily="49" charset="0"/>
                <a:ea typeface="宋体" charset="-122"/>
              </a:rPr>
              <a:t>L1</a:t>
            </a: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addi</a:t>
            </a:r>
            <a:r>
              <a:rPr lang="en-US" altLang="zh-CN" sz="2000" dirty="0">
                <a:latin typeface="Lucida Console" pitchFamily="49" charset="0"/>
                <a:ea typeface="宋体" charset="-122"/>
              </a:rPr>
              <a:t> $a0, $a0, -1  </a:t>
            </a:r>
            <a:r>
              <a:rPr lang="en-US" altLang="zh-CN" sz="2000" dirty="0" smtClean="0">
                <a:latin typeface="Lucida Console" pitchFamily="49" charset="0"/>
                <a:ea typeface="宋体" charset="-122"/>
              </a:rPr>
              <a:t>    </a:t>
            </a:r>
            <a:r>
              <a:rPr lang="en-US" altLang="zh-CN" sz="2000" dirty="0">
                <a:latin typeface="Lucida Console" pitchFamily="49" charset="0"/>
                <a:ea typeface="宋体" charset="-122"/>
              </a:rPr>
              <a:t># </a:t>
            </a:r>
            <a:r>
              <a:rPr lang="en-US" altLang="zh-CN" sz="2000" dirty="0" smtClean="0">
                <a:latin typeface="Lucida Console" pitchFamily="49" charset="0"/>
                <a:ea typeface="宋体" charset="-122"/>
              </a:rPr>
              <a:t>$t0=0 n=n-1  </a:t>
            </a:r>
            <a:r>
              <a:rPr lang="en-US" altLang="zh-CN" sz="2000" dirty="0">
                <a:latin typeface="Lucida Console" pitchFamily="49" charset="0"/>
                <a:ea typeface="宋体" charset="-122"/>
              </a:rPr>
              <a:t/>
            </a:r>
            <a:br>
              <a:rPr lang="en-US" altLang="zh-CN" sz="2000" dirty="0">
                <a:latin typeface="Lucida Console" pitchFamily="49" charset="0"/>
                <a:ea typeface="宋体" charset="-122"/>
              </a:rPr>
            </a:b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jal</a:t>
            </a:r>
            <a:r>
              <a:rPr lang="en-US" altLang="zh-CN" sz="2000" dirty="0">
                <a:latin typeface="Lucida Console" pitchFamily="49" charset="0"/>
                <a:ea typeface="宋体" charset="-122"/>
              </a:rPr>
              <a:t>  fact           </a:t>
            </a:r>
            <a:r>
              <a:rPr lang="en-US" altLang="zh-CN" sz="2000" dirty="0" smtClean="0">
                <a:latin typeface="Lucida Console" pitchFamily="49" charset="0"/>
                <a:ea typeface="宋体" charset="-122"/>
              </a:rPr>
              <a:t>   </a:t>
            </a:r>
            <a:r>
              <a:rPr lang="en-US" altLang="zh-CN" sz="2000" dirty="0">
                <a:latin typeface="Lucida Console" pitchFamily="49" charset="0"/>
                <a:ea typeface="宋体" charset="-122"/>
              </a:rPr>
              <a:t># </a:t>
            </a:r>
            <a:r>
              <a:rPr lang="zh-CN" altLang="en-US" sz="2000" dirty="0" smtClean="0">
                <a:latin typeface="Lucida Console" pitchFamily="49" charset="0"/>
                <a:ea typeface="宋体" charset="-122"/>
              </a:rPr>
              <a:t>递归调用</a:t>
            </a:r>
            <a:r>
              <a:rPr lang="en-US" altLang="zh-CN" sz="2000" dirty="0">
                <a:latin typeface="Lucida Console" pitchFamily="49" charset="0"/>
                <a:ea typeface="宋体" charset="-122"/>
              </a:rPr>
              <a:t/>
            </a:r>
            <a:br>
              <a:rPr lang="en-US" altLang="zh-CN" sz="2000" dirty="0">
                <a:latin typeface="Lucida Console" pitchFamily="49" charset="0"/>
                <a:ea typeface="宋体" charset="-122"/>
              </a:rPr>
            </a:b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lw</a:t>
            </a:r>
            <a:r>
              <a:rPr lang="en-US" altLang="zh-CN" sz="2000" dirty="0">
                <a:latin typeface="Lucida Console" pitchFamily="49" charset="0"/>
                <a:ea typeface="宋体" charset="-122"/>
              </a:rPr>
              <a:t>   $a0, 0($</a:t>
            </a:r>
            <a:r>
              <a:rPr lang="en-US" altLang="zh-CN" sz="2000" dirty="0" err="1">
                <a:latin typeface="Lucida Console" pitchFamily="49" charset="0"/>
                <a:ea typeface="宋体" charset="-122"/>
              </a:rPr>
              <a:t>sp</a:t>
            </a:r>
            <a:r>
              <a:rPr lang="en-US" altLang="zh-CN" sz="2000" dirty="0">
                <a:latin typeface="Lucida Console" pitchFamily="49" charset="0"/>
                <a:ea typeface="宋体" charset="-122"/>
              </a:rPr>
              <a:t>)    </a:t>
            </a:r>
            <a:r>
              <a:rPr lang="en-US" altLang="zh-CN" sz="2000" dirty="0" smtClean="0">
                <a:latin typeface="Lucida Console" pitchFamily="49" charset="0"/>
                <a:ea typeface="宋体" charset="-122"/>
              </a:rPr>
              <a:t>   </a:t>
            </a:r>
            <a:r>
              <a:rPr lang="en-US" altLang="zh-CN" sz="2000" dirty="0">
                <a:latin typeface="Lucida Console" pitchFamily="49" charset="0"/>
                <a:ea typeface="宋体" charset="-122"/>
              </a:rPr>
              <a:t># </a:t>
            </a:r>
            <a:r>
              <a:rPr lang="zh-CN" altLang="en-US" sz="2000" dirty="0" smtClean="0">
                <a:latin typeface="Lucida Console" pitchFamily="49" charset="0"/>
                <a:ea typeface="宋体" charset="-122"/>
              </a:rPr>
              <a:t>取出之前的</a:t>
            </a:r>
            <a:r>
              <a:rPr lang="en-US" altLang="zh-CN" sz="2000" dirty="0" smtClean="0">
                <a:latin typeface="Lucida Console" pitchFamily="49" charset="0"/>
                <a:ea typeface="宋体" charset="-122"/>
              </a:rPr>
              <a:t>n</a:t>
            </a:r>
          </a:p>
          <a:p>
            <a:r>
              <a:rPr lang="en-US" altLang="zh-CN" sz="2000" dirty="0" smtClean="0">
                <a:latin typeface="Lucida Console" pitchFamily="49" charset="0"/>
                <a:ea typeface="宋体" charset="-122"/>
              </a:rPr>
              <a:t>    </a:t>
            </a:r>
            <a:r>
              <a:rPr lang="en-US" altLang="zh-CN" sz="2000" dirty="0" err="1">
                <a:latin typeface="Lucida Console" pitchFamily="49" charset="0"/>
                <a:ea typeface="宋体" charset="-122"/>
              </a:rPr>
              <a:t>lw</a:t>
            </a: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ra</a:t>
            </a:r>
            <a:r>
              <a:rPr lang="en-US" altLang="zh-CN" sz="2000" dirty="0">
                <a:latin typeface="Lucida Console" pitchFamily="49" charset="0"/>
                <a:ea typeface="宋体" charset="-122"/>
              </a:rPr>
              <a:t>, 4($</a:t>
            </a:r>
            <a:r>
              <a:rPr lang="en-US" altLang="zh-CN" sz="2000" dirty="0" err="1">
                <a:latin typeface="Lucida Console" pitchFamily="49" charset="0"/>
                <a:ea typeface="宋体" charset="-122"/>
              </a:rPr>
              <a:t>sp</a:t>
            </a:r>
            <a:r>
              <a:rPr lang="en-US" altLang="zh-CN" sz="2000" dirty="0">
                <a:latin typeface="Lucida Console" pitchFamily="49" charset="0"/>
                <a:ea typeface="宋体" charset="-122"/>
              </a:rPr>
              <a:t>)     </a:t>
            </a:r>
            <a:r>
              <a:rPr lang="en-US" altLang="zh-CN" sz="2000" dirty="0" smtClean="0">
                <a:latin typeface="Lucida Console" pitchFamily="49" charset="0"/>
                <a:ea typeface="宋体" charset="-122"/>
              </a:rPr>
              <a:t>  </a:t>
            </a:r>
            <a:r>
              <a:rPr lang="en-US" altLang="zh-CN" sz="2000" dirty="0">
                <a:latin typeface="Lucida Console" pitchFamily="49" charset="0"/>
                <a:ea typeface="宋体" charset="-122"/>
              </a:rPr>
              <a:t># </a:t>
            </a:r>
            <a:r>
              <a:rPr lang="zh-CN" altLang="en-US" sz="2000" dirty="0" smtClean="0">
                <a:latin typeface="Lucida Console" pitchFamily="49" charset="0"/>
                <a:ea typeface="宋体" charset="-122"/>
              </a:rPr>
              <a:t>取出返回地址</a:t>
            </a:r>
            <a:r>
              <a:rPr lang="en-US" altLang="zh-CN" sz="2000" dirty="0">
                <a:latin typeface="Lucida Console" pitchFamily="49" charset="0"/>
                <a:ea typeface="宋体" charset="-122"/>
              </a:rPr>
              <a:t/>
            </a:r>
            <a:br>
              <a:rPr lang="en-US" altLang="zh-CN" sz="2000" dirty="0">
                <a:latin typeface="Lucida Console" pitchFamily="49" charset="0"/>
                <a:ea typeface="宋体" charset="-122"/>
              </a:rPr>
            </a:b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addi</a:t>
            </a: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sp</a:t>
            </a: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sp</a:t>
            </a:r>
            <a:r>
              <a:rPr lang="en-US" altLang="zh-CN" sz="2000" dirty="0">
                <a:latin typeface="Lucida Console" pitchFamily="49" charset="0"/>
                <a:ea typeface="宋体" charset="-122"/>
              </a:rPr>
              <a:t>, 8   </a:t>
            </a:r>
            <a:r>
              <a:rPr lang="en-US" altLang="zh-CN" sz="2000" dirty="0" smtClean="0">
                <a:latin typeface="Lucida Console" pitchFamily="49" charset="0"/>
                <a:ea typeface="宋体" charset="-122"/>
              </a:rPr>
              <a:t>    </a:t>
            </a:r>
            <a:r>
              <a:rPr lang="en-US" altLang="zh-CN" sz="2000" dirty="0">
                <a:latin typeface="Lucida Console" pitchFamily="49" charset="0"/>
                <a:ea typeface="宋体" charset="-122"/>
              </a:rPr>
              <a:t># </a:t>
            </a:r>
            <a:r>
              <a:rPr lang="zh-CN" altLang="en-US" sz="2000" dirty="0" smtClean="0">
                <a:latin typeface="Lucida Console" pitchFamily="49" charset="0"/>
                <a:ea typeface="宋体" charset="-122"/>
              </a:rPr>
              <a:t>两项出栈</a:t>
            </a:r>
            <a:r>
              <a:rPr lang="en-US" altLang="zh-CN" sz="2000" dirty="0">
                <a:latin typeface="Lucida Console" pitchFamily="49" charset="0"/>
                <a:ea typeface="宋体" charset="-122"/>
              </a:rPr>
              <a:t/>
            </a:r>
            <a:br>
              <a:rPr lang="en-US" altLang="zh-CN" sz="2000" dirty="0">
                <a:latin typeface="Lucida Console" pitchFamily="49" charset="0"/>
                <a:ea typeface="宋体" charset="-122"/>
              </a:rPr>
            </a:b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mul</a:t>
            </a:r>
            <a:r>
              <a:rPr lang="en-US" altLang="zh-CN" sz="2000" dirty="0">
                <a:latin typeface="Lucida Console" pitchFamily="49" charset="0"/>
                <a:ea typeface="宋体" charset="-122"/>
              </a:rPr>
              <a:t>  $v0, $a0, $v0   </a:t>
            </a:r>
            <a:r>
              <a:rPr lang="en-US" altLang="zh-CN" sz="2000" dirty="0" smtClean="0">
                <a:latin typeface="Lucida Console" pitchFamily="49" charset="0"/>
                <a:ea typeface="宋体" charset="-122"/>
              </a:rPr>
              <a:t>  </a:t>
            </a:r>
            <a:r>
              <a:rPr lang="en-US" altLang="zh-CN" sz="2000" dirty="0">
                <a:latin typeface="Lucida Console" pitchFamily="49" charset="0"/>
                <a:ea typeface="宋体" charset="-122"/>
              </a:rPr>
              <a:t># </a:t>
            </a:r>
            <a:r>
              <a:rPr lang="zh-CN" altLang="en-US" sz="2000" dirty="0" smtClean="0">
                <a:latin typeface="Lucida Console" pitchFamily="49" charset="0"/>
                <a:ea typeface="宋体" charset="-122"/>
              </a:rPr>
              <a:t>乘法计算阶乘</a:t>
            </a:r>
            <a:r>
              <a:rPr lang="en-US" altLang="zh-CN" sz="2000" dirty="0">
                <a:latin typeface="Lucida Console" pitchFamily="49" charset="0"/>
                <a:ea typeface="宋体" charset="-122"/>
              </a:rPr>
              <a:t/>
            </a:r>
            <a:br>
              <a:rPr lang="en-US" altLang="zh-CN" sz="2000" dirty="0">
                <a:latin typeface="Lucida Console" pitchFamily="49" charset="0"/>
                <a:ea typeface="宋体" charset="-122"/>
              </a:rPr>
            </a:b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jr</a:t>
            </a:r>
            <a:r>
              <a:rPr lang="en-US" altLang="zh-CN" sz="2000" dirty="0">
                <a:latin typeface="Lucida Console" pitchFamily="49" charset="0"/>
                <a:ea typeface="宋体" charset="-122"/>
              </a:rPr>
              <a:t>   $</a:t>
            </a:r>
            <a:r>
              <a:rPr lang="en-US" altLang="zh-CN" sz="2000" dirty="0" err="1">
                <a:latin typeface="Lucida Console" pitchFamily="49" charset="0"/>
                <a:ea typeface="宋体" charset="-122"/>
              </a:rPr>
              <a:t>ra</a:t>
            </a:r>
            <a:r>
              <a:rPr lang="en-US" altLang="zh-CN" sz="2000" dirty="0">
                <a:latin typeface="Lucida Console" pitchFamily="49" charset="0"/>
                <a:ea typeface="宋体" charset="-122"/>
              </a:rPr>
              <a:t>           </a:t>
            </a:r>
            <a:r>
              <a:rPr lang="en-US" altLang="zh-CN" sz="2000" dirty="0" smtClean="0">
                <a:latin typeface="Lucida Console" pitchFamily="49" charset="0"/>
                <a:ea typeface="宋体" charset="-122"/>
              </a:rPr>
              <a:t>    </a:t>
            </a:r>
            <a:r>
              <a:rPr lang="en-US" altLang="zh-CN" sz="2000" dirty="0">
                <a:latin typeface="Lucida Console" pitchFamily="49" charset="0"/>
                <a:ea typeface="宋体" charset="-122"/>
              </a:rPr>
              <a:t># </a:t>
            </a:r>
            <a:r>
              <a:rPr lang="en-US" altLang="zh-CN" sz="2000" dirty="0" smtClean="0">
                <a:latin typeface="Lucida Console" pitchFamily="49" charset="0"/>
                <a:ea typeface="宋体" charset="-122"/>
              </a:rPr>
              <a:t>return</a:t>
            </a:r>
            <a:endParaRPr lang="en-US" altLang="zh-CN" sz="2000" dirty="0">
              <a:latin typeface="Lucida Console" pitchFamily="49" charset="0"/>
              <a:ea typeface="宋体" charset="-122"/>
            </a:endParaRPr>
          </a:p>
        </p:txBody>
      </p:sp>
    </p:spTree>
    <p:extLst>
      <p:ext uri="{BB962C8B-B14F-4D97-AF65-F5344CB8AC3E}">
        <p14:creationId xmlns:p14="http://schemas.microsoft.com/office/powerpoint/2010/main" val="3844410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软硬件接口</a:t>
            </a:r>
            <a:endParaRPr lang="zh-CN" altLang="en-US" dirty="0"/>
          </a:p>
        </p:txBody>
      </p:sp>
      <p:sp>
        <p:nvSpPr>
          <p:cNvPr id="3" name="内容占位符 2"/>
          <p:cNvSpPr>
            <a:spLocks noGrp="1"/>
          </p:cNvSpPr>
          <p:nvPr>
            <p:ph idx="1"/>
          </p:nvPr>
        </p:nvSpPr>
        <p:spPr/>
        <p:txBody>
          <a:bodyPr/>
          <a:lstStyle/>
          <a:p>
            <a:r>
              <a:rPr lang="zh-CN" altLang="en-US" dirty="0" smtClean="0"/>
              <a:t>静态变量的处理  </a:t>
            </a:r>
            <a:r>
              <a:rPr lang="en-US" altLang="zh-CN" dirty="0" smtClean="0"/>
              <a:t>$</a:t>
            </a:r>
            <a:r>
              <a:rPr lang="en-US" altLang="zh-CN" dirty="0" err="1" smtClean="0"/>
              <a:t>gp</a:t>
            </a:r>
            <a:r>
              <a:rPr lang="zh-CN" altLang="en-US" dirty="0" smtClean="0"/>
              <a:t> （指向：静态数据段）</a:t>
            </a:r>
            <a:endParaRPr lang="en-US" altLang="zh-CN" dirty="0" smtClean="0"/>
          </a:p>
          <a:p>
            <a:r>
              <a:rPr lang="en-US" altLang="zh-CN" dirty="0" smtClean="0"/>
              <a:t>$</a:t>
            </a:r>
            <a:r>
              <a:rPr lang="en-US" altLang="zh-CN" dirty="0" err="1" smtClean="0"/>
              <a:t>sp</a:t>
            </a:r>
            <a:r>
              <a:rPr lang="zh-CN" altLang="en-US" dirty="0" smtClean="0"/>
              <a:t>是否保存及恢复方式（图</a:t>
            </a:r>
            <a:r>
              <a:rPr lang="en-US" altLang="zh-CN" dirty="0" smtClean="0"/>
              <a:t>2-11</a:t>
            </a:r>
            <a:r>
              <a:rPr lang="zh-CN" altLang="en-US" dirty="0" smtClean="0"/>
              <a:t>）</a:t>
            </a:r>
            <a:endParaRPr lang="en-US" altLang="zh-CN" dirty="0" smtClean="0"/>
          </a:p>
          <a:p>
            <a:r>
              <a:rPr lang="zh-CN" altLang="en-US" dirty="0"/>
              <a:t>栈</a:t>
            </a:r>
            <a:r>
              <a:rPr lang="zh-CN" altLang="en-US" dirty="0" smtClean="0"/>
              <a:t>中内容的保护（以上、以下）</a:t>
            </a:r>
            <a:endParaRPr lang="en-US" altLang="zh-CN" dirty="0" smtClean="0"/>
          </a:p>
          <a:p>
            <a:r>
              <a:rPr lang="en-US" altLang="zh-CN" dirty="0" smtClean="0"/>
              <a:t>P69</a:t>
            </a:r>
            <a:endParaRPr lang="zh-CN" altLang="en-US" dirty="0"/>
          </a:p>
        </p:txBody>
      </p:sp>
    </p:spTree>
    <p:extLst>
      <p:ext uri="{BB962C8B-B14F-4D97-AF65-F5344CB8AC3E}">
        <p14:creationId xmlns:p14="http://schemas.microsoft.com/office/powerpoint/2010/main" val="205794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2.8.3    </a:t>
            </a:r>
            <a:r>
              <a:rPr lang="zh-CN" altLang="en-US" dirty="0" smtClean="0"/>
              <a:t>在栈中为新数据分配空间</a:t>
            </a:r>
            <a:endParaRPr lang="zh-CN" altLang="en-US" dirty="0"/>
          </a:p>
        </p:txBody>
      </p:sp>
      <p:sp>
        <p:nvSpPr>
          <p:cNvPr id="3" name="内容占位符 2"/>
          <p:cNvSpPr>
            <a:spLocks noGrp="1"/>
          </p:cNvSpPr>
          <p:nvPr>
            <p:ph idx="1"/>
          </p:nvPr>
        </p:nvSpPr>
        <p:spPr>
          <a:xfrm>
            <a:off x="457200" y="1340768"/>
            <a:ext cx="8229600" cy="5256584"/>
          </a:xfrm>
        </p:spPr>
        <p:txBody>
          <a:bodyPr>
            <a:normAutofit fontScale="92500"/>
          </a:bodyPr>
          <a:lstStyle/>
          <a:p>
            <a:r>
              <a:rPr lang="zh-CN" altLang="en-US" dirty="0"/>
              <a:t>栈</a:t>
            </a:r>
            <a:r>
              <a:rPr lang="zh-CN" altLang="en-US" dirty="0" smtClean="0"/>
              <a:t>中的数据包含：</a:t>
            </a:r>
            <a:endParaRPr lang="en-US" altLang="zh-CN" dirty="0" smtClean="0"/>
          </a:p>
          <a:p>
            <a:pPr marL="0" indent="0">
              <a:buNone/>
            </a:pPr>
            <a:r>
              <a:rPr lang="zh-CN" altLang="en-US" dirty="0" smtClean="0"/>
              <a:t>         </a:t>
            </a:r>
            <a:endParaRPr lang="en-US" altLang="zh-CN" dirty="0" smtClean="0"/>
          </a:p>
          <a:p>
            <a:pPr marL="0" indent="0">
              <a:buNone/>
            </a:pPr>
            <a:endParaRPr lang="en-US" altLang="zh-CN" dirty="0" smtClean="0"/>
          </a:p>
          <a:p>
            <a:pPr marL="0" indent="0">
              <a:buNone/>
            </a:pPr>
            <a:r>
              <a:rPr lang="en-US" altLang="zh-CN" dirty="0" smtClean="0"/>
              <a:t>   </a:t>
            </a:r>
          </a:p>
          <a:p>
            <a:pPr marL="0" indent="0">
              <a:buNone/>
            </a:pPr>
            <a:endParaRPr lang="en-US" altLang="zh-CN" dirty="0"/>
          </a:p>
          <a:p>
            <a:pPr marL="0" indent="0">
              <a:buNone/>
            </a:pPr>
            <a:r>
              <a:rPr lang="en-US" altLang="zh-CN" dirty="0" smtClean="0"/>
              <a:t> </a:t>
            </a:r>
            <a:r>
              <a:rPr lang="zh-CN" altLang="en-US" dirty="0" smtClean="0">
                <a:solidFill>
                  <a:srgbClr val="FF0000"/>
                </a:solidFill>
              </a:rPr>
              <a:t>不仅仅是调用过程才用栈，过程运行时也用栈</a:t>
            </a:r>
            <a:endParaRPr lang="en-US" altLang="zh-CN" dirty="0" smtClean="0"/>
          </a:p>
          <a:p>
            <a:r>
              <a:rPr lang="zh-CN" altLang="en-US" dirty="0"/>
              <a:t>栈</a:t>
            </a:r>
            <a:r>
              <a:rPr lang="zh-CN" altLang="en-US" dirty="0" smtClean="0"/>
              <a:t>中包含过程所保存的寄存器和局部变量的片段称为过程帧。</a:t>
            </a:r>
            <a:r>
              <a:rPr lang="en-US" altLang="zh-CN" dirty="0" smtClean="0"/>
              <a:t>$</a:t>
            </a:r>
            <a:r>
              <a:rPr lang="en-US" altLang="zh-CN" dirty="0" err="1" smtClean="0"/>
              <a:t>fp</a:t>
            </a:r>
            <a:r>
              <a:rPr lang="zh-CN" altLang="en-US" dirty="0" smtClean="0"/>
              <a:t>（帧指针）指向过程帧的第一个字（</a:t>
            </a:r>
            <a:r>
              <a:rPr lang="en-US" altLang="zh-CN" dirty="0" smtClean="0"/>
              <a:t>$</a:t>
            </a:r>
            <a:r>
              <a:rPr lang="en-US" altLang="zh-CN" dirty="0" err="1" smtClean="0"/>
              <a:t>sp</a:t>
            </a:r>
            <a:r>
              <a:rPr lang="zh-CN" altLang="en-US" dirty="0" smtClean="0"/>
              <a:t>指向过程帧的最后一个字，（</a:t>
            </a:r>
            <a:r>
              <a:rPr lang="zh-CN" altLang="en-US" sz="2600" dirty="0" smtClean="0"/>
              <a:t>动</a:t>
            </a:r>
            <a:r>
              <a:rPr lang="zh-CN" altLang="en-US" dirty="0" smtClean="0"/>
              <a:t>））。</a:t>
            </a:r>
            <a:endParaRPr lang="en-US" altLang="zh-CN" dirty="0" smtClean="0"/>
          </a:p>
        </p:txBody>
      </p:sp>
      <p:sp>
        <p:nvSpPr>
          <p:cNvPr id="5" name="左大括号 4"/>
          <p:cNvSpPr/>
          <p:nvPr/>
        </p:nvSpPr>
        <p:spPr>
          <a:xfrm>
            <a:off x="1190662" y="2081606"/>
            <a:ext cx="216024" cy="648072"/>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1519239" y="1853102"/>
            <a:ext cx="6840760" cy="2215991"/>
          </a:xfrm>
          <a:prstGeom prst="rect">
            <a:avLst/>
          </a:prstGeom>
          <a:noFill/>
        </p:spPr>
        <p:txBody>
          <a:bodyPr wrap="square" rtlCol="0">
            <a:spAutoFit/>
          </a:bodyPr>
          <a:lstStyle/>
          <a:p>
            <a:r>
              <a:rPr lang="zh-CN" altLang="en-US" dirty="0"/>
              <a:t> </a:t>
            </a:r>
            <a:r>
              <a:rPr lang="en-US" altLang="zh-CN" sz="2400" dirty="0"/>
              <a:t>caller</a:t>
            </a:r>
            <a:r>
              <a:rPr lang="zh-CN" altLang="en-US" sz="2400" dirty="0"/>
              <a:t>的返回地址和要保存的</a:t>
            </a:r>
            <a:r>
              <a:rPr lang="zh-CN" altLang="en-US" sz="2400" dirty="0" smtClean="0"/>
              <a:t>现场</a:t>
            </a:r>
            <a:endParaRPr lang="en-US" altLang="zh-CN" sz="2400" dirty="0" smtClean="0"/>
          </a:p>
          <a:p>
            <a:endParaRPr lang="en-US" altLang="zh-CN" sz="2400" dirty="0" smtClean="0"/>
          </a:p>
          <a:p>
            <a:r>
              <a:rPr lang="zh-CN" altLang="en-US" sz="2400" dirty="0" smtClean="0"/>
              <a:t>过程</a:t>
            </a:r>
            <a:r>
              <a:rPr lang="zh-CN" altLang="en-US" sz="2400" dirty="0"/>
              <a:t>（</a:t>
            </a:r>
            <a:r>
              <a:rPr lang="en-US" altLang="zh-CN" sz="2400" dirty="0" err="1"/>
              <a:t>callee</a:t>
            </a:r>
            <a:r>
              <a:rPr lang="zh-CN" altLang="en-US" sz="2400" dirty="0"/>
              <a:t>）中的不适于保存在寄存器中的局部量，如数组、结构。（栈在内存中，数组结构也在</a:t>
            </a:r>
            <a:r>
              <a:rPr lang="zh-CN" altLang="en-US" sz="2400" dirty="0" smtClean="0"/>
              <a:t>内存的栈中</a:t>
            </a:r>
            <a:r>
              <a:rPr lang="zh-CN" altLang="en-US" sz="2400" dirty="0"/>
              <a:t>）</a:t>
            </a:r>
            <a:endParaRPr lang="en-US" altLang="zh-CN" sz="2400" dirty="0"/>
          </a:p>
          <a:p>
            <a:endParaRPr lang="zh-CN" altLang="en-US" dirty="0"/>
          </a:p>
        </p:txBody>
      </p:sp>
    </p:spTree>
    <p:extLst>
      <p:ext uri="{BB962C8B-B14F-4D97-AF65-F5344CB8AC3E}">
        <p14:creationId xmlns:p14="http://schemas.microsoft.com/office/powerpoint/2010/main" val="3490307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descr="f02-12-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692696"/>
            <a:ext cx="8316170"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线形标注 1 2"/>
          <p:cNvSpPr/>
          <p:nvPr/>
        </p:nvSpPr>
        <p:spPr>
          <a:xfrm>
            <a:off x="6479458" y="4149080"/>
            <a:ext cx="2304256" cy="540060"/>
          </a:xfrm>
          <a:prstGeom prst="borderCallout1">
            <a:avLst>
              <a:gd name="adj1" fmla="val 18750"/>
              <a:gd name="adj2" fmla="val -8333"/>
              <a:gd name="adj3" fmla="val -370589"/>
              <a:gd name="adj4" fmla="val -3502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调用过程</a:t>
            </a:r>
            <a:r>
              <a:rPr lang="zh-CN" altLang="en-US" dirty="0" smtClean="0"/>
              <a:t>时压栈的</a:t>
            </a:r>
            <a:endParaRPr lang="zh-CN" altLang="en-US" dirty="0"/>
          </a:p>
        </p:txBody>
      </p:sp>
      <p:cxnSp>
        <p:nvCxnSpPr>
          <p:cNvPr id="6" name="直接连接符 5"/>
          <p:cNvCxnSpPr/>
          <p:nvPr/>
        </p:nvCxnSpPr>
        <p:spPr>
          <a:xfrm>
            <a:off x="5220072" y="2708920"/>
            <a:ext cx="1080120" cy="144016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线形标注 1 7"/>
          <p:cNvSpPr/>
          <p:nvPr/>
        </p:nvSpPr>
        <p:spPr>
          <a:xfrm>
            <a:off x="2627784" y="4725144"/>
            <a:ext cx="1997845" cy="1224136"/>
          </a:xfrm>
          <a:prstGeom prst="borderCallout1">
            <a:avLst>
              <a:gd name="adj1" fmla="val 17097"/>
              <a:gd name="adj2" fmla="val 106090"/>
              <a:gd name="adj3" fmla="val -82085"/>
              <a:gd name="adj4" fmla="val 11173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过程运行时新分配的数组等。栈指针</a:t>
            </a:r>
            <a:r>
              <a:rPr lang="en-US" altLang="zh-CN" dirty="0" smtClean="0"/>
              <a:t>$</a:t>
            </a:r>
            <a:r>
              <a:rPr lang="en-US" altLang="zh-CN" dirty="0" err="1" smtClean="0"/>
              <a:t>sp</a:t>
            </a:r>
            <a:r>
              <a:rPr lang="zh-CN" altLang="en-US" dirty="0" smtClean="0"/>
              <a:t>运行过程中会改变。</a:t>
            </a:r>
            <a:endParaRPr lang="zh-CN" altLang="en-US" dirty="0"/>
          </a:p>
        </p:txBody>
      </p:sp>
      <p:cxnSp>
        <p:nvCxnSpPr>
          <p:cNvPr id="10" name="直接连接符 9"/>
          <p:cNvCxnSpPr>
            <a:stCxn id="4" idx="2"/>
          </p:cNvCxnSpPr>
          <p:nvPr/>
        </p:nvCxnSpPr>
        <p:spPr>
          <a:xfrm flipV="1">
            <a:off x="4625629" y="3717032"/>
            <a:ext cx="0" cy="1008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185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04664"/>
            <a:ext cx="8229600" cy="6048672"/>
          </a:xfrm>
        </p:spPr>
        <p:txBody>
          <a:bodyPr>
            <a:normAutofit/>
          </a:bodyPr>
          <a:lstStyle/>
          <a:p>
            <a:r>
              <a:rPr lang="en-US" altLang="zh-CN" dirty="0" smtClean="0"/>
              <a:t>$</a:t>
            </a:r>
            <a:r>
              <a:rPr lang="en-US" altLang="zh-CN" dirty="0" err="1" smtClean="0"/>
              <a:t>fp</a:t>
            </a:r>
            <a:r>
              <a:rPr lang="zh-CN" altLang="en-US" dirty="0" smtClean="0"/>
              <a:t>用于为</a:t>
            </a:r>
            <a:r>
              <a:rPr lang="zh-CN" altLang="en-US" dirty="0"/>
              <a:t>过程提供固定基地址</a:t>
            </a:r>
            <a:r>
              <a:rPr lang="zh-CN" altLang="en-US" dirty="0" smtClean="0"/>
              <a:t>。</a:t>
            </a:r>
            <a:endParaRPr lang="en-US" altLang="zh-CN" dirty="0" smtClean="0"/>
          </a:p>
          <a:p>
            <a:pPr lvl="1"/>
            <a:r>
              <a:rPr lang="zh-CN" altLang="en-US" dirty="0" smtClean="0"/>
              <a:t>若不用</a:t>
            </a:r>
            <a:r>
              <a:rPr lang="en-US" altLang="zh-CN" dirty="0" smtClean="0"/>
              <a:t>$</a:t>
            </a:r>
            <a:r>
              <a:rPr lang="en-US" altLang="zh-CN" dirty="0" err="1" smtClean="0"/>
              <a:t>fp</a:t>
            </a:r>
            <a:r>
              <a:rPr lang="zh-CN" altLang="en-US" dirty="0" smtClean="0"/>
              <a:t>而使用</a:t>
            </a:r>
            <a:r>
              <a:rPr lang="en-US" altLang="zh-CN" dirty="0" smtClean="0"/>
              <a:t>$</a:t>
            </a:r>
            <a:r>
              <a:rPr lang="en-US" altLang="zh-CN" dirty="0" err="1" smtClean="0"/>
              <a:t>sp</a:t>
            </a:r>
            <a:r>
              <a:rPr lang="zh-CN" altLang="en-US" dirty="0" smtClean="0"/>
              <a:t>做为引用局部变量的基地址，则由于</a:t>
            </a:r>
            <a:r>
              <a:rPr lang="en-US" altLang="zh-CN" dirty="0" smtClean="0"/>
              <a:t>$</a:t>
            </a:r>
            <a:r>
              <a:rPr lang="en-US" altLang="zh-CN" dirty="0" err="1" smtClean="0"/>
              <a:t>sp</a:t>
            </a:r>
            <a:r>
              <a:rPr lang="zh-CN" altLang="en-US" dirty="0" smtClean="0"/>
              <a:t>会在过程运行时随新的数据压栈而变化，从而使引用同一局部量的偏移量发生变化，所以使过程难于理解，因而使用另一种方案即</a:t>
            </a:r>
            <a:r>
              <a:rPr lang="en-US" altLang="zh-CN" dirty="0" smtClean="0"/>
              <a:t>$</a:t>
            </a:r>
            <a:r>
              <a:rPr lang="en-US" altLang="zh-CN" dirty="0" err="1" smtClean="0"/>
              <a:t>fp</a:t>
            </a:r>
            <a:r>
              <a:rPr lang="zh-CN" altLang="en-US" dirty="0" smtClean="0"/>
              <a:t>。</a:t>
            </a:r>
            <a:r>
              <a:rPr lang="en-US" altLang="zh-CN" dirty="0" smtClean="0"/>
              <a:t>P69</a:t>
            </a:r>
            <a:r>
              <a:rPr lang="zh-CN" altLang="en-US" dirty="0" smtClean="0"/>
              <a:t>倒数第四行、</a:t>
            </a:r>
            <a:r>
              <a:rPr lang="en-US" altLang="zh-CN" dirty="0" smtClean="0"/>
              <a:t>P70</a:t>
            </a:r>
            <a:r>
              <a:rPr lang="zh-CN" altLang="en-US" dirty="0" smtClean="0"/>
              <a:t>图</a:t>
            </a:r>
            <a:r>
              <a:rPr lang="en-US" altLang="zh-CN" dirty="0" smtClean="0"/>
              <a:t>2-12</a:t>
            </a:r>
            <a:r>
              <a:rPr lang="zh-CN" altLang="en-US" dirty="0" smtClean="0"/>
              <a:t>第</a:t>
            </a:r>
            <a:r>
              <a:rPr lang="en-US" altLang="zh-CN" dirty="0" smtClean="0"/>
              <a:t>3</a:t>
            </a:r>
            <a:r>
              <a:rPr lang="zh-CN" altLang="en-US" dirty="0" smtClean="0"/>
              <a:t>行。</a:t>
            </a:r>
            <a:endParaRPr lang="en-US" altLang="zh-CN" dirty="0"/>
          </a:p>
          <a:p>
            <a:r>
              <a:rPr lang="en-US" altLang="zh-CN" dirty="0"/>
              <a:t>$</a:t>
            </a:r>
            <a:r>
              <a:rPr lang="en-US" altLang="zh-CN" dirty="0" err="1"/>
              <a:t>fp</a:t>
            </a:r>
            <a:r>
              <a:rPr lang="zh-CN" altLang="en-US" dirty="0"/>
              <a:t>可用</a:t>
            </a:r>
            <a:r>
              <a:rPr lang="en-US" altLang="zh-CN" dirty="0"/>
              <a:t>$</a:t>
            </a:r>
            <a:r>
              <a:rPr lang="en-US" altLang="zh-CN" dirty="0" err="1"/>
              <a:t>sp</a:t>
            </a:r>
            <a:r>
              <a:rPr lang="zh-CN" altLang="en-US" dirty="0"/>
              <a:t>初始化</a:t>
            </a:r>
            <a:endParaRPr lang="en-US" altLang="zh-CN" dirty="0"/>
          </a:p>
          <a:p>
            <a:r>
              <a:rPr lang="zh-CN" altLang="en-US" dirty="0" smtClean="0"/>
              <a:t>过程结束，</a:t>
            </a:r>
            <a:r>
              <a:rPr lang="en-US" altLang="zh-CN" dirty="0" smtClean="0"/>
              <a:t>$</a:t>
            </a:r>
            <a:r>
              <a:rPr lang="en-US" altLang="zh-CN" dirty="0" err="1" smtClean="0"/>
              <a:t>sp</a:t>
            </a:r>
            <a:r>
              <a:rPr lang="zh-CN" altLang="en-US" dirty="0"/>
              <a:t>可用</a:t>
            </a:r>
            <a:r>
              <a:rPr lang="en-US" altLang="zh-CN" dirty="0"/>
              <a:t>$</a:t>
            </a:r>
            <a:r>
              <a:rPr lang="en-US" altLang="zh-CN" dirty="0" err="1"/>
              <a:t>fp</a:t>
            </a:r>
            <a:r>
              <a:rPr lang="zh-CN" altLang="en-US" dirty="0" smtClean="0"/>
              <a:t>恢复</a:t>
            </a:r>
            <a:endParaRPr lang="en-US" altLang="zh-CN" dirty="0" smtClean="0"/>
          </a:p>
          <a:p>
            <a:r>
              <a:rPr lang="zh-CN" altLang="en-US" dirty="0" smtClean="0"/>
              <a:t>避免使用</a:t>
            </a:r>
            <a:r>
              <a:rPr lang="en-US" altLang="zh-CN" dirty="0" smtClean="0"/>
              <a:t>$</a:t>
            </a:r>
            <a:r>
              <a:rPr lang="en-US" altLang="zh-CN" dirty="0" err="1" smtClean="0"/>
              <a:t>fp</a:t>
            </a:r>
            <a:r>
              <a:rPr lang="zh-CN" altLang="en-US" dirty="0" smtClean="0"/>
              <a:t>的方法：避免在过程中移动</a:t>
            </a:r>
            <a:r>
              <a:rPr lang="en-US" altLang="zh-CN" dirty="0" smtClean="0"/>
              <a:t>$</a:t>
            </a:r>
            <a:r>
              <a:rPr lang="en-US" altLang="zh-CN" dirty="0" err="1" smtClean="0"/>
              <a:t>sp</a:t>
            </a:r>
            <a:r>
              <a:rPr lang="zh-CN" altLang="en-US" dirty="0" smtClean="0"/>
              <a:t>，</a:t>
            </a:r>
            <a:r>
              <a:rPr lang="en-US" altLang="zh-CN" dirty="0" smtClean="0"/>
              <a:t>P70</a:t>
            </a:r>
            <a:r>
              <a:rPr lang="zh-CN" altLang="en-US" dirty="0" smtClean="0"/>
              <a:t>第一行。</a:t>
            </a:r>
            <a:endParaRPr lang="zh-CN" altLang="en-US" dirty="0"/>
          </a:p>
          <a:p>
            <a:endParaRPr lang="zh-CN" altLang="en-US" dirty="0"/>
          </a:p>
        </p:txBody>
      </p:sp>
    </p:spTree>
    <p:extLst>
      <p:ext uri="{BB962C8B-B14F-4D97-AF65-F5344CB8AC3E}">
        <p14:creationId xmlns:p14="http://schemas.microsoft.com/office/powerpoint/2010/main" val="2185000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2.8.4  </a:t>
            </a:r>
            <a:r>
              <a:rPr lang="zh-CN" altLang="en-US" dirty="0" smtClean="0"/>
              <a:t>在堆中为新数据分配空间</a:t>
            </a:r>
            <a:endParaRPr lang="zh-CN" altLang="en-US" dirty="0"/>
          </a:p>
        </p:txBody>
      </p:sp>
      <p:sp>
        <p:nvSpPr>
          <p:cNvPr id="3" name="内容占位符 2"/>
          <p:cNvSpPr>
            <a:spLocks noGrp="1"/>
          </p:cNvSpPr>
          <p:nvPr>
            <p:ph idx="1"/>
          </p:nvPr>
        </p:nvSpPr>
        <p:spPr>
          <a:xfrm>
            <a:off x="457200" y="1196752"/>
            <a:ext cx="4834880" cy="4968551"/>
          </a:xfrm>
        </p:spPr>
        <p:txBody>
          <a:bodyPr>
            <a:normAutofit fontScale="92500" lnSpcReduction="10000"/>
          </a:bodyPr>
          <a:lstStyle/>
          <a:p>
            <a:r>
              <a:rPr lang="en-US" altLang="zh-CN" sz="3500" dirty="0" smtClean="0">
                <a:solidFill>
                  <a:srgbClr val="FF0000"/>
                </a:solidFill>
              </a:rPr>
              <a:t>MIPS</a:t>
            </a:r>
            <a:r>
              <a:rPr lang="zh-CN" altLang="en-US" sz="3500" dirty="0" smtClean="0">
                <a:solidFill>
                  <a:srgbClr val="FF0000"/>
                </a:solidFill>
              </a:rPr>
              <a:t>约定的内存分配：</a:t>
            </a:r>
            <a:endParaRPr lang="en-US" altLang="zh-CN" sz="3500" dirty="0" smtClean="0">
              <a:solidFill>
                <a:srgbClr val="FF0000"/>
              </a:solidFill>
            </a:endParaRPr>
          </a:p>
          <a:p>
            <a:r>
              <a:rPr lang="zh-CN" altLang="en-US" sz="3000" dirty="0"/>
              <a:t>最</a:t>
            </a:r>
            <a:r>
              <a:rPr lang="zh-CN" altLang="en-US" sz="3000" dirty="0" smtClean="0"/>
              <a:t>低端保留</a:t>
            </a:r>
            <a:endParaRPr lang="en-US" altLang="zh-CN" sz="3000" dirty="0" smtClean="0"/>
          </a:p>
          <a:p>
            <a:pPr>
              <a:lnSpc>
                <a:spcPct val="90000"/>
              </a:lnSpc>
            </a:pPr>
            <a:r>
              <a:rPr lang="en-US" altLang="zh-CN" sz="3000" dirty="0">
                <a:ea typeface="宋体" charset="-122"/>
              </a:rPr>
              <a:t>Text: </a:t>
            </a:r>
            <a:r>
              <a:rPr lang="zh-CN" altLang="en-US" sz="3000" dirty="0">
                <a:ea typeface="宋体" charset="-122"/>
              </a:rPr>
              <a:t>程序代码</a:t>
            </a:r>
            <a:endParaRPr lang="en-US" altLang="zh-CN" sz="3000" dirty="0">
              <a:ea typeface="宋体" charset="-122"/>
            </a:endParaRPr>
          </a:p>
          <a:p>
            <a:pPr>
              <a:lnSpc>
                <a:spcPct val="90000"/>
              </a:lnSpc>
            </a:pPr>
            <a:r>
              <a:rPr lang="en-US" altLang="zh-CN" sz="3000" dirty="0" smtClean="0">
                <a:ea typeface="宋体" charset="-122"/>
              </a:rPr>
              <a:t>Static data:</a:t>
            </a:r>
            <a:r>
              <a:rPr lang="zh-CN" altLang="en-US" sz="3000" dirty="0" smtClean="0">
                <a:ea typeface="宋体" charset="-122"/>
              </a:rPr>
              <a:t>静态数据，</a:t>
            </a:r>
            <a:r>
              <a:rPr lang="en-US" altLang="zh-CN" sz="3000" dirty="0"/>
              <a:t>MIPS</a:t>
            </a:r>
            <a:r>
              <a:rPr lang="zh-CN" altLang="en-US" sz="3000" dirty="0"/>
              <a:t>保留了全局指针寄存器</a:t>
            </a:r>
            <a:r>
              <a:rPr lang="en-US" altLang="zh-CN" sz="3000" dirty="0"/>
              <a:t>$</a:t>
            </a:r>
            <a:r>
              <a:rPr lang="en-US" altLang="zh-CN" sz="3000" dirty="0" err="1" smtClean="0"/>
              <a:t>gp</a:t>
            </a:r>
            <a:r>
              <a:rPr lang="zh-CN" altLang="en-US" sz="3000" dirty="0" smtClean="0"/>
              <a:t>（</a:t>
            </a:r>
            <a:r>
              <a:rPr lang="en-US" altLang="zh-CN" sz="3000" dirty="0" smtClean="0">
                <a:ea typeface="宋体" charset="-122"/>
              </a:rPr>
              <a:t> global variables</a:t>
            </a:r>
            <a:r>
              <a:rPr lang="zh-CN" altLang="en-US" sz="3000" dirty="0" smtClean="0">
                <a:ea typeface="宋体" charset="-122"/>
              </a:rPr>
              <a:t>）</a:t>
            </a:r>
            <a:endParaRPr lang="en-US" altLang="zh-CN" sz="3000" dirty="0" smtClean="0">
              <a:ea typeface="宋体" charset="-122"/>
            </a:endParaRPr>
          </a:p>
          <a:p>
            <a:pPr lvl="1">
              <a:lnSpc>
                <a:spcPct val="90000"/>
              </a:lnSpc>
            </a:pPr>
            <a:r>
              <a:rPr lang="en-US" altLang="zh-CN" sz="2200" dirty="0" smtClean="0">
                <a:ea typeface="宋体" charset="-122"/>
              </a:rPr>
              <a:t>C</a:t>
            </a:r>
            <a:r>
              <a:rPr lang="zh-CN" altLang="en-US" sz="2200" dirty="0" smtClean="0">
                <a:ea typeface="宋体" charset="-122"/>
              </a:rPr>
              <a:t>语言中的静态变量，常量，字符串</a:t>
            </a:r>
            <a:endParaRPr lang="en-US" altLang="zh-CN" sz="2200" dirty="0" smtClean="0">
              <a:ea typeface="宋体" charset="-122"/>
            </a:endParaRPr>
          </a:p>
          <a:p>
            <a:pPr lvl="1">
              <a:lnSpc>
                <a:spcPct val="90000"/>
              </a:lnSpc>
            </a:pPr>
            <a:r>
              <a:rPr lang="en-US" altLang="zh-CN" sz="2200" dirty="0" smtClean="0">
                <a:ea typeface="宋体" charset="-122"/>
              </a:rPr>
              <a:t>$</a:t>
            </a:r>
            <a:r>
              <a:rPr lang="en-US" altLang="zh-CN" sz="2200" dirty="0" err="1" smtClean="0">
                <a:ea typeface="宋体" charset="-122"/>
              </a:rPr>
              <a:t>gp</a:t>
            </a:r>
            <a:r>
              <a:rPr lang="zh-CN" altLang="en-US" sz="2200" dirty="0" smtClean="0">
                <a:ea typeface="宋体" charset="-122"/>
              </a:rPr>
              <a:t>初始化为某一值，并允许</a:t>
            </a:r>
            <a:r>
              <a:rPr lang="en-US" altLang="zh-CN" sz="2200" dirty="0" smtClean="0">
                <a:ea typeface="宋体" charset="-122"/>
              </a:rPr>
              <a:t> ±offsets</a:t>
            </a:r>
          </a:p>
          <a:p>
            <a:pPr>
              <a:lnSpc>
                <a:spcPct val="90000"/>
              </a:lnSpc>
            </a:pPr>
            <a:r>
              <a:rPr lang="en-US" altLang="zh-CN" sz="3000" dirty="0" smtClean="0">
                <a:ea typeface="宋体" charset="-122"/>
              </a:rPr>
              <a:t>Dynamic </a:t>
            </a:r>
            <a:r>
              <a:rPr lang="en-US" altLang="zh-CN" sz="3000" dirty="0">
                <a:ea typeface="宋体" charset="-122"/>
              </a:rPr>
              <a:t>data: </a:t>
            </a:r>
            <a:r>
              <a:rPr lang="zh-CN" altLang="en-US" sz="3000" dirty="0" smtClean="0">
                <a:ea typeface="宋体" charset="-122"/>
              </a:rPr>
              <a:t>动态数据，堆</a:t>
            </a:r>
            <a:endParaRPr lang="en-US" altLang="zh-CN" sz="3000" dirty="0">
              <a:ea typeface="宋体" charset="-122"/>
            </a:endParaRPr>
          </a:p>
          <a:p>
            <a:pPr lvl="1">
              <a:lnSpc>
                <a:spcPct val="90000"/>
              </a:lnSpc>
            </a:pPr>
            <a:r>
              <a:rPr lang="en-US" altLang="zh-CN" sz="3000" dirty="0" err="1" smtClean="0">
                <a:ea typeface="宋体" charset="-122"/>
              </a:rPr>
              <a:t>malloc</a:t>
            </a:r>
            <a:r>
              <a:rPr lang="en-US" altLang="zh-CN" sz="3000" dirty="0" smtClean="0">
                <a:ea typeface="宋体" charset="-122"/>
              </a:rPr>
              <a:t> </a:t>
            </a:r>
            <a:r>
              <a:rPr lang="en-US" altLang="zh-CN" sz="3000" dirty="0">
                <a:ea typeface="宋体" charset="-122"/>
              </a:rPr>
              <a:t>in C, new in Java</a:t>
            </a:r>
          </a:p>
          <a:p>
            <a:pPr>
              <a:lnSpc>
                <a:spcPct val="90000"/>
              </a:lnSpc>
            </a:pPr>
            <a:r>
              <a:rPr lang="en-US" altLang="zh-CN" sz="3000" dirty="0">
                <a:ea typeface="宋体" charset="-122"/>
              </a:rPr>
              <a:t>Stack: </a:t>
            </a:r>
            <a:r>
              <a:rPr lang="zh-CN" altLang="en-US" sz="3000" dirty="0" smtClean="0">
                <a:ea typeface="宋体" charset="-122"/>
              </a:rPr>
              <a:t>栈，自动存储的区域</a:t>
            </a:r>
            <a:endParaRPr lang="en-AU" altLang="zh-CN" sz="3000" dirty="0">
              <a:ea typeface="宋体" charset="-122"/>
            </a:endParaRPr>
          </a:p>
          <a:p>
            <a:endParaRPr lang="en-US" altLang="zh-CN" dirty="0" smtClean="0"/>
          </a:p>
        </p:txBody>
      </p:sp>
      <p:pic>
        <p:nvPicPr>
          <p:cNvPr id="4" name="Picture 8" descr="f02-13-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1989138"/>
            <a:ext cx="3198812" cy="3672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7479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多于</a:t>
            </a:r>
            <a:r>
              <a:rPr lang="en-US" altLang="zh-CN" dirty="0" smtClean="0"/>
              <a:t>4</a:t>
            </a:r>
            <a:r>
              <a:rPr lang="zh-CN" altLang="en-US" dirty="0" smtClean="0"/>
              <a:t>个参数的存储位置</a:t>
            </a:r>
            <a:endParaRPr lang="zh-CN" altLang="en-US" dirty="0"/>
          </a:p>
        </p:txBody>
      </p:sp>
      <p:sp>
        <p:nvSpPr>
          <p:cNvPr id="3" name="内容占位符 2"/>
          <p:cNvSpPr>
            <a:spLocks noGrp="1"/>
          </p:cNvSpPr>
          <p:nvPr>
            <p:ph idx="1"/>
          </p:nvPr>
        </p:nvSpPr>
        <p:spPr/>
        <p:txBody>
          <a:bodyPr/>
          <a:lstStyle/>
          <a:p>
            <a:r>
              <a:rPr lang="en-US" altLang="zh-CN" dirty="0" smtClean="0"/>
              <a:t>MIPS</a:t>
            </a:r>
            <a:r>
              <a:rPr lang="zh-CN" altLang="en-US" dirty="0" smtClean="0"/>
              <a:t>约定：额外的参数存放在栈中</a:t>
            </a:r>
            <a:r>
              <a:rPr lang="en-US" altLang="zh-CN" dirty="0" smtClean="0"/>
              <a:t>$</a:t>
            </a:r>
            <a:r>
              <a:rPr lang="en-US" altLang="zh-CN" dirty="0" err="1" smtClean="0"/>
              <a:t>fp</a:t>
            </a:r>
            <a:r>
              <a:rPr lang="zh-CN" altLang="en-US" dirty="0" smtClean="0"/>
              <a:t>的上方。从</a:t>
            </a:r>
            <a:r>
              <a:rPr lang="en-US" altLang="zh-CN" dirty="0" smtClean="0"/>
              <a:t>$a0~$a3</a:t>
            </a:r>
            <a:r>
              <a:rPr lang="zh-CN" altLang="en-US" dirty="0" smtClean="0"/>
              <a:t>获取前</a:t>
            </a:r>
            <a:r>
              <a:rPr lang="en-US" altLang="zh-CN" dirty="0" smtClean="0"/>
              <a:t>4</a:t>
            </a:r>
            <a:r>
              <a:rPr lang="zh-CN" altLang="en-US" dirty="0" smtClean="0"/>
              <a:t>个参数，通过帧指针获取其余参数。</a:t>
            </a:r>
            <a:endParaRPr lang="en-US" altLang="zh-CN" dirty="0" smtClean="0"/>
          </a:p>
          <a:p>
            <a:r>
              <a:rPr lang="zh-CN" altLang="en-US" dirty="0" smtClean="0"/>
              <a:t>递归、迭代：尾调用（维基百科）</a:t>
            </a:r>
            <a:endParaRPr lang="en-US" altLang="zh-CN" dirty="0" smtClean="0"/>
          </a:p>
          <a:p>
            <a:pPr>
              <a:buNone/>
            </a:pPr>
            <a:r>
              <a:rPr lang="zh-CN" altLang="en-US" dirty="0" smtClean="0"/>
              <a:t> </a:t>
            </a:r>
            <a:endParaRPr lang="zh-CN" altLang="en-US" dirty="0"/>
          </a:p>
        </p:txBody>
      </p:sp>
    </p:spTree>
    <p:extLst>
      <p:ext uri="{BB962C8B-B14F-4D97-AF65-F5344CB8AC3E}">
        <p14:creationId xmlns:p14="http://schemas.microsoft.com/office/powerpoint/2010/main" val="91185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2.9  </a:t>
            </a:r>
            <a:r>
              <a:rPr lang="zh-CN" altLang="en-US" dirty="0" smtClean="0"/>
              <a:t>人机交互</a:t>
            </a:r>
            <a:r>
              <a:rPr lang="zh-CN" altLang="en-US" sz="2800" dirty="0" smtClean="0"/>
              <a:t>（字符和字符串）</a:t>
            </a:r>
            <a:endParaRPr lang="zh-CN" altLang="en-US" sz="2800" dirty="0"/>
          </a:p>
        </p:txBody>
      </p:sp>
      <p:sp>
        <p:nvSpPr>
          <p:cNvPr id="3" name="内容占位符 2"/>
          <p:cNvSpPr>
            <a:spLocks noGrp="1"/>
          </p:cNvSpPr>
          <p:nvPr>
            <p:ph idx="1"/>
          </p:nvPr>
        </p:nvSpPr>
        <p:spPr/>
        <p:txBody>
          <a:bodyPr>
            <a:normAutofit lnSpcReduction="10000"/>
          </a:bodyPr>
          <a:lstStyle/>
          <a:p>
            <a:r>
              <a:rPr lang="zh-CN" altLang="en-US" dirty="0" smtClean="0"/>
              <a:t>字符的表示</a:t>
            </a:r>
            <a:endParaRPr lang="en-US" altLang="zh-CN" dirty="0" smtClean="0"/>
          </a:p>
          <a:p>
            <a:r>
              <a:rPr lang="en-US" altLang="zh-CN" dirty="0" smtClean="0">
                <a:ea typeface="宋体" charset="-122"/>
              </a:rPr>
              <a:t>Byte</a:t>
            </a:r>
            <a:r>
              <a:rPr lang="zh-CN" altLang="en-US" dirty="0" smtClean="0">
                <a:ea typeface="宋体" charset="-122"/>
              </a:rPr>
              <a:t>（</a:t>
            </a:r>
            <a:r>
              <a:rPr lang="en-US" altLang="zh-CN" dirty="0" smtClean="0">
                <a:ea typeface="宋体" charset="-122"/>
              </a:rPr>
              <a:t>8</a:t>
            </a:r>
            <a:r>
              <a:rPr lang="zh-CN" altLang="en-US" dirty="0" smtClean="0">
                <a:ea typeface="宋体" charset="-122"/>
              </a:rPr>
              <a:t>位字符集）</a:t>
            </a:r>
            <a:endParaRPr lang="en-US" altLang="zh-CN" dirty="0">
              <a:ea typeface="宋体" charset="-122"/>
            </a:endParaRPr>
          </a:p>
          <a:p>
            <a:pPr lvl="1"/>
            <a:r>
              <a:rPr lang="en-US" altLang="zh-CN" dirty="0">
                <a:ea typeface="宋体" charset="-122"/>
              </a:rPr>
              <a:t>ASCII: 128 </a:t>
            </a:r>
            <a:r>
              <a:rPr lang="zh-CN" altLang="en-US" dirty="0" smtClean="0">
                <a:ea typeface="宋体" charset="-122"/>
              </a:rPr>
              <a:t>个字符（最高为恒为</a:t>
            </a:r>
            <a:r>
              <a:rPr lang="en-US" altLang="zh-CN" dirty="0" smtClean="0">
                <a:ea typeface="宋体" charset="-122"/>
              </a:rPr>
              <a:t>0</a:t>
            </a:r>
            <a:r>
              <a:rPr lang="zh-CN" altLang="en-US" dirty="0" smtClean="0">
                <a:ea typeface="宋体" charset="-122"/>
              </a:rPr>
              <a:t>）</a:t>
            </a:r>
            <a:endParaRPr lang="en-US" altLang="zh-CN" dirty="0">
              <a:ea typeface="宋体" charset="-122"/>
            </a:endParaRPr>
          </a:p>
          <a:p>
            <a:pPr lvl="2"/>
            <a:r>
              <a:rPr lang="en-US" altLang="zh-CN" dirty="0">
                <a:ea typeface="宋体" charset="-122"/>
              </a:rPr>
              <a:t>95 </a:t>
            </a:r>
            <a:r>
              <a:rPr lang="zh-CN" altLang="en-US" dirty="0" smtClean="0">
                <a:ea typeface="宋体" charset="-122"/>
              </a:rPr>
              <a:t>图形字符</a:t>
            </a:r>
            <a:r>
              <a:rPr lang="en-US" altLang="zh-CN" dirty="0" smtClean="0">
                <a:ea typeface="宋体" charset="-122"/>
              </a:rPr>
              <a:t>, </a:t>
            </a:r>
            <a:r>
              <a:rPr lang="en-US" altLang="zh-CN" dirty="0">
                <a:ea typeface="宋体" charset="-122"/>
              </a:rPr>
              <a:t>33 </a:t>
            </a:r>
            <a:r>
              <a:rPr lang="zh-CN" altLang="en-US" dirty="0" smtClean="0">
                <a:ea typeface="宋体" charset="-122"/>
              </a:rPr>
              <a:t>控制字符</a:t>
            </a:r>
            <a:endParaRPr lang="en-US" altLang="zh-CN" dirty="0">
              <a:ea typeface="宋体" charset="-122"/>
            </a:endParaRPr>
          </a:p>
          <a:p>
            <a:r>
              <a:rPr lang="en-US" altLang="zh-CN" dirty="0" smtClean="0">
                <a:ea typeface="宋体" charset="-122"/>
              </a:rPr>
              <a:t>Unicode</a:t>
            </a:r>
            <a:r>
              <a:rPr lang="en-US" altLang="zh-CN" dirty="0">
                <a:ea typeface="宋体" charset="-122"/>
              </a:rPr>
              <a:t>: </a:t>
            </a:r>
            <a:r>
              <a:rPr lang="en-US" altLang="zh-CN" dirty="0" smtClean="0">
                <a:ea typeface="宋体" charset="-122"/>
              </a:rPr>
              <a:t>32</a:t>
            </a:r>
            <a:r>
              <a:rPr lang="zh-CN" altLang="en-US" dirty="0" smtClean="0">
                <a:ea typeface="宋体" charset="-122"/>
              </a:rPr>
              <a:t>位字符集</a:t>
            </a:r>
            <a:endParaRPr lang="en-US" altLang="zh-CN" dirty="0">
              <a:ea typeface="宋体" charset="-122"/>
            </a:endParaRPr>
          </a:p>
          <a:p>
            <a:pPr lvl="1"/>
            <a:r>
              <a:rPr lang="en-US" altLang="zh-CN" dirty="0" smtClean="0">
                <a:ea typeface="宋体" charset="-122"/>
              </a:rPr>
              <a:t>Java</a:t>
            </a:r>
            <a:r>
              <a:rPr lang="zh-CN" altLang="en-US" dirty="0" smtClean="0">
                <a:ea typeface="宋体" charset="-122"/>
              </a:rPr>
              <a:t>和</a:t>
            </a:r>
            <a:r>
              <a:rPr lang="en-US" altLang="zh-CN" dirty="0" smtClean="0">
                <a:ea typeface="宋体" charset="-122"/>
              </a:rPr>
              <a:t>C++</a:t>
            </a:r>
            <a:r>
              <a:rPr lang="zh-CN" altLang="en-US" dirty="0" smtClean="0">
                <a:ea typeface="宋体" charset="-122"/>
              </a:rPr>
              <a:t>采用的字符集</a:t>
            </a:r>
            <a:endParaRPr lang="en-US" altLang="zh-CN" dirty="0" smtClean="0">
              <a:ea typeface="宋体" charset="-122"/>
            </a:endParaRPr>
          </a:p>
          <a:p>
            <a:pPr lvl="1"/>
            <a:r>
              <a:rPr lang="zh-CN" altLang="en-US" dirty="0" smtClean="0">
                <a:ea typeface="宋体" charset="-122"/>
              </a:rPr>
              <a:t>包含世界上大多数语言和主要字符</a:t>
            </a:r>
            <a:endParaRPr lang="en-US" altLang="zh-CN" dirty="0">
              <a:ea typeface="宋体" charset="-122"/>
            </a:endParaRPr>
          </a:p>
          <a:p>
            <a:pPr lvl="1"/>
            <a:r>
              <a:rPr lang="en-US" altLang="zh-CN" dirty="0" smtClean="0">
                <a:ea typeface="宋体" charset="-122"/>
              </a:rPr>
              <a:t>UTF-8</a:t>
            </a:r>
            <a:r>
              <a:rPr lang="en-US" altLang="zh-CN" dirty="0">
                <a:ea typeface="宋体" charset="-122"/>
              </a:rPr>
              <a:t>, </a:t>
            </a:r>
            <a:r>
              <a:rPr lang="en-US" altLang="zh-CN" dirty="0" smtClean="0">
                <a:ea typeface="宋体" charset="-122"/>
              </a:rPr>
              <a:t>UTF-16(</a:t>
            </a:r>
            <a:r>
              <a:rPr lang="en-US" altLang="zh-CN" dirty="0" err="1" smtClean="0">
                <a:ea typeface="宋体" charset="-122"/>
              </a:rPr>
              <a:t>unicode</a:t>
            </a:r>
            <a:r>
              <a:rPr lang="en-US" altLang="zh-CN" dirty="0" smtClean="0">
                <a:ea typeface="宋体" charset="-122"/>
              </a:rPr>
              <a:t> translation format): Unicode</a:t>
            </a:r>
            <a:r>
              <a:rPr lang="zh-CN" altLang="en-US" dirty="0" smtClean="0">
                <a:ea typeface="宋体" charset="-122"/>
              </a:rPr>
              <a:t>的变长字符集</a:t>
            </a:r>
            <a:endParaRPr lang="en-AU" altLang="zh-CN" dirty="0">
              <a:ea typeface="宋体" charset="-122"/>
            </a:endParaRPr>
          </a:p>
          <a:p>
            <a:pPr marL="0" indent="0">
              <a:buNone/>
            </a:pPr>
            <a:endParaRPr lang="zh-CN" altLang="en-US" dirty="0"/>
          </a:p>
        </p:txBody>
      </p:sp>
    </p:spTree>
    <p:extLst>
      <p:ext uri="{BB962C8B-B14F-4D97-AF65-F5344CB8AC3E}">
        <p14:creationId xmlns:p14="http://schemas.microsoft.com/office/powerpoint/2010/main" val="1288454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数字的十进制表示</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计算机中的数字很少用十进制表示，若表示成十进制则有</a:t>
            </a:r>
            <a:r>
              <a:rPr lang="en-US" altLang="zh-CN" dirty="0" smtClean="0"/>
              <a:t>8421</a:t>
            </a:r>
            <a:r>
              <a:rPr lang="zh-CN" altLang="en-US" dirty="0" smtClean="0"/>
              <a:t>码、格雷码等</a:t>
            </a:r>
            <a:endParaRPr lang="en-US" altLang="zh-CN" dirty="0" smtClean="0"/>
          </a:p>
          <a:p>
            <a:r>
              <a:rPr lang="zh-CN" altLang="en-US" dirty="0"/>
              <a:t>本</a:t>
            </a:r>
            <a:r>
              <a:rPr lang="zh-CN" altLang="en-US" dirty="0" smtClean="0"/>
              <a:t>书介绍的实际上是将十进制数当作字符串处理，所以：</a:t>
            </a:r>
            <a:endParaRPr lang="en-US" altLang="zh-CN" dirty="0" smtClean="0"/>
          </a:p>
          <a:p>
            <a:pPr marL="0" indent="0">
              <a:buNone/>
            </a:pPr>
            <a:r>
              <a:rPr lang="en-US" altLang="zh-CN" dirty="0"/>
              <a:t> </a:t>
            </a:r>
            <a:r>
              <a:rPr lang="en-US" altLang="zh-CN" dirty="0" smtClean="0"/>
              <a:t>    1000</a:t>
            </a:r>
            <a:r>
              <a:rPr lang="en-US" altLang="zh-CN" baseline="-25000" dirty="0" smtClean="0"/>
              <a:t>10</a:t>
            </a:r>
          </a:p>
          <a:p>
            <a:pPr marL="0" indent="0">
              <a:buNone/>
            </a:pPr>
            <a:r>
              <a:rPr lang="en-US" altLang="zh-CN" dirty="0" smtClean="0"/>
              <a:t>     </a:t>
            </a:r>
            <a:r>
              <a:rPr lang="zh-CN" altLang="en-US" dirty="0" smtClean="0"/>
              <a:t>存储于计算机为：</a:t>
            </a:r>
            <a:r>
              <a:rPr lang="en-US" altLang="zh-CN" dirty="0" smtClean="0"/>
              <a:t>49</a:t>
            </a:r>
            <a:r>
              <a:rPr lang="en-US" altLang="zh-CN" baseline="-25000" dirty="0" smtClean="0"/>
              <a:t>10</a:t>
            </a:r>
            <a:r>
              <a:rPr lang="en-US" altLang="zh-CN" dirty="0" smtClean="0"/>
              <a:t> 48</a:t>
            </a:r>
            <a:r>
              <a:rPr lang="en-US" altLang="zh-CN" baseline="-25000" dirty="0" smtClean="0"/>
              <a:t>10</a:t>
            </a:r>
            <a:r>
              <a:rPr lang="en-US" altLang="zh-CN" dirty="0" smtClean="0"/>
              <a:t> 48</a:t>
            </a:r>
            <a:r>
              <a:rPr lang="en-US" altLang="zh-CN" baseline="-25000" dirty="0"/>
              <a:t>10</a:t>
            </a:r>
            <a:r>
              <a:rPr lang="en-US" altLang="zh-CN" dirty="0" smtClean="0"/>
              <a:t> 48</a:t>
            </a:r>
            <a:r>
              <a:rPr lang="en-US" altLang="zh-CN" baseline="-25000" dirty="0"/>
              <a:t>10</a:t>
            </a:r>
            <a:endParaRPr lang="en-US" altLang="zh-CN" dirty="0" smtClean="0"/>
          </a:p>
          <a:p>
            <a:pPr marL="0" indent="0">
              <a:buNone/>
            </a:pPr>
            <a:r>
              <a:rPr lang="en-US" altLang="zh-CN" dirty="0"/>
              <a:t> </a:t>
            </a:r>
            <a:r>
              <a:rPr lang="en-US" altLang="zh-CN" dirty="0" smtClean="0"/>
              <a:t>    </a:t>
            </a:r>
            <a:r>
              <a:rPr lang="zh-CN" altLang="en-US" dirty="0" smtClean="0"/>
              <a:t>即：</a:t>
            </a:r>
            <a:r>
              <a:rPr lang="en-US" altLang="zh-CN" sz="2800" dirty="0" smtClean="0"/>
              <a:t>00110001 00110000 00110000 00110000</a:t>
            </a:r>
          </a:p>
          <a:p>
            <a:pPr marL="0" indent="0">
              <a:buNone/>
            </a:pPr>
            <a:r>
              <a:rPr lang="en-US" altLang="zh-CN" sz="2800" dirty="0"/>
              <a:t> </a:t>
            </a:r>
            <a:r>
              <a:rPr lang="en-US" altLang="zh-CN" sz="2800" dirty="0" smtClean="0"/>
              <a:t>     </a:t>
            </a:r>
            <a:r>
              <a:rPr lang="zh-CN" altLang="en-US" sz="2800" dirty="0" smtClean="0"/>
              <a:t>十六进制：</a:t>
            </a:r>
            <a:r>
              <a:rPr lang="en-US" altLang="zh-CN" sz="2800" dirty="0" smtClean="0"/>
              <a:t>31303030</a:t>
            </a:r>
          </a:p>
          <a:p>
            <a:pPr marL="0" indent="0">
              <a:buNone/>
            </a:pPr>
            <a:r>
              <a:rPr lang="en-US" altLang="zh-CN" sz="2800" dirty="0"/>
              <a:t> </a:t>
            </a:r>
            <a:r>
              <a:rPr lang="en-US" altLang="zh-CN" sz="2800" dirty="0" smtClean="0"/>
              <a:t>     </a:t>
            </a:r>
            <a:r>
              <a:rPr lang="zh-CN" altLang="en-US" sz="2800" dirty="0" smtClean="0"/>
              <a:t>可压缩存储：</a:t>
            </a:r>
            <a:r>
              <a:rPr lang="en-US" altLang="zh-CN" sz="2800" dirty="0" smtClean="0"/>
              <a:t>0001 0000 0000 0000</a:t>
            </a:r>
            <a:r>
              <a:rPr lang="zh-CN" altLang="en-US" sz="2800" dirty="0" smtClean="0"/>
              <a:t>（前面的</a:t>
            </a:r>
            <a:r>
              <a:rPr lang="en-US" altLang="zh-CN" sz="2800" dirty="0" smtClean="0"/>
              <a:t>3</a:t>
            </a:r>
            <a:r>
              <a:rPr lang="zh-CN" altLang="en-US" sz="2800" dirty="0" smtClean="0"/>
              <a:t>不存）</a:t>
            </a:r>
            <a:endParaRPr lang="zh-CN" altLang="en-US" sz="2800" dirty="0"/>
          </a:p>
        </p:txBody>
      </p:sp>
    </p:spTree>
    <p:extLst>
      <p:ext uri="{BB962C8B-B14F-4D97-AF65-F5344CB8AC3E}">
        <p14:creationId xmlns:p14="http://schemas.microsoft.com/office/powerpoint/2010/main" val="2934921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过程调用的指令</a:t>
            </a:r>
            <a:endParaRPr lang="zh-CN" altLang="en-US" dirty="0"/>
          </a:p>
        </p:txBody>
      </p:sp>
      <p:sp>
        <p:nvSpPr>
          <p:cNvPr id="3" name="内容占位符 2"/>
          <p:cNvSpPr>
            <a:spLocks noGrp="1"/>
          </p:cNvSpPr>
          <p:nvPr>
            <p:ph idx="1"/>
          </p:nvPr>
        </p:nvSpPr>
        <p:spPr>
          <a:xfrm>
            <a:off x="457200" y="1340768"/>
            <a:ext cx="8229600" cy="4536504"/>
          </a:xfrm>
        </p:spPr>
        <p:txBody>
          <a:bodyPr>
            <a:normAutofit fontScale="70000" lnSpcReduction="20000"/>
          </a:bodyPr>
          <a:lstStyle/>
          <a:p>
            <a:r>
              <a:rPr lang="en-US" altLang="zh-CN" dirty="0" smtClean="0"/>
              <a:t>MIPS</a:t>
            </a:r>
            <a:r>
              <a:rPr lang="zh-CN" altLang="en-US" dirty="0" smtClean="0"/>
              <a:t>过程调用指令：</a:t>
            </a:r>
            <a:r>
              <a:rPr lang="en-US" altLang="zh-CN" dirty="0"/>
              <a:t/>
            </a:r>
            <a:br>
              <a:rPr lang="en-US" altLang="zh-CN" dirty="0"/>
            </a:br>
            <a:endParaRPr lang="en-US" altLang="zh-CN" dirty="0" smtClean="0"/>
          </a:p>
          <a:p>
            <a:pPr marL="0" indent="0">
              <a:buNone/>
            </a:pPr>
            <a:r>
              <a:rPr lang="en-US" altLang="zh-CN" dirty="0" smtClean="0">
                <a:latin typeface="Courier New" pitchFamily="49" charset="0"/>
              </a:rPr>
              <a:t>  </a:t>
            </a:r>
            <a:r>
              <a:rPr lang="en-US" altLang="zh-CN" dirty="0" err="1" smtClean="0">
                <a:latin typeface="Courier New" pitchFamily="49" charset="0"/>
              </a:rPr>
              <a:t>jal</a:t>
            </a:r>
            <a:r>
              <a:rPr lang="en-US" altLang="zh-CN" dirty="0" smtClean="0">
                <a:latin typeface="Courier New" pitchFamily="49" charset="0"/>
              </a:rPr>
              <a:t> </a:t>
            </a:r>
            <a:r>
              <a:rPr lang="zh-CN" altLang="en-US" dirty="0" smtClean="0">
                <a:latin typeface="Courier New" pitchFamily="49" charset="0"/>
              </a:rPr>
              <a:t>过程地址  </a:t>
            </a:r>
            <a:r>
              <a:rPr lang="en-US" altLang="zh-CN" dirty="0" smtClean="0">
                <a:latin typeface="Courier New" pitchFamily="49" charset="0"/>
              </a:rPr>
              <a:t># </a:t>
            </a:r>
            <a:r>
              <a:rPr lang="zh-CN" altLang="en-US" dirty="0" smtClean="0">
                <a:solidFill>
                  <a:srgbClr val="00B050"/>
                </a:solidFill>
                <a:latin typeface="Courier New" pitchFamily="49" charset="0"/>
              </a:rPr>
              <a:t>跳转</a:t>
            </a:r>
            <a:r>
              <a:rPr lang="zh-CN" altLang="en-US" dirty="0" smtClean="0">
                <a:latin typeface="Courier New" pitchFamily="49" charset="0"/>
              </a:rPr>
              <a:t>并</a:t>
            </a:r>
            <a:r>
              <a:rPr lang="zh-CN" altLang="en-US" dirty="0" smtClean="0">
                <a:solidFill>
                  <a:srgbClr val="FF0000"/>
                </a:solidFill>
                <a:latin typeface="Courier New" pitchFamily="49" charset="0"/>
              </a:rPr>
              <a:t>链接</a:t>
            </a:r>
            <a:endParaRPr lang="en-US" altLang="zh-CN" dirty="0" smtClean="0">
              <a:solidFill>
                <a:srgbClr val="FF0000"/>
              </a:solidFill>
              <a:latin typeface="Courier New" pitchFamily="49" charset="0"/>
            </a:endParaRPr>
          </a:p>
          <a:p>
            <a:pPr marL="0" indent="0">
              <a:buNone/>
            </a:pPr>
            <a:endParaRPr lang="en-US" altLang="zh-CN" dirty="0" smtClean="0"/>
          </a:p>
          <a:p>
            <a:pPr marL="0" indent="0">
              <a:buNone/>
            </a:pPr>
            <a:r>
              <a:rPr lang="en-US" altLang="zh-CN" dirty="0" smtClean="0"/>
              <a:t>     </a:t>
            </a:r>
            <a:r>
              <a:rPr lang="zh-CN" altLang="en-US" dirty="0" smtClean="0"/>
              <a:t>该指令</a:t>
            </a:r>
            <a:r>
              <a:rPr lang="zh-CN" altLang="en-US" dirty="0" smtClean="0">
                <a:solidFill>
                  <a:srgbClr val="00B050"/>
                </a:solidFill>
              </a:rPr>
              <a:t>跳转到“过程地址”</a:t>
            </a:r>
            <a:r>
              <a:rPr lang="zh-CN" altLang="en-US" dirty="0" smtClean="0"/>
              <a:t>并</a:t>
            </a:r>
            <a:r>
              <a:rPr lang="zh-CN" altLang="en-US" dirty="0" smtClean="0">
                <a:solidFill>
                  <a:srgbClr val="FF0000"/>
                </a:solidFill>
              </a:rPr>
              <a:t>将</a:t>
            </a:r>
            <a:r>
              <a:rPr lang="en-US" altLang="zh-CN" dirty="0" smtClean="0">
                <a:solidFill>
                  <a:srgbClr val="FF0000"/>
                </a:solidFill>
              </a:rPr>
              <a:t>PC+4 </a:t>
            </a:r>
            <a:r>
              <a:rPr lang="zh-CN" altLang="en-US" dirty="0" smtClean="0">
                <a:solidFill>
                  <a:srgbClr val="FF0000"/>
                </a:solidFill>
              </a:rPr>
              <a:t>存储于</a:t>
            </a:r>
            <a:r>
              <a:rPr lang="en-US" altLang="zh-CN" dirty="0" smtClean="0">
                <a:solidFill>
                  <a:srgbClr val="FF0000"/>
                </a:solidFill>
              </a:rPr>
              <a:t>$</a:t>
            </a:r>
            <a:r>
              <a:rPr lang="en-US" altLang="zh-CN" dirty="0" err="1" smtClean="0">
                <a:solidFill>
                  <a:srgbClr val="FF0000"/>
                </a:solidFill>
              </a:rPr>
              <a:t>ra</a:t>
            </a:r>
            <a:r>
              <a:rPr lang="zh-CN" altLang="en-US" dirty="0" smtClean="0">
                <a:solidFill>
                  <a:srgbClr val="FF0000"/>
                </a:solidFill>
              </a:rPr>
              <a:t>以便在过程执行完后返回到该指令的下一条</a:t>
            </a:r>
            <a:r>
              <a:rPr lang="zh-CN" altLang="en-US" dirty="0" smtClean="0"/>
              <a:t>。</a:t>
            </a:r>
            <a:endParaRPr lang="en-US" altLang="zh-CN" dirty="0" smtClean="0"/>
          </a:p>
          <a:p>
            <a:pPr marL="0" indent="0">
              <a:buNone/>
            </a:pPr>
            <a:r>
              <a:rPr lang="en-US" altLang="zh-CN" dirty="0"/>
              <a:t> </a:t>
            </a:r>
            <a:r>
              <a:rPr lang="en-US" altLang="zh-CN" dirty="0" smtClean="0"/>
              <a:t>     </a:t>
            </a:r>
            <a:r>
              <a:rPr lang="zh-CN" altLang="en-US" dirty="0" smtClean="0"/>
              <a:t>指令格式（</a:t>
            </a:r>
            <a:r>
              <a:rPr lang="en-US" altLang="zh-CN" dirty="0" smtClean="0"/>
              <a:t>J</a:t>
            </a:r>
            <a:r>
              <a:rPr lang="zh-CN" altLang="en-US" dirty="0" smtClean="0"/>
              <a:t>型指令）：</a:t>
            </a:r>
            <a:endParaRPr lang="en-US" altLang="zh-CN" dirty="0"/>
          </a:p>
          <a:p>
            <a:pPr marL="0" indent="0">
              <a:buNone/>
            </a:pPr>
            <a:endParaRPr lang="en-US" altLang="zh-CN" dirty="0"/>
          </a:p>
          <a:p>
            <a:pPr lvl="1"/>
            <a:endParaRPr lang="en-US" altLang="zh-CN" dirty="0"/>
          </a:p>
          <a:p>
            <a:pPr lvl="1"/>
            <a:endParaRPr lang="en-US" altLang="zh-CN" dirty="0"/>
          </a:p>
          <a:p>
            <a:r>
              <a:rPr lang="zh-CN" altLang="en-US" dirty="0" smtClean="0"/>
              <a:t>返回指令</a:t>
            </a:r>
            <a:endParaRPr lang="en-US" altLang="zh-CN" dirty="0"/>
          </a:p>
          <a:p>
            <a:pPr>
              <a:buNone/>
            </a:pPr>
            <a:r>
              <a:rPr lang="en-US" altLang="zh-CN" dirty="0"/>
              <a:t>		</a:t>
            </a:r>
            <a:r>
              <a:rPr lang="en-US" altLang="zh-CN" dirty="0" err="1">
                <a:latin typeface="Courier New" pitchFamily="49" charset="0"/>
              </a:rPr>
              <a:t>jr</a:t>
            </a:r>
            <a:r>
              <a:rPr lang="en-US" altLang="zh-CN" dirty="0">
                <a:latin typeface="Courier New" pitchFamily="49" charset="0"/>
              </a:rPr>
              <a:t>	$</a:t>
            </a:r>
            <a:r>
              <a:rPr lang="en-US" altLang="zh-CN" dirty="0" err="1" smtClean="0">
                <a:latin typeface="Courier New" pitchFamily="49" charset="0"/>
              </a:rPr>
              <a:t>ra</a:t>
            </a:r>
            <a:r>
              <a:rPr lang="en-US" altLang="zh-CN" dirty="0">
                <a:latin typeface="Courier New" pitchFamily="49" charset="0"/>
              </a:rPr>
              <a:t>	</a:t>
            </a:r>
            <a:r>
              <a:rPr lang="en-US" altLang="zh-CN" dirty="0" smtClean="0">
                <a:latin typeface="Courier New" pitchFamily="49" charset="0"/>
              </a:rPr>
              <a:t>#</a:t>
            </a:r>
            <a:r>
              <a:rPr lang="en-US" altLang="zh-CN" dirty="0">
                <a:latin typeface="Courier New" pitchFamily="49" charset="0"/>
              </a:rPr>
              <a:t> </a:t>
            </a:r>
            <a:r>
              <a:rPr lang="zh-CN" altLang="en-US" dirty="0" smtClean="0">
                <a:latin typeface="Courier New" pitchFamily="49" charset="0"/>
              </a:rPr>
              <a:t>返回，也常用于</a:t>
            </a:r>
            <a:r>
              <a:rPr lang="en-US" altLang="zh-CN" dirty="0" smtClean="0">
                <a:latin typeface="Courier New" pitchFamily="49" charset="0"/>
              </a:rPr>
              <a:t>case/switch</a:t>
            </a:r>
            <a:r>
              <a:rPr lang="zh-CN" altLang="en-US" dirty="0" smtClean="0">
                <a:latin typeface="Courier New" pitchFamily="49" charset="0"/>
              </a:rPr>
              <a:t>指令</a:t>
            </a:r>
            <a:endParaRPr lang="en-US" altLang="zh-CN" dirty="0" smtClean="0">
              <a:latin typeface="Courier New" pitchFamily="49" charset="0"/>
            </a:endParaRPr>
          </a:p>
          <a:p>
            <a:pPr>
              <a:buNone/>
            </a:pPr>
            <a:r>
              <a:rPr lang="en-US" altLang="zh-CN" dirty="0">
                <a:latin typeface="Courier New" pitchFamily="49" charset="0"/>
              </a:rPr>
              <a:t> </a:t>
            </a:r>
            <a:r>
              <a:rPr lang="en-US" altLang="zh-CN" dirty="0" smtClean="0">
                <a:latin typeface="Courier New" pitchFamily="49" charset="0"/>
              </a:rPr>
              <a:t> </a:t>
            </a:r>
            <a:r>
              <a:rPr lang="zh-CN" altLang="en-US" dirty="0" smtClean="0">
                <a:latin typeface="Courier New" pitchFamily="49" charset="0"/>
              </a:rPr>
              <a:t>指令格式</a:t>
            </a:r>
            <a:r>
              <a:rPr lang="zh-CN" altLang="en-US" dirty="0" smtClean="0"/>
              <a:t>（</a:t>
            </a:r>
            <a:r>
              <a:rPr lang="en-US" altLang="zh-CN" dirty="0" smtClean="0"/>
              <a:t>R</a:t>
            </a:r>
            <a:r>
              <a:rPr lang="zh-CN" altLang="en-US" dirty="0" smtClean="0"/>
              <a:t>型指令）：</a:t>
            </a:r>
            <a:endParaRPr lang="en-US" altLang="zh-CN" dirty="0" smtClean="0">
              <a:latin typeface="Courier New" pitchFamily="49" charset="0"/>
            </a:endParaRPr>
          </a:p>
          <a:p>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317558219"/>
              </p:ext>
            </p:extLst>
          </p:nvPr>
        </p:nvGraphicFramePr>
        <p:xfrm>
          <a:off x="1403648" y="3789040"/>
          <a:ext cx="6096000" cy="370840"/>
        </p:xfrm>
        <a:graphic>
          <a:graphicData uri="http://schemas.openxmlformats.org/drawingml/2006/table">
            <a:tbl>
              <a:tblPr firstRow="1" bandRow="1">
                <a:tableStyleId>{5C22544A-7EE6-4342-B048-85BDC9FD1C3A}</a:tableStyleId>
              </a:tblPr>
              <a:tblGrid>
                <a:gridCol w="1512168"/>
                <a:gridCol w="4583832"/>
              </a:tblGrid>
              <a:tr h="370840">
                <a:tc>
                  <a:txBody>
                    <a:bodyPr/>
                    <a:lstStyle/>
                    <a:p>
                      <a:r>
                        <a:rPr lang="en-US" altLang="zh-CN" dirty="0" smtClean="0"/>
                        <a:t>0x30</a:t>
                      </a:r>
                      <a:endParaRPr lang="zh-CN" altLang="en-US" dirty="0"/>
                    </a:p>
                  </a:txBody>
                  <a:tcPr/>
                </a:tc>
                <a:tc>
                  <a:txBody>
                    <a:bodyPr/>
                    <a:lstStyle/>
                    <a:p>
                      <a:r>
                        <a:rPr lang="en-US" altLang="zh-CN" dirty="0" smtClean="0"/>
                        <a:t>   26</a:t>
                      </a:r>
                      <a:r>
                        <a:rPr lang="zh-CN" altLang="en-US" dirty="0" smtClean="0"/>
                        <a:t>位地址</a:t>
                      </a:r>
                      <a:endParaRPr lang="zh-CN" altLang="en-US" dirty="0"/>
                    </a:p>
                  </a:txBody>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46646715"/>
              </p:ext>
            </p:extLst>
          </p:nvPr>
        </p:nvGraphicFramePr>
        <p:xfrm>
          <a:off x="1403648" y="5733256"/>
          <a:ext cx="6096000" cy="37084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r>
                        <a:rPr lang="en-US" altLang="zh-CN" dirty="0" smtClean="0"/>
                        <a:t>0</a:t>
                      </a:r>
                      <a:endParaRPr lang="zh-CN" altLang="en-US" dirty="0"/>
                    </a:p>
                  </a:txBody>
                  <a:tcPr/>
                </a:tc>
                <a:tc>
                  <a:txBody>
                    <a:bodyPr/>
                    <a:lstStyle/>
                    <a:p>
                      <a:r>
                        <a:rPr lang="en-US" altLang="zh-CN" dirty="0" smtClean="0"/>
                        <a:t>31</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r>
                        <a:rPr lang="en-US" altLang="zh-CN" dirty="0" smtClean="0"/>
                        <a:t>0x08</a:t>
                      </a:r>
                      <a:endParaRPr lang="zh-CN" altLang="en-US" dirty="0"/>
                    </a:p>
                  </a:txBody>
                  <a:tcPr/>
                </a:tc>
              </a:tr>
            </a:tbl>
          </a:graphicData>
        </a:graphic>
      </p:graphicFrame>
    </p:spTree>
    <p:extLst>
      <p:ext uri="{BB962C8B-B14F-4D97-AF65-F5344CB8AC3E}">
        <p14:creationId xmlns:p14="http://schemas.microsoft.com/office/powerpoint/2010/main" val="3756971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MIPS</a:t>
            </a:r>
            <a:r>
              <a:rPr lang="zh-CN" altLang="en-US" dirty="0" smtClean="0"/>
              <a:t>中的字节传输指令</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使用字传输指令</a:t>
            </a:r>
            <a:r>
              <a:rPr lang="en-US" altLang="zh-CN" dirty="0" err="1" smtClean="0"/>
              <a:t>lw</a:t>
            </a:r>
            <a:r>
              <a:rPr lang="zh-CN" altLang="en-US" dirty="0" smtClean="0"/>
              <a:t>等，再用按位操作指令从中提取出某个字节也可以完成对字节的传输操作</a:t>
            </a:r>
            <a:endParaRPr lang="en-US" altLang="zh-CN" dirty="0" smtClean="0"/>
          </a:p>
          <a:p>
            <a:r>
              <a:rPr lang="en-US" altLang="zh-CN" dirty="0" smtClean="0"/>
              <a:t>MIPS</a:t>
            </a:r>
            <a:r>
              <a:rPr lang="zh-CN" altLang="en-US" dirty="0" smtClean="0"/>
              <a:t>也有专门的字节</a:t>
            </a:r>
            <a:r>
              <a:rPr lang="en-US" altLang="zh-CN" dirty="0" smtClean="0"/>
              <a:t>/</a:t>
            </a:r>
            <a:r>
              <a:rPr lang="zh-CN" altLang="en-US" dirty="0" smtClean="0"/>
              <a:t>半字存取指令：</a:t>
            </a:r>
            <a:endParaRPr lang="en-US" altLang="zh-CN" dirty="0" smtClean="0"/>
          </a:p>
          <a:p>
            <a:pPr>
              <a:buNone/>
            </a:pPr>
            <a:r>
              <a:rPr lang="en-US" altLang="zh-CN" sz="2600" dirty="0" err="1" smtClean="0">
                <a:latin typeface="Lucida Console" pitchFamily="49" charset="0"/>
                <a:ea typeface="宋体" charset="-122"/>
              </a:rPr>
              <a:t>lb</a:t>
            </a:r>
            <a:r>
              <a:rPr lang="en-US" altLang="zh-CN" sz="2600" dirty="0" smtClean="0">
                <a:latin typeface="Lucida Console" pitchFamily="49" charset="0"/>
                <a:ea typeface="宋体" charset="-122"/>
              </a:rPr>
              <a:t> </a:t>
            </a:r>
            <a:r>
              <a:rPr lang="en-US" altLang="zh-CN" sz="2600" dirty="0" err="1">
                <a:latin typeface="Lucida Console" pitchFamily="49" charset="0"/>
                <a:ea typeface="宋体" charset="-122"/>
              </a:rPr>
              <a:t>rt</a:t>
            </a:r>
            <a:r>
              <a:rPr lang="en-US" altLang="zh-CN" sz="2600" dirty="0">
                <a:latin typeface="Lucida Console" pitchFamily="49" charset="0"/>
                <a:ea typeface="宋体" charset="-122"/>
              </a:rPr>
              <a:t>, offset(</a:t>
            </a:r>
            <a:r>
              <a:rPr lang="en-US" altLang="zh-CN" sz="2600" dirty="0" err="1">
                <a:latin typeface="Lucida Console" pitchFamily="49" charset="0"/>
                <a:ea typeface="宋体" charset="-122"/>
              </a:rPr>
              <a:t>rs</a:t>
            </a:r>
            <a:r>
              <a:rPr lang="en-US" altLang="zh-CN" sz="2600" dirty="0">
                <a:latin typeface="Lucida Console" pitchFamily="49" charset="0"/>
                <a:ea typeface="宋体" charset="-122"/>
              </a:rPr>
              <a:t>)     </a:t>
            </a:r>
            <a:r>
              <a:rPr lang="en-US" altLang="zh-CN" sz="2600" dirty="0" err="1">
                <a:latin typeface="Lucida Console" pitchFamily="49" charset="0"/>
                <a:ea typeface="宋体" charset="-122"/>
              </a:rPr>
              <a:t>lh</a:t>
            </a:r>
            <a:r>
              <a:rPr lang="en-US" altLang="zh-CN" sz="2600" dirty="0">
                <a:latin typeface="Lucida Console" pitchFamily="49" charset="0"/>
                <a:ea typeface="宋体" charset="-122"/>
              </a:rPr>
              <a:t> </a:t>
            </a:r>
            <a:r>
              <a:rPr lang="en-US" altLang="zh-CN" sz="2600" dirty="0" err="1">
                <a:latin typeface="Lucida Console" pitchFamily="49" charset="0"/>
                <a:ea typeface="宋体" charset="-122"/>
              </a:rPr>
              <a:t>rt</a:t>
            </a:r>
            <a:r>
              <a:rPr lang="en-US" altLang="zh-CN" sz="2600" dirty="0">
                <a:latin typeface="Lucida Console" pitchFamily="49" charset="0"/>
                <a:ea typeface="宋体" charset="-122"/>
              </a:rPr>
              <a:t>, offset(</a:t>
            </a:r>
            <a:r>
              <a:rPr lang="en-US" altLang="zh-CN" sz="2600" dirty="0" err="1">
                <a:latin typeface="Lucida Console" pitchFamily="49" charset="0"/>
                <a:ea typeface="宋体" charset="-122"/>
              </a:rPr>
              <a:t>rs</a:t>
            </a:r>
            <a:r>
              <a:rPr lang="en-US" altLang="zh-CN" sz="2600" dirty="0">
                <a:latin typeface="Lucida Console" pitchFamily="49" charset="0"/>
                <a:ea typeface="宋体" charset="-122"/>
              </a:rPr>
              <a:t>)</a:t>
            </a:r>
          </a:p>
          <a:p>
            <a:pPr lvl="1"/>
            <a:r>
              <a:rPr lang="zh-CN" altLang="en-US" sz="2600" dirty="0" smtClean="0">
                <a:ea typeface="宋体" charset="-122"/>
              </a:rPr>
              <a:t>内存的</a:t>
            </a:r>
            <a:r>
              <a:rPr lang="en-US" altLang="zh-CN" sz="2600" dirty="0" err="1" smtClean="0">
                <a:ea typeface="宋体" charset="-122"/>
              </a:rPr>
              <a:t>rs+offset</a:t>
            </a:r>
            <a:r>
              <a:rPr lang="zh-CN" altLang="en-US" sz="2600" dirty="0" smtClean="0">
                <a:ea typeface="宋体" charset="-122"/>
              </a:rPr>
              <a:t>地址与寄存器</a:t>
            </a:r>
            <a:r>
              <a:rPr lang="en-US" altLang="zh-CN" sz="2600" dirty="0" err="1" smtClean="0">
                <a:ea typeface="宋体" charset="-122"/>
              </a:rPr>
              <a:t>rt</a:t>
            </a:r>
            <a:r>
              <a:rPr lang="zh-CN" altLang="en-US" sz="2600" dirty="0" smtClean="0">
                <a:ea typeface="宋体" charset="-122"/>
              </a:rPr>
              <a:t>的最右边</a:t>
            </a:r>
            <a:r>
              <a:rPr lang="en-US" altLang="zh-CN" sz="2600" dirty="0" smtClean="0">
                <a:ea typeface="宋体" charset="-122"/>
              </a:rPr>
              <a:t>8/16</a:t>
            </a:r>
            <a:r>
              <a:rPr lang="zh-CN" altLang="en-US" sz="2600" dirty="0" smtClean="0">
                <a:ea typeface="宋体" charset="-122"/>
              </a:rPr>
              <a:t>位交换数据，用符号位填充</a:t>
            </a:r>
            <a:r>
              <a:rPr lang="en-US" altLang="zh-CN" sz="2600" dirty="0" smtClean="0">
                <a:ea typeface="宋体" charset="-122"/>
              </a:rPr>
              <a:t>32</a:t>
            </a:r>
            <a:r>
              <a:rPr lang="zh-CN" altLang="en-US" sz="2600" dirty="0" smtClean="0">
                <a:ea typeface="宋体" charset="-122"/>
              </a:rPr>
              <a:t>位寄存器</a:t>
            </a:r>
            <a:r>
              <a:rPr lang="en-US" altLang="zh-CN" sz="2600" dirty="0" err="1" smtClean="0">
                <a:ea typeface="宋体" charset="-122"/>
              </a:rPr>
              <a:t>rt</a:t>
            </a:r>
            <a:r>
              <a:rPr lang="zh-CN" altLang="en-US" sz="2600" dirty="0" smtClean="0">
                <a:ea typeface="宋体" charset="-122"/>
              </a:rPr>
              <a:t>的剩余</a:t>
            </a:r>
            <a:r>
              <a:rPr lang="en-US" altLang="zh-CN" sz="2600" dirty="0" smtClean="0">
                <a:ea typeface="宋体" charset="-122"/>
              </a:rPr>
              <a:t>24/16</a:t>
            </a:r>
            <a:r>
              <a:rPr lang="zh-CN" altLang="en-US" sz="2600" dirty="0" smtClean="0">
                <a:ea typeface="宋体" charset="-122"/>
              </a:rPr>
              <a:t>位（符号扩展）</a:t>
            </a:r>
            <a:endParaRPr lang="en-US" altLang="zh-CN" sz="2600" dirty="0">
              <a:ea typeface="宋体" charset="-122"/>
            </a:endParaRPr>
          </a:p>
          <a:p>
            <a:pPr>
              <a:buNone/>
            </a:pPr>
            <a:r>
              <a:rPr lang="en-US" altLang="zh-CN" sz="2600" dirty="0" err="1">
                <a:latin typeface="Lucida Console" pitchFamily="49" charset="0"/>
                <a:ea typeface="宋体" charset="-122"/>
              </a:rPr>
              <a:t>lbu</a:t>
            </a:r>
            <a:r>
              <a:rPr lang="en-US" altLang="zh-CN" sz="2600" dirty="0">
                <a:latin typeface="Lucida Console" pitchFamily="49" charset="0"/>
                <a:ea typeface="宋体" charset="-122"/>
              </a:rPr>
              <a:t> </a:t>
            </a:r>
            <a:r>
              <a:rPr lang="en-US" altLang="zh-CN" sz="2600" dirty="0" err="1">
                <a:latin typeface="Lucida Console" pitchFamily="49" charset="0"/>
                <a:ea typeface="宋体" charset="-122"/>
              </a:rPr>
              <a:t>rt</a:t>
            </a:r>
            <a:r>
              <a:rPr lang="en-US" altLang="zh-CN" sz="2600" dirty="0">
                <a:latin typeface="Lucida Console" pitchFamily="49" charset="0"/>
                <a:ea typeface="宋体" charset="-122"/>
              </a:rPr>
              <a:t>, offset(</a:t>
            </a:r>
            <a:r>
              <a:rPr lang="en-US" altLang="zh-CN" sz="2600" dirty="0" err="1">
                <a:latin typeface="Lucida Console" pitchFamily="49" charset="0"/>
                <a:ea typeface="宋体" charset="-122"/>
              </a:rPr>
              <a:t>rs</a:t>
            </a:r>
            <a:r>
              <a:rPr lang="en-US" altLang="zh-CN" sz="2600" dirty="0">
                <a:latin typeface="Lucida Console" pitchFamily="49" charset="0"/>
                <a:ea typeface="宋体" charset="-122"/>
              </a:rPr>
              <a:t>)    </a:t>
            </a:r>
            <a:r>
              <a:rPr lang="en-US" altLang="zh-CN" sz="2600" dirty="0" err="1">
                <a:latin typeface="Lucida Console" pitchFamily="49" charset="0"/>
                <a:ea typeface="宋体" charset="-122"/>
              </a:rPr>
              <a:t>lhu</a:t>
            </a:r>
            <a:r>
              <a:rPr lang="en-US" altLang="zh-CN" sz="2600" dirty="0">
                <a:latin typeface="Lucida Console" pitchFamily="49" charset="0"/>
                <a:ea typeface="宋体" charset="-122"/>
              </a:rPr>
              <a:t> </a:t>
            </a:r>
            <a:r>
              <a:rPr lang="en-US" altLang="zh-CN" sz="2600" dirty="0" err="1">
                <a:latin typeface="Lucida Console" pitchFamily="49" charset="0"/>
                <a:ea typeface="宋体" charset="-122"/>
              </a:rPr>
              <a:t>rt</a:t>
            </a:r>
            <a:r>
              <a:rPr lang="en-US" altLang="zh-CN" sz="2600" dirty="0">
                <a:latin typeface="Lucida Console" pitchFamily="49" charset="0"/>
                <a:ea typeface="宋体" charset="-122"/>
              </a:rPr>
              <a:t>, offset(</a:t>
            </a:r>
            <a:r>
              <a:rPr lang="en-US" altLang="zh-CN" sz="2600" dirty="0" err="1">
                <a:latin typeface="Lucida Console" pitchFamily="49" charset="0"/>
                <a:ea typeface="宋体" charset="-122"/>
              </a:rPr>
              <a:t>rs</a:t>
            </a:r>
            <a:r>
              <a:rPr lang="en-US" altLang="zh-CN" sz="2600" dirty="0">
                <a:latin typeface="Lucida Console" pitchFamily="49" charset="0"/>
                <a:ea typeface="宋体" charset="-122"/>
              </a:rPr>
              <a:t>)</a:t>
            </a:r>
          </a:p>
          <a:p>
            <a:pPr lvl="1"/>
            <a:r>
              <a:rPr lang="en-US" altLang="zh-CN" dirty="0" smtClean="0">
                <a:ea typeface="宋体" charset="-122"/>
              </a:rPr>
              <a:t>…</a:t>
            </a:r>
            <a:r>
              <a:rPr lang="zh-CN" altLang="en-US" dirty="0" smtClean="0">
                <a:ea typeface="宋体" charset="-122"/>
              </a:rPr>
              <a:t>用</a:t>
            </a:r>
            <a:r>
              <a:rPr lang="en-US" altLang="zh-CN" dirty="0">
                <a:ea typeface="宋体" charset="-122"/>
              </a:rPr>
              <a:t>0</a:t>
            </a:r>
            <a:r>
              <a:rPr lang="zh-CN" altLang="en-US" dirty="0" smtClean="0">
                <a:ea typeface="宋体" charset="-122"/>
              </a:rPr>
              <a:t>填充</a:t>
            </a:r>
            <a:r>
              <a:rPr lang="en-US" altLang="zh-CN" dirty="0">
                <a:ea typeface="宋体" charset="-122"/>
              </a:rPr>
              <a:t>32</a:t>
            </a:r>
            <a:r>
              <a:rPr lang="zh-CN" altLang="en-US" dirty="0">
                <a:ea typeface="宋体" charset="-122"/>
              </a:rPr>
              <a:t>位寄存器</a:t>
            </a:r>
            <a:r>
              <a:rPr lang="en-US" altLang="zh-CN" dirty="0" err="1">
                <a:ea typeface="宋体" charset="-122"/>
              </a:rPr>
              <a:t>rt</a:t>
            </a:r>
            <a:r>
              <a:rPr lang="zh-CN" altLang="en-US" dirty="0">
                <a:ea typeface="宋体" charset="-122"/>
              </a:rPr>
              <a:t>的剩余</a:t>
            </a:r>
            <a:r>
              <a:rPr lang="en-US" altLang="zh-CN" dirty="0" smtClean="0">
                <a:ea typeface="宋体" charset="-122"/>
              </a:rPr>
              <a:t>24/16</a:t>
            </a:r>
            <a:r>
              <a:rPr lang="zh-CN" altLang="en-US" dirty="0" smtClean="0">
                <a:ea typeface="宋体" charset="-122"/>
              </a:rPr>
              <a:t>位</a:t>
            </a:r>
            <a:endParaRPr lang="en-US" altLang="zh-CN" dirty="0" smtClean="0">
              <a:ea typeface="宋体" charset="-122"/>
            </a:endParaRPr>
          </a:p>
          <a:p>
            <a:pPr>
              <a:buNone/>
            </a:pPr>
            <a:r>
              <a:rPr lang="en-US" altLang="zh-CN" sz="2600" dirty="0" err="1" smtClean="0">
                <a:latin typeface="Lucida Console" pitchFamily="49" charset="0"/>
                <a:ea typeface="宋体" charset="-122"/>
              </a:rPr>
              <a:t>sb</a:t>
            </a:r>
            <a:r>
              <a:rPr lang="en-US" altLang="zh-CN" sz="2600" dirty="0" smtClean="0">
                <a:latin typeface="Lucida Console" pitchFamily="49" charset="0"/>
                <a:ea typeface="宋体" charset="-122"/>
              </a:rPr>
              <a:t> </a:t>
            </a:r>
            <a:r>
              <a:rPr lang="en-US" altLang="zh-CN" sz="2600" dirty="0" err="1" smtClean="0">
                <a:latin typeface="Lucida Console" pitchFamily="49" charset="0"/>
                <a:ea typeface="宋体" charset="-122"/>
              </a:rPr>
              <a:t>rt</a:t>
            </a:r>
            <a:r>
              <a:rPr lang="en-US" altLang="zh-CN" sz="2600" dirty="0" smtClean="0">
                <a:latin typeface="Lucida Console" pitchFamily="49" charset="0"/>
                <a:ea typeface="宋体" charset="-122"/>
              </a:rPr>
              <a:t>, offset(</a:t>
            </a:r>
            <a:r>
              <a:rPr lang="en-US" altLang="zh-CN" sz="2600" dirty="0" err="1" smtClean="0">
                <a:latin typeface="Lucida Console" pitchFamily="49" charset="0"/>
                <a:ea typeface="宋体" charset="-122"/>
              </a:rPr>
              <a:t>rs</a:t>
            </a:r>
            <a:r>
              <a:rPr lang="en-US" altLang="zh-CN" sz="2600" dirty="0" smtClean="0">
                <a:latin typeface="Lucida Console" pitchFamily="49" charset="0"/>
                <a:ea typeface="宋体" charset="-122"/>
              </a:rPr>
              <a:t>)     </a:t>
            </a:r>
            <a:r>
              <a:rPr lang="en-US" altLang="zh-CN" sz="2600" dirty="0" err="1" smtClean="0">
                <a:latin typeface="Lucida Console" pitchFamily="49" charset="0"/>
                <a:ea typeface="宋体" charset="-122"/>
              </a:rPr>
              <a:t>sh</a:t>
            </a:r>
            <a:r>
              <a:rPr lang="en-US" altLang="zh-CN" sz="2600" dirty="0" smtClean="0">
                <a:latin typeface="Lucida Console" pitchFamily="49" charset="0"/>
                <a:ea typeface="宋体" charset="-122"/>
              </a:rPr>
              <a:t> </a:t>
            </a:r>
            <a:r>
              <a:rPr lang="en-US" altLang="zh-CN" sz="2600" dirty="0" err="1" smtClean="0">
                <a:latin typeface="Lucida Console" pitchFamily="49" charset="0"/>
                <a:ea typeface="宋体" charset="-122"/>
              </a:rPr>
              <a:t>rt</a:t>
            </a:r>
            <a:r>
              <a:rPr lang="en-US" altLang="zh-CN" sz="2600" dirty="0" smtClean="0">
                <a:latin typeface="Lucida Console" pitchFamily="49" charset="0"/>
                <a:ea typeface="宋体" charset="-122"/>
              </a:rPr>
              <a:t>, offset(</a:t>
            </a:r>
            <a:r>
              <a:rPr lang="en-US" altLang="zh-CN" sz="2600" dirty="0" err="1" smtClean="0">
                <a:latin typeface="Lucida Console" pitchFamily="49" charset="0"/>
                <a:ea typeface="宋体" charset="-122"/>
              </a:rPr>
              <a:t>rs</a:t>
            </a:r>
            <a:r>
              <a:rPr lang="en-US" altLang="zh-CN" sz="2600" dirty="0" smtClean="0">
                <a:latin typeface="Lucida Console" pitchFamily="49" charset="0"/>
                <a:ea typeface="宋体" charset="-122"/>
              </a:rPr>
              <a:t>)</a:t>
            </a:r>
          </a:p>
          <a:p>
            <a:pPr lvl="1"/>
            <a:r>
              <a:rPr lang="zh-CN" altLang="en-US" dirty="0" smtClean="0">
                <a:ea typeface="宋体" charset="-122"/>
              </a:rPr>
              <a:t>仅保存最右边</a:t>
            </a:r>
            <a:r>
              <a:rPr lang="en-US" altLang="zh-CN" dirty="0" smtClean="0">
                <a:ea typeface="宋体" charset="-122"/>
              </a:rPr>
              <a:t>8/16</a:t>
            </a:r>
            <a:r>
              <a:rPr lang="zh-CN" altLang="en-US" dirty="0" smtClean="0">
                <a:ea typeface="宋体" charset="-122"/>
              </a:rPr>
              <a:t>位（</a:t>
            </a:r>
            <a:r>
              <a:rPr lang="en-US" altLang="zh-CN" dirty="0" smtClean="0">
                <a:ea typeface="宋体" charset="-122"/>
              </a:rPr>
              <a:t>byte/</a:t>
            </a:r>
            <a:r>
              <a:rPr lang="en-US" altLang="zh-CN" dirty="0" err="1" smtClean="0">
                <a:ea typeface="宋体" charset="-122"/>
              </a:rPr>
              <a:t>halfword</a:t>
            </a:r>
            <a:r>
              <a:rPr lang="zh-CN" altLang="en-US" dirty="0" smtClean="0">
                <a:ea typeface="宋体" charset="-122"/>
              </a:rPr>
              <a:t>）</a:t>
            </a:r>
            <a:endParaRPr lang="zh-CN" altLang="en-US" dirty="0"/>
          </a:p>
        </p:txBody>
      </p:sp>
    </p:spTree>
    <p:extLst>
      <p:ext uri="{BB962C8B-B14F-4D97-AF65-F5344CB8AC3E}">
        <p14:creationId xmlns:p14="http://schemas.microsoft.com/office/powerpoint/2010/main" val="2085595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字符串复制实例</a:t>
            </a:r>
            <a:endParaRPr lang="zh-CN" altLang="en-US" dirty="0"/>
          </a:p>
        </p:txBody>
      </p:sp>
      <p:sp>
        <p:nvSpPr>
          <p:cNvPr id="3" name="内容占位符 2"/>
          <p:cNvSpPr>
            <a:spLocks noGrp="1"/>
          </p:cNvSpPr>
          <p:nvPr>
            <p:ph idx="1"/>
          </p:nvPr>
        </p:nvSpPr>
        <p:spPr/>
        <p:txBody>
          <a:bodyPr/>
          <a:lstStyle/>
          <a:p>
            <a:pPr>
              <a:buNone/>
            </a:pPr>
            <a:r>
              <a:rPr lang="en-US" altLang="zh-CN" sz="2800" dirty="0">
                <a:latin typeface="Lucida Console" pitchFamily="49" charset="0"/>
                <a:ea typeface="宋体" charset="-122"/>
              </a:rPr>
              <a:t>void </a:t>
            </a:r>
            <a:r>
              <a:rPr lang="en-US" altLang="zh-CN" sz="2800" dirty="0" err="1">
                <a:latin typeface="Lucida Console" pitchFamily="49" charset="0"/>
                <a:ea typeface="宋体" charset="-122"/>
              </a:rPr>
              <a:t>strcpy</a:t>
            </a:r>
            <a:r>
              <a:rPr lang="en-US" altLang="zh-CN" sz="2800" dirty="0">
                <a:latin typeface="Lucida Console" pitchFamily="49" charset="0"/>
                <a:ea typeface="宋体" charset="-122"/>
              </a:rPr>
              <a:t> (char x[], char y[])</a:t>
            </a:r>
            <a:br>
              <a:rPr lang="en-US" altLang="zh-CN" sz="2800" dirty="0">
                <a:latin typeface="Lucida Console" pitchFamily="49" charset="0"/>
                <a:ea typeface="宋体" charset="-122"/>
              </a:rPr>
            </a:br>
            <a:r>
              <a:rPr lang="en-US" altLang="zh-CN" sz="2800" dirty="0">
                <a:latin typeface="Lucida Console" pitchFamily="49" charset="0"/>
                <a:ea typeface="宋体" charset="-122"/>
              </a:rPr>
              <a:t>{ </a:t>
            </a:r>
            <a:r>
              <a:rPr lang="en-US" altLang="zh-CN" sz="2800" dirty="0" err="1">
                <a:latin typeface="Lucida Console" pitchFamily="49" charset="0"/>
                <a:ea typeface="宋体" charset="-122"/>
              </a:rPr>
              <a:t>int</a:t>
            </a:r>
            <a:r>
              <a:rPr lang="en-US" altLang="zh-CN" sz="2800" dirty="0">
                <a:latin typeface="Lucida Console" pitchFamily="49" charset="0"/>
                <a:ea typeface="宋体" charset="-122"/>
              </a:rPr>
              <a:t> </a:t>
            </a:r>
            <a:r>
              <a:rPr lang="en-US" altLang="zh-CN" sz="2800" dirty="0" err="1">
                <a:latin typeface="Lucida Console" pitchFamily="49" charset="0"/>
                <a:ea typeface="宋体" charset="-122"/>
              </a:rPr>
              <a:t>i</a:t>
            </a:r>
            <a:r>
              <a:rPr lang="en-US" altLang="zh-CN" sz="2800" dirty="0">
                <a:latin typeface="Lucida Console" pitchFamily="49" charset="0"/>
                <a:ea typeface="宋体" charset="-122"/>
              </a:rPr>
              <a:t>;</a:t>
            </a:r>
            <a:br>
              <a:rPr lang="en-US" altLang="zh-CN" sz="2800" dirty="0">
                <a:latin typeface="Lucida Console" pitchFamily="49" charset="0"/>
                <a:ea typeface="宋体" charset="-122"/>
              </a:rPr>
            </a:br>
            <a:r>
              <a:rPr lang="en-US" altLang="zh-CN" sz="2800" dirty="0">
                <a:latin typeface="Lucida Console" pitchFamily="49" charset="0"/>
                <a:ea typeface="宋体" charset="-122"/>
              </a:rPr>
              <a:t>  </a:t>
            </a:r>
            <a:r>
              <a:rPr lang="en-US" altLang="zh-CN" sz="2800" dirty="0" err="1">
                <a:latin typeface="Lucida Console" pitchFamily="49" charset="0"/>
                <a:ea typeface="宋体" charset="-122"/>
              </a:rPr>
              <a:t>i</a:t>
            </a:r>
            <a:r>
              <a:rPr lang="en-US" altLang="zh-CN" sz="2800" dirty="0">
                <a:latin typeface="Lucida Console" pitchFamily="49" charset="0"/>
                <a:ea typeface="宋体" charset="-122"/>
              </a:rPr>
              <a:t> = 0;</a:t>
            </a:r>
            <a:br>
              <a:rPr lang="en-US" altLang="zh-CN" sz="2800" dirty="0">
                <a:latin typeface="Lucida Console" pitchFamily="49" charset="0"/>
                <a:ea typeface="宋体" charset="-122"/>
              </a:rPr>
            </a:br>
            <a:r>
              <a:rPr lang="en-US" altLang="zh-CN" sz="2800" dirty="0">
                <a:latin typeface="Lucida Console" pitchFamily="49" charset="0"/>
                <a:ea typeface="宋体" charset="-122"/>
              </a:rPr>
              <a:t>  while ((x[</a:t>
            </a:r>
            <a:r>
              <a:rPr lang="en-US" altLang="zh-CN" sz="2800" dirty="0" err="1">
                <a:latin typeface="Lucida Console" pitchFamily="49" charset="0"/>
                <a:ea typeface="宋体" charset="-122"/>
              </a:rPr>
              <a:t>i</a:t>
            </a:r>
            <a:r>
              <a:rPr lang="en-US" altLang="zh-CN" sz="2800" dirty="0">
                <a:latin typeface="Lucida Console" pitchFamily="49" charset="0"/>
                <a:ea typeface="宋体" charset="-122"/>
              </a:rPr>
              <a:t>]=y[</a:t>
            </a:r>
            <a:r>
              <a:rPr lang="en-US" altLang="zh-CN" sz="2800" dirty="0" err="1">
                <a:latin typeface="Lucida Console" pitchFamily="49" charset="0"/>
                <a:ea typeface="宋体" charset="-122"/>
              </a:rPr>
              <a:t>i</a:t>
            </a:r>
            <a:r>
              <a:rPr lang="en-US" altLang="zh-CN" sz="2800" dirty="0">
                <a:latin typeface="Lucida Console" pitchFamily="49" charset="0"/>
                <a:ea typeface="宋体" charset="-122"/>
              </a:rPr>
              <a:t>])!='\0')</a:t>
            </a:r>
            <a:br>
              <a:rPr lang="en-US" altLang="zh-CN" sz="2800" dirty="0">
                <a:latin typeface="Lucida Console" pitchFamily="49" charset="0"/>
                <a:ea typeface="宋体" charset="-122"/>
              </a:rPr>
            </a:br>
            <a:r>
              <a:rPr lang="en-US" altLang="zh-CN" sz="2800" dirty="0">
                <a:latin typeface="Lucida Console" pitchFamily="49" charset="0"/>
                <a:ea typeface="宋体" charset="-122"/>
              </a:rPr>
              <a:t>    </a:t>
            </a:r>
            <a:r>
              <a:rPr lang="en-US" altLang="zh-CN" sz="2800" dirty="0" err="1">
                <a:latin typeface="Lucida Console" pitchFamily="49" charset="0"/>
                <a:ea typeface="宋体" charset="-122"/>
              </a:rPr>
              <a:t>i</a:t>
            </a:r>
            <a:r>
              <a:rPr lang="en-US" altLang="zh-CN" sz="2800" dirty="0">
                <a:latin typeface="Lucida Console" pitchFamily="49" charset="0"/>
                <a:ea typeface="宋体" charset="-122"/>
              </a:rPr>
              <a:t> += 1;</a:t>
            </a:r>
            <a:br>
              <a:rPr lang="en-US" altLang="zh-CN" sz="2800" dirty="0">
                <a:latin typeface="Lucida Console" pitchFamily="49" charset="0"/>
                <a:ea typeface="宋体" charset="-122"/>
              </a:rPr>
            </a:br>
            <a:r>
              <a:rPr lang="en-US" altLang="zh-CN" sz="2800" dirty="0">
                <a:latin typeface="Lucida Console" pitchFamily="49" charset="0"/>
                <a:ea typeface="宋体" charset="-122"/>
              </a:rPr>
              <a:t>}</a:t>
            </a:r>
          </a:p>
          <a:p>
            <a:pPr lvl="1"/>
            <a:r>
              <a:rPr lang="en-US" altLang="zh-CN" dirty="0" smtClean="0">
                <a:ea typeface="宋体" charset="-122"/>
              </a:rPr>
              <a:t>x</a:t>
            </a:r>
            <a:r>
              <a:rPr lang="en-US" altLang="zh-CN" dirty="0">
                <a:ea typeface="宋体" charset="-122"/>
              </a:rPr>
              <a:t>, </a:t>
            </a:r>
            <a:r>
              <a:rPr lang="en-US" altLang="zh-CN" dirty="0" smtClean="0">
                <a:ea typeface="宋体" charset="-122"/>
              </a:rPr>
              <a:t>y</a:t>
            </a:r>
            <a:r>
              <a:rPr lang="zh-CN" altLang="en-US" dirty="0" smtClean="0">
                <a:ea typeface="宋体" charset="-122"/>
              </a:rPr>
              <a:t>的基地址存于</a:t>
            </a:r>
            <a:r>
              <a:rPr lang="en-US" altLang="zh-CN" dirty="0" smtClean="0">
                <a:ea typeface="宋体" charset="-122"/>
              </a:rPr>
              <a:t>$a0</a:t>
            </a:r>
            <a:r>
              <a:rPr lang="en-US" altLang="zh-CN" dirty="0">
                <a:ea typeface="宋体" charset="-122"/>
              </a:rPr>
              <a:t>, $a1</a:t>
            </a:r>
          </a:p>
          <a:p>
            <a:pPr lvl="1"/>
            <a:r>
              <a:rPr lang="en-US" altLang="zh-CN" dirty="0" err="1" smtClean="0">
                <a:ea typeface="宋体" charset="-122"/>
              </a:rPr>
              <a:t>i</a:t>
            </a:r>
            <a:r>
              <a:rPr lang="zh-CN" altLang="en-US" dirty="0" smtClean="0">
                <a:ea typeface="宋体" charset="-122"/>
              </a:rPr>
              <a:t>存于</a:t>
            </a:r>
            <a:r>
              <a:rPr lang="en-US" altLang="zh-CN" dirty="0" smtClean="0">
                <a:ea typeface="宋体" charset="-122"/>
              </a:rPr>
              <a:t>$s0</a:t>
            </a:r>
            <a:endParaRPr lang="en-US" altLang="zh-CN" dirty="0">
              <a:ea typeface="宋体" charset="-122"/>
            </a:endParaRPr>
          </a:p>
          <a:p>
            <a:endParaRPr lang="zh-CN" altLang="en-US" dirty="0"/>
          </a:p>
        </p:txBody>
      </p:sp>
    </p:spTree>
    <p:extLst>
      <p:ext uri="{BB962C8B-B14F-4D97-AF65-F5344CB8AC3E}">
        <p14:creationId xmlns:p14="http://schemas.microsoft.com/office/powerpoint/2010/main" val="667081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extLst>
              <p:ext uri="{D42A27DB-BD31-4B8C-83A1-F6EECF244321}">
                <p14:modId xmlns:p14="http://schemas.microsoft.com/office/powerpoint/2010/main" val="407927980"/>
              </p:ext>
            </p:extLst>
          </p:nvPr>
        </p:nvGraphicFramePr>
        <p:xfrm>
          <a:off x="395536" y="692696"/>
          <a:ext cx="7992888" cy="5826929"/>
        </p:xfrm>
        <a:graphic>
          <a:graphicData uri="http://schemas.openxmlformats.org/drawingml/2006/table">
            <a:tbl>
              <a:tblPr firstRow="1" bandRow="1">
                <a:tableStyleId>{7DF18680-E054-41AD-8BC1-D1AEF772440D}</a:tableStyleId>
              </a:tblPr>
              <a:tblGrid>
                <a:gridCol w="7992888"/>
              </a:tblGrid>
              <a:tr h="288033">
                <a:tc>
                  <a:txBody>
                    <a:bodyPr/>
                    <a:lstStyle/>
                    <a:p>
                      <a:endParaRPr lang="zh-CN" altLang="en-US" dirty="0">
                        <a:solidFill>
                          <a:schemeClr val="accent6">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44000"/>
                      </a:schemeClr>
                    </a:solidFill>
                  </a:tcPr>
                </a:tc>
              </a:tr>
              <a:tr h="786368">
                <a:tc>
                  <a:txBody>
                    <a:bodyPr/>
                    <a:lstStyle/>
                    <a:p>
                      <a:endParaRPr lang="zh-CN" altLang="en-US" dirty="0">
                        <a:solidFill>
                          <a:schemeClr val="accent6">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46000"/>
                      </a:srgbClr>
                    </a:solidFill>
                  </a:tcPr>
                </a:tc>
              </a:tr>
              <a:tr h="432048">
                <a:tc>
                  <a:txBody>
                    <a:bodyPr/>
                    <a:lstStyle/>
                    <a:p>
                      <a:endParaRPr lang="zh-CN" altLang="en-US" dirty="0">
                        <a:solidFill>
                          <a:schemeClr val="accent6">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alpha val="41000"/>
                      </a:schemeClr>
                    </a:solidFill>
                  </a:tcPr>
                </a:tc>
              </a:tr>
              <a:tr h="720080">
                <a:tc>
                  <a:txBody>
                    <a:bodyPr/>
                    <a:lstStyle/>
                    <a:p>
                      <a:endParaRPr lang="zh-CN" altLang="en-US" dirty="0">
                        <a:solidFill>
                          <a:schemeClr val="accent6">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alpha val="41000"/>
                      </a:schemeClr>
                    </a:solidFill>
                  </a:tcPr>
                </a:tc>
              </a:tr>
              <a:tr h="720080">
                <a:tc>
                  <a:txBody>
                    <a:bodyPr/>
                    <a:lstStyle/>
                    <a:p>
                      <a:endParaRPr lang="zh-CN" altLang="en-US" dirty="0">
                        <a:solidFill>
                          <a:schemeClr val="accent6">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alpha val="41000"/>
                      </a:schemeClr>
                    </a:solidFill>
                  </a:tcPr>
                </a:tc>
              </a:tr>
              <a:tr h="360040">
                <a:tc>
                  <a:txBody>
                    <a:bodyPr/>
                    <a:lstStyle/>
                    <a:p>
                      <a:endParaRPr lang="zh-CN" altLang="en-US" dirty="0">
                        <a:solidFill>
                          <a:schemeClr val="accent6">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alpha val="41000"/>
                      </a:schemeClr>
                    </a:solidFill>
                  </a:tcPr>
                </a:tc>
              </a:tr>
              <a:tr h="720079">
                <a:tc>
                  <a:txBody>
                    <a:bodyPr/>
                    <a:lstStyle/>
                    <a:p>
                      <a:endParaRPr lang="zh-CN" altLang="en-US" dirty="0">
                        <a:solidFill>
                          <a:schemeClr val="accent6">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alpha val="41000"/>
                      </a:schemeClr>
                    </a:solidFill>
                  </a:tcPr>
                </a:tc>
              </a:tr>
              <a:tr h="858377">
                <a:tc>
                  <a:txBody>
                    <a:bodyPr/>
                    <a:lstStyle/>
                    <a:p>
                      <a:endParaRPr lang="zh-CN" altLang="en-US" dirty="0">
                        <a:solidFill>
                          <a:schemeClr val="accent6">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41000"/>
                      </a:srgbClr>
                    </a:solidFill>
                  </a:tcPr>
                </a:tc>
              </a:tr>
              <a:tr h="858377">
                <a:tc>
                  <a:txBody>
                    <a:bodyPr/>
                    <a:lstStyle/>
                    <a:p>
                      <a:endParaRPr lang="zh-CN" altLang="en-US" dirty="0">
                        <a:solidFill>
                          <a:schemeClr val="accent6">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alpha val="41000"/>
                      </a:schemeClr>
                    </a:solidFill>
                  </a:tcPr>
                </a:tc>
              </a:tr>
            </a:tbl>
          </a:graphicData>
        </a:graphic>
      </p:graphicFrame>
      <p:sp>
        <p:nvSpPr>
          <p:cNvPr id="4" name="Rectangle 3"/>
          <p:cNvSpPr txBox="1">
            <a:spLocks noChangeArrowheads="1"/>
          </p:cNvSpPr>
          <p:nvPr/>
        </p:nvSpPr>
        <p:spPr>
          <a:xfrm>
            <a:off x="233016" y="260648"/>
            <a:ext cx="8558907" cy="6048672"/>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800" dirty="0" smtClean="0">
                <a:ea typeface="宋体" charset="-122"/>
              </a:rPr>
              <a:t>MIPS code:</a:t>
            </a:r>
          </a:p>
          <a:p>
            <a:pPr>
              <a:lnSpc>
                <a:spcPct val="150000"/>
              </a:lnSpc>
              <a:buFont typeface="Wingdings" pitchFamily="2" charset="2"/>
              <a:buNone/>
            </a:pPr>
            <a:r>
              <a:rPr lang="en-US" altLang="zh-CN" sz="1800" dirty="0" smtClean="0">
                <a:latin typeface="Lucida Console" pitchFamily="49" charset="0"/>
                <a:ea typeface="宋体" charset="-122"/>
              </a:rPr>
              <a:t>	</a:t>
            </a:r>
            <a:r>
              <a:rPr lang="en-US" altLang="zh-CN" sz="2000" dirty="0" err="1" smtClean="0">
                <a:latin typeface="Lucida Console" pitchFamily="49" charset="0"/>
                <a:ea typeface="宋体" charset="-122"/>
              </a:rPr>
              <a:t>strcpy</a:t>
            </a:r>
            <a:r>
              <a:rPr lang="en-US" altLang="zh-CN" sz="2000" dirty="0" smtClean="0">
                <a:latin typeface="Lucida Console" pitchFamily="49" charset="0"/>
                <a:ea typeface="宋体" charset="-122"/>
              </a:rPr>
              <a:t>:</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    </a:t>
            </a:r>
            <a:r>
              <a:rPr lang="en-US" altLang="zh-CN" sz="2000" dirty="0" err="1" smtClean="0">
                <a:latin typeface="Lucida Console" pitchFamily="49" charset="0"/>
                <a:ea typeface="宋体" charset="-122"/>
              </a:rPr>
              <a:t>addi</a:t>
            </a:r>
            <a:r>
              <a:rPr lang="en-US" altLang="zh-CN" sz="2000" dirty="0" smtClean="0">
                <a:latin typeface="Lucida Console" pitchFamily="49" charset="0"/>
                <a:ea typeface="宋体" charset="-122"/>
              </a:rPr>
              <a:t> $</a:t>
            </a:r>
            <a:r>
              <a:rPr lang="en-US" altLang="zh-CN" sz="2000" dirty="0" err="1" smtClean="0">
                <a:latin typeface="Lucida Console" pitchFamily="49" charset="0"/>
                <a:ea typeface="宋体" charset="-122"/>
              </a:rPr>
              <a:t>sp</a:t>
            </a:r>
            <a:r>
              <a:rPr lang="en-US" altLang="zh-CN" sz="2000" dirty="0" smtClean="0">
                <a:latin typeface="Lucida Console" pitchFamily="49" charset="0"/>
                <a:ea typeface="宋体" charset="-122"/>
              </a:rPr>
              <a:t>, $</a:t>
            </a:r>
            <a:r>
              <a:rPr lang="en-US" altLang="zh-CN" sz="2000" dirty="0" err="1" smtClean="0">
                <a:latin typeface="Lucida Console" pitchFamily="49" charset="0"/>
                <a:ea typeface="宋体" charset="-122"/>
              </a:rPr>
              <a:t>sp</a:t>
            </a:r>
            <a:r>
              <a:rPr lang="en-US" altLang="zh-CN" sz="2000" dirty="0" smtClean="0">
                <a:latin typeface="Lucida Console" pitchFamily="49" charset="0"/>
                <a:ea typeface="宋体" charset="-122"/>
              </a:rPr>
              <a:t>, -4      # </a:t>
            </a:r>
            <a:r>
              <a:rPr lang="zh-CN" altLang="en-US" sz="2000" dirty="0" smtClean="0">
                <a:latin typeface="Lucida Console" pitchFamily="49" charset="0"/>
                <a:ea typeface="宋体" charset="-122"/>
              </a:rPr>
              <a:t>调整栈指针，入栈一个元素</a:t>
            </a:r>
            <a:r>
              <a:rPr lang="en-US" altLang="zh-CN" sz="2000" dirty="0" smtClean="0">
                <a:latin typeface="Lucida Console" pitchFamily="49" charset="0"/>
                <a:ea typeface="宋体" charset="-122"/>
              </a:rPr>
              <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    </a:t>
            </a:r>
            <a:r>
              <a:rPr lang="en-US" altLang="zh-CN" sz="2000" dirty="0" err="1" smtClean="0">
                <a:latin typeface="Lucida Console" pitchFamily="49" charset="0"/>
                <a:ea typeface="宋体" charset="-122"/>
              </a:rPr>
              <a:t>sw</a:t>
            </a:r>
            <a:r>
              <a:rPr lang="en-US" altLang="zh-CN" sz="2000" dirty="0" smtClean="0">
                <a:latin typeface="Lucida Console" pitchFamily="49" charset="0"/>
                <a:ea typeface="宋体" charset="-122"/>
              </a:rPr>
              <a:t>   $s0, 0($</a:t>
            </a:r>
            <a:r>
              <a:rPr lang="en-US" altLang="zh-CN" sz="2000" dirty="0" err="1" smtClean="0">
                <a:latin typeface="Lucida Console" pitchFamily="49" charset="0"/>
                <a:ea typeface="宋体" charset="-122"/>
              </a:rPr>
              <a:t>sp</a:t>
            </a:r>
            <a:r>
              <a:rPr lang="en-US" altLang="zh-CN" sz="2000" dirty="0" smtClean="0">
                <a:latin typeface="Lucida Console" pitchFamily="49" charset="0"/>
                <a:ea typeface="宋体" charset="-122"/>
              </a:rPr>
              <a:t>)       # </a:t>
            </a:r>
            <a:r>
              <a:rPr lang="zh-CN" altLang="en-US" sz="2000" dirty="0" smtClean="0">
                <a:latin typeface="Lucida Console" pitchFamily="49" charset="0"/>
                <a:ea typeface="宋体" charset="-122"/>
              </a:rPr>
              <a:t>存</a:t>
            </a:r>
            <a:r>
              <a:rPr lang="en-US" altLang="zh-CN" sz="2000" dirty="0" smtClean="0">
                <a:latin typeface="Lucida Console" pitchFamily="49" charset="0"/>
                <a:ea typeface="宋体" charset="-122"/>
              </a:rPr>
              <a:t> $s0</a:t>
            </a:r>
            <a:r>
              <a:rPr lang="zh-CN" altLang="en-US" sz="2000" dirty="0" smtClean="0">
                <a:latin typeface="Lucida Console" pitchFamily="49" charset="0"/>
                <a:ea typeface="宋体" charset="-122"/>
              </a:rPr>
              <a:t>，保留寄存器必须压栈</a:t>
            </a:r>
            <a:r>
              <a:rPr lang="en-US" altLang="zh-CN" sz="2000" dirty="0" smtClean="0">
                <a:latin typeface="Lucida Console" pitchFamily="49" charset="0"/>
                <a:ea typeface="宋体" charset="-122"/>
              </a:rPr>
              <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    add  $s0, $zero, $zero # </a:t>
            </a:r>
            <a:r>
              <a:rPr lang="en-US" altLang="zh-CN" sz="2000" dirty="0" err="1" smtClean="0">
                <a:latin typeface="Lucida Console" pitchFamily="49" charset="0"/>
                <a:ea typeface="宋体" charset="-122"/>
              </a:rPr>
              <a:t>i</a:t>
            </a:r>
            <a:r>
              <a:rPr lang="en-US" altLang="zh-CN" sz="2000" dirty="0" smtClean="0">
                <a:latin typeface="Lucida Console" pitchFamily="49" charset="0"/>
                <a:ea typeface="宋体" charset="-122"/>
              </a:rPr>
              <a:t> = 0</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L1: add  $t1, $s0, $a1     # y[</a:t>
            </a:r>
            <a:r>
              <a:rPr lang="en-US" altLang="zh-CN" sz="2000" dirty="0" err="1" smtClean="0">
                <a:latin typeface="Lucida Console" pitchFamily="49" charset="0"/>
                <a:ea typeface="宋体" charset="-122"/>
              </a:rPr>
              <a:t>i</a:t>
            </a:r>
            <a:r>
              <a:rPr lang="en-US" altLang="zh-CN" sz="2000" dirty="0" smtClean="0">
                <a:latin typeface="Lucida Console" pitchFamily="49" charset="0"/>
                <a:ea typeface="宋体" charset="-122"/>
              </a:rPr>
              <a:t>]</a:t>
            </a:r>
            <a:r>
              <a:rPr lang="zh-CN" altLang="en-US" sz="2000" dirty="0" smtClean="0">
                <a:latin typeface="Lucida Console" pitchFamily="49" charset="0"/>
                <a:ea typeface="宋体" charset="-122"/>
              </a:rPr>
              <a:t>的地址存</a:t>
            </a:r>
            <a:r>
              <a:rPr lang="en-US" altLang="zh-CN" sz="2000" dirty="0" smtClean="0">
                <a:latin typeface="Lucida Console" pitchFamily="49" charset="0"/>
                <a:ea typeface="宋体" charset="-122"/>
              </a:rPr>
              <a:t>$t1</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    </a:t>
            </a:r>
            <a:r>
              <a:rPr lang="en-US" altLang="zh-CN" sz="2000" dirty="0" err="1" smtClean="0">
                <a:latin typeface="Lucida Console" pitchFamily="49" charset="0"/>
                <a:ea typeface="宋体" charset="-122"/>
              </a:rPr>
              <a:t>lbu</a:t>
            </a:r>
            <a:r>
              <a:rPr lang="en-US" altLang="zh-CN" sz="2000" dirty="0" smtClean="0">
                <a:latin typeface="Lucida Console" pitchFamily="49" charset="0"/>
                <a:ea typeface="宋体" charset="-122"/>
              </a:rPr>
              <a:t>  $t2, 0($t1)       # $t2 = y[</a:t>
            </a:r>
            <a:r>
              <a:rPr lang="en-US" altLang="zh-CN" sz="2000" dirty="0" err="1" smtClean="0">
                <a:latin typeface="Lucida Console" pitchFamily="49" charset="0"/>
                <a:ea typeface="宋体" charset="-122"/>
              </a:rPr>
              <a:t>i</a:t>
            </a:r>
            <a:r>
              <a:rPr lang="en-US" altLang="zh-CN" sz="2000" dirty="0" smtClean="0">
                <a:latin typeface="Lucida Console" pitchFamily="49" charset="0"/>
                <a:ea typeface="宋体" charset="-122"/>
              </a:rPr>
              <a:t>]</a:t>
            </a:r>
            <a:r>
              <a:rPr lang="zh-CN" altLang="en-US" sz="2000" dirty="0" smtClean="0">
                <a:latin typeface="Lucida Console" pitchFamily="49" charset="0"/>
                <a:ea typeface="宋体" charset="-122"/>
              </a:rPr>
              <a:t>，</a:t>
            </a:r>
            <a:r>
              <a:rPr lang="en-US" altLang="zh-CN" sz="2000" dirty="0" smtClean="0">
                <a:latin typeface="Lucida Console" pitchFamily="49" charset="0"/>
                <a:ea typeface="宋体" charset="-122"/>
              </a:rPr>
              <a:t>ASCII</a:t>
            </a:r>
            <a:r>
              <a:rPr lang="zh-CN" altLang="en-US" sz="2000" dirty="0" smtClean="0">
                <a:latin typeface="Lucida Console" pitchFamily="49" charset="0"/>
                <a:ea typeface="宋体" charset="-122"/>
              </a:rPr>
              <a:t>只有</a:t>
            </a:r>
            <a:r>
              <a:rPr lang="en-US" altLang="zh-CN" sz="2000" dirty="0" smtClean="0">
                <a:latin typeface="Lucida Console" pitchFamily="49" charset="0"/>
                <a:ea typeface="宋体" charset="-122"/>
              </a:rPr>
              <a:t>8</a:t>
            </a:r>
            <a:r>
              <a:rPr lang="zh-CN" altLang="en-US" sz="2000" dirty="0" smtClean="0">
                <a:latin typeface="Lucida Console" pitchFamily="49" charset="0"/>
                <a:ea typeface="宋体" charset="-122"/>
              </a:rPr>
              <a:t>位</a:t>
            </a:r>
            <a:r>
              <a:rPr lang="en-US" altLang="zh-CN" sz="2000" dirty="0" smtClean="0">
                <a:latin typeface="Lucida Console" pitchFamily="49" charset="0"/>
                <a:ea typeface="宋体" charset="-122"/>
              </a:rPr>
              <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    add  $t3, $s0, $a0     # x[</a:t>
            </a:r>
            <a:r>
              <a:rPr lang="en-US" altLang="zh-CN" sz="2000" dirty="0" err="1" smtClean="0">
                <a:latin typeface="Lucida Console" pitchFamily="49" charset="0"/>
                <a:ea typeface="宋体" charset="-122"/>
              </a:rPr>
              <a:t>i</a:t>
            </a:r>
            <a:r>
              <a:rPr lang="en-US" altLang="zh-CN" sz="2000" dirty="0" smtClean="0">
                <a:latin typeface="Lucida Console" pitchFamily="49" charset="0"/>
                <a:ea typeface="宋体" charset="-122"/>
              </a:rPr>
              <a:t>]</a:t>
            </a:r>
            <a:r>
              <a:rPr lang="zh-CN" altLang="en-US" sz="2000" dirty="0" smtClean="0">
                <a:latin typeface="Lucida Console" pitchFamily="49" charset="0"/>
                <a:ea typeface="宋体" charset="-122"/>
              </a:rPr>
              <a:t>的地址存</a:t>
            </a:r>
            <a:r>
              <a:rPr lang="en-US" altLang="zh-CN" sz="2000" dirty="0" smtClean="0">
                <a:latin typeface="Lucida Console" pitchFamily="49" charset="0"/>
                <a:ea typeface="宋体" charset="-122"/>
              </a:rPr>
              <a:t>$t3</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    </a:t>
            </a:r>
            <a:r>
              <a:rPr lang="en-US" altLang="zh-CN" sz="2000" dirty="0" err="1" smtClean="0">
                <a:latin typeface="Lucida Console" pitchFamily="49" charset="0"/>
                <a:ea typeface="宋体" charset="-122"/>
              </a:rPr>
              <a:t>sb</a:t>
            </a:r>
            <a:r>
              <a:rPr lang="en-US" altLang="zh-CN" sz="2000" dirty="0" smtClean="0">
                <a:latin typeface="Lucida Console" pitchFamily="49" charset="0"/>
                <a:ea typeface="宋体" charset="-122"/>
              </a:rPr>
              <a:t>   $t2, 0($t3)       # x[</a:t>
            </a:r>
            <a:r>
              <a:rPr lang="en-US" altLang="zh-CN" sz="2000" dirty="0" err="1" smtClean="0">
                <a:latin typeface="Lucida Console" pitchFamily="49" charset="0"/>
                <a:ea typeface="宋体" charset="-122"/>
              </a:rPr>
              <a:t>i</a:t>
            </a:r>
            <a:r>
              <a:rPr lang="en-US" altLang="zh-CN" sz="2000" dirty="0" smtClean="0">
                <a:latin typeface="Lucida Console" pitchFamily="49" charset="0"/>
                <a:ea typeface="宋体" charset="-122"/>
              </a:rPr>
              <a:t>] = y[</a:t>
            </a:r>
            <a:r>
              <a:rPr lang="en-US" altLang="zh-CN" sz="2000" dirty="0" err="1" smtClean="0">
                <a:latin typeface="Lucida Console" pitchFamily="49" charset="0"/>
                <a:ea typeface="宋体" charset="-122"/>
              </a:rPr>
              <a:t>i</a:t>
            </a:r>
            <a:r>
              <a:rPr lang="en-US" altLang="zh-CN" sz="2000" dirty="0" smtClean="0">
                <a:latin typeface="Lucida Console" pitchFamily="49" charset="0"/>
                <a:ea typeface="宋体" charset="-122"/>
              </a:rPr>
              <a:t>]</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    </a:t>
            </a:r>
            <a:r>
              <a:rPr lang="en-US" altLang="zh-CN" sz="2000" dirty="0" err="1" smtClean="0">
                <a:latin typeface="Lucida Console" pitchFamily="49" charset="0"/>
                <a:ea typeface="宋体" charset="-122"/>
              </a:rPr>
              <a:t>beq</a:t>
            </a:r>
            <a:r>
              <a:rPr lang="en-US" altLang="zh-CN" sz="2000" dirty="0" smtClean="0">
                <a:latin typeface="Lucida Console" pitchFamily="49" charset="0"/>
                <a:ea typeface="宋体" charset="-122"/>
              </a:rPr>
              <a:t>  $t2, $zero, L2    # exit loop if y[</a:t>
            </a:r>
            <a:r>
              <a:rPr lang="en-US" altLang="zh-CN" sz="2000" dirty="0" err="1" smtClean="0">
                <a:latin typeface="Lucida Console" pitchFamily="49" charset="0"/>
                <a:ea typeface="宋体" charset="-122"/>
              </a:rPr>
              <a:t>i</a:t>
            </a:r>
            <a:r>
              <a:rPr lang="en-US" altLang="zh-CN" sz="2000" dirty="0" smtClean="0">
                <a:latin typeface="Lucida Console" pitchFamily="49" charset="0"/>
                <a:ea typeface="宋体" charset="-122"/>
              </a:rPr>
              <a:t>] == 0  </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    </a:t>
            </a:r>
            <a:r>
              <a:rPr lang="en-US" altLang="zh-CN" sz="2000" dirty="0" err="1" smtClean="0">
                <a:latin typeface="Lucida Console" pitchFamily="49" charset="0"/>
                <a:ea typeface="宋体" charset="-122"/>
              </a:rPr>
              <a:t>addi</a:t>
            </a:r>
            <a:r>
              <a:rPr lang="en-US" altLang="zh-CN" sz="2000" dirty="0" smtClean="0">
                <a:latin typeface="Lucida Console" pitchFamily="49" charset="0"/>
                <a:ea typeface="宋体" charset="-122"/>
              </a:rPr>
              <a:t> $s0, $s0, 1       # </a:t>
            </a:r>
            <a:r>
              <a:rPr lang="en-US" altLang="zh-CN" sz="2000" dirty="0" err="1" smtClean="0">
                <a:latin typeface="Lucida Console" pitchFamily="49" charset="0"/>
                <a:ea typeface="宋体" charset="-122"/>
              </a:rPr>
              <a:t>i</a:t>
            </a:r>
            <a:r>
              <a:rPr lang="en-US" altLang="zh-CN" sz="2000" dirty="0" smtClean="0">
                <a:latin typeface="Lucida Console" pitchFamily="49" charset="0"/>
                <a:ea typeface="宋体" charset="-122"/>
              </a:rPr>
              <a:t> = </a:t>
            </a:r>
            <a:r>
              <a:rPr lang="en-US" altLang="zh-CN" sz="2000" dirty="0" err="1" smtClean="0">
                <a:latin typeface="Lucida Console" pitchFamily="49" charset="0"/>
                <a:ea typeface="宋体" charset="-122"/>
              </a:rPr>
              <a:t>i</a:t>
            </a:r>
            <a:r>
              <a:rPr lang="en-US" altLang="zh-CN" sz="2000" dirty="0" smtClean="0">
                <a:latin typeface="Lucida Console" pitchFamily="49" charset="0"/>
                <a:ea typeface="宋体" charset="-122"/>
              </a:rPr>
              <a:t> + 1</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    j    L1                # </a:t>
            </a:r>
            <a:r>
              <a:rPr lang="zh-CN" altLang="en-US" sz="2000" dirty="0" smtClean="0">
                <a:latin typeface="Lucida Console" pitchFamily="49" charset="0"/>
                <a:ea typeface="宋体" charset="-122"/>
              </a:rPr>
              <a:t>下一轮循环</a:t>
            </a:r>
            <a:r>
              <a:rPr lang="en-US" altLang="zh-CN" sz="2000" dirty="0" smtClean="0">
                <a:latin typeface="Lucida Console" pitchFamily="49" charset="0"/>
                <a:ea typeface="宋体" charset="-122"/>
              </a:rPr>
              <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L2: </a:t>
            </a:r>
            <a:r>
              <a:rPr lang="en-US" altLang="zh-CN" sz="2000" dirty="0" err="1" smtClean="0">
                <a:latin typeface="Lucida Console" pitchFamily="49" charset="0"/>
                <a:ea typeface="宋体" charset="-122"/>
              </a:rPr>
              <a:t>lw</a:t>
            </a:r>
            <a:r>
              <a:rPr lang="en-US" altLang="zh-CN" sz="2000" dirty="0" smtClean="0">
                <a:latin typeface="Lucida Console" pitchFamily="49" charset="0"/>
                <a:ea typeface="宋体" charset="-122"/>
              </a:rPr>
              <a:t>   $s0, 0($</a:t>
            </a:r>
            <a:r>
              <a:rPr lang="en-US" altLang="zh-CN" sz="2000" dirty="0" err="1" smtClean="0">
                <a:latin typeface="Lucida Console" pitchFamily="49" charset="0"/>
                <a:ea typeface="宋体" charset="-122"/>
              </a:rPr>
              <a:t>sp</a:t>
            </a:r>
            <a:r>
              <a:rPr lang="en-US" altLang="zh-CN" sz="2000" dirty="0" smtClean="0">
                <a:latin typeface="Lucida Console" pitchFamily="49" charset="0"/>
                <a:ea typeface="宋体" charset="-122"/>
              </a:rPr>
              <a:t>)       # </a:t>
            </a:r>
            <a:r>
              <a:rPr lang="zh-CN" altLang="en-US" sz="2000" dirty="0" smtClean="0">
                <a:latin typeface="Lucida Console" pitchFamily="49" charset="0"/>
                <a:ea typeface="宋体" charset="-122"/>
              </a:rPr>
              <a:t>恢复</a:t>
            </a:r>
            <a:r>
              <a:rPr lang="en-US" altLang="zh-CN" sz="2000" dirty="0" smtClean="0">
                <a:latin typeface="Lucida Console" pitchFamily="49" charset="0"/>
                <a:ea typeface="宋体" charset="-122"/>
              </a:rPr>
              <a:t>$s0</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    </a:t>
            </a:r>
            <a:r>
              <a:rPr lang="en-US" altLang="zh-CN" sz="2000" dirty="0" err="1" smtClean="0">
                <a:latin typeface="Lucida Console" pitchFamily="49" charset="0"/>
                <a:ea typeface="宋体" charset="-122"/>
              </a:rPr>
              <a:t>addi</a:t>
            </a:r>
            <a:r>
              <a:rPr lang="en-US" altLang="zh-CN" sz="2000" dirty="0" smtClean="0">
                <a:latin typeface="Lucida Console" pitchFamily="49" charset="0"/>
                <a:ea typeface="宋体" charset="-122"/>
              </a:rPr>
              <a:t> $</a:t>
            </a:r>
            <a:r>
              <a:rPr lang="en-US" altLang="zh-CN" sz="2000" dirty="0" err="1" smtClean="0">
                <a:latin typeface="Lucida Console" pitchFamily="49" charset="0"/>
                <a:ea typeface="宋体" charset="-122"/>
              </a:rPr>
              <a:t>sp</a:t>
            </a:r>
            <a:r>
              <a:rPr lang="en-US" altLang="zh-CN" sz="2000" dirty="0" smtClean="0">
                <a:latin typeface="Lucida Console" pitchFamily="49" charset="0"/>
                <a:ea typeface="宋体" charset="-122"/>
              </a:rPr>
              <a:t>, $</a:t>
            </a:r>
            <a:r>
              <a:rPr lang="en-US" altLang="zh-CN" sz="2000" dirty="0" err="1" smtClean="0">
                <a:latin typeface="Lucida Console" pitchFamily="49" charset="0"/>
                <a:ea typeface="宋体" charset="-122"/>
              </a:rPr>
              <a:t>sp</a:t>
            </a:r>
            <a:r>
              <a:rPr lang="en-US" altLang="zh-CN" sz="2000" dirty="0" smtClean="0">
                <a:latin typeface="Lucida Console" pitchFamily="49" charset="0"/>
                <a:ea typeface="宋体" charset="-122"/>
              </a:rPr>
              <a:t>, 4       # </a:t>
            </a:r>
            <a:r>
              <a:rPr lang="zh-CN" altLang="en-US" sz="2000" dirty="0" smtClean="0">
                <a:latin typeface="Lucida Console" pitchFamily="49" charset="0"/>
                <a:ea typeface="宋体" charset="-122"/>
              </a:rPr>
              <a:t>出栈一个元素</a:t>
            </a:r>
            <a:r>
              <a:rPr lang="en-US" altLang="zh-CN" sz="2000" dirty="0" smtClean="0">
                <a:latin typeface="Lucida Console" pitchFamily="49" charset="0"/>
                <a:ea typeface="宋体" charset="-122"/>
              </a:rPr>
              <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    </a:t>
            </a:r>
            <a:r>
              <a:rPr lang="en-US" altLang="zh-CN" sz="2000" dirty="0" err="1" smtClean="0">
                <a:latin typeface="Lucida Console" pitchFamily="49" charset="0"/>
                <a:ea typeface="宋体" charset="-122"/>
              </a:rPr>
              <a:t>jr</a:t>
            </a:r>
            <a:r>
              <a:rPr lang="en-US" altLang="zh-CN" sz="2000" dirty="0" smtClean="0">
                <a:latin typeface="Lucida Console" pitchFamily="49" charset="0"/>
                <a:ea typeface="宋体" charset="-122"/>
              </a:rPr>
              <a:t>   $</a:t>
            </a:r>
            <a:r>
              <a:rPr lang="en-US" altLang="zh-CN" sz="2000" dirty="0" err="1" smtClean="0">
                <a:latin typeface="Lucida Console" pitchFamily="49" charset="0"/>
                <a:ea typeface="宋体" charset="-122"/>
              </a:rPr>
              <a:t>ra</a:t>
            </a:r>
            <a:r>
              <a:rPr lang="en-US" altLang="zh-CN" sz="2000" dirty="0" smtClean="0">
                <a:latin typeface="Lucida Console" pitchFamily="49" charset="0"/>
                <a:ea typeface="宋体" charset="-122"/>
              </a:rPr>
              <a:t>               # return</a:t>
            </a:r>
          </a:p>
        </p:txBody>
      </p:sp>
    </p:spTree>
    <p:extLst>
      <p:ext uri="{BB962C8B-B14F-4D97-AF65-F5344CB8AC3E}">
        <p14:creationId xmlns:p14="http://schemas.microsoft.com/office/powerpoint/2010/main" val="2663229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a:t>
            </a:r>
            <a:r>
              <a:rPr lang="en-US" altLang="zh-CN" dirty="0" smtClean="0"/>
              <a:t>Java</a:t>
            </a:r>
            <a:r>
              <a:rPr lang="zh-CN" altLang="en-US" dirty="0" smtClean="0"/>
              <a:t>中字符串的压缩存储</a:t>
            </a:r>
            <a:endParaRPr lang="zh-CN" altLang="en-US" dirty="0"/>
          </a:p>
        </p:txBody>
      </p:sp>
      <p:sp>
        <p:nvSpPr>
          <p:cNvPr id="3" name="内容占位符 2"/>
          <p:cNvSpPr>
            <a:spLocks noGrp="1"/>
          </p:cNvSpPr>
          <p:nvPr>
            <p:ph idx="1"/>
          </p:nvPr>
        </p:nvSpPr>
        <p:spPr/>
        <p:txBody>
          <a:bodyPr/>
          <a:lstStyle/>
          <a:p>
            <a:r>
              <a:rPr lang="en-US" altLang="zh-CN" dirty="0" smtClean="0"/>
              <a:t>P74</a:t>
            </a:r>
            <a:r>
              <a:rPr lang="zh-CN" altLang="en-US" dirty="0" smtClean="0"/>
              <a:t>（旧书） </a:t>
            </a:r>
            <a:r>
              <a:rPr lang="en-US" altLang="zh-CN" dirty="0" smtClean="0"/>
              <a:t>75</a:t>
            </a:r>
            <a:r>
              <a:rPr lang="zh-CN" altLang="en-US" dirty="0" smtClean="0"/>
              <a:t>新书 </a:t>
            </a:r>
            <a:r>
              <a:rPr lang="zh-CN" altLang="en-US" dirty="0" smtClean="0"/>
              <a:t>精解</a:t>
            </a:r>
            <a:endParaRPr lang="zh-CN" altLang="en-US" dirty="0"/>
          </a:p>
        </p:txBody>
      </p:sp>
    </p:spTree>
    <p:extLst>
      <p:ext uri="{BB962C8B-B14F-4D97-AF65-F5344CB8AC3E}">
        <p14:creationId xmlns:p14="http://schemas.microsoft.com/office/powerpoint/2010/main" val="3931450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2.10    MIPS</a:t>
            </a:r>
            <a:r>
              <a:rPr lang="zh-CN" altLang="en-US" sz="3200" dirty="0" smtClean="0"/>
              <a:t>中的</a:t>
            </a:r>
            <a:r>
              <a:rPr lang="en-US" altLang="zh-CN" sz="3200" dirty="0" smtClean="0"/>
              <a:t>32</a:t>
            </a:r>
            <a:r>
              <a:rPr lang="zh-CN" altLang="en-US" sz="3200" dirty="0" smtClean="0"/>
              <a:t>位立即数和地址的寻址</a:t>
            </a:r>
            <a:endParaRPr lang="zh-CN" altLang="en-US" sz="3200" dirty="0"/>
          </a:p>
        </p:txBody>
      </p:sp>
      <p:sp>
        <p:nvSpPr>
          <p:cNvPr id="3" name="内容占位符 2"/>
          <p:cNvSpPr>
            <a:spLocks noGrp="1"/>
          </p:cNvSpPr>
          <p:nvPr>
            <p:ph idx="1"/>
          </p:nvPr>
        </p:nvSpPr>
        <p:spPr>
          <a:xfrm>
            <a:off x="457200" y="1600200"/>
            <a:ext cx="8229600" cy="2116831"/>
          </a:xfrm>
        </p:spPr>
        <p:txBody>
          <a:bodyPr>
            <a:normAutofit fontScale="92500" lnSpcReduction="20000"/>
          </a:bodyPr>
          <a:lstStyle/>
          <a:p>
            <a:r>
              <a:rPr lang="zh-CN" altLang="en-US" dirty="0" smtClean="0"/>
              <a:t>大多数常数用</a:t>
            </a:r>
            <a:r>
              <a:rPr lang="en-US" altLang="zh-CN" dirty="0" smtClean="0"/>
              <a:t>16</a:t>
            </a:r>
            <a:r>
              <a:rPr lang="zh-CN" altLang="en-US" dirty="0" smtClean="0"/>
              <a:t>位二进制数可以足够表示</a:t>
            </a:r>
            <a:endParaRPr lang="en-US" altLang="zh-CN" dirty="0" smtClean="0"/>
          </a:p>
          <a:p>
            <a:r>
              <a:rPr lang="zh-CN" altLang="en-US" dirty="0"/>
              <a:t>若</a:t>
            </a:r>
            <a:r>
              <a:rPr lang="zh-CN" altLang="en-US" dirty="0" smtClean="0"/>
              <a:t>需</a:t>
            </a:r>
            <a:r>
              <a:rPr lang="en-US" altLang="zh-CN" dirty="0" smtClean="0"/>
              <a:t>32</a:t>
            </a:r>
            <a:r>
              <a:rPr lang="zh-CN" altLang="en-US" dirty="0" smtClean="0"/>
              <a:t>位数可用</a:t>
            </a:r>
            <a:r>
              <a:rPr lang="en-US" altLang="zh-CN" dirty="0" err="1" smtClean="0"/>
              <a:t>lui</a:t>
            </a:r>
            <a:r>
              <a:rPr lang="zh-CN" altLang="en-US" dirty="0" smtClean="0"/>
              <a:t>指令，该指令将</a:t>
            </a:r>
            <a:r>
              <a:rPr lang="en-US" altLang="zh-CN" dirty="0" smtClean="0"/>
              <a:t>constant</a:t>
            </a:r>
            <a:r>
              <a:rPr lang="zh-CN" altLang="en-US" dirty="0" smtClean="0"/>
              <a:t>设置到寄存器</a:t>
            </a:r>
            <a:r>
              <a:rPr lang="en-US" altLang="zh-CN" dirty="0" err="1" smtClean="0"/>
              <a:t>rt</a:t>
            </a:r>
            <a:r>
              <a:rPr lang="zh-CN" altLang="en-US" dirty="0" smtClean="0"/>
              <a:t>高</a:t>
            </a:r>
            <a:r>
              <a:rPr lang="en-US" altLang="zh-CN" dirty="0" smtClean="0"/>
              <a:t>16</a:t>
            </a:r>
            <a:r>
              <a:rPr lang="zh-CN" altLang="en-US" dirty="0" smtClean="0"/>
              <a:t>位数，低</a:t>
            </a:r>
            <a:r>
              <a:rPr lang="en-US" altLang="zh-CN" dirty="0" smtClean="0"/>
              <a:t>16</a:t>
            </a:r>
            <a:r>
              <a:rPr lang="zh-CN" altLang="en-US" dirty="0" smtClean="0"/>
              <a:t>位清</a:t>
            </a:r>
            <a:r>
              <a:rPr lang="en-US" altLang="zh-CN" dirty="0" smtClean="0"/>
              <a:t>0</a:t>
            </a:r>
            <a:r>
              <a:rPr lang="zh-CN" altLang="en-US" dirty="0" smtClean="0"/>
              <a:t>。所以，低</a:t>
            </a:r>
            <a:r>
              <a:rPr lang="en-US" altLang="zh-CN" dirty="0" smtClean="0"/>
              <a:t>16</a:t>
            </a:r>
            <a:r>
              <a:rPr lang="zh-CN" altLang="en-US" dirty="0" smtClean="0"/>
              <a:t>位数由后续指令设置。</a:t>
            </a:r>
            <a:endParaRPr lang="en-US" altLang="zh-CN" dirty="0" smtClean="0"/>
          </a:p>
          <a:p>
            <a:pPr>
              <a:buNone/>
            </a:pPr>
            <a:r>
              <a:rPr lang="en-US" altLang="zh-CN" dirty="0" smtClean="0">
                <a:latin typeface="Lucida Console" pitchFamily="49" charset="0"/>
                <a:ea typeface="宋体" charset="-122"/>
              </a:rPr>
              <a:t>   </a:t>
            </a:r>
            <a:r>
              <a:rPr lang="en-US" altLang="zh-CN" dirty="0" err="1" smtClean="0">
                <a:latin typeface="Lucida Console" pitchFamily="49" charset="0"/>
                <a:ea typeface="宋体" charset="-122"/>
              </a:rPr>
              <a:t>lui</a:t>
            </a:r>
            <a:r>
              <a:rPr lang="en-US" altLang="zh-CN" dirty="0" smtClean="0">
                <a:latin typeface="Lucida Console" pitchFamily="49" charset="0"/>
                <a:ea typeface="宋体" charset="-122"/>
              </a:rPr>
              <a:t> </a:t>
            </a:r>
            <a:r>
              <a:rPr lang="en-US" altLang="zh-CN" dirty="0" err="1">
                <a:latin typeface="Lucida Console" pitchFamily="49" charset="0"/>
                <a:ea typeface="宋体" charset="-122"/>
              </a:rPr>
              <a:t>rt</a:t>
            </a:r>
            <a:r>
              <a:rPr lang="en-US" altLang="zh-CN" dirty="0">
                <a:latin typeface="Lucida Console" pitchFamily="49" charset="0"/>
                <a:ea typeface="宋体" charset="-122"/>
              </a:rPr>
              <a:t>, </a:t>
            </a:r>
            <a:r>
              <a:rPr lang="en-US" altLang="zh-CN" dirty="0" smtClean="0">
                <a:latin typeface="Lucida Console" pitchFamily="49" charset="0"/>
                <a:ea typeface="宋体" charset="-122"/>
              </a:rPr>
              <a:t>constant</a:t>
            </a:r>
            <a:endParaRPr lang="en-US" altLang="zh-CN" dirty="0">
              <a:latin typeface="Lucida Console" pitchFamily="49" charset="0"/>
              <a:ea typeface="宋体" charset="-122"/>
            </a:endParaRPr>
          </a:p>
        </p:txBody>
      </p:sp>
      <p:sp>
        <p:nvSpPr>
          <p:cNvPr id="5" name="Text Box 4"/>
          <p:cNvSpPr txBox="1">
            <a:spLocks noChangeArrowheads="1"/>
          </p:cNvSpPr>
          <p:nvPr/>
        </p:nvSpPr>
        <p:spPr bwMode="auto">
          <a:xfrm>
            <a:off x="3515742" y="4020838"/>
            <a:ext cx="520382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2000" dirty="0">
                <a:solidFill>
                  <a:srgbClr val="0070C0"/>
                </a:solidFill>
                <a:ea typeface="宋体" charset="-122"/>
              </a:rPr>
              <a:t>0000 0000 </a:t>
            </a:r>
            <a:r>
              <a:rPr lang="en-US" altLang="zh-CN" sz="2000" dirty="0" smtClean="0">
                <a:solidFill>
                  <a:srgbClr val="0070C0"/>
                </a:solidFill>
                <a:ea typeface="宋体" charset="-122"/>
              </a:rPr>
              <a:t>0011 </a:t>
            </a:r>
            <a:r>
              <a:rPr lang="en-US" altLang="zh-CN" sz="2000" dirty="0">
                <a:solidFill>
                  <a:srgbClr val="0070C0"/>
                </a:solidFill>
                <a:ea typeface="宋体" charset="-122"/>
              </a:rPr>
              <a:t>1101 </a:t>
            </a:r>
            <a:r>
              <a:rPr lang="en-US" altLang="zh-CN" sz="2000" dirty="0">
                <a:ea typeface="宋体" charset="-122"/>
              </a:rPr>
              <a:t>0000 0000 0000 0000</a:t>
            </a:r>
            <a:endParaRPr lang="en-AU" altLang="zh-CN" sz="2000" dirty="0">
              <a:ea typeface="宋体" charset="-122"/>
            </a:endParaRPr>
          </a:p>
        </p:txBody>
      </p:sp>
      <p:sp>
        <p:nvSpPr>
          <p:cNvPr id="6" name="Text Box 5"/>
          <p:cNvSpPr txBox="1">
            <a:spLocks noChangeArrowheads="1"/>
          </p:cNvSpPr>
          <p:nvPr/>
        </p:nvSpPr>
        <p:spPr bwMode="auto">
          <a:xfrm>
            <a:off x="259779" y="4027188"/>
            <a:ext cx="205376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2200" dirty="0" err="1" smtClean="0">
                <a:latin typeface="Lucida Console" pitchFamily="49" charset="0"/>
                <a:ea typeface="宋体" charset="-122"/>
              </a:rPr>
              <a:t>lui</a:t>
            </a:r>
            <a:r>
              <a:rPr lang="en-US" altLang="zh-CN" sz="2200" dirty="0" smtClean="0">
                <a:latin typeface="Lucida Console" pitchFamily="49" charset="0"/>
                <a:ea typeface="宋体" charset="-122"/>
              </a:rPr>
              <a:t> </a:t>
            </a:r>
            <a:r>
              <a:rPr lang="en-US" altLang="zh-CN" sz="2200" dirty="0">
                <a:latin typeface="Lucida Console" pitchFamily="49" charset="0"/>
                <a:ea typeface="宋体" charset="-122"/>
              </a:rPr>
              <a:t>$s0, 61</a:t>
            </a:r>
            <a:endParaRPr lang="en-AU" altLang="zh-CN" sz="2200" dirty="0">
              <a:latin typeface="Lucida Console" pitchFamily="49" charset="0"/>
              <a:ea typeface="宋体" charset="-122"/>
            </a:endParaRPr>
          </a:p>
        </p:txBody>
      </p:sp>
      <p:sp>
        <p:nvSpPr>
          <p:cNvPr id="7" name="Text Box 7"/>
          <p:cNvSpPr txBox="1">
            <a:spLocks noChangeArrowheads="1"/>
          </p:cNvSpPr>
          <p:nvPr/>
        </p:nvSpPr>
        <p:spPr bwMode="auto">
          <a:xfrm>
            <a:off x="259779" y="4674888"/>
            <a:ext cx="32131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2200" dirty="0" err="1">
                <a:latin typeface="Lucida Console" pitchFamily="49" charset="0"/>
                <a:ea typeface="宋体" charset="-122"/>
              </a:rPr>
              <a:t>ori</a:t>
            </a:r>
            <a:r>
              <a:rPr lang="en-US" altLang="zh-CN" sz="2200" dirty="0">
                <a:latin typeface="Lucida Console" pitchFamily="49" charset="0"/>
                <a:ea typeface="宋体" charset="-122"/>
              </a:rPr>
              <a:t> $s0, $s0, 2304</a:t>
            </a:r>
            <a:endParaRPr lang="en-AU" altLang="zh-CN" sz="2200" dirty="0">
              <a:latin typeface="Lucida Console" pitchFamily="49" charset="0"/>
              <a:ea typeface="宋体" charset="-122"/>
            </a:endParaRPr>
          </a:p>
        </p:txBody>
      </p:sp>
      <p:sp>
        <p:nvSpPr>
          <p:cNvPr id="10" name="Text Box 6"/>
          <p:cNvSpPr txBox="1">
            <a:spLocks noChangeArrowheads="1"/>
          </p:cNvSpPr>
          <p:nvPr/>
        </p:nvSpPr>
        <p:spPr bwMode="auto">
          <a:xfrm>
            <a:off x="3515742" y="4668538"/>
            <a:ext cx="520382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2000" dirty="0">
                <a:ea typeface="宋体" charset="-122"/>
              </a:rPr>
              <a:t>0000 0000 </a:t>
            </a:r>
            <a:r>
              <a:rPr lang="en-US" altLang="zh-CN" sz="2000" dirty="0" smtClean="0">
                <a:ea typeface="宋体" charset="-122"/>
              </a:rPr>
              <a:t>0011 </a:t>
            </a:r>
            <a:r>
              <a:rPr lang="en-US" altLang="zh-CN" sz="2000" dirty="0">
                <a:ea typeface="宋体" charset="-122"/>
              </a:rPr>
              <a:t>1101 </a:t>
            </a:r>
            <a:r>
              <a:rPr lang="en-US" altLang="zh-CN" sz="2000" dirty="0">
                <a:solidFill>
                  <a:srgbClr val="0070C0"/>
                </a:solidFill>
                <a:ea typeface="宋体" charset="-122"/>
              </a:rPr>
              <a:t>0000 1001 0000 0000</a:t>
            </a:r>
            <a:endParaRPr lang="en-AU" altLang="zh-CN" sz="2000" dirty="0">
              <a:solidFill>
                <a:srgbClr val="0070C0"/>
              </a:solidFill>
              <a:ea typeface="宋体" charset="-122"/>
            </a:endParaRPr>
          </a:p>
        </p:txBody>
      </p:sp>
    </p:spTree>
    <p:extLst>
      <p:ext uri="{BB962C8B-B14F-4D97-AF65-F5344CB8AC3E}">
        <p14:creationId xmlns:p14="http://schemas.microsoft.com/office/powerpoint/2010/main" val="386916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548681"/>
            <a:ext cx="8229600" cy="648072"/>
          </a:xfrm>
        </p:spPr>
        <p:txBody>
          <a:bodyPr/>
          <a:lstStyle/>
          <a:p>
            <a:r>
              <a:rPr lang="zh-CN" altLang="en-US" dirty="0" smtClean="0"/>
              <a:t>例</a:t>
            </a:r>
            <a:r>
              <a:rPr lang="en-US" altLang="zh-CN" dirty="0" smtClean="0"/>
              <a:t>2</a:t>
            </a:r>
            <a:r>
              <a:rPr lang="zh-CN" altLang="en-US" dirty="0" smtClean="0"/>
              <a:t>：</a:t>
            </a:r>
            <a:r>
              <a:rPr lang="en-US" altLang="zh-CN" dirty="0" err="1" smtClean="0"/>
              <a:t>lui</a:t>
            </a:r>
            <a:r>
              <a:rPr lang="en-US" altLang="zh-CN" dirty="0" smtClean="0"/>
              <a:t>   $t0,255  </a:t>
            </a:r>
            <a:r>
              <a:rPr lang="zh-CN" altLang="en-US" dirty="0" smtClean="0"/>
              <a:t>的机器码：</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209025273"/>
              </p:ext>
            </p:extLst>
          </p:nvPr>
        </p:nvGraphicFramePr>
        <p:xfrm>
          <a:off x="1524000" y="1397000"/>
          <a:ext cx="7080448" cy="370840"/>
        </p:xfrm>
        <a:graphic>
          <a:graphicData uri="http://schemas.openxmlformats.org/drawingml/2006/table">
            <a:tbl>
              <a:tblPr firstRow="1" bandRow="1">
                <a:tableStyleId>{5940675A-B579-460E-94D1-54222C63F5DA}</a:tableStyleId>
              </a:tblPr>
              <a:tblGrid>
                <a:gridCol w="1770112"/>
                <a:gridCol w="1349896"/>
                <a:gridCol w="1368152"/>
                <a:gridCol w="2592288"/>
              </a:tblGrid>
              <a:tr h="370840">
                <a:tc>
                  <a:txBody>
                    <a:bodyPr/>
                    <a:lstStyle/>
                    <a:p>
                      <a:r>
                        <a:rPr lang="en-US" altLang="zh-CN" dirty="0" smtClean="0"/>
                        <a:t>001111</a:t>
                      </a:r>
                      <a:endParaRPr lang="zh-CN" altLang="en-US" dirty="0"/>
                    </a:p>
                  </a:txBody>
                  <a:tcPr/>
                </a:tc>
                <a:tc>
                  <a:txBody>
                    <a:bodyPr/>
                    <a:lstStyle/>
                    <a:p>
                      <a:r>
                        <a:rPr lang="en-US" altLang="zh-CN" dirty="0" smtClean="0"/>
                        <a:t>00000</a:t>
                      </a:r>
                      <a:endParaRPr lang="zh-CN" altLang="en-US" dirty="0"/>
                    </a:p>
                  </a:txBody>
                  <a:tcPr/>
                </a:tc>
                <a:tc>
                  <a:txBody>
                    <a:bodyPr/>
                    <a:lstStyle/>
                    <a:p>
                      <a:r>
                        <a:rPr lang="en-US" altLang="zh-CN" dirty="0" smtClean="0"/>
                        <a:t>01000</a:t>
                      </a:r>
                      <a:endParaRPr lang="zh-CN" altLang="en-US" dirty="0"/>
                    </a:p>
                  </a:txBody>
                  <a:tcPr/>
                </a:tc>
                <a:tc>
                  <a:txBody>
                    <a:bodyPr/>
                    <a:lstStyle/>
                    <a:p>
                      <a:r>
                        <a:rPr lang="en-US" altLang="zh-CN" dirty="0" smtClean="0"/>
                        <a:t>0000 0000 1111</a:t>
                      </a:r>
                      <a:r>
                        <a:rPr lang="en-US" altLang="zh-CN" baseline="0" dirty="0" smtClean="0"/>
                        <a:t> 1111</a:t>
                      </a:r>
                      <a:endParaRPr lang="zh-CN" altLang="en-US" dirty="0"/>
                    </a:p>
                  </a:txBody>
                  <a:tcPr/>
                </a:tc>
              </a:tr>
            </a:tbl>
          </a:graphicData>
        </a:graphic>
      </p:graphicFrame>
      <p:sp>
        <p:nvSpPr>
          <p:cNvPr id="6" name="线形标注 1 5"/>
          <p:cNvSpPr/>
          <p:nvPr/>
        </p:nvSpPr>
        <p:spPr>
          <a:xfrm>
            <a:off x="5652120" y="2348880"/>
            <a:ext cx="1944216" cy="720080"/>
          </a:xfrm>
          <a:prstGeom prst="borderCallout1">
            <a:avLst>
              <a:gd name="adj1" fmla="val 18750"/>
              <a:gd name="adj2" fmla="val -8333"/>
              <a:gd name="adj3" fmla="val -87049"/>
              <a:gd name="adj4" fmla="val -264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$t0</a:t>
            </a:r>
            <a:r>
              <a:rPr lang="zh-CN" altLang="en-US" dirty="0" smtClean="0"/>
              <a:t>的寄存器号</a:t>
            </a:r>
            <a:r>
              <a:rPr lang="en-US" altLang="zh-CN" dirty="0" smtClean="0"/>
              <a:t>8</a:t>
            </a:r>
            <a:endParaRPr lang="zh-CN" altLang="en-US" dirty="0"/>
          </a:p>
        </p:txBody>
      </p:sp>
      <p:sp>
        <p:nvSpPr>
          <p:cNvPr id="7" name="内容占位符 2"/>
          <p:cNvSpPr txBox="1">
            <a:spLocks/>
          </p:cNvSpPr>
          <p:nvPr/>
        </p:nvSpPr>
        <p:spPr>
          <a:xfrm>
            <a:off x="683568" y="3040266"/>
            <a:ext cx="8229600"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dirty="0" smtClean="0"/>
              <a:t>执行结果：</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3801442241"/>
              </p:ext>
            </p:extLst>
          </p:nvPr>
        </p:nvGraphicFramePr>
        <p:xfrm>
          <a:off x="1350961" y="3861048"/>
          <a:ext cx="6894814" cy="370840"/>
        </p:xfrm>
        <a:graphic>
          <a:graphicData uri="http://schemas.openxmlformats.org/drawingml/2006/table">
            <a:tbl>
              <a:tblPr firstRow="1" bandRow="1">
                <a:tableStyleId>{5940675A-B579-460E-94D1-54222C63F5DA}</a:tableStyleId>
              </a:tblPr>
              <a:tblGrid>
                <a:gridCol w="3447407"/>
                <a:gridCol w="3447407"/>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0000 0000 1111</a:t>
                      </a:r>
                      <a:r>
                        <a:rPr lang="en-US" altLang="zh-CN" baseline="0" dirty="0" smtClean="0"/>
                        <a:t> 1111</a:t>
                      </a:r>
                      <a:endParaRPr lang="zh-CN" altLang="en-US" dirty="0"/>
                    </a:p>
                  </a:txBody>
                  <a:tcPr/>
                </a:tc>
                <a:tc>
                  <a:txBody>
                    <a:bodyPr/>
                    <a:lstStyle/>
                    <a:p>
                      <a:r>
                        <a:rPr lang="en-US" altLang="zh-CN" dirty="0" smtClean="0"/>
                        <a:t>0000</a:t>
                      </a:r>
                      <a:r>
                        <a:rPr lang="en-US" altLang="zh-CN" baseline="0" dirty="0" smtClean="0"/>
                        <a:t> 0000 0000 0000</a:t>
                      </a:r>
                      <a:endParaRPr lang="zh-CN" altLang="en-US" dirty="0"/>
                    </a:p>
                  </a:txBody>
                  <a:tcPr/>
                </a:tc>
              </a:tr>
            </a:tbl>
          </a:graphicData>
        </a:graphic>
      </p:graphicFrame>
      <p:sp>
        <p:nvSpPr>
          <p:cNvPr id="10" name="内容占位符 2"/>
          <p:cNvSpPr txBox="1">
            <a:spLocks/>
          </p:cNvSpPr>
          <p:nvPr/>
        </p:nvSpPr>
        <p:spPr>
          <a:xfrm>
            <a:off x="619944" y="4653136"/>
            <a:ext cx="8229600" cy="648072"/>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t>MIPS</a:t>
            </a:r>
            <a:r>
              <a:rPr lang="zh-CN" altLang="en-US" dirty="0" smtClean="0"/>
              <a:t>保留</a:t>
            </a:r>
            <a:r>
              <a:rPr lang="en-US" altLang="zh-CN" dirty="0" smtClean="0"/>
              <a:t>$at</a:t>
            </a:r>
            <a:r>
              <a:rPr lang="zh-CN" altLang="en-US" dirty="0" smtClean="0"/>
              <a:t>用于创建</a:t>
            </a:r>
            <a:r>
              <a:rPr lang="en-US" altLang="zh-CN" dirty="0" smtClean="0"/>
              <a:t>32</a:t>
            </a:r>
            <a:r>
              <a:rPr lang="zh-CN" altLang="en-US" dirty="0" smtClean="0"/>
              <a:t>位长整数时临时存放。</a:t>
            </a:r>
            <a:endParaRPr lang="zh-CN" altLang="en-US" dirty="0"/>
          </a:p>
        </p:txBody>
      </p:sp>
    </p:spTree>
    <p:extLst>
      <p:ext uri="{BB962C8B-B14F-4D97-AF65-F5344CB8AC3E}">
        <p14:creationId xmlns:p14="http://schemas.microsoft.com/office/powerpoint/2010/main" val="2927925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分支中的寻址</a:t>
            </a:r>
            <a:endParaRPr lang="zh-CN" altLang="en-US" dirty="0"/>
          </a:p>
        </p:txBody>
      </p:sp>
      <p:sp>
        <p:nvSpPr>
          <p:cNvPr id="3" name="内容占位符 2"/>
          <p:cNvSpPr>
            <a:spLocks noGrp="1"/>
          </p:cNvSpPr>
          <p:nvPr>
            <p:ph idx="1"/>
          </p:nvPr>
        </p:nvSpPr>
        <p:spPr>
          <a:xfrm>
            <a:off x="362744" y="1412776"/>
            <a:ext cx="8638412" cy="4925144"/>
          </a:xfrm>
        </p:spPr>
        <p:txBody>
          <a:bodyPr>
            <a:normAutofit fontScale="92500" lnSpcReduction="10000"/>
          </a:bodyPr>
          <a:lstStyle/>
          <a:p>
            <a:r>
              <a:rPr lang="zh-CN" altLang="en-US" dirty="0" smtClean="0"/>
              <a:t>回顾：分支指令</a:t>
            </a:r>
            <a:r>
              <a:rPr lang="en-US" altLang="zh-CN" dirty="0" err="1" smtClean="0"/>
              <a:t>bne</a:t>
            </a:r>
            <a:r>
              <a:rPr lang="en-US" altLang="zh-CN" dirty="0" smtClean="0"/>
              <a:t> $s0,$s1,Exit</a:t>
            </a:r>
            <a:r>
              <a:rPr lang="zh-CN" altLang="en-US" dirty="0" smtClean="0"/>
              <a:t>该指令给出操作码、两个寄存器、目标地址</a:t>
            </a:r>
            <a:endParaRPr lang="en-US" altLang="zh-CN" dirty="0" smtClean="0"/>
          </a:p>
          <a:p>
            <a:endParaRPr lang="en-US" altLang="zh-CN" dirty="0"/>
          </a:p>
          <a:p>
            <a:endParaRPr lang="en-US" altLang="zh-CN" dirty="0" smtClean="0"/>
          </a:p>
          <a:p>
            <a:r>
              <a:rPr lang="en-US" altLang="zh-CN" dirty="0" smtClean="0"/>
              <a:t>Address</a:t>
            </a:r>
            <a:r>
              <a:rPr lang="zh-CN" altLang="en-US" dirty="0" smtClean="0"/>
              <a:t>不是绝对地址</a:t>
            </a:r>
            <a:r>
              <a:rPr lang="zh-CN" altLang="en-US" sz="1500" dirty="0" smtClean="0"/>
              <a:t>（程序不能大于</a:t>
            </a:r>
            <a:r>
              <a:rPr lang="en-US" altLang="zh-CN" sz="1500" dirty="0" smtClean="0"/>
              <a:t>2</a:t>
            </a:r>
            <a:r>
              <a:rPr lang="en-US" altLang="zh-CN" sz="1500" baseline="30000" dirty="0" smtClean="0"/>
              <a:t>16</a:t>
            </a:r>
            <a:r>
              <a:rPr lang="zh-CN" altLang="en-US" sz="1500" dirty="0" smtClean="0"/>
              <a:t>）</a:t>
            </a:r>
            <a:r>
              <a:rPr lang="zh-CN" altLang="en-US" dirty="0" smtClean="0"/>
              <a:t>而是相对地址。</a:t>
            </a:r>
            <a:endParaRPr lang="en-US" altLang="zh-CN" dirty="0" smtClean="0"/>
          </a:p>
          <a:p>
            <a:r>
              <a:rPr lang="zh-CN" altLang="en-US" dirty="0" smtClean="0"/>
              <a:t>大多数分支目标都很近（先前或向后，</a:t>
            </a:r>
            <a:r>
              <a:rPr lang="en-US" altLang="zh-CN" dirty="0" smtClean="0"/>
              <a:t>P77</a:t>
            </a:r>
            <a:r>
              <a:rPr lang="zh-CN" altLang="en-US" dirty="0" smtClean="0"/>
              <a:t>），所以可以采用下面的</a:t>
            </a:r>
            <a:r>
              <a:rPr lang="en-US" altLang="zh-CN" dirty="0" smtClean="0">
                <a:solidFill>
                  <a:srgbClr val="FF0000"/>
                </a:solidFill>
              </a:rPr>
              <a:t>PC</a:t>
            </a:r>
            <a:r>
              <a:rPr lang="zh-CN" altLang="en-US" dirty="0" smtClean="0">
                <a:solidFill>
                  <a:srgbClr val="FF0000"/>
                </a:solidFill>
              </a:rPr>
              <a:t>相对寻址</a:t>
            </a:r>
            <a:r>
              <a:rPr lang="zh-CN" altLang="en-US" dirty="0" smtClean="0"/>
              <a:t>：</a:t>
            </a:r>
            <a:endParaRPr lang="en-US" altLang="zh-CN" dirty="0" smtClean="0"/>
          </a:p>
          <a:p>
            <a:pPr marL="0" indent="0">
              <a:buNone/>
            </a:pPr>
            <a:r>
              <a:rPr lang="zh-CN" altLang="en-US" dirty="0"/>
              <a:t>目标</a:t>
            </a:r>
            <a:r>
              <a:rPr lang="zh-CN" altLang="en-US" dirty="0" smtClean="0"/>
              <a:t>地址 </a:t>
            </a:r>
            <a:r>
              <a:rPr lang="en-US" altLang="zh-CN" dirty="0" smtClean="0"/>
              <a:t>= PC + </a:t>
            </a:r>
            <a:r>
              <a:rPr lang="zh-CN" altLang="en-US" dirty="0" smtClean="0"/>
              <a:t>偏移量*</a:t>
            </a:r>
            <a:r>
              <a:rPr lang="en-US" altLang="zh-CN" dirty="0" smtClean="0"/>
              <a:t>4</a:t>
            </a:r>
          </a:p>
          <a:p>
            <a:pPr marL="0" indent="0">
              <a:buNone/>
            </a:pPr>
            <a:r>
              <a:rPr lang="zh-CN" altLang="en-US" dirty="0" smtClean="0"/>
              <a:t>注：此时</a:t>
            </a:r>
            <a:r>
              <a:rPr lang="en-US" altLang="zh-CN" dirty="0" smtClean="0"/>
              <a:t>PC</a:t>
            </a:r>
            <a:r>
              <a:rPr lang="zh-CN" altLang="en-US" dirty="0" smtClean="0"/>
              <a:t>已经加了</a:t>
            </a:r>
            <a:r>
              <a:rPr lang="en-US" altLang="zh-CN" dirty="0" smtClean="0"/>
              <a:t>4</a:t>
            </a:r>
            <a:r>
              <a:rPr lang="zh-CN" altLang="en-US" dirty="0" smtClean="0"/>
              <a:t>（第</a:t>
            </a:r>
            <a:r>
              <a:rPr lang="en-US" altLang="zh-CN" dirty="0" smtClean="0"/>
              <a:t>4</a:t>
            </a:r>
            <a:r>
              <a:rPr lang="zh-CN" altLang="en-US" dirty="0" smtClean="0"/>
              <a:t>章讲），所以</a:t>
            </a:r>
            <a:r>
              <a:rPr lang="en-US" altLang="zh-CN" dirty="0" smtClean="0"/>
              <a:t>MIPS</a:t>
            </a:r>
            <a:r>
              <a:rPr lang="zh-CN" altLang="en-US" dirty="0" smtClean="0"/>
              <a:t>的</a:t>
            </a:r>
            <a:r>
              <a:rPr lang="en-US" altLang="zh-CN" dirty="0" smtClean="0"/>
              <a:t>PC</a:t>
            </a:r>
            <a:r>
              <a:rPr lang="zh-CN" altLang="en-US" dirty="0" smtClean="0"/>
              <a:t>相对寻址是相对于当前指令的下一条地址。</a:t>
            </a:r>
            <a:endParaRPr lang="zh-CN" altLang="en-US" dirty="0"/>
          </a:p>
        </p:txBody>
      </p:sp>
      <p:grpSp>
        <p:nvGrpSpPr>
          <p:cNvPr id="4" name="Group 4"/>
          <p:cNvGrpSpPr>
            <a:grpSpLocks/>
          </p:cNvGrpSpPr>
          <p:nvPr/>
        </p:nvGrpSpPr>
        <p:grpSpPr bwMode="auto">
          <a:xfrm>
            <a:off x="1211262" y="2504953"/>
            <a:ext cx="6913563" cy="773113"/>
            <a:chOff x="884" y="981"/>
            <a:chExt cx="4355" cy="487"/>
          </a:xfrm>
        </p:grpSpPr>
        <p:sp>
          <p:nvSpPr>
            <p:cNvPr id="5" name="Text Box 5"/>
            <p:cNvSpPr txBox="1">
              <a:spLocks noChangeArrowheads="1"/>
            </p:cNvSpPr>
            <p:nvPr/>
          </p:nvSpPr>
          <p:spPr bwMode="auto">
            <a:xfrm>
              <a:off x="884"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2000">
                  <a:ea typeface="宋体" charset="-122"/>
                </a:rPr>
                <a:t>op</a:t>
              </a:r>
              <a:endParaRPr lang="en-AU" altLang="zh-CN" sz="2000">
                <a:ea typeface="宋体" charset="-122"/>
              </a:endParaRPr>
            </a:p>
          </p:txBody>
        </p:sp>
        <p:sp>
          <p:nvSpPr>
            <p:cNvPr id="6" name="Text Box 6"/>
            <p:cNvSpPr txBox="1">
              <a:spLocks noChangeArrowheads="1"/>
            </p:cNvSpPr>
            <p:nvPr/>
          </p:nvSpPr>
          <p:spPr bwMode="auto">
            <a:xfrm>
              <a:off x="170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2000">
                  <a:ea typeface="宋体" charset="-122"/>
                </a:rPr>
                <a:t>rs</a:t>
              </a:r>
              <a:endParaRPr lang="en-AU" altLang="zh-CN" sz="2000">
                <a:ea typeface="宋体" charset="-122"/>
              </a:endParaRPr>
            </a:p>
          </p:txBody>
        </p:sp>
        <p:sp>
          <p:nvSpPr>
            <p:cNvPr id="7" name="Text Box 7"/>
            <p:cNvSpPr txBox="1">
              <a:spLocks noChangeArrowheads="1"/>
            </p:cNvSpPr>
            <p:nvPr/>
          </p:nvSpPr>
          <p:spPr bwMode="auto">
            <a:xfrm>
              <a:off x="238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2000">
                  <a:ea typeface="宋体" charset="-122"/>
                </a:rPr>
                <a:t>rt</a:t>
              </a:r>
              <a:endParaRPr lang="en-AU" altLang="zh-CN" sz="2000">
                <a:ea typeface="宋体" charset="-122"/>
              </a:endParaRPr>
            </a:p>
          </p:txBody>
        </p:sp>
        <p:sp>
          <p:nvSpPr>
            <p:cNvPr id="8" name="Text Box 8"/>
            <p:cNvSpPr txBox="1">
              <a:spLocks noChangeArrowheads="1"/>
            </p:cNvSpPr>
            <p:nvPr/>
          </p:nvSpPr>
          <p:spPr bwMode="auto">
            <a:xfrm>
              <a:off x="3061" y="981"/>
              <a:ext cx="2178"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2000">
                  <a:ea typeface="宋体" charset="-122"/>
                </a:rPr>
                <a:t>constant or address</a:t>
              </a:r>
              <a:endParaRPr lang="en-AU" altLang="zh-CN" sz="2000">
                <a:ea typeface="宋体" charset="-122"/>
              </a:endParaRPr>
            </a:p>
          </p:txBody>
        </p:sp>
        <p:sp>
          <p:nvSpPr>
            <p:cNvPr id="9" name="Text Box 9"/>
            <p:cNvSpPr txBox="1">
              <a:spLocks noChangeArrowheads="1"/>
            </p:cNvSpPr>
            <p:nvPr/>
          </p:nvSpPr>
          <p:spPr bwMode="auto">
            <a:xfrm>
              <a:off x="1067" y="1256"/>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1600">
                  <a:ea typeface="宋体" charset="-122"/>
                </a:rPr>
                <a:t>6 bits</a:t>
              </a:r>
              <a:endParaRPr lang="en-AU" altLang="zh-CN" sz="1600">
                <a:ea typeface="宋体" charset="-122"/>
              </a:endParaRPr>
            </a:p>
          </p:txBody>
        </p:sp>
        <p:sp>
          <p:nvSpPr>
            <p:cNvPr id="10" name="Text Box 10"/>
            <p:cNvSpPr txBox="1">
              <a:spLocks noChangeArrowheads="1"/>
            </p:cNvSpPr>
            <p:nvPr/>
          </p:nvSpPr>
          <p:spPr bwMode="auto">
            <a:xfrm>
              <a:off x="1838" y="1256"/>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1600">
                  <a:ea typeface="宋体" charset="-122"/>
                </a:rPr>
                <a:t>5 bits</a:t>
              </a:r>
              <a:endParaRPr lang="en-AU" altLang="zh-CN" sz="1600">
                <a:ea typeface="宋体" charset="-122"/>
              </a:endParaRPr>
            </a:p>
          </p:txBody>
        </p:sp>
        <p:sp>
          <p:nvSpPr>
            <p:cNvPr id="11" name="Text Box 11"/>
            <p:cNvSpPr txBox="1">
              <a:spLocks noChangeArrowheads="1"/>
            </p:cNvSpPr>
            <p:nvPr/>
          </p:nvSpPr>
          <p:spPr bwMode="auto">
            <a:xfrm>
              <a:off x="2519" y="1256"/>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1600">
                  <a:ea typeface="宋体" charset="-122"/>
                </a:rPr>
                <a:t>5 bits</a:t>
              </a:r>
              <a:endParaRPr lang="en-AU" altLang="zh-CN" sz="1600">
                <a:ea typeface="宋体" charset="-122"/>
              </a:endParaRPr>
            </a:p>
          </p:txBody>
        </p:sp>
        <p:sp>
          <p:nvSpPr>
            <p:cNvPr id="12" name="Text Box 12"/>
            <p:cNvSpPr txBox="1">
              <a:spLocks noChangeArrowheads="1"/>
            </p:cNvSpPr>
            <p:nvPr/>
          </p:nvSpPr>
          <p:spPr bwMode="auto">
            <a:xfrm>
              <a:off x="3935" y="1256"/>
              <a:ext cx="4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1600">
                  <a:ea typeface="宋体" charset="-122"/>
                </a:rPr>
                <a:t>16 bits</a:t>
              </a:r>
              <a:endParaRPr lang="en-AU" altLang="zh-CN" sz="1600">
                <a:ea typeface="宋体" charset="-122"/>
              </a:endParaRPr>
            </a:p>
          </p:txBody>
        </p:sp>
      </p:grpSp>
    </p:spTree>
    <p:extLst>
      <p:ext uri="{BB962C8B-B14F-4D97-AF65-F5344CB8AC3E}">
        <p14:creationId xmlns:p14="http://schemas.microsoft.com/office/powerpoint/2010/main" val="580412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7"/>
          <p:cNvGrpSpPr>
            <a:grpSpLocks/>
          </p:cNvGrpSpPr>
          <p:nvPr/>
        </p:nvGrpSpPr>
        <p:grpSpPr bwMode="auto">
          <a:xfrm>
            <a:off x="1106966" y="762000"/>
            <a:ext cx="7281458" cy="5259288"/>
            <a:chOff x="1200" y="2304"/>
            <a:chExt cx="3798" cy="1776"/>
          </a:xfrm>
        </p:grpSpPr>
        <p:sp>
          <p:nvSpPr>
            <p:cNvPr id="6" name="Rectangle 18"/>
            <p:cNvSpPr>
              <a:spLocks noChangeArrowheads="1"/>
            </p:cNvSpPr>
            <p:nvPr/>
          </p:nvSpPr>
          <p:spPr bwMode="auto">
            <a:xfrm>
              <a:off x="1488" y="3552"/>
              <a:ext cx="1440" cy="144"/>
            </a:xfrm>
            <a:prstGeom prst="rect">
              <a:avLst/>
            </a:prstGeom>
            <a:noFill/>
            <a:ln w="12700">
              <a:solidFill>
                <a:schemeClr val="tx1"/>
              </a:solidFill>
              <a:miter lim="800000"/>
              <a:headEnd/>
              <a:tailEnd/>
            </a:ln>
            <a:effectLst/>
          </p:spPr>
          <p:txBody>
            <a:bodyPr wrap="none" anchor="ctr"/>
            <a:lstStyle/>
            <a:p>
              <a:endParaRPr lang="en-US"/>
            </a:p>
          </p:txBody>
        </p:sp>
        <p:sp>
          <p:nvSpPr>
            <p:cNvPr id="7" name="Rectangle 19"/>
            <p:cNvSpPr>
              <a:spLocks noChangeArrowheads="1"/>
            </p:cNvSpPr>
            <p:nvPr/>
          </p:nvSpPr>
          <p:spPr bwMode="auto">
            <a:xfrm>
              <a:off x="2095" y="3552"/>
              <a:ext cx="257" cy="186"/>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PC</a:t>
              </a:r>
            </a:p>
          </p:txBody>
        </p:sp>
        <p:grpSp>
          <p:nvGrpSpPr>
            <p:cNvPr id="8" name="Group 20"/>
            <p:cNvGrpSpPr>
              <a:grpSpLocks/>
            </p:cNvGrpSpPr>
            <p:nvPr/>
          </p:nvGrpSpPr>
          <p:grpSpPr bwMode="auto">
            <a:xfrm>
              <a:off x="3840" y="3312"/>
              <a:ext cx="288" cy="480"/>
              <a:chOff x="1392" y="2880"/>
              <a:chExt cx="288" cy="480"/>
            </a:xfrm>
          </p:grpSpPr>
          <p:sp>
            <p:nvSpPr>
              <p:cNvPr id="65" name="Line 21"/>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66" name="Line 22"/>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67" name="Line 23"/>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68" name="Line 24"/>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69" name="Line 25"/>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70" name="Line 26"/>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71" name="Line 27"/>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 name="Rectangle 28"/>
            <p:cNvSpPr>
              <a:spLocks noChangeArrowheads="1"/>
            </p:cNvSpPr>
            <p:nvPr/>
          </p:nvSpPr>
          <p:spPr bwMode="auto">
            <a:xfrm>
              <a:off x="3840" y="3456"/>
              <a:ext cx="279" cy="166"/>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Add</a:t>
              </a:r>
            </a:p>
          </p:txBody>
        </p:sp>
        <p:sp>
          <p:nvSpPr>
            <p:cNvPr id="10" name="Line 29"/>
            <p:cNvSpPr>
              <a:spLocks noChangeShapeType="1"/>
            </p:cNvSpPr>
            <p:nvPr/>
          </p:nvSpPr>
          <p:spPr bwMode="auto">
            <a:xfrm flipV="1">
              <a:off x="3216" y="3408"/>
              <a:ext cx="624" cy="0"/>
            </a:xfrm>
            <a:prstGeom prst="line">
              <a:avLst/>
            </a:prstGeom>
            <a:noFill/>
            <a:ln w="12700">
              <a:solidFill>
                <a:schemeClr val="tx1"/>
              </a:solidFill>
              <a:round/>
              <a:headEnd/>
              <a:tailEnd type="triangle" w="med" len="med"/>
            </a:ln>
            <a:effectLst/>
          </p:spPr>
          <p:txBody>
            <a:bodyPr/>
            <a:lstStyle/>
            <a:p>
              <a:endParaRPr lang="en-US"/>
            </a:p>
          </p:txBody>
        </p:sp>
        <p:sp>
          <p:nvSpPr>
            <p:cNvPr id="11" name="Line 30"/>
            <p:cNvSpPr>
              <a:spLocks noChangeShapeType="1"/>
            </p:cNvSpPr>
            <p:nvPr/>
          </p:nvSpPr>
          <p:spPr bwMode="auto">
            <a:xfrm flipV="1">
              <a:off x="3504" y="3696"/>
              <a:ext cx="336" cy="0"/>
            </a:xfrm>
            <a:prstGeom prst="line">
              <a:avLst/>
            </a:prstGeom>
            <a:noFill/>
            <a:ln w="12700">
              <a:solidFill>
                <a:schemeClr val="tx1"/>
              </a:solidFill>
              <a:round/>
              <a:headEnd/>
              <a:tailEnd type="triangle" w="med" len="med"/>
            </a:ln>
            <a:effectLst/>
          </p:spPr>
          <p:txBody>
            <a:bodyPr/>
            <a:lstStyle/>
            <a:p>
              <a:endParaRPr lang="en-US"/>
            </a:p>
          </p:txBody>
        </p:sp>
        <p:sp>
          <p:nvSpPr>
            <p:cNvPr id="12" name="Line 31"/>
            <p:cNvSpPr>
              <a:spLocks noChangeShapeType="1"/>
            </p:cNvSpPr>
            <p:nvPr/>
          </p:nvSpPr>
          <p:spPr bwMode="auto">
            <a:xfrm flipV="1">
              <a:off x="4128" y="3552"/>
              <a:ext cx="336" cy="0"/>
            </a:xfrm>
            <a:prstGeom prst="line">
              <a:avLst/>
            </a:prstGeom>
            <a:noFill/>
            <a:ln w="12700">
              <a:solidFill>
                <a:schemeClr val="tx1"/>
              </a:solidFill>
              <a:round/>
              <a:headEnd/>
              <a:tailEnd type="triangle" w="med" len="med"/>
            </a:ln>
            <a:effectLst/>
          </p:spPr>
          <p:txBody>
            <a:bodyPr/>
            <a:lstStyle/>
            <a:p>
              <a:endParaRPr lang="en-US"/>
            </a:p>
          </p:txBody>
        </p:sp>
        <p:sp>
          <p:nvSpPr>
            <p:cNvPr id="13" name="Line 32"/>
            <p:cNvSpPr>
              <a:spLocks noChangeShapeType="1"/>
            </p:cNvSpPr>
            <p:nvPr/>
          </p:nvSpPr>
          <p:spPr bwMode="auto">
            <a:xfrm flipV="1">
              <a:off x="2928" y="3600"/>
              <a:ext cx="288" cy="0"/>
            </a:xfrm>
            <a:prstGeom prst="line">
              <a:avLst/>
            </a:prstGeom>
            <a:noFill/>
            <a:ln w="12700">
              <a:solidFill>
                <a:schemeClr val="tx1"/>
              </a:solidFill>
              <a:round/>
              <a:headEnd/>
              <a:tailEnd type="triangle" w="med" len="med"/>
            </a:ln>
            <a:effectLst/>
          </p:spPr>
          <p:txBody>
            <a:bodyPr/>
            <a:lstStyle/>
            <a:p>
              <a:endParaRPr lang="en-US"/>
            </a:p>
          </p:txBody>
        </p:sp>
        <p:sp>
          <p:nvSpPr>
            <p:cNvPr id="14" name="Line 33"/>
            <p:cNvSpPr>
              <a:spLocks noChangeShapeType="1"/>
            </p:cNvSpPr>
            <p:nvPr/>
          </p:nvSpPr>
          <p:spPr bwMode="auto">
            <a:xfrm flipH="1">
              <a:off x="2160" y="3792"/>
              <a:ext cx="96" cy="96"/>
            </a:xfrm>
            <a:prstGeom prst="line">
              <a:avLst/>
            </a:prstGeom>
            <a:noFill/>
            <a:ln w="28575">
              <a:solidFill>
                <a:schemeClr val="accent1"/>
              </a:solidFill>
              <a:round/>
              <a:headEnd/>
              <a:tailEnd/>
            </a:ln>
            <a:effectLst/>
          </p:spPr>
          <p:txBody>
            <a:bodyPr/>
            <a:lstStyle/>
            <a:p>
              <a:endParaRPr lang="en-US"/>
            </a:p>
          </p:txBody>
        </p:sp>
        <p:sp>
          <p:nvSpPr>
            <p:cNvPr id="15" name="Line 34"/>
            <p:cNvSpPr>
              <a:spLocks noChangeShapeType="1"/>
            </p:cNvSpPr>
            <p:nvPr/>
          </p:nvSpPr>
          <p:spPr bwMode="auto">
            <a:xfrm flipH="1">
              <a:off x="2964" y="3552"/>
              <a:ext cx="96" cy="96"/>
            </a:xfrm>
            <a:prstGeom prst="line">
              <a:avLst/>
            </a:prstGeom>
            <a:noFill/>
            <a:ln w="28575">
              <a:solidFill>
                <a:schemeClr val="accent1"/>
              </a:solidFill>
              <a:round/>
              <a:headEnd/>
              <a:tailEnd/>
            </a:ln>
            <a:effectLst/>
          </p:spPr>
          <p:txBody>
            <a:bodyPr/>
            <a:lstStyle/>
            <a:p>
              <a:endParaRPr lang="en-US"/>
            </a:p>
          </p:txBody>
        </p:sp>
        <p:sp>
          <p:nvSpPr>
            <p:cNvPr id="16" name="Line 35"/>
            <p:cNvSpPr>
              <a:spLocks noChangeShapeType="1"/>
            </p:cNvSpPr>
            <p:nvPr/>
          </p:nvSpPr>
          <p:spPr bwMode="auto">
            <a:xfrm flipH="1">
              <a:off x="4128" y="3504"/>
              <a:ext cx="96" cy="96"/>
            </a:xfrm>
            <a:prstGeom prst="line">
              <a:avLst/>
            </a:prstGeom>
            <a:noFill/>
            <a:ln w="28575">
              <a:solidFill>
                <a:schemeClr val="accent1"/>
              </a:solidFill>
              <a:round/>
              <a:headEnd/>
              <a:tailEnd/>
            </a:ln>
            <a:effectLst/>
          </p:spPr>
          <p:txBody>
            <a:bodyPr/>
            <a:lstStyle/>
            <a:p>
              <a:endParaRPr lang="en-US"/>
            </a:p>
          </p:txBody>
        </p:sp>
        <p:sp>
          <p:nvSpPr>
            <p:cNvPr id="17" name="Line 36"/>
            <p:cNvSpPr>
              <a:spLocks noChangeShapeType="1"/>
            </p:cNvSpPr>
            <p:nvPr/>
          </p:nvSpPr>
          <p:spPr bwMode="auto">
            <a:xfrm flipH="1">
              <a:off x="3648" y="3360"/>
              <a:ext cx="96" cy="96"/>
            </a:xfrm>
            <a:prstGeom prst="line">
              <a:avLst/>
            </a:prstGeom>
            <a:noFill/>
            <a:ln w="28575">
              <a:solidFill>
                <a:schemeClr val="accent1"/>
              </a:solidFill>
              <a:round/>
              <a:headEnd/>
              <a:tailEnd/>
            </a:ln>
            <a:effectLst/>
          </p:spPr>
          <p:txBody>
            <a:bodyPr/>
            <a:lstStyle/>
            <a:p>
              <a:endParaRPr lang="en-US"/>
            </a:p>
          </p:txBody>
        </p:sp>
        <p:sp>
          <p:nvSpPr>
            <p:cNvPr id="18" name="Line 37"/>
            <p:cNvSpPr>
              <a:spLocks noChangeShapeType="1"/>
            </p:cNvSpPr>
            <p:nvPr/>
          </p:nvSpPr>
          <p:spPr bwMode="auto">
            <a:xfrm flipH="1">
              <a:off x="3648" y="3648"/>
              <a:ext cx="96" cy="96"/>
            </a:xfrm>
            <a:prstGeom prst="line">
              <a:avLst/>
            </a:prstGeom>
            <a:noFill/>
            <a:ln w="28575">
              <a:solidFill>
                <a:schemeClr val="accent1"/>
              </a:solidFill>
              <a:round/>
              <a:headEnd/>
              <a:tailEnd/>
            </a:ln>
            <a:effectLst/>
          </p:spPr>
          <p:txBody>
            <a:bodyPr/>
            <a:lstStyle/>
            <a:p>
              <a:endParaRPr lang="en-US"/>
            </a:p>
          </p:txBody>
        </p:sp>
        <p:sp>
          <p:nvSpPr>
            <p:cNvPr id="19" name="Rectangle 38"/>
            <p:cNvSpPr>
              <a:spLocks noChangeArrowheads="1"/>
            </p:cNvSpPr>
            <p:nvPr/>
          </p:nvSpPr>
          <p:spPr bwMode="auto">
            <a:xfrm>
              <a:off x="2208" y="3792"/>
              <a:ext cx="204" cy="166"/>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20" name="Rectangle 39"/>
            <p:cNvSpPr>
              <a:spLocks noChangeArrowheads="1"/>
            </p:cNvSpPr>
            <p:nvPr/>
          </p:nvSpPr>
          <p:spPr bwMode="auto">
            <a:xfrm>
              <a:off x="2964" y="3600"/>
              <a:ext cx="204" cy="166"/>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21" name="Rectangle 40"/>
            <p:cNvSpPr>
              <a:spLocks noChangeArrowheads="1"/>
            </p:cNvSpPr>
            <p:nvPr/>
          </p:nvSpPr>
          <p:spPr bwMode="auto">
            <a:xfrm>
              <a:off x="4128" y="3552"/>
              <a:ext cx="204" cy="166"/>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22" name="Rectangle 41"/>
            <p:cNvSpPr>
              <a:spLocks noChangeArrowheads="1"/>
            </p:cNvSpPr>
            <p:nvPr/>
          </p:nvSpPr>
          <p:spPr bwMode="auto">
            <a:xfrm>
              <a:off x="3648" y="3408"/>
              <a:ext cx="204" cy="166"/>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23" name="Rectangle 42"/>
            <p:cNvSpPr>
              <a:spLocks noChangeArrowheads="1"/>
            </p:cNvSpPr>
            <p:nvPr/>
          </p:nvSpPr>
          <p:spPr bwMode="auto">
            <a:xfrm>
              <a:off x="3648" y="3696"/>
              <a:ext cx="204" cy="166"/>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24" name="Rectangle 43"/>
            <p:cNvSpPr>
              <a:spLocks noChangeArrowheads="1"/>
            </p:cNvSpPr>
            <p:nvPr/>
          </p:nvSpPr>
          <p:spPr bwMode="auto">
            <a:xfrm>
              <a:off x="2112" y="2688"/>
              <a:ext cx="672" cy="144"/>
            </a:xfrm>
            <a:prstGeom prst="rect">
              <a:avLst/>
            </a:prstGeom>
            <a:noFill/>
            <a:ln w="12700">
              <a:solidFill>
                <a:schemeClr val="tx1"/>
              </a:solidFill>
              <a:miter lim="800000"/>
              <a:headEnd/>
              <a:tailEnd/>
            </a:ln>
            <a:effectLst/>
          </p:spPr>
          <p:txBody>
            <a:bodyPr wrap="none" anchor="ctr"/>
            <a:lstStyle/>
            <a:p>
              <a:endParaRPr lang="en-US"/>
            </a:p>
          </p:txBody>
        </p:sp>
        <p:sp>
          <p:nvSpPr>
            <p:cNvPr id="25" name="Rectangle 44"/>
            <p:cNvSpPr>
              <a:spLocks noChangeArrowheads="1"/>
            </p:cNvSpPr>
            <p:nvPr/>
          </p:nvSpPr>
          <p:spPr bwMode="auto">
            <a:xfrm>
              <a:off x="2256" y="2688"/>
              <a:ext cx="394" cy="186"/>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offset</a:t>
              </a:r>
            </a:p>
          </p:txBody>
        </p:sp>
        <p:sp>
          <p:nvSpPr>
            <p:cNvPr id="26" name="Line 45"/>
            <p:cNvSpPr>
              <a:spLocks noChangeShapeType="1"/>
            </p:cNvSpPr>
            <p:nvPr/>
          </p:nvSpPr>
          <p:spPr bwMode="auto">
            <a:xfrm flipH="1">
              <a:off x="2352" y="2544"/>
              <a:ext cx="96" cy="96"/>
            </a:xfrm>
            <a:prstGeom prst="line">
              <a:avLst/>
            </a:prstGeom>
            <a:noFill/>
            <a:ln w="28575">
              <a:solidFill>
                <a:schemeClr val="accent1"/>
              </a:solidFill>
              <a:round/>
              <a:headEnd/>
              <a:tailEnd/>
            </a:ln>
            <a:effectLst/>
          </p:spPr>
          <p:txBody>
            <a:bodyPr/>
            <a:lstStyle/>
            <a:p>
              <a:endParaRPr lang="en-US"/>
            </a:p>
          </p:txBody>
        </p:sp>
        <p:sp>
          <p:nvSpPr>
            <p:cNvPr id="27" name="Line 46"/>
            <p:cNvSpPr>
              <a:spLocks noChangeShapeType="1"/>
            </p:cNvSpPr>
            <p:nvPr/>
          </p:nvSpPr>
          <p:spPr bwMode="auto">
            <a:xfrm flipH="1">
              <a:off x="2496" y="3360"/>
              <a:ext cx="96" cy="96"/>
            </a:xfrm>
            <a:prstGeom prst="line">
              <a:avLst/>
            </a:prstGeom>
            <a:noFill/>
            <a:ln w="28575">
              <a:solidFill>
                <a:schemeClr val="accent1"/>
              </a:solidFill>
              <a:round/>
              <a:headEnd/>
              <a:tailEnd/>
            </a:ln>
            <a:effectLst/>
          </p:spPr>
          <p:txBody>
            <a:bodyPr/>
            <a:lstStyle/>
            <a:p>
              <a:endParaRPr lang="en-US"/>
            </a:p>
          </p:txBody>
        </p:sp>
        <p:sp>
          <p:nvSpPr>
            <p:cNvPr id="28" name="Rectangle 47"/>
            <p:cNvSpPr>
              <a:spLocks noChangeArrowheads="1"/>
            </p:cNvSpPr>
            <p:nvPr/>
          </p:nvSpPr>
          <p:spPr bwMode="auto">
            <a:xfrm>
              <a:off x="2400" y="2496"/>
              <a:ext cx="204" cy="166"/>
            </a:xfrm>
            <a:prstGeom prst="rect">
              <a:avLst/>
            </a:prstGeom>
            <a:noFill/>
            <a:ln w="12700">
              <a:noFill/>
              <a:miter lim="800000"/>
              <a:headEnd/>
              <a:tailEnd/>
            </a:ln>
            <a:effectLst/>
          </p:spPr>
          <p:txBody>
            <a:bodyPr wrap="none" lIns="63500" tIns="25400" rIns="63500" bIns="25400">
              <a:spAutoFit/>
            </a:bodyPr>
            <a:lstStyle/>
            <a:p>
              <a:r>
                <a:rPr lang="en-US" sz="1400"/>
                <a:t>16</a:t>
              </a:r>
            </a:p>
          </p:txBody>
        </p:sp>
        <p:sp>
          <p:nvSpPr>
            <p:cNvPr id="29" name="Rectangle 48"/>
            <p:cNvSpPr>
              <a:spLocks noChangeArrowheads="1"/>
            </p:cNvSpPr>
            <p:nvPr/>
          </p:nvSpPr>
          <p:spPr bwMode="auto">
            <a:xfrm>
              <a:off x="2496" y="3408"/>
              <a:ext cx="204" cy="166"/>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30" name="Line 49"/>
            <p:cNvSpPr>
              <a:spLocks noChangeShapeType="1"/>
            </p:cNvSpPr>
            <p:nvPr/>
          </p:nvSpPr>
          <p:spPr bwMode="auto">
            <a:xfrm>
              <a:off x="2400" y="2496"/>
              <a:ext cx="0" cy="192"/>
            </a:xfrm>
            <a:prstGeom prst="line">
              <a:avLst/>
            </a:prstGeom>
            <a:noFill/>
            <a:ln w="12700">
              <a:solidFill>
                <a:schemeClr val="tx1"/>
              </a:solidFill>
              <a:round/>
              <a:headEnd/>
              <a:tailEnd type="triangle" w="med" len="med"/>
            </a:ln>
            <a:effectLst/>
          </p:spPr>
          <p:txBody>
            <a:bodyPr/>
            <a:lstStyle/>
            <a:p>
              <a:endParaRPr lang="en-US"/>
            </a:p>
          </p:txBody>
        </p:sp>
        <p:sp>
          <p:nvSpPr>
            <p:cNvPr id="31" name="Line 50"/>
            <p:cNvSpPr>
              <a:spLocks noChangeShapeType="1"/>
            </p:cNvSpPr>
            <p:nvPr/>
          </p:nvSpPr>
          <p:spPr bwMode="auto">
            <a:xfrm>
              <a:off x="2208" y="2688"/>
              <a:ext cx="0" cy="144"/>
            </a:xfrm>
            <a:prstGeom prst="line">
              <a:avLst/>
            </a:prstGeom>
            <a:noFill/>
            <a:ln w="12700">
              <a:solidFill>
                <a:schemeClr val="tx1"/>
              </a:solidFill>
              <a:round/>
              <a:headEnd/>
              <a:tailEnd/>
            </a:ln>
            <a:effectLst/>
          </p:spPr>
          <p:txBody>
            <a:bodyPr/>
            <a:lstStyle/>
            <a:p>
              <a:endParaRPr lang="en-US"/>
            </a:p>
          </p:txBody>
        </p:sp>
        <p:sp>
          <p:nvSpPr>
            <p:cNvPr id="32" name="Rectangle 51"/>
            <p:cNvSpPr>
              <a:spLocks noChangeArrowheads="1"/>
            </p:cNvSpPr>
            <p:nvPr/>
          </p:nvSpPr>
          <p:spPr bwMode="auto">
            <a:xfrm>
              <a:off x="2772" y="3072"/>
              <a:ext cx="204" cy="166"/>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00</a:t>
              </a:r>
            </a:p>
          </p:txBody>
        </p:sp>
        <p:sp>
          <p:nvSpPr>
            <p:cNvPr id="33" name="Rectangle 52"/>
            <p:cNvSpPr>
              <a:spLocks noChangeArrowheads="1"/>
            </p:cNvSpPr>
            <p:nvPr/>
          </p:nvSpPr>
          <p:spPr bwMode="auto">
            <a:xfrm>
              <a:off x="2208" y="3072"/>
              <a:ext cx="720" cy="144"/>
            </a:xfrm>
            <a:prstGeom prst="rect">
              <a:avLst/>
            </a:prstGeom>
            <a:noFill/>
            <a:ln w="12700">
              <a:solidFill>
                <a:schemeClr val="tx1"/>
              </a:solidFill>
              <a:miter lim="800000"/>
              <a:headEnd/>
              <a:tailEnd/>
            </a:ln>
            <a:effectLst/>
          </p:spPr>
          <p:txBody>
            <a:bodyPr wrap="none" anchor="ctr"/>
            <a:lstStyle/>
            <a:p>
              <a:endParaRPr lang="en-US"/>
            </a:p>
          </p:txBody>
        </p:sp>
        <p:sp>
          <p:nvSpPr>
            <p:cNvPr id="34" name="Line 53"/>
            <p:cNvSpPr>
              <a:spLocks noChangeShapeType="1"/>
            </p:cNvSpPr>
            <p:nvPr/>
          </p:nvSpPr>
          <p:spPr bwMode="auto">
            <a:xfrm>
              <a:off x="2112" y="3072"/>
              <a:ext cx="0" cy="144"/>
            </a:xfrm>
            <a:prstGeom prst="line">
              <a:avLst/>
            </a:prstGeom>
            <a:noFill/>
            <a:ln w="12700">
              <a:solidFill>
                <a:schemeClr val="tx1"/>
              </a:solidFill>
              <a:round/>
              <a:headEnd/>
              <a:tailEnd/>
            </a:ln>
            <a:effectLst/>
          </p:spPr>
          <p:txBody>
            <a:bodyPr/>
            <a:lstStyle/>
            <a:p>
              <a:endParaRPr lang="en-US"/>
            </a:p>
          </p:txBody>
        </p:sp>
        <p:sp>
          <p:nvSpPr>
            <p:cNvPr id="35" name="Rectangle 54"/>
            <p:cNvSpPr>
              <a:spLocks noChangeArrowheads="1"/>
            </p:cNvSpPr>
            <p:nvPr/>
          </p:nvSpPr>
          <p:spPr bwMode="auto">
            <a:xfrm>
              <a:off x="1488" y="3072"/>
              <a:ext cx="720" cy="144"/>
            </a:xfrm>
            <a:prstGeom prst="rect">
              <a:avLst/>
            </a:prstGeom>
            <a:noFill/>
            <a:ln w="12700">
              <a:solidFill>
                <a:schemeClr val="tx1"/>
              </a:solidFill>
              <a:miter lim="800000"/>
              <a:headEnd/>
              <a:tailEnd/>
            </a:ln>
            <a:effectLst/>
          </p:spPr>
          <p:txBody>
            <a:bodyPr wrap="none" anchor="ctr"/>
            <a:lstStyle/>
            <a:p>
              <a:endParaRPr lang="en-US"/>
            </a:p>
          </p:txBody>
        </p:sp>
        <p:sp>
          <p:nvSpPr>
            <p:cNvPr id="36" name="Line 55"/>
            <p:cNvSpPr>
              <a:spLocks noChangeShapeType="1"/>
            </p:cNvSpPr>
            <p:nvPr/>
          </p:nvSpPr>
          <p:spPr bwMode="auto">
            <a:xfrm>
              <a:off x="2400" y="2832"/>
              <a:ext cx="0" cy="240"/>
            </a:xfrm>
            <a:prstGeom prst="line">
              <a:avLst/>
            </a:prstGeom>
            <a:noFill/>
            <a:ln w="12700">
              <a:solidFill>
                <a:schemeClr val="tx1"/>
              </a:solidFill>
              <a:round/>
              <a:headEnd/>
              <a:tailEnd type="triangle" w="med" len="med"/>
            </a:ln>
            <a:effectLst/>
          </p:spPr>
          <p:txBody>
            <a:bodyPr/>
            <a:lstStyle/>
            <a:p>
              <a:endParaRPr lang="en-US"/>
            </a:p>
          </p:txBody>
        </p:sp>
        <p:sp>
          <p:nvSpPr>
            <p:cNvPr id="37" name="Oval 56"/>
            <p:cNvSpPr>
              <a:spLocks noChangeArrowheads="1"/>
            </p:cNvSpPr>
            <p:nvPr/>
          </p:nvSpPr>
          <p:spPr bwMode="auto">
            <a:xfrm>
              <a:off x="2160" y="3120"/>
              <a:ext cx="48" cy="48"/>
            </a:xfrm>
            <a:prstGeom prst="ellipse">
              <a:avLst/>
            </a:prstGeom>
            <a:noFill/>
            <a:ln w="12700">
              <a:noFill/>
              <a:round/>
              <a:headEnd/>
              <a:tailEnd/>
            </a:ln>
            <a:effectLst/>
          </p:spPr>
          <p:txBody>
            <a:bodyPr wrap="none" anchor="ctr"/>
            <a:lstStyle/>
            <a:p>
              <a:endParaRPr lang="en-US"/>
            </a:p>
          </p:txBody>
        </p:sp>
        <p:cxnSp>
          <p:nvCxnSpPr>
            <p:cNvPr id="38" name="AutoShape 57"/>
            <p:cNvCxnSpPr>
              <a:cxnSpLocks noChangeShapeType="1"/>
              <a:stCxn id="37" idx="3"/>
              <a:endCxn id="35" idx="0"/>
            </p:cNvCxnSpPr>
            <p:nvPr/>
          </p:nvCxnSpPr>
          <p:spPr bwMode="auto">
            <a:xfrm rot="16200000" flipV="1">
              <a:off x="1963" y="2957"/>
              <a:ext cx="89" cy="319"/>
            </a:xfrm>
            <a:prstGeom prst="curvedConnector5">
              <a:avLst>
                <a:gd name="adj1" fmla="val 315727"/>
                <a:gd name="adj2" fmla="val 84949"/>
                <a:gd name="adj3" fmla="val 261796"/>
              </a:avLst>
            </a:prstGeom>
            <a:noFill/>
            <a:ln w="12700">
              <a:solidFill>
                <a:schemeClr val="tx1"/>
              </a:solidFill>
              <a:round/>
              <a:headEnd/>
              <a:tailEnd type="triangle" w="med" len="med"/>
            </a:ln>
            <a:effectLst/>
          </p:spPr>
        </p:cxnSp>
        <p:sp>
          <p:nvSpPr>
            <p:cNvPr id="39" name="Rectangle 58"/>
            <p:cNvSpPr>
              <a:spLocks noChangeArrowheads="1"/>
            </p:cNvSpPr>
            <p:nvPr/>
          </p:nvSpPr>
          <p:spPr bwMode="auto">
            <a:xfrm>
              <a:off x="1200" y="2832"/>
              <a:ext cx="741" cy="186"/>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sign-extend</a:t>
              </a:r>
            </a:p>
          </p:txBody>
        </p:sp>
        <p:sp>
          <p:nvSpPr>
            <p:cNvPr id="40" name="Line 59"/>
            <p:cNvSpPr>
              <a:spLocks noChangeShapeType="1"/>
            </p:cNvSpPr>
            <p:nvPr/>
          </p:nvSpPr>
          <p:spPr bwMode="auto">
            <a:xfrm>
              <a:off x="2160" y="3216"/>
              <a:ext cx="0" cy="192"/>
            </a:xfrm>
            <a:prstGeom prst="line">
              <a:avLst/>
            </a:prstGeom>
            <a:noFill/>
            <a:ln w="12700">
              <a:solidFill>
                <a:schemeClr val="tx1"/>
              </a:solidFill>
              <a:round/>
              <a:headEnd/>
              <a:tailEnd/>
            </a:ln>
            <a:effectLst/>
          </p:spPr>
          <p:txBody>
            <a:bodyPr/>
            <a:lstStyle/>
            <a:p>
              <a:endParaRPr lang="en-US"/>
            </a:p>
          </p:txBody>
        </p:sp>
        <p:sp>
          <p:nvSpPr>
            <p:cNvPr id="41" name="Line 60"/>
            <p:cNvSpPr>
              <a:spLocks noChangeShapeType="1"/>
            </p:cNvSpPr>
            <p:nvPr/>
          </p:nvSpPr>
          <p:spPr bwMode="auto">
            <a:xfrm>
              <a:off x="2160" y="3408"/>
              <a:ext cx="1056" cy="0"/>
            </a:xfrm>
            <a:prstGeom prst="line">
              <a:avLst/>
            </a:prstGeom>
            <a:noFill/>
            <a:ln w="12700">
              <a:solidFill>
                <a:schemeClr val="tx1"/>
              </a:solidFill>
              <a:round/>
              <a:headEnd/>
              <a:tailEnd type="triangle" w="med" len="med"/>
            </a:ln>
            <a:effectLst/>
          </p:spPr>
          <p:txBody>
            <a:bodyPr/>
            <a:lstStyle/>
            <a:p>
              <a:endParaRPr lang="en-US"/>
            </a:p>
          </p:txBody>
        </p:sp>
        <p:sp>
          <p:nvSpPr>
            <p:cNvPr id="42" name="Line 61"/>
            <p:cNvSpPr>
              <a:spLocks noChangeShapeType="1"/>
            </p:cNvSpPr>
            <p:nvPr/>
          </p:nvSpPr>
          <p:spPr bwMode="auto">
            <a:xfrm flipV="1">
              <a:off x="2208" y="3696"/>
              <a:ext cx="0" cy="384"/>
            </a:xfrm>
            <a:prstGeom prst="line">
              <a:avLst/>
            </a:prstGeom>
            <a:noFill/>
            <a:ln w="12700">
              <a:solidFill>
                <a:schemeClr val="tx1"/>
              </a:solidFill>
              <a:round/>
              <a:headEnd/>
              <a:tailEnd type="triangle" w="med" len="med"/>
            </a:ln>
            <a:effectLst/>
          </p:spPr>
          <p:txBody>
            <a:bodyPr/>
            <a:lstStyle/>
            <a:p>
              <a:endParaRPr lang="en-US"/>
            </a:p>
          </p:txBody>
        </p:sp>
        <p:sp>
          <p:nvSpPr>
            <p:cNvPr id="43" name="Line 62"/>
            <p:cNvSpPr>
              <a:spLocks noChangeShapeType="1"/>
            </p:cNvSpPr>
            <p:nvPr/>
          </p:nvSpPr>
          <p:spPr bwMode="auto">
            <a:xfrm>
              <a:off x="2208" y="4080"/>
              <a:ext cx="2256" cy="0"/>
            </a:xfrm>
            <a:prstGeom prst="line">
              <a:avLst/>
            </a:prstGeom>
            <a:noFill/>
            <a:ln w="12700">
              <a:solidFill>
                <a:schemeClr val="tx1"/>
              </a:solidFill>
              <a:round/>
              <a:headEnd/>
              <a:tailEnd/>
            </a:ln>
            <a:effectLst/>
          </p:spPr>
          <p:txBody>
            <a:bodyPr/>
            <a:lstStyle/>
            <a:p>
              <a:endParaRPr lang="en-US"/>
            </a:p>
          </p:txBody>
        </p:sp>
        <p:sp>
          <p:nvSpPr>
            <p:cNvPr id="44" name="Line 63"/>
            <p:cNvSpPr>
              <a:spLocks noChangeShapeType="1"/>
            </p:cNvSpPr>
            <p:nvPr/>
          </p:nvSpPr>
          <p:spPr bwMode="auto">
            <a:xfrm flipV="1">
              <a:off x="4464" y="3552"/>
              <a:ext cx="0" cy="144"/>
            </a:xfrm>
            <a:prstGeom prst="line">
              <a:avLst/>
            </a:prstGeom>
            <a:noFill/>
            <a:ln w="12700">
              <a:solidFill>
                <a:schemeClr val="tx1"/>
              </a:solidFill>
              <a:round/>
              <a:headEnd/>
              <a:tailEnd/>
            </a:ln>
            <a:effectLst/>
          </p:spPr>
          <p:txBody>
            <a:bodyPr/>
            <a:lstStyle/>
            <a:p>
              <a:endParaRPr lang="en-US"/>
            </a:p>
          </p:txBody>
        </p:sp>
        <p:sp>
          <p:nvSpPr>
            <p:cNvPr id="45" name="Rectangle 64"/>
            <p:cNvSpPr>
              <a:spLocks noChangeArrowheads="1"/>
            </p:cNvSpPr>
            <p:nvPr/>
          </p:nvSpPr>
          <p:spPr bwMode="auto">
            <a:xfrm>
              <a:off x="1200" y="2304"/>
              <a:ext cx="2929" cy="186"/>
            </a:xfrm>
            <a:prstGeom prst="rect">
              <a:avLst/>
            </a:prstGeom>
            <a:noFill/>
            <a:ln w="12700">
              <a:noFill/>
              <a:miter lim="800000"/>
              <a:headEnd/>
              <a:tailEnd/>
            </a:ln>
            <a:effectLst/>
          </p:spPr>
          <p:txBody>
            <a:bodyPr wrap="none" lIns="63500" tIns="25400" rIns="63500" bIns="25400">
              <a:spAutoFit/>
            </a:bodyPr>
            <a:lstStyle/>
            <a:p>
              <a:r>
                <a:rPr lang="en-US" sz="1600" dirty="0">
                  <a:solidFill>
                    <a:schemeClr val="tx1"/>
                  </a:solidFill>
                </a:rPr>
                <a:t>from the low order 16 bits of the branch instruction</a:t>
              </a:r>
            </a:p>
          </p:txBody>
        </p:sp>
        <p:sp>
          <p:nvSpPr>
            <p:cNvPr id="46" name="Line 65"/>
            <p:cNvSpPr>
              <a:spLocks noChangeShapeType="1"/>
            </p:cNvSpPr>
            <p:nvPr/>
          </p:nvSpPr>
          <p:spPr bwMode="auto">
            <a:xfrm>
              <a:off x="2784" y="3072"/>
              <a:ext cx="0" cy="144"/>
            </a:xfrm>
            <a:prstGeom prst="line">
              <a:avLst/>
            </a:prstGeom>
            <a:noFill/>
            <a:ln w="12700">
              <a:solidFill>
                <a:schemeClr val="tx1"/>
              </a:solidFill>
              <a:round/>
              <a:headEnd/>
              <a:tailEnd/>
            </a:ln>
            <a:effectLst/>
          </p:spPr>
          <p:txBody>
            <a:bodyPr/>
            <a:lstStyle/>
            <a:p>
              <a:endParaRPr lang="en-US"/>
            </a:p>
          </p:txBody>
        </p:sp>
        <p:sp>
          <p:nvSpPr>
            <p:cNvPr id="47" name="Rectangle 66"/>
            <p:cNvSpPr>
              <a:spLocks noChangeArrowheads="1"/>
            </p:cNvSpPr>
            <p:nvPr/>
          </p:nvSpPr>
          <p:spPr bwMode="auto">
            <a:xfrm>
              <a:off x="4320" y="3264"/>
              <a:ext cx="678" cy="340"/>
            </a:xfrm>
            <a:prstGeom prst="rect">
              <a:avLst/>
            </a:prstGeom>
            <a:noFill/>
            <a:ln w="12700">
              <a:noFill/>
              <a:miter lim="800000"/>
              <a:headEnd/>
              <a:tailEnd/>
            </a:ln>
            <a:effectLst/>
          </p:spPr>
          <p:txBody>
            <a:bodyPr wrap="none" lIns="63500" tIns="25400" rIns="63500" bIns="25400">
              <a:spAutoFit/>
            </a:bodyPr>
            <a:lstStyle/>
            <a:p>
              <a:pPr algn="r"/>
              <a:r>
                <a:rPr lang="en-US" sz="1600">
                  <a:solidFill>
                    <a:schemeClr val="tx1"/>
                  </a:solidFill>
                </a:rPr>
                <a:t>branch dst</a:t>
              </a:r>
            </a:p>
            <a:p>
              <a:pPr algn="r"/>
              <a:r>
                <a:rPr lang="en-US" sz="1600">
                  <a:solidFill>
                    <a:schemeClr val="tx1"/>
                  </a:solidFill>
                </a:rPr>
                <a:t>address</a:t>
              </a:r>
            </a:p>
          </p:txBody>
        </p:sp>
        <p:grpSp>
          <p:nvGrpSpPr>
            <p:cNvPr id="48" name="Group 67"/>
            <p:cNvGrpSpPr>
              <a:grpSpLocks/>
            </p:cNvGrpSpPr>
            <p:nvPr/>
          </p:nvGrpSpPr>
          <p:grpSpPr bwMode="auto">
            <a:xfrm>
              <a:off x="4320" y="3696"/>
              <a:ext cx="240" cy="254"/>
              <a:chOff x="4896" y="3696"/>
              <a:chExt cx="240" cy="254"/>
            </a:xfrm>
          </p:grpSpPr>
          <p:sp>
            <p:nvSpPr>
              <p:cNvPr id="63" name="Oval 68"/>
              <p:cNvSpPr>
                <a:spLocks noChangeArrowheads="1"/>
              </p:cNvSpPr>
              <p:nvPr/>
            </p:nvSpPr>
            <p:spPr bwMode="auto">
              <a:xfrm>
                <a:off x="4896" y="3696"/>
                <a:ext cx="240" cy="240"/>
              </a:xfrm>
              <a:prstGeom prst="ellipse">
                <a:avLst/>
              </a:prstGeom>
              <a:noFill/>
              <a:ln w="12700">
                <a:solidFill>
                  <a:schemeClr val="tx1"/>
                </a:solidFill>
                <a:round/>
                <a:headEnd/>
                <a:tailEnd/>
              </a:ln>
              <a:effectLst/>
            </p:spPr>
            <p:txBody>
              <a:bodyPr wrap="none" anchor="ctr"/>
              <a:lstStyle/>
              <a:p>
                <a:endParaRPr lang="en-US"/>
              </a:p>
            </p:txBody>
          </p:sp>
          <p:sp>
            <p:nvSpPr>
              <p:cNvPr id="64" name="Text Box 69"/>
              <p:cNvSpPr txBox="1">
                <a:spLocks noChangeArrowheads="1"/>
              </p:cNvSpPr>
              <p:nvPr/>
            </p:nvSpPr>
            <p:spPr bwMode="auto">
              <a:xfrm>
                <a:off x="4896" y="3719"/>
                <a:ext cx="186" cy="231"/>
              </a:xfrm>
              <a:prstGeom prst="rect">
                <a:avLst/>
              </a:prstGeom>
              <a:noFill/>
              <a:ln w="12700">
                <a:noFill/>
                <a:miter lim="800000"/>
                <a:headEnd/>
                <a:tailEnd/>
              </a:ln>
              <a:effectLst/>
            </p:spPr>
            <p:txBody>
              <a:bodyPr>
                <a:spAutoFit/>
              </a:bodyPr>
              <a:lstStyle/>
              <a:p>
                <a:r>
                  <a:rPr lang="en-US">
                    <a:solidFill>
                      <a:schemeClr val="tx1"/>
                    </a:solidFill>
                  </a:rPr>
                  <a:t>?</a:t>
                </a:r>
              </a:p>
            </p:txBody>
          </p:sp>
        </p:grpSp>
        <p:sp>
          <p:nvSpPr>
            <p:cNvPr id="49" name="Line 70"/>
            <p:cNvSpPr>
              <a:spLocks noChangeShapeType="1"/>
            </p:cNvSpPr>
            <p:nvPr/>
          </p:nvSpPr>
          <p:spPr bwMode="auto">
            <a:xfrm flipV="1">
              <a:off x="4464" y="3936"/>
              <a:ext cx="0" cy="144"/>
            </a:xfrm>
            <a:prstGeom prst="line">
              <a:avLst/>
            </a:prstGeom>
            <a:noFill/>
            <a:ln w="12700">
              <a:solidFill>
                <a:schemeClr val="tx1"/>
              </a:solidFill>
              <a:round/>
              <a:headEnd/>
              <a:tailEnd/>
            </a:ln>
            <a:effectLst/>
          </p:spPr>
          <p:txBody>
            <a:bodyPr/>
            <a:lstStyle/>
            <a:p>
              <a:endParaRPr lang="en-US"/>
            </a:p>
          </p:txBody>
        </p:sp>
        <p:grpSp>
          <p:nvGrpSpPr>
            <p:cNvPr id="50" name="Group 71"/>
            <p:cNvGrpSpPr>
              <a:grpSpLocks/>
            </p:cNvGrpSpPr>
            <p:nvPr/>
          </p:nvGrpSpPr>
          <p:grpSpPr bwMode="auto">
            <a:xfrm>
              <a:off x="3216" y="3456"/>
              <a:ext cx="288" cy="480"/>
              <a:chOff x="1392" y="2880"/>
              <a:chExt cx="288" cy="480"/>
            </a:xfrm>
          </p:grpSpPr>
          <p:sp>
            <p:nvSpPr>
              <p:cNvPr id="56" name="Line 72"/>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57" name="Line 73"/>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58" name="Line 74"/>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59" name="Line 75"/>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60" name="Line 76"/>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61" name="Line 77"/>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62" name="Line 78"/>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51" name="Rectangle 79"/>
            <p:cNvSpPr>
              <a:spLocks noChangeArrowheads="1"/>
            </p:cNvSpPr>
            <p:nvPr/>
          </p:nvSpPr>
          <p:spPr bwMode="auto">
            <a:xfrm>
              <a:off x="3216" y="3600"/>
              <a:ext cx="279" cy="166"/>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Add</a:t>
              </a:r>
            </a:p>
          </p:txBody>
        </p:sp>
        <p:sp>
          <p:nvSpPr>
            <p:cNvPr id="52" name="Line 80"/>
            <p:cNvSpPr>
              <a:spLocks noChangeShapeType="1"/>
            </p:cNvSpPr>
            <p:nvPr/>
          </p:nvSpPr>
          <p:spPr bwMode="auto">
            <a:xfrm flipV="1">
              <a:off x="2928" y="3840"/>
              <a:ext cx="288" cy="0"/>
            </a:xfrm>
            <a:prstGeom prst="line">
              <a:avLst/>
            </a:prstGeom>
            <a:noFill/>
            <a:ln w="12700">
              <a:solidFill>
                <a:schemeClr val="tx1"/>
              </a:solidFill>
              <a:round/>
              <a:headEnd/>
              <a:tailEnd type="triangle" w="med" len="med"/>
            </a:ln>
            <a:effectLst/>
          </p:spPr>
          <p:txBody>
            <a:bodyPr/>
            <a:lstStyle/>
            <a:p>
              <a:endParaRPr lang="en-US"/>
            </a:p>
          </p:txBody>
        </p:sp>
        <p:sp>
          <p:nvSpPr>
            <p:cNvPr id="53" name="Rectangle 81"/>
            <p:cNvSpPr>
              <a:spLocks noChangeArrowheads="1"/>
            </p:cNvSpPr>
            <p:nvPr/>
          </p:nvSpPr>
          <p:spPr bwMode="auto">
            <a:xfrm>
              <a:off x="2784" y="3744"/>
              <a:ext cx="142" cy="166"/>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4</a:t>
              </a:r>
            </a:p>
          </p:txBody>
        </p:sp>
        <p:sp>
          <p:nvSpPr>
            <p:cNvPr id="54" name="Line 82"/>
            <p:cNvSpPr>
              <a:spLocks noChangeShapeType="1"/>
            </p:cNvSpPr>
            <p:nvPr/>
          </p:nvSpPr>
          <p:spPr bwMode="auto">
            <a:xfrm flipH="1">
              <a:off x="2928" y="3792"/>
              <a:ext cx="96" cy="96"/>
            </a:xfrm>
            <a:prstGeom prst="line">
              <a:avLst/>
            </a:prstGeom>
            <a:noFill/>
            <a:ln w="28575">
              <a:solidFill>
                <a:schemeClr val="accent1"/>
              </a:solidFill>
              <a:round/>
              <a:headEnd/>
              <a:tailEnd/>
            </a:ln>
            <a:effectLst/>
          </p:spPr>
          <p:txBody>
            <a:bodyPr/>
            <a:lstStyle/>
            <a:p>
              <a:endParaRPr lang="en-US"/>
            </a:p>
          </p:txBody>
        </p:sp>
        <p:sp>
          <p:nvSpPr>
            <p:cNvPr id="55" name="Rectangle 83"/>
            <p:cNvSpPr>
              <a:spLocks noChangeArrowheads="1"/>
            </p:cNvSpPr>
            <p:nvPr/>
          </p:nvSpPr>
          <p:spPr bwMode="auto">
            <a:xfrm>
              <a:off x="2976" y="3792"/>
              <a:ext cx="204" cy="166"/>
            </a:xfrm>
            <a:prstGeom prst="rect">
              <a:avLst/>
            </a:prstGeom>
            <a:noFill/>
            <a:ln w="12700">
              <a:noFill/>
              <a:miter lim="800000"/>
              <a:headEnd/>
              <a:tailEnd/>
            </a:ln>
            <a:effectLst/>
          </p:spPr>
          <p:txBody>
            <a:bodyPr wrap="none" lIns="63500" tIns="25400" rIns="63500" bIns="25400">
              <a:spAutoFit/>
            </a:bodyPr>
            <a:lstStyle/>
            <a:p>
              <a:r>
                <a:rPr lang="en-US" sz="1400"/>
                <a:t>32</a:t>
              </a:r>
            </a:p>
          </p:txBody>
        </p:sp>
      </p:grpSp>
      <p:sp>
        <p:nvSpPr>
          <p:cNvPr id="72" name="线形标注 1 71"/>
          <p:cNvSpPr/>
          <p:nvPr/>
        </p:nvSpPr>
        <p:spPr>
          <a:xfrm>
            <a:off x="5779303" y="1757001"/>
            <a:ext cx="2105065" cy="781785"/>
          </a:xfrm>
          <a:prstGeom prst="borderCallout1">
            <a:avLst>
              <a:gd name="adj1" fmla="val 18750"/>
              <a:gd name="adj2" fmla="val -8333"/>
              <a:gd name="adj3" fmla="val 176499"/>
              <a:gd name="adj4" fmla="val -694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1</a:t>
            </a:r>
            <a:r>
              <a:rPr lang="zh-CN" altLang="en-US" sz="2000" dirty="0" smtClean="0"/>
              <a:t>）偏移量*</a:t>
            </a:r>
            <a:r>
              <a:rPr lang="en-US" altLang="zh-CN" sz="2000" dirty="0" smtClean="0"/>
              <a:t>4</a:t>
            </a:r>
          </a:p>
          <a:p>
            <a:pPr algn="ctr"/>
            <a:r>
              <a:rPr lang="en-US" altLang="zh-CN" sz="2000" dirty="0" smtClean="0"/>
              <a:t>P77</a:t>
            </a:r>
            <a:endParaRPr lang="zh-CN" altLang="en-US" sz="2000" dirty="0"/>
          </a:p>
        </p:txBody>
      </p:sp>
      <p:sp>
        <p:nvSpPr>
          <p:cNvPr id="73" name="线形标注 1 72"/>
          <p:cNvSpPr/>
          <p:nvPr/>
        </p:nvSpPr>
        <p:spPr>
          <a:xfrm>
            <a:off x="17082" y="3604858"/>
            <a:ext cx="1800200" cy="918007"/>
          </a:xfrm>
          <a:prstGeom prst="borderCallout1">
            <a:avLst>
              <a:gd name="adj1" fmla="val -131"/>
              <a:gd name="adj2" fmla="val 57795"/>
              <a:gd name="adj3" fmla="val -33369"/>
              <a:gd name="adj4" fmla="val 968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2</a:t>
            </a:r>
            <a:r>
              <a:rPr lang="zh-CN" altLang="en-US" dirty="0" smtClean="0"/>
              <a:t>）（符号位）扩展为</a:t>
            </a:r>
            <a:r>
              <a:rPr lang="en-US" altLang="zh-CN" dirty="0" smtClean="0"/>
              <a:t>32</a:t>
            </a:r>
            <a:r>
              <a:rPr lang="zh-CN" altLang="en-US" dirty="0" smtClean="0"/>
              <a:t>位以便运算</a:t>
            </a:r>
            <a:endParaRPr lang="zh-CN" altLang="en-US" dirty="0"/>
          </a:p>
        </p:txBody>
      </p:sp>
    </p:spTree>
    <p:extLst>
      <p:ext uri="{BB962C8B-B14F-4D97-AF65-F5344CB8AC3E}">
        <p14:creationId xmlns:p14="http://schemas.microsoft.com/office/powerpoint/2010/main" val="162228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跳转中的寻址</a:t>
            </a:r>
            <a:endParaRPr lang="zh-CN" altLang="en-US" dirty="0"/>
          </a:p>
        </p:txBody>
      </p:sp>
      <p:sp>
        <p:nvSpPr>
          <p:cNvPr id="3" name="内容占位符 2"/>
          <p:cNvSpPr>
            <a:spLocks noGrp="1"/>
          </p:cNvSpPr>
          <p:nvPr>
            <p:ph idx="1"/>
          </p:nvPr>
        </p:nvSpPr>
        <p:spPr/>
        <p:txBody>
          <a:bodyPr/>
          <a:lstStyle/>
          <a:p>
            <a:r>
              <a:rPr lang="zh-CN" altLang="en-US" dirty="0" smtClean="0"/>
              <a:t>跳转（</a:t>
            </a:r>
            <a:r>
              <a:rPr lang="en-US" altLang="zh-CN" dirty="0" smtClean="0"/>
              <a:t>j</a:t>
            </a:r>
            <a:r>
              <a:rPr lang="zh-CN" altLang="en-US" dirty="0" smtClean="0"/>
              <a:t>和</a:t>
            </a:r>
            <a:r>
              <a:rPr lang="en-US" altLang="zh-CN" dirty="0" err="1" smtClean="0"/>
              <a:t>jal</a:t>
            </a:r>
            <a:r>
              <a:rPr lang="zh-CN" altLang="en-US" dirty="0" smtClean="0"/>
              <a:t>）指令可以跳转得较远，所以不用</a:t>
            </a:r>
            <a:r>
              <a:rPr lang="en-US" altLang="zh-CN" dirty="0" smtClean="0"/>
              <a:t>PC</a:t>
            </a:r>
            <a:r>
              <a:rPr lang="zh-CN" altLang="en-US" dirty="0" smtClean="0"/>
              <a:t>相对寻址。</a:t>
            </a:r>
            <a:endParaRPr lang="en-US" altLang="zh-CN" dirty="0" smtClean="0"/>
          </a:p>
          <a:p>
            <a:r>
              <a:rPr lang="en-US" altLang="zh-CN" dirty="0" smtClean="0"/>
              <a:t>J</a:t>
            </a:r>
            <a:r>
              <a:rPr lang="zh-CN" altLang="en-US" dirty="0" smtClean="0"/>
              <a:t>指令的格式：</a:t>
            </a:r>
            <a:endParaRPr lang="en-US" altLang="zh-CN" dirty="0" smtClean="0"/>
          </a:p>
          <a:p>
            <a:endParaRPr lang="en-US" altLang="zh-CN" dirty="0"/>
          </a:p>
          <a:p>
            <a:endParaRPr lang="en-US" altLang="zh-CN" dirty="0" smtClean="0"/>
          </a:p>
          <a:p>
            <a:pPr marL="342900" lvl="1" indent="-342900">
              <a:buFont typeface="Arial" pitchFamily="34" charset="0"/>
              <a:buChar char="•"/>
            </a:pPr>
            <a:r>
              <a:rPr lang="zh-CN" altLang="en-US" dirty="0">
                <a:ea typeface="宋体" charset="-122"/>
              </a:rPr>
              <a:t>目标地址</a:t>
            </a:r>
            <a:r>
              <a:rPr lang="en-US" altLang="zh-CN" dirty="0" smtClean="0">
                <a:ea typeface="宋体" charset="-122"/>
              </a:rPr>
              <a:t> </a:t>
            </a:r>
            <a:r>
              <a:rPr lang="en-US" altLang="zh-CN" dirty="0">
                <a:ea typeface="宋体" charset="-122"/>
              </a:rPr>
              <a:t>= PC</a:t>
            </a:r>
            <a:r>
              <a:rPr lang="en-US" altLang="zh-CN" baseline="-25000" dirty="0">
                <a:ea typeface="宋体" charset="-122"/>
              </a:rPr>
              <a:t>31…28</a:t>
            </a:r>
            <a:r>
              <a:rPr lang="en-US" altLang="zh-CN" dirty="0">
                <a:ea typeface="宋体" charset="-122"/>
              </a:rPr>
              <a:t> : (address × 4)</a:t>
            </a:r>
          </a:p>
          <a:p>
            <a:endParaRPr lang="zh-CN" altLang="en-US" dirty="0"/>
          </a:p>
        </p:txBody>
      </p:sp>
      <p:grpSp>
        <p:nvGrpSpPr>
          <p:cNvPr id="4" name="Group 4"/>
          <p:cNvGrpSpPr>
            <a:grpSpLocks/>
          </p:cNvGrpSpPr>
          <p:nvPr/>
        </p:nvGrpSpPr>
        <p:grpSpPr bwMode="auto">
          <a:xfrm>
            <a:off x="1259632" y="3416792"/>
            <a:ext cx="6913563" cy="773113"/>
            <a:chOff x="884" y="2356"/>
            <a:chExt cx="4355" cy="487"/>
          </a:xfrm>
        </p:grpSpPr>
        <p:sp>
          <p:nvSpPr>
            <p:cNvPr id="5" name="Text Box 5"/>
            <p:cNvSpPr txBox="1">
              <a:spLocks noChangeArrowheads="1"/>
            </p:cNvSpPr>
            <p:nvPr/>
          </p:nvSpPr>
          <p:spPr bwMode="auto">
            <a:xfrm>
              <a:off x="884" y="2356"/>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2000">
                  <a:ea typeface="宋体" charset="-122"/>
                </a:rPr>
                <a:t>op</a:t>
              </a:r>
              <a:endParaRPr lang="en-AU" altLang="zh-CN" sz="2000">
                <a:ea typeface="宋体" charset="-122"/>
              </a:endParaRPr>
            </a:p>
          </p:txBody>
        </p:sp>
        <p:sp>
          <p:nvSpPr>
            <p:cNvPr id="6" name="Text Box 6"/>
            <p:cNvSpPr txBox="1">
              <a:spLocks noChangeArrowheads="1"/>
            </p:cNvSpPr>
            <p:nvPr/>
          </p:nvSpPr>
          <p:spPr bwMode="auto">
            <a:xfrm>
              <a:off x="1701" y="2356"/>
              <a:ext cx="3538"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2000">
                  <a:ea typeface="宋体" charset="-122"/>
                </a:rPr>
                <a:t>address</a:t>
              </a:r>
              <a:endParaRPr lang="en-AU" altLang="zh-CN" sz="2000">
                <a:ea typeface="宋体" charset="-122"/>
              </a:endParaRPr>
            </a:p>
          </p:txBody>
        </p:sp>
        <p:sp>
          <p:nvSpPr>
            <p:cNvPr id="7" name="Text Box 7"/>
            <p:cNvSpPr txBox="1">
              <a:spLocks noChangeArrowheads="1"/>
            </p:cNvSpPr>
            <p:nvPr/>
          </p:nvSpPr>
          <p:spPr bwMode="auto">
            <a:xfrm>
              <a:off x="1067" y="2631"/>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1600">
                  <a:ea typeface="宋体" charset="-122"/>
                </a:rPr>
                <a:t>6 bits</a:t>
              </a:r>
              <a:endParaRPr lang="en-AU" altLang="zh-CN" sz="1600">
                <a:ea typeface="宋体" charset="-122"/>
              </a:endParaRPr>
            </a:p>
          </p:txBody>
        </p:sp>
        <p:sp>
          <p:nvSpPr>
            <p:cNvPr id="8" name="Text Box 8"/>
            <p:cNvSpPr txBox="1">
              <a:spLocks noChangeArrowheads="1"/>
            </p:cNvSpPr>
            <p:nvPr/>
          </p:nvSpPr>
          <p:spPr bwMode="auto">
            <a:xfrm>
              <a:off x="3244" y="2617"/>
              <a:ext cx="4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1600">
                  <a:ea typeface="宋体" charset="-122"/>
                </a:rPr>
                <a:t>26 bits</a:t>
              </a:r>
              <a:endParaRPr lang="en-AU" altLang="zh-CN" sz="1600">
                <a:ea typeface="宋体" charset="-122"/>
              </a:endParaRPr>
            </a:p>
          </p:txBody>
        </p:sp>
      </p:grpSp>
      <p:sp>
        <p:nvSpPr>
          <p:cNvPr id="10" name="线形标注 1 9"/>
          <p:cNvSpPr/>
          <p:nvPr/>
        </p:nvSpPr>
        <p:spPr>
          <a:xfrm>
            <a:off x="1908126" y="5483548"/>
            <a:ext cx="1511746" cy="648072"/>
          </a:xfrm>
          <a:prstGeom prst="borderCallout1">
            <a:avLst>
              <a:gd name="adj1" fmla="val -26507"/>
              <a:gd name="adj2" fmla="val 67613"/>
              <a:gd name="adj3" fmla="val -105799"/>
              <a:gd name="adj4" fmla="val 935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高</a:t>
            </a:r>
            <a:r>
              <a:rPr lang="en-US" altLang="zh-CN" sz="2000" dirty="0" smtClean="0"/>
              <a:t>4</a:t>
            </a:r>
            <a:r>
              <a:rPr lang="zh-CN" altLang="en-US" sz="2000" dirty="0" smtClean="0"/>
              <a:t>位不变</a:t>
            </a:r>
            <a:endParaRPr lang="zh-CN" altLang="en-US" sz="2000" dirty="0"/>
          </a:p>
        </p:txBody>
      </p:sp>
    </p:spTree>
    <p:extLst>
      <p:ext uri="{BB962C8B-B14F-4D97-AF65-F5344CB8AC3E}">
        <p14:creationId xmlns:p14="http://schemas.microsoft.com/office/powerpoint/2010/main" val="6948959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1"/>
          <p:cNvGrpSpPr>
            <a:grpSpLocks/>
          </p:cNvGrpSpPr>
          <p:nvPr/>
        </p:nvGrpSpPr>
        <p:grpSpPr bwMode="auto">
          <a:xfrm>
            <a:off x="1041648" y="836712"/>
            <a:ext cx="6482680" cy="5184576"/>
            <a:chOff x="1440" y="2256"/>
            <a:chExt cx="2815" cy="1728"/>
          </a:xfrm>
        </p:grpSpPr>
        <p:sp>
          <p:nvSpPr>
            <p:cNvPr id="6" name="Rectangle 12"/>
            <p:cNvSpPr>
              <a:spLocks noChangeArrowheads="1"/>
            </p:cNvSpPr>
            <p:nvPr/>
          </p:nvSpPr>
          <p:spPr bwMode="auto">
            <a:xfrm>
              <a:off x="1728" y="3600"/>
              <a:ext cx="1440" cy="144"/>
            </a:xfrm>
            <a:prstGeom prst="rect">
              <a:avLst/>
            </a:prstGeom>
            <a:noFill/>
            <a:ln w="12700">
              <a:solidFill>
                <a:schemeClr val="tx1"/>
              </a:solidFill>
              <a:miter lim="800000"/>
              <a:headEnd/>
              <a:tailEnd/>
            </a:ln>
            <a:effectLst/>
          </p:spPr>
          <p:txBody>
            <a:bodyPr wrap="none" anchor="ctr"/>
            <a:lstStyle/>
            <a:p>
              <a:endParaRPr lang="en-US"/>
            </a:p>
          </p:txBody>
        </p:sp>
        <p:sp>
          <p:nvSpPr>
            <p:cNvPr id="7" name="Rectangle 13"/>
            <p:cNvSpPr>
              <a:spLocks noChangeArrowheads="1"/>
            </p:cNvSpPr>
            <p:nvPr/>
          </p:nvSpPr>
          <p:spPr bwMode="auto">
            <a:xfrm>
              <a:off x="2304" y="3600"/>
              <a:ext cx="257" cy="186"/>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PC</a:t>
              </a:r>
            </a:p>
          </p:txBody>
        </p:sp>
        <p:sp>
          <p:nvSpPr>
            <p:cNvPr id="8" name="Line 14"/>
            <p:cNvSpPr>
              <a:spLocks noChangeShapeType="1"/>
            </p:cNvSpPr>
            <p:nvPr/>
          </p:nvSpPr>
          <p:spPr bwMode="auto">
            <a:xfrm flipV="1">
              <a:off x="3168" y="3648"/>
              <a:ext cx="288" cy="0"/>
            </a:xfrm>
            <a:prstGeom prst="line">
              <a:avLst/>
            </a:prstGeom>
            <a:noFill/>
            <a:ln w="12700">
              <a:solidFill>
                <a:schemeClr val="tx1"/>
              </a:solidFill>
              <a:round/>
              <a:headEnd/>
              <a:tailEnd type="triangle" w="med" len="med"/>
            </a:ln>
            <a:effectLst/>
          </p:spPr>
          <p:txBody>
            <a:bodyPr/>
            <a:lstStyle/>
            <a:p>
              <a:endParaRPr lang="en-US"/>
            </a:p>
          </p:txBody>
        </p:sp>
        <p:sp>
          <p:nvSpPr>
            <p:cNvPr id="9" name="Line 15"/>
            <p:cNvSpPr>
              <a:spLocks noChangeShapeType="1"/>
            </p:cNvSpPr>
            <p:nvPr/>
          </p:nvSpPr>
          <p:spPr bwMode="auto">
            <a:xfrm flipH="1">
              <a:off x="1632" y="3408"/>
              <a:ext cx="96" cy="96"/>
            </a:xfrm>
            <a:prstGeom prst="line">
              <a:avLst/>
            </a:prstGeom>
            <a:noFill/>
            <a:ln w="28575">
              <a:solidFill>
                <a:schemeClr val="accent1"/>
              </a:solidFill>
              <a:round/>
              <a:headEnd/>
              <a:tailEnd/>
            </a:ln>
            <a:effectLst/>
          </p:spPr>
          <p:txBody>
            <a:bodyPr/>
            <a:lstStyle/>
            <a:p>
              <a:endParaRPr lang="en-US"/>
            </a:p>
          </p:txBody>
        </p:sp>
        <p:sp>
          <p:nvSpPr>
            <p:cNvPr id="10" name="Line 16"/>
            <p:cNvSpPr>
              <a:spLocks noChangeShapeType="1"/>
            </p:cNvSpPr>
            <p:nvPr/>
          </p:nvSpPr>
          <p:spPr bwMode="auto">
            <a:xfrm flipH="1">
              <a:off x="3168" y="3600"/>
              <a:ext cx="96" cy="96"/>
            </a:xfrm>
            <a:prstGeom prst="line">
              <a:avLst/>
            </a:prstGeom>
            <a:noFill/>
            <a:ln w="28575">
              <a:solidFill>
                <a:schemeClr val="accent1"/>
              </a:solidFill>
              <a:round/>
              <a:headEnd/>
              <a:tailEnd/>
            </a:ln>
            <a:effectLst/>
          </p:spPr>
          <p:txBody>
            <a:bodyPr/>
            <a:lstStyle/>
            <a:p>
              <a:endParaRPr lang="en-US"/>
            </a:p>
          </p:txBody>
        </p:sp>
        <p:sp>
          <p:nvSpPr>
            <p:cNvPr id="11" name="Rectangle 17"/>
            <p:cNvSpPr>
              <a:spLocks noChangeArrowheads="1"/>
            </p:cNvSpPr>
            <p:nvPr/>
          </p:nvSpPr>
          <p:spPr bwMode="auto">
            <a:xfrm>
              <a:off x="1632" y="3456"/>
              <a:ext cx="142" cy="166"/>
            </a:xfrm>
            <a:prstGeom prst="rect">
              <a:avLst/>
            </a:prstGeom>
            <a:noFill/>
            <a:ln w="12700">
              <a:noFill/>
              <a:miter lim="800000"/>
              <a:headEnd/>
              <a:tailEnd/>
            </a:ln>
            <a:effectLst/>
          </p:spPr>
          <p:txBody>
            <a:bodyPr wrap="none" lIns="63500" tIns="25400" rIns="63500" bIns="25400">
              <a:spAutoFit/>
            </a:bodyPr>
            <a:lstStyle/>
            <a:p>
              <a:r>
                <a:rPr lang="en-US" sz="1400"/>
                <a:t>4</a:t>
              </a:r>
            </a:p>
          </p:txBody>
        </p:sp>
        <p:sp>
          <p:nvSpPr>
            <p:cNvPr id="12" name="Rectangle 18"/>
            <p:cNvSpPr>
              <a:spLocks noChangeArrowheads="1"/>
            </p:cNvSpPr>
            <p:nvPr/>
          </p:nvSpPr>
          <p:spPr bwMode="auto">
            <a:xfrm>
              <a:off x="3168" y="3648"/>
              <a:ext cx="204" cy="166"/>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13" name="Rectangle 19"/>
            <p:cNvSpPr>
              <a:spLocks noChangeArrowheads="1"/>
            </p:cNvSpPr>
            <p:nvPr/>
          </p:nvSpPr>
          <p:spPr bwMode="auto">
            <a:xfrm>
              <a:off x="1920" y="2640"/>
              <a:ext cx="1104" cy="144"/>
            </a:xfrm>
            <a:prstGeom prst="rect">
              <a:avLst/>
            </a:prstGeom>
            <a:noFill/>
            <a:ln w="12700">
              <a:solidFill>
                <a:schemeClr val="tx1"/>
              </a:solidFill>
              <a:miter lim="800000"/>
              <a:headEnd/>
              <a:tailEnd/>
            </a:ln>
            <a:effectLst/>
          </p:spPr>
          <p:txBody>
            <a:bodyPr wrap="none" anchor="ctr"/>
            <a:lstStyle/>
            <a:p>
              <a:endParaRPr lang="en-US"/>
            </a:p>
          </p:txBody>
        </p:sp>
        <p:sp>
          <p:nvSpPr>
            <p:cNvPr id="14" name="Line 20"/>
            <p:cNvSpPr>
              <a:spLocks noChangeShapeType="1"/>
            </p:cNvSpPr>
            <p:nvPr/>
          </p:nvSpPr>
          <p:spPr bwMode="auto">
            <a:xfrm flipH="1">
              <a:off x="2400" y="2496"/>
              <a:ext cx="96" cy="96"/>
            </a:xfrm>
            <a:prstGeom prst="line">
              <a:avLst/>
            </a:prstGeom>
            <a:noFill/>
            <a:ln w="28575">
              <a:solidFill>
                <a:schemeClr val="accent1"/>
              </a:solidFill>
              <a:round/>
              <a:headEnd/>
              <a:tailEnd/>
            </a:ln>
            <a:effectLst/>
          </p:spPr>
          <p:txBody>
            <a:bodyPr/>
            <a:lstStyle/>
            <a:p>
              <a:endParaRPr lang="en-US"/>
            </a:p>
          </p:txBody>
        </p:sp>
        <p:sp>
          <p:nvSpPr>
            <p:cNvPr id="15" name="Line 21"/>
            <p:cNvSpPr>
              <a:spLocks noChangeShapeType="1"/>
            </p:cNvSpPr>
            <p:nvPr/>
          </p:nvSpPr>
          <p:spPr bwMode="auto">
            <a:xfrm flipH="1">
              <a:off x="2736" y="3312"/>
              <a:ext cx="96" cy="96"/>
            </a:xfrm>
            <a:prstGeom prst="line">
              <a:avLst/>
            </a:prstGeom>
            <a:noFill/>
            <a:ln w="28575">
              <a:solidFill>
                <a:schemeClr val="accent1"/>
              </a:solidFill>
              <a:round/>
              <a:headEnd/>
              <a:tailEnd/>
            </a:ln>
            <a:effectLst/>
          </p:spPr>
          <p:txBody>
            <a:bodyPr/>
            <a:lstStyle/>
            <a:p>
              <a:endParaRPr lang="en-US"/>
            </a:p>
          </p:txBody>
        </p:sp>
        <p:sp>
          <p:nvSpPr>
            <p:cNvPr id="16" name="Rectangle 22"/>
            <p:cNvSpPr>
              <a:spLocks noChangeArrowheads="1"/>
            </p:cNvSpPr>
            <p:nvPr/>
          </p:nvSpPr>
          <p:spPr bwMode="auto">
            <a:xfrm>
              <a:off x="2448" y="2448"/>
              <a:ext cx="204" cy="166"/>
            </a:xfrm>
            <a:prstGeom prst="rect">
              <a:avLst/>
            </a:prstGeom>
            <a:noFill/>
            <a:ln w="12700">
              <a:noFill/>
              <a:miter lim="800000"/>
              <a:headEnd/>
              <a:tailEnd/>
            </a:ln>
            <a:effectLst/>
          </p:spPr>
          <p:txBody>
            <a:bodyPr wrap="none" lIns="63500" tIns="25400" rIns="63500" bIns="25400">
              <a:spAutoFit/>
            </a:bodyPr>
            <a:lstStyle/>
            <a:p>
              <a:r>
                <a:rPr lang="en-US" sz="1400"/>
                <a:t>26</a:t>
              </a:r>
            </a:p>
          </p:txBody>
        </p:sp>
        <p:sp>
          <p:nvSpPr>
            <p:cNvPr id="17" name="Rectangle 23"/>
            <p:cNvSpPr>
              <a:spLocks noChangeArrowheads="1"/>
            </p:cNvSpPr>
            <p:nvPr/>
          </p:nvSpPr>
          <p:spPr bwMode="auto">
            <a:xfrm>
              <a:off x="2736" y="3360"/>
              <a:ext cx="204" cy="166"/>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18" name="Line 24"/>
            <p:cNvSpPr>
              <a:spLocks noChangeShapeType="1"/>
            </p:cNvSpPr>
            <p:nvPr/>
          </p:nvSpPr>
          <p:spPr bwMode="auto">
            <a:xfrm>
              <a:off x="2448" y="2448"/>
              <a:ext cx="0" cy="192"/>
            </a:xfrm>
            <a:prstGeom prst="line">
              <a:avLst/>
            </a:prstGeom>
            <a:noFill/>
            <a:ln w="12700">
              <a:solidFill>
                <a:schemeClr val="tx1"/>
              </a:solidFill>
              <a:round/>
              <a:headEnd/>
              <a:tailEnd type="triangle" w="med" len="med"/>
            </a:ln>
            <a:effectLst/>
          </p:spPr>
          <p:txBody>
            <a:bodyPr/>
            <a:lstStyle/>
            <a:p>
              <a:endParaRPr lang="en-US"/>
            </a:p>
          </p:txBody>
        </p:sp>
        <p:sp>
          <p:nvSpPr>
            <p:cNvPr id="19" name="Rectangle 25"/>
            <p:cNvSpPr>
              <a:spLocks noChangeArrowheads="1"/>
            </p:cNvSpPr>
            <p:nvPr/>
          </p:nvSpPr>
          <p:spPr bwMode="auto">
            <a:xfrm>
              <a:off x="3012" y="3024"/>
              <a:ext cx="204" cy="166"/>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00</a:t>
              </a:r>
            </a:p>
          </p:txBody>
        </p:sp>
        <p:sp>
          <p:nvSpPr>
            <p:cNvPr id="20" name="Rectangle 26"/>
            <p:cNvSpPr>
              <a:spLocks noChangeArrowheads="1"/>
            </p:cNvSpPr>
            <p:nvPr/>
          </p:nvSpPr>
          <p:spPr bwMode="auto">
            <a:xfrm>
              <a:off x="3024" y="3024"/>
              <a:ext cx="144" cy="144"/>
            </a:xfrm>
            <a:prstGeom prst="rect">
              <a:avLst/>
            </a:prstGeom>
            <a:noFill/>
            <a:ln w="12700">
              <a:solidFill>
                <a:schemeClr val="tx1"/>
              </a:solidFill>
              <a:miter lim="800000"/>
              <a:headEnd/>
              <a:tailEnd/>
            </a:ln>
            <a:effectLst/>
          </p:spPr>
          <p:txBody>
            <a:bodyPr wrap="none" anchor="ctr"/>
            <a:lstStyle/>
            <a:p>
              <a:endParaRPr lang="en-US"/>
            </a:p>
          </p:txBody>
        </p:sp>
        <p:sp>
          <p:nvSpPr>
            <p:cNvPr id="21" name="Line 27"/>
            <p:cNvSpPr>
              <a:spLocks noChangeShapeType="1"/>
            </p:cNvSpPr>
            <p:nvPr/>
          </p:nvSpPr>
          <p:spPr bwMode="auto">
            <a:xfrm>
              <a:off x="1920" y="3024"/>
              <a:ext cx="0" cy="144"/>
            </a:xfrm>
            <a:prstGeom prst="line">
              <a:avLst/>
            </a:prstGeom>
            <a:noFill/>
            <a:ln w="12700">
              <a:solidFill>
                <a:schemeClr val="tx1"/>
              </a:solidFill>
              <a:round/>
              <a:headEnd/>
              <a:tailEnd/>
            </a:ln>
            <a:effectLst/>
          </p:spPr>
          <p:txBody>
            <a:bodyPr/>
            <a:lstStyle/>
            <a:p>
              <a:endParaRPr lang="en-US"/>
            </a:p>
          </p:txBody>
        </p:sp>
        <p:sp>
          <p:nvSpPr>
            <p:cNvPr id="22" name="Rectangle 28"/>
            <p:cNvSpPr>
              <a:spLocks noChangeArrowheads="1"/>
            </p:cNvSpPr>
            <p:nvPr/>
          </p:nvSpPr>
          <p:spPr bwMode="auto">
            <a:xfrm>
              <a:off x="1728" y="3024"/>
              <a:ext cx="1296" cy="144"/>
            </a:xfrm>
            <a:prstGeom prst="rect">
              <a:avLst/>
            </a:prstGeom>
            <a:noFill/>
            <a:ln w="12700">
              <a:solidFill>
                <a:schemeClr val="tx1"/>
              </a:solidFill>
              <a:miter lim="800000"/>
              <a:headEnd/>
              <a:tailEnd/>
            </a:ln>
            <a:effectLst/>
          </p:spPr>
          <p:txBody>
            <a:bodyPr wrap="none" anchor="ctr"/>
            <a:lstStyle/>
            <a:p>
              <a:endParaRPr lang="en-US"/>
            </a:p>
          </p:txBody>
        </p:sp>
        <p:sp>
          <p:nvSpPr>
            <p:cNvPr id="23" name="Line 29"/>
            <p:cNvSpPr>
              <a:spLocks noChangeShapeType="1"/>
            </p:cNvSpPr>
            <p:nvPr/>
          </p:nvSpPr>
          <p:spPr bwMode="auto">
            <a:xfrm>
              <a:off x="2448" y="2784"/>
              <a:ext cx="0" cy="240"/>
            </a:xfrm>
            <a:prstGeom prst="line">
              <a:avLst/>
            </a:prstGeom>
            <a:noFill/>
            <a:ln w="12700">
              <a:solidFill>
                <a:schemeClr val="tx1"/>
              </a:solidFill>
              <a:round/>
              <a:headEnd/>
              <a:tailEnd type="triangle" w="med" len="med"/>
            </a:ln>
            <a:effectLst/>
          </p:spPr>
          <p:txBody>
            <a:bodyPr/>
            <a:lstStyle/>
            <a:p>
              <a:endParaRPr lang="en-US"/>
            </a:p>
          </p:txBody>
        </p:sp>
        <p:sp>
          <p:nvSpPr>
            <p:cNvPr id="24" name="Oval 30"/>
            <p:cNvSpPr>
              <a:spLocks noChangeArrowheads="1"/>
            </p:cNvSpPr>
            <p:nvPr/>
          </p:nvSpPr>
          <p:spPr bwMode="auto">
            <a:xfrm>
              <a:off x="1776" y="3648"/>
              <a:ext cx="48" cy="48"/>
            </a:xfrm>
            <a:prstGeom prst="ellipse">
              <a:avLst/>
            </a:prstGeom>
            <a:noFill/>
            <a:ln w="12700">
              <a:noFill/>
              <a:round/>
              <a:headEnd/>
              <a:tailEnd/>
            </a:ln>
            <a:effectLst/>
          </p:spPr>
          <p:txBody>
            <a:bodyPr wrap="none" anchor="ctr"/>
            <a:lstStyle/>
            <a:p>
              <a:endParaRPr lang="en-US"/>
            </a:p>
          </p:txBody>
        </p:sp>
        <p:cxnSp>
          <p:nvCxnSpPr>
            <p:cNvPr id="25" name="AutoShape 31"/>
            <p:cNvCxnSpPr>
              <a:cxnSpLocks noChangeShapeType="1"/>
              <a:stCxn id="24" idx="5"/>
              <a:endCxn id="31" idx="4"/>
            </p:cNvCxnSpPr>
            <p:nvPr/>
          </p:nvCxnSpPr>
          <p:spPr bwMode="auto">
            <a:xfrm rot="5400000" flipH="1" flipV="1">
              <a:off x="1536" y="3401"/>
              <a:ext cx="569" cy="7"/>
            </a:xfrm>
            <a:prstGeom prst="curvedConnector5">
              <a:avLst>
                <a:gd name="adj1" fmla="val 30579"/>
                <a:gd name="adj2" fmla="val -2642856"/>
                <a:gd name="adj3" fmla="val 62037"/>
              </a:avLst>
            </a:prstGeom>
            <a:noFill/>
            <a:ln w="12700">
              <a:solidFill>
                <a:schemeClr val="tx1"/>
              </a:solidFill>
              <a:round/>
              <a:headEnd/>
              <a:tailEnd type="triangle" w="med" len="med"/>
            </a:ln>
            <a:effectLst/>
          </p:spPr>
        </p:cxnSp>
        <p:sp>
          <p:nvSpPr>
            <p:cNvPr id="26" name="Line 32"/>
            <p:cNvSpPr>
              <a:spLocks noChangeShapeType="1"/>
            </p:cNvSpPr>
            <p:nvPr/>
          </p:nvSpPr>
          <p:spPr bwMode="auto">
            <a:xfrm>
              <a:off x="2400" y="3168"/>
              <a:ext cx="0" cy="192"/>
            </a:xfrm>
            <a:prstGeom prst="line">
              <a:avLst/>
            </a:prstGeom>
            <a:noFill/>
            <a:ln w="12700">
              <a:solidFill>
                <a:schemeClr val="tx1"/>
              </a:solidFill>
              <a:round/>
              <a:headEnd/>
              <a:tailEnd/>
            </a:ln>
            <a:effectLst/>
          </p:spPr>
          <p:txBody>
            <a:bodyPr/>
            <a:lstStyle/>
            <a:p>
              <a:endParaRPr lang="en-US"/>
            </a:p>
          </p:txBody>
        </p:sp>
        <p:sp>
          <p:nvSpPr>
            <p:cNvPr id="27" name="Line 33"/>
            <p:cNvSpPr>
              <a:spLocks noChangeShapeType="1"/>
            </p:cNvSpPr>
            <p:nvPr/>
          </p:nvSpPr>
          <p:spPr bwMode="auto">
            <a:xfrm>
              <a:off x="2400" y="3360"/>
              <a:ext cx="1056" cy="0"/>
            </a:xfrm>
            <a:prstGeom prst="line">
              <a:avLst/>
            </a:prstGeom>
            <a:noFill/>
            <a:ln w="12700">
              <a:solidFill>
                <a:schemeClr val="tx1"/>
              </a:solidFill>
              <a:round/>
              <a:headEnd/>
              <a:tailEnd type="triangle" w="med" len="med"/>
            </a:ln>
            <a:effectLst/>
          </p:spPr>
          <p:txBody>
            <a:bodyPr/>
            <a:lstStyle/>
            <a:p>
              <a:endParaRPr lang="en-US"/>
            </a:p>
          </p:txBody>
        </p:sp>
        <p:sp>
          <p:nvSpPr>
            <p:cNvPr id="28" name="Line 34"/>
            <p:cNvSpPr>
              <a:spLocks noChangeShapeType="1"/>
            </p:cNvSpPr>
            <p:nvPr/>
          </p:nvSpPr>
          <p:spPr bwMode="auto">
            <a:xfrm flipV="1">
              <a:off x="2400" y="3744"/>
              <a:ext cx="0" cy="240"/>
            </a:xfrm>
            <a:prstGeom prst="line">
              <a:avLst/>
            </a:prstGeom>
            <a:noFill/>
            <a:ln w="12700">
              <a:solidFill>
                <a:schemeClr val="tx1"/>
              </a:solidFill>
              <a:round/>
              <a:headEnd/>
              <a:tailEnd type="triangle" w="med" len="med"/>
            </a:ln>
            <a:effectLst/>
          </p:spPr>
          <p:txBody>
            <a:bodyPr/>
            <a:lstStyle/>
            <a:p>
              <a:endParaRPr lang="en-US"/>
            </a:p>
          </p:txBody>
        </p:sp>
        <p:sp>
          <p:nvSpPr>
            <p:cNvPr id="29" name="Rectangle 35"/>
            <p:cNvSpPr>
              <a:spLocks noChangeArrowheads="1"/>
            </p:cNvSpPr>
            <p:nvPr/>
          </p:nvSpPr>
          <p:spPr bwMode="auto">
            <a:xfrm>
              <a:off x="1440" y="2256"/>
              <a:ext cx="2815" cy="186"/>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from the low order 26 bits of the jump instruction</a:t>
              </a:r>
            </a:p>
          </p:txBody>
        </p:sp>
        <p:sp>
          <p:nvSpPr>
            <p:cNvPr id="30" name="Line 36"/>
            <p:cNvSpPr>
              <a:spLocks noChangeShapeType="1"/>
            </p:cNvSpPr>
            <p:nvPr/>
          </p:nvSpPr>
          <p:spPr bwMode="auto">
            <a:xfrm>
              <a:off x="3024" y="3024"/>
              <a:ext cx="0" cy="144"/>
            </a:xfrm>
            <a:prstGeom prst="line">
              <a:avLst/>
            </a:prstGeom>
            <a:noFill/>
            <a:ln w="12700">
              <a:solidFill>
                <a:schemeClr val="tx1"/>
              </a:solidFill>
              <a:round/>
              <a:headEnd/>
              <a:tailEnd/>
            </a:ln>
            <a:effectLst/>
          </p:spPr>
          <p:txBody>
            <a:bodyPr/>
            <a:lstStyle/>
            <a:p>
              <a:endParaRPr lang="en-US"/>
            </a:p>
          </p:txBody>
        </p:sp>
        <p:sp>
          <p:nvSpPr>
            <p:cNvPr id="31" name="Oval 37"/>
            <p:cNvSpPr>
              <a:spLocks noChangeArrowheads="1"/>
            </p:cNvSpPr>
            <p:nvPr/>
          </p:nvSpPr>
          <p:spPr bwMode="auto">
            <a:xfrm>
              <a:off x="1776" y="3072"/>
              <a:ext cx="96" cy="48"/>
            </a:xfrm>
            <a:prstGeom prst="ellipse">
              <a:avLst/>
            </a:prstGeom>
            <a:noFill/>
            <a:ln w="12700">
              <a:noFill/>
              <a:round/>
              <a:headEnd/>
              <a:tailEnd/>
            </a:ln>
            <a:effectLst/>
          </p:spPr>
          <p:txBody>
            <a:bodyPr wrap="none" anchor="ctr"/>
            <a:lstStyle/>
            <a:p>
              <a:endParaRPr lang="en-US"/>
            </a:p>
          </p:txBody>
        </p:sp>
        <p:sp>
          <p:nvSpPr>
            <p:cNvPr id="32" name="Line 38"/>
            <p:cNvSpPr>
              <a:spLocks noChangeShapeType="1"/>
            </p:cNvSpPr>
            <p:nvPr/>
          </p:nvSpPr>
          <p:spPr bwMode="auto">
            <a:xfrm>
              <a:off x="4224" y="3360"/>
              <a:ext cx="0" cy="624"/>
            </a:xfrm>
            <a:prstGeom prst="line">
              <a:avLst/>
            </a:prstGeom>
            <a:noFill/>
            <a:ln w="12700">
              <a:solidFill>
                <a:schemeClr val="tx1"/>
              </a:solidFill>
              <a:round/>
              <a:headEnd/>
              <a:tailEnd/>
            </a:ln>
            <a:effectLst/>
          </p:spPr>
          <p:txBody>
            <a:bodyPr/>
            <a:lstStyle/>
            <a:p>
              <a:endParaRPr lang="en-US"/>
            </a:p>
          </p:txBody>
        </p:sp>
        <p:sp>
          <p:nvSpPr>
            <p:cNvPr id="33" name="Line 39"/>
            <p:cNvSpPr>
              <a:spLocks noChangeShapeType="1"/>
            </p:cNvSpPr>
            <p:nvPr/>
          </p:nvSpPr>
          <p:spPr bwMode="auto">
            <a:xfrm>
              <a:off x="2400" y="3984"/>
              <a:ext cx="1824" cy="0"/>
            </a:xfrm>
            <a:prstGeom prst="line">
              <a:avLst/>
            </a:prstGeom>
            <a:noFill/>
            <a:ln w="12700">
              <a:solidFill>
                <a:schemeClr val="tx1"/>
              </a:solidFill>
              <a:round/>
              <a:headEnd/>
              <a:tailEnd/>
            </a:ln>
            <a:effectLst/>
          </p:spPr>
          <p:txBody>
            <a:bodyPr/>
            <a:lstStyle/>
            <a:p>
              <a:endParaRPr lang="en-US"/>
            </a:p>
          </p:txBody>
        </p:sp>
        <p:sp>
          <p:nvSpPr>
            <p:cNvPr id="34" name="Line 40"/>
            <p:cNvSpPr>
              <a:spLocks noChangeShapeType="1"/>
            </p:cNvSpPr>
            <p:nvPr/>
          </p:nvSpPr>
          <p:spPr bwMode="auto">
            <a:xfrm>
              <a:off x="3456" y="3360"/>
              <a:ext cx="768" cy="0"/>
            </a:xfrm>
            <a:prstGeom prst="line">
              <a:avLst/>
            </a:prstGeom>
            <a:noFill/>
            <a:ln w="12700">
              <a:solidFill>
                <a:schemeClr val="tx1"/>
              </a:solidFill>
              <a:round/>
              <a:headEnd/>
              <a:tailEnd/>
            </a:ln>
            <a:effectLst/>
          </p:spPr>
          <p:txBody>
            <a:bodyPr/>
            <a:lstStyle/>
            <a:p>
              <a:endParaRPr lang="en-US"/>
            </a:p>
          </p:txBody>
        </p:sp>
        <p:sp>
          <p:nvSpPr>
            <p:cNvPr id="35" name="Line 41"/>
            <p:cNvSpPr>
              <a:spLocks noChangeShapeType="1"/>
            </p:cNvSpPr>
            <p:nvPr/>
          </p:nvSpPr>
          <p:spPr bwMode="auto">
            <a:xfrm>
              <a:off x="1920" y="3600"/>
              <a:ext cx="0" cy="144"/>
            </a:xfrm>
            <a:prstGeom prst="line">
              <a:avLst/>
            </a:prstGeom>
            <a:noFill/>
            <a:ln w="12700">
              <a:solidFill>
                <a:schemeClr val="tx1"/>
              </a:solidFill>
              <a:round/>
              <a:headEnd/>
              <a:tailEnd/>
            </a:ln>
            <a:effectLst/>
          </p:spPr>
          <p:txBody>
            <a:bodyPr/>
            <a:lstStyle/>
            <a:p>
              <a:endParaRPr lang="en-US"/>
            </a:p>
          </p:txBody>
        </p:sp>
      </p:grpSp>
      <p:sp>
        <p:nvSpPr>
          <p:cNvPr id="36" name="线形标注 1 35"/>
          <p:cNvSpPr/>
          <p:nvPr/>
        </p:nvSpPr>
        <p:spPr>
          <a:xfrm>
            <a:off x="6520064" y="1661803"/>
            <a:ext cx="1351131" cy="1008112"/>
          </a:xfrm>
          <a:prstGeom prst="borderCallout1">
            <a:avLst>
              <a:gd name="adj1" fmla="val 18750"/>
              <a:gd name="adj2" fmla="val -8333"/>
              <a:gd name="adj3" fmla="val 145017"/>
              <a:gd name="adj4" fmla="val -1187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r>
              <a:rPr lang="zh-CN" altLang="en-US" dirty="0" smtClean="0"/>
              <a:t>）</a:t>
            </a:r>
            <a:r>
              <a:rPr lang="en-US" altLang="zh-CN" dirty="0" smtClean="0"/>
              <a:t>26</a:t>
            </a:r>
            <a:r>
              <a:rPr lang="zh-CN" altLang="en-US" dirty="0" smtClean="0"/>
              <a:t>位左移两位，即*</a:t>
            </a:r>
            <a:r>
              <a:rPr lang="en-US" altLang="zh-CN" dirty="0" smtClean="0"/>
              <a:t>4</a:t>
            </a:r>
            <a:endParaRPr lang="zh-CN" altLang="en-US" dirty="0"/>
          </a:p>
        </p:txBody>
      </p:sp>
      <p:sp>
        <p:nvSpPr>
          <p:cNvPr id="37" name="线形标注 1 36"/>
          <p:cNvSpPr/>
          <p:nvPr/>
        </p:nvSpPr>
        <p:spPr>
          <a:xfrm>
            <a:off x="338667" y="4005064"/>
            <a:ext cx="1350098" cy="1995109"/>
          </a:xfrm>
          <a:prstGeom prst="borderCallout1">
            <a:avLst>
              <a:gd name="adj1" fmla="val -2391"/>
              <a:gd name="adj2" fmla="val 92544"/>
              <a:gd name="adj3" fmla="val -28043"/>
              <a:gd name="adj4" fmla="val 114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r>
              <a:rPr lang="zh-CN" altLang="en-US" dirty="0" smtClean="0"/>
              <a:t>）从</a:t>
            </a:r>
            <a:r>
              <a:rPr lang="en-US" altLang="zh-CN" dirty="0" smtClean="0"/>
              <a:t>PC</a:t>
            </a:r>
            <a:r>
              <a:rPr lang="zh-CN" altLang="en-US" dirty="0" smtClean="0"/>
              <a:t>取高</a:t>
            </a:r>
            <a:r>
              <a:rPr lang="en-US" altLang="zh-CN" dirty="0" smtClean="0"/>
              <a:t>4</a:t>
            </a:r>
            <a:r>
              <a:rPr lang="zh-CN" altLang="en-US" dirty="0" smtClean="0"/>
              <a:t>位</a:t>
            </a:r>
            <a:endParaRPr lang="en-US" altLang="zh-CN" dirty="0" smtClean="0"/>
          </a:p>
          <a:p>
            <a:pPr algn="ctr"/>
            <a:endParaRPr lang="en-US" altLang="zh-CN" dirty="0"/>
          </a:p>
          <a:p>
            <a:pPr algn="ctr"/>
            <a:r>
              <a:rPr lang="en-US" altLang="zh-CN" smtClean="0"/>
              <a:t>P70</a:t>
            </a:r>
            <a:endParaRPr lang="en-US" altLang="zh-CN" dirty="0" smtClean="0"/>
          </a:p>
          <a:p>
            <a:pPr algn="ctr"/>
            <a:r>
              <a:rPr lang="zh-CN" altLang="en-US" dirty="0" smtClean="0"/>
              <a:t>程序段到</a:t>
            </a:r>
            <a:r>
              <a:rPr lang="en-US" altLang="zh-CN" dirty="0" smtClean="0"/>
              <a:t>1000 0000</a:t>
            </a:r>
            <a:r>
              <a:rPr lang="en-US" altLang="zh-CN" baseline="-25000" dirty="0" smtClean="0"/>
              <a:t>16</a:t>
            </a:r>
            <a:endParaRPr lang="zh-CN" altLang="en-US" baseline="-25000" dirty="0"/>
          </a:p>
        </p:txBody>
      </p:sp>
      <p:sp>
        <p:nvSpPr>
          <p:cNvPr id="38" name="TextBox 37"/>
          <p:cNvSpPr txBox="1"/>
          <p:nvPr/>
        </p:nvSpPr>
        <p:spPr>
          <a:xfrm>
            <a:off x="6357950" y="6143644"/>
            <a:ext cx="1714512" cy="369332"/>
          </a:xfrm>
          <a:prstGeom prst="rect">
            <a:avLst/>
          </a:prstGeom>
          <a:noFill/>
        </p:spPr>
        <p:txBody>
          <a:bodyPr wrap="square" rtlCol="0">
            <a:spAutoFit/>
          </a:bodyPr>
          <a:lstStyle/>
          <a:p>
            <a:r>
              <a:rPr lang="en-US" altLang="zh-CN" dirty="0" smtClean="0"/>
              <a:t>P77</a:t>
            </a:r>
            <a:r>
              <a:rPr lang="zh-CN" altLang="en-US" dirty="0" smtClean="0"/>
              <a:t>页精解</a:t>
            </a:r>
            <a:endParaRPr lang="zh-CN" altLang="en-US" dirty="0"/>
          </a:p>
        </p:txBody>
      </p:sp>
    </p:spTree>
    <p:extLst>
      <p:ext uri="{BB962C8B-B14F-4D97-AF65-F5344CB8AC3E}">
        <p14:creationId xmlns:p14="http://schemas.microsoft.com/office/powerpoint/2010/main" val="1999115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过程运行的步骤</a:t>
            </a:r>
            <a:endParaRPr lang="zh-CN" altLang="en-US" dirty="0"/>
          </a:p>
        </p:txBody>
      </p:sp>
      <p:sp>
        <p:nvSpPr>
          <p:cNvPr id="3" name="内容占位符 2"/>
          <p:cNvSpPr>
            <a:spLocks noGrp="1"/>
          </p:cNvSpPr>
          <p:nvPr>
            <p:ph idx="1"/>
          </p:nvPr>
        </p:nvSpPr>
        <p:spPr>
          <a:xfrm>
            <a:off x="457200" y="1600200"/>
            <a:ext cx="8229600" cy="4997152"/>
          </a:xfrm>
        </p:spPr>
        <p:txBody>
          <a:bodyPr>
            <a:normAutofit fontScale="92500" lnSpcReduction="20000"/>
          </a:bodyPr>
          <a:lstStyle/>
          <a:p>
            <a:pPr marL="533400" indent="-533400">
              <a:buFont typeface="Wingdings" pitchFamily="2" charset="2"/>
              <a:buAutoNum type="arabicPeriod"/>
            </a:pPr>
            <a:r>
              <a:rPr lang="zh-CN" altLang="en-US" dirty="0" smtClean="0"/>
              <a:t>主程序（</a:t>
            </a:r>
            <a:r>
              <a:rPr lang="en-US" altLang="zh-CN" dirty="0" smtClean="0">
                <a:solidFill>
                  <a:srgbClr val="00B050"/>
                </a:solidFill>
              </a:rPr>
              <a:t>caller</a:t>
            </a:r>
            <a:r>
              <a:rPr lang="zh-CN" altLang="en-US" dirty="0" smtClean="0"/>
              <a:t>）将参数放到过程（</a:t>
            </a:r>
            <a:r>
              <a:rPr lang="en-US" altLang="zh-CN" dirty="0" err="1" smtClean="0">
                <a:solidFill>
                  <a:schemeClr val="accent2"/>
                </a:solidFill>
              </a:rPr>
              <a:t>callee</a:t>
            </a:r>
            <a:r>
              <a:rPr lang="zh-CN" altLang="en-US" dirty="0" smtClean="0"/>
              <a:t>）可以访问到的位置</a:t>
            </a:r>
            <a:endParaRPr lang="en-US" altLang="zh-CN" dirty="0"/>
          </a:p>
          <a:p>
            <a:pPr marL="952500" lvl="1" indent="-457200"/>
            <a:r>
              <a:rPr lang="en-US" altLang="zh-CN" dirty="0">
                <a:latin typeface="Courier New" pitchFamily="49" charset="0"/>
              </a:rPr>
              <a:t>$a0</a:t>
            </a:r>
            <a:r>
              <a:rPr lang="en-US" altLang="zh-CN" dirty="0"/>
              <a:t> - </a:t>
            </a:r>
            <a:r>
              <a:rPr lang="en-US" altLang="zh-CN" dirty="0">
                <a:latin typeface="Courier New" pitchFamily="49" charset="0"/>
              </a:rPr>
              <a:t>$a3</a:t>
            </a:r>
            <a:r>
              <a:rPr lang="en-US" altLang="zh-CN" dirty="0"/>
              <a:t>: </a:t>
            </a:r>
            <a:r>
              <a:rPr lang="en-US" altLang="zh-CN" dirty="0" smtClean="0"/>
              <a:t>4</a:t>
            </a:r>
            <a:r>
              <a:rPr lang="zh-CN" altLang="en-US" dirty="0" smtClean="0"/>
              <a:t>个参数专用寄存器</a:t>
            </a:r>
            <a:endParaRPr lang="en-US" altLang="zh-CN" dirty="0"/>
          </a:p>
          <a:p>
            <a:pPr marL="533400" indent="-533400">
              <a:buFont typeface="Wingdings" pitchFamily="2" charset="2"/>
              <a:buAutoNum type="arabicPeriod"/>
            </a:pPr>
            <a:r>
              <a:rPr lang="en-US" altLang="zh-CN" dirty="0" smtClean="0">
                <a:solidFill>
                  <a:srgbClr val="00B050"/>
                </a:solidFill>
              </a:rPr>
              <a:t>Caller</a:t>
            </a:r>
            <a:r>
              <a:rPr lang="zh-CN" altLang="en-US" dirty="0" smtClean="0"/>
              <a:t>将控制权转给</a:t>
            </a:r>
            <a:r>
              <a:rPr lang="en-US" altLang="zh-CN" dirty="0" err="1" smtClean="0">
                <a:solidFill>
                  <a:schemeClr val="accent2"/>
                </a:solidFill>
              </a:rPr>
              <a:t>callee</a:t>
            </a:r>
            <a:r>
              <a:rPr lang="zh-CN" altLang="en-US" dirty="0" smtClean="0">
                <a:solidFill>
                  <a:schemeClr val="accent2"/>
                </a:solidFill>
              </a:rPr>
              <a:t>（使用指令</a:t>
            </a:r>
            <a:r>
              <a:rPr lang="en-US" altLang="zh-CN" dirty="0" err="1" smtClean="0">
                <a:solidFill>
                  <a:schemeClr val="accent2"/>
                </a:solidFill>
              </a:rPr>
              <a:t>jal</a:t>
            </a:r>
            <a:r>
              <a:rPr lang="en-US" altLang="zh-CN" dirty="0" smtClean="0">
                <a:solidFill>
                  <a:schemeClr val="accent2"/>
                </a:solidFill>
              </a:rPr>
              <a:t>  X</a:t>
            </a:r>
            <a:r>
              <a:rPr lang="zh-CN" altLang="en-US" dirty="0" smtClean="0">
                <a:solidFill>
                  <a:schemeClr val="accent2"/>
                </a:solidFill>
              </a:rPr>
              <a:t>）</a:t>
            </a:r>
            <a:endParaRPr lang="en-US" altLang="zh-CN" dirty="0">
              <a:solidFill>
                <a:schemeClr val="accent2"/>
              </a:solidFill>
            </a:endParaRPr>
          </a:p>
          <a:p>
            <a:pPr marL="533400" indent="-533400">
              <a:buFont typeface="Wingdings" pitchFamily="2" charset="2"/>
              <a:buAutoNum type="arabicPeriod"/>
            </a:pPr>
            <a:r>
              <a:rPr lang="en-US" altLang="zh-CN" dirty="0" err="1">
                <a:solidFill>
                  <a:schemeClr val="accent2"/>
                </a:solidFill>
              </a:rPr>
              <a:t>Callee</a:t>
            </a:r>
            <a:r>
              <a:rPr lang="en-US" altLang="zh-CN" dirty="0"/>
              <a:t> </a:t>
            </a:r>
            <a:r>
              <a:rPr lang="zh-CN" altLang="en-US" dirty="0" smtClean="0"/>
              <a:t>获得所需的存储资源</a:t>
            </a:r>
            <a:endParaRPr lang="en-US" altLang="zh-CN" dirty="0"/>
          </a:p>
          <a:p>
            <a:pPr marL="533400" indent="-533400">
              <a:buFont typeface="Wingdings" pitchFamily="2" charset="2"/>
              <a:buAutoNum type="arabicPeriod"/>
            </a:pPr>
            <a:r>
              <a:rPr lang="en-US" altLang="zh-CN" dirty="0" err="1">
                <a:solidFill>
                  <a:schemeClr val="accent2"/>
                </a:solidFill>
              </a:rPr>
              <a:t>Callee</a:t>
            </a:r>
            <a:r>
              <a:rPr lang="en-US" altLang="zh-CN" dirty="0"/>
              <a:t> </a:t>
            </a:r>
            <a:r>
              <a:rPr lang="zh-CN" altLang="en-US" dirty="0" smtClean="0"/>
              <a:t>（</a:t>
            </a:r>
            <a:r>
              <a:rPr lang="zh-CN" altLang="en-US" sz="2200" dirty="0" smtClean="0">
                <a:solidFill>
                  <a:schemeClr val="tx2">
                    <a:lumMod val="60000"/>
                    <a:lumOff val="40000"/>
                  </a:schemeClr>
                </a:solidFill>
              </a:rPr>
              <a:t>保护现场</a:t>
            </a:r>
            <a:r>
              <a:rPr lang="zh-CN" altLang="en-US" dirty="0" smtClean="0"/>
              <a:t>）执行相应的任务</a:t>
            </a:r>
            <a:endParaRPr lang="en-US" altLang="zh-CN" dirty="0"/>
          </a:p>
          <a:p>
            <a:pPr marL="533400" indent="-533400">
              <a:buFont typeface="Wingdings" pitchFamily="2" charset="2"/>
              <a:buAutoNum type="arabicPeriod"/>
            </a:pPr>
            <a:r>
              <a:rPr lang="en-US" altLang="zh-CN" dirty="0" err="1">
                <a:solidFill>
                  <a:schemeClr val="accent2"/>
                </a:solidFill>
              </a:rPr>
              <a:t>Callee</a:t>
            </a:r>
            <a:r>
              <a:rPr lang="en-US" altLang="zh-CN" dirty="0"/>
              <a:t> </a:t>
            </a:r>
            <a:r>
              <a:rPr lang="zh-CN" altLang="en-US" dirty="0" smtClean="0"/>
              <a:t>将结果放到</a:t>
            </a:r>
            <a:r>
              <a:rPr lang="en-US" altLang="zh-CN" dirty="0" smtClean="0">
                <a:solidFill>
                  <a:srgbClr val="009900"/>
                </a:solidFill>
              </a:rPr>
              <a:t>caller</a:t>
            </a:r>
            <a:r>
              <a:rPr lang="en-US" altLang="zh-CN" dirty="0" smtClean="0"/>
              <a:t> </a:t>
            </a:r>
            <a:r>
              <a:rPr lang="zh-CN" altLang="en-US" dirty="0" smtClean="0"/>
              <a:t>可以访问到的地方</a:t>
            </a:r>
            <a:endParaRPr lang="en-US" altLang="zh-CN" dirty="0"/>
          </a:p>
          <a:p>
            <a:pPr marL="952500" lvl="1" indent="-457200"/>
            <a:r>
              <a:rPr lang="en-US" altLang="zh-CN" dirty="0">
                <a:latin typeface="Courier New" pitchFamily="49" charset="0"/>
              </a:rPr>
              <a:t>$v0</a:t>
            </a:r>
            <a:r>
              <a:rPr lang="en-US" altLang="zh-CN" dirty="0"/>
              <a:t> - </a:t>
            </a:r>
            <a:r>
              <a:rPr lang="en-US" altLang="zh-CN" dirty="0">
                <a:latin typeface="Courier New" pitchFamily="49" charset="0"/>
              </a:rPr>
              <a:t>$v1</a:t>
            </a:r>
            <a:r>
              <a:rPr lang="en-US" altLang="zh-CN" dirty="0"/>
              <a:t>:  </a:t>
            </a:r>
            <a:r>
              <a:rPr lang="zh-CN" altLang="en-US" dirty="0" smtClean="0"/>
              <a:t>两个结果专用寄存器</a:t>
            </a:r>
            <a:endParaRPr lang="en-US" altLang="zh-CN" dirty="0" smtClean="0"/>
          </a:p>
          <a:p>
            <a:pPr marL="952500" lvl="1" indent="-457200"/>
            <a:r>
              <a:rPr lang="zh-CN" altLang="en-US" dirty="0" smtClean="0"/>
              <a:t>（</a:t>
            </a:r>
            <a:r>
              <a:rPr lang="zh-CN" altLang="en-US" sz="2200" dirty="0" smtClean="0">
                <a:solidFill>
                  <a:schemeClr val="tx2">
                    <a:lumMod val="60000"/>
                    <a:lumOff val="40000"/>
                  </a:schemeClr>
                </a:solidFill>
              </a:rPr>
              <a:t>恢复现场</a:t>
            </a:r>
            <a:r>
              <a:rPr lang="zh-CN" altLang="en-US" dirty="0" smtClean="0"/>
              <a:t>）</a:t>
            </a:r>
            <a:endParaRPr lang="en-US" altLang="zh-CN" dirty="0"/>
          </a:p>
          <a:p>
            <a:pPr marL="533400" indent="-533400">
              <a:buFont typeface="Wingdings" pitchFamily="2" charset="2"/>
              <a:buAutoNum type="arabicPeriod"/>
            </a:pPr>
            <a:r>
              <a:rPr lang="en-US" altLang="zh-CN" dirty="0" err="1">
                <a:solidFill>
                  <a:schemeClr val="accent2"/>
                </a:solidFill>
              </a:rPr>
              <a:t>Callee</a:t>
            </a:r>
            <a:r>
              <a:rPr lang="en-US" altLang="zh-CN" dirty="0"/>
              <a:t> </a:t>
            </a:r>
            <a:r>
              <a:rPr lang="zh-CN" altLang="en-US" dirty="0" smtClean="0"/>
              <a:t>将控制权还给</a:t>
            </a:r>
            <a:r>
              <a:rPr lang="en-US" altLang="zh-CN" dirty="0" smtClean="0">
                <a:solidFill>
                  <a:srgbClr val="009900"/>
                </a:solidFill>
              </a:rPr>
              <a:t>caller</a:t>
            </a:r>
            <a:r>
              <a:rPr lang="zh-CN" altLang="en-US" dirty="0" smtClean="0">
                <a:solidFill>
                  <a:srgbClr val="009900"/>
                </a:solidFill>
              </a:rPr>
              <a:t>（使用指令</a:t>
            </a:r>
            <a:r>
              <a:rPr lang="en-US" altLang="zh-CN" dirty="0" err="1" smtClean="0">
                <a:solidFill>
                  <a:srgbClr val="009900"/>
                </a:solidFill>
              </a:rPr>
              <a:t>jr</a:t>
            </a:r>
            <a:r>
              <a:rPr lang="en-US" altLang="zh-CN" dirty="0" smtClean="0">
                <a:solidFill>
                  <a:srgbClr val="009900"/>
                </a:solidFill>
              </a:rPr>
              <a:t>  $</a:t>
            </a:r>
            <a:r>
              <a:rPr lang="en-US" altLang="zh-CN" dirty="0" err="1" smtClean="0">
                <a:solidFill>
                  <a:srgbClr val="009900"/>
                </a:solidFill>
              </a:rPr>
              <a:t>ra</a:t>
            </a:r>
            <a:r>
              <a:rPr lang="zh-CN" altLang="en-US" dirty="0" smtClean="0">
                <a:solidFill>
                  <a:srgbClr val="009900"/>
                </a:solidFill>
              </a:rPr>
              <a:t>）</a:t>
            </a:r>
            <a:endParaRPr lang="en-US" altLang="zh-CN" dirty="0">
              <a:solidFill>
                <a:srgbClr val="009900"/>
              </a:solidFill>
            </a:endParaRPr>
          </a:p>
          <a:p>
            <a:pPr marL="952500" lvl="1" indent="-457200"/>
            <a:r>
              <a:rPr lang="en-US" altLang="zh-CN" dirty="0">
                <a:latin typeface="Courier New" pitchFamily="49" charset="0"/>
              </a:rPr>
              <a:t>$</a:t>
            </a:r>
            <a:r>
              <a:rPr lang="en-US" altLang="zh-CN" dirty="0" err="1">
                <a:latin typeface="Courier New" pitchFamily="49" charset="0"/>
              </a:rPr>
              <a:t>ra</a:t>
            </a:r>
            <a:r>
              <a:rPr lang="en-US" altLang="zh-CN" dirty="0"/>
              <a:t>: </a:t>
            </a:r>
            <a:r>
              <a:rPr lang="zh-CN" altLang="en-US" dirty="0" smtClean="0"/>
              <a:t>一个专用返回地址寄存器</a:t>
            </a:r>
            <a:endParaRPr lang="zh-CN" altLang="en-US" dirty="0"/>
          </a:p>
        </p:txBody>
      </p:sp>
    </p:spTree>
    <p:extLst>
      <p:ext uri="{BB962C8B-B14F-4D97-AF65-F5344CB8AC3E}">
        <p14:creationId xmlns:p14="http://schemas.microsoft.com/office/powerpoint/2010/main" val="2076690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548681"/>
            <a:ext cx="8229600" cy="720080"/>
          </a:xfrm>
        </p:spPr>
        <p:txBody>
          <a:bodyPr/>
          <a:lstStyle/>
          <a:p>
            <a:pPr marL="0" indent="0">
              <a:buNone/>
            </a:pPr>
            <a:r>
              <a:rPr lang="zh-CN" altLang="en-US" dirty="0" smtClean="0"/>
              <a:t>例：设</a:t>
            </a:r>
            <a:r>
              <a:rPr lang="en-US" altLang="zh-CN" dirty="0" smtClean="0"/>
              <a:t>while</a:t>
            </a:r>
            <a:r>
              <a:rPr lang="zh-CN" altLang="en-US" dirty="0" smtClean="0"/>
              <a:t>语句的</a:t>
            </a:r>
            <a:r>
              <a:rPr lang="en-US" altLang="zh-CN" dirty="0" smtClean="0"/>
              <a:t>loop</a:t>
            </a:r>
            <a:r>
              <a:rPr lang="zh-CN" altLang="en-US" dirty="0" smtClean="0"/>
              <a:t>在</a:t>
            </a:r>
            <a:r>
              <a:rPr lang="en-US" altLang="zh-CN" dirty="0" smtClean="0"/>
              <a:t>80000</a:t>
            </a:r>
            <a:r>
              <a:rPr lang="zh-CN" altLang="en-US" dirty="0" smtClean="0"/>
              <a:t>。</a:t>
            </a:r>
            <a:r>
              <a:rPr lang="en-US" altLang="zh-CN" dirty="0" smtClean="0"/>
              <a:t>P77</a:t>
            </a:r>
          </a:p>
          <a:p>
            <a:pPr marL="0" indent="0">
              <a:buNone/>
            </a:pPr>
            <a:endParaRPr lang="zh-CN" altLang="en-US" dirty="0"/>
          </a:p>
        </p:txBody>
      </p:sp>
      <p:graphicFrame>
        <p:nvGraphicFramePr>
          <p:cNvPr id="4" name="Group 77"/>
          <p:cNvGraphicFramePr>
            <a:graphicFrameLocks noGrp="1"/>
          </p:cNvGraphicFramePr>
          <p:nvPr>
            <p:extLst>
              <p:ext uri="{D42A27DB-BD31-4B8C-83A1-F6EECF244321}">
                <p14:modId xmlns:p14="http://schemas.microsoft.com/office/powerpoint/2010/main" val="3095132684"/>
              </p:ext>
            </p:extLst>
          </p:nvPr>
        </p:nvGraphicFramePr>
        <p:xfrm>
          <a:off x="395536" y="1700808"/>
          <a:ext cx="8202612" cy="4248473"/>
        </p:xfrm>
        <a:graphic>
          <a:graphicData uri="http://schemas.openxmlformats.org/drawingml/2006/table">
            <a:tbl>
              <a:tblPr/>
              <a:tblGrid>
                <a:gridCol w="3671887"/>
                <a:gridCol w="863600"/>
                <a:gridCol w="611188"/>
                <a:gridCol w="611187"/>
                <a:gridCol w="611188"/>
                <a:gridCol w="611187"/>
                <a:gridCol w="611188"/>
                <a:gridCol w="611187"/>
              </a:tblGrid>
              <a:tr h="60757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Lucida Console" pitchFamily="49" charset="0"/>
                          <a:ea typeface="宋体" charset="-122"/>
                        </a:rPr>
                        <a:t>Loop: </a:t>
                      </a:r>
                      <a:r>
                        <a:rPr kumimoji="0" lang="en-US" altLang="zh-CN" sz="1800" b="0" i="0" u="none" strike="noStrike" cap="none" normalizeH="0" baseline="0" dirty="0" err="1" smtClean="0">
                          <a:ln>
                            <a:noFill/>
                          </a:ln>
                          <a:solidFill>
                            <a:schemeClr val="tx1"/>
                          </a:solidFill>
                          <a:effectLst/>
                          <a:latin typeface="Lucida Console" pitchFamily="49" charset="0"/>
                          <a:ea typeface="宋体" charset="-122"/>
                        </a:rPr>
                        <a:t>sll</a:t>
                      </a:r>
                      <a:r>
                        <a:rPr kumimoji="0" lang="en-US" altLang="zh-CN" sz="1800" b="0" i="0" u="none" strike="noStrike" cap="none" normalizeH="0" baseline="0" dirty="0" smtClean="0">
                          <a:ln>
                            <a:noFill/>
                          </a:ln>
                          <a:solidFill>
                            <a:schemeClr val="tx1"/>
                          </a:solidFill>
                          <a:effectLst/>
                          <a:latin typeface="Lucida Console" pitchFamily="49" charset="0"/>
                          <a:ea typeface="宋体" charset="-122"/>
                        </a:rPr>
                        <a:t>  $t1, $s3, 2</a:t>
                      </a:r>
                      <a:endParaRPr kumimoji="0" lang="en-AU" altLang="zh-CN" sz="1800" b="0" i="0" u="none" strike="noStrike" cap="none" normalizeH="0" baseline="0" dirty="0" smtClean="0">
                        <a:ln>
                          <a:noFill/>
                        </a:ln>
                        <a:solidFill>
                          <a:schemeClr val="tx1"/>
                        </a:solidFill>
                        <a:effectLst/>
                        <a:latin typeface="Lucida Console" pitchFamily="49"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80000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19</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9</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charset="-122"/>
                        </a:rPr>
                        <a:t>2</a:t>
                      </a:r>
                      <a:endParaRPr kumimoji="0" lang="en-AU" altLang="zh-CN" sz="18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529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Lucida Console" pitchFamily="49" charset="0"/>
                          <a:ea typeface="宋体" charset="-122"/>
                        </a:rPr>
                        <a:t>      add  $t1, $t1, $s6</a:t>
                      </a:r>
                      <a:endParaRPr kumimoji="0" lang="en-AU" altLang="zh-CN" sz="1800" b="0" i="0" u="none" strike="noStrike" cap="none" normalizeH="0" baseline="0" dirty="0" smtClean="0">
                        <a:ln>
                          <a:noFill/>
                        </a:ln>
                        <a:solidFill>
                          <a:schemeClr val="tx1"/>
                        </a:solidFill>
                        <a:effectLst/>
                        <a:latin typeface="Lucida Console" pitchFamily="49"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80004</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9</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22</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9</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32</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757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Lucida Console" pitchFamily="49" charset="0"/>
                          <a:ea typeface="宋体" charset="-122"/>
                        </a:rPr>
                        <a:t>      lw   $t0, 0($t1)</a:t>
                      </a:r>
                      <a:endParaRPr kumimoji="0" lang="en-AU" altLang="zh-CN" sz="1800" b="0" i="0" u="none" strike="noStrike" cap="none" normalizeH="0" baseline="0" smtClean="0">
                        <a:ln>
                          <a:noFill/>
                        </a:ln>
                        <a:solidFill>
                          <a:schemeClr val="tx1"/>
                        </a:solidFill>
                        <a:effectLst/>
                        <a:latin typeface="Lucida Console" pitchFamily="49"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80008</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35</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9</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8</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60757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Lucida Console" pitchFamily="49" charset="0"/>
                          <a:ea typeface="宋体" charset="-122"/>
                        </a:rPr>
                        <a:t>      </a:t>
                      </a:r>
                      <a:r>
                        <a:rPr kumimoji="0" lang="en-US" altLang="zh-CN" sz="1800" b="0" i="0" u="none" strike="noStrike" cap="none" normalizeH="0" baseline="0" dirty="0" err="1" smtClean="0">
                          <a:ln>
                            <a:noFill/>
                          </a:ln>
                          <a:solidFill>
                            <a:srgbClr val="FF0000"/>
                          </a:solidFill>
                          <a:effectLst/>
                          <a:latin typeface="Lucida Console" pitchFamily="49" charset="0"/>
                          <a:ea typeface="宋体" charset="-122"/>
                        </a:rPr>
                        <a:t>bne</a:t>
                      </a:r>
                      <a:r>
                        <a:rPr kumimoji="0" lang="en-US" altLang="zh-CN" sz="1800" b="0" i="0" u="none" strike="noStrike" cap="none" normalizeH="0" baseline="0" dirty="0" smtClean="0">
                          <a:ln>
                            <a:noFill/>
                          </a:ln>
                          <a:solidFill>
                            <a:srgbClr val="FF0000"/>
                          </a:solidFill>
                          <a:effectLst/>
                          <a:latin typeface="Lucida Console" pitchFamily="49" charset="0"/>
                          <a:ea typeface="宋体" charset="-122"/>
                        </a:rPr>
                        <a:t>  $t0, $s5, Exit</a:t>
                      </a:r>
                      <a:endParaRPr kumimoji="0" lang="en-AU" altLang="zh-CN" sz="1800" b="0" i="0" u="none" strike="noStrike" cap="none" normalizeH="0" baseline="0" dirty="0" smtClean="0">
                        <a:ln>
                          <a:noFill/>
                        </a:ln>
                        <a:solidFill>
                          <a:srgbClr val="FF0000"/>
                        </a:solidFill>
                        <a:effectLst/>
                        <a:latin typeface="Lucida Console" pitchFamily="49"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80012</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rgbClr val="FF0000"/>
                          </a:solidFill>
                          <a:effectLst/>
                          <a:latin typeface="Arial" charset="0"/>
                          <a:ea typeface="宋体" charset="-122"/>
                        </a:rPr>
                        <a:t>5</a:t>
                      </a:r>
                      <a:endParaRPr kumimoji="0" lang="en-AU" altLang="zh-CN" sz="1800" b="0" i="0" u="none" strike="noStrike" cap="none" normalizeH="0" baseline="0" dirty="0" smtClean="0">
                        <a:ln>
                          <a:noFill/>
                        </a:ln>
                        <a:solidFill>
                          <a:srgbClr val="FF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rgbClr val="FF0000"/>
                          </a:solidFill>
                          <a:effectLst/>
                          <a:latin typeface="Arial" charset="0"/>
                          <a:ea typeface="宋体" charset="-122"/>
                        </a:rPr>
                        <a:t>8</a:t>
                      </a:r>
                      <a:endParaRPr kumimoji="0" lang="en-AU" altLang="zh-CN" sz="1800" b="0" i="0" u="none" strike="noStrike" cap="none" normalizeH="0" baseline="0" dirty="0" smtClean="0">
                        <a:ln>
                          <a:noFill/>
                        </a:ln>
                        <a:solidFill>
                          <a:srgbClr val="FF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rgbClr val="FF0000"/>
                          </a:solidFill>
                          <a:effectLst/>
                          <a:latin typeface="Arial" charset="0"/>
                          <a:ea typeface="宋体" charset="-122"/>
                        </a:rPr>
                        <a:t>21</a:t>
                      </a:r>
                      <a:endParaRPr kumimoji="0" lang="en-AU" altLang="zh-CN" sz="1800" b="0" i="0" u="none" strike="noStrike" cap="none" normalizeH="0" baseline="0" dirty="0" smtClean="0">
                        <a:ln>
                          <a:noFill/>
                        </a:ln>
                        <a:solidFill>
                          <a:srgbClr val="FF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rgbClr val="FF0000"/>
                          </a:solidFill>
                          <a:effectLst/>
                          <a:latin typeface="Arial" charset="0"/>
                          <a:ea typeface="宋体" charset="-122"/>
                        </a:rPr>
                        <a:t>2</a:t>
                      </a:r>
                      <a:endParaRPr kumimoji="0" lang="en-AU" altLang="zh-CN" sz="1800" b="0" i="0" u="none" strike="noStrike" cap="none" normalizeH="0" baseline="0" dirty="0" smtClean="0">
                        <a:ln>
                          <a:noFill/>
                        </a:ln>
                        <a:solidFill>
                          <a:srgbClr val="FF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60757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Lucida Console" pitchFamily="49" charset="0"/>
                          <a:ea typeface="宋体" charset="-122"/>
                        </a:rPr>
                        <a:t>      addi $s3, $s3, 1</a:t>
                      </a:r>
                      <a:endParaRPr kumimoji="0" lang="en-AU" altLang="zh-CN" sz="1800" b="0" i="0" u="none" strike="noStrike" cap="none" normalizeH="0" baseline="0" smtClean="0">
                        <a:ln>
                          <a:noFill/>
                        </a:ln>
                        <a:solidFill>
                          <a:schemeClr val="tx1"/>
                        </a:solidFill>
                        <a:effectLst/>
                        <a:latin typeface="Lucida Console" pitchFamily="49"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rgbClr val="FF0000"/>
                          </a:solidFill>
                          <a:effectLst/>
                          <a:latin typeface="Arial" charset="0"/>
                          <a:ea typeface="宋体" charset="-122"/>
                        </a:rPr>
                        <a:t>80016</a:t>
                      </a:r>
                      <a:endParaRPr kumimoji="0" lang="en-AU" altLang="zh-CN" sz="1800" b="0" i="0" u="none" strike="noStrike" cap="none" normalizeH="0" baseline="0" dirty="0" smtClean="0">
                        <a:ln>
                          <a:noFill/>
                        </a:ln>
                        <a:solidFill>
                          <a:srgbClr val="FF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8</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19</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19</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60529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rgbClr val="FF0000"/>
                          </a:solidFill>
                          <a:effectLst/>
                          <a:latin typeface="Lucida Console" pitchFamily="49" charset="0"/>
                          <a:ea typeface="宋体" charset="-122"/>
                        </a:rPr>
                        <a:t>      j    Loop</a:t>
                      </a:r>
                      <a:endParaRPr kumimoji="0" lang="en-AU" altLang="zh-CN" sz="1800" b="0" i="0" u="none" strike="noStrike" cap="none" normalizeH="0" baseline="0" dirty="0" smtClean="0">
                        <a:ln>
                          <a:noFill/>
                        </a:ln>
                        <a:solidFill>
                          <a:srgbClr val="FF0000"/>
                        </a:solidFill>
                        <a:effectLst/>
                        <a:latin typeface="Lucida Console" pitchFamily="49"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80020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rgbClr val="FF0000"/>
                          </a:solidFill>
                          <a:effectLst/>
                          <a:latin typeface="Arial" charset="0"/>
                          <a:ea typeface="宋体" charset="-122"/>
                        </a:rPr>
                        <a:t>2</a:t>
                      </a:r>
                      <a:endParaRPr kumimoji="0" lang="en-AU" altLang="zh-CN" sz="1800" b="0" i="0" u="none" strike="noStrike" cap="none" normalizeH="0" baseline="0" dirty="0" smtClean="0">
                        <a:ln>
                          <a:noFill/>
                        </a:ln>
                        <a:solidFill>
                          <a:srgbClr val="FF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rgbClr val="FF0000"/>
                          </a:solidFill>
                          <a:effectLst/>
                          <a:latin typeface="Arial" charset="0"/>
                          <a:ea typeface="宋体" charset="-122"/>
                        </a:rPr>
                        <a:t>20000</a:t>
                      </a:r>
                      <a:endParaRPr kumimoji="0" lang="en-AU" altLang="zh-CN" sz="1800" b="0" i="0" u="none" strike="noStrike" cap="none" normalizeH="0" baseline="0" dirty="0" smtClean="0">
                        <a:ln>
                          <a:noFill/>
                        </a:ln>
                        <a:solidFill>
                          <a:srgbClr val="FF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60757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Lucida Console" pitchFamily="49" charset="0"/>
                          <a:ea typeface="宋体" charset="-122"/>
                        </a:rPr>
                        <a:t>Exit: …</a:t>
                      </a:r>
                      <a:endParaRPr kumimoji="0" lang="en-AU" altLang="zh-CN" sz="1800" b="0" i="0" u="none" strike="noStrike" cap="none" normalizeH="0" baseline="0" dirty="0" smtClean="0">
                        <a:ln>
                          <a:noFill/>
                        </a:ln>
                        <a:solidFill>
                          <a:schemeClr val="tx1"/>
                        </a:solidFill>
                        <a:effectLst/>
                        <a:latin typeface="Lucida Console" pitchFamily="49"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rgbClr val="FF0000"/>
                          </a:solidFill>
                          <a:effectLst/>
                          <a:latin typeface="Arial" charset="0"/>
                          <a:ea typeface="宋体" charset="-122"/>
                        </a:rPr>
                        <a:t>80024</a:t>
                      </a:r>
                      <a:endParaRPr kumimoji="0" lang="en-AU" altLang="zh-CN" sz="1800" b="0" i="0" u="none" strike="noStrike" cap="none" normalizeH="0" baseline="0" dirty="0" smtClean="0">
                        <a:ln>
                          <a:noFill/>
                        </a:ln>
                        <a:solidFill>
                          <a:srgbClr val="FF0000"/>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altLang="zh-CN" sz="18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5" name="Line 72"/>
          <p:cNvSpPr>
            <a:spLocks noChangeShapeType="1"/>
          </p:cNvSpPr>
          <p:nvPr/>
        </p:nvSpPr>
        <p:spPr bwMode="auto">
          <a:xfrm flipH="1">
            <a:off x="4788023" y="3789040"/>
            <a:ext cx="2880319" cy="1656184"/>
          </a:xfrm>
          <a:prstGeom prst="line">
            <a:avLst/>
          </a:prstGeom>
          <a:noFill/>
          <a:ln w="28575">
            <a:solidFill>
              <a:schemeClr val="accent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71"/>
          <p:cNvSpPr>
            <a:spLocks noChangeShapeType="1"/>
          </p:cNvSpPr>
          <p:nvPr/>
        </p:nvSpPr>
        <p:spPr bwMode="auto">
          <a:xfrm flipH="1" flipV="1">
            <a:off x="4644007" y="1988839"/>
            <a:ext cx="2375917" cy="3024485"/>
          </a:xfrm>
          <a:prstGeom prst="line">
            <a:avLst/>
          </a:prstGeom>
          <a:noFill/>
          <a:ln w="28575">
            <a:solidFill>
              <a:schemeClr val="accent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2737088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远程跳转</a:t>
            </a:r>
            <a:endParaRPr lang="zh-CN" altLang="en-US" dirty="0"/>
          </a:p>
        </p:txBody>
      </p:sp>
      <p:sp>
        <p:nvSpPr>
          <p:cNvPr id="3" name="内容占位符 2"/>
          <p:cNvSpPr>
            <a:spLocks noGrp="1"/>
          </p:cNvSpPr>
          <p:nvPr>
            <p:ph idx="1"/>
          </p:nvPr>
        </p:nvSpPr>
        <p:spPr/>
        <p:txBody>
          <a:bodyPr/>
          <a:lstStyle/>
          <a:p>
            <a:pPr marL="342900" lvl="1" indent="-342900">
              <a:buFont typeface="Arial" pitchFamily="34" charset="0"/>
              <a:buChar char="•"/>
            </a:pPr>
            <a:r>
              <a:rPr lang="zh-CN" altLang="en-US" sz="3200" dirty="0" smtClean="0">
                <a:latin typeface="Lucida Console" pitchFamily="49" charset="0"/>
                <a:ea typeface="宋体" charset="-122"/>
              </a:rPr>
              <a:t>对于</a:t>
            </a:r>
            <a:r>
              <a:rPr lang="en-AU" altLang="zh-CN" sz="3200" dirty="0" err="1" smtClean="0">
                <a:latin typeface="Lucida Console" pitchFamily="49" charset="0"/>
                <a:ea typeface="宋体" charset="-122"/>
              </a:rPr>
              <a:t>beq</a:t>
            </a:r>
            <a:r>
              <a:rPr lang="en-AU" altLang="zh-CN" sz="3200" dirty="0" smtClean="0">
                <a:latin typeface="Lucida Console" pitchFamily="49" charset="0"/>
                <a:ea typeface="宋体" charset="-122"/>
              </a:rPr>
              <a:t> </a:t>
            </a:r>
            <a:r>
              <a:rPr lang="en-AU" altLang="zh-CN" sz="3200" dirty="0">
                <a:latin typeface="Lucida Console" pitchFamily="49" charset="0"/>
                <a:ea typeface="宋体" charset="-122"/>
              </a:rPr>
              <a:t>$s0,$s1, </a:t>
            </a:r>
            <a:r>
              <a:rPr lang="en-AU" altLang="zh-CN" sz="3200" dirty="0" smtClean="0">
                <a:latin typeface="Lucida Console" pitchFamily="49" charset="0"/>
                <a:ea typeface="宋体" charset="-122"/>
              </a:rPr>
              <a:t>L1</a:t>
            </a:r>
            <a:r>
              <a:rPr lang="zh-CN" altLang="en-US" sz="3200" dirty="0" smtClean="0"/>
              <a:t>如果分支目标太远，</a:t>
            </a:r>
            <a:r>
              <a:rPr lang="en-US" altLang="zh-CN" sz="3200" dirty="0" smtClean="0"/>
              <a:t>16</a:t>
            </a:r>
            <a:r>
              <a:rPr lang="zh-CN" altLang="en-US" sz="3200" dirty="0" smtClean="0"/>
              <a:t>位偏移量不足以满足要求，可用下述方法处理：</a:t>
            </a:r>
            <a:endParaRPr lang="en-US" altLang="zh-CN" sz="3200" dirty="0" smtClean="0"/>
          </a:p>
          <a:p>
            <a:pPr lvl="1">
              <a:buNone/>
              <a:tabLst>
                <a:tab pos="1619250" algn="l"/>
              </a:tabLst>
            </a:pPr>
            <a:r>
              <a:rPr lang="en-AU" altLang="zh-CN" dirty="0">
                <a:ea typeface="宋体" charset="-122"/>
                <a:cs typeface="Arial" charset="0"/>
              </a:rPr>
              <a:t>				</a:t>
            </a:r>
          </a:p>
          <a:p>
            <a:pPr lvl="1">
              <a:buNone/>
              <a:tabLst>
                <a:tab pos="1619250" algn="l"/>
              </a:tabLst>
            </a:pPr>
            <a:r>
              <a:rPr lang="en-AU" altLang="zh-CN" dirty="0">
                <a:latin typeface="Lucida Console" pitchFamily="49" charset="0"/>
                <a:ea typeface="宋体" charset="-122"/>
              </a:rPr>
              <a:t>	</a:t>
            </a:r>
            <a:r>
              <a:rPr lang="en-AU" altLang="zh-CN" dirty="0" smtClean="0">
                <a:latin typeface="Lucida Console" pitchFamily="49" charset="0"/>
                <a:ea typeface="宋体" charset="-122"/>
              </a:rPr>
              <a:t>    </a:t>
            </a:r>
            <a:r>
              <a:rPr lang="en-AU" altLang="zh-CN" dirty="0" err="1" smtClean="0">
                <a:latin typeface="Lucida Console" pitchFamily="49" charset="0"/>
                <a:ea typeface="宋体" charset="-122"/>
              </a:rPr>
              <a:t>bne</a:t>
            </a:r>
            <a:r>
              <a:rPr lang="en-AU" altLang="zh-CN" dirty="0" smtClean="0">
                <a:latin typeface="Lucida Console" pitchFamily="49" charset="0"/>
                <a:ea typeface="宋体" charset="-122"/>
              </a:rPr>
              <a:t> </a:t>
            </a:r>
            <a:r>
              <a:rPr lang="en-AU" altLang="zh-CN" dirty="0">
                <a:latin typeface="Lucida Console" pitchFamily="49" charset="0"/>
                <a:ea typeface="宋体" charset="-122"/>
              </a:rPr>
              <a:t>$s0,$s1, L2</a:t>
            </a:r>
            <a:br>
              <a:rPr lang="en-AU" altLang="zh-CN" dirty="0">
                <a:latin typeface="Lucida Console" pitchFamily="49" charset="0"/>
                <a:ea typeface="宋体" charset="-122"/>
              </a:rPr>
            </a:br>
            <a:r>
              <a:rPr lang="en-AU" altLang="zh-CN" dirty="0">
                <a:latin typeface="Lucida Console" pitchFamily="49" charset="0"/>
                <a:ea typeface="宋体" charset="-122"/>
              </a:rPr>
              <a:t>	j L1</a:t>
            </a:r>
            <a:br>
              <a:rPr lang="en-AU" altLang="zh-CN" dirty="0">
                <a:latin typeface="Lucida Console" pitchFamily="49" charset="0"/>
                <a:ea typeface="宋体" charset="-122"/>
              </a:rPr>
            </a:br>
            <a:r>
              <a:rPr lang="en-AU" altLang="zh-CN" dirty="0">
                <a:latin typeface="Lucida Console" pitchFamily="49" charset="0"/>
                <a:ea typeface="宋体" charset="-122"/>
              </a:rPr>
              <a:t>L2:	…</a:t>
            </a:r>
          </a:p>
          <a:p>
            <a:pPr marL="0" indent="0">
              <a:buNone/>
            </a:pPr>
            <a:r>
              <a:rPr lang="zh-CN" altLang="en-US" dirty="0" smtClean="0"/>
              <a:t>偏移量就增加到</a:t>
            </a:r>
            <a:r>
              <a:rPr lang="en-US" altLang="zh-CN" dirty="0" smtClean="0"/>
              <a:t>26</a:t>
            </a:r>
            <a:r>
              <a:rPr lang="zh-CN" altLang="en-US" dirty="0" smtClean="0"/>
              <a:t>位。</a:t>
            </a:r>
            <a:endParaRPr lang="zh-CN" altLang="en-US" dirty="0"/>
          </a:p>
        </p:txBody>
      </p:sp>
    </p:spTree>
    <p:extLst>
      <p:ext uri="{BB962C8B-B14F-4D97-AF65-F5344CB8AC3E}">
        <p14:creationId xmlns:p14="http://schemas.microsoft.com/office/powerpoint/2010/main" val="20670248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1143000"/>
          </a:xfrm>
        </p:spPr>
        <p:txBody>
          <a:bodyPr/>
          <a:lstStyle/>
          <a:p>
            <a:r>
              <a:rPr lang="zh-CN" altLang="en-US" dirty="0" smtClean="0"/>
              <a:t>寻址方式小结</a:t>
            </a:r>
            <a:endParaRPr lang="zh-CN" altLang="en-US" dirty="0"/>
          </a:p>
        </p:txBody>
      </p:sp>
      <p:pic>
        <p:nvPicPr>
          <p:cNvPr id="5" name="Picture 6" descr="f02-18-P3744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908720"/>
            <a:ext cx="8496944"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65134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机器语言解码</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a:t>
            </a:r>
            <a:endParaRPr lang="zh-CN" altLang="en-US" dirty="0"/>
          </a:p>
        </p:txBody>
      </p:sp>
      <p:sp>
        <p:nvSpPr>
          <p:cNvPr id="3" name="内容占位符 2"/>
          <p:cNvSpPr>
            <a:spLocks noGrp="1"/>
          </p:cNvSpPr>
          <p:nvPr>
            <p:ph idx="1"/>
          </p:nvPr>
        </p:nvSpPr>
        <p:spPr>
          <a:xfrm>
            <a:off x="251520" y="1600201"/>
            <a:ext cx="8640960" cy="676672"/>
          </a:xfrm>
        </p:spPr>
        <p:txBody>
          <a:bodyPr>
            <a:normAutofit fontScale="92500"/>
          </a:bodyPr>
          <a:lstStyle/>
          <a:p>
            <a:r>
              <a:rPr lang="zh-CN" altLang="en-US" dirty="0">
                <a:latin typeface="宋体" pitchFamily="2" charset="-122"/>
              </a:rPr>
              <a:t>指令的寻址方式：顺序方式、跳跃</a:t>
            </a:r>
            <a:r>
              <a:rPr lang="zh-CN" altLang="en-US" dirty="0" smtClean="0">
                <a:latin typeface="宋体" pitchFamily="2" charset="-122"/>
              </a:rPr>
              <a:t>方式（</a:t>
            </a:r>
            <a:r>
              <a:rPr lang="en-US" altLang="zh-CN" dirty="0" err="1" smtClean="0">
                <a:latin typeface="宋体" pitchFamily="2" charset="-122"/>
              </a:rPr>
              <a:t>jr</a:t>
            </a:r>
            <a:r>
              <a:rPr lang="en-US" altLang="zh-CN" dirty="0" smtClean="0">
                <a:latin typeface="宋体" pitchFamily="2" charset="-122"/>
              </a:rPr>
              <a:t> $</a:t>
            </a:r>
            <a:r>
              <a:rPr lang="en-US" altLang="zh-CN" dirty="0" err="1" smtClean="0">
                <a:latin typeface="宋体" pitchFamily="2" charset="-122"/>
              </a:rPr>
              <a:t>ra</a:t>
            </a:r>
            <a:r>
              <a:rPr lang="zh-CN" altLang="en-US" dirty="0" smtClean="0">
                <a:latin typeface="宋体" pitchFamily="2" charset="-122"/>
              </a:rPr>
              <a:t>）</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768998410"/>
              </p:ext>
            </p:extLst>
          </p:nvPr>
        </p:nvGraphicFramePr>
        <p:xfrm>
          <a:off x="467544" y="2492896"/>
          <a:ext cx="3960440" cy="3311525"/>
        </p:xfrm>
        <a:graphic>
          <a:graphicData uri="http://schemas.openxmlformats.org/presentationml/2006/ole">
            <mc:AlternateContent xmlns:mc="http://schemas.openxmlformats.org/markup-compatibility/2006">
              <mc:Choice xmlns:v="urn:schemas-microsoft-com:vml" Requires="v">
                <p:oleObj spid="_x0000_s1247" r:id="rId3" imgW="63810" imgH="63810" progId="">
                  <p:embed/>
                </p:oleObj>
              </mc:Choice>
              <mc:Fallback>
                <p:oleObj r:id="rId3" imgW="63810" imgH="63810" progId="">
                  <p:embed/>
                  <p:pic>
                    <p:nvPicPr>
                      <p:cNvPr id="0" name="Picture 2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492896"/>
                        <a:ext cx="3960440" cy="331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235093916"/>
              </p:ext>
            </p:extLst>
          </p:nvPr>
        </p:nvGraphicFramePr>
        <p:xfrm>
          <a:off x="4932040" y="2564904"/>
          <a:ext cx="3830960" cy="3243263"/>
        </p:xfrm>
        <a:graphic>
          <a:graphicData uri="http://schemas.openxmlformats.org/presentationml/2006/ole">
            <mc:AlternateContent xmlns:mc="http://schemas.openxmlformats.org/markup-compatibility/2006">
              <mc:Choice xmlns:v="urn:schemas-microsoft-com:vml" Requires="v">
                <p:oleObj spid="_x0000_s1248" r:id="rId5" imgW="63810" imgH="63810" progId="">
                  <p:embed/>
                </p:oleObj>
              </mc:Choice>
              <mc:Fallback>
                <p:oleObj r:id="rId5" imgW="63810" imgH="63810" progId="">
                  <p:embed/>
                  <p:pic>
                    <p:nvPicPr>
                      <p:cNvPr id="0" name="Picture 2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040" y="2564904"/>
                        <a:ext cx="3830960" cy="324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57526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操作数寻址</a:t>
            </a:r>
            <a:endParaRPr lang="zh-CN" altLang="en-US" dirty="0"/>
          </a:p>
        </p:txBody>
      </p:sp>
      <p:sp>
        <p:nvSpPr>
          <p:cNvPr id="3" name="内容占位符 2"/>
          <p:cNvSpPr>
            <a:spLocks noGrp="1"/>
          </p:cNvSpPr>
          <p:nvPr>
            <p:ph idx="1"/>
          </p:nvPr>
        </p:nvSpPr>
        <p:spPr>
          <a:xfrm>
            <a:off x="457200" y="1600201"/>
            <a:ext cx="8229600" cy="1324744"/>
          </a:xfrm>
        </p:spPr>
        <p:txBody>
          <a:bodyPr/>
          <a:lstStyle/>
          <a:p>
            <a:r>
              <a:rPr lang="zh-CN" altLang="en-US" dirty="0">
                <a:latin typeface="宋体" pitchFamily="2" charset="-122"/>
              </a:rPr>
              <a:t>立即寻址</a:t>
            </a:r>
            <a:endParaRPr lang="zh-CN" altLang="en-US" dirty="0"/>
          </a:p>
          <a:p>
            <a:r>
              <a:rPr lang="zh-CN" altLang="en-US" dirty="0">
                <a:latin typeface="宋体" pitchFamily="2" charset="-122"/>
              </a:rPr>
              <a:t>直接寻址</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1564890838"/>
              </p:ext>
            </p:extLst>
          </p:nvPr>
        </p:nvGraphicFramePr>
        <p:xfrm>
          <a:off x="1331640" y="2852936"/>
          <a:ext cx="5400600" cy="2735830"/>
        </p:xfrm>
        <a:graphic>
          <a:graphicData uri="http://schemas.openxmlformats.org/presentationml/2006/ole">
            <mc:AlternateContent xmlns:mc="http://schemas.openxmlformats.org/markup-compatibility/2006">
              <mc:Choice xmlns:v="urn:schemas-microsoft-com:vml" Requires="v">
                <p:oleObj spid="_x0000_s2159" r:id="rId3" imgW="914400" imgH="914400" progId="">
                  <p:embed/>
                </p:oleObj>
              </mc:Choice>
              <mc:Fallback>
                <p:oleObj r:id="rId3" imgW="914400" imgH="914400" progId="">
                  <p:embed/>
                  <p:pic>
                    <p:nvPicPr>
                      <p:cNvPr id="0" name="Picture 1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852936"/>
                        <a:ext cx="5400600" cy="27358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线形标注 1 5"/>
          <p:cNvSpPr/>
          <p:nvPr/>
        </p:nvSpPr>
        <p:spPr>
          <a:xfrm>
            <a:off x="1979712" y="4763512"/>
            <a:ext cx="1512168" cy="792088"/>
          </a:xfrm>
          <a:prstGeom prst="borderCallout1">
            <a:avLst>
              <a:gd name="adj1" fmla="val 18750"/>
              <a:gd name="adj2" fmla="val -8333"/>
              <a:gd name="adj3" fmla="val -162763"/>
              <a:gd name="adj4" fmla="val -26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Instruction register</a:t>
            </a:r>
            <a:endParaRPr lang="zh-CN" altLang="en-US" dirty="0"/>
          </a:p>
        </p:txBody>
      </p:sp>
      <p:sp>
        <p:nvSpPr>
          <p:cNvPr id="7" name="线形标注 1 6"/>
          <p:cNvSpPr/>
          <p:nvPr/>
        </p:nvSpPr>
        <p:spPr>
          <a:xfrm>
            <a:off x="4164740" y="2168860"/>
            <a:ext cx="1487380" cy="468052"/>
          </a:xfrm>
          <a:prstGeom prst="borderCallout1">
            <a:avLst>
              <a:gd name="adj1" fmla="val 18750"/>
              <a:gd name="adj2" fmla="val -8333"/>
              <a:gd name="adj3" fmla="val 206495"/>
              <a:gd name="adj4" fmla="val -632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操作数地址</a:t>
            </a:r>
            <a:endParaRPr lang="zh-CN" altLang="en-US" dirty="0"/>
          </a:p>
        </p:txBody>
      </p:sp>
      <p:sp>
        <p:nvSpPr>
          <p:cNvPr id="8" name="TextBox 7"/>
          <p:cNvSpPr txBox="1"/>
          <p:nvPr/>
        </p:nvSpPr>
        <p:spPr>
          <a:xfrm>
            <a:off x="6372200" y="1556792"/>
            <a:ext cx="2448272" cy="1477328"/>
          </a:xfrm>
          <a:prstGeom prst="rect">
            <a:avLst/>
          </a:prstGeom>
          <a:solidFill>
            <a:schemeClr val="accent6">
              <a:lumMod val="20000"/>
              <a:lumOff val="80000"/>
            </a:schemeClr>
          </a:solidFill>
        </p:spPr>
        <p:txBody>
          <a:bodyPr wrap="square" rtlCol="0">
            <a:spAutoFit/>
          </a:bodyPr>
          <a:lstStyle/>
          <a:p>
            <a:r>
              <a:rPr lang="zh-CN" altLang="en-US" dirty="0" smtClean="0"/>
              <a:t>寻址范围：</a:t>
            </a:r>
            <a:r>
              <a:rPr lang="en-US" altLang="zh-CN" dirty="0" smtClean="0"/>
              <a:t>2</a:t>
            </a:r>
            <a:r>
              <a:rPr lang="en-US" altLang="zh-CN" baseline="30000" dirty="0" smtClean="0"/>
              <a:t>D</a:t>
            </a:r>
            <a:r>
              <a:rPr lang="zh-CN" altLang="en-US" baseline="30000" dirty="0" smtClean="0"/>
              <a:t>的位数</a:t>
            </a:r>
            <a:endParaRPr lang="en-US" altLang="zh-CN" baseline="30000" dirty="0" smtClean="0"/>
          </a:p>
          <a:p>
            <a:endParaRPr lang="en-US" altLang="zh-CN" dirty="0"/>
          </a:p>
          <a:p>
            <a:r>
              <a:rPr lang="zh-CN" altLang="en-US" dirty="0" smtClean="0"/>
              <a:t>仅能访问很小的内存</a:t>
            </a:r>
            <a:endParaRPr lang="en-US" altLang="zh-CN" dirty="0" smtClean="0"/>
          </a:p>
          <a:p>
            <a:endParaRPr lang="en-US" altLang="zh-CN" dirty="0"/>
          </a:p>
          <a:p>
            <a:r>
              <a:rPr lang="zh-CN" altLang="en-US" dirty="0" smtClean="0"/>
              <a:t>慢</a:t>
            </a:r>
            <a:endParaRPr lang="zh-CN" altLang="en-US" dirty="0"/>
          </a:p>
        </p:txBody>
      </p:sp>
    </p:spTree>
    <p:extLst>
      <p:ext uri="{BB962C8B-B14F-4D97-AF65-F5344CB8AC3E}">
        <p14:creationId xmlns:p14="http://schemas.microsoft.com/office/powerpoint/2010/main" val="16754735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操作数寻址</a:t>
            </a:r>
            <a:endParaRPr lang="zh-CN" altLang="en-US" dirty="0"/>
          </a:p>
        </p:txBody>
      </p:sp>
      <p:sp>
        <p:nvSpPr>
          <p:cNvPr id="3" name="内容占位符 2"/>
          <p:cNvSpPr>
            <a:spLocks noGrp="1"/>
          </p:cNvSpPr>
          <p:nvPr>
            <p:ph idx="1"/>
          </p:nvPr>
        </p:nvSpPr>
        <p:spPr>
          <a:xfrm>
            <a:off x="457200" y="1600201"/>
            <a:ext cx="8229600" cy="676672"/>
          </a:xfrm>
        </p:spPr>
        <p:txBody>
          <a:bodyPr/>
          <a:lstStyle/>
          <a:p>
            <a:r>
              <a:rPr lang="zh-CN" altLang="en-US" dirty="0">
                <a:latin typeface="宋体" pitchFamily="2" charset="-122"/>
              </a:rPr>
              <a:t>间接寻址</a:t>
            </a:r>
            <a:endParaRPr lang="zh-CN" alt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492895"/>
            <a:ext cx="5904656" cy="361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1043327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操作数寻址</a:t>
            </a:r>
            <a:endParaRPr lang="zh-CN" altLang="en-US" dirty="0"/>
          </a:p>
        </p:txBody>
      </p:sp>
      <p:sp>
        <p:nvSpPr>
          <p:cNvPr id="3" name="内容占位符 2"/>
          <p:cNvSpPr>
            <a:spLocks noGrp="1"/>
          </p:cNvSpPr>
          <p:nvPr>
            <p:ph idx="1"/>
          </p:nvPr>
        </p:nvSpPr>
        <p:spPr>
          <a:xfrm>
            <a:off x="457200" y="1600200"/>
            <a:ext cx="8229600" cy="1468760"/>
          </a:xfrm>
        </p:spPr>
        <p:txBody>
          <a:bodyPr/>
          <a:lstStyle/>
          <a:p>
            <a:r>
              <a:rPr lang="zh-CN" altLang="en-US" dirty="0" smtClean="0">
                <a:latin typeface="宋体" pitchFamily="2" charset="-122"/>
              </a:rPr>
              <a:t>寄存器（直接）寻址</a:t>
            </a:r>
            <a:endParaRPr lang="en-US" altLang="zh-CN" dirty="0" smtClean="0">
              <a:latin typeface="宋体" pitchFamily="2" charset="-122"/>
            </a:endParaRPr>
          </a:p>
          <a:p>
            <a:r>
              <a:rPr lang="zh-CN" altLang="en-US" dirty="0">
                <a:latin typeface="宋体" pitchFamily="2" charset="-122"/>
              </a:rPr>
              <a:t>寄存器间接寻址</a:t>
            </a:r>
            <a:endParaRPr lang="zh-CN" alt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780928"/>
            <a:ext cx="7056784"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5606880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操作数寻址</a:t>
            </a:r>
            <a:endParaRPr lang="zh-CN" altLang="en-US" dirty="0"/>
          </a:p>
        </p:txBody>
      </p:sp>
      <p:sp>
        <p:nvSpPr>
          <p:cNvPr id="3" name="内容占位符 2"/>
          <p:cNvSpPr>
            <a:spLocks noGrp="1"/>
          </p:cNvSpPr>
          <p:nvPr>
            <p:ph idx="1"/>
          </p:nvPr>
        </p:nvSpPr>
        <p:spPr>
          <a:xfrm>
            <a:off x="457200" y="1600201"/>
            <a:ext cx="8229600" cy="1756792"/>
          </a:xfrm>
        </p:spPr>
        <p:txBody>
          <a:bodyPr/>
          <a:lstStyle/>
          <a:p>
            <a:r>
              <a:rPr lang="zh-CN" altLang="en-US" dirty="0" smtClean="0">
                <a:latin typeface="宋体" pitchFamily="2" charset="-122"/>
              </a:rPr>
              <a:t>（</a:t>
            </a:r>
            <a:r>
              <a:rPr lang="en-US" altLang="zh-CN" dirty="0" smtClean="0">
                <a:latin typeface="宋体" pitchFamily="2" charset="-122"/>
              </a:rPr>
              <a:t>PC</a:t>
            </a:r>
            <a:r>
              <a:rPr lang="zh-CN" altLang="en-US" dirty="0" smtClean="0">
                <a:latin typeface="宋体" pitchFamily="2" charset="-122"/>
              </a:rPr>
              <a:t>）相对寻址</a:t>
            </a:r>
            <a:endParaRPr lang="en-US" altLang="zh-CN" dirty="0" smtClean="0">
              <a:latin typeface="宋体" pitchFamily="2" charset="-122"/>
            </a:endParaRPr>
          </a:p>
          <a:p>
            <a:r>
              <a:rPr lang="zh-CN" altLang="en-US">
                <a:latin typeface="宋体" pitchFamily="2" charset="-122"/>
              </a:rPr>
              <a:t>基址</a:t>
            </a:r>
            <a:r>
              <a:rPr lang="zh-CN" altLang="en-US" smtClean="0">
                <a:latin typeface="宋体" pitchFamily="2" charset="-122"/>
              </a:rPr>
              <a:t>寻址</a:t>
            </a:r>
            <a:r>
              <a:rPr lang="zh-CN" altLang="en-US">
                <a:latin typeface="宋体" pitchFamily="2" charset="-122"/>
              </a:rPr>
              <a:t>（变址</a:t>
            </a:r>
            <a:r>
              <a:rPr lang="zh-CN" altLang="en-US" smtClean="0">
                <a:latin typeface="宋体" pitchFamily="2" charset="-122"/>
              </a:rPr>
              <a:t>寻址）</a:t>
            </a:r>
            <a:endParaRPr lang="en-US" altLang="zh-CN" dirty="0" smtClean="0">
              <a:latin typeface="宋体" pitchFamily="2" charset="-122"/>
            </a:endParaRPr>
          </a:p>
          <a:p>
            <a:r>
              <a:rPr lang="zh-CN" altLang="en-US" dirty="0">
                <a:latin typeface="宋体" pitchFamily="2" charset="-122"/>
              </a:rPr>
              <a:t>段寻址方式</a:t>
            </a:r>
            <a:r>
              <a:rPr lang="zh-CN" altLang="en-US" dirty="0"/>
              <a:t> </a:t>
            </a:r>
          </a:p>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526748162"/>
              </p:ext>
            </p:extLst>
          </p:nvPr>
        </p:nvGraphicFramePr>
        <p:xfrm>
          <a:off x="3275856" y="3284984"/>
          <a:ext cx="3733800" cy="3021013"/>
        </p:xfrm>
        <a:graphic>
          <a:graphicData uri="http://schemas.openxmlformats.org/presentationml/2006/ole">
            <mc:AlternateContent xmlns:mc="http://schemas.openxmlformats.org/markup-compatibility/2006">
              <mc:Choice xmlns:v="urn:schemas-microsoft-com:vml" Requires="v">
                <p:oleObj spid="_x0000_s3179" r:id="rId3" imgW="914400" imgH="914400" progId="">
                  <p:embed/>
                </p:oleObj>
              </mc:Choice>
              <mc:Fallback>
                <p:oleObj r:id="rId3" imgW="914400" imgH="914400" progId="">
                  <p:embed/>
                  <p:pic>
                    <p:nvPicPr>
                      <p:cNvPr id="0" name="Picture 1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3284984"/>
                        <a:ext cx="3733800" cy="30210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6463344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操作数寻址</a:t>
            </a:r>
            <a:endParaRPr lang="zh-CN" altLang="en-US" dirty="0"/>
          </a:p>
        </p:txBody>
      </p:sp>
      <p:sp>
        <p:nvSpPr>
          <p:cNvPr id="5" name="Text Box 3"/>
          <p:cNvSpPr txBox="1">
            <a:spLocks noChangeArrowheads="1"/>
          </p:cNvSpPr>
          <p:nvPr/>
        </p:nvSpPr>
        <p:spPr bwMode="auto">
          <a:xfrm>
            <a:off x="827584" y="1752600"/>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zh-CN" altLang="en-US" dirty="0" smtClean="0">
                <a:latin typeface="宋体" pitchFamily="2" charset="-122"/>
              </a:rPr>
              <a:t>复合</a:t>
            </a:r>
            <a:r>
              <a:rPr kumimoji="0" lang="zh-CN" altLang="en-US" dirty="0">
                <a:latin typeface="宋体" pitchFamily="2" charset="-122"/>
              </a:rPr>
              <a:t>寻址</a:t>
            </a:r>
            <a:r>
              <a:rPr kumimoji="0" lang="zh-CN" altLang="en-US" dirty="0"/>
              <a:t> </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784" y="2819400"/>
            <a:ext cx="28956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Text Box 5"/>
          <p:cNvSpPr txBox="1">
            <a:spLocks noChangeArrowheads="1"/>
          </p:cNvSpPr>
          <p:nvPr/>
        </p:nvSpPr>
        <p:spPr bwMode="auto">
          <a:xfrm>
            <a:off x="751384" y="21336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zh-CN" altLang="en-US" sz="2000" dirty="0"/>
              <a:t>(1) </a:t>
            </a:r>
            <a:r>
              <a:rPr kumimoji="0" lang="zh-CN" altLang="en-US" sz="2000" dirty="0">
                <a:latin typeface="宋体" pitchFamily="2" charset="-122"/>
              </a:rPr>
              <a:t>变址</a:t>
            </a:r>
            <a:r>
              <a:rPr kumimoji="0" lang="zh-CN" altLang="en-US" sz="2000" dirty="0"/>
              <a:t>+</a:t>
            </a:r>
            <a:r>
              <a:rPr kumimoji="0" lang="zh-CN" altLang="en-US" sz="2000" dirty="0">
                <a:latin typeface="宋体" pitchFamily="2" charset="-122"/>
              </a:rPr>
              <a:t>间</a:t>
            </a:r>
            <a:r>
              <a:rPr kumimoji="0" lang="zh-CN" altLang="en-US" sz="2000">
                <a:latin typeface="宋体" pitchFamily="2" charset="-122"/>
              </a:rPr>
              <a:t>址</a:t>
            </a:r>
            <a:r>
              <a:rPr kumimoji="0" lang="zh-CN" altLang="en-US" sz="2000" smtClean="0">
                <a:latin typeface="宋体" pitchFamily="2" charset="-122"/>
              </a:rPr>
              <a:t>方式</a:t>
            </a:r>
            <a:r>
              <a:rPr kumimoji="0" lang="zh-CN" altLang="en-US" smtClean="0"/>
              <a:t> </a:t>
            </a:r>
            <a:endParaRPr kumimoji="0" lang="zh-CN" altLang="en-US" dirty="0"/>
          </a:p>
        </p:txBody>
      </p:sp>
      <p:sp>
        <p:nvSpPr>
          <p:cNvPr id="8" name="Text Box 6"/>
          <p:cNvSpPr txBox="1">
            <a:spLocks noChangeArrowheads="1"/>
          </p:cNvSpPr>
          <p:nvPr/>
        </p:nvSpPr>
        <p:spPr bwMode="auto">
          <a:xfrm>
            <a:off x="4637584" y="22098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zh-CN" altLang="en-US" sz="2000"/>
              <a:t>(2) </a:t>
            </a:r>
            <a:r>
              <a:rPr kumimoji="0" lang="zh-CN" altLang="en-US" sz="2000">
                <a:latin typeface="宋体" pitchFamily="2" charset="-122"/>
              </a:rPr>
              <a:t>相对</a:t>
            </a:r>
            <a:r>
              <a:rPr kumimoji="0" lang="zh-CN" altLang="en-US" sz="2000"/>
              <a:t>+</a:t>
            </a:r>
            <a:r>
              <a:rPr kumimoji="0" lang="zh-CN" altLang="en-US" sz="2000">
                <a:latin typeface="宋体" pitchFamily="2" charset="-122"/>
              </a:rPr>
              <a:t>间址方式</a:t>
            </a:r>
            <a:r>
              <a:rPr kumimoji="0" lang="zh-CN" altLang="en-US"/>
              <a:t> </a:t>
            </a:r>
          </a:p>
        </p:txBody>
      </p:sp>
      <p:pic>
        <p:nvPicPr>
          <p:cNvPr id="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1384" y="2819400"/>
            <a:ext cx="33528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438324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a:t>
            </a:r>
            <a:r>
              <a:rPr lang="zh-CN" altLang="en-US" dirty="0" smtClean="0"/>
              <a:t>个寄存器的使用</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90000"/>
              </a:lnSpc>
            </a:pPr>
            <a:r>
              <a:rPr lang="en-US" altLang="zh-CN" sz="2800" dirty="0" smtClean="0">
                <a:ea typeface="宋体" pitchFamily="2" charset="-122"/>
              </a:rPr>
              <a:t>$zero(</a:t>
            </a:r>
            <a:r>
              <a:rPr lang="en-US" altLang="zh-CN" sz="2800" dirty="0" err="1" smtClean="0">
                <a:ea typeface="宋体" pitchFamily="2" charset="-122"/>
              </a:rPr>
              <a:t>reg’s</a:t>
            </a:r>
            <a:r>
              <a:rPr lang="en-US" altLang="zh-CN" sz="2800" dirty="0" smtClean="0">
                <a:ea typeface="宋体" pitchFamily="2" charset="-122"/>
              </a:rPr>
              <a:t> 0)</a:t>
            </a:r>
          </a:p>
          <a:p>
            <a:pPr>
              <a:lnSpc>
                <a:spcPct val="90000"/>
              </a:lnSpc>
            </a:pPr>
            <a:r>
              <a:rPr lang="en-US" altLang="zh-CN" sz="2800" dirty="0">
                <a:ea typeface="宋体" pitchFamily="2" charset="-122"/>
              </a:rPr>
              <a:t>$v0, $v1: </a:t>
            </a:r>
            <a:r>
              <a:rPr lang="zh-CN" altLang="en-US" sz="2800" dirty="0">
                <a:ea typeface="宋体" pitchFamily="2" charset="-122"/>
              </a:rPr>
              <a:t>返回值</a:t>
            </a:r>
            <a:r>
              <a:rPr lang="en-US" altLang="zh-CN" sz="2800" dirty="0">
                <a:ea typeface="宋体" pitchFamily="2" charset="-122"/>
              </a:rPr>
              <a:t> (</a:t>
            </a:r>
            <a:r>
              <a:rPr lang="en-US" altLang="zh-CN" sz="2800" dirty="0" err="1">
                <a:ea typeface="宋体" pitchFamily="2" charset="-122"/>
              </a:rPr>
              <a:t>reg’s</a:t>
            </a:r>
            <a:r>
              <a:rPr lang="en-US" altLang="zh-CN" sz="2800" dirty="0">
                <a:ea typeface="宋体" pitchFamily="2" charset="-122"/>
              </a:rPr>
              <a:t> 2 and 3)</a:t>
            </a:r>
          </a:p>
          <a:p>
            <a:pPr>
              <a:lnSpc>
                <a:spcPct val="90000"/>
              </a:lnSpc>
            </a:pPr>
            <a:r>
              <a:rPr lang="en-US" altLang="zh-CN" sz="2800" dirty="0" smtClean="0">
                <a:ea typeface="宋体" pitchFamily="2" charset="-122"/>
              </a:rPr>
              <a:t>$</a:t>
            </a:r>
            <a:r>
              <a:rPr lang="en-US" altLang="zh-CN" sz="2800" dirty="0">
                <a:ea typeface="宋体" pitchFamily="2" charset="-122"/>
              </a:rPr>
              <a:t>a0 – $a3: </a:t>
            </a:r>
            <a:r>
              <a:rPr lang="zh-CN" altLang="en-US" sz="2800" dirty="0">
                <a:ea typeface="宋体" pitchFamily="2" charset="-122"/>
              </a:rPr>
              <a:t>参数</a:t>
            </a:r>
            <a:r>
              <a:rPr lang="en-US" altLang="zh-CN" sz="2800" dirty="0" smtClean="0">
                <a:ea typeface="宋体" pitchFamily="2" charset="-122"/>
              </a:rPr>
              <a:t> </a:t>
            </a:r>
            <a:r>
              <a:rPr lang="en-US" altLang="zh-CN" sz="2800" dirty="0">
                <a:ea typeface="宋体" pitchFamily="2" charset="-122"/>
              </a:rPr>
              <a:t>(</a:t>
            </a:r>
            <a:r>
              <a:rPr lang="en-US" altLang="zh-CN" sz="2800" dirty="0" err="1">
                <a:ea typeface="宋体" pitchFamily="2" charset="-122"/>
              </a:rPr>
              <a:t>reg’s</a:t>
            </a:r>
            <a:r>
              <a:rPr lang="en-US" altLang="zh-CN" sz="2800" dirty="0">
                <a:ea typeface="宋体" pitchFamily="2" charset="-122"/>
              </a:rPr>
              <a:t> 4 – 7)</a:t>
            </a:r>
          </a:p>
          <a:p>
            <a:pPr>
              <a:lnSpc>
                <a:spcPct val="90000"/>
              </a:lnSpc>
            </a:pPr>
            <a:r>
              <a:rPr lang="en-US" altLang="zh-CN" sz="2800" dirty="0" smtClean="0">
                <a:ea typeface="宋体" pitchFamily="2" charset="-122"/>
              </a:rPr>
              <a:t>$</a:t>
            </a:r>
            <a:r>
              <a:rPr lang="en-US" altLang="zh-CN" sz="2800" dirty="0">
                <a:ea typeface="宋体" pitchFamily="2" charset="-122"/>
              </a:rPr>
              <a:t>t0 – $t9: </a:t>
            </a:r>
            <a:r>
              <a:rPr lang="zh-CN" altLang="en-US" sz="2800" dirty="0">
                <a:ea typeface="宋体" pitchFamily="2" charset="-122"/>
              </a:rPr>
              <a:t>临时</a:t>
            </a:r>
            <a:r>
              <a:rPr lang="zh-CN" altLang="en-US" sz="2800" dirty="0" smtClean="0">
                <a:ea typeface="宋体" pitchFamily="2" charset="-122"/>
              </a:rPr>
              <a:t>寄存器</a:t>
            </a:r>
            <a:r>
              <a:rPr lang="en-US" altLang="zh-CN" sz="2800" dirty="0" smtClean="0">
                <a:ea typeface="宋体" pitchFamily="2" charset="-122"/>
              </a:rPr>
              <a:t> </a:t>
            </a:r>
            <a:r>
              <a:rPr lang="en-US" altLang="zh-CN" sz="2800" dirty="0">
                <a:ea typeface="宋体" pitchFamily="2" charset="-122"/>
              </a:rPr>
              <a:t>(</a:t>
            </a:r>
            <a:r>
              <a:rPr lang="en-US" altLang="zh-CN" sz="2800" dirty="0" err="1">
                <a:ea typeface="宋体" pitchFamily="2" charset="-122"/>
              </a:rPr>
              <a:t>reg’s</a:t>
            </a:r>
            <a:r>
              <a:rPr lang="en-US" altLang="zh-CN" sz="2800" dirty="0">
                <a:ea typeface="宋体" pitchFamily="2" charset="-122"/>
              </a:rPr>
              <a:t> </a:t>
            </a:r>
            <a:r>
              <a:rPr lang="en-US" altLang="zh-CN" sz="2800" dirty="0" smtClean="0">
                <a:ea typeface="宋体" pitchFamily="2" charset="-122"/>
              </a:rPr>
              <a:t>8~15, 24~25)</a:t>
            </a:r>
            <a:endParaRPr lang="en-US" altLang="zh-CN" sz="2800" dirty="0">
              <a:ea typeface="宋体" pitchFamily="2" charset="-122"/>
            </a:endParaRPr>
          </a:p>
          <a:p>
            <a:pPr lvl="1">
              <a:lnSpc>
                <a:spcPct val="90000"/>
              </a:lnSpc>
            </a:pPr>
            <a:r>
              <a:rPr lang="en-US" altLang="zh-CN" sz="2400" dirty="0" err="1" smtClean="0">
                <a:solidFill>
                  <a:srgbClr val="00B050"/>
                </a:solidFill>
                <a:ea typeface="宋体" pitchFamily="2" charset="-122"/>
              </a:rPr>
              <a:t>Callee</a:t>
            </a:r>
            <a:r>
              <a:rPr lang="zh-CN" altLang="en-US" sz="2400" dirty="0" smtClean="0">
                <a:solidFill>
                  <a:srgbClr val="00B050"/>
                </a:solidFill>
                <a:ea typeface="宋体" pitchFamily="2" charset="-122"/>
              </a:rPr>
              <a:t>（过程）</a:t>
            </a:r>
            <a:r>
              <a:rPr lang="zh-CN" altLang="en-US" sz="2400" dirty="0" smtClean="0">
                <a:ea typeface="宋体" pitchFamily="2" charset="-122"/>
              </a:rPr>
              <a:t>不必压栈保存</a:t>
            </a:r>
            <a:endParaRPr lang="en-US" altLang="zh-CN" sz="2400" dirty="0">
              <a:ea typeface="宋体" pitchFamily="2" charset="-122"/>
            </a:endParaRPr>
          </a:p>
          <a:p>
            <a:pPr>
              <a:lnSpc>
                <a:spcPct val="90000"/>
              </a:lnSpc>
            </a:pPr>
            <a:r>
              <a:rPr lang="en-US" altLang="zh-CN" sz="2800" dirty="0">
                <a:solidFill>
                  <a:srgbClr val="FF0000"/>
                </a:solidFill>
                <a:ea typeface="宋体" pitchFamily="2" charset="-122"/>
              </a:rPr>
              <a:t>$s0 – $s7: </a:t>
            </a:r>
            <a:r>
              <a:rPr lang="zh-CN" altLang="en-US" sz="2800" dirty="0" smtClean="0">
                <a:solidFill>
                  <a:srgbClr val="FF0000"/>
                </a:solidFill>
                <a:ea typeface="宋体" pitchFamily="2" charset="-122"/>
              </a:rPr>
              <a:t>保留 </a:t>
            </a:r>
            <a:r>
              <a:rPr lang="en-US" altLang="zh-CN" sz="2800" dirty="0" smtClean="0">
                <a:ea typeface="宋体" pitchFamily="2" charset="-122"/>
              </a:rPr>
              <a:t> </a:t>
            </a:r>
            <a:r>
              <a:rPr lang="en-US" altLang="zh-CN" sz="2800" dirty="0">
                <a:ea typeface="宋体" pitchFamily="2" charset="-122"/>
              </a:rPr>
              <a:t>(</a:t>
            </a:r>
            <a:r>
              <a:rPr lang="en-US" altLang="zh-CN" sz="2800" dirty="0" err="1">
                <a:ea typeface="宋体" pitchFamily="2" charset="-122"/>
              </a:rPr>
              <a:t>reg’s</a:t>
            </a:r>
            <a:r>
              <a:rPr lang="en-US" altLang="zh-CN" sz="2800" dirty="0">
                <a:ea typeface="宋体" pitchFamily="2" charset="-122"/>
              </a:rPr>
              <a:t> </a:t>
            </a:r>
            <a:r>
              <a:rPr lang="en-US" altLang="zh-CN" sz="2800" dirty="0" smtClean="0">
                <a:ea typeface="宋体" pitchFamily="2" charset="-122"/>
              </a:rPr>
              <a:t>16 </a:t>
            </a:r>
            <a:r>
              <a:rPr lang="en-US" altLang="zh-CN" sz="2800" dirty="0">
                <a:ea typeface="宋体" pitchFamily="2" charset="-122"/>
              </a:rPr>
              <a:t>and </a:t>
            </a:r>
            <a:r>
              <a:rPr lang="en-US" altLang="zh-CN" sz="2800" dirty="0" smtClean="0">
                <a:ea typeface="宋体" pitchFamily="2" charset="-122"/>
              </a:rPr>
              <a:t>23)</a:t>
            </a:r>
            <a:endParaRPr lang="en-US" altLang="zh-CN" sz="2800" dirty="0">
              <a:solidFill>
                <a:srgbClr val="FF0000"/>
              </a:solidFill>
              <a:ea typeface="宋体" pitchFamily="2" charset="-122"/>
            </a:endParaRPr>
          </a:p>
          <a:p>
            <a:pPr lvl="1">
              <a:lnSpc>
                <a:spcPct val="90000"/>
              </a:lnSpc>
            </a:pPr>
            <a:r>
              <a:rPr lang="zh-CN" altLang="en-US" sz="2400" dirty="0" smtClean="0">
                <a:solidFill>
                  <a:srgbClr val="FF0000"/>
                </a:solidFill>
                <a:ea typeface="宋体" pitchFamily="2" charset="-122"/>
              </a:rPr>
              <a:t>必须被</a:t>
            </a:r>
            <a:r>
              <a:rPr lang="en-US" altLang="zh-CN" sz="2400" dirty="0" smtClean="0">
                <a:solidFill>
                  <a:srgbClr val="FF0000"/>
                </a:solidFill>
                <a:ea typeface="宋体" pitchFamily="2" charset="-122"/>
              </a:rPr>
              <a:t> </a:t>
            </a:r>
            <a:r>
              <a:rPr lang="en-US" altLang="zh-CN" sz="2400" dirty="0" err="1" smtClean="0">
                <a:solidFill>
                  <a:srgbClr val="FF0000"/>
                </a:solidFill>
                <a:ea typeface="宋体" pitchFamily="2" charset="-122"/>
              </a:rPr>
              <a:t>callee</a:t>
            </a:r>
            <a:r>
              <a:rPr lang="en-US" altLang="zh-CN" sz="2400" dirty="0" smtClean="0">
                <a:solidFill>
                  <a:srgbClr val="FF0000"/>
                </a:solidFill>
                <a:ea typeface="宋体" pitchFamily="2" charset="-122"/>
              </a:rPr>
              <a:t> </a:t>
            </a:r>
            <a:r>
              <a:rPr lang="zh-CN" altLang="en-US" sz="2400" dirty="0" smtClean="0">
                <a:solidFill>
                  <a:srgbClr val="FF0000"/>
                </a:solidFill>
                <a:ea typeface="宋体" pitchFamily="2" charset="-122"/>
              </a:rPr>
              <a:t>保存</a:t>
            </a:r>
            <a:r>
              <a:rPr lang="en-US" altLang="zh-CN" sz="2400" dirty="0" smtClean="0">
                <a:solidFill>
                  <a:srgbClr val="FF0000"/>
                </a:solidFill>
                <a:ea typeface="宋体" pitchFamily="2" charset="-122"/>
              </a:rPr>
              <a:t>/</a:t>
            </a:r>
            <a:r>
              <a:rPr lang="zh-CN" altLang="en-US" sz="2400" dirty="0" smtClean="0">
                <a:solidFill>
                  <a:srgbClr val="FF0000"/>
                </a:solidFill>
                <a:ea typeface="宋体" pitchFamily="2" charset="-122"/>
              </a:rPr>
              <a:t>恢复（叶过程只需压栈过程中使用的保留寄存器，其余不必压栈）</a:t>
            </a:r>
            <a:endParaRPr lang="en-US" altLang="zh-CN" sz="2400" dirty="0">
              <a:solidFill>
                <a:srgbClr val="FF0000"/>
              </a:solidFill>
              <a:ea typeface="宋体" pitchFamily="2" charset="-122"/>
            </a:endParaRPr>
          </a:p>
          <a:p>
            <a:pPr>
              <a:lnSpc>
                <a:spcPct val="90000"/>
              </a:lnSpc>
            </a:pPr>
            <a:r>
              <a:rPr lang="en-US" altLang="zh-CN" sz="2800" dirty="0">
                <a:solidFill>
                  <a:schemeClr val="accent5">
                    <a:lumMod val="75000"/>
                  </a:schemeClr>
                </a:solidFill>
                <a:ea typeface="宋体" pitchFamily="2" charset="-122"/>
              </a:rPr>
              <a:t>$</a:t>
            </a:r>
            <a:r>
              <a:rPr lang="en-US" altLang="zh-CN" sz="2800" dirty="0" err="1">
                <a:solidFill>
                  <a:schemeClr val="accent5">
                    <a:lumMod val="75000"/>
                  </a:schemeClr>
                </a:solidFill>
                <a:ea typeface="宋体" pitchFamily="2" charset="-122"/>
              </a:rPr>
              <a:t>gp</a:t>
            </a:r>
            <a:r>
              <a:rPr lang="en-US" altLang="zh-CN" sz="2800" dirty="0">
                <a:solidFill>
                  <a:schemeClr val="accent5">
                    <a:lumMod val="75000"/>
                  </a:schemeClr>
                </a:solidFill>
                <a:ea typeface="宋体" pitchFamily="2" charset="-122"/>
              </a:rPr>
              <a:t>: </a:t>
            </a:r>
            <a:r>
              <a:rPr lang="zh-CN" altLang="en-US" sz="2800" dirty="0" smtClean="0">
                <a:solidFill>
                  <a:schemeClr val="accent5">
                    <a:lumMod val="75000"/>
                  </a:schemeClr>
                </a:solidFill>
                <a:ea typeface="宋体" pitchFamily="2" charset="-122"/>
              </a:rPr>
              <a:t>静态数据的全局指针</a:t>
            </a:r>
            <a:r>
              <a:rPr lang="en-US" altLang="zh-CN" sz="2800" dirty="0" smtClean="0">
                <a:solidFill>
                  <a:schemeClr val="accent5">
                    <a:lumMod val="75000"/>
                  </a:schemeClr>
                </a:solidFill>
                <a:ea typeface="宋体" pitchFamily="2" charset="-122"/>
              </a:rPr>
              <a:t>(</a:t>
            </a:r>
            <a:r>
              <a:rPr lang="en-US" altLang="zh-CN" sz="2800" dirty="0" err="1" smtClean="0">
                <a:solidFill>
                  <a:schemeClr val="accent5">
                    <a:lumMod val="75000"/>
                  </a:schemeClr>
                </a:solidFill>
                <a:ea typeface="宋体" pitchFamily="2" charset="-122"/>
              </a:rPr>
              <a:t>reg</a:t>
            </a:r>
            <a:r>
              <a:rPr lang="en-US" altLang="zh-CN" sz="2800" dirty="0" smtClean="0">
                <a:solidFill>
                  <a:schemeClr val="accent5">
                    <a:lumMod val="75000"/>
                  </a:schemeClr>
                </a:solidFill>
                <a:ea typeface="宋体" pitchFamily="2" charset="-122"/>
              </a:rPr>
              <a:t> </a:t>
            </a:r>
            <a:r>
              <a:rPr lang="en-US" altLang="zh-CN" sz="2800" dirty="0">
                <a:solidFill>
                  <a:schemeClr val="accent5">
                    <a:lumMod val="75000"/>
                  </a:schemeClr>
                </a:solidFill>
                <a:ea typeface="宋体" pitchFamily="2" charset="-122"/>
              </a:rPr>
              <a:t>28)</a:t>
            </a:r>
          </a:p>
          <a:p>
            <a:pPr>
              <a:lnSpc>
                <a:spcPct val="90000"/>
              </a:lnSpc>
            </a:pPr>
            <a:r>
              <a:rPr lang="en-US" altLang="zh-CN" sz="2800" dirty="0">
                <a:solidFill>
                  <a:schemeClr val="accent5">
                    <a:lumMod val="75000"/>
                  </a:schemeClr>
                </a:solidFill>
                <a:ea typeface="宋体" pitchFamily="2" charset="-122"/>
              </a:rPr>
              <a:t>$</a:t>
            </a:r>
            <a:r>
              <a:rPr lang="en-US" altLang="zh-CN" sz="2800" dirty="0" err="1">
                <a:solidFill>
                  <a:schemeClr val="accent5">
                    <a:lumMod val="75000"/>
                  </a:schemeClr>
                </a:solidFill>
                <a:ea typeface="宋体" pitchFamily="2" charset="-122"/>
              </a:rPr>
              <a:t>sp</a:t>
            </a:r>
            <a:r>
              <a:rPr lang="en-US" altLang="zh-CN" sz="2800" dirty="0">
                <a:solidFill>
                  <a:schemeClr val="accent5">
                    <a:lumMod val="75000"/>
                  </a:schemeClr>
                </a:solidFill>
                <a:ea typeface="宋体" pitchFamily="2" charset="-122"/>
              </a:rPr>
              <a:t>: </a:t>
            </a:r>
            <a:r>
              <a:rPr lang="zh-CN" altLang="en-US" sz="2800" dirty="0">
                <a:solidFill>
                  <a:schemeClr val="accent5">
                    <a:lumMod val="75000"/>
                  </a:schemeClr>
                </a:solidFill>
                <a:ea typeface="宋体" pitchFamily="2" charset="-122"/>
              </a:rPr>
              <a:t>栈指针</a:t>
            </a:r>
            <a:r>
              <a:rPr lang="en-US" altLang="zh-CN" sz="2800" dirty="0" smtClean="0">
                <a:solidFill>
                  <a:schemeClr val="accent5">
                    <a:lumMod val="75000"/>
                  </a:schemeClr>
                </a:solidFill>
                <a:ea typeface="宋体" pitchFamily="2" charset="-122"/>
              </a:rPr>
              <a:t> </a:t>
            </a:r>
            <a:r>
              <a:rPr lang="en-US" altLang="zh-CN" sz="2800" dirty="0">
                <a:solidFill>
                  <a:schemeClr val="accent5">
                    <a:lumMod val="75000"/>
                  </a:schemeClr>
                </a:solidFill>
                <a:ea typeface="宋体" pitchFamily="2" charset="-122"/>
              </a:rPr>
              <a:t>(</a:t>
            </a:r>
            <a:r>
              <a:rPr lang="en-US" altLang="zh-CN" sz="2800" dirty="0" err="1">
                <a:solidFill>
                  <a:schemeClr val="accent5">
                    <a:lumMod val="75000"/>
                  </a:schemeClr>
                </a:solidFill>
                <a:ea typeface="宋体" pitchFamily="2" charset="-122"/>
              </a:rPr>
              <a:t>reg</a:t>
            </a:r>
            <a:r>
              <a:rPr lang="en-US" altLang="zh-CN" sz="2800" dirty="0">
                <a:solidFill>
                  <a:schemeClr val="accent5">
                    <a:lumMod val="75000"/>
                  </a:schemeClr>
                </a:solidFill>
                <a:ea typeface="宋体" pitchFamily="2" charset="-122"/>
              </a:rPr>
              <a:t> 29)</a:t>
            </a:r>
          </a:p>
          <a:p>
            <a:pPr>
              <a:lnSpc>
                <a:spcPct val="90000"/>
              </a:lnSpc>
            </a:pPr>
            <a:r>
              <a:rPr lang="en-US" altLang="zh-CN" sz="2800" dirty="0">
                <a:solidFill>
                  <a:schemeClr val="accent5">
                    <a:lumMod val="75000"/>
                  </a:schemeClr>
                </a:solidFill>
                <a:ea typeface="宋体" pitchFamily="2" charset="-122"/>
              </a:rPr>
              <a:t>$</a:t>
            </a:r>
            <a:r>
              <a:rPr lang="en-US" altLang="zh-CN" sz="2800" dirty="0" err="1">
                <a:solidFill>
                  <a:schemeClr val="accent5">
                    <a:lumMod val="75000"/>
                  </a:schemeClr>
                </a:solidFill>
                <a:ea typeface="宋体" pitchFamily="2" charset="-122"/>
              </a:rPr>
              <a:t>fp</a:t>
            </a:r>
            <a:r>
              <a:rPr lang="en-US" altLang="zh-CN" sz="2800" dirty="0">
                <a:solidFill>
                  <a:schemeClr val="accent5">
                    <a:lumMod val="75000"/>
                  </a:schemeClr>
                </a:solidFill>
                <a:ea typeface="宋体" pitchFamily="2" charset="-122"/>
              </a:rPr>
              <a:t>: </a:t>
            </a:r>
            <a:r>
              <a:rPr lang="zh-CN" altLang="en-US" sz="2800" dirty="0">
                <a:solidFill>
                  <a:schemeClr val="accent5">
                    <a:lumMod val="75000"/>
                  </a:schemeClr>
                </a:solidFill>
                <a:ea typeface="宋体" pitchFamily="2" charset="-122"/>
              </a:rPr>
              <a:t>帧指针</a:t>
            </a:r>
            <a:r>
              <a:rPr lang="en-US" altLang="zh-CN" sz="2800" dirty="0" smtClean="0">
                <a:solidFill>
                  <a:schemeClr val="accent5">
                    <a:lumMod val="75000"/>
                  </a:schemeClr>
                </a:solidFill>
                <a:ea typeface="宋体" pitchFamily="2" charset="-122"/>
              </a:rPr>
              <a:t> </a:t>
            </a:r>
            <a:r>
              <a:rPr lang="en-US" altLang="zh-CN" sz="2800" dirty="0">
                <a:solidFill>
                  <a:schemeClr val="accent5">
                    <a:lumMod val="75000"/>
                  </a:schemeClr>
                </a:solidFill>
                <a:ea typeface="宋体" pitchFamily="2" charset="-122"/>
              </a:rPr>
              <a:t>(</a:t>
            </a:r>
            <a:r>
              <a:rPr lang="en-US" altLang="zh-CN" sz="2800" dirty="0" err="1">
                <a:solidFill>
                  <a:schemeClr val="accent5">
                    <a:lumMod val="75000"/>
                  </a:schemeClr>
                </a:solidFill>
                <a:ea typeface="宋体" pitchFamily="2" charset="-122"/>
              </a:rPr>
              <a:t>reg</a:t>
            </a:r>
            <a:r>
              <a:rPr lang="en-US" altLang="zh-CN" sz="2800" dirty="0">
                <a:solidFill>
                  <a:schemeClr val="accent5">
                    <a:lumMod val="75000"/>
                  </a:schemeClr>
                </a:solidFill>
                <a:ea typeface="宋体" pitchFamily="2" charset="-122"/>
              </a:rPr>
              <a:t> 30)</a:t>
            </a:r>
          </a:p>
          <a:p>
            <a:pPr>
              <a:lnSpc>
                <a:spcPct val="90000"/>
              </a:lnSpc>
            </a:pPr>
            <a:r>
              <a:rPr lang="en-US" altLang="zh-CN" sz="2800" dirty="0">
                <a:solidFill>
                  <a:schemeClr val="accent5">
                    <a:lumMod val="75000"/>
                  </a:schemeClr>
                </a:solidFill>
                <a:ea typeface="宋体" pitchFamily="2" charset="-122"/>
              </a:rPr>
              <a:t>$</a:t>
            </a:r>
            <a:r>
              <a:rPr lang="en-US" altLang="zh-CN" sz="2800" dirty="0" err="1">
                <a:solidFill>
                  <a:schemeClr val="accent5">
                    <a:lumMod val="75000"/>
                  </a:schemeClr>
                </a:solidFill>
                <a:ea typeface="宋体" pitchFamily="2" charset="-122"/>
              </a:rPr>
              <a:t>ra</a:t>
            </a:r>
            <a:r>
              <a:rPr lang="en-US" altLang="zh-CN" sz="2800" dirty="0">
                <a:solidFill>
                  <a:schemeClr val="accent5">
                    <a:lumMod val="75000"/>
                  </a:schemeClr>
                </a:solidFill>
                <a:ea typeface="宋体" pitchFamily="2" charset="-122"/>
              </a:rPr>
              <a:t>: </a:t>
            </a:r>
            <a:r>
              <a:rPr lang="zh-CN" altLang="en-US" sz="2800" dirty="0" smtClean="0">
                <a:solidFill>
                  <a:schemeClr val="accent5">
                    <a:lumMod val="75000"/>
                  </a:schemeClr>
                </a:solidFill>
                <a:ea typeface="宋体" pitchFamily="2" charset="-122"/>
              </a:rPr>
              <a:t>返回地址</a:t>
            </a:r>
            <a:r>
              <a:rPr lang="en-US" altLang="zh-CN" sz="2800" dirty="0" smtClean="0">
                <a:solidFill>
                  <a:schemeClr val="accent5">
                    <a:lumMod val="75000"/>
                  </a:schemeClr>
                </a:solidFill>
                <a:ea typeface="宋体" pitchFamily="2" charset="-122"/>
              </a:rPr>
              <a:t> </a:t>
            </a:r>
            <a:r>
              <a:rPr lang="en-US" altLang="zh-CN" sz="2800" dirty="0">
                <a:solidFill>
                  <a:schemeClr val="accent5">
                    <a:lumMod val="75000"/>
                  </a:schemeClr>
                </a:solidFill>
                <a:ea typeface="宋体" pitchFamily="2" charset="-122"/>
              </a:rPr>
              <a:t>(</a:t>
            </a:r>
            <a:r>
              <a:rPr lang="en-US" altLang="zh-CN" sz="2800" dirty="0" err="1">
                <a:solidFill>
                  <a:schemeClr val="accent5">
                    <a:lumMod val="75000"/>
                  </a:schemeClr>
                </a:solidFill>
                <a:ea typeface="宋体" pitchFamily="2" charset="-122"/>
              </a:rPr>
              <a:t>reg</a:t>
            </a:r>
            <a:r>
              <a:rPr lang="en-US" altLang="zh-CN" sz="2800" dirty="0">
                <a:solidFill>
                  <a:schemeClr val="accent5">
                    <a:lumMod val="75000"/>
                  </a:schemeClr>
                </a:solidFill>
                <a:ea typeface="宋体" pitchFamily="2" charset="-122"/>
              </a:rPr>
              <a:t> 31)</a:t>
            </a:r>
          </a:p>
          <a:p>
            <a:endParaRPr lang="zh-CN" altLang="en-US" dirty="0">
              <a:solidFill>
                <a:schemeClr val="accent5">
                  <a:lumMod val="75000"/>
                </a:schemeClr>
              </a:solidFill>
            </a:endParaRPr>
          </a:p>
        </p:txBody>
      </p:sp>
      <p:sp>
        <p:nvSpPr>
          <p:cNvPr id="5" name="TextBox 4"/>
          <p:cNvSpPr txBox="1"/>
          <p:nvPr/>
        </p:nvSpPr>
        <p:spPr>
          <a:xfrm>
            <a:off x="5796136" y="5517232"/>
            <a:ext cx="2520280" cy="369332"/>
          </a:xfrm>
          <a:prstGeom prst="rect">
            <a:avLst/>
          </a:prstGeom>
          <a:noFill/>
        </p:spPr>
        <p:txBody>
          <a:bodyPr wrap="square" rtlCol="0">
            <a:spAutoFit/>
          </a:bodyPr>
          <a:lstStyle/>
          <a:p>
            <a:r>
              <a:rPr lang="zh-CN" altLang="en-US" dirty="0" smtClean="0"/>
              <a:t>还有几个</a:t>
            </a:r>
            <a:r>
              <a:rPr lang="en-US" altLang="zh-CN" dirty="0" smtClean="0"/>
              <a:t>$at,$k0,$k1</a:t>
            </a:r>
            <a:endParaRPr lang="zh-CN" altLang="en-US" dirty="0"/>
          </a:p>
        </p:txBody>
      </p:sp>
      <p:sp>
        <p:nvSpPr>
          <p:cNvPr id="6" name="右大括号 5"/>
          <p:cNvSpPr/>
          <p:nvPr/>
        </p:nvSpPr>
        <p:spPr>
          <a:xfrm>
            <a:off x="6696236" y="2785605"/>
            <a:ext cx="360040" cy="8640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7308304" y="2785605"/>
            <a:ext cx="1440160" cy="369332"/>
          </a:xfrm>
          <a:prstGeom prst="rect">
            <a:avLst/>
          </a:prstGeom>
          <a:noFill/>
        </p:spPr>
        <p:txBody>
          <a:bodyPr wrap="square" rtlCol="0">
            <a:spAutoFit/>
          </a:bodyPr>
          <a:lstStyle/>
          <a:p>
            <a:r>
              <a:rPr lang="zh-CN" altLang="en-US" dirty="0" smtClean="0"/>
              <a:t>约定</a:t>
            </a:r>
            <a:r>
              <a:rPr lang="en-US" altLang="zh-CN" dirty="0" smtClean="0"/>
              <a:t>P67</a:t>
            </a:r>
            <a:r>
              <a:rPr lang="zh-CN" altLang="en-US" dirty="0" smtClean="0"/>
              <a:t>下</a:t>
            </a:r>
            <a:endParaRPr lang="zh-CN" altLang="en-US" dirty="0"/>
          </a:p>
        </p:txBody>
      </p:sp>
    </p:spTree>
    <p:extLst>
      <p:ext uri="{BB962C8B-B14F-4D97-AF65-F5344CB8AC3E}">
        <p14:creationId xmlns:p14="http://schemas.microsoft.com/office/powerpoint/2010/main" val="290572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zh-CN" altLang="en-US" dirty="0"/>
              <a:t>八</a:t>
            </a:r>
          </a:p>
        </p:txBody>
      </p:sp>
      <p:sp>
        <p:nvSpPr>
          <p:cNvPr id="3" name="内容占位符 2"/>
          <p:cNvSpPr>
            <a:spLocks noGrp="1"/>
          </p:cNvSpPr>
          <p:nvPr>
            <p:ph idx="1"/>
          </p:nvPr>
        </p:nvSpPr>
        <p:spPr/>
        <p:txBody>
          <a:bodyPr/>
          <a:lstStyle/>
          <a:p>
            <a:r>
              <a:rPr lang="en-US" altLang="zh-CN" dirty="0" smtClean="0"/>
              <a:t>2.40</a:t>
            </a:r>
          </a:p>
          <a:p>
            <a:r>
              <a:rPr lang="en-US" altLang="zh-CN" smtClean="0"/>
              <a:t>2.41</a:t>
            </a:r>
            <a:endParaRPr lang="zh-CN" altLang="en-US" dirty="0"/>
          </a:p>
        </p:txBody>
      </p:sp>
    </p:spTree>
    <p:extLst>
      <p:ext uri="{BB962C8B-B14F-4D97-AF65-F5344CB8AC3E}">
        <p14:creationId xmlns:p14="http://schemas.microsoft.com/office/powerpoint/2010/main" val="3583429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76673"/>
            <a:ext cx="8229600" cy="2664296"/>
          </a:xfrm>
        </p:spPr>
        <p:txBody>
          <a:bodyPr>
            <a:normAutofit/>
          </a:bodyPr>
          <a:lstStyle/>
          <a:p>
            <a:r>
              <a:rPr lang="zh-CN" altLang="en-US" dirty="0" smtClean="0"/>
              <a:t>上面提到了</a:t>
            </a:r>
            <a:r>
              <a:rPr lang="en-US" altLang="zh-CN" dirty="0" smtClean="0"/>
              <a:t>pc</a:t>
            </a:r>
            <a:r>
              <a:rPr lang="zh-CN" altLang="en-US" dirty="0" smtClean="0"/>
              <a:t>、</a:t>
            </a:r>
            <a:r>
              <a:rPr lang="en-US" altLang="zh-CN" dirty="0" smtClean="0"/>
              <a:t>$</a:t>
            </a:r>
            <a:r>
              <a:rPr lang="en-US" altLang="zh-CN" dirty="0" err="1" smtClean="0"/>
              <a:t>ra</a:t>
            </a:r>
            <a:r>
              <a:rPr lang="zh-CN" altLang="en-US" dirty="0" smtClean="0"/>
              <a:t>、</a:t>
            </a:r>
            <a:r>
              <a:rPr lang="en-US" altLang="zh-CN" dirty="0" smtClean="0"/>
              <a:t>$a0-$a3</a:t>
            </a:r>
            <a:r>
              <a:rPr lang="zh-CN" altLang="en-US" dirty="0" smtClean="0"/>
              <a:t>、</a:t>
            </a:r>
            <a:r>
              <a:rPr lang="en-US" altLang="zh-CN" dirty="0" smtClean="0"/>
              <a:t>$v0-$v1</a:t>
            </a:r>
            <a:r>
              <a:rPr lang="zh-CN" altLang="en-US" dirty="0" smtClean="0"/>
              <a:t>。当过程参数多于</a:t>
            </a:r>
            <a:r>
              <a:rPr lang="en-US" altLang="zh-CN" dirty="0" smtClean="0"/>
              <a:t>4</a:t>
            </a:r>
            <a:r>
              <a:rPr lang="zh-CN" altLang="en-US" dirty="0" smtClean="0"/>
              <a:t>个，返回值多于</a:t>
            </a:r>
            <a:r>
              <a:rPr lang="en-US" altLang="zh-CN" dirty="0" smtClean="0"/>
              <a:t>2</a:t>
            </a:r>
            <a:r>
              <a:rPr lang="zh-CN" altLang="en-US" dirty="0" smtClean="0"/>
              <a:t>个</a:t>
            </a:r>
            <a:r>
              <a:rPr lang="en-US" altLang="zh-CN" dirty="0" err="1" smtClean="0"/>
              <a:t>callee</a:t>
            </a:r>
            <a:r>
              <a:rPr lang="zh-CN" altLang="en-US" dirty="0" smtClean="0"/>
              <a:t>可使用栈。栈指针寄存器</a:t>
            </a:r>
            <a:r>
              <a:rPr lang="en-US" altLang="zh-CN" dirty="0" smtClean="0"/>
              <a:t>$</a:t>
            </a:r>
            <a:r>
              <a:rPr lang="en-US" altLang="zh-CN" dirty="0" err="1" smtClean="0"/>
              <a:t>sp</a:t>
            </a:r>
            <a:r>
              <a:rPr lang="zh-CN" altLang="en-US" dirty="0" smtClean="0"/>
              <a:t>（</a:t>
            </a:r>
            <a:r>
              <a:rPr lang="en-US" altLang="zh-CN" dirty="0" smtClean="0"/>
              <a:t>29</a:t>
            </a:r>
            <a:r>
              <a:rPr lang="zh-CN" altLang="en-US" dirty="0" smtClean="0"/>
              <a:t>号）</a:t>
            </a:r>
            <a:endParaRPr lang="en-US" altLang="zh-CN" dirty="0" smtClean="0"/>
          </a:p>
          <a:p>
            <a:r>
              <a:rPr lang="en-US" altLang="zh-CN" dirty="0" smtClean="0"/>
              <a:t>$</a:t>
            </a:r>
            <a:r>
              <a:rPr lang="en-US" altLang="zh-CN" dirty="0" err="1" smtClean="0"/>
              <a:t>sp</a:t>
            </a:r>
            <a:r>
              <a:rPr lang="zh-CN" altLang="en-US" dirty="0"/>
              <a:t>即栈的</a:t>
            </a:r>
            <a:r>
              <a:rPr lang="zh-CN" altLang="en-US" dirty="0" smtClean="0"/>
              <a:t>增长是按地址从高到低的顺序进行的。</a:t>
            </a:r>
            <a:endParaRPr lang="en-US" altLang="zh-CN" dirty="0" smtClean="0"/>
          </a:p>
          <a:p>
            <a:endParaRPr lang="zh-CN" altLang="en-US" dirty="0"/>
          </a:p>
        </p:txBody>
      </p:sp>
      <p:cxnSp>
        <p:nvCxnSpPr>
          <p:cNvPr id="5" name="直接连接符 4"/>
          <p:cNvCxnSpPr/>
          <p:nvPr/>
        </p:nvCxnSpPr>
        <p:spPr>
          <a:xfrm>
            <a:off x="1187624" y="3284984"/>
            <a:ext cx="0" cy="2664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483768" y="3284984"/>
            <a:ext cx="0" cy="2653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87624" y="3789040"/>
            <a:ext cx="1296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87624" y="4149080"/>
            <a:ext cx="1296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187624" y="5938158"/>
            <a:ext cx="1296144"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67544" y="3284984"/>
            <a:ext cx="648072" cy="369332"/>
          </a:xfrm>
          <a:prstGeom prst="rect">
            <a:avLst/>
          </a:prstGeom>
          <a:noFill/>
        </p:spPr>
        <p:txBody>
          <a:bodyPr wrap="square" rtlCol="0">
            <a:spAutoFit/>
          </a:bodyPr>
          <a:lstStyle/>
          <a:p>
            <a:r>
              <a:rPr lang="en-US" altLang="zh-CN" dirty="0"/>
              <a:t>n</a:t>
            </a:r>
            <a:r>
              <a:rPr lang="zh-CN" altLang="en-US" dirty="0" smtClean="0"/>
              <a:t>高</a:t>
            </a:r>
            <a:endParaRPr lang="zh-CN" altLang="en-US" dirty="0"/>
          </a:p>
        </p:txBody>
      </p:sp>
      <p:sp>
        <p:nvSpPr>
          <p:cNvPr id="15" name="TextBox 14"/>
          <p:cNvSpPr txBox="1"/>
          <p:nvPr/>
        </p:nvSpPr>
        <p:spPr>
          <a:xfrm>
            <a:off x="431540" y="5589240"/>
            <a:ext cx="720080" cy="369332"/>
          </a:xfrm>
          <a:prstGeom prst="rect">
            <a:avLst/>
          </a:prstGeom>
          <a:noFill/>
        </p:spPr>
        <p:txBody>
          <a:bodyPr wrap="square" rtlCol="0">
            <a:spAutoFit/>
          </a:bodyPr>
          <a:lstStyle/>
          <a:p>
            <a:r>
              <a:rPr lang="en-US" altLang="zh-CN" dirty="0" smtClean="0"/>
              <a:t>0</a:t>
            </a:r>
            <a:r>
              <a:rPr lang="zh-CN" altLang="en-US" dirty="0" smtClean="0"/>
              <a:t>低</a:t>
            </a:r>
            <a:endParaRPr lang="zh-CN" altLang="en-US" dirty="0"/>
          </a:p>
        </p:txBody>
      </p:sp>
      <p:sp>
        <p:nvSpPr>
          <p:cNvPr id="16" name="下箭头 15"/>
          <p:cNvSpPr/>
          <p:nvPr/>
        </p:nvSpPr>
        <p:spPr>
          <a:xfrm>
            <a:off x="1511660" y="5014888"/>
            <a:ext cx="540060" cy="5743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1331640" y="4149080"/>
            <a:ext cx="1008112" cy="369332"/>
          </a:xfrm>
          <a:prstGeom prst="rect">
            <a:avLst/>
          </a:prstGeom>
          <a:noFill/>
        </p:spPr>
        <p:txBody>
          <a:bodyPr wrap="square" rtlCol="0">
            <a:spAutoFit/>
          </a:bodyPr>
          <a:lstStyle/>
          <a:p>
            <a:r>
              <a:rPr lang="zh-CN" altLang="en-US" dirty="0" smtClean="0"/>
              <a:t>栈顶</a:t>
            </a:r>
            <a:endParaRPr lang="zh-CN" altLang="en-US" dirty="0"/>
          </a:p>
        </p:txBody>
      </p:sp>
      <p:sp>
        <p:nvSpPr>
          <p:cNvPr id="18" name="TextBox 17"/>
          <p:cNvSpPr txBox="1"/>
          <p:nvPr/>
        </p:nvSpPr>
        <p:spPr>
          <a:xfrm>
            <a:off x="2843808" y="4143055"/>
            <a:ext cx="1008112" cy="375357"/>
          </a:xfrm>
          <a:prstGeom prst="rect">
            <a:avLst/>
          </a:prstGeom>
          <a:noFill/>
        </p:spPr>
        <p:txBody>
          <a:bodyPr wrap="square" rtlCol="0">
            <a:spAutoFit/>
          </a:bodyPr>
          <a:lstStyle/>
          <a:p>
            <a:r>
              <a:rPr lang="en-US" altLang="zh-CN" dirty="0" smtClean="0"/>
              <a:t>$</a:t>
            </a:r>
            <a:r>
              <a:rPr lang="en-US" altLang="zh-CN" dirty="0" err="1" smtClean="0"/>
              <a:t>sp</a:t>
            </a:r>
            <a:endParaRPr lang="zh-CN" altLang="en-US" dirty="0"/>
          </a:p>
        </p:txBody>
      </p:sp>
      <p:sp>
        <p:nvSpPr>
          <p:cNvPr id="19" name="TextBox 18"/>
          <p:cNvSpPr txBox="1"/>
          <p:nvPr/>
        </p:nvSpPr>
        <p:spPr>
          <a:xfrm>
            <a:off x="3851920" y="3284984"/>
            <a:ext cx="4896544" cy="2706895"/>
          </a:xfrm>
          <a:prstGeom prst="rect">
            <a:avLst/>
          </a:prstGeom>
          <a:noFill/>
        </p:spPr>
        <p:txBody>
          <a:bodyPr wrap="square" rtlCol="0">
            <a:spAutoFit/>
          </a:bodyPr>
          <a:lstStyle/>
          <a:p>
            <a:pPr marL="741363" lvl="1" indent="-246063">
              <a:lnSpc>
                <a:spcPct val="90000"/>
              </a:lnSpc>
              <a:spcBef>
                <a:spcPct val="65000"/>
              </a:spcBef>
              <a:buClr>
                <a:schemeClr val="accent1"/>
              </a:buClr>
              <a:buSzPct val="75000"/>
              <a:buFont typeface="Monotype Sorts" pitchFamily="2" charset="2"/>
              <a:buChar char="l"/>
            </a:pPr>
            <a:r>
              <a:rPr lang="zh-CN" altLang="en-US" sz="2200" dirty="0"/>
              <a:t>将</a:t>
            </a:r>
            <a:r>
              <a:rPr lang="zh-CN" altLang="en-US" sz="2200" dirty="0" smtClean="0"/>
              <a:t>数据入栈</a:t>
            </a:r>
            <a:r>
              <a:rPr lang="en-US" altLang="zh-CN" sz="2200" dirty="0" smtClean="0"/>
              <a:t> </a:t>
            </a:r>
            <a:r>
              <a:rPr lang="en-US" altLang="zh-CN" sz="2200" dirty="0"/>
              <a:t>– </a:t>
            </a:r>
            <a:r>
              <a:rPr lang="en-US" altLang="zh-CN" sz="2200" dirty="0" smtClean="0"/>
              <a:t>push</a:t>
            </a:r>
            <a:r>
              <a:rPr lang="zh-CN" altLang="en-US" sz="2200" dirty="0" smtClean="0"/>
              <a:t>压栈</a:t>
            </a:r>
            <a:endParaRPr lang="en-US" altLang="zh-CN" sz="2200" dirty="0"/>
          </a:p>
          <a:p>
            <a:pPr marL="1146175" lvl="2" indent="-176213">
              <a:lnSpc>
                <a:spcPct val="90000"/>
              </a:lnSpc>
              <a:spcBef>
                <a:spcPct val="65000"/>
              </a:spcBef>
              <a:buClr>
                <a:schemeClr val="accent1"/>
              </a:buClr>
            </a:pPr>
            <a:r>
              <a:rPr lang="en-US" altLang="zh-CN" sz="2000" dirty="0"/>
              <a:t>  </a:t>
            </a:r>
            <a:r>
              <a:rPr lang="en-US" altLang="zh-CN" sz="2000" dirty="0">
                <a:latin typeface="Courier New" pitchFamily="49" charset="0"/>
              </a:rPr>
              <a:t>$</a:t>
            </a:r>
            <a:r>
              <a:rPr lang="en-US" altLang="zh-CN" sz="2000" dirty="0" err="1">
                <a:latin typeface="Courier New" pitchFamily="49" charset="0"/>
              </a:rPr>
              <a:t>sp</a:t>
            </a:r>
            <a:r>
              <a:rPr lang="en-US" altLang="zh-CN" sz="2000" dirty="0"/>
              <a:t> = </a:t>
            </a:r>
            <a:r>
              <a:rPr lang="en-US" altLang="zh-CN" sz="2000" dirty="0">
                <a:latin typeface="Courier New" pitchFamily="49" charset="0"/>
              </a:rPr>
              <a:t>$</a:t>
            </a:r>
            <a:r>
              <a:rPr lang="en-US" altLang="zh-CN" sz="2000" dirty="0" err="1">
                <a:latin typeface="Courier New" pitchFamily="49" charset="0"/>
              </a:rPr>
              <a:t>sp</a:t>
            </a:r>
            <a:r>
              <a:rPr lang="en-US" altLang="zh-CN" sz="2000" dirty="0"/>
              <a:t> – 4	 		        </a:t>
            </a:r>
            <a:r>
              <a:rPr lang="zh-CN" altLang="en-US" sz="2000" dirty="0" smtClean="0"/>
              <a:t>新压入的数据位于</a:t>
            </a:r>
            <a:r>
              <a:rPr lang="en-US" altLang="zh-CN" sz="2000" dirty="0" smtClean="0"/>
              <a:t> </a:t>
            </a:r>
            <a:r>
              <a:rPr lang="en-US" altLang="zh-CN" sz="2000" dirty="0"/>
              <a:t>$</a:t>
            </a:r>
            <a:r>
              <a:rPr lang="en-US" altLang="zh-CN" sz="2000" dirty="0" err="1"/>
              <a:t>sp</a:t>
            </a:r>
            <a:endParaRPr lang="en-US" altLang="zh-CN" sz="2000" dirty="0"/>
          </a:p>
          <a:p>
            <a:pPr marL="741363" lvl="1" indent="-246063">
              <a:lnSpc>
                <a:spcPct val="90000"/>
              </a:lnSpc>
              <a:spcBef>
                <a:spcPct val="65000"/>
              </a:spcBef>
              <a:buClr>
                <a:schemeClr val="accent1"/>
              </a:buClr>
              <a:buSzPct val="75000"/>
              <a:buFont typeface="Monotype Sorts" pitchFamily="2" charset="2"/>
              <a:buChar char="l"/>
            </a:pPr>
            <a:r>
              <a:rPr lang="zh-CN" altLang="en-US" sz="2200" dirty="0"/>
              <a:t>从栈中移出数据</a:t>
            </a:r>
            <a:r>
              <a:rPr lang="en-US" altLang="zh-CN" sz="2200" dirty="0" smtClean="0"/>
              <a:t> </a:t>
            </a:r>
            <a:r>
              <a:rPr lang="en-US" altLang="zh-CN" sz="2200" dirty="0"/>
              <a:t>– </a:t>
            </a:r>
            <a:r>
              <a:rPr lang="en-US" altLang="zh-CN" sz="2200" dirty="0" smtClean="0"/>
              <a:t>pop</a:t>
            </a:r>
            <a:r>
              <a:rPr lang="zh-CN" altLang="en-US" sz="2200" dirty="0" smtClean="0"/>
              <a:t>出栈</a:t>
            </a:r>
            <a:endParaRPr lang="en-US" altLang="zh-CN" sz="2200" dirty="0"/>
          </a:p>
          <a:p>
            <a:pPr marL="1146175" lvl="2" indent="-176213">
              <a:lnSpc>
                <a:spcPct val="90000"/>
              </a:lnSpc>
              <a:spcBef>
                <a:spcPct val="65000"/>
              </a:spcBef>
              <a:buClr>
                <a:schemeClr val="accent1"/>
              </a:buClr>
            </a:pPr>
            <a:r>
              <a:rPr lang="en-US" altLang="zh-CN" sz="2000" dirty="0"/>
              <a:t>   </a:t>
            </a:r>
            <a:r>
              <a:rPr lang="zh-CN" altLang="en-US" sz="2000" dirty="0"/>
              <a:t>要移出的</a:t>
            </a:r>
            <a:r>
              <a:rPr lang="zh-CN" altLang="en-US" sz="2000" dirty="0" smtClean="0"/>
              <a:t>数据位于</a:t>
            </a:r>
            <a:r>
              <a:rPr lang="en-US" altLang="zh-CN" sz="2000" dirty="0" smtClean="0"/>
              <a:t>$</a:t>
            </a:r>
            <a:r>
              <a:rPr lang="en-US" altLang="zh-CN" sz="2000" dirty="0" err="1" smtClean="0"/>
              <a:t>sp</a:t>
            </a:r>
            <a:r>
              <a:rPr lang="en-US" altLang="zh-CN" sz="2000" dirty="0" smtClean="0"/>
              <a:t> </a:t>
            </a:r>
            <a:r>
              <a:rPr lang="en-US" altLang="zh-CN" sz="2000" dirty="0"/>
              <a:t>	         </a:t>
            </a:r>
            <a:r>
              <a:rPr lang="en-US" altLang="zh-CN" sz="2000" dirty="0" smtClean="0"/>
              <a:t>   </a:t>
            </a:r>
            <a:r>
              <a:rPr lang="en-US" altLang="zh-CN" sz="2000" dirty="0" smtClean="0">
                <a:latin typeface="Courier New" pitchFamily="49" charset="0"/>
              </a:rPr>
              <a:t>$</a:t>
            </a:r>
            <a:r>
              <a:rPr lang="en-US" altLang="zh-CN" sz="2000" dirty="0" err="1">
                <a:latin typeface="Courier New" pitchFamily="49" charset="0"/>
              </a:rPr>
              <a:t>sp</a:t>
            </a:r>
            <a:r>
              <a:rPr lang="en-US" altLang="zh-CN" sz="2000" dirty="0"/>
              <a:t> = </a:t>
            </a:r>
            <a:r>
              <a:rPr lang="en-US" altLang="zh-CN" sz="2000" dirty="0">
                <a:latin typeface="Courier New" pitchFamily="49" charset="0"/>
              </a:rPr>
              <a:t>$</a:t>
            </a:r>
            <a:r>
              <a:rPr lang="en-US" altLang="zh-CN" sz="2000" dirty="0" err="1">
                <a:latin typeface="Courier New" pitchFamily="49" charset="0"/>
              </a:rPr>
              <a:t>sp</a:t>
            </a:r>
            <a:r>
              <a:rPr lang="en-US" altLang="zh-CN" sz="2000" dirty="0"/>
              <a:t> + 4</a:t>
            </a:r>
          </a:p>
          <a:p>
            <a:endParaRPr lang="zh-CN" altLang="en-US" dirty="0"/>
          </a:p>
        </p:txBody>
      </p:sp>
      <p:cxnSp>
        <p:nvCxnSpPr>
          <p:cNvPr id="21" name="直接箭头连接符 20"/>
          <p:cNvCxnSpPr>
            <a:stCxn id="18" idx="1"/>
            <a:endCxn id="17" idx="3"/>
          </p:cNvCxnSpPr>
          <p:nvPr/>
        </p:nvCxnSpPr>
        <p:spPr>
          <a:xfrm flipH="1">
            <a:off x="2339752" y="4330734"/>
            <a:ext cx="504056" cy="3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87624" y="3284984"/>
            <a:ext cx="1296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187624" y="4577374"/>
            <a:ext cx="129614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582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36712"/>
            <a:ext cx="8229600" cy="4525963"/>
          </a:xfrm>
        </p:spPr>
        <p:txBody>
          <a:bodyPr/>
          <a:lstStyle/>
          <a:p>
            <a:r>
              <a:rPr lang="zh-CN" altLang="en-US" dirty="0"/>
              <a:t>例：</a:t>
            </a:r>
            <a:r>
              <a:rPr lang="en-US" altLang="zh-CN" dirty="0">
                <a:ea typeface="宋体" charset="-122"/>
              </a:rPr>
              <a:t>C </a:t>
            </a:r>
            <a:r>
              <a:rPr lang="zh-CN" altLang="en-US" dirty="0">
                <a:ea typeface="宋体" charset="-122"/>
              </a:rPr>
              <a:t>代码：</a:t>
            </a:r>
            <a:endParaRPr lang="en-US" altLang="zh-CN" dirty="0">
              <a:ea typeface="宋体" charset="-122"/>
            </a:endParaRPr>
          </a:p>
          <a:p>
            <a:pPr>
              <a:buNone/>
            </a:pPr>
            <a:r>
              <a:rPr lang="en-US" altLang="zh-CN" sz="2800" dirty="0">
                <a:latin typeface="Lucida Console" pitchFamily="49" charset="0"/>
                <a:ea typeface="宋体" charset="-122"/>
              </a:rPr>
              <a:t>	</a:t>
            </a:r>
            <a:r>
              <a:rPr lang="en-US" altLang="zh-CN" sz="2800" dirty="0" err="1">
                <a:latin typeface="Lucida Console" pitchFamily="49" charset="0"/>
                <a:ea typeface="宋体" charset="-122"/>
              </a:rPr>
              <a:t>int</a:t>
            </a:r>
            <a:r>
              <a:rPr lang="en-US" altLang="zh-CN" sz="2800" dirty="0">
                <a:latin typeface="Lucida Console" pitchFamily="49" charset="0"/>
                <a:ea typeface="宋体" charset="-122"/>
              </a:rPr>
              <a:t> </a:t>
            </a:r>
            <a:r>
              <a:rPr lang="en-US" altLang="zh-CN" sz="2800" dirty="0" err="1">
                <a:latin typeface="Lucida Console" pitchFamily="49" charset="0"/>
                <a:ea typeface="宋体" charset="-122"/>
              </a:rPr>
              <a:t>leaf_example</a:t>
            </a:r>
            <a:r>
              <a:rPr lang="en-US" altLang="zh-CN" sz="2800" dirty="0">
                <a:latin typeface="Lucida Console" pitchFamily="49" charset="0"/>
                <a:ea typeface="宋体" charset="-122"/>
              </a:rPr>
              <a:t> (</a:t>
            </a:r>
            <a:r>
              <a:rPr lang="en-US" altLang="zh-CN" sz="2800" dirty="0" err="1">
                <a:latin typeface="Lucida Console" pitchFamily="49" charset="0"/>
                <a:ea typeface="宋体" charset="-122"/>
              </a:rPr>
              <a:t>int</a:t>
            </a:r>
            <a:r>
              <a:rPr lang="en-US" altLang="zh-CN" sz="2800" dirty="0">
                <a:latin typeface="Lucida Console" pitchFamily="49" charset="0"/>
                <a:ea typeface="宋体" charset="-122"/>
              </a:rPr>
              <a:t> g, h, </a:t>
            </a:r>
            <a:r>
              <a:rPr lang="en-US" altLang="zh-CN" sz="2800" dirty="0" err="1">
                <a:latin typeface="Lucida Console" pitchFamily="49" charset="0"/>
                <a:ea typeface="宋体" charset="-122"/>
              </a:rPr>
              <a:t>i</a:t>
            </a:r>
            <a:r>
              <a:rPr lang="en-US" altLang="zh-CN" sz="2800" dirty="0">
                <a:latin typeface="Lucida Console" pitchFamily="49" charset="0"/>
                <a:ea typeface="宋体" charset="-122"/>
              </a:rPr>
              <a:t>, j)</a:t>
            </a:r>
            <a:br>
              <a:rPr lang="en-US" altLang="zh-CN" sz="2800" dirty="0">
                <a:latin typeface="Lucida Console" pitchFamily="49" charset="0"/>
                <a:ea typeface="宋体" charset="-122"/>
              </a:rPr>
            </a:br>
            <a:r>
              <a:rPr lang="en-US" altLang="zh-CN" sz="2800" dirty="0">
                <a:latin typeface="Lucida Console" pitchFamily="49" charset="0"/>
                <a:ea typeface="宋体" charset="-122"/>
              </a:rPr>
              <a:t>{ </a:t>
            </a:r>
            <a:r>
              <a:rPr lang="en-US" altLang="zh-CN" sz="2800" dirty="0" err="1">
                <a:latin typeface="Lucida Console" pitchFamily="49" charset="0"/>
                <a:ea typeface="宋体" charset="-122"/>
              </a:rPr>
              <a:t>int</a:t>
            </a:r>
            <a:r>
              <a:rPr lang="en-US" altLang="zh-CN" sz="2800" dirty="0">
                <a:latin typeface="Lucida Console" pitchFamily="49" charset="0"/>
                <a:ea typeface="宋体" charset="-122"/>
              </a:rPr>
              <a:t> f;</a:t>
            </a:r>
            <a:br>
              <a:rPr lang="en-US" altLang="zh-CN" sz="2800" dirty="0">
                <a:latin typeface="Lucida Console" pitchFamily="49" charset="0"/>
                <a:ea typeface="宋体" charset="-122"/>
              </a:rPr>
            </a:br>
            <a:r>
              <a:rPr lang="en-US" altLang="zh-CN" sz="2800" dirty="0">
                <a:latin typeface="Lucida Console" pitchFamily="49" charset="0"/>
                <a:ea typeface="宋体" charset="-122"/>
              </a:rPr>
              <a:t>  f = (g + h) - (</a:t>
            </a:r>
            <a:r>
              <a:rPr lang="en-US" altLang="zh-CN" sz="2800" dirty="0" err="1">
                <a:latin typeface="Lucida Console" pitchFamily="49" charset="0"/>
                <a:ea typeface="宋体" charset="-122"/>
              </a:rPr>
              <a:t>i</a:t>
            </a:r>
            <a:r>
              <a:rPr lang="en-US" altLang="zh-CN" sz="2800" dirty="0">
                <a:latin typeface="Lucida Console" pitchFamily="49" charset="0"/>
                <a:ea typeface="宋体" charset="-122"/>
              </a:rPr>
              <a:t> + j);</a:t>
            </a:r>
            <a:br>
              <a:rPr lang="en-US" altLang="zh-CN" sz="2800" dirty="0">
                <a:latin typeface="Lucida Console" pitchFamily="49" charset="0"/>
                <a:ea typeface="宋体" charset="-122"/>
              </a:rPr>
            </a:br>
            <a:r>
              <a:rPr lang="en-US" altLang="zh-CN" sz="2800" dirty="0">
                <a:latin typeface="Lucida Console" pitchFamily="49" charset="0"/>
                <a:ea typeface="宋体" charset="-122"/>
              </a:rPr>
              <a:t>  return f;</a:t>
            </a:r>
            <a:br>
              <a:rPr lang="en-US" altLang="zh-CN" sz="2800" dirty="0">
                <a:latin typeface="Lucida Console" pitchFamily="49" charset="0"/>
                <a:ea typeface="宋体" charset="-122"/>
              </a:rPr>
            </a:br>
            <a:r>
              <a:rPr lang="en-US" altLang="zh-CN" sz="2800" dirty="0">
                <a:latin typeface="Lucida Console" pitchFamily="49" charset="0"/>
                <a:ea typeface="宋体" charset="-122"/>
              </a:rPr>
              <a:t>}</a:t>
            </a:r>
          </a:p>
          <a:p>
            <a:pPr lvl="1"/>
            <a:r>
              <a:rPr lang="zh-CN" altLang="en-US" dirty="0">
                <a:ea typeface="宋体" charset="-122"/>
              </a:rPr>
              <a:t>参数</a:t>
            </a:r>
            <a:r>
              <a:rPr lang="en-US" altLang="zh-CN" dirty="0">
                <a:ea typeface="宋体" charset="-122"/>
              </a:rPr>
              <a:t>g, …, j</a:t>
            </a:r>
            <a:r>
              <a:rPr lang="zh-CN" altLang="en-US" dirty="0">
                <a:ea typeface="宋体" charset="-122"/>
              </a:rPr>
              <a:t>存于</a:t>
            </a:r>
            <a:r>
              <a:rPr lang="en-US" altLang="zh-CN" dirty="0">
                <a:ea typeface="宋体" charset="-122"/>
              </a:rPr>
              <a:t>$a0, …, $a3</a:t>
            </a:r>
          </a:p>
          <a:p>
            <a:pPr lvl="1"/>
            <a:r>
              <a:rPr lang="en-US" altLang="zh-CN" dirty="0">
                <a:ea typeface="宋体" charset="-122"/>
              </a:rPr>
              <a:t>f </a:t>
            </a:r>
            <a:r>
              <a:rPr lang="zh-CN" altLang="en-US" dirty="0">
                <a:ea typeface="宋体" charset="-122"/>
              </a:rPr>
              <a:t>存于</a:t>
            </a:r>
            <a:r>
              <a:rPr lang="en-US" altLang="zh-CN" dirty="0">
                <a:ea typeface="宋体" charset="-122"/>
              </a:rPr>
              <a:t>$s0 (</a:t>
            </a:r>
            <a:r>
              <a:rPr lang="zh-CN" altLang="en-US" dirty="0">
                <a:ea typeface="宋体" charset="-122"/>
              </a:rPr>
              <a:t>所以</a:t>
            </a:r>
            <a:r>
              <a:rPr lang="en-US" altLang="zh-CN" dirty="0">
                <a:ea typeface="宋体" charset="-122"/>
              </a:rPr>
              <a:t>$s0</a:t>
            </a:r>
            <a:r>
              <a:rPr lang="zh-CN" altLang="en-US" dirty="0">
                <a:ea typeface="宋体" charset="-122"/>
              </a:rPr>
              <a:t>需压</a:t>
            </a:r>
            <a:r>
              <a:rPr lang="zh-CN" altLang="en-US" dirty="0" smtClean="0">
                <a:ea typeface="宋体" charset="-122"/>
              </a:rPr>
              <a:t>栈，保存主程序旧值</a:t>
            </a:r>
            <a:r>
              <a:rPr lang="en-US" altLang="zh-CN" dirty="0" smtClean="0">
                <a:ea typeface="宋体" charset="-122"/>
              </a:rPr>
              <a:t>)</a:t>
            </a:r>
            <a:endParaRPr lang="en-US" altLang="zh-CN" dirty="0">
              <a:ea typeface="宋体" charset="-122"/>
            </a:endParaRPr>
          </a:p>
          <a:p>
            <a:pPr lvl="1"/>
            <a:r>
              <a:rPr lang="zh-CN" altLang="en-US" dirty="0">
                <a:ea typeface="宋体" charset="-122"/>
              </a:rPr>
              <a:t>结果存于</a:t>
            </a:r>
            <a:r>
              <a:rPr lang="en-US" altLang="zh-CN" dirty="0">
                <a:ea typeface="宋体" charset="-122"/>
              </a:rPr>
              <a:t>$v0</a:t>
            </a:r>
            <a:endParaRPr lang="en-AU" altLang="zh-CN" dirty="0">
              <a:ea typeface="宋体" charset="-122"/>
            </a:endParaRPr>
          </a:p>
          <a:p>
            <a:endParaRPr lang="zh-CN" altLang="en-US" dirty="0"/>
          </a:p>
        </p:txBody>
      </p:sp>
    </p:spTree>
    <p:extLst>
      <p:ext uri="{BB962C8B-B14F-4D97-AF65-F5344CB8AC3E}">
        <p14:creationId xmlns:p14="http://schemas.microsoft.com/office/powerpoint/2010/main" val="3782288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4254360442"/>
              </p:ext>
            </p:extLst>
          </p:nvPr>
        </p:nvGraphicFramePr>
        <p:xfrm>
          <a:off x="1043608" y="1916832"/>
          <a:ext cx="7536160" cy="3510280"/>
        </p:xfrm>
        <a:graphic>
          <a:graphicData uri="http://schemas.openxmlformats.org/drawingml/2006/table">
            <a:tbl>
              <a:tblPr firstRow="1" bandRow="1"/>
              <a:tblGrid>
                <a:gridCol w="4680520"/>
                <a:gridCol w="2855640"/>
              </a:tblGrid>
              <a:tr h="741680">
                <a:tc>
                  <a:txBody>
                    <a:bodyPr/>
                    <a:lstStyle/>
                    <a:p>
                      <a:endParaRPr lang="zh-CN" altLang="en-US" sz="2400" dirty="0"/>
                    </a:p>
                  </a:txBody>
                  <a:tcPr>
                    <a:solidFill>
                      <a:schemeClr val="accent6">
                        <a:alpha val="48000"/>
                      </a:schemeClr>
                    </a:solidFill>
                  </a:tcPr>
                </a:tc>
                <a:tc>
                  <a:txBody>
                    <a:bodyPr/>
                    <a:lstStyle/>
                    <a:p>
                      <a:r>
                        <a:rPr lang="en-US" altLang="zh-CN" sz="2400" dirty="0" smtClean="0"/>
                        <a:t>$s0</a:t>
                      </a:r>
                      <a:r>
                        <a:rPr lang="zh-CN" altLang="en-US" sz="2400" dirty="0" smtClean="0"/>
                        <a:t>压栈</a:t>
                      </a:r>
                      <a:endParaRPr lang="zh-CN" altLang="en-US" sz="2400" dirty="0"/>
                    </a:p>
                  </a:txBody>
                  <a:tcPr>
                    <a:solidFill>
                      <a:schemeClr val="accent6">
                        <a:alpha val="48000"/>
                      </a:schemeClr>
                    </a:solidFill>
                  </a:tcPr>
                </a:tc>
              </a:tr>
              <a:tr h="1112520">
                <a:tc>
                  <a:txBody>
                    <a:bodyPr/>
                    <a:lstStyle/>
                    <a:p>
                      <a:endParaRPr lang="zh-CN" altLang="en-US" sz="2400" dirty="0"/>
                    </a:p>
                  </a:txBody>
                  <a:tcPr>
                    <a:solidFill>
                      <a:schemeClr val="accent1">
                        <a:alpha val="48000"/>
                      </a:schemeClr>
                    </a:solidFill>
                  </a:tcPr>
                </a:tc>
                <a:tc>
                  <a:txBody>
                    <a:bodyPr/>
                    <a:lstStyle/>
                    <a:p>
                      <a:r>
                        <a:rPr lang="zh-CN" altLang="en-US" sz="2400" dirty="0" smtClean="0"/>
                        <a:t>过程体</a:t>
                      </a:r>
                      <a:endParaRPr lang="zh-CN" altLang="en-US" sz="2400" dirty="0"/>
                    </a:p>
                  </a:txBody>
                  <a:tcPr>
                    <a:solidFill>
                      <a:schemeClr val="accent1">
                        <a:alpha val="48000"/>
                      </a:schemeClr>
                    </a:solidFill>
                  </a:tcPr>
                </a:tc>
              </a:tr>
              <a:tr h="370840">
                <a:tc>
                  <a:txBody>
                    <a:bodyPr/>
                    <a:lstStyle/>
                    <a:p>
                      <a:endParaRPr lang="zh-CN" altLang="en-US" sz="2400" dirty="0"/>
                    </a:p>
                  </a:txBody>
                  <a:tcPr>
                    <a:solidFill>
                      <a:schemeClr val="accent1">
                        <a:alpha val="48000"/>
                      </a:schemeClr>
                    </a:solidFill>
                  </a:tcPr>
                </a:tc>
                <a:tc>
                  <a:txBody>
                    <a:bodyPr/>
                    <a:lstStyle/>
                    <a:p>
                      <a:r>
                        <a:rPr lang="zh-CN" altLang="en-US" sz="2400" dirty="0" smtClean="0"/>
                        <a:t>结果</a:t>
                      </a:r>
                      <a:endParaRPr lang="zh-CN" altLang="en-US" sz="2400" dirty="0"/>
                    </a:p>
                  </a:txBody>
                  <a:tcPr>
                    <a:solidFill>
                      <a:schemeClr val="accent1">
                        <a:alpha val="48000"/>
                      </a:schemeClr>
                    </a:solidFill>
                  </a:tcPr>
                </a:tc>
              </a:tr>
              <a:tr h="741680">
                <a:tc>
                  <a:txBody>
                    <a:bodyPr/>
                    <a:lstStyle/>
                    <a:p>
                      <a:endParaRPr lang="zh-CN" altLang="en-US" sz="2400" dirty="0"/>
                    </a:p>
                  </a:txBody>
                  <a:tcPr>
                    <a:solidFill>
                      <a:schemeClr val="accent6">
                        <a:alpha val="48000"/>
                      </a:schemeClr>
                    </a:solidFill>
                  </a:tcPr>
                </a:tc>
                <a:tc>
                  <a:txBody>
                    <a:bodyPr/>
                    <a:lstStyle/>
                    <a:p>
                      <a:r>
                        <a:rPr lang="en-US" altLang="zh-CN" sz="2400" dirty="0" smtClean="0"/>
                        <a:t>$s0</a:t>
                      </a:r>
                      <a:r>
                        <a:rPr lang="zh-CN" altLang="en-US" sz="2400" dirty="0" smtClean="0"/>
                        <a:t>出栈</a:t>
                      </a:r>
                      <a:endParaRPr lang="zh-CN" altLang="en-US" sz="2400" dirty="0"/>
                    </a:p>
                  </a:txBody>
                  <a:tcPr>
                    <a:solidFill>
                      <a:schemeClr val="accent6">
                        <a:alpha val="48000"/>
                      </a:schemeClr>
                    </a:solidFill>
                  </a:tcPr>
                </a:tc>
              </a:tr>
              <a:tr h="370840">
                <a:tc>
                  <a:txBody>
                    <a:bodyPr/>
                    <a:lstStyle/>
                    <a:p>
                      <a:endParaRPr lang="zh-CN" altLang="en-US" sz="2400" dirty="0"/>
                    </a:p>
                  </a:txBody>
                  <a:tcPr>
                    <a:solidFill>
                      <a:schemeClr val="accent1">
                        <a:alpha val="48000"/>
                      </a:schemeClr>
                    </a:solidFill>
                  </a:tcPr>
                </a:tc>
                <a:tc>
                  <a:txBody>
                    <a:bodyPr/>
                    <a:lstStyle/>
                    <a:p>
                      <a:r>
                        <a:rPr lang="zh-CN" altLang="en-US" sz="2400" dirty="0" smtClean="0"/>
                        <a:t>返回</a:t>
                      </a:r>
                      <a:endParaRPr lang="zh-CN" altLang="en-US" sz="2400" dirty="0"/>
                    </a:p>
                  </a:txBody>
                  <a:tcPr>
                    <a:solidFill>
                      <a:schemeClr val="accent1">
                        <a:alpha val="48000"/>
                      </a:schemeClr>
                    </a:solidFill>
                  </a:tcPr>
                </a:tc>
              </a:tr>
            </a:tbl>
          </a:graphicData>
        </a:graphic>
      </p:graphicFrame>
      <p:sp>
        <p:nvSpPr>
          <p:cNvPr id="4" name="Rectangle 3"/>
          <p:cNvSpPr txBox="1">
            <a:spLocks noChangeArrowheads="1"/>
          </p:cNvSpPr>
          <p:nvPr/>
        </p:nvSpPr>
        <p:spPr>
          <a:xfrm>
            <a:off x="467544" y="404664"/>
            <a:ext cx="8270875" cy="51117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zh-CN" dirty="0" smtClean="0">
                <a:ea typeface="宋体" charset="-122"/>
              </a:rPr>
              <a:t>MIPS</a:t>
            </a:r>
            <a:r>
              <a:rPr lang="zh-CN" altLang="en-US" dirty="0" smtClean="0">
                <a:ea typeface="宋体" charset="-122"/>
              </a:rPr>
              <a:t>代码：</a:t>
            </a:r>
            <a:endParaRPr lang="en-US" altLang="zh-CN" dirty="0" smtClean="0">
              <a:ea typeface="宋体" charset="-122"/>
            </a:endParaRPr>
          </a:p>
          <a:p>
            <a:pPr>
              <a:lnSpc>
                <a:spcPct val="90000"/>
              </a:lnSpc>
            </a:pPr>
            <a:endParaRPr lang="en-US" altLang="zh-CN" dirty="0" smtClean="0">
              <a:ea typeface="宋体" charset="-122"/>
            </a:endParaRPr>
          </a:p>
          <a:p>
            <a:pPr>
              <a:lnSpc>
                <a:spcPct val="90000"/>
              </a:lnSpc>
              <a:buFont typeface="Wingdings" pitchFamily="2" charset="2"/>
              <a:buNone/>
            </a:pPr>
            <a:r>
              <a:rPr lang="en-US" altLang="zh-CN" sz="2800" dirty="0" smtClean="0">
                <a:latin typeface="Lucida Console" pitchFamily="49" charset="0"/>
                <a:ea typeface="宋体" charset="-122"/>
              </a:rPr>
              <a:t>	</a:t>
            </a:r>
            <a:r>
              <a:rPr lang="en-US" altLang="zh-CN" sz="2800" dirty="0" err="1" smtClean="0">
                <a:latin typeface="Lucida Console" pitchFamily="49" charset="0"/>
                <a:ea typeface="宋体" charset="-122"/>
              </a:rPr>
              <a:t>leaf_example</a:t>
            </a:r>
            <a:r>
              <a:rPr lang="en-US" altLang="zh-CN" sz="2800" dirty="0" smtClean="0">
                <a:latin typeface="Lucida Console" pitchFamily="49" charset="0"/>
                <a:ea typeface="宋体" charset="-122"/>
              </a:rPr>
              <a:t>:</a:t>
            </a:r>
            <a:br>
              <a:rPr lang="en-US" altLang="zh-CN" sz="2800" dirty="0" smtClean="0">
                <a:latin typeface="Lucida Console" pitchFamily="49" charset="0"/>
                <a:ea typeface="宋体" charset="-122"/>
              </a:rPr>
            </a:br>
            <a:r>
              <a:rPr lang="en-US" altLang="zh-CN" sz="2800" dirty="0" smtClean="0">
                <a:latin typeface="Lucida Console" pitchFamily="49" charset="0"/>
                <a:ea typeface="宋体" charset="-122"/>
              </a:rPr>
              <a:t>  </a:t>
            </a:r>
            <a:r>
              <a:rPr lang="en-US" altLang="zh-CN" sz="2800" dirty="0" err="1" smtClean="0">
                <a:latin typeface="Lucida Console" pitchFamily="49" charset="0"/>
                <a:ea typeface="宋体" charset="-122"/>
              </a:rPr>
              <a:t>addi</a:t>
            </a:r>
            <a:r>
              <a:rPr lang="en-US" altLang="zh-CN" sz="2800" dirty="0" smtClean="0">
                <a:latin typeface="Lucida Console" pitchFamily="49" charset="0"/>
                <a:ea typeface="宋体" charset="-122"/>
              </a:rPr>
              <a:t> $</a:t>
            </a:r>
            <a:r>
              <a:rPr lang="en-US" altLang="zh-CN" sz="2800" dirty="0" err="1" smtClean="0">
                <a:latin typeface="Lucida Console" pitchFamily="49" charset="0"/>
                <a:ea typeface="宋体" charset="-122"/>
              </a:rPr>
              <a:t>sp</a:t>
            </a:r>
            <a:r>
              <a:rPr lang="en-US" altLang="zh-CN" sz="2800" dirty="0" smtClean="0">
                <a:latin typeface="Lucida Console" pitchFamily="49" charset="0"/>
                <a:ea typeface="宋体" charset="-122"/>
              </a:rPr>
              <a:t>, $</a:t>
            </a:r>
            <a:r>
              <a:rPr lang="en-US" altLang="zh-CN" sz="2800" dirty="0" err="1" smtClean="0">
                <a:latin typeface="Lucida Console" pitchFamily="49" charset="0"/>
                <a:ea typeface="宋体" charset="-122"/>
              </a:rPr>
              <a:t>sp</a:t>
            </a:r>
            <a:r>
              <a:rPr lang="en-US" altLang="zh-CN" sz="2800" dirty="0" smtClean="0">
                <a:latin typeface="Lucida Console" pitchFamily="49" charset="0"/>
                <a:ea typeface="宋体" charset="-122"/>
              </a:rPr>
              <a:t>, -4</a:t>
            </a:r>
            <a:br>
              <a:rPr lang="en-US" altLang="zh-CN" sz="2800" dirty="0" smtClean="0">
                <a:latin typeface="Lucida Console" pitchFamily="49" charset="0"/>
                <a:ea typeface="宋体" charset="-122"/>
              </a:rPr>
            </a:br>
            <a:r>
              <a:rPr lang="en-US" altLang="zh-CN" sz="2800" dirty="0" smtClean="0">
                <a:latin typeface="Lucida Console" pitchFamily="49" charset="0"/>
                <a:ea typeface="宋体" charset="-122"/>
              </a:rPr>
              <a:t>  </a:t>
            </a:r>
            <a:r>
              <a:rPr lang="en-US" altLang="zh-CN" sz="2800" dirty="0" err="1" smtClean="0">
                <a:latin typeface="Lucida Console" pitchFamily="49" charset="0"/>
                <a:ea typeface="宋体" charset="-122"/>
              </a:rPr>
              <a:t>sw</a:t>
            </a:r>
            <a:r>
              <a:rPr lang="en-US" altLang="zh-CN" sz="2800" dirty="0" smtClean="0">
                <a:latin typeface="Lucida Console" pitchFamily="49" charset="0"/>
                <a:ea typeface="宋体" charset="-122"/>
              </a:rPr>
              <a:t>   $s0, 0($</a:t>
            </a:r>
            <a:r>
              <a:rPr lang="en-US" altLang="zh-CN" sz="2800" dirty="0" err="1" smtClean="0">
                <a:latin typeface="Lucida Console" pitchFamily="49" charset="0"/>
                <a:ea typeface="宋体" charset="-122"/>
              </a:rPr>
              <a:t>sp</a:t>
            </a:r>
            <a:r>
              <a:rPr lang="en-US" altLang="zh-CN" sz="2800" dirty="0" smtClean="0">
                <a:latin typeface="Lucida Console" pitchFamily="49" charset="0"/>
                <a:ea typeface="宋体" charset="-122"/>
              </a:rPr>
              <a:t>)</a:t>
            </a:r>
            <a:br>
              <a:rPr lang="en-US" altLang="zh-CN" sz="2800" dirty="0" smtClean="0">
                <a:latin typeface="Lucida Console" pitchFamily="49" charset="0"/>
                <a:ea typeface="宋体" charset="-122"/>
              </a:rPr>
            </a:br>
            <a:r>
              <a:rPr lang="en-US" altLang="zh-CN" sz="2800" dirty="0" smtClean="0">
                <a:latin typeface="Lucida Console" pitchFamily="49" charset="0"/>
                <a:ea typeface="宋体" charset="-122"/>
              </a:rPr>
              <a:t>  add  $t0, $a0, $a1</a:t>
            </a:r>
            <a:br>
              <a:rPr lang="en-US" altLang="zh-CN" sz="2800" dirty="0" smtClean="0">
                <a:latin typeface="Lucida Console" pitchFamily="49" charset="0"/>
                <a:ea typeface="宋体" charset="-122"/>
              </a:rPr>
            </a:br>
            <a:r>
              <a:rPr lang="en-US" altLang="zh-CN" sz="2800" dirty="0" smtClean="0">
                <a:latin typeface="Lucida Console" pitchFamily="49" charset="0"/>
                <a:ea typeface="宋体" charset="-122"/>
              </a:rPr>
              <a:t>  add  $t1, $a2, $a3</a:t>
            </a:r>
            <a:br>
              <a:rPr lang="en-US" altLang="zh-CN" sz="2800" dirty="0" smtClean="0">
                <a:latin typeface="Lucida Console" pitchFamily="49" charset="0"/>
                <a:ea typeface="宋体" charset="-122"/>
              </a:rPr>
            </a:br>
            <a:r>
              <a:rPr lang="en-US" altLang="zh-CN" sz="2800" dirty="0" smtClean="0">
                <a:latin typeface="Lucida Console" pitchFamily="49" charset="0"/>
                <a:ea typeface="宋体" charset="-122"/>
              </a:rPr>
              <a:t>  sub  $s0, $t0, $t1</a:t>
            </a:r>
            <a:br>
              <a:rPr lang="en-US" altLang="zh-CN" sz="2800" dirty="0" smtClean="0">
                <a:latin typeface="Lucida Console" pitchFamily="49" charset="0"/>
                <a:ea typeface="宋体" charset="-122"/>
              </a:rPr>
            </a:br>
            <a:r>
              <a:rPr lang="en-US" altLang="zh-CN" sz="2800" dirty="0" smtClean="0">
                <a:latin typeface="Lucida Console" pitchFamily="49" charset="0"/>
                <a:ea typeface="宋体" charset="-122"/>
              </a:rPr>
              <a:t>  add  $v0, $s0, $zero</a:t>
            </a:r>
            <a:br>
              <a:rPr lang="en-US" altLang="zh-CN" sz="2800" dirty="0" smtClean="0">
                <a:latin typeface="Lucida Console" pitchFamily="49" charset="0"/>
                <a:ea typeface="宋体" charset="-122"/>
              </a:rPr>
            </a:br>
            <a:r>
              <a:rPr lang="en-US" altLang="zh-CN" sz="2800" dirty="0" smtClean="0">
                <a:latin typeface="Lucida Console" pitchFamily="49" charset="0"/>
                <a:ea typeface="宋体" charset="-122"/>
              </a:rPr>
              <a:t>  </a:t>
            </a:r>
            <a:r>
              <a:rPr lang="en-US" altLang="zh-CN" sz="2800" dirty="0" err="1" smtClean="0">
                <a:latin typeface="Lucida Console" pitchFamily="49" charset="0"/>
                <a:ea typeface="宋体" charset="-122"/>
              </a:rPr>
              <a:t>lw</a:t>
            </a:r>
            <a:r>
              <a:rPr lang="en-US" altLang="zh-CN" sz="2800" dirty="0" smtClean="0">
                <a:latin typeface="Lucida Console" pitchFamily="49" charset="0"/>
                <a:ea typeface="宋体" charset="-122"/>
              </a:rPr>
              <a:t>   $s0, 0($</a:t>
            </a:r>
            <a:r>
              <a:rPr lang="en-US" altLang="zh-CN" sz="2800" dirty="0" err="1" smtClean="0">
                <a:latin typeface="Lucida Console" pitchFamily="49" charset="0"/>
                <a:ea typeface="宋体" charset="-122"/>
              </a:rPr>
              <a:t>sp</a:t>
            </a:r>
            <a:r>
              <a:rPr lang="en-US" altLang="zh-CN" sz="2800" dirty="0" smtClean="0">
                <a:latin typeface="Lucida Console" pitchFamily="49" charset="0"/>
                <a:ea typeface="宋体" charset="-122"/>
              </a:rPr>
              <a:t>)</a:t>
            </a:r>
            <a:br>
              <a:rPr lang="en-US" altLang="zh-CN" sz="2800" dirty="0" smtClean="0">
                <a:latin typeface="Lucida Console" pitchFamily="49" charset="0"/>
                <a:ea typeface="宋体" charset="-122"/>
              </a:rPr>
            </a:br>
            <a:r>
              <a:rPr lang="en-US" altLang="zh-CN" sz="2800" dirty="0" smtClean="0">
                <a:latin typeface="Lucida Console" pitchFamily="49" charset="0"/>
                <a:ea typeface="宋体" charset="-122"/>
              </a:rPr>
              <a:t>  </a:t>
            </a:r>
            <a:r>
              <a:rPr lang="en-US" altLang="zh-CN" sz="2800" dirty="0" err="1" smtClean="0">
                <a:latin typeface="Lucida Console" pitchFamily="49" charset="0"/>
                <a:ea typeface="宋体" charset="-122"/>
              </a:rPr>
              <a:t>addi</a:t>
            </a:r>
            <a:r>
              <a:rPr lang="en-US" altLang="zh-CN" sz="2800" dirty="0" smtClean="0">
                <a:latin typeface="Lucida Console" pitchFamily="49" charset="0"/>
                <a:ea typeface="宋体" charset="-122"/>
              </a:rPr>
              <a:t> $</a:t>
            </a:r>
            <a:r>
              <a:rPr lang="en-US" altLang="zh-CN" sz="2800" dirty="0" err="1" smtClean="0">
                <a:latin typeface="Lucida Console" pitchFamily="49" charset="0"/>
                <a:ea typeface="宋体" charset="-122"/>
              </a:rPr>
              <a:t>sp</a:t>
            </a:r>
            <a:r>
              <a:rPr lang="en-US" altLang="zh-CN" sz="2800" dirty="0" smtClean="0">
                <a:latin typeface="Lucida Console" pitchFamily="49" charset="0"/>
                <a:ea typeface="宋体" charset="-122"/>
              </a:rPr>
              <a:t>, $</a:t>
            </a:r>
            <a:r>
              <a:rPr lang="en-US" altLang="zh-CN" sz="2800" dirty="0" err="1" smtClean="0">
                <a:latin typeface="Lucida Console" pitchFamily="49" charset="0"/>
                <a:ea typeface="宋体" charset="-122"/>
              </a:rPr>
              <a:t>sp</a:t>
            </a:r>
            <a:r>
              <a:rPr lang="en-US" altLang="zh-CN" sz="2800" dirty="0" smtClean="0">
                <a:latin typeface="Lucida Console" pitchFamily="49" charset="0"/>
                <a:ea typeface="宋体" charset="-122"/>
              </a:rPr>
              <a:t>, 4</a:t>
            </a:r>
            <a:br>
              <a:rPr lang="en-US" altLang="zh-CN" sz="2800" dirty="0" smtClean="0">
                <a:latin typeface="Lucida Console" pitchFamily="49" charset="0"/>
                <a:ea typeface="宋体" charset="-122"/>
              </a:rPr>
            </a:br>
            <a:r>
              <a:rPr lang="en-US" altLang="zh-CN" sz="2800" dirty="0" smtClean="0">
                <a:latin typeface="Lucida Console" pitchFamily="49" charset="0"/>
                <a:ea typeface="宋体" charset="-122"/>
              </a:rPr>
              <a:t>  </a:t>
            </a:r>
            <a:r>
              <a:rPr lang="en-US" altLang="zh-CN" sz="2800" dirty="0" err="1" smtClean="0">
                <a:latin typeface="Lucida Console" pitchFamily="49" charset="0"/>
                <a:ea typeface="宋体" charset="-122"/>
              </a:rPr>
              <a:t>jr</a:t>
            </a:r>
            <a:r>
              <a:rPr lang="en-US" altLang="zh-CN" sz="2800" dirty="0" smtClean="0">
                <a:latin typeface="Lucida Console" pitchFamily="49" charset="0"/>
                <a:ea typeface="宋体" charset="-122"/>
              </a:rPr>
              <a:t>   $</a:t>
            </a:r>
            <a:r>
              <a:rPr lang="en-US" altLang="zh-CN" sz="2800" dirty="0" err="1" smtClean="0">
                <a:latin typeface="Lucida Console" pitchFamily="49" charset="0"/>
                <a:ea typeface="宋体" charset="-122"/>
              </a:rPr>
              <a:t>ra</a:t>
            </a:r>
            <a:endParaRPr lang="en-US" altLang="zh-CN" sz="2800" dirty="0" smtClean="0">
              <a:latin typeface="Lucida Console" pitchFamily="49" charset="0"/>
              <a:ea typeface="宋体" charset="-122"/>
            </a:endParaRPr>
          </a:p>
        </p:txBody>
      </p:sp>
      <p:sp>
        <p:nvSpPr>
          <p:cNvPr id="3" name="TextBox 2"/>
          <p:cNvSpPr txBox="1"/>
          <p:nvPr/>
        </p:nvSpPr>
        <p:spPr>
          <a:xfrm>
            <a:off x="2411760" y="5805264"/>
            <a:ext cx="4968552" cy="400110"/>
          </a:xfrm>
          <a:prstGeom prst="rect">
            <a:avLst/>
          </a:prstGeom>
          <a:noFill/>
        </p:spPr>
        <p:txBody>
          <a:bodyPr wrap="square" rtlCol="0">
            <a:spAutoFit/>
          </a:bodyPr>
          <a:lstStyle/>
          <a:p>
            <a:r>
              <a:rPr lang="zh-CN" altLang="en-US" sz="2000" dirty="0" smtClean="0"/>
              <a:t>主程序中的调用代码：</a:t>
            </a:r>
            <a:r>
              <a:rPr lang="en-US" altLang="zh-CN" sz="2000" dirty="0" err="1" smtClean="0"/>
              <a:t>jal</a:t>
            </a:r>
            <a:r>
              <a:rPr lang="en-US" altLang="zh-CN" sz="2000" dirty="0" smtClean="0"/>
              <a:t>   </a:t>
            </a:r>
            <a:r>
              <a:rPr lang="en-US" altLang="zh-CN" sz="2000" dirty="0" err="1" smtClean="0"/>
              <a:t>leaf_example</a:t>
            </a:r>
            <a:endParaRPr lang="zh-CN" altLang="en-US" sz="2000" dirty="0"/>
          </a:p>
        </p:txBody>
      </p:sp>
      <p:sp>
        <p:nvSpPr>
          <p:cNvPr id="6" name="线形标注 1 5"/>
          <p:cNvSpPr/>
          <p:nvPr/>
        </p:nvSpPr>
        <p:spPr>
          <a:xfrm>
            <a:off x="6876256" y="368660"/>
            <a:ext cx="1728192" cy="1224136"/>
          </a:xfrm>
          <a:prstGeom prst="borderCallout1">
            <a:avLst>
              <a:gd name="adj1" fmla="val 18750"/>
              <a:gd name="adj2" fmla="val -8333"/>
              <a:gd name="adj3" fmla="val 147735"/>
              <a:gd name="adj4" fmla="val -1358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书上</a:t>
            </a:r>
            <a:r>
              <a:rPr lang="en-US" altLang="zh-CN" dirty="0" smtClean="0"/>
              <a:t>P67</a:t>
            </a:r>
            <a:r>
              <a:rPr lang="zh-CN" altLang="en-US" dirty="0" smtClean="0"/>
              <a:t>页还保存了</a:t>
            </a:r>
            <a:r>
              <a:rPr lang="en-US" altLang="zh-CN" dirty="0" smtClean="0"/>
              <a:t>$t0,$t1</a:t>
            </a:r>
            <a:r>
              <a:rPr lang="zh-CN" altLang="en-US" dirty="0" smtClean="0"/>
              <a:t>。但有约定所以可以不保存</a:t>
            </a:r>
            <a:endParaRPr lang="zh-CN" altLang="en-US" dirty="0"/>
          </a:p>
        </p:txBody>
      </p:sp>
    </p:spTree>
    <p:extLst>
      <p:ext uri="{BB962C8B-B14F-4D97-AF65-F5344CB8AC3E}">
        <p14:creationId xmlns:p14="http://schemas.microsoft.com/office/powerpoint/2010/main" val="39760088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主程序</a:t>
            </a:r>
            <a:endParaRPr lang="zh-CN" altLang="en-US" dirty="0"/>
          </a:p>
        </p:txBody>
      </p:sp>
      <p:sp>
        <p:nvSpPr>
          <p:cNvPr id="3" name="内容占位符 2"/>
          <p:cNvSpPr>
            <a:spLocks noGrp="1"/>
          </p:cNvSpPr>
          <p:nvPr>
            <p:ph idx="1"/>
          </p:nvPr>
        </p:nvSpPr>
        <p:spPr/>
        <p:txBody>
          <a:bodyPr/>
          <a:lstStyle/>
          <a:p>
            <a:r>
              <a:rPr lang="zh-CN" altLang="en-US" dirty="0" smtClean="0"/>
              <a:t>设</a:t>
            </a:r>
            <a:r>
              <a:rPr lang="en-US" altLang="zh-CN" dirty="0" err="1" smtClean="0"/>
              <a:t>g,h,I,j</a:t>
            </a:r>
            <a:r>
              <a:rPr lang="zh-CN" altLang="en-US" dirty="0" smtClean="0"/>
              <a:t>存于</a:t>
            </a:r>
            <a:r>
              <a:rPr lang="en-US" altLang="zh-CN" dirty="0" smtClean="0"/>
              <a:t>$s1-$s4</a:t>
            </a:r>
            <a:r>
              <a:rPr lang="zh-CN" altLang="en-US" dirty="0" smtClean="0"/>
              <a:t>最后结果放在</a:t>
            </a:r>
            <a:r>
              <a:rPr lang="en-US" altLang="zh-CN" dirty="0" smtClean="0"/>
              <a:t>$s5</a:t>
            </a:r>
          </a:p>
          <a:p>
            <a:pPr>
              <a:buNone/>
            </a:pPr>
            <a:r>
              <a:rPr lang="en-US" altLang="zh-CN" dirty="0" smtClean="0"/>
              <a:t>add $a0,$s1,$0</a:t>
            </a:r>
          </a:p>
          <a:p>
            <a:pPr>
              <a:buNone/>
            </a:pPr>
            <a:r>
              <a:rPr lang="en-US" altLang="zh-CN" dirty="0" smtClean="0"/>
              <a:t>…</a:t>
            </a:r>
          </a:p>
          <a:p>
            <a:pPr>
              <a:buNone/>
            </a:pPr>
            <a:r>
              <a:rPr lang="en-US" altLang="zh-CN" dirty="0" smtClean="0"/>
              <a:t>add $a3,$s4,$0</a:t>
            </a:r>
          </a:p>
          <a:p>
            <a:pPr>
              <a:buNone/>
            </a:pPr>
            <a:r>
              <a:rPr lang="en-US" altLang="zh-CN" dirty="0" err="1" smtClean="0"/>
              <a:t>jal</a:t>
            </a:r>
            <a:r>
              <a:rPr lang="en-US" altLang="zh-CN" dirty="0" smtClean="0"/>
              <a:t> </a:t>
            </a:r>
            <a:r>
              <a:rPr lang="en-US" altLang="zh-CN" dirty="0" err="1" smtClean="0"/>
              <a:t>leaf_example</a:t>
            </a:r>
            <a:endParaRPr lang="en-US" altLang="zh-CN" dirty="0" smtClean="0"/>
          </a:p>
          <a:p>
            <a:pPr>
              <a:buNone/>
            </a:pPr>
            <a:r>
              <a:rPr lang="en-US" altLang="zh-CN" dirty="0" smtClean="0"/>
              <a:t>add $s5,$v0,$0</a:t>
            </a:r>
          </a:p>
          <a:p>
            <a:pPr>
              <a:buNone/>
            </a:pPr>
            <a:endParaRPr lang="en-US" altLang="zh-CN"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2.8.2  </a:t>
            </a:r>
            <a:r>
              <a:rPr lang="zh-CN" altLang="en-US" dirty="0" smtClean="0"/>
              <a:t>嵌套过程</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叶过程：不调用其它过程的过程。</a:t>
            </a:r>
            <a:endParaRPr lang="en-US" altLang="zh-CN" dirty="0" smtClean="0"/>
          </a:p>
          <a:p>
            <a:r>
              <a:rPr lang="zh-CN" altLang="en-US" dirty="0" smtClean="0"/>
              <a:t>过程嵌套调用：过程体中调用其它过程（包括可以调用自己）</a:t>
            </a:r>
            <a:endParaRPr lang="en-US" altLang="zh-CN" dirty="0" smtClean="0"/>
          </a:p>
          <a:p>
            <a:r>
              <a:rPr lang="zh-CN" altLang="en-US" dirty="0"/>
              <a:t>过程嵌套</a:t>
            </a:r>
            <a:r>
              <a:rPr lang="zh-CN" altLang="en-US" dirty="0" smtClean="0"/>
              <a:t>调用中</a:t>
            </a:r>
            <a:r>
              <a:rPr lang="en-US" altLang="zh-CN" dirty="0" smtClean="0">
                <a:solidFill>
                  <a:srgbClr val="00B050"/>
                </a:solidFill>
              </a:rPr>
              <a:t>caller</a:t>
            </a:r>
            <a:r>
              <a:rPr lang="zh-CN" altLang="en-US" dirty="0" smtClean="0">
                <a:solidFill>
                  <a:srgbClr val="00B050"/>
                </a:solidFill>
              </a:rPr>
              <a:t>（调用者）</a:t>
            </a:r>
            <a:r>
              <a:rPr lang="zh-CN" altLang="en-US" dirty="0" smtClean="0"/>
              <a:t>需压栈：</a:t>
            </a:r>
            <a:endParaRPr lang="en-US" altLang="zh-CN" dirty="0" smtClean="0"/>
          </a:p>
          <a:p>
            <a:pPr marL="0" indent="0">
              <a:buNone/>
            </a:pPr>
            <a:r>
              <a:rPr lang="zh-CN" altLang="en-US" dirty="0" smtClean="0"/>
              <a:t>    调用返回后所有还需使用的参数（</a:t>
            </a:r>
            <a:r>
              <a:rPr lang="en-US" altLang="zh-CN" dirty="0" smtClean="0"/>
              <a:t>$a0-$a3</a:t>
            </a:r>
            <a:r>
              <a:rPr lang="zh-CN" altLang="en-US" dirty="0" smtClean="0"/>
              <a:t>）及临时寄存器（</a:t>
            </a:r>
            <a:r>
              <a:rPr lang="en-US" altLang="zh-CN" dirty="0" smtClean="0"/>
              <a:t>$t0~$t9</a:t>
            </a:r>
            <a:r>
              <a:rPr lang="zh-CN" altLang="en-US" dirty="0" smtClean="0"/>
              <a:t>）值。</a:t>
            </a:r>
            <a:endParaRPr lang="en-US" altLang="zh-CN" dirty="0" smtClean="0"/>
          </a:p>
          <a:p>
            <a:r>
              <a:rPr lang="en-US" altLang="zh-CN" dirty="0" err="1" smtClean="0"/>
              <a:t>Callee</a:t>
            </a:r>
            <a:r>
              <a:rPr lang="zh-CN" altLang="en-US" dirty="0" smtClean="0"/>
              <a:t>（被调用者）需压栈：</a:t>
            </a:r>
            <a:endParaRPr lang="en-US" altLang="zh-CN" dirty="0" smtClean="0"/>
          </a:p>
          <a:p>
            <a:pPr marL="0" indent="0">
              <a:buNone/>
            </a:pPr>
            <a:r>
              <a:rPr lang="en-US" altLang="zh-CN" dirty="0"/>
              <a:t> </a:t>
            </a:r>
            <a:r>
              <a:rPr lang="en-US" altLang="zh-CN" dirty="0" smtClean="0"/>
              <a:t>   $</a:t>
            </a:r>
            <a:r>
              <a:rPr lang="en-US" altLang="zh-CN" dirty="0" err="1" smtClean="0"/>
              <a:t>ra</a:t>
            </a:r>
            <a:endParaRPr lang="en-US" altLang="zh-CN" dirty="0" smtClean="0"/>
          </a:p>
          <a:p>
            <a:pPr marL="0" indent="0">
              <a:buNone/>
            </a:pPr>
            <a:r>
              <a:rPr lang="en-US" altLang="zh-CN" dirty="0" smtClean="0"/>
              <a:t>    </a:t>
            </a:r>
            <a:r>
              <a:rPr lang="zh-CN" altLang="en-US" dirty="0" smtClean="0"/>
              <a:t>需使用的</a:t>
            </a:r>
            <a:r>
              <a:rPr lang="en-US" altLang="zh-CN" dirty="0" smtClean="0"/>
              <a:t>$s0~$s7</a:t>
            </a:r>
          </a:p>
          <a:p>
            <a:r>
              <a:rPr lang="zh-CN" altLang="en-US" dirty="0" smtClean="0"/>
              <a:t>调用返回后将上述值出栈</a:t>
            </a:r>
            <a:endParaRPr lang="zh-CN" altLang="en-US" dirty="0"/>
          </a:p>
        </p:txBody>
      </p:sp>
    </p:spTree>
    <p:extLst>
      <p:ext uri="{BB962C8B-B14F-4D97-AF65-F5344CB8AC3E}">
        <p14:creationId xmlns:p14="http://schemas.microsoft.com/office/powerpoint/2010/main" val="5780667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3057</TotalTime>
  <Words>1889</Words>
  <Application>Microsoft Office PowerPoint</Application>
  <PresentationFormat>全屏显示(4:3)</PresentationFormat>
  <Paragraphs>324</Paragraphs>
  <Slides>40</Slides>
  <Notes>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0</vt:i4>
      </vt:variant>
      <vt:variant>
        <vt:lpstr>幻灯片标题</vt:lpstr>
      </vt:variant>
      <vt:variant>
        <vt:i4>40</vt:i4>
      </vt:variant>
    </vt:vector>
  </HeadingPairs>
  <TitlesOfParts>
    <vt:vector size="49" baseType="lpstr">
      <vt:lpstr>Monotype Sorts</vt:lpstr>
      <vt:lpstr>宋体</vt:lpstr>
      <vt:lpstr>Arial</vt:lpstr>
      <vt:lpstr>Calibri</vt:lpstr>
      <vt:lpstr>Courier New</vt:lpstr>
      <vt:lpstr>Lucida Console</vt:lpstr>
      <vt:lpstr>Times New Roman</vt:lpstr>
      <vt:lpstr>Wingdings</vt:lpstr>
      <vt:lpstr>Office 主题​​</vt:lpstr>
      <vt:lpstr>2.8  计算机硬件对过程的支持</vt:lpstr>
      <vt:lpstr>过程调用的指令</vt:lpstr>
      <vt:lpstr>过程运行的步骤</vt:lpstr>
      <vt:lpstr>32个寄存器的使用</vt:lpstr>
      <vt:lpstr>PowerPoint 演示文稿</vt:lpstr>
      <vt:lpstr>PowerPoint 演示文稿</vt:lpstr>
      <vt:lpstr>PowerPoint 演示文稿</vt:lpstr>
      <vt:lpstr>主程序</vt:lpstr>
      <vt:lpstr>2.8.2  嵌套过程</vt:lpstr>
      <vt:lpstr>PowerPoint 演示文稿</vt:lpstr>
      <vt:lpstr>PowerPoint 演示文稿</vt:lpstr>
      <vt:lpstr>软硬件接口</vt:lpstr>
      <vt:lpstr>2.8.3    在栈中为新数据分配空间</vt:lpstr>
      <vt:lpstr>PowerPoint 演示文稿</vt:lpstr>
      <vt:lpstr>PowerPoint 演示文稿</vt:lpstr>
      <vt:lpstr>2.8.4  在堆中为新数据分配空间</vt:lpstr>
      <vt:lpstr>多于4个参数的存储位置</vt:lpstr>
      <vt:lpstr>2.9  人机交互（字符和字符串）</vt:lpstr>
      <vt:lpstr>数字的十进制表示</vt:lpstr>
      <vt:lpstr>MIPS中的字节传输指令</vt:lpstr>
      <vt:lpstr>字符串复制实例</vt:lpstr>
      <vt:lpstr>PowerPoint 演示文稿</vt:lpstr>
      <vt:lpstr>C、Java中字符串的压缩存储</vt:lpstr>
      <vt:lpstr>2.10    MIPS中的32位立即数和地址的寻址</vt:lpstr>
      <vt:lpstr>PowerPoint 演示文稿</vt:lpstr>
      <vt:lpstr>分支中的寻址</vt:lpstr>
      <vt:lpstr>PowerPoint 演示文稿</vt:lpstr>
      <vt:lpstr>跳转中的寻址</vt:lpstr>
      <vt:lpstr>PowerPoint 演示文稿</vt:lpstr>
      <vt:lpstr>PowerPoint 演示文稿</vt:lpstr>
      <vt:lpstr>远程跳转</vt:lpstr>
      <vt:lpstr>寻址方式小结</vt:lpstr>
      <vt:lpstr>机器语言解码</vt:lpstr>
      <vt:lpstr>补充</vt:lpstr>
      <vt:lpstr>操作数寻址</vt:lpstr>
      <vt:lpstr>操作数寻址</vt:lpstr>
      <vt:lpstr>操作数寻址</vt:lpstr>
      <vt:lpstr>操作数寻址</vt:lpstr>
      <vt:lpstr>操作数寻址</vt:lpstr>
      <vt:lpstr>作业八</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2.8  计算机硬件对过程的支持</dc:title>
  <dc:creator>hzhang</dc:creator>
  <cp:lastModifiedBy>Zhang</cp:lastModifiedBy>
  <cp:revision>214</cp:revision>
  <dcterms:created xsi:type="dcterms:W3CDTF">2013-02-01T12:17:37Z</dcterms:created>
  <dcterms:modified xsi:type="dcterms:W3CDTF">2018-03-21T12:53:31Z</dcterms:modified>
</cp:coreProperties>
</file>