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88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9" r:id="rId34"/>
    <p:sldId id="290" r:id="rId35"/>
    <p:sldId id="287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70D1-FEBF-4137-A911-A22053C4DF16}" type="datetimeFigureOut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AAEF-50BA-42AC-8B33-DCAF4114ED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23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70D1-FEBF-4137-A911-A22053C4DF16}" type="datetimeFigureOut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AAEF-50BA-42AC-8B33-DCAF4114ED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97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70D1-FEBF-4137-A911-A22053C4DF16}" type="datetimeFigureOut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AAEF-50BA-42AC-8B33-DCAF4114ED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39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70D1-FEBF-4137-A911-A22053C4DF16}" type="datetimeFigureOut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AAEF-50BA-42AC-8B33-DCAF4114ED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70D1-FEBF-4137-A911-A22053C4DF16}" type="datetimeFigureOut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AAEF-50BA-42AC-8B33-DCAF4114ED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4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70D1-FEBF-4137-A911-A22053C4DF16}" type="datetimeFigureOut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AAEF-50BA-42AC-8B33-DCAF4114ED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92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70D1-FEBF-4137-A911-A22053C4DF16}" type="datetimeFigureOut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AAEF-50BA-42AC-8B33-DCAF4114ED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9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70D1-FEBF-4137-A911-A22053C4DF16}" type="datetimeFigureOut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AAEF-50BA-42AC-8B33-DCAF4114ED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6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70D1-FEBF-4137-A911-A22053C4DF16}" type="datetimeFigureOut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AAEF-50BA-42AC-8B33-DCAF4114ED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6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70D1-FEBF-4137-A911-A22053C4DF16}" type="datetimeFigureOut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AAEF-50BA-42AC-8B33-DCAF4114ED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2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70D1-FEBF-4137-A911-A22053C4DF16}" type="datetimeFigureOut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CAAEF-50BA-42AC-8B33-DCAF4114ED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95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870D1-FEBF-4137-A911-A22053C4DF16}" type="datetimeFigureOut">
              <a:rPr lang="zh-CN" altLang="en-US" smtClean="0"/>
              <a:pPr/>
              <a:t>2018/4/20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CAAEF-50BA-42AC-8B33-DCAF4114ED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55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</a:t>
            </a:r>
            <a:r>
              <a:rPr lang="zh-CN" altLang="en-US" dirty="0" smtClean="0"/>
              <a:t>章 处理器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05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基本构成</a:t>
            </a:r>
            <a:endParaRPr lang="zh-CN" altLang="en-US" dirty="0"/>
          </a:p>
        </p:txBody>
      </p:sp>
      <p:pic>
        <p:nvPicPr>
          <p:cNvPr id="4" name="Picture 4" descr="f04-0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7739062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05726" y="5986726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j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指令执行的</a:t>
            </a:r>
            <a:r>
              <a:rPr lang="en-US" altLang="zh-CN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PC</a:t>
            </a:r>
            <a:r>
              <a:rPr lang="zh-CN" altLang="en-US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改变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75656" y="4437112"/>
            <a:ext cx="288032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937012" y="1557338"/>
            <a:ext cx="0" cy="2831671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937012" y="1518632"/>
            <a:ext cx="4211052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596778" y="2852936"/>
            <a:ext cx="0" cy="1536073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652922" y="2852936"/>
            <a:ext cx="472244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769644" y="2459075"/>
            <a:ext cx="378420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5142544" y="1518632"/>
            <a:ext cx="0" cy="940443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52922" y="2996952"/>
            <a:ext cx="235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低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26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位左移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位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480933" y="2973173"/>
            <a:ext cx="1362875" cy="1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1480933" y="2973173"/>
            <a:ext cx="5277" cy="1415836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411760" y="2204866"/>
            <a:ext cx="484570" cy="1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3661880" y="1988855"/>
            <a:ext cx="0" cy="576049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344348" y="2564904"/>
            <a:ext cx="308574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661880" y="2009321"/>
            <a:ext cx="484570" cy="1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79911" y="1586119"/>
            <a:ext cx="154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PC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高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4</a:t>
            </a:r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位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8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f04-0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7739062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6191250" y="2995613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5FFD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132138" y="1195388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5FFD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3348038" y="1484313"/>
            <a:ext cx="5762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Arc 7"/>
          <p:cNvSpPr>
            <a:spLocks/>
          </p:cNvSpPr>
          <p:nvPr/>
        </p:nvSpPr>
        <p:spPr bwMode="auto">
          <a:xfrm rot="10800000" flipH="1" flipV="1">
            <a:off x="3348038" y="1700213"/>
            <a:ext cx="287337" cy="215900"/>
          </a:xfrm>
          <a:custGeom>
            <a:avLst/>
            <a:gdLst>
              <a:gd name="T0" fmla="*/ 0 w 21600"/>
              <a:gd name="T1" fmla="*/ 0 h 21600"/>
              <a:gd name="T2" fmla="*/ 287337 w 21600"/>
              <a:gd name="T3" fmla="*/ 215900 h 21600"/>
              <a:gd name="T4" fmla="*/ 0 w 21600"/>
              <a:gd name="T5" fmla="*/ 2159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6372225" y="3284538"/>
            <a:ext cx="5762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Arc 9"/>
          <p:cNvSpPr>
            <a:spLocks/>
          </p:cNvSpPr>
          <p:nvPr/>
        </p:nvSpPr>
        <p:spPr bwMode="auto">
          <a:xfrm rot="10800000" flipH="1" flipV="1">
            <a:off x="6372225" y="3500438"/>
            <a:ext cx="287338" cy="215900"/>
          </a:xfrm>
          <a:custGeom>
            <a:avLst/>
            <a:gdLst>
              <a:gd name="T0" fmla="*/ 0 w 21600"/>
              <a:gd name="T1" fmla="*/ 0 h 21600"/>
              <a:gd name="T2" fmla="*/ 287338 w 21600"/>
              <a:gd name="T3" fmla="*/ 215900 h 21600"/>
              <a:gd name="T4" fmla="*/ 0 w 21600"/>
              <a:gd name="T5" fmla="*/ 2159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362575" y="4581525"/>
            <a:ext cx="936625" cy="86518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5FFD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5651500" y="4797425"/>
            <a:ext cx="358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Arc 12"/>
          <p:cNvSpPr>
            <a:spLocks/>
          </p:cNvSpPr>
          <p:nvPr/>
        </p:nvSpPr>
        <p:spPr bwMode="auto">
          <a:xfrm rot="10800000" flipV="1">
            <a:off x="5899150" y="5013325"/>
            <a:ext cx="144463" cy="288925"/>
          </a:xfrm>
          <a:custGeom>
            <a:avLst/>
            <a:gdLst>
              <a:gd name="T0" fmla="*/ 0 w 21600"/>
              <a:gd name="T1" fmla="*/ 0 h 21600"/>
              <a:gd name="T2" fmla="*/ 144463 w 21600"/>
              <a:gd name="T3" fmla="*/ 288925 h 21600"/>
              <a:gd name="T4" fmla="*/ 0 w 21600"/>
              <a:gd name="T5" fmla="*/ 2889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830887" y="620688"/>
            <a:ext cx="1837457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需要加 选择器以便选择数据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43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555776" y="1556792"/>
            <a:ext cx="504056" cy="93610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增加选择器和</a:t>
            </a:r>
            <a:r>
              <a:rPr lang="zh-CN" altLang="en-US" dirty="0" smtClean="0">
                <a:solidFill>
                  <a:srgbClr val="FF0000"/>
                </a:solidFill>
              </a:rPr>
              <a:t>控制器</a:t>
            </a:r>
            <a:r>
              <a:rPr lang="zh-CN" altLang="en-US" dirty="0" smtClean="0"/>
              <a:t>之后</a:t>
            </a:r>
            <a:endParaRPr lang="zh-CN" altLang="en-US" dirty="0"/>
          </a:p>
        </p:txBody>
      </p:sp>
      <p:pic>
        <p:nvPicPr>
          <p:cNvPr id="4" name="Picture 5" descr="f04-02-P37449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411802" cy="482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3059832" y="4221088"/>
            <a:ext cx="0" cy="1512168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059832" y="5733256"/>
            <a:ext cx="216024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868144" y="1700808"/>
            <a:ext cx="0" cy="252028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4045599" y="5877272"/>
            <a:ext cx="3478729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524328" y="1556792"/>
            <a:ext cx="9623" cy="432048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652120" y="1556792"/>
            <a:ext cx="1881831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11760" y="5517232"/>
            <a:ext cx="3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译码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55576" y="6142457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分支指令</a:t>
            </a:r>
            <a:r>
              <a:rPr lang="en-US" altLang="zh-CN" dirty="0" err="1" smtClean="0"/>
              <a:t>beq</a:t>
            </a:r>
            <a:r>
              <a:rPr lang="zh-CN" altLang="en-US" dirty="0" smtClean="0"/>
              <a:t>，由该多选器控制</a:t>
            </a:r>
            <a:r>
              <a:rPr lang="en-US" altLang="zh-CN" dirty="0"/>
              <a:t>PC</a:t>
            </a:r>
            <a:r>
              <a:rPr lang="zh-CN" altLang="en-US" dirty="0" smtClean="0"/>
              <a:t>改为</a:t>
            </a:r>
            <a:r>
              <a:rPr lang="en-US" altLang="zh-CN" dirty="0" smtClean="0"/>
              <a:t>PC+4</a:t>
            </a:r>
            <a:r>
              <a:rPr lang="zh-CN" altLang="en-US" dirty="0" smtClean="0"/>
              <a:t>还是</a:t>
            </a:r>
            <a:r>
              <a:rPr lang="en-US" altLang="zh-CN" smtClean="0"/>
              <a:t>PC+4+offset*4</a:t>
            </a:r>
            <a:r>
              <a:rPr lang="zh-CN" altLang="en-US" smtClean="0"/>
              <a:t>。</a:t>
            </a:r>
            <a:r>
              <a:rPr lang="zh-CN" altLang="en-US" dirty="0" smtClean="0"/>
              <a:t>选择条件：指令</a:t>
            </a:r>
            <a:r>
              <a:rPr lang="en-US" altLang="zh-CN" dirty="0" smtClean="0"/>
              <a:t>op</a:t>
            </a:r>
            <a:r>
              <a:rPr lang="zh-CN" altLang="en-US" dirty="0" smtClean="0"/>
              <a:t>译码为</a:t>
            </a:r>
            <a:r>
              <a:rPr lang="en-US" altLang="zh-CN" dirty="0" err="1" smtClean="0"/>
              <a:t>beq</a:t>
            </a:r>
            <a:r>
              <a:rPr lang="zh-CN" altLang="en-US" dirty="0" smtClean="0"/>
              <a:t>指令；相减为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否。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68344" y="1556792"/>
            <a:ext cx="1475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控制器以指令为输入，输出功能单元和多选器的控制信号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788024" y="2694339"/>
            <a:ext cx="504056" cy="93610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5" descr="f04-02-P37449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411802" cy="482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增加选择器和控制器之后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3059832" y="4221088"/>
            <a:ext cx="0" cy="1512168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059832" y="5733256"/>
            <a:ext cx="216024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4045599" y="5835882"/>
            <a:ext cx="3344336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389935" y="2694339"/>
            <a:ext cx="0" cy="3182933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5040052" y="2688338"/>
            <a:ext cx="2349883" cy="6001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11760" y="5517232"/>
            <a:ext cx="3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译码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76965" y="5942334"/>
            <a:ext cx="4860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通过译码区别是</a:t>
            </a:r>
            <a:r>
              <a:rPr lang="en-US" altLang="zh-CN" dirty="0" err="1" smtClean="0"/>
              <a:t>lw</a:t>
            </a:r>
            <a:r>
              <a:rPr lang="zh-CN" altLang="en-US" dirty="0" smtClean="0"/>
              <a:t>还是算术逻辑指令，</a:t>
            </a:r>
            <a:r>
              <a:rPr lang="zh-CN" altLang="en-US" dirty="0" smtClean="0">
                <a:solidFill>
                  <a:srgbClr val="00B050"/>
                </a:solidFill>
              </a:rPr>
              <a:t>前者存入寄存器的是内存读出的数据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后者是</a:t>
            </a:r>
            <a:r>
              <a:rPr lang="en-US" altLang="zh-CN" dirty="0" smtClean="0">
                <a:solidFill>
                  <a:srgbClr val="FF0000"/>
                </a:solidFill>
              </a:rPr>
              <a:t>ALU</a:t>
            </a:r>
            <a:r>
              <a:rPr lang="zh-CN" altLang="en-US" dirty="0" smtClean="0">
                <a:solidFill>
                  <a:srgbClr val="FF0000"/>
                </a:solidFill>
              </a:rPr>
              <a:t>计算的数据或寄存器置</a:t>
            </a:r>
            <a:r>
              <a:rPr lang="en-US" altLang="zh-CN" dirty="0" smtClean="0">
                <a:solidFill>
                  <a:srgbClr val="FF0000"/>
                </a:solidFill>
              </a:rPr>
              <a:t>0/1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292080" y="3356992"/>
            <a:ext cx="42568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717767" y="3356992"/>
            <a:ext cx="0" cy="8640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292080" y="3131357"/>
            <a:ext cx="1872208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164288" y="3104350"/>
            <a:ext cx="0" cy="1369379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72400" y="2852936"/>
            <a:ext cx="504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</a:rPr>
              <a:t>控制信号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2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788024" y="3978121"/>
            <a:ext cx="504056" cy="93610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5" descr="f04-02-P37449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411802" cy="482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增加选择器和控制器之后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3059832" y="4221088"/>
            <a:ext cx="0" cy="1512168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059832" y="5733256"/>
            <a:ext cx="216024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040052" y="4914225"/>
            <a:ext cx="0" cy="603007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011493" y="5523233"/>
            <a:ext cx="1028559" cy="1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11760" y="5517232"/>
            <a:ext cx="3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译码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76965" y="5942334"/>
            <a:ext cx="486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通过译码区别数据是来自</a:t>
            </a:r>
            <a:r>
              <a:rPr lang="en-US" altLang="zh-CN" dirty="0" err="1" smtClean="0"/>
              <a:t>lw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sw</a:t>
            </a:r>
            <a:r>
              <a:rPr lang="zh-CN" altLang="en-US" dirty="0" smtClean="0"/>
              <a:t>指令的</a:t>
            </a:r>
            <a:r>
              <a:rPr lang="en-US" altLang="zh-CN" dirty="0" smtClean="0"/>
              <a:t>offset</a:t>
            </a:r>
            <a:r>
              <a:rPr lang="zh-CN" altLang="en-US" dirty="0" smtClean="0"/>
              <a:t>，还是算术逻辑指令</a:t>
            </a:r>
            <a:r>
              <a:rPr lang="en-US" altLang="zh-CN" dirty="0" smtClean="0"/>
              <a:t> </a:t>
            </a:r>
            <a:r>
              <a:rPr lang="zh-CN" altLang="en-US" dirty="0" smtClean="0"/>
              <a:t>指明的寄存器中的值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f04-02-P37449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12776"/>
            <a:ext cx="6411802" cy="482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>
          <a:xfrm>
            <a:off x="3778702" y="4479491"/>
            <a:ext cx="996525" cy="468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增加选择器和控制器之后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3059832" y="4221088"/>
            <a:ext cx="0" cy="1512168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059832" y="5733256"/>
            <a:ext cx="216024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11760" y="5517232"/>
            <a:ext cx="39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译码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76965" y="5942334"/>
            <a:ext cx="486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剩余的用于控制存储器、寄存器读写，</a:t>
            </a:r>
            <a:r>
              <a:rPr lang="en-US" altLang="zh-CN" dirty="0" smtClean="0"/>
              <a:t>ALU</a:t>
            </a:r>
            <a:r>
              <a:rPr lang="zh-CN" altLang="en-US" dirty="0" smtClean="0"/>
              <a:t>进行何种运算。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4644008" y="3356992"/>
            <a:ext cx="996525" cy="468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372200" y="3591018"/>
            <a:ext cx="996525" cy="468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208718" y="4865917"/>
            <a:ext cx="996525" cy="468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6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第一个简单的</a:t>
            </a:r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由于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指令集的简单与规整，简单译码即可生成控制信号</a:t>
            </a:r>
            <a:endParaRPr lang="en-US" altLang="zh-CN" dirty="0" smtClean="0"/>
          </a:p>
          <a:p>
            <a:r>
              <a:rPr lang="zh-CN" altLang="en-US" dirty="0" smtClean="0"/>
              <a:t>第一个设计规定：每</a:t>
            </a:r>
            <a:r>
              <a:rPr lang="zh-CN" altLang="en-US" dirty="0"/>
              <a:t>条</a:t>
            </a:r>
            <a:r>
              <a:rPr lang="zh-CN" altLang="en-US" dirty="0" smtClean="0"/>
              <a:t>指令在一个时钟沿开始执行，在下一个时钟沿结束执行，即单周期指令模型。（时钟周期必须设置为足够容纳执行时间最长的指令：</a:t>
            </a:r>
            <a:r>
              <a:rPr lang="en-US" altLang="zh-CN" dirty="0" err="1" smtClean="0"/>
              <a:t>lw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接</a:t>
            </a:r>
            <a:r>
              <a:rPr lang="zh-CN" altLang="en-US" dirty="0" smtClean="0"/>
              <a:t>下去逐步讲解：数据通路、主控单元（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）的设计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37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逻辑设计惯例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284984"/>
            <a:ext cx="8229600" cy="53265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数据通路的功能部件：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4221088"/>
            <a:ext cx="71627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组合单元</a:t>
            </a:r>
            <a:r>
              <a:rPr lang="en-US" altLang="zh-CN" sz="2400" dirty="0" smtClean="0"/>
              <a:t>(combinational element)</a:t>
            </a:r>
            <a:r>
              <a:rPr lang="zh-CN" altLang="en-US" sz="2400" dirty="0" smtClean="0"/>
              <a:t>：</a:t>
            </a:r>
            <a:r>
              <a:rPr lang="zh-CN" altLang="en-US" sz="1600" dirty="0" smtClean="0"/>
              <a:t>处理数值的单元。没有存储功能，输出仅仅取决于输入。</a:t>
            </a:r>
            <a:r>
              <a:rPr lang="en-US" altLang="zh-CN" sz="1600" dirty="0" smtClean="0"/>
              <a:t>ALU</a:t>
            </a:r>
          </a:p>
          <a:p>
            <a:endParaRPr lang="en-US" altLang="zh-CN" sz="1600" dirty="0"/>
          </a:p>
          <a:p>
            <a:r>
              <a:rPr lang="zh-CN" altLang="en-US" sz="2400" dirty="0" smtClean="0"/>
              <a:t>状态单元</a:t>
            </a:r>
            <a:r>
              <a:rPr lang="en-US" altLang="zh-CN" sz="2400" dirty="0" smtClean="0"/>
              <a:t>(state </a:t>
            </a:r>
            <a:r>
              <a:rPr lang="en-US" altLang="zh-CN" sz="2400" dirty="0" err="1" smtClean="0"/>
              <a:t>elememt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</a:t>
            </a:r>
            <a:r>
              <a:rPr lang="zh-CN" altLang="en-US" sz="1600" dirty="0" smtClean="0"/>
              <a:t>带有内部存储功能。包含计算机的状态。存储器、寄存器。也称</a:t>
            </a:r>
            <a:r>
              <a:rPr lang="en-US" altLang="zh-CN" sz="1600" dirty="0" smtClean="0"/>
              <a:t>sequential elements</a:t>
            </a:r>
            <a:endParaRPr lang="zh-CN" altLang="en-US" sz="1600" dirty="0"/>
          </a:p>
        </p:txBody>
      </p:sp>
      <p:sp>
        <p:nvSpPr>
          <p:cNvPr id="6" name="左大括号 5"/>
          <p:cNvSpPr/>
          <p:nvPr/>
        </p:nvSpPr>
        <p:spPr>
          <a:xfrm>
            <a:off x="1150364" y="4435660"/>
            <a:ext cx="360040" cy="9375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95536" y="1295262"/>
            <a:ext cx="8229600" cy="532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信息编码为二进制：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1680" y="1844824"/>
            <a:ext cx="7162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低</a:t>
            </a:r>
            <a:r>
              <a:rPr lang="zh-CN" altLang="en-US" sz="2400" dirty="0" smtClean="0"/>
              <a:t>电平：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，高电平：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（有效）</a:t>
            </a:r>
            <a:endParaRPr lang="en-US" altLang="zh-CN" sz="1600" dirty="0"/>
          </a:p>
          <a:p>
            <a:r>
              <a:rPr lang="zh-CN" altLang="en-US" sz="2400" dirty="0"/>
              <a:t>一</a:t>
            </a:r>
            <a:r>
              <a:rPr lang="zh-CN" altLang="en-US" sz="2400" dirty="0" smtClean="0"/>
              <a:t>根信号线一位</a:t>
            </a:r>
            <a:endParaRPr lang="en-US" altLang="zh-CN" sz="2400" dirty="0" smtClean="0"/>
          </a:p>
          <a:p>
            <a:r>
              <a:rPr lang="zh-CN" altLang="en-US" sz="2400" dirty="0" smtClean="0"/>
              <a:t>多位组成总线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0730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组合单元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4213" y="1412875"/>
            <a:ext cx="3101975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>
                  <a:lumMod val="50000"/>
                </a:schemeClr>
              </a:buClr>
              <a:buSzPct val="60000"/>
              <a:buFont typeface="Wingdings" pitchFamily="2" charset="2"/>
              <a:buChar char="n"/>
            </a:pPr>
            <a:r>
              <a:rPr lang="en-US" altLang="zh-CN" dirty="0" smtClean="0">
                <a:ea typeface="宋体" pitchFamily="2" charset="-122"/>
              </a:rPr>
              <a:t>AND-gate</a:t>
            </a:r>
          </a:p>
          <a:p>
            <a:pPr lvl="1">
              <a:buClr>
                <a:schemeClr val="tx2">
                  <a:lumMod val="60000"/>
                  <a:lumOff val="40000"/>
                </a:schemeClr>
              </a:buClr>
              <a:buSzPct val="51000"/>
              <a:buFont typeface="Wingdings" pitchFamily="2" charset="2"/>
              <a:buChar char="n"/>
            </a:pPr>
            <a:r>
              <a:rPr lang="en-US" altLang="zh-CN" dirty="0" smtClean="0">
                <a:ea typeface="宋体" pitchFamily="2" charset="-122"/>
              </a:rPr>
              <a:t>Y = A &amp; B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258888" y="2641600"/>
            <a:ext cx="1560512" cy="655638"/>
            <a:chOff x="249" y="2299"/>
            <a:chExt cx="983" cy="413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476" y="2387"/>
              <a:ext cx="544" cy="273"/>
              <a:chOff x="431" y="1888"/>
              <a:chExt cx="544" cy="273"/>
            </a:xfrm>
          </p:grpSpPr>
          <p:sp>
            <p:nvSpPr>
              <p:cNvPr id="10" name="Arc 6"/>
              <p:cNvSpPr>
                <a:spLocks/>
              </p:cNvSpPr>
              <p:nvPr/>
            </p:nvSpPr>
            <p:spPr bwMode="auto">
              <a:xfrm>
                <a:off x="701" y="1889"/>
                <a:ext cx="139" cy="272"/>
              </a:xfrm>
              <a:custGeom>
                <a:avLst/>
                <a:gdLst>
                  <a:gd name="T0" fmla="*/ 3 w 22080"/>
                  <a:gd name="T1" fmla="*/ 0 h 43200"/>
                  <a:gd name="T2" fmla="*/ 0 w 22080"/>
                  <a:gd name="T3" fmla="*/ 272 h 43200"/>
                  <a:gd name="T4" fmla="*/ 3 w 22080"/>
                  <a:gd name="T5" fmla="*/ 136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080" h="43200" fill="none" extrusionOk="0">
                    <a:moveTo>
                      <a:pt x="480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</a:path>
                  <a:path w="22080" h="43200" stroke="0" extrusionOk="0">
                    <a:moveTo>
                      <a:pt x="480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  <a:lnTo>
                      <a:pt x="480" y="21600"/>
                    </a:lnTo>
                    <a:lnTo>
                      <a:pt x="48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>
                <a:off x="567" y="216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/>
            </p:nvSpPr>
            <p:spPr bwMode="auto">
              <a:xfrm>
                <a:off x="431" y="1933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431" y="2115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839" y="2024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249" y="229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A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249" y="2481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B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1020" y="2390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 dirty="0">
                  <a:ea typeface="宋体" pitchFamily="2" charset="-122"/>
                </a:rPr>
                <a:t>Y</a:t>
              </a:r>
              <a:endParaRPr lang="en-AU" altLang="zh-CN" sz="1800" dirty="0">
                <a:ea typeface="宋体" pitchFamily="2" charset="-122"/>
              </a:endParaRP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1547813" y="4868863"/>
            <a:ext cx="1416050" cy="1308100"/>
            <a:chOff x="113" y="2840"/>
            <a:chExt cx="892" cy="824"/>
          </a:xfrm>
        </p:grpSpPr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40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40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657" y="3067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13" y="2843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I0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113" y="3025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I1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793" y="293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Y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76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Arc 24"/>
            <p:cNvSpPr>
              <a:spLocks/>
            </p:cNvSpPr>
            <p:nvPr/>
          </p:nvSpPr>
          <p:spPr bwMode="auto">
            <a:xfrm>
              <a:off x="567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90 w 21600"/>
                <a:gd name="T3" fmla="*/ 90 h 21600"/>
                <a:gd name="T4" fmla="*/ 0 w 21600"/>
                <a:gd name="T5" fmla="*/ 9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Arc 25"/>
            <p:cNvSpPr>
              <a:spLocks/>
            </p:cNvSpPr>
            <p:nvPr/>
          </p:nvSpPr>
          <p:spPr bwMode="auto">
            <a:xfrm flipH="1">
              <a:off x="476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90 w 21600"/>
                <a:gd name="T3" fmla="*/ 90 h 21600"/>
                <a:gd name="T4" fmla="*/ 0 w 21600"/>
                <a:gd name="T5" fmla="*/ 9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Arc 26"/>
            <p:cNvSpPr>
              <a:spLocks/>
            </p:cNvSpPr>
            <p:nvPr/>
          </p:nvSpPr>
          <p:spPr bwMode="auto">
            <a:xfrm flipV="1">
              <a:off x="567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90 w 21600"/>
                <a:gd name="T3" fmla="*/ 90 h 21600"/>
                <a:gd name="T4" fmla="*/ 0 w 21600"/>
                <a:gd name="T5" fmla="*/ 9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Arc 27"/>
            <p:cNvSpPr>
              <a:spLocks/>
            </p:cNvSpPr>
            <p:nvPr/>
          </p:nvSpPr>
          <p:spPr bwMode="auto">
            <a:xfrm flipH="1" flipV="1">
              <a:off x="476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90 w 21600"/>
                <a:gd name="T3" fmla="*/ 90 h 21600"/>
                <a:gd name="T4" fmla="*/ 0 w 21600"/>
                <a:gd name="T5" fmla="*/ 9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657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476" y="2840"/>
              <a:ext cx="181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600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zh-CN" sz="1400">
                  <a:ea typeface="宋体" pitchFamily="2" charset="-122"/>
                </a:rPr>
                <a:t>M</a:t>
              </a:r>
              <a:br>
                <a:rPr lang="en-US" altLang="zh-CN" sz="1400">
                  <a:ea typeface="宋体" pitchFamily="2" charset="-122"/>
                </a:rPr>
              </a:br>
              <a:r>
                <a:rPr lang="en-US" altLang="zh-CN" sz="1400">
                  <a:ea typeface="宋体" pitchFamily="2" charset="-122"/>
                </a:rPr>
                <a:t>u</a:t>
              </a:r>
              <a:br>
                <a:rPr lang="en-US" altLang="zh-CN" sz="1400">
                  <a:ea typeface="宋体" pitchFamily="2" charset="-122"/>
                </a:rPr>
              </a:br>
              <a:r>
                <a:rPr lang="en-US" altLang="zh-CN" sz="1400">
                  <a:ea typeface="宋体" pitchFamily="2" charset="-122"/>
                </a:rPr>
                <a:t>x</a:t>
              </a:r>
              <a:endParaRPr lang="en-AU" altLang="zh-CN" sz="1400">
                <a:ea typeface="宋体" pitchFamily="2" charset="-122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V="1">
              <a:off x="567" y="329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461" y="343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S</a:t>
              </a:r>
              <a:endParaRPr lang="en-AU" altLang="zh-CN" sz="1800">
                <a:ea typeface="宋体" pitchFamily="2" charset="-122"/>
              </a:endParaRPr>
            </a:p>
          </p:txBody>
        </p:sp>
      </p:grp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84213" y="3644900"/>
            <a:ext cx="324008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3200">
                <a:ea typeface="宋体" pitchFamily="2" charset="-122"/>
              </a:rPr>
              <a:t>Multiplexer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800">
                <a:ea typeface="宋体" pitchFamily="2" charset="-122"/>
              </a:rPr>
              <a:t>Y = S ? I1 : I0</a:t>
            </a:r>
            <a:endParaRPr lang="en-AU" altLang="zh-CN" sz="2800">
              <a:ea typeface="宋体" pitchFamily="2" charset="-122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7092950" y="1484313"/>
            <a:ext cx="1604963" cy="1012825"/>
            <a:chOff x="1111" y="2659"/>
            <a:chExt cx="1011" cy="638"/>
          </a:xfrm>
        </p:grpSpPr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1338" y="2795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1338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1791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1111" y="2662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A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1111" y="3066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B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1910" y="284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Y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1474" y="265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1474" y="3067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1474" y="2886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 flipH="1">
              <a:off x="1474" y="2976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1474" y="2659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 flipV="1">
              <a:off x="1474" y="3113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1791" y="2840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1620" y="2889"/>
              <a:ext cx="8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+</a:t>
              </a:r>
              <a:endParaRPr lang="en-AU" altLang="zh-CN" sz="1800">
                <a:ea typeface="宋体" pitchFamily="2" charset="-122"/>
              </a:endParaRPr>
            </a:p>
          </p:txBody>
        </p:sp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5580063" y="4575175"/>
            <a:ext cx="1676400" cy="1595438"/>
            <a:chOff x="2699" y="2750"/>
            <a:chExt cx="1056" cy="1005"/>
          </a:xfrm>
        </p:grpSpPr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2926" y="288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2926" y="3339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3424" y="311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2699" y="275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A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54" name="Text Box 53"/>
            <p:cNvSpPr txBox="1">
              <a:spLocks noChangeArrowheads="1"/>
            </p:cNvSpPr>
            <p:nvPr/>
          </p:nvSpPr>
          <p:spPr bwMode="auto">
            <a:xfrm>
              <a:off x="2699" y="3247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B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55" name="Text Box 54"/>
            <p:cNvSpPr txBox="1">
              <a:spLocks noChangeArrowheads="1"/>
            </p:cNvSpPr>
            <p:nvPr/>
          </p:nvSpPr>
          <p:spPr bwMode="auto">
            <a:xfrm>
              <a:off x="3543" y="297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Y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061" y="2750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 flipH="1">
              <a:off x="3061" y="3203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062" y="3022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 flipH="1">
              <a:off x="3062" y="3112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3061" y="2750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 flipV="1">
              <a:off x="3061" y="3294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3424" y="2931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62"/>
            <p:cNvSpPr txBox="1">
              <a:spLocks noChangeArrowheads="1"/>
            </p:cNvSpPr>
            <p:nvPr/>
          </p:nvSpPr>
          <p:spPr bwMode="auto">
            <a:xfrm>
              <a:off x="3152" y="3025"/>
              <a:ext cx="2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 dirty="0">
                  <a:ea typeface="宋体" pitchFamily="2" charset="-122"/>
                </a:rPr>
                <a:t>ALU</a:t>
              </a:r>
              <a:endParaRPr lang="en-AU" altLang="zh-CN" sz="1800" dirty="0">
                <a:ea typeface="宋体" pitchFamily="2" charset="-122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3243" y="3385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Text Box 64"/>
            <p:cNvSpPr txBox="1">
              <a:spLocks noChangeArrowheads="1"/>
            </p:cNvSpPr>
            <p:nvPr/>
          </p:nvSpPr>
          <p:spPr bwMode="auto">
            <a:xfrm>
              <a:off x="3152" y="352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F</a:t>
              </a:r>
              <a:endParaRPr lang="en-AU" altLang="zh-CN" sz="1800">
                <a:ea typeface="宋体" pitchFamily="2" charset="-122"/>
              </a:endParaRPr>
            </a:p>
          </p:txBody>
        </p:sp>
      </p:grp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4211638" y="1412875"/>
            <a:ext cx="31019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3200" dirty="0">
                <a:ea typeface="宋体" pitchFamily="2" charset="-122"/>
              </a:rPr>
              <a:t>Adder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800" dirty="0">
                <a:ea typeface="宋体" pitchFamily="2" charset="-122"/>
              </a:rPr>
              <a:t>Y = A + B</a:t>
            </a:r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4211638" y="3284538"/>
            <a:ext cx="431958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3200" dirty="0">
                <a:ea typeface="宋体" pitchFamily="2" charset="-122"/>
              </a:rPr>
              <a:t>Arithmetic/Logic Unit</a:t>
            </a:r>
          </a:p>
          <a:p>
            <a:pPr marL="742950" lvl="1" indent="-285750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altLang="zh-CN" sz="2800" dirty="0">
                <a:ea typeface="宋体" pitchFamily="2" charset="-122"/>
              </a:rPr>
              <a:t>Y = F(A, B)</a:t>
            </a:r>
          </a:p>
        </p:txBody>
      </p:sp>
    </p:spTree>
    <p:extLst>
      <p:ext uri="{BB962C8B-B14F-4D97-AF65-F5344CB8AC3E}">
        <p14:creationId xmlns:p14="http://schemas.microsoft.com/office/powerpoint/2010/main" val="417606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状态单元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4213" y="1125539"/>
            <a:ext cx="8270875" cy="17994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ea typeface="宋体" pitchFamily="2" charset="-122"/>
              </a:rPr>
              <a:t>寄存器</a:t>
            </a:r>
            <a:r>
              <a:rPr lang="en-US" altLang="zh-CN" dirty="0" smtClean="0">
                <a:ea typeface="宋体" pitchFamily="2" charset="-122"/>
              </a:rPr>
              <a:t>: </a:t>
            </a:r>
            <a:r>
              <a:rPr lang="zh-CN" altLang="en-US" dirty="0" smtClean="0">
                <a:ea typeface="宋体" pitchFamily="2" charset="-122"/>
              </a:rPr>
              <a:t>在电路中存储数据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dirty="0" smtClean="0">
                <a:ea typeface="宋体" pitchFamily="2" charset="-122"/>
              </a:rPr>
              <a:t>使用时钟控制何时更新存储值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上升</a:t>
            </a:r>
            <a:r>
              <a:rPr lang="zh-CN" altLang="en-US" dirty="0" smtClean="0">
                <a:ea typeface="宋体" pitchFamily="2" charset="-122"/>
              </a:rPr>
              <a:t>沿触发：当时钟从</a:t>
            </a:r>
            <a:r>
              <a:rPr lang="en-US" altLang="zh-CN" dirty="0" smtClean="0">
                <a:ea typeface="宋体" pitchFamily="2" charset="-122"/>
              </a:rPr>
              <a:t>0</a:t>
            </a:r>
            <a:r>
              <a:rPr lang="zh-CN" altLang="en-US" dirty="0" smtClean="0">
                <a:ea typeface="宋体" pitchFamily="2" charset="-122"/>
              </a:rPr>
              <a:t>跳到</a:t>
            </a: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时触发（也可定义为下降沿触发）</a:t>
            </a:r>
            <a:endParaRPr lang="en-AU" altLang="zh-CN" dirty="0">
              <a:ea typeface="宋体" pitchFamily="2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827087" y="3365443"/>
            <a:ext cx="2090738" cy="1223963"/>
            <a:chOff x="657" y="2296"/>
            <a:chExt cx="1317" cy="77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111" y="2296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975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975" y="288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610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748" y="2345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D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57" y="2753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Clk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746" y="2345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Q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111" y="2840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111" y="2886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3490912" y="3005081"/>
            <a:ext cx="4775200" cy="1800225"/>
            <a:chOff x="2154" y="2523"/>
            <a:chExt cx="3008" cy="1134"/>
          </a:xfrm>
        </p:grpSpPr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2712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2712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256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256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2531" y="279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3801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3801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4345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345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4889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V="1">
              <a:off x="4890" y="2613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2531" y="3657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V="1">
              <a:off x="253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2154" y="2617"/>
              <a:ext cx="3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>
                  <a:ea typeface="宋体" pitchFamily="2" charset="-122"/>
                </a:rPr>
                <a:t>Clk</a:t>
              </a:r>
              <a:endParaRPr lang="en-AU" altLang="zh-CN">
                <a:ea typeface="宋体" pitchFamily="2" charset="-122"/>
              </a:endParaRP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2154" y="2949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>
                  <a:ea typeface="宋体" pitchFamily="2" charset="-122"/>
                </a:rPr>
                <a:t>D</a:t>
              </a:r>
              <a:endParaRPr lang="en-AU" altLang="zh-CN">
                <a:ea typeface="宋体" pitchFamily="2" charset="-122"/>
              </a:endParaRP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2154" y="3297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>
                  <a:ea typeface="宋体" pitchFamily="2" charset="-122"/>
                </a:rPr>
                <a:t>Q</a:t>
              </a:r>
              <a:endParaRPr lang="en-AU" altLang="zh-CN">
                <a:ea typeface="宋体" pitchFamily="2" charset="-122"/>
              </a:endParaRPr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2531" y="2976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3166" y="2976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3892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2803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2531" y="3340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2712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3801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4980" y="3339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4255" y="2976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4890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2712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380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>
              <a:off x="4889" y="2523"/>
              <a:ext cx="1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32862" y="5361785"/>
            <a:ext cx="195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触发器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29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 </a:t>
            </a:r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回顾：</a:t>
            </a:r>
            <a:r>
              <a:rPr lang="en-US" altLang="zh-CN" dirty="0" smtClean="0"/>
              <a:t>MIPS(RISC)</a:t>
            </a:r>
            <a:r>
              <a:rPr lang="zh-CN" altLang="en-US" dirty="0" smtClean="0"/>
              <a:t>指令设计原则</a:t>
            </a:r>
            <a:endParaRPr lang="en-US" altLang="zh-CN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2132856"/>
            <a:ext cx="7848600" cy="4345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简单源于规整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指令长度固定</a:t>
            </a:r>
            <a:endParaRPr lang="en-US" dirty="0" smtClean="0"/>
          </a:p>
          <a:p>
            <a:pPr lvl="1"/>
            <a:r>
              <a:rPr lang="zh-CN" altLang="en-US" dirty="0" smtClean="0"/>
              <a:t>指令格式种类少（</a:t>
            </a:r>
            <a:r>
              <a:rPr lang="en-US" altLang="zh-CN" dirty="0" smtClean="0"/>
              <a:t>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型指令）</a:t>
            </a:r>
            <a:endParaRPr lang="en-US" dirty="0" smtClean="0"/>
          </a:p>
          <a:p>
            <a:pPr lvl="1"/>
            <a:r>
              <a:rPr lang="zh-CN" altLang="en-US" dirty="0" smtClean="0"/>
              <a:t>操作码都是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</a:t>
            </a:r>
            <a:endParaRPr lang="en-US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越少越快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指令集中指令数目少（如，减立即数指令用其他方式替代）</a:t>
            </a:r>
            <a:endParaRPr lang="en-US" dirty="0" smtClean="0"/>
          </a:p>
          <a:p>
            <a:pPr lvl="1"/>
            <a:r>
              <a:rPr lang="zh-CN" altLang="en-US" dirty="0" smtClean="0"/>
              <a:t>有限的寄存器</a:t>
            </a:r>
            <a:endParaRPr lang="en-US" dirty="0" smtClean="0"/>
          </a:p>
          <a:p>
            <a:pPr lvl="1"/>
            <a:r>
              <a:rPr lang="zh-CN" altLang="en-US" dirty="0" smtClean="0"/>
              <a:t>访存方式少</a:t>
            </a:r>
            <a:endParaRPr lang="en-US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加速执行常用操作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常用的算术指令只访问寄存器（访问存储器用专门的</a:t>
            </a:r>
            <a:r>
              <a:rPr lang="en-US" dirty="0" smtClean="0"/>
              <a:t>load-store</a:t>
            </a:r>
            <a:r>
              <a:rPr lang="zh-CN" altLang="en-US" dirty="0" smtClean="0"/>
              <a:t>指令）</a:t>
            </a:r>
            <a:endParaRPr lang="en-US" dirty="0" smtClean="0"/>
          </a:p>
          <a:p>
            <a:pPr lvl="1"/>
            <a:r>
              <a:rPr lang="zh-CN" altLang="en-US" dirty="0"/>
              <a:t>立即</a:t>
            </a:r>
            <a:r>
              <a:rPr lang="zh-CN" altLang="en-US" dirty="0" smtClean="0"/>
              <a:t>数包含在指令中</a:t>
            </a:r>
            <a:endParaRPr lang="en-US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优秀</a:t>
            </a:r>
            <a:r>
              <a:rPr lang="zh-CN" altLang="en-US" dirty="0" smtClean="0">
                <a:solidFill>
                  <a:srgbClr val="FF0000"/>
                </a:solidFill>
              </a:rPr>
              <a:t>的设计需要适宜的折中方案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三</a:t>
            </a:r>
            <a:r>
              <a:rPr lang="zh-CN" altLang="en-US" dirty="0" smtClean="0"/>
              <a:t>种指令格式，而不是一种。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771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状态单元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4213" y="1125538"/>
            <a:ext cx="8270875" cy="23034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ea typeface="宋体" pitchFamily="2" charset="-122"/>
              </a:rPr>
              <a:t>带写控制信号的寄存器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dirty="0" smtClean="0">
                <a:ea typeface="宋体" pitchFamily="2" charset="-122"/>
              </a:rPr>
              <a:t>数据仅在写控制信号有效（高电平）和时钟</a:t>
            </a:r>
            <a:r>
              <a:rPr lang="en-US" altLang="zh-CN" dirty="0" smtClean="0">
                <a:ea typeface="宋体" pitchFamily="2" charset="-122"/>
              </a:rPr>
              <a:t>0</a:t>
            </a:r>
            <a:r>
              <a:rPr lang="zh-CN" altLang="en-US" dirty="0" smtClean="0">
                <a:ea typeface="宋体" pitchFamily="2" charset="-122"/>
              </a:rPr>
              <a:t>跳到</a:t>
            </a:r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时可写入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被写入的</a:t>
            </a:r>
            <a:r>
              <a:rPr lang="zh-CN" altLang="en-US" dirty="0" smtClean="0">
                <a:ea typeface="宋体" pitchFamily="2" charset="-122"/>
              </a:rPr>
              <a:t>数据在下一个时钟信号可以读出（本例假设不需要寄存器读信号）</a:t>
            </a:r>
            <a:endParaRPr lang="en-AU" altLang="zh-CN" dirty="0">
              <a:ea typeface="宋体" pitchFamily="2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39750" y="4365625"/>
            <a:ext cx="2306638" cy="1223963"/>
            <a:chOff x="340" y="2750"/>
            <a:chExt cx="1453" cy="77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30" y="2750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794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794" y="334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429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67" y="279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D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76" y="3207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Clk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565" y="2799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Q</a:t>
              </a:r>
              <a:endParaRPr lang="en-AU" altLang="zh-CN" sz="1800">
                <a:ea typeface="宋体" pitchFamily="2" charset="-122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930" y="3294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930" y="3340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93" y="3154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40" y="3021"/>
              <a:ext cx="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 sz="1800">
                  <a:ea typeface="宋体" pitchFamily="2" charset="-122"/>
                </a:rPr>
                <a:t>Write</a:t>
              </a:r>
              <a:endParaRPr lang="en-AU" altLang="zh-CN" sz="1800">
                <a:ea typeface="宋体" pitchFamily="2" charset="-122"/>
              </a:endParaRPr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3203575" y="3644900"/>
            <a:ext cx="4991100" cy="2376488"/>
            <a:chOff x="2004" y="2387"/>
            <a:chExt cx="3144" cy="1497"/>
          </a:xfrm>
        </p:grpSpPr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2517" y="2840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3334" y="3022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4558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4558" y="2840"/>
              <a:ext cx="5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2517" y="3884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 flipV="1">
              <a:off x="2503" y="2387"/>
              <a:ext cx="14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2004" y="2844"/>
              <a:ext cx="4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>
                  <a:ea typeface="宋体" pitchFamily="2" charset="-122"/>
                </a:rPr>
                <a:t>Write</a:t>
              </a:r>
              <a:endParaRPr lang="en-AU" altLang="zh-CN">
                <a:ea typeface="宋体" pitchFamily="2" charset="-122"/>
              </a:endParaRP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2140" y="3176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>
                  <a:ea typeface="宋体" pitchFamily="2" charset="-122"/>
                </a:rPr>
                <a:t>D</a:t>
              </a:r>
              <a:endParaRPr lang="en-AU" altLang="zh-CN">
                <a:ea typeface="宋体" pitchFamily="2" charset="-122"/>
              </a:endParaRP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2140" y="3524"/>
              <a:ext cx="2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>
                  <a:ea typeface="宋体" pitchFamily="2" charset="-122"/>
                </a:rPr>
                <a:t>Q</a:t>
              </a:r>
              <a:endParaRPr lang="en-AU" altLang="zh-CN">
                <a:ea typeface="宋体" pitchFamily="2" charset="-122"/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517" y="3203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152" y="3203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2517" y="3567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2698" y="3294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2699" y="2840"/>
              <a:ext cx="157" cy="688"/>
            </a:xfrm>
            <a:custGeom>
              <a:avLst/>
              <a:gdLst>
                <a:gd name="T0" fmla="*/ 0 w 157"/>
                <a:gd name="T1" fmla="*/ 0 h 688"/>
                <a:gd name="T2" fmla="*/ 45 w 157"/>
                <a:gd name="T3" fmla="*/ 190 h 688"/>
                <a:gd name="T4" fmla="*/ 137 w 157"/>
                <a:gd name="T5" fmla="*/ 158 h 688"/>
                <a:gd name="T6" fmla="*/ 157 w 157"/>
                <a:gd name="T7" fmla="*/ 688 h 6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966" y="3566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241" y="3203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2698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2698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3242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3242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2517" y="265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3787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>
              <a:off x="3787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4331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>
              <a:off x="4331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4875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V="1">
              <a:off x="4876" y="2477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48"/>
            <p:cNvSpPr txBox="1">
              <a:spLocks noChangeArrowheads="1"/>
            </p:cNvSpPr>
            <p:nvPr/>
          </p:nvSpPr>
          <p:spPr bwMode="auto">
            <a:xfrm>
              <a:off x="2140" y="2481"/>
              <a:ext cx="3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/>
              <a:r>
                <a:rPr lang="en-US" altLang="zh-CN">
                  <a:ea typeface="宋体" pitchFamily="2" charset="-122"/>
                </a:rPr>
                <a:t>Clk</a:t>
              </a:r>
              <a:endParaRPr lang="en-AU" altLang="zh-CN">
                <a:ea typeface="宋体" pitchFamily="2" charset="-122"/>
              </a:endParaRPr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2789" y="3566"/>
              <a:ext cx="2178" cy="182"/>
            </a:xfrm>
            <a:custGeom>
              <a:avLst/>
              <a:gdLst>
                <a:gd name="T0" fmla="*/ 0 w 2178"/>
                <a:gd name="T1" fmla="*/ 91 h 182"/>
                <a:gd name="T2" fmla="*/ 46 w 2178"/>
                <a:gd name="T3" fmla="*/ 0 h 182"/>
                <a:gd name="T4" fmla="*/ 2132 w 2178"/>
                <a:gd name="T5" fmla="*/ 0 h 182"/>
                <a:gd name="T6" fmla="*/ 2178 w 2178"/>
                <a:gd name="T7" fmla="*/ 91 h 182"/>
                <a:gd name="T8" fmla="*/ 2132 w 2178"/>
                <a:gd name="T9" fmla="*/ 182 h 182"/>
                <a:gd name="T10" fmla="*/ 46 w 2178"/>
                <a:gd name="T11" fmla="*/ 182 h 182"/>
                <a:gd name="T12" fmla="*/ 0 w 2178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78" h="182">
                  <a:moveTo>
                    <a:pt x="0" y="91"/>
                  </a:moveTo>
                  <a:lnTo>
                    <a:pt x="46" y="0"/>
                  </a:lnTo>
                  <a:lnTo>
                    <a:pt x="2132" y="0"/>
                  </a:lnTo>
                  <a:lnTo>
                    <a:pt x="2178" y="91"/>
                  </a:lnTo>
                  <a:lnTo>
                    <a:pt x="2132" y="182"/>
                  </a:lnTo>
                  <a:lnTo>
                    <a:pt x="46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4875" y="3294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4876" y="2840"/>
              <a:ext cx="157" cy="688"/>
            </a:xfrm>
            <a:custGeom>
              <a:avLst/>
              <a:gdLst>
                <a:gd name="T0" fmla="*/ 0 w 157"/>
                <a:gd name="T1" fmla="*/ 0 h 688"/>
                <a:gd name="T2" fmla="*/ 45 w 157"/>
                <a:gd name="T3" fmla="*/ 190 h 688"/>
                <a:gd name="T4" fmla="*/ 137 w 157"/>
                <a:gd name="T5" fmla="*/ 158 h 688"/>
                <a:gd name="T6" fmla="*/ 157 w 157"/>
                <a:gd name="T7" fmla="*/ 688 h 6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2698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3787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>
              <a:off x="4875" y="2387"/>
              <a:ext cx="1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" name="线形标注 1 52"/>
          <p:cNvSpPr/>
          <p:nvPr/>
        </p:nvSpPr>
        <p:spPr>
          <a:xfrm>
            <a:off x="6198682" y="6259716"/>
            <a:ext cx="2189742" cy="503956"/>
          </a:xfrm>
          <a:prstGeom prst="borderCallout1">
            <a:avLst>
              <a:gd name="adj1" fmla="val 18750"/>
              <a:gd name="adj2" fmla="val -8333"/>
              <a:gd name="adj3" fmla="val -234625"/>
              <a:gd name="adj4" fmla="val -45591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该数值不会被写入，不在时钟边缘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线形标注 1 53"/>
          <p:cNvSpPr/>
          <p:nvPr/>
        </p:nvSpPr>
        <p:spPr>
          <a:xfrm>
            <a:off x="6308004" y="2996952"/>
            <a:ext cx="2189742" cy="646912"/>
          </a:xfrm>
          <a:prstGeom prst="borderCallout1">
            <a:avLst>
              <a:gd name="adj1" fmla="val 18750"/>
              <a:gd name="adj2" fmla="val -8333"/>
              <a:gd name="adj3" fmla="val 241887"/>
              <a:gd name="adj4" fmla="val -44073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 smtClean="0">
                <a:solidFill>
                  <a:schemeClr val="tx1"/>
                </a:solidFill>
              </a:rPr>
              <a:t>保证可靠写入，写信号先失效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01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时钟方法（同步系统）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4213" y="1340768"/>
            <a:ext cx="8270875" cy="2841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在一个时钟周期内，组合单元传递数据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在两个上升沿之间（边沿触发）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从一个状态单元输入，输出到另一个或多个状态单元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itchFamily="2" charset="-122"/>
              </a:rPr>
              <a:t>各种组合单元的最大延迟决定时钟周期时间长度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ea typeface="宋体" pitchFamily="2" charset="-122"/>
              </a:rPr>
              <a:t>若</a:t>
            </a:r>
            <a:r>
              <a:rPr lang="zh-CN" altLang="en-US" dirty="0" smtClean="0">
                <a:solidFill>
                  <a:srgbClr val="0000FF"/>
                </a:solidFill>
                <a:ea typeface="宋体" pitchFamily="2" charset="-122"/>
              </a:rPr>
              <a:t>某状态单元每个有效的时钟边缘都有写入，则可省略写信号。</a:t>
            </a:r>
            <a:endParaRPr lang="en-AU" altLang="zh-CN" dirty="0">
              <a:solidFill>
                <a:srgbClr val="0000FF"/>
              </a:solidFill>
              <a:ea typeface="宋体" pitchFamily="2" charset="-122"/>
            </a:endParaRPr>
          </a:p>
        </p:txBody>
      </p:sp>
      <p:pic>
        <p:nvPicPr>
          <p:cNvPr id="5" name="Picture 6" descr="f04-04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581525"/>
            <a:ext cx="28654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f04-03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437063"/>
            <a:ext cx="38512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2411760" y="5949280"/>
            <a:ext cx="15605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one clock cycle</a:t>
            </a:r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>
            <a:off x="1666776" y="5922292"/>
            <a:ext cx="261719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687632" y="5090318"/>
            <a:ext cx="0" cy="3222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4295200" y="5090318"/>
            <a:ext cx="0" cy="3222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2160" y="5573712"/>
            <a:ext cx="1584176" cy="375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可以正常工作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9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143000" y="1295400"/>
            <a:ext cx="7772400" cy="2286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Times New Roman" pitchFamily="18" charset="0"/>
              </a:rPr>
              <a:t> 异步控制方式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Times New Roman" pitchFamily="18" charset="0"/>
              </a:rPr>
              <a:t>      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“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应答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”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方式，各操作之间的衔接是由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“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结束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起始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”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itchFamily="2" charset="-122"/>
                <a:ea typeface="+mn-ea"/>
                <a:cs typeface="+mn-cs"/>
              </a:rPr>
              <a:t>信号来实现的。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752600" y="3581400"/>
          <a:ext cx="69342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CorelDRAW" r:id="rId3" imgW="5657850" imgH="2314575" progId="">
                  <p:embed/>
                </p:oleObj>
              </mc:Choice>
              <mc:Fallback>
                <p:oleObj name="CorelDRAW" r:id="rId3" imgW="5657850" imgH="2314575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81400"/>
                        <a:ext cx="69342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 </a:t>
            </a:r>
            <a:r>
              <a:rPr lang="zh-CN" altLang="en-US" dirty="0" smtClean="0"/>
              <a:t>建立数据通路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数据通路部件（</a:t>
            </a:r>
            <a:r>
              <a:rPr lang="en-US" altLang="zh-CN" dirty="0" err="1" smtClean="0"/>
              <a:t>datapath</a:t>
            </a:r>
            <a:r>
              <a:rPr lang="en-US" altLang="zh-CN" dirty="0" smtClean="0"/>
              <a:t> element</a:t>
            </a:r>
            <a:r>
              <a:rPr lang="zh-CN" altLang="en-US" dirty="0" smtClean="0"/>
              <a:t>）：用来操作或保存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中数据的单元。在本例中包含</a:t>
            </a:r>
            <a:r>
              <a:rPr lang="zh-CN" altLang="en-US" dirty="0" smtClean="0">
                <a:solidFill>
                  <a:srgbClr val="FF0000"/>
                </a:solidFill>
              </a:rPr>
              <a:t>指令存储器、数据存储器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PC</a:t>
            </a:r>
            <a:r>
              <a:rPr lang="zh-CN" altLang="en-US" dirty="0" smtClean="0"/>
              <a:t>、寄存器堆、</a:t>
            </a:r>
            <a:r>
              <a:rPr lang="en-US" altLang="zh-CN" dirty="0" smtClean="0"/>
              <a:t>ALU</a:t>
            </a:r>
            <a:r>
              <a:rPr lang="zh-CN" altLang="en-US" dirty="0" smtClean="0"/>
              <a:t>、加法器等。</a:t>
            </a:r>
            <a:endParaRPr lang="en-US" altLang="zh-CN" dirty="0" smtClean="0"/>
          </a:p>
          <a:p>
            <a:r>
              <a:rPr lang="en-US" altLang="zh-CN" smtClean="0"/>
              <a:t>P187   P168 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4-5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指令存储器</a:t>
            </a:r>
            <a:r>
              <a:rPr lang="zh-CN" altLang="en-US" dirty="0" smtClean="0"/>
              <a:t>：本例中不考虑写操作（程序装载）所以，视为</a:t>
            </a:r>
            <a:r>
              <a:rPr lang="zh-CN" altLang="en-US" dirty="0" smtClean="0">
                <a:solidFill>
                  <a:srgbClr val="0000FF"/>
                </a:solidFill>
              </a:rPr>
              <a:t>组合单元（输出由输入的</a:t>
            </a:r>
            <a:r>
              <a:rPr lang="en-US" altLang="zh-CN" dirty="0" smtClean="0">
                <a:solidFill>
                  <a:srgbClr val="0000FF"/>
                </a:solidFill>
              </a:rPr>
              <a:t>pc</a:t>
            </a:r>
            <a:r>
              <a:rPr lang="zh-CN" altLang="en-US" dirty="0" smtClean="0">
                <a:solidFill>
                  <a:srgbClr val="0000FF"/>
                </a:solidFill>
              </a:rPr>
              <a:t>值决定）</a:t>
            </a:r>
            <a:r>
              <a:rPr lang="zh-CN" altLang="en-US" dirty="0" smtClean="0"/>
              <a:t>。不需要读信号。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</a:t>
            </a:r>
            <a:r>
              <a:rPr lang="zh-CN" altLang="en-US" dirty="0" smtClean="0"/>
              <a:t>：保存当前指令的地址，每个时钟周期要写，所以，不需要写信号，只要时钟信号即可。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加法器：只</a:t>
            </a:r>
            <a:r>
              <a:rPr lang="zh-CN" altLang="en-US" dirty="0"/>
              <a:t>做</a:t>
            </a:r>
            <a:r>
              <a:rPr lang="zh-CN" altLang="en-US" dirty="0" smtClean="0"/>
              <a:t>加法的</a:t>
            </a:r>
            <a:r>
              <a:rPr lang="en-US" altLang="zh-CN" dirty="0" smtClean="0"/>
              <a:t>ALU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结合前面分析的各种指令，逐步构建数据通路</a:t>
            </a:r>
            <a:endParaRPr lang="zh-CN" altLang="en-US" dirty="0"/>
          </a:p>
        </p:txBody>
      </p:sp>
      <p:sp>
        <p:nvSpPr>
          <p:cNvPr id="4" name="线形标注 1 3"/>
          <p:cNvSpPr/>
          <p:nvPr/>
        </p:nvSpPr>
        <p:spPr>
          <a:xfrm>
            <a:off x="7308304" y="285728"/>
            <a:ext cx="1440160" cy="1285884"/>
          </a:xfrm>
          <a:prstGeom prst="borderCallout1">
            <a:avLst>
              <a:gd name="adj1" fmla="val 18750"/>
              <a:gd name="adj2" fmla="val -8333"/>
              <a:gd name="adj3" fmla="val 134375"/>
              <a:gd name="adj4" fmla="val -99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可以共用一个</a:t>
            </a:r>
            <a:r>
              <a:rPr lang="zh-CN" altLang="en-US" dirty="0" smtClean="0"/>
              <a:t>存储器，但在本例中不可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6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取指操作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168478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包含的动作：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</a:t>
            </a:r>
            <a:r>
              <a:rPr lang="zh-CN" altLang="en-US" dirty="0" smtClean="0"/>
              <a:t>中取出当前指令地址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从指令存储器读指令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PC = PC + 4</a:t>
            </a:r>
            <a:r>
              <a:rPr lang="zh-CN" altLang="en-US" dirty="0" smtClean="0"/>
              <a:t>，为下一条指令做准备。</a:t>
            </a:r>
            <a:endParaRPr lang="zh-CN" altLang="en-US" dirty="0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762211" y="3248891"/>
            <a:ext cx="2590800" cy="2743200"/>
            <a:chOff x="1920" y="1440"/>
            <a:chExt cx="1632" cy="1728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2880" y="1536"/>
              <a:ext cx="240" cy="624"/>
              <a:chOff x="1392" y="2880"/>
              <a:chExt cx="288" cy="480"/>
            </a:xfrm>
          </p:grpSpPr>
          <p:sp>
            <p:nvSpPr>
              <p:cNvPr id="25" name="Line 5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6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7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1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11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448" y="2256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2112" y="2496"/>
              <a:ext cx="144" cy="5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4"/>
            <p:cNvSpPr>
              <a:spLocks noChangeShapeType="1"/>
            </p:cNvSpPr>
            <p:nvPr/>
          </p:nvSpPr>
          <p:spPr bwMode="auto">
            <a:xfrm>
              <a:off x="3360" y="273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2256" y="273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2304" y="163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2640" y="20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3312" y="144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3120" y="182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2400" y="2592"/>
              <a:ext cx="467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</a:rPr>
                <a:t>Read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Address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2880" y="2640"/>
              <a:ext cx="558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Instruction</a:t>
              </a:r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2592" y="2304"/>
              <a:ext cx="61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Instruction</a:t>
              </a:r>
            </a:p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2880" y="1776"/>
              <a:ext cx="30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chemeClr val="tx1"/>
                  </a:solidFill>
                </a:rPr>
                <a:t>Add</a:t>
              </a: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2064" y="2640"/>
              <a:ext cx="24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chemeClr val="tx1"/>
                  </a:solidFill>
                </a:rPr>
                <a:t>PC</a:t>
              </a: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1920" y="1440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1920" y="1440"/>
              <a:ext cx="0" cy="12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1920" y="273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>
              <a:off x="2304" y="1632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2496" y="1968"/>
              <a:ext cx="1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42" name="Group 77"/>
          <p:cNvGrpSpPr>
            <a:grpSpLocks/>
          </p:cNvGrpSpPr>
          <p:nvPr/>
        </p:nvGrpSpPr>
        <p:grpSpPr bwMode="auto">
          <a:xfrm>
            <a:off x="1299874" y="3577514"/>
            <a:ext cx="1716087" cy="541339"/>
            <a:chOff x="649" y="2511"/>
            <a:chExt cx="1081" cy="341"/>
          </a:xfrm>
        </p:grpSpPr>
        <p:sp>
          <p:nvSpPr>
            <p:cNvPr id="43" name="Line 45"/>
            <p:cNvSpPr>
              <a:spLocks noChangeShapeType="1"/>
            </p:cNvSpPr>
            <p:nvPr/>
          </p:nvSpPr>
          <p:spPr bwMode="auto">
            <a:xfrm>
              <a:off x="1056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 flipV="1">
              <a:off x="1152" y="2525"/>
              <a:ext cx="0" cy="163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1142" y="2525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 flipH="1" flipV="1">
              <a:off x="1440" y="2525"/>
              <a:ext cx="0" cy="1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>
              <a:off x="1440" y="268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V="1">
              <a:off x="1730" y="2511"/>
              <a:ext cx="0" cy="19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57"/>
            <p:cNvSpPr txBox="1">
              <a:spLocks noChangeArrowheads="1"/>
            </p:cNvSpPr>
            <p:nvPr/>
          </p:nvSpPr>
          <p:spPr bwMode="auto">
            <a:xfrm>
              <a:off x="649" y="2640"/>
              <a:ext cx="407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accent2"/>
                  </a:solidFill>
                </a:rPr>
                <a:t>clock</a:t>
              </a:r>
            </a:p>
          </p:txBody>
        </p:sp>
      </p:grpSp>
      <p:grpSp>
        <p:nvGrpSpPr>
          <p:cNvPr id="51" name="Group 5"/>
          <p:cNvGrpSpPr>
            <a:grpSpLocks/>
          </p:cNvGrpSpPr>
          <p:nvPr/>
        </p:nvGrpSpPr>
        <p:grpSpPr bwMode="auto">
          <a:xfrm>
            <a:off x="1785410" y="4348387"/>
            <a:ext cx="1804482" cy="1186503"/>
            <a:chOff x="480" y="2736"/>
            <a:chExt cx="1107" cy="650"/>
          </a:xfrm>
        </p:grpSpPr>
        <p:sp>
          <p:nvSpPr>
            <p:cNvPr id="53" name="Text Box 7"/>
            <p:cNvSpPr txBox="1">
              <a:spLocks noChangeArrowheads="1"/>
            </p:cNvSpPr>
            <p:nvPr/>
          </p:nvSpPr>
          <p:spPr bwMode="auto">
            <a:xfrm>
              <a:off x="624" y="2736"/>
              <a:ext cx="720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600" dirty="0"/>
                <a:t>Fetch</a:t>
              </a:r>
            </a:p>
            <a:p>
              <a:pPr algn="ctr"/>
              <a:r>
                <a:rPr lang="en-US" sz="1600" dirty="0"/>
                <a:t>PC = PC+4</a:t>
              </a:r>
            </a:p>
          </p:txBody>
        </p:sp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672" y="2736"/>
              <a:ext cx="624" cy="288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8"/>
            <p:cNvSpPr>
              <a:spLocks noChangeArrowheads="1"/>
            </p:cNvSpPr>
            <p:nvPr/>
          </p:nvSpPr>
          <p:spPr bwMode="auto">
            <a:xfrm>
              <a:off x="1196" y="3148"/>
              <a:ext cx="364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1168" y="3198"/>
              <a:ext cx="419" cy="1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/>
                <a:t>Decode</a:t>
              </a:r>
            </a:p>
          </p:txBody>
        </p:sp>
        <p:sp>
          <p:nvSpPr>
            <p:cNvPr id="56" name="Oval 10"/>
            <p:cNvSpPr>
              <a:spLocks noChangeArrowheads="1"/>
            </p:cNvSpPr>
            <p:nvPr/>
          </p:nvSpPr>
          <p:spPr bwMode="auto">
            <a:xfrm>
              <a:off x="480" y="3148"/>
              <a:ext cx="338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513" y="3189"/>
              <a:ext cx="317" cy="1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dirty="0"/>
                <a:t>Exec</a:t>
              </a:r>
            </a:p>
          </p:txBody>
        </p:sp>
        <p:cxnSp>
          <p:nvCxnSpPr>
            <p:cNvPr id="58" name="AutoShape 12"/>
            <p:cNvCxnSpPr>
              <a:cxnSpLocks noChangeShapeType="1"/>
              <a:stCxn id="52" idx="6"/>
              <a:endCxn id="54" idx="0"/>
            </p:cNvCxnSpPr>
            <p:nvPr/>
          </p:nvCxnSpPr>
          <p:spPr bwMode="auto">
            <a:xfrm>
              <a:off x="1296" y="2880"/>
              <a:ext cx="82" cy="268"/>
            </a:xfrm>
            <a:prstGeom prst="curvedConnector2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13"/>
            <p:cNvCxnSpPr>
              <a:cxnSpLocks noChangeShapeType="1"/>
              <a:stCxn id="54" idx="4"/>
              <a:endCxn id="56" idx="4"/>
            </p:cNvCxnSpPr>
            <p:nvPr/>
          </p:nvCxnSpPr>
          <p:spPr bwMode="auto">
            <a:xfrm rot="5400000">
              <a:off x="1013" y="2996"/>
              <a:ext cx="1" cy="729"/>
            </a:xfrm>
            <a:prstGeom prst="curvedConnector3">
              <a:avLst>
                <a:gd name="adj1" fmla="val 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0" name="AutoShape 14"/>
            <p:cNvCxnSpPr>
              <a:cxnSpLocks noChangeShapeType="1"/>
              <a:stCxn id="56" idx="0"/>
              <a:endCxn id="52" idx="2"/>
            </p:cNvCxnSpPr>
            <p:nvPr/>
          </p:nvCxnSpPr>
          <p:spPr bwMode="auto">
            <a:xfrm rot="16200000">
              <a:off x="527" y="3002"/>
              <a:ext cx="268" cy="23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1" name="Line 51"/>
          <p:cNvSpPr>
            <a:spLocks noChangeShapeType="1"/>
          </p:cNvSpPr>
          <p:nvPr/>
        </p:nvSpPr>
        <p:spPr bwMode="auto">
          <a:xfrm>
            <a:off x="3046554" y="358035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448011" y="3590236"/>
            <a:ext cx="119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32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35461" y="5395347"/>
            <a:ext cx="119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32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72011" y="3341809"/>
            <a:ext cx="1198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32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6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译码操作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zh-CN" altLang="en-US" dirty="0"/>
              <a:t>取出</a:t>
            </a:r>
            <a:r>
              <a:rPr lang="zh-CN" altLang="en-US" dirty="0" smtClean="0"/>
              <a:t>指令的</a:t>
            </a:r>
            <a:r>
              <a:rPr lang="en-US" altLang="zh-CN" dirty="0" smtClean="0"/>
              <a:t>op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funct</a:t>
            </a:r>
            <a:r>
              <a:rPr lang="zh-CN" altLang="en-US" dirty="0" smtClean="0"/>
              <a:t>域送入控制单元</a:t>
            </a:r>
            <a:endParaRPr lang="zh-CN" alt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469476" y="48557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5155276" y="33317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5155276" y="4093700"/>
            <a:ext cx="2286000" cy="1447800"/>
            <a:chOff x="2064" y="2208"/>
            <a:chExt cx="1440" cy="912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256" y="2208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2064" y="254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064" y="230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168" y="244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168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2208" y="2928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Write Data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2208" y="2208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Read Addr 1</a:t>
              </a: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2208" y="2448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Read Addr 2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208" y="2688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Write Addr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2412" y="2352"/>
              <a:ext cx="499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Register</a:t>
              </a:r>
            </a:p>
            <a:p>
              <a:pPr algn="ctr"/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784" y="2304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200">
                  <a:solidFill>
                    <a:schemeClr val="tx1"/>
                  </a:solidFill>
                </a:rPr>
                <a:t>Read</a:t>
              </a:r>
            </a:p>
            <a:p>
              <a:pPr algn="r"/>
              <a:r>
                <a:rPr lang="en-US" sz="1200">
                  <a:solidFill>
                    <a:schemeClr val="tx1"/>
                  </a:solidFill>
                </a:rPr>
                <a:t> Data 1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2800" y="2736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200">
                  <a:solidFill>
                    <a:schemeClr val="tx1"/>
                  </a:solidFill>
                </a:rPr>
                <a:t>Read</a:t>
              </a:r>
            </a:p>
            <a:p>
              <a:pPr algn="r"/>
              <a:r>
                <a:rPr lang="en-US" sz="1200">
                  <a:solidFill>
                    <a:schemeClr val="tx1"/>
                  </a:solidFill>
                </a:rPr>
                <a:t> Data 2</a:t>
              </a:r>
            </a:p>
          </p:txBody>
        </p:sp>
      </p:grp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5460076" y="2645900"/>
            <a:ext cx="762000" cy="12192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5155276" y="33317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1" name="Group 35"/>
          <p:cNvGrpSpPr>
            <a:grpSpLocks/>
          </p:cNvGrpSpPr>
          <p:nvPr/>
        </p:nvGrpSpPr>
        <p:grpSpPr bwMode="auto">
          <a:xfrm>
            <a:off x="1573876" y="3026900"/>
            <a:ext cx="1862138" cy="992188"/>
            <a:chOff x="1008" y="1536"/>
            <a:chExt cx="1173" cy="625"/>
          </a:xfrm>
        </p:grpSpPr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1143" y="1536"/>
              <a:ext cx="720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dirty="0"/>
                <a:t>Fetch</a:t>
              </a:r>
            </a:p>
            <a:p>
              <a:pPr algn="ctr"/>
              <a:r>
                <a:rPr lang="en-US" sz="1400" dirty="0"/>
                <a:t>PC = PC+4</a:t>
              </a:r>
            </a:p>
          </p:txBody>
        </p:sp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1200" y="1536"/>
              <a:ext cx="624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8"/>
            <p:cNvSpPr>
              <a:spLocks noChangeArrowheads="1"/>
            </p:cNvSpPr>
            <p:nvPr/>
          </p:nvSpPr>
          <p:spPr bwMode="auto">
            <a:xfrm>
              <a:off x="1724" y="1948"/>
              <a:ext cx="364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9"/>
            <p:cNvSpPr txBox="1">
              <a:spLocks noChangeArrowheads="1"/>
            </p:cNvSpPr>
            <p:nvPr/>
          </p:nvSpPr>
          <p:spPr bwMode="auto">
            <a:xfrm>
              <a:off x="1680" y="1958"/>
              <a:ext cx="50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/>
                <a:t>Decode</a:t>
              </a:r>
            </a:p>
          </p:txBody>
        </p:sp>
        <p:sp>
          <p:nvSpPr>
            <p:cNvPr id="26" name="Oval 30"/>
            <p:cNvSpPr>
              <a:spLocks noChangeArrowheads="1"/>
            </p:cNvSpPr>
            <p:nvPr/>
          </p:nvSpPr>
          <p:spPr bwMode="auto">
            <a:xfrm>
              <a:off x="1008" y="1948"/>
              <a:ext cx="338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1008" y="1968"/>
              <a:ext cx="365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/>
                <a:t>Exec</a:t>
              </a:r>
            </a:p>
          </p:txBody>
        </p:sp>
        <p:cxnSp>
          <p:nvCxnSpPr>
            <p:cNvPr id="28" name="AutoShape 32"/>
            <p:cNvCxnSpPr>
              <a:cxnSpLocks noChangeShapeType="1"/>
              <a:stCxn id="22" idx="6"/>
              <a:endCxn id="24" idx="0"/>
            </p:cNvCxnSpPr>
            <p:nvPr/>
          </p:nvCxnSpPr>
          <p:spPr bwMode="auto">
            <a:xfrm>
              <a:off x="1824" y="1680"/>
              <a:ext cx="82" cy="268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" name="AutoShape 33"/>
            <p:cNvCxnSpPr>
              <a:cxnSpLocks noChangeShapeType="1"/>
              <a:stCxn id="24" idx="4"/>
              <a:endCxn id="26" idx="4"/>
            </p:cNvCxnSpPr>
            <p:nvPr/>
          </p:nvCxnSpPr>
          <p:spPr bwMode="auto">
            <a:xfrm rot="5400000">
              <a:off x="1541" y="1796"/>
              <a:ext cx="1" cy="729"/>
            </a:xfrm>
            <a:prstGeom prst="curvedConnector3">
              <a:avLst>
                <a:gd name="adj1" fmla="val 14400000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" name="AutoShape 34"/>
            <p:cNvCxnSpPr>
              <a:cxnSpLocks noChangeShapeType="1"/>
              <a:stCxn id="26" idx="0"/>
              <a:endCxn id="22" idx="2"/>
            </p:cNvCxnSpPr>
            <p:nvPr/>
          </p:nvCxnSpPr>
          <p:spPr bwMode="auto">
            <a:xfrm rot="16200000">
              <a:off x="1055" y="1802"/>
              <a:ext cx="268" cy="23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1" name="Rectangle 21"/>
          <p:cNvSpPr>
            <a:spLocks noChangeArrowheads="1"/>
          </p:cNvSpPr>
          <p:nvPr/>
        </p:nvSpPr>
        <p:spPr bwMode="auto">
          <a:xfrm>
            <a:off x="5574376" y="30269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/>
            <a:r>
              <a:rPr lang="en-US" sz="1200" b="1" dirty="0"/>
              <a:t>Control</a:t>
            </a:r>
          </a:p>
          <a:p>
            <a:pPr algn="ctr"/>
            <a:r>
              <a:rPr lang="en-US" sz="1200" b="1" dirty="0"/>
              <a:t>Unit</a:t>
            </a: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3843465" y="4565129"/>
            <a:ext cx="8858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Instruction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44720" y="5718336"/>
            <a:ext cx="4684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同时读相应寄存器（</a:t>
            </a:r>
            <a:r>
              <a:rPr lang="zh-CN" altLang="en-US" dirty="0" smtClean="0">
                <a:solidFill>
                  <a:srgbClr val="FF0000"/>
                </a:solidFill>
                <a:hlinkClick r:id="rId2" action="ppaction://hlinksldjump"/>
              </a:rPr>
              <a:t>寄存器任何时刻可读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14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9" grpId="0" animBg="1"/>
      <p:bldP spid="20" grpId="0" animBg="1"/>
      <p:bldP spid="31" grpId="0"/>
      <p:bldP spid="32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88" y="76200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R </a:t>
            </a:r>
            <a:r>
              <a:rPr lang="zh-CN" altLang="en-US" dirty="0" smtClean="0"/>
              <a:t>型指令的操作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7838" y="1219200"/>
            <a:ext cx="83820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 </a:t>
            </a:r>
            <a:r>
              <a:rPr lang="zh-CN" altLang="en-US" dirty="0" smtClean="0"/>
              <a:t>型指令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add, sub,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</a:rPr>
              <a:t>slt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, and, or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zh-CN" altLang="en-US" dirty="0" smtClean="0"/>
              <a:t>对</a:t>
            </a:r>
            <a:r>
              <a:rPr lang="en-US" altLang="zh-CN" dirty="0" err="1" smtClean="0"/>
              <a:t>rs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rt</a:t>
            </a:r>
            <a:r>
              <a:rPr lang="zh-CN" altLang="en-US" dirty="0" smtClean="0"/>
              <a:t>中的值执行由</a:t>
            </a:r>
            <a:r>
              <a:rPr lang="en-US" dirty="0" smtClean="0">
                <a:solidFill>
                  <a:srgbClr val="FF0000"/>
                </a:solidFill>
              </a:rPr>
              <a:t>op</a:t>
            </a:r>
            <a:r>
              <a:rPr lang="zh-CN" altLang="en-US" dirty="0" smtClean="0"/>
              <a:t>和</a:t>
            </a:r>
            <a:r>
              <a:rPr lang="en-US" dirty="0" err="1" smtClean="0">
                <a:solidFill>
                  <a:srgbClr val="FF0000"/>
                </a:solidFill>
              </a:rPr>
              <a:t>funct</a:t>
            </a:r>
            <a:r>
              <a:rPr lang="zh-CN" altLang="en-US" dirty="0" smtClean="0"/>
              <a:t>决定的操作</a:t>
            </a:r>
            <a:r>
              <a:rPr lang="en-US" dirty="0" smtClean="0"/>
              <a:t> </a:t>
            </a:r>
          </a:p>
          <a:p>
            <a:pPr lvl="1"/>
            <a:r>
              <a:rPr lang="zh-CN" altLang="en-US" dirty="0" smtClean="0"/>
              <a:t>将运行结果存入寄存器堆中的</a:t>
            </a:r>
            <a:r>
              <a:rPr lang="en-US" altLang="zh-CN" dirty="0" err="1" smtClean="0"/>
              <a:t>rd</a:t>
            </a:r>
            <a:r>
              <a:rPr lang="zh-CN" altLang="en-US" dirty="0" smtClean="0"/>
              <a:t>寄存器</a:t>
            </a:r>
            <a:endParaRPr lang="en-US" dirty="0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1468438" y="1676400"/>
            <a:ext cx="5870575" cy="820738"/>
            <a:chOff x="720" y="672"/>
            <a:chExt cx="3698" cy="517"/>
          </a:xfrm>
        </p:grpSpPr>
        <p:sp>
          <p:nvSpPr>
            <p:cNvPr id="7" name="Rectangle 36"/>
            <p:cNvSpPr>
              <a:spLocks noChangeArrowheads="1"/>
            </p:cNvSpPr>
            <p:nvPr/>
          </p:nvSpPr>
          <p:spPr bwMode="auto">
            <a:xfrm>
              <a:off x="720" y="912"/>
              <a:ext cx="61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/>
                <a:t>R-type:</a:t>
              </a:r>
              <a:endParaRPr lang="en-US"/>
            </a:p>
          </p:txBody>
        </p:sp>
        <p:grpSp>
          <p:nvGrpSpPr>
            <p:cNvPr id="8" name="Group 37"/>
            <p:cNvGrpSpPr>
              <a:grpSpLocks/>
            </p:cNvGrpSpPr>
            <p:nvPr/>
          </p:nvGrpSpPr>
          <p:grpSpPr bwMode="auto">
            <a:xfrm>
              <a:off x="1317" y="890"/>
              <a:ext cx="560" cy="272"/>
              <a:chOff x="1016" y="728"/>
              <a:chExt cx="560" cy="272"/>
            </a:xfrm>
          </p:grpSpPr>
          <p:sp>
            <p:nvSpPr>
              <p:cNvPr id="51" name="Rectangle 38"/>
              <p:cNvSpPr>
                <a:spLocks noChangeArrowheads="1"/>
              </p:cNvSpPr>
              <p:nvPr/>
            </p:nvSpPr>
            <p:spPr bwMode="auto">
              <a:xfrm>
                <a:off x="1016" y="728"/>
                <a:ext cx="560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39"/>
              <p:cNvSpPr>
                <a:spLocks noChangeShapeType="1"/>
              </p:cNvSpPr>
              <p:nvPr/>
            </p:nvSpPr>
            <p:spPr bwMode="auto">
              <a:xfrm>
                <a:off x="1392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40"/>
              <p:cNvSpPr>
                <a:spLocks noChangeShapeType="1"/>
              </p:cNvSpPr>
              <p:nvPr/>
            </p:nvSpPr>
            <p:spPr bwMode="auto">
              <a:xfrm>
                <a:off x="1296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41"/>
              <p:cNvSpPr>
                <a:spLocks noChangeShapeType="1"/>
              </p:cNvSpPr>
              <p:nvPr/>
            </p:nvSpPr>
            <p:spPr bwMode="auto">
              <a:xfrm>
                <a:off x="1488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42"/>
              <p:cNvSpPr>
                <a:spLocks noChangeShapeType="1"/>
              </p:cNvSpPr>
              <p:nvPr/>
            </p:nvSpPr>
            <p:spPr bwMode="auto">
              <a:xfrm>
                <a:off x="1200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43"/>
              <p:cNvSpPr>
                <a:spLocks noChangeShapeType="1"/>
              </p:cNvSpPr>
              <p:nvPr/>
            </p:nvSpPr>
            <p:spPr bwMode="auto">
              <a:xfrm>
                <a:off x="1104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44"/>
            <p:cNvGrpSpPr>
              <a:grpSpLocks/>
            </p:cNvGrpSpPr>
            <p:nvPr/>
          </p:nvGrpSpPr>
          <p:grpSpPr bwMode="auto">
            <a:xfrm>
              <a:off x="1893" y="890"/>
              <a:ext cx="464" cy="272"/>
              <a:chOff x="1592" y="728"/>
              <a:chExt cx="464" cy="272"/>
            </a:xfrm>
          </p:grpSpPr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1592" y="728"/>
                <a:ext cx="464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46"/>
              <p:cNvSpPr>
                <a:spLocks noChangeShapeType="1"/>
              </p:cNvSpPr>
              <p:nvPr/>
            </p:nvSpPr>
            <p:spPr bwMode="auto">
              <a:xfrm>
                <a:off x="1776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47"/>
              <p:cNvSpPr>
                <a:spLocks noChangeShapeType="1"/>
              </p:cNvSpPr>
              <p:nvPr/>
            </p:nvSpPr>
            <p:spPr bwMode="auto">
              <a:xfrm>
                <a:off x="1680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48"/>
              <p:cNvSpPr>
                <a:spLocks noChangeShapeType="1"/>
              </p:cNvSpPr>
              <p:nvPr/>
            </p:nvSpPr>
            <p:spPr bwMode="auto">
              <a:xfrm>
                <a:off x="1872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49"/>
              <p:cNvSpPr>
                <a:spLocks noChangeShapeType="1"/>
              </p:cNvSpPr>
              <p:nvPr/>
            </p:nvSpPr>
            <p:spPr bwMode="auto">
              <a:xfrm>
                <a:off x="1968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50"/>
            <p:cNvGrpSpPr>
              <a:grpSpLocks/>
            </p:cNvGrpSpPr>
            <p:nvPr/>
          </p:nvGrpSpPr>
          <p:grpSpPr bwMode="auto">
            <a:xfrm>
              <a:off x="2373" y="890"/>
              <a:ext cx="464" cy="272"/>
              <a:chOff x="2072" y="728"/>
              <a:chExt cx="464" cy="272"/>
            </a:xfrm>
          </p:grpSpPr>
          <p:sp>
            <p:nvSpPr>
              <p:cNvPr id="41" name="Rectangle 51"/>
              <p:cNvSpPr>
                <a:spLocks noChangeArrowheads="1"/>
              </p:cNvSpPr>
              <p:nvPr/>
            </p:nvSpPr>
            <p:spPr bwMode="auto">
              <a:xfrm>
                <a:off x="2072" y="728"/>
                <a:ext cx="464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52"/>
              <p:cNvSpPr>
                <a:spLocks noChangeShapeType="1"/>
              </p:cNvSpPr>
              <p:nvPr/>
            </p:nvSpPr>
            <p:spPr bwMode="auto">
              <a:xfrm>
                <a:off x="2256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53"/>
              <p:cNvSpPr>
                <a:spLocks noChangeShapeType="1"/>
              </p:cNvSpPr>
              <p:nvPr/>
            </p:nvSpPr>
            <p:spPr bwMode="auto">
              <a:xfrm>
                <a:off x="2160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54"/>
              <p:cNvSpPr>
                <a:spLocks noChangeShapeType="1"/>
              </p:cNvSpPr>
              <p:nvPr/>
            </p:nvSpPr>
            <p:spPr bwMode="auto">
              <a:xfrm>
                <a:off x="2352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55"/>
              <p:cNvSpPr>
                <a:spLocks noChangeShapeType="1"/>
              </p:cNvSpPr>
              <p:nvPr/>
            </p:nvSpPr>
            <p:spPr bwMode="auto">
              <a:xfrm>
                <a:off x="2448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56"/>
            <p:cNvGrpSpPr>
              <a:grpSpLocks/>
            </p:cNvGrpSpPr>
            <p:nvPr/>
          </p:nvGrpSpPr>
          <p:grpSpPr bwMode="auto">
            <a:xfrm>
              <a:off x="2853" y="890"/>
              <a:ext cx="464" cy="272"/>
              <a:chOff x="2552" y="728"/>
              <a:chExt cx="464" cy="272"/>
            </a:xfrm>
          </p:grpSpPr>
          <p:sp>
            <p:nvSpPr>
              <p:cNvPr id="36" name="Rectangle 57"/>
              <p:cNvSpPr>
                <a:spLocks noChangeArrowheads="1"/>
              </p:cNvSpPr>
              <p:nvPr/>
            </p:nvSpPr>
            <p:spPr bwMode="auto">
              <a:xfrm>
                <a:off x="2552" y="728"/>
                <a:ext cx="464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58"/>
              <p:cNvSpPr>
                <a:spLocks noChangeShapeType="1"/>
              </p:cNvSpPr>
              <p:nvPr/>
            </p:nvSpPr>
            <p:spPr bwMode="auto">
              <a:xfrm>
                <a:off x="2736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59"/>
              <p:cNvSpPr>
                <a:spLocks noChangeShapeType="1"/>
              </p:cNvSpPr>
              <p:nvPr/>
            </p:nvSpPr>
            <p:spPr bwMode="auto">
              <a:xfrm>
                <a:off x="2640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60"/>
              <p:cNvSpPr>
                <a:spLocks noChangeShapeType="1"/>
              </p:cNvSpPr>
              <p:nvPr/>
            </p:nvSpPr>
            <p:spPr bwMode="auto">
              <a:xfrm>
                <a:off x="2832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61"/>
              <p:cNvSpPr>
                <a:spLocks noChangeShapeType="1"/>
              </p:cNvSpPr>
              <p:nvPr/>
            </p:nvSpPr>
            <p:spPr bwMode="auto">
              <a:xfrm>
                <a:off x="2928" y="728"/>
                <a:ext cx="0" cy="3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Rectangle 62"/>
            <p:cNvSpPr>
              <a:spLocks noChangeArrowheads="1"/>
            </p:cNvSpPr>
            <p:nvPr/>
          </p:nvSpPr>
          <p:spPr bwMode="auto">
            <a:xfrm>
              <a:off x="3333" y="890"/>
              <a:ext cx="464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3"/>
            <p:cNvSpPr>
              <a:spLocks noChangeArrowheads="1"/>
            </p:cNvSpPr>
            <p:nvPr/>
          </p:nvSpPr>
          <p:spPr bwMode="auto">
            <a:xfrm>
              <a:off x="3813" y="890"/>
              <a:ext cx="560" cy="2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64"/>
            <p:cNvSpPr>
              <a:spLocks noChangeShapeType="1"/>
            </p:cNvSpPr>
            <p:nvPr/>
          </p:nvSpPr>
          <p:spPr bwMode="auto">
            <a:xfrm>
              <a:off x="4189" y="890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65"/>
            <p:cNvSpPr>
              <a:spLocks noChangeShapeType="1"/>
            </p:cNvSpPr>
            <p:nvPr/>
          </p:nvSpPr>
          <p:spPr bwMode="auto">
            <a:xfrm>
              <a:off x="4093" y="890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66"/>
            <p:cNvSpPr>
              <a:spLocks noChangeShapeType="1"/>
            </p:cNvSpPr>
            <p:nvPr/>
          </p:nvSpPr>
          <p:spPr bwMode="auto">
            <a:xfrm>
              <a:off x="3408" y="9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67"/>
            <p:cNvSpPr>
              <a:spLocks noChangeShapeType="1"/>
            </p:cNvSpPr>
            <p:nvPr/>
          </p:nvSpPr>
          <p:spPr bwMode="auto">
            <a:xfrm>
              <a:off x="3997" y="890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68"/>
            <p:cNvSpPr>
              <a:spLocks noChangeShapeType="1"/>
            </p:cNvSpPr>
            <p:nvPr/>
          </p:nvSpPr>
          <p:spPr bwMode="auto">
            <a:xfrm>
              <a:off x="3901" y="890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69"/>
            <p:cNvSpPr>
              <a:spLocks noChangeArrowheads="1"/>
            </p:cNvSpPr>
            <p:nvPr/>
          </p:nvSpPr>
          <p:spPr bwMode="auto">
            <a:xfrm>
              <a:off x="1248" y="67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31</a:t>
              </a:r>
              <a:endParaRPr lang="en-US"/>
            </a:p>
          </p:txBody>
        </p:sp>
        <p:sp>
          <p:nvSpPr>
            <p:cNvPr id="20" name="Rectangle 70"/>
            <p:cNvSpPr>
              <a:spLocks noChangeArrowheads="1"/>
            </p:cNvSpPr>
            <p:nvPr/>
          </p:nvSpPr>
          <p:spPr bwMode="auto">
            <a:xfrm>
              <a:off x="1824" y="67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25</a:t>
              </a:r>
              <a:endParaRPr lang="en-US"/>
            </a:p>
          </p:txBody>
        </p:sp>
        <p:sp>
          <p:nvSpPr>
            <p:cNvPr id="21" name="Rectangle 71"/>
            <p:cNvSpPr>
              <a:spLocks noChangeArrowheads="1"/>
            </p:cNvSpPr>
            <p:nvPr/>
          </p:nvSpPr>
          <p:spPr bwMode="auto">
            <a:xfrm>
              <a:off x="2304" y="67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20</a:t>
              </a:r>
              <a:endParaRPr lang="en-US"/>
            </a:p>
          </p:txBody>
        </p:sp>
        <p:sp>
          <p:nvSpPr>
            <p:cNvPr id="22" name="Rectangle 72"/>
            <p:cNvSpPr>
              <a:spLocks noChangeArrowheads="1"/>
            </p:cNvSpPr>
            <p:nvPr/>
          </p:nvSpPr>
          <p:spPr bwMode="auto">
            <a:xfrm>
              <a:off x="2784" y="67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15</a:t>
              </a:r>
              <a:endParaRPr lang="en-US"/>
            </a:p>
          </p:txBody>
        </p:sp>
        <p:sp>
          <p:nvSpPr>
            <p:cNvPr id="23" name="Rectangle 73"/>
            <p:cNvSpPr>
              <a:spLocks noChangeArrowheads="1"/>
            </p:cNvSpPr>
            <p:nvPr/>
          </p:nvSpPr>
          <p:spPr bwMode="auto">
            <a:xfrm>
              <a:off x="3744" y="672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5</a:t>
              </a:r>
              <a:endParaRPr lang="en-US"/>
            </a:p>
          </p:txBody>
        </p:sp>
        <p:sp>
          <p:nvSpPr>
            <p:cNvPr id="24" name="Rectangle 74"/>
            <p:cNvSpPr>
              <a:spLocks noChangeArrowheads="1"/>
            </p:cNvSpPr>
            <p:nvPr/>
          </p:nvSpPr>
          <p:spPr bwMode="auto">
            <a:xfrm>
              <a:off x="4224" y="672"/>
              <a:ext cx="19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0</a:t>
              </a:r>
              <a:endParaRPr lang="en-US"/>
            </a:p>
          </p:txBody>
        </p:sp>
        <p:sp>
          <p:nvSpPr>
            <p:cNvPr id="25" name="Rectangle 75"/>
            <p:cNvSpPr>
              <a:spLocks noChangeArrowheads="1"/>
            </p:cNvSpPr>
            <p:nvPr/>
          </p:nvSpPr>
          <p:spPr bwMode="auto">
            <a:xfrm>
              <a:off x="1344" y="960"/>
              <a:ext cx="29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/>
                <a:t>op</a:t>
              </a:r>
              <a:endParaRPr lang="en-US"/>
            </a:p>
          </p:txBody>
        </p:sp>
        <p:sp>
          <p:nvSpPr>
            <p:cNvPr id="26" name="Rectangle 76"/>
            <p:cNvSpPr>
              <a:spLocks noChangeArrowheads="1"/>
            </p:cNvSpPr>
            <p:nvPr/>
          </p:nvSpPr>
          <p:spPr bwMode="auto">
            <a:xfrm>
              <a:off x="1920" y="960"/>
              <a:ext cx="2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/>
                <a:t>rs</a:t>
              </a:r>
              <a:endParaRPr lang="en-US"/>
            </a:p>
          </p:txBody>
        </p:sp>
        <p:sp>
          <p:nvSpPr>
            <p:cNvPr id="27" name="Rectangle 77"/>
            <p:cNvSpPr>
              <a:spLocks noChangeArrowheads="1"/>
            </p:cNvSpPr>
            <p:nvPr/>
          </p:nvSpPr>
          <p:spPr bwMode="auto">
            <a:xfrm>
              <a:off x="2400" y="960"/>
              <a:ext cx="2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/>
                <a:t>rt</a:t>
              </a:r>
              <a:endParaRPr lang="en-US"/>
            </a:p>
          </p:txBody>
        </p:sp>
        <p:sp>
          <p:nvSpPr>
            <p:cNvPr id="28" name="Rectangle 78"/>
            <p:cNvSpPr>
              <a:spLocks noChangeArrowheads="1"/>
            </p:cNvSpPr>
            <p:nvPr/>
          </p:nvSpPr>
          <p:spPr bwMode="auto">
            <a:xfrm>
              <a:off x="2832" y="960"/>
              <a:ext cx="25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/>
                <a:t>rd</a:t>
              </a:r>
              <a:endParaRPr lang="en-US"/>
            </a:p>
          </p:txBody>
        </p:sp>
        <p:sp>
          <p:nvSpPr>
            <p:cNvPr id="29" name="Rectangle 79"/>
            <p:cNvSpPr>
              <a:spLocks noChangeArrowheads="1"/>
            </p:cNvSpPr>
            <p:nvPr/>
          </p:nvSpPr>
          <p:spPr bwMode="auto">
            <a:xfrm>
              <a:off x="3840" y="960"/>
              <a:ext cx="46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/>
                <a:t>funct</a:t>
              </a:r>
              <a:endParaRPr lang="en-US"/>
            </a:p>
          </p:txBody>
        </p:sp>
        <p:sp>
          <p:nvSpPr>
            <p:cNvPr id="30" name="Rectangle 80"/>
            <p:cNvSpPr>
              <a:spLocks noChangeArrowheads="1"/>
            </p:cNvSpPr>
            <p:nvPr/>
          </p:nvSpPr>
          <p:spPr bwMode="auto">
            <a:xfrm>
              <a:off x="3312" y="960"/>
              <a:ext cx="53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b="1"/>
                <a:t>shamt</a:t>
              </a:r>
              <a:endParaRPr lang="en-US"/>
            </a:p>
          </p:txBody>
        </p:sp>
        <p:sp>
          <p:nvSpPr>
            <p:cNvPr id="31" name="Line 81"/>
            <p:cNvSpPr>
              <a:spLocks noChangeShapeType="1"/>
            </p:cNvSpPr>
            <p:nvPr/>
          </p:nvSpPr>
          <p:spPr bwMode="auto">
            <a:xfrm>
              <a:off x="3504" y="9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82"/>
            <p:cNvSpPr>
              <a:spLocks noChangeShapeType="1"/>
            </p:cNvSpPr>
            <p:nvPr/>
          </p:nvSpPr>
          <p:spPr bwMode="auto">
            <a:xfrm>
              <a:off x="3600" y="9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83"/>
            <p:cNvSpPr>
              <a:spLocks noChangeShapeType="1"/>
            </p:cNvSpPr>
            <p:nvPr/>
          </p:nvSpPr>
          <p:spPr bwMode="auto">
            <a:xfrm>
              <a:off x="3696" y="9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84"/>
            <p:cNvSpPr>
              <a:spLocks noChangeShapeType="1"/>
            </p:cNvSpPr>
            <p:nvPr/>
          </p:nvSpPr>
          <p:spPr bwMode="auto">
            <a:xfrm>
              <a:off x="4272" y="9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85"/>
            <p:cNvSpPr>
              <a:spLocks noChangeArrowheads="1"/>
            </p:cNvSpPr>
            <p:nvPr/>
          </p:nvSpPr>
          <p:spPr bwMode="auto">
            <a:xfrm>
              <a:off x="3264" y="672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</a:rPr>
                <a:t>10</a:t>
              </a:r>
              <a:endParaRPr lang="en-US"/>
            </a:p>
          </p:txBody>
        </p:sp>
      </p:grpSp>
      <p:grpSp>
        <p:nvGrpSpPr>
          <p:cNvPr id="99" name="Group 86"/>
          <p:cNvGrpSpPr>
            <a:grpSpLocks/>
          </p:cNvGrpSpPr>
          <p:nvPr/>
        </p:nvGrpSpPr>
        <p:grpSpPr bwMode="auto">
          <a:xfrm>
            <a:off x="2909888" y="3440112"/>
            <a:ext cx="5638800" cy="2438400"/>
            <a:chOff x="896" y="2160"/>
            <a:chExt cx="3552" cy="1536"/>
          </a:xfrm>
        </p:grpSpPr>
        <p:sp>
          <p:nvSpPr>
            <p:cNvPr id="100" name="Rectangle 4"/>
            <p:cNvSpPr>
              <a:spLocks noChangeArrowheads="1"/>
            </p:cNvSpPr>
            <p:nvPr/>
          </p:nvSpPr>
          <p:spPr bwMode="auto">
            <a:xfrm>
              <a:off x="1952" y="2592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5"/>
            <p:cNvSpPr>
              <a:spLocks noChangeShapeType="1"/>
            </p:cNvSpPr>
            <p:nvPr/>
          </p:nvSpPr>
          <p:spPr bwMode="auto">
            <a:xfrm>
              <a:off x="1328" y="307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6"/>
            <p:cNvSpPr>
              <a:spLocks noChangeShapeType="1"/>
            </p:cNvSpPr>
            <p:nvPr/>
          </p:nvSpPr>
          <p:spPr bwMode="auto">
            <a:xfrm>
              <a:off x="1760" y="2688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7"/>
            <p:cNvSpPr>
              <a:spLocks noChangeShapeType="1"/>
            </p:cNvSpPr>
            <p:nvPr/>
          </p:nvSpPr>
          <p:spPr bwMode="auto">
            <a:xfrm>
              <a:off x="1760" y="29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8"/>
            <p:cNvSpPr>
              <a:spLocks noChangeShapeType="1"/>
            </p:cNvSpPr>
            <p:nvPr/>
          </p:nvSpPr>
          <p:spPr bwMode="auto">
            <a:xfrm>
              <a:off x="1760" y="316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9"/>
            <p:cNvSpPr>
              <a:spLocks noChangeShapeType="1"/>
            </p:cNvSpPr>
            <p:nvPr/>
          </p:nvSpPr>
          <p:spPr bwMode="auto">
            <a:xfrm>
              <a:off x="1760" y="340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10"/>
            <p:cNvSpPr>
              <a:spLocks noChangeShapeType="1"/>
            </p:cNvSpPr>
            <p:nvPr/>
          </p:nvSpPr>
          <p:spPr bwMode="auto">
            <a:xfrm>
              <a:off x="1760" y="268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1"/>
            <p:cNvSpPr>
              <a:spLocks noChangeShapeType="1"/>
            </p:cNvSpPr>
            <p:nvPr/>
          </p:nvSpPr>
          <p:spPr bwMode="auto">
            <a:xfrm>
              <a:off x="2864" y="28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2"/>
            <p:cNvSpPr>
              <a:spLocks noChangeShapeType="1"/>
            </p:cNvSpPr>
            <p:nvPr/>
          </p:nvSpPr>
          <p:spPr bwMode="auto">
            <a:xfrm>
              <a:off x="2864" y="326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3"/>
            <p:cNvSpPr>
              <a:spLocks noChangeShapeType="1"/>
            </p:cNvSpPr>
            <p:nvPr/>
          </p:nvSpPr>
          <p:spPr bwMode="auto">
            <a:xfrm>
              <a:off x="1760" y="340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4"/>
            <p:cNvSpPr>
              <a:spLocks noChangeShapeType="1"/>
            </p:cNvSpPr>
            <p:nvPr/>
          </p:nvSpPr>
          <p:spPr bwMode="auto">
            <a:xfrm>
              <a:off x="1760" y="3696"/>
              <a:ext cx="19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5"/>
            <p:cNvSpPr>
              <a:spLocks noChangeShapeType="1"/>
            </p:cNvSpPr>
            <p:nvPr/>
          </p:nvSpPr>
          <p:spPr bwMode="auto">
            <a:xfrm>
              <a:off x="3536" y="31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>
              <a:off x="3728" y="316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Text Box 17"/>
            <p:cNvSpPr txBox="1">
              <a:spLocks noChangeArrowheads="1"/>
            </p:cNvSpPr>
            <p:nvPr/>
          </p:nvSpPr>
          <p:spPr bwMode="auto">
            <a:xfrm>
              <a:off x="896" y="2880"/>
              <a:ext cx="558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Instruction</a:t>
              </a:r>
            </a:p>
          </p:txBody>
        </p:sp>
        <p:sp>
          <p:nvSpPr>
            <p:cNvPr id="114" name="Text Box 18"/>
            <p:cNvSpPr txBox="1">
              <a:spLocks noChangeArrowheads="1"/>
            </p:cNvSpPr>
            <p:nvPr/>
          </p:nvSpPr>
          <p:spPr bwMode="auto">
            <a:xfrm>
              <a:off x="1904" y="3312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Write Data</a:t>
              </a:r>
            </a:p>
          </p:txBody>
        </p:sp>
        <p:sp>
          <p:nvSpPr>
            <p:cNvPr id="115" name="Text Box 19"/>
            <p:cNvSpPr txBox="1">
              <a:spLocks noChangeArrowheads="1"/>
            </p:cNvSpPr>
            <p:nvPr/>
          </p:nvSpPr>
          <p:spPr bwMode="auto">
            <a:xfrm>
              <a:off x="1904" y="2592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Read Addr 1</a:t>
              </a:r>
            </a:p>
          </p:txBody>
        </p:sp>
        <p:sp>
          <p:nvSpPr>
            <p:cNvPr id="116" name="Text Box 20"/>
            <p:cNvSpPr txBox="1">
              <a:spLocks noChangeArrowheads="1"/>
            </p:cNvSpPr>
            <p:nvPr/>
          </p:nvSpPr>
          <p:spPr bwMode="auto">
            <a:xfrm>
              <a:off x="1904" y="2832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Read Addr 2</a:t>
              </a:r>
            </a:p>
          </p:txBody>
        </p:sp>
        <p:sp>
          <p:nvSpPr>
            <p:cNvPr id="117" name="Text Box 21"/>
            <p:cNvSpPr txBox="1">
              <a:spLocks noChangeArrowheads="1"/>
            </p:cNvSpPr>
            <p:nvPr/>
          </p:nvSpPr>
          <p:spPr bwMode="auto">
            <a:xfrm>
              <a:off x="1904" y="3072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Write Addr</a:t>
              </a:r>
            </a:p>
          </p:txBody>
        </p:sp>
        <p:sp>
          <p:nvSpPr>
            <p:cNvPr id="118" name="Text Box 22"/>
            <p:cNvSpPr txBox="1">
              <a:spLocks noChangeArrowheads="1"/>
            </p:cNvSpPr>
            <p:nvPr/>
          </p:nvSpPr>
          <p:spPr bwMode="auto">
            <a:xfrm>
              <a:off x="2108" y="2736"/>
              <a:ext cx="499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Register</a:t>
              </a:r>
            </a:p>
            <a:p>
              <a:pPr algn="ctr"/>
              <a:endParaRPr lang="en-US" sz="1200" b="1">
                <a:solidFill>
                  <a:schemeClr val="tx1"/>
                </a:solidFill>
              </a:endParaRPr>
            </a:p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119" name="Text Box 23"/>
            <p:cNvSpPr txBox="1">
              <a:spLocks noChangeArrowheads="1"/>
            </p:cNvSpPr>
            <p:nvPr/>
          </p:nvSpPr>
          <p:spPr bwMode="auto">
            <a:xfrm>
              <a:off x="2480" y="2688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200">
                  <a:solidFill>
                    <a:schemeClr val="tx1"/>
                  </a:solidFill>
                </a:rPr>
                <a:t>Read</a:t>
              </a:r>
            </a:p>
            <a:p>
              <a:pPr algn="r"/>
              <a:r>
                <a:rPr lang="en-US" sz="1200">
                  <a:solidFill>
                    <a:schemeClr val="tx1"/>
                  </a:solidFill>
                </a:rPr>
                <a:t> Data 1</a:t>
              </a:r>
            </a:p>
          </p:txBody>
        </p:sp>
        <p:sp>
          <p:nvSpPr>
            <p:cNvPr id="120" name="Text Box 24"/>
            <p:cNvSpPr txBox="1">
              <a:spLocks noChangeArrowheads="1"/>
            </p:cNvSpPr>
            <p:nvPr/>
          </p:nvSpPr>
          <p:spPr bwMode="auto">
            <a:xfrm>
              <a:off x="2496" y="3120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200">
                  <a:solidFill>
                    <a:schemeClr val="tx1"/>
                  </a:solidFill>
                </a:rPr>
                <a:t>Read</a:t>
              </a:r>
            </a:p>
            <a:p>
              <a:pPr algn="r"/>
              <a:r>
                <a:rPr lang="en-US" sz="1200">
                  <a:solidFill>
                    <a:schemeClr val="tx1"/>
                  </a:solidFill>
                </a:rPr>
                <a:t> Data 2</a:t>
              </a:r>
            </a:p>
          </p:txBody>
        </p:sp>
        <p:sp>
          <p:nvSpPr>
            <p:cNvPr id="121" name="Freeform 25"/>
            <p:cNvSpPr>
              <a:spLocks/>
            </p:cNvSpPr>
            <p:nvPr/>
          </p:nvSpPr>
          <p:spPr bwMode="auto">
            <a:xfrm>
              <a:off x="3200" y="2640"/>
              <a:ext cx="336" cy="8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7"/>
                </a:cxn>
                <a:cxn ang="0">
                  <a:pos x="111" y="553"/>
                </a:cxn>
                <a:cxn ang="0">
                  <a:pos x="0" y="671"/>
                </a:cxn>
                <a:cxn ang="0">
                  <a:pos x="0" y="1098"/>
                </a:cxn>
                <a:cxn ang="0">
                  <a:pos x="387" y="790"/>
                </a:cxn>
                <a:cxn ang="0">
                  <a:pos x="387" y="308"/>
                </a:cxn>
                <a:cxn ang="0">
                  <a:pos x="0" y="0"/>
                </a:cxn>
              </a:cxnLst>
              <a:rect l="0" t="0" r="r" b="b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26"/>
            <p:cNvSpPr>
              <a:spLocks noChangeArrowheads="1"/>
            </p:cNvSpPr>
            <p:nvPr/>
          </p:nvSpPr>
          <p:spPr bwMode="auto">
            <a:xfrm>
              <a:off x="3296" y="3024"/>
              <a:ext cx="31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ALU</a:t>
              </a:r>
            </a:p>
          </p:txBody>
        </p:sp>
        <p:sp>
          <p:nvSpPr>
            <p:cNvPr id="123" name="Line 27"/>
            <p:cNvSpPr>
              <a:spLocks noChangeShapeType="1"/>
            </p:cNvSpPr>
            <p:nvPr/>
          </p:nvSpPr>
          <p:spPr bwMode="auto">
            <a:xfrm>
              <a:off x="3536" y="3072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28"/>
            <p:cNvSpPr>
              <a:spLocks noChangeShapeType="1"/>
            </p:cNvSpPr>
            <p:nvPr/>
          </p:nvSpPr>
          <p:spPr bwMode="auto">
            <a:xfrm>
              <a:off x="3536" y="2928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Rectangle 29"/>
            <p:cNvSpPr>
              <a:spLocks noChangeArrowheads="1"/>
            </p:cNvSpPr>
            <p:nvPr/>
          </p:nvSpPr>
          <p:spPr bwMode="auto">
            <a:xfrm>
              <a:off x="3776" y="2832"/>
              <a:ext cx="6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overflow</a:t>
              </a:r>
            </a:p>
          </p:txBody>
        </p:sp>
        <p:sp>
          <p:nvSpPr>
            <p:cNvPr id="126" name="Rectangle 30"/>
            <p:cNvSpPr>
              <a:spLocks noChangeArrowheads="1"/>
            </p:cNvSpPr>
            <p:nvPr/>
          </p:nvSpPr>
          <p:spPr bwMode="auto">
            <a:xfrm>
              <a:off x="3776" y="2976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zero</a:t>
              </a:r>
            </a:p>
          </p:txBody>
        </p:sp>
        <p:sp>
          <p:nvSpPr>
            <p:cNvPr id="127" name="Rectangle 31"/>
            <p:cNvSpPr>
              <a:spLocks noChangeArrowheads="1"/>
            </p:cNvSpPr>
            <p:nvPr/>
          </p:nvSpPr>
          <p:spPr bwMode="auto">
            <a:xfrm>
              <a:off x="3200" y="2160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dirty="0">
                  <a:solidFill>
                    <a:srgbClr val="FF0000"/>
                  </a:solidFill>
                </a:rPr>
                <a:t>ALU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rgbClr val="FF0000"/>
                  </a:solidFill>
                </a:rPr>
                <a:t>control</a:t>
              </a:r>
            </a:p>
          </p:txBody>
        </p: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>
              <a:off x="3440" y="2400"/>
              <a:ext cx="0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2384" y="2400"/>
              <a:ext cx="0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Rectangle 34"/>
            <p:cNvSpPr>
              <a:spLocks noChangeArrowheads="1"/>
            </p:cNvSpPr>
            <p:nvPr/>
          </p:nvSpPr>
          <p:spPr bwMode="auto">
            <a:xfrm>
              <a:off x="2192" y="2160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dirty="0" err="1">
                  <a:solidFill>
                    <a:srgbClr val="0000FF"/>
                  </a:solidFill>
                </a:rPr>
                <a:t>RegWrite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31" name="Group 99"/>
          <p:cNvGrpSpPr>
            <a:grpSpLocks/>
          </p:cNvGrpSpPr>
          <p:nvPr/>
        </p:nvGrpSpPr>
        <p:grpSpPr bwMode="auto">
          <a:xfrm>
            <a:off x="773113" y="4230686"/>
            <a:ext cx="1916113" cy="1052513"/>
            <a:chOff x="430" y="2562"/>
            <a:chExt cx="1207" cy="663"/>
          </a:xfrm>
        </p:grpSpPr>
        <p:sp>
          <p:nvSpPr>
            <p:cNvPr id="132" name="Oval 89"/>
            <p:cNvSpPr>
              <a:spLocks noChangeArrowheads="1"/>
            </p:cNvSpPr>
            <p:nvPr/>
          </p:nvSpPr>
          <p:spPr bwMode="auto">
            <a:xfrm>
              <a:off x="624" y="2592"/>
              <a:ext cx="624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Text Box 90"/>
            <p:cNvSpPr txBox="1">
              <a:spLocks noChangeArrowheads="1"/>
            </p:cNvSpPr>
            <p:nvPr/>
          </p:nvSpPr>
          <p:spPr bwMode="auto">
            <a:xfrm>
              <a:off x="601" y="2562"/>
              <a:ext cx="720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400" dirty="0"/>
                <a:t>Fetch</a:t>
              </a:r>
            </a:p>
            <a:p>
              <a:pPr algn="ctr"/>
              <a:r>
                <a:rPr lang="en-US" sz="1400" dirty="0"/>
                <a:t>PC = PC+4</a:t>
              </a:r>
            </a:p>
          </p:txBody>
        </p:sp>
        <p:sp>
          <p:nvSpPr>
            <p:cNvPr id="134" name="Oval 91"/>
            <p:cNvSpPr>
              <a:spLocks noChangeArrowheads="1"/>
            </p:cNvSpPr>
            <p:nvPr/>
          </p:nvSpPr>
          <p:spPr bwMode="auto">
            <a:xfrm>
              <a:off x="1148" y="3004"/>
              <a:ext cx="364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Text Box 92"/>
            <p:cNvSpPr txBox="1">
              <a:spLocks noChangeArrowheads="1"/>
            </p:cNvSpPr>
            <p:nvPr/>
          </p:nvSpPr>
          <p:spPr bwMode="auto">
            <a:xfrm>
              <a:off x="1136" y="3024"/>
              <a:ext cx="501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/>
                <a:t>Decode</a:t>
              </a:r>
            </a:p>
          </p:txBody>
        </p:sp>
        <p:sp>
          <p:nvSpPr>
            <p:cNvPr id="136" name="Oval 93"/>
            <p:cNvSpPr>
              <a:spLocks noChangeArrowheads="1"/>
            </p:cNvSpPr>
            <p:nvPr/>
          </p:nvSpPr>
          <p:spPr bwMode="auto">
            <a:xfrm>
              <a:off x="432" y="3004"/>
              <a:ext cx="338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Text Box 94"/>
            <p:cNvSpPr txBox="1">
              <a:spLocks noChangeArrowheads="1"/>
            </p:cNvSpPr>
            <p:nvPr/>
          </p:nvSpPr>
          <p:spPr bwMode="auto">
            <a:xfrm>
              <a:off x="430" y="3033"/>
              <a:ext cx="365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/>
                <a:t>Exec</a:t>
              </a:r>
            </a:p>
          </p:txBody>
        </p:sp>
        <p:cxnSp>
          <p:nvCxnSpPr>
            <p:cNvPr id="138" name="AutoShape 95"/>
            <p:cNvCxnSpPr>
              <a:cxnSpLocks noChangeShapeType="1"/>
              <a:stCxn id="132" idx="6"/>
              <a:endCxn id="134" idx="0"/>
            </p:cNvCxnSpPr>
            <p:nvPr/>
          </p:nvCxnSpPr>
          <p:spPr bwMode="auto">
            <a:xfrm>
              <a:off x="1248" y="2736"/>
              <a:ext cx="82" cy="268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9" name="AutoShape 96"/>
            <p:cNvCxnSpPr>
              <a:cxnSpLocks noChangeShapeType="1"/>
              <a:stCxn id="134" idx="4"/>
              <a:endCxn id="136" idx="4"/>
            </p:cNvCxnSpPr>
            <p:nvPr/>
          </p:nvCxnSpPr>
          <p:spPr bwMode="auto">
            <a:xfrm rot="5400000">
              <a:off x="965" y="2852"/>
              <a:ext cx="1" cy="729"/>
            </a:xfrm>
            <a:prstGeom prst="curvedConnector3">
              <a:avLst>
                <a:gd name="adj1" fmla="val 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" name="AutoShape 97"/>
            <p:cNvCxnSpPr>
              <a:cxnSpLocks noChangeShapeType="1"/>
              <a:stCxn id="136" idx="0"/>
              <a:endCxn id="132" idx="2"/>
            </p:cNvCxnSpPr>
            <p:nvPr/>
          </p:nvCxnSpPr>
          <p:spPr bwMode="auto">
            <a:xfrm rot="16200000">
              <a:off x="479" y="2858"/>
              <a:ext cx="268" cy="23"/>
            </a:xfrm>
            <a:prstGeom prst="curvedConnector2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1" name="Rectangle 87"/>
          <p:cNvSpPr>
            <a:spLocks noChangeArrowheads="1"/>
          </p:cNvSpPr>
          <p:nvPr/>
        </p:nvSpPr>
        <p:spPr bwMode="auto">
          <a:xfrm>
            <a:off x="519778" y="5702747"/>
            <a:ext cx="3568700" cy="10161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marL="284163" indent="-246063">
              <a:lnSpc>
                <a:spcPct val="950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Char char="l"/>
            </a:pPr>
            <a:r>
              <a:rPr lang="zh-CN" altLang="en-US" sz="2200" dirty="0" smtClean="0">
                <a:solidFill>
                  <a:srgbClr val="0000FF"/>
                </a:solidFill>
              </a:rPr>
              <a:t>注：寄存器堆不是每个时钟周期都要写的</a:t>
            </a:r>
            <a:r>
              <a:rPr lang="en-US" sz="2200" dirty="0" smtClean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(e.g. </a:t>
            </a:r>
            <a:r>
              <a:rPr lang="en-US" sz="2200" b="1" dirty="0" err="1" smtClean="0">
                <a:solidFill>
                  <a:srgbClr val="0000FF"/>
                </a:solidFill>
                <a:latin typeface="Courier New" pitchFamily="49" charset="0"/>
              </a:rPr>
              <a:t>sw</a:t>
            </a:r>
            <a:r>
              <a:rPr lang="en-US" sz="2200" dirty="0" smtClean="0">
                <a:solidFill>
                  <a:srgbClr val="0000FF"/>
                </a:solidFill>
              </a:rPr>
              <a:t>)</a:t>
            </a:r>
            <a:r>
              <a:rPr lang="zh-CN" altLang="en-US" sz="2200" dirty="0" smtClean="0">
                <a:solidFill>
                  <a:srgbClr val="0000FF"/>
                </a:solidFill>
              </a:rPr>
              <a:t>所以</a:t>
            </a:r>
            <a:r>
              <a:rPr lang="zh-CN" altLang="en-US" sz="2200" dirty="0" smtClean="0">
                <a:solidFill>
                  <a:srgbClr val="0000FF"/>
                </a:solidFill>
                <a:hlinkClick r:id="rId2" action="ppaction://hlinksldjump"/>
              </a:rPr>
              <a:t>需要写控制信号</a:t>
            </a:r>
            <a:endParaRPr lang="en-US" sz="2200" dirty="0">
              <a:solidFill>
                <a:srgbClr val="0000FF"/>
              </a:solidFill>
            </a:endParaRPr>
          </a:p>
        </p:txBody>
      </p:sp>
      <p:cxnSp>
        <p:nvCxnSpPr>
          <p:cNvPr id="143" name="直接箭头连接符 142"/>
          <p:cNvCxnSpPr/>
          <p:nvPr/>
        </p:nvCxnSpPr>
        <p:spPr>
          <a:xfrm>
            <a:off x="5451476" y="1676400"/>
            <a:ext cx="1382712" cy="17526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040438" y="5509180"/>
            <a:ext cx="7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32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017965" y="3889010"/>
            <a:ext cx="7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962651" y="4202112"/>
            <a:ext cx="7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32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010274" y="4840565"/>
            <a:ext cx="7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32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957866" y="4423721"/>
            <a:ext cx="7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3947887" y="4834492"/>
            <a:ext cx="78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22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3775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Load/Store</a:t>
            </a:r>
            <a:r>
              <a:rPr lang="zh-CN" altLang="en-US" dirty="0" smtClean="0"/>
              <a:t>指令的操作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052736"/>
            <a:ext cx="8305800" cy="1512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基址寄存器中的</a:t>
            </a:r>
            <a:r>
              <a:rPr lang="en-US" altLang="zh-CN" dirty="0" smtClean="0">
                <a:solidFill>
                  <a:srgbClr val="FF0000"/>
                </a:solidFill>
              </a:rPr>
              <a:t>32</a:t>
            </a:r>
            <a:r>
              <a:rPr lang="zh-CN" altLang="en-US" dirty="0" smtClean="0">
                <a:solidFill>
                  <a:srgbClr val="FF0000"/>
                </a:solidFill>
              </a:rPr>
              <a:t>位数据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+ </a:t>
            </a:r>
            <a:r>
              <a:rPr lang="zh-CN" altLang="en-US" dirty="0" smtClean="0">
                <a:solidFill>
                  <a:srgbClr val="FF0000"/>
                </a:solidFill>
              </a:rPr>
              <a:t>经过符号位扩展的</a:t>
            </a:r>
            <a:r>
              <a:rPr lang="en-US" altLang="zh-CN" dirty="0" smtClean="0">
                <a:solidFill>
                  <a:srgbClr val="FF0000"/>
                </a:solidFill>
              </a:rPr>
              <a:t>16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r>
              <a:rPr lang="en-US" altLang="zh-CN" dirty="0" smtClean="0">
                <a:solidFill>
                  <a:srgbClr val="FF0000"/>
                </a:solidFill>
              </a:rPr>
              <a:t>offset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>
                <a:solidFill>
                  <a:srgbClr val="FFC000"/>
                </a:solidFill>
              </a:rPr>
              <a:t>sw</a:t>
            </a:r>
            <a:r>
              <a:rPr lang="en-US" dirty="0" smtClean="0"/>
              <a:t> </a:t>
            </a:r>
            <a:r>
              <a:rPr lang="zh-CN" altLang="en-US" dirty="0" smtClean="0"/>
              <a:t>将译码是从寄存器堆中读出的数据写入主存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lw</a:t>
            </a:r>
            <a:r>
              <a:rPr lang="en-US" dirty="0" smtClean="0"/>
              <a:t> </a:t>
            </a:r>
            <a:r>
              <a:rPr lang="zh-CN" altLang="en-US" dirty="0" smtClean="0"/>
              <a:t>从主存中读数据写入寄存器堆中相应的寄存器</a:t>
            </a:r>
            <a:endParaRPr lang="en-US" dirty="0"/>
          </a:p>
        </p:txBody>
      </p:sp>
      <p:grpSp>
        <p:nvGrpSpPr>
          <p:cNvPr id="52" name="Group 120"/>
          <p:cNvGrpSpPr>
            <a:grpSpLocks/>
          </p:cNvGrpSpPr>
          <p:nvPr/>
        </p:nvGrpSpPr>
        <p:grpSpPr bwMode="auto">
          <a:xfrm>
            <a:off x="968433" y="2476500"/>
            <a:ext cx="6705600" cy="3200400"/>
            <a:chOff x="672" y="1104"/>
            <a:chExt cx="4224" cy="2016"/>
          </a:xfrm>
        </p:grpSpPr>
        <p:sp>
          <p:nvSpPr>
            <p:cNvPr id="53" name="Rectangle 121"/>
            <p:cNvSpPr>
              <a:spLocks noChangeArrowheads="1"/>
            </p:cNvSpPr>
            <p:nvPr/>
          </p:nvSpPr>
          <p:spPr bwMode="auto">
            <a:xfrm>
              <a:off x="1728" y="1536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22"/>
            <p:cNvSpPr>
              <a:spLocks noChangeShapeType="1"/>
            </p:cNvSpPr>
            <p:nvPr/>
          </p:nvSpPr>
          <p:spPr bwMode="auto">
            <a:xfrm>
              <a:off x="1152" y="201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23"/>
            <p:cNvSpPr>
              <a:spLocks noChangeShapeType="1"/>
            </p:cNvSpPr>
            <p:nvPr/>
          </p:nvSpPr>
          <p:spPr bwMode="auto">
            <a:xfrm>
              <a:off x="1392" y="163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24"/>
            <p:cNvSpPr>
              <a:spLocks noChangeShapeType="1"/>
            </p:cNvSpPr>
            <p:nvPr/>
          </p:nvSpPr>
          <p:spPr bwMode="auto">
            <a:xfrm>
              <a:off x="1392" y="187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25"/>
            <p:cNvSpPr>
              <a:spLocks noChangeShapeType="1"/>
            </p:cNvSpPr>
            <p:nvPr/>
          </p:nvSpPr>
          <p:spPr bwMode="auto">
            <a:xfrm>
              <a:off x="1392" y="211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26"/>
            <p:cNvSpPr>
              <a:spLocks noChangeShapeType="1"/>
            </p:cNvSpPr>
            <p:nvPr/>
          </p:nvSpPr>
          <p:spPr bwMode="auto">
            <a:xfrm>
              <a:off x="1392" y="163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127"/>
            <p:cNvSpPr txBox="1">
              <a:spLocks noChangeArrowheads="1"/>
            </p:cNvSpPr>
            <p:nvPr/>
          </p:nvSpPr>
          <p:spPr bwMode="auto">
            <a:xfrm>
              <a:off x="672" y="1824"/>
              <a:ext cx="558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Instruction</a:t>
              </a:r>
            </a:p>
          </p:txBody>
        </p:sp>
        <p:sp>
          <p:nvSpPr>
            <p:cNvPr id="60" name="Text Box 128"/>
            <p:cNvSpPr txBox="1">
              <a:spLocks noChangeArrowheads="1"/>
            </p:cNvSpPr>
            <p:nvPr/>
          </p:nvSpPr>
          <p:spPr bwMode="auto">
            <a:xfrm>
              <a:off x="1680" y="2256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Write Data</a:t>
              </a:r>
            </a:p>
          </p:txBody>
        </p:sp>
        <p:sp>
          <p:nvSpPr>
            <p:cNvPr id="61" name="Text Box 129"/>
            <p:cNvSpPr txBox="1">
              <a:spLocks noChangeArrowheads="1"/>
            </p:cNvSpPr>
            <p:nvPr/>
          </p:nvSpPr>
          <p:spPr bwMode="auto">
            <a:xfrm>
              <a:off x="1680" y="1536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Read Addr 1</a:t>
              </a:r>
            </a:p>
          </p:txBody>
        </p:sp>
        <p:sp>
          <p:nvSpPr>
            <p:cNvPr id="62" name="Text Box 130"/>
            <p:cNvSpPr txBox="1">
              <a:spLocks noChangeArrowheads="1"/>
            </p:cNvSpPr>
            <p:nvPr/>
          </p:nvSpPr>
          <p:spPr bwMode="auto">
            <a:xfrm>
              <a:off x="1680" y="1776"/>
              <a:ext cx="65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Read Addr 2</a:t>
              </a:r>
            </a:p>
          </p:txBody>
        </p:sp>
        <p:sp>
          <p:nvSpPr>
            <p:cNvPr id="63" name="Text Box 131"/>
            <p:cNvSpPr txBox="1">
              <a:spLocks noChangeArrowheads="1"/>
            </p:cNvSpPr>
            <p:nvPr/>
          </p:nvSpPr>
          <p:spPr bwMode="auto">
            <a:xfrm>
              <a:off x="1680" y="2016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Write Addr</a:t>
              </a:r>
            </a:p>
          </p:txBody>
        </p:sp>
        <p:sp>
          <p:nvSpPr>
            <p:cNvPr id="64" name="Text Box 132"/>
            <p:cNvSpPr txBox="1">
              <a:spLocks noChangeArrowheads="1"/>
            </p:cNvSpPr>
            <p:nvPr/>
          </p:nvSpPr>
          <p:spPr bwMode="auto">
            <a:xfrm>
              <a:off x="1884" y="1680"/>
              <a:ext cx="499" cy="4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Register</a:t>
              </a:r>
            </a:p>
            <a:p>
              <a:pPr algn="ctr"/>
              <a:endParaRPr lang="en-US" sz="1200" b="1">
                <a:solidFill>
                  <a:schemeClr val="tx1"/>
                </a:solidFill>
              </a:endParaRPr>
            </a:p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65" name="Text Box 133"/>
            <p:cNvSpPr txBox="1">
              <a:spLocks noChangeArrowheads="1"/>
            </p:cNvSpPr>
            <p:nvPr/>
          </p:nvSpPr>
          <p:spPr bwMode="auto">
            <a:xfrm>
              <a:off x="2256" y="1632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200">
                  <a:solidFill>
                    <a:schemeClr val="tx1"/>
                  </a:solidFill>
                </a:rPr>
                <a:t>Read</a:t>
              </a:r>
            </a:p>
            <a:p>
              <a:pPr algn="r"/>
              <a:r>
                <a:rPr lang="en-US" sz="1200">
                  <a:solidFill>
                    <a:schemeClr val="tx1"/>
                  </a:solidFill>
                </a:rPr>
                <a:t> Data 1</a:t>
              </a:r>
            </a:p>
          </p:txBody>
        </p:sp>
        <p:sp>
          <p:nvSpPr>
            <p:cNvPr id="66" name="Text Box 134"/>
            <p:cNvSpPr txBox="1">
              <a:spLocks noChangeArrowheads="1"/>
            </p:cNvSpPr>
            <p:nvPr/>
          </p:nvSpPr>
          <p:spPr bwMode="auto">
            <a:xfrm>
              <a:off x="2272" y="2064"/>
              <a:ext cx="425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200">
                  <a:solidFill>
                    <a:schemeClr val="tx1"/>
                  </a:solidFill>
                </a:rPr>
                <a:t>Read</a:t>
              </a:r>
            </a:p>
            <a:p>
              <a:pPr algn="r"/>
              <a:r>
                <a:rPr lang="en-US" sz="1200">
                  <a:solidFill>
                    <a:schemeClr val="tx1"/>
                  </a:solidFill>
                </a:rPr>
                <a:t> Data 2</a:t>
              </a:r>
            </a:p>
          </p:txBody>
        </p:sp>
        <p:sp>
          <p:nvSpPr>
            <p:cNvPr id="67" name="Freeform 135"/>
            <p:cNvSpPr>
              <a:spLocks/>
            </p:cNvSpPr>
            <p:nvPr/>
          </p:nvSpPr>
          <p:spPr bwMode="auto">
            <a:xfrm>
              <a:off x="2976" y="1584"/>
              <a:ext cx="336" cy="8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7"/>
                </a:cxn>
                <a:cxn ang="0">
                  <a:pos x="111" y="553"/>
                </a:cxn>
                <a:cxn ang="0">
                  <a:pos x="0" y="671"/>
                </a:cxn>
                <a:cxn ang="0">
                  <a:pos x="0" y="1098"/>
                </a:cxn>
                <a:cxn ang="0">
                  <a:pos x="387" y="790"/>
                </a:cxn>
                <a:cxn ang="0">
                  <a:pos x="387" y="308"/>
                </a:cxn>
                <a:cxn ang="0">
                  <a:pos x="0" y="0"/>
                </a:cxn>
              </a:cxnLst>
              <a:rect l="0" t="0" r="r" b="b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136"/>
            <p:cNvSpPr>
              <a:spLocks noChangeArrowheads="1"/>
            </p:cNvSpPr>
            <p:nvPr/>
          </p:nvSpPr>
          <p:spPr bwMode="auto">
            <a:xfrm>
              <a:off x="3072" y="1968"/>
              <a:ext cx="31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ALU</a:t>
              </a:r>
            </a:p>
          </p:txBody>
        </p:sp>
        <p:sp>
          <p:nvSpPr>
            <p:cNvPr id="69" name="Rectangle 137"/>
            <p:cNvSpPr>
              <a:spLocks noChangeArrowheads="1"/>
            </p:cNvSpPr>
            <p:nvPr/>
          </p:nvSpPr>
          <p:spPr bwMode="auto">
            <a:xfrm>
              <a:off x="3072" y="1344"/>
              <a:ext cx="67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overflow</a:t>
              </a:r>
            </a:p>
          </p:txBody>
        </p:sp>
        <p:sp>
          <p:nvSpPr>
            <p:cNvPr id="70" name="Rectangle 138"/>
            <p:cNvSpPr>
              <a:spLocks noChangeArrowheads="1"/>
            </p:cNvSpPr>
            <p:nvPr/>
          </p:nvSpPr>
          <p:spPr bwMode="auto">
            <a:xfrm>
              <a:off x="3216" y="1488"/>
              <a:ext cx="336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>
                  <a:solidFill>
                    <a:srgbClr val="000000"/>
                  </a:solidFill>
                </a:rPr>
                <a:t>zero</a:t>
              </a:r>
            </a:p>
          </p:txBody>
        </p:sp>
        <p:sp>
          <p:nvSpPr>
            <p:cNvPr id="71" name="Rectangle 139"/>
            <p:cNvSpPr>
              <a:spLocks noChangeArrowheads="1"/>
            </p:cNvSpPr>
            <p:nvPr/>
          </p:nvSpPr>
          <p:spPr bwMode="auto">
            <a:xfrm>
              <a:off x="2784" y="1104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dirty="0">
                  <a:solidFill>
                    <a:srgbClr val="FF0000"/>
                  </a:solidFill>
                </a:rPr>
                <a:t>ALU</a:t>
              </a:r>
              <a:r>
                <a:rPr lang="en-US" sz="1400" dirty="0"/>
                <a:t> </a:t>
              </a:r>
              <a:r>
                <a:rPr lang="en-US" sz="1400" dirty="0">
                  <a:solidFill>
                    <a:srgbClr val="FF0000"/>
                  </a:solidFill>
                </a:rPr>
                <a:t>control</a:t>
              </a:r>
            </a:p>
          </p:txBody>
        </p:sp>
        <p:sp>
          <p:nvSpPr>
            <p:cNvPr id="72" name="Line 140"/>
            <p:cNvSpPr>
              <a:spLocks noChangeShapeType="1"/>
            </p:cNvSpPr>
            <p:nvPr/>
          </p:nvSpPr>
          <p:spPr bwMode="auto">
            <a:xfrm>
              <a:off x="3024" y="1344"/>
              <a:ext cx="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41"/>
            <p:cNvSpPr>
              <a:spLocks noChangeShapeType="1"/>
            </p:cNvSpPr>
            <p:nvPr/>
          </p:nvSpPr>
          <p:spPr bwMode="auto">
            <a:xfrm>
              <a:off x="2160" y="1344"/>
              <a:ext cx="0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Rectangle 142"/>
            <p:cNvSpPr>
              <a:spLocks noChangeArrowheads="1"/>
            </p:cNvSpPr>
            <p:nvPr/>
          </p:nvSpPr>
          <p:spPr bwMode="auto">
            <a:xfrm>
              <a:off x="1968" y="1104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dirty="0" err="1">
                  <a:solidFill>
                    <a:srgbClr val="FF0000"/>
                  </a:solidFill>
                </a:rPr>
                <a:t>RegWrite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5" name="Rectangle 143"/>
            <p:cNvSpPr>
              <a:spLocks noChangeArrowheads="1"/>
            </p:cNvSpPr>
            <p:nvPr/>
          </p:nvSpPr>
          <p:spPr bwMode="auto">
            <a:xfrm>
              <a:off x="3792" y="1536"/>
              <a:ext cx="912" cy="9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44"/>
            <p:cNvSpPr>
              <a:spLocks noChangeShapeType="1"/>
            </p:cNvSpPr>
            <p:nvPr/>
          </p:nvSpPr>
          <p:spPr bwMode="auto">
            <a:xfrm>
              <a:off x="4704" y="201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Text Box 145"/>
            <p:cNvSpPr txBox="1">
              <a:spLocks noChangeArrowheads="1"/>
            </p:cNvSpPr>
            <p:nvPr/>
          </p:nvSpPr>
          <p:spPr bwMode="auto">
            <a:xfrm>
              <a:off x="3744" y="1824"/>
              <a:ext cx="483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78" name="Text Box 146"/>
            <p:cNvSpPr txBox="1">
              <a:spLocks noChangeArrowheads="1"/>
            </p:cNvSpPr>
            <p:nvPr/>
          </p:nvSpPr>
          <p:spPr bwMode="auto">
            <a:xfrm>
              <a:off x="3744" y="1632"/>
              <a:ext cx="467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Address</a:t>
              </a:r>
            </a:p>
          </p:txBody>
        </p:sp>
        <p:sp>
          <p:nvSpPr>
            <p:cNvPr id="79" name="Text Box 147"/>
            <p:cNvSpPr txBox="1">
              <a:spLocks noChangeArrowheads="1"/>
            </p:cNvSpPr>
            <p:nvPr/>
          </p:nvSpPr>
          <p:spPr bwMode="auto">
            <a:xfrm>
              <a:off x="3744" y="2160"/>
              <a:ext cx="569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Write Data</a:t>
              </a:r>
            </a:p>
          </p:txBody>
        </p:sp>
        <p:sp>
          <p:nvSpPr>
            <p:cNvPr id="80" name="Text Box 148"/>
            <p:cNvSpPr txBox="1">
              <a:spLocks noChangeArrowheads="1"/>
            </p:cNvSpPr>
            <p:nvPr/>
          </p:nvSpPr>
          <p:spPr bwMode="auto">
            <a:xfrm>
              <a:off x="4176" y="1920"/>
              <a:ext cx="573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Read Data</a:t>
              </a:r>
            </a:p>
          </p:txBody>
        </p:sp>
        <p:sp>
          <p:nvSpPr>
            <p:cNvPr id="81" name="Line 149"/>
            <p:cNvSpPr>
              <a:spLocks noChangeShapeType="1"/>
            </p:cNvSpPr>
            <p:nvPr/>
          </p:nvSpPr>
          <p:spPr bwMode="auto">
            <a:xfrm flipV="1">
              <a:off x="3168" y="14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50"/>
            <p:cNvSpPr>
              <a:spLocks noChangeShapeType="1"/>
            </p:cNvSpPr>
            <p:nvPr/>
          </p:nvSpPr>
          <p:spPr bwMode="auto">
            <a:xfrm flipV="1">
              <a:off x="3264" y="163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Oval 151"/>
            <p:cNvSpPr>
              <a:spLocks noChangeArrowheads="1"/>
            </p:cNvSpPr>
            <p:nvPr/>
          </p:nvSpPr>
          <p:spPr bwMode="auto">
            <a:xfrm>
              <a:off x="2112" y="2544"/>
              <a:ext cx="384" cy="5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152"/>
            <p:cNvSpPr>
              <a:spLocks noChangeArrowheads="1"/>
            </p:cNvSpPr>
            <p:nvPr/>
          </p:nvSpPr>
          <p:spPr bwMode="auto">
            <a:xfrm>
              <a:off x="2160" y="2688"/>
              <a:ext cx="33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algn="ctr" defTabSz="904875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Sign</a:t>
              </a:r>
            </a:p>
            <a:p>
              <a:pPr algn="ctr" defTabSz="904875">
                <a:lnSpc>
                  <a:spcPts val="1600"/>
                </a:lnSpc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200" b="1">
                  <a:solidFill>
                    <a:srgbClr val="000000"/>
                  </a:solidFill>
                </a:rPr>
                <a:t>Extend</a:t>
              </a:r>
            </a:p>
          </p:txBody>
        </p:sp>
        <p:sp>
          <p:nvSpPr>
            <p:cNvPr id="85" name="Line 153"/>
            <p:cNvSpPr>
              <a:spLocks noChangeShapeType="1"/>
            </p:cNvSpPr>
            <p:nvPr/>
          </p:nvSpPr>
          <p:spPr bwMode="auto">
            <a:xfrm>
              <a:off x="4224" y="1344"/>
              <a:ext cx="0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154"/>
            <p:cNvSpPr>
              <a:spLocks noChangeArrowheads="1"/>
            </p:cNvSpPr>
            <p:nvPr/>
          </p:nvSpPr>
          <p:spPr bwMode="auto">
            <a:xfrm>
              <a:off x="3936" y="1104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dirty="0" err="1">
                  <a:solidFill>
                    <a:srgbClr val="FF0000"/>
                  </a:solidFill>
                </a:rPr>
                <a:t>MemWrite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7" name="Rectangle 155"/>
            <p:cNvSpPr>
              <a:spLocks noChangeArrowheads="1"/>
            </p:cNvSpPr>
            <p:nvPr/>
          </p:nvSpPr>
          <p:spPr bwMode="auto">
            <a:xfrm>
              <a:off x="3984" y="2640"/>
              <a:ext cx="583" cy="2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9050" tIns="26988" rIns="19050" bIns="26988"/>
            <a:lstStyle/>
            <a:p>
              <a:pPr defTabSz="904875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  <a:tabLst>
                  <a:tab pos="452438" algn="l"/>
                  <a:tab pos="904875" algn="l"/>
                  <a:tab pos="1357313" algn="l"/>
                </a:tabLst>
              </a:pPr>
              <a:r>
                <a:rPr lang="en-US" sz="1400" dirty="0" err="1">
                  <a:solidFill>
                    <a:srgbClr val="FF0000"/>
                  </a:solidFill>
                </a:rPr>
                <a:t>MemRead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8" name="Line 156"/>
            <p:cNvSpPr>
              <a:spLocks noChangeShapeType="1"/>
            </p:cNvSpPr>
            <p:nvPr/>
          </p:nvSpPr>
          <p:spPr bwMode="auto">
            <a:xfrm>
              <a:off x="4224" y="2448"/>
              <a:ext cx="0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57"/>
            <p:cNvSpPr>
              <a:spLocks noChangeShapeType="1"/>
            </p:cNvSpPr>
            <p:nvPr/>
          </p:nvSpPr>
          <p:spPr bwMode="auto">
            <a:xfrm>
              <a:off x="3312" y="201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58"/>
            <p:cNvSpPr>
              <a:spLocks noChangeShapeType="1"/>
            </p:cNvSpPr>
            <p:nvPr/>
          </p:nvSpPr>
          <p:spPr bwMode="auto">
            <a:xfrm>
              <a:off x="2640" y="225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59"/>
            <p:cNvSpPr>
              <a:spLocks noChangeShapeType="1"/>
            </p:cNvSpPr>
            <p:nvPr/>
          </p:nvSpPr>
          <p:spPr bwMode="auto">
            <a:xfrm>
              <a:off x="1536" y="235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60"/>
            <p:cNvSpPr>
              <a:spLocks noChangeShapeType="1"/>
            </p:cNvSpPr>
            <p:nvPr/>
          </p:nvSpPr>
          <p:spPr bwMode="auto">
            <a:xfrm>
              <a:off x="1920" y="28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61"/>
            <p:cNvSpPr>
              <a:spLocks noChangeShapeType="1"/>
            </p:cNvSpPr>
            <p:nvPr/>
          </p:nvSpPr>
          <p:spPr bwMode="auto">
            <a:xfrm>
              <a:off x="2496" y="28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62"/>
            <p:cNvSpPr>
              <a:spLocks noChangeShapeType="1"/>
            </p:cNvSpPr>
            <p:nvPr/>
          </p:nvSpPr>
          <p:spPr bwMode="auto">
            <a:xfrm>
              <a:off x="2640" y="172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63"/>
            <p:cNvSpPr>
              <a:spLocks noChangeShapeType="1"/>
            </p:cNvSpPr>
            <p:nvPr/>
          </p:nvSpPr>
          <p:spPr bwMode="auto">
            <a:xfrm>
              <a:off x="2832" y="17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64"/>
            <p:cNvSpPr>
              <a:spLocks noChangeShapeType="1"/>
            </p:cNvSpPr>
            <p:nvPr/>
          </p:nvSpPr>
          <p:spPr bwMode="auto">
            <a:xfrm>
              <a:off x="2832" y="22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65"/>
            <p:cNvSpPr>
              <a:spLocks noChangeShapeType="1"/>
            </p:cNvSpPr>
            <p:nvPr/>
          </p:nvSpPr>
          <p:spPr bwMode="auto">
            <a:xfrm>
              <a:off x="3648" y="17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66"/>
            <p:cNvSpPr>
              <a:spLocks noChangeShapeType="1"/>
            </p:cNvSpPr>
            <p:nvPr/>
          </p:nvSpPr>
          <p:spPr bwMode="auto">
            <a:xfrm>
              <a:off x="3648" y="225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" name="Line 167"/>
          <p:cNvSpPr>
            <a:spLocks noChangeShapeType="1"/>
          </p:cNvSpPr>
          <p:nvPr/>
        </p:nvSpPr>
        <p:spPr bwMode="auto">
          <a:xfrm>
            <a:off x="4245033" y="3467100"/>
            <a:ext cx="15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0" name="Group 168"/>
          <p:cNvGrpSpPr>
            <a:grpSpLocks/>
          </p:cNvGrpSpPr>
          <p:nvPr/>
        </p:nvGrpSpPr>
        <p:grpSpPr bwMode="auto">
          <a:xfrm>
            <a:off x="5464233" y="3467100"/>
            <a:ext cx="228600" cy="457200"/>
            <a:chOff x="3504" y="1728"/>
            <a:chExt cx="144" cy="288"/>
          </a:xfrm>
        </p:grpSpPr>
        <p:sp>
          <p:nvSpPr>
            <p:cNvPr id="101" name="Line 169"/>
            <p:cNvSpPr>
              <a:spLocks noChangeShapeType="1"/>
            </p:cNvSpPr>
            <p:nvPr/>
          </p:nvSpPr>
          <p:spPr bwMode="auto">
            <a:xfrm>
              <a:off x="3504" y="1728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70"/>
            <p:cNvSpPr>
              <a:spLocks noChangeShapeType="1"/>
            </p:cNvSpPr>
            <p:nvPr/>
          </p:nvSpPr>
          <p:spPr bwMode="auto">
            <a:xfrm>
              <a:off x="3504" y="1728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" name="Group 171"/>
          <p:cNvGrpSpPr>
            <a:grpSpLocks/>
          </p:cNvGrpSpPr>
          <p:nvPr/>
        </p:nvGrpSpPr>
        <p:grpSpPr bwMode="auto">
          <a:xfrm>
            <a:off x="4245033" y="4305300"/>
            <a:ext cx="1524000" cy="381000"/>
            <a:chOff x="2736" y="2256"/>
            <a:chExt cx="960" cy="240"/>
          </a:xfrm>
        </p:grpSpPr>
        <p:sp>
          <p:nvSpPr>
            <p:cNvPr id="104" name="Line 172"/>
            <p:cNvSpPr>
              <a:spLocks noChangeShapeType="1"/>
            </p:cNvSpPr>
            <p:nvPr/>
          </p:nvSpPr>
          <p:spPr bwMode="auto">
            <a:xfrm>
              <a:off x="2736" y="2256"/>
              <a:ext cx="0" cy="240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73"/>
            <p:cNvSpPr>
              <a:spLocks noChangeShapeType="1"/>
            </p:cNvSpPr>
            <p:nvPr/>
          </p:nvSpPr>
          <p:spPr bwMode="auto">
            <a:xfrm>
              <a:off x="2736" y="2496"/>
              <a:ext cx="864" cy="0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174"/>
            <p:cNvSpPr>
              <a:spLocks noChangeShapeType="1"/>
            </p:cNvSpPr>
            <p:nvPr/>
          </p:nvSpPr>
          <p:spPr bwMode="auto">
            <a:xfrm>
              <a:off x="3600" y="2256"/>
              <a:ext cx="0" cy="240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75"/>
            <p:cNvSpPr>
              <a:spLocks noChangeShapeType="1"/>
            </p:cNvSpPr>
            <p:nvPr/>
          </p:nvSpPr>
          <p:spPr bwMode="auto">
            <a:xfrm>
              <a:off x="3600" y="2256"/>
              <a:ext cx="96" cy="0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" name="Group 176"/>
          <p:cNvGrpSpPr>
            <a:grpSpLocks/>
          </p:cNvGrpSpPr>
          <p:nvPr/>
        </p:nvGrpSpPr>
        <p:grpSpPr bwMode="auto">
          <a:xfrm>
            <a:off x="2340033" y="3924300"/>
            <a:ext cx="5334000" cy="1905000"/>
            <a:chOff x="1536" y="2016"/>
            <a:chExt cx="3360" cy="1200"/>
          </a:xfrm>
        </p:grpSpPr>
        <p:sp>
          <p:nvSpPr>
            <p:cNvPr id="109" name="Line 177"/>
            <p:cNvSpPr>
              <a:spLocks noChangeShapeType="1"/>
            </p:cNvSpPr>
            <p:nvPr/>
          </p:nvSpPr>
          <p:spPr bwMode="auto">
            <a:xfrm>
              <a:off x="1536" y="2352"/>
              <a:ext cx="0" cy="864"/>
            </a:xfrm>
            <a:prstGeom prst="lin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78"/>
            <p:cNvSpPr>
              <a:spLocks noChangeShapeType="1"/>
            </p:cNvSpPr>
            <p:nvPr/>
          </p:nvSpPr>
          <p:spPr bwMode="auto">
            <a:xfrm>
              <a:off x="1536" y="3216"/>
              <a:ext cx="3360" cy="0"/>
            </a:xfrm>
            <a:prstGeom prst="lin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79"/>
            <p:cNvSpPr>
              <a:spLocks noChangeShapeType="1"/>
            </p:cNvSpPr>
            <p:nvPr/>
          </p:nvSpPr>
          <p:spPr bwMode="auto">
            <a:xfrm>
              <a:off x="4896" y="2016"/>
              <a:ext cx="0" cy="1200"/>
            </a:xfrm>
            <a:prstGeom prst="line">
              <a:avLst/>
            </a:prstGeom>
            <a:noFill/>
            <a:ln w="28575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" name="Group 180"/>
          <p:cNvGrpSpPr>
            <a:grpSpLocks/>
          </p:cNvGrpSpPr>
          <p:nvPr/>
        </p:nvGrpSpPr>
        <p:grpSpPr bwMode="auto">
          <a:xfrm>
            <a:off x="2111433" y="4076700"/>
            <a:ext cx="2333625" cy="1417638"/>
            <a:chOff x="1392" y="2112"/>
            <a:chExt cx="1470" cy="893"/>
          </a:xfrm>
        </p:grpSpPr>
        <p:sp>
          <p:nvSpPr>
            <p:cNvPr id="113" name="Line 181"/>
            <p:cNvSpPr>
              <a:spLocks noChangeShapeType="1"/>
            </p:cNvSpPr>
            <p:nvPr/>
          </p:nvSpPr>
          <p:spPr bwMode="auto">
            <a:xfrm>
              <a:off x="1872" y="2784"/>
              <a:ext cx="48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Text Box 182"/>
            <p:cNvSpPr txBox="1">
              <a:spLocks noChangeArrowheads="1"/>
            </p:cNvSpPr>
            <p:nvPr/>
          </p:nvSpPr>
          <p:spPr bwMode="auto">
            <a:xfrm>
              <a:off x="1872" y="2832"/>
              <a:ext cx="222" cy="17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15" name="Line 183"/>
            <p:cNvSpPr>
              <a:spLocks noChangeShapeType="1"/>
            </p:cNvSpPr>
            <p:nvPr/>
          </p:nvSpPr>
          <p:spPr bwMode="auto">
            <a:xfrm>
              <a:off x="1392" y="2112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84"/>
            <p:cNvSpPr>
              <a:spLocks noChangeShapeType="1"/>
            </p:cNvSpPr>
            <p:nvPr/>
          </p:nvSpPr>
          <p:spPr bwMode="auto">
            <a:xfrm>
              <a:off x="1392" y="2832"/>
              <a:ext cx="7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85"/>
            <p:cNvSpPr>
              <a:spLocks noChangeShapeType="1"/>
            </p:cNvSpPr>
            <p:nvPr/>
          </p:nvSpPr>
          <p:spPr bwMode="auto">
            <a:xfrm>
              <a:off x="2832" y="2256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86"/>
            <p:cNvSpPr>
              <a:spLocks noChangeShapeType="1"/>
            </p:cNvSpPr>
            <p:nvPr/>
          </p:nvSpPr>
          <p:spPr bwMode="auto">
            <a:xfrm>
              <a:off x="2496" y="2832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87"/>
            <p:cNvSpPr>
              <a:spLocks noChangeShapeType="1"/>
            </p:cNvSpPr>
            <p:nvPr/>
          </p:nvSpPr>
          <p:spPr bwMode="auto">
            <a:xfrm>
              <a:off x="2640" y="2784"/>
              <a:ext cx="48" cy="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Text Box 188"/>
            <p:cNvSpPr txBox="1">
              <a:spLocks noChangeArrowheads="1"/>
            </p:cNvSpPr>
            <p:nvPr/>
          </p:nvSpPr>
          <p:spPr bwMode="auto">
            <a:xfrm>
              <a:off x="2640" y="2832"/>
              <a:ext cx="222" cy="17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</a:rPr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41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分支操作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19100" y="970384"/>
            <a:ext cx="8382000" cy="10870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 dirty="0" smtClean="0"/>
              <a:t>比较操作数是否相等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beq</a:t>
            </a:r>
            <a:r>
              <a:rPr lang="en-US" altLang="zh-CN" dirty="0" smtClean="0"/>
              <a:t>)</a:t>
            </a:r>
            <a:endParaRPr lang="en-US" dirty="0" smtClean="0"/>
          </a:p>
          <a:p>
            <a:pPr>
              <a:spcBef>
                <a:spcPct val="10000"/>
              </a:spcBef>
            </a:pPr>
            <a:r>
              <a:rPr lang="en-US" dirty="0" smtClean="0"/>
              <a:t>PC </a:t>
            </a:r>
            <a:r>
              <a:rPr lang="en-US" altLang="zh-CN" dirty="0" smtClean="0"/>
              <a:t>= PC + </a:t>
            </a:r>
            <a:r>
              <a:rPr lang="zh-CN" altLang="en-US" dirty="0" smtClean="0">
                <a:solidFill>
                  <a:srgbClr val="FF0000"/>
                </a:solidFill>
              </a:rPr>
              <a:t>符号位扩展后的</a:t>
            </a:r>
            <a:r>
              <a:rPr lang="en-US" altLang="zh-CN" dirty="0" smtClean="0">
                <a:solidFill>
                  <a:srgbClr val="FF0000"/>
                </a:solidFill>
              </a:rPr>
              <a:t>16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r>
              <a:rPr lang="en-US" altLang="zh-CN" dirty="0" smtClean="0">
                <a:solidFill>
                  <a:srgbClr val="FF0000"/>
                </a:solidFill>
              </a:rPr>
              <a:t>offset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Rectangle 50"/>
          <p:cNvSpPr>
            <a:spLocks noChangeArrowheads="1"/>
          </p:cNvSpPr>
          <p:nvPr/>
        </p:nvSpPr>
        <p:spPr bwMode="auto">
          <a:xfrm>
            <a:off x="4267200" y="4343400"/>
            <a:ext cx="1447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Line 51"/>
          <p:cNvSpPr>
            <a:spLocks noChangeShapeType="1"/>
          </p:cNvSpPr>
          <p:nvPr/>
        </p:nvSpPr>
        <p:spPr bwMode="auto">
          <a:xfrm>
            <a:off x="3352800" y="5105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" name="Line 53"/>
          <p:cNvSpPr>
            <a:spLocks noChangeShapeType="1"/>
          </p:cNvSpPr>
          <p:nvPr/>
        </p:nvSpPr>
        <p:spPr bwMode="auto">
          <a:xfrm>
            <a:off x="3733800" y="4876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8" name="Line 54"/>
          <p:cNvSpPr>
            <a:spLocks noChangeShapeType="1"/>
          </p:cNvSpPr>
          <p:nvPr/>
        </p:nvSpPr>
        <p:spPr bwMode="auto">
          <a:xfrm>
            <a:off x="3733800" y="4495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9" name="Text Box 56"/>
          <p:cNvSpPr txBox="1">
            <a:spLocks noChangeArrowheads="1"/>
          </p:cNvSpPr>
          <p:nvPr/>
        </p:nvSpPr>
        <p:spPr bwMode="auto">
          <a:xfrm>
            <a:off x="2590800" y="4800600"/>
            <a:ext cx="8858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Instruction</a:t>
            </a:r>
          </a:p>
        </p:txBody>
      </p:sp>
      <p:sp>
        <p:nvSpPr>
          <p:cNvPr id="140" name="Text Box 57"/>
          <p:cNvSpPr txBox="1">
            <a:spLocks noChangeArrowheads="1"/>
          </p:cNvSpPr>
          <p:nvPr/>
        </p:nvSpPr>
        <p:spPr bwMode="auto">
          <a:xfrm>
            <a:off x="4191000" y="5486400"/>
            <a:ext cx="903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Write Data</a:t>
            </a:r>
          </a:p>
        </p:txBody>
      </p:sp>
      <p:sp>
        <p:nvSpPr>
          <p:cNvPr id="141" name="Text Box 61"/>
          <p:cNvSpPr txBox="1">
            <a:spLocks noChangeArrowheads="1"/>
          </p:cNvSpPr>
          <p:nvPr/>
        </p:nvSpPr>
        <p:spPr bwMode="auto">
          <a:xfrm>
            <a:off x="4514850" y="4572000"/>
            <a:ext cx="792163" cy="639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Register</a:t>
            </a:r>
          </a:p>
          <a:p>
            <a:pPr algn="ctr"/>
            <a:endParaRPr lang="en-US" sz="1200" b="1">
              <a:solidFill>
                <a:schemeClr val="tx1"/>
              </a:solidFill>
            </a:endParaRP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142" name="Text Box 62"/>
          <p:cNvSpPr txBox="1">
            <a:spLocks noChangeArrowheads="1"/>
          </p:cNvSpPr>
          <p:nvPr/>
        </p:nvSpPr>
        <p:spPr bwMode="auto">
          <a:xfrm>
            <a:off x="5105400" y="44958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200">
                <a:solidFill>
                  <a:schemeClr val="tx1"/>
                </a:solidFill>
              </a:rPr>
              <a:t>Read</a:t>
            </a:r>
          </a:p>
          <a:p>
            <a:pPr algn="r"/>
            <a:r>
              <a:rPr lang="en-US" sz="1200">
                <a:solidFill>
                  <a:schemeClr val="tx1"/>
                </a:solidFill>
              </a:rPr>
              <a:t> Data 1</a:t>
            </a:r>
          </a:p>
        </p:txBody>
      </p:sp>
      <p:sp>
        <p:nvSpPr>
          <p:cNvPr id="143" name="Text Box 63"/>
          <p:cNvSpPr txBox="1">
            <a:spLocks noChangeArrowheads="1"/>
          </p:cNvSpPr>
          <p:nvPr/>
        </p:nvSpPr>
        <p:spPr bwMode="auto">
          <a:xfrm>
            <a:off x="5130800" y="5181600"/>
            <a:ext cx="6746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200">
                <a:solidFill>
                  <a:schemeClr val="tx1"/>
                </a:solidFill>
              </a:rPr>
              <a:t>Read</a:t>
            </a:r>
          </a:p>
          <a:p>
            <a:pPr algn="r"/>
            <a:r>
              <a:rPr lang="en-US" sz="1200">
                <a:solidFill>
                  <a:schemeClr val="tx1"/>
                </a:solidFill>
              </a:rPr>
              <a:t> Data 2</a:t>
            </a:r>
          </a:p>
        </p:txBody>
      </p:sp>
      <p:sp>
        <p:nvSpPr>
          <p:cNvPr id="144" name="Freeform 64"/>
          <p:cNvSpPr>
            <a:spLocks/>
          </p:cNvSpPr>
          <p:nvPr/>
        </p:nvSpPr>
        <p:spPr bwMode="auto">
          <a:xfrm>
            <a:off x="6248400" y="4419600"/>
            <a:ext cx="533400" cy="1295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27"/>
              </a:cxn>
              <a:cxn ang="0">
                <a:pos x="111" y="553"/>
              </a:cxn>
              <a:cxn ang="0">
                <a:pos x="0" y="671"/>
              </a:cxn>
              <a:cxn ang="0">
                <a:pos x="0" y="1098"/>
              </a:cxn>
              <a:cxn ang="0">
                <a:pos x="387" y="790"/>
              </a:cxn>
              <a:cxn ang="0">
                <a:pos x="387" y="308"/>
              </a:cxn>
              <a:cxn ang="0">
                <a:pos x="0" y="0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" name="Rectangle 65"/>
          <p:cNvSpPr>
            <a:spLocks noChangeArrowheads="1"/>
          </p:cNvSpPr>
          <p:nvPr/>
        </p:nvSpPr>
        <p:spPr bwMode="auto">
          <a:xfrm>
            <a:off x="6400800" y="5029200"/>
            <a:ext cx="5048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146" name="Rectangle 67"/>
          <p:cNvSpPr>
            <a:spLocks noChangeArrowheads="1"/>
          </p:cNvSpPr>
          <p:nvPr/>
        </p:nvSpPr>
        <p:spPr bwMode="auto">
          <a:xfrm>
            <a:off x="6019800" y="3657600"/>
            <a:ext cx="925513" cy="327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 dirty="0">
                <a:solidFill>
                  <a:srgbClr val="FF0000"/>
                </a:solidFill>
              </a:rPr>
              <a:t>ALU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control</a:t>
            </a:r>
          </a:p>
        </p:txBody>
      </p:sp>
      <p:sp>
        <p:nvSpPr>
          <p:cNvPr id="147" name="Line 68"/>
          <p:cNvSpPr>
            <a:spLocks noChangeShapeType="1"/>
          </p:cNvSpPr>
          <p:nvPr/>
        </p:nvSpPr>
        <p:spPr bwMode="auto">
          <a:xfrm>
            <a:off x="6324600" y="4038600"/>
            <a:ext cx="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" name="Oval 71"/>
          <p:cNvSpPr>
            <a:spLocks noChangeArrowheads="1"/>
          </p:cNvSpPr>
          <p:nvPr/>
        </p:nvSpPr>
        <p:spPr bwMode="auto">
          <a:xfrm>
            <a:off x="4876800" y="6096000"/>
            <a:ext cx="609600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" name="Rectangle 72"/>
          <p:cNvSpPr>
            <a:spLocks noChangeArrowheads="1"/>
          </p:cNvSpPr>
          <p:nvPr/>
        </p:nvSpPr>
        <p:spPr bwMode="auto">
          <a:xfrm>
            <a:off x="4953000" y="6172200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defTabSz="904875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Sign</a:t>
            </a:r>
          </a:p>
          <a:p>
            <a:pPr algn="ctr" defTabSz="904875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Extend</a:t>
            </a:r>
          </a:p>
        </p:txBody>
      </p:sp>
      <p:sp>
        <p:nvSpPr>
          <p:cNvPr id="150" name="Oval 78"/>
          <p:cNvSpPr>
            <a:spLocks noChangeArrowheads="1"/>
          </p:cNvSpPr>
          <p:nvPr/>
        </p:nvSpPr>
        <p:spPr bwMode="auto">
          <a:xfrm>
            <a:off x="6096000" y="2895600"/>
            <a:ext cx="4572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Rectangle 79"/>
          <p:cNvSpPr>
            <a:spLocks noChangeArrowheads="1"/>
          </p:cNvSpPr>
          <p:nvPr/>
        </p:nvSpPr>
        <p:spPr bwMode="auto">
          <a:xfrm>
            <a:off x="6096000" y="29718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defTabSz="904875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>
                <a:solidFill>
                  <a:srgbClr val="00B050"/>
                </a:solidFill>
              </a:rPr>
              <a:t>Shift</a:t>
            </a:r>
          </a:p>
          <a:p>
            <a:pPr algn="ctr" defTabSz="904875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 dirty="0">
                <a:solidFill>
                  <a:srgbClr val="00B050"/>
                </a:solidFill>
              </a:rPr>
              <a:t>left 2</a:t>
            </a:r>
          </a:p>
        </p:txBody>
      </p:sp>
      <p:sp>
        <p:nvSpPr>
          <p:cNvPr id="152" name="Line 80"/>
          <p:cNvSpPr>
            <a:spLocks noChangeShapeType="1"/>
          </p:cNvSpPr>
          <p:nvPr/>
        </p:nvSpPr>
        <p:spPr bwMode="auto">
          <a:xfrm>
            <a:off x="5867400" y="3200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53" name="Group 81"/>
          <p:cNvGrpSpPr>
            <a:grpSpLocks/>
          </p:cNvGrpSpPr>
          <p:nvPr/>
        </p:nvGrpSpPr>
        <p:grpSpPr bwMode="auto">
          <a:xfrm>
            <a:off x="2362200" y="2209800"/>
            <a:ext cx="381000" cy="990600"/>
            <a:chOff x="1392" y="2880"/>
            <a:chExt cx="288" cy="480"/>
          </a:xfrm>
        </p:grpSpPr>
        <p:sp>
          <p:nvSpPr>
            <p:cNvPr id="154" name="Line 82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Line 83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Line 84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85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86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87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88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1" name="Line 89"/>
          <p:cNvSpPr>
            <a:spLocks noChangeShapeType="1"/>
          </p:cNvSpPr>
          <p:nvPr/>
        </p:nvSpPr>
        <p:spPr bwMode="auto">
          <a:xfrm>
            <a:off x="1447800" y="2362200"/>
            <a:ext cx="914400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" name="Line 90"/>
          <p:cNvSpPr>
            <a:spLocks noChangeShapeType="1"/>
          </p:cNvSpPr>
          <p:nvPr/>
        </p:nvSpPr>
        <p:spPr bwMode="auto">
          <a:xfrm>
            <a:off x="1981200" y="3048000"/>
            <a:ext cx="381000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" name="Line 91"/>
          <p:cNvSpPr>
            <a:spLocks noChangeShapeType="1"/>
          </p:cNvSpPr>
          <p:nvPr/>
        </p:nvSpPr>
        <p:spPr bwMode="auto">
          <a:xfrm>
            <a:off x="3048000" y="2057400"/>
            <a:ext cx="0" cy="60960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" name="Line 92"/>
          <p:cNvSpPr>
            <a:spLocks noChangeShapeType="1"/>
          </p:cNvSpPr>
          <p:nvPr/>
        </p:nvSpPr>
        <p:spPr bwMode="auto">
          <a:xfrm>
            <a:off x="2743200" y="2667000"/>
            <a:ext cx="403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5" name="Text Box 93"/>
          <p:cNvSpPr txBox="1">
            <a:spLocks noChangeArrowheads="1"/>
          </p:cNvSpPr>
          <p:nvPr/>
        </p:nvSpPr>
        <p:spPr bwMode="auto">
          <a:xfrm>
            <a:off x="2362200" y="2590800"/>
            <a:ext cx="444352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166" name="Line 94"/>
          <p:cNvSpPr>
            <a:spLocks noChangeShapeType="1"/>
          </p:cNvSpPr>
          <p:nvPr/>
        </p:nvSpPr>
        <p:spPr bwMode="auto">
          <a:xfrm>
            <a:off x="838200" y="2057400"/>
            <a:ext cx="2209800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67" name="Group 96"/>
          <p:cNvGrpSpPr>
            <a:grpSpLocks/>
          </p:cNvGrpSpPr>
          <p:nvPr/>
        </p:nvGrpSpPr>
        <p:grpSpPr bwMode="auto">
          <a:xfrm>
            <a:off x="6781800" y="2438400"/>
            <a:ext cx="381000" cy="990600"/>
            <a:chOff x="1392" y="2880"/>
            <a:chExt cx="288" cy="480"/>
          </a:xfrm>
        </p:grpSpPr>
        <p:sp>
          <p:nvSpPr>
            <p:cNvPr id="168" name="Line 97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98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99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100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101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102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03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5" name="Text Box 104"/>
          <p:cNvSpPr txBox="1">
            <a:spLocks noChangeArrowheads="1"/>
          </p:cNvSpPr>
          <p:nvPr/>
        </p:nvSpPr>
        <p:spPr bwMode="auto">
          <a:xfrm>
            <a:off x="6781800" y="2819400"/>
            <a:ext cx="481013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176" name="Line 105"/>
          <p:cNvSpPr>
            <a:spLocks noChangeShapeType="1"/>
          </p:cNvSpPr>
          <p:nvPr/>
        </p:nvSpPr>
        <p:spPr bwMode="auto">
          <a:xfrm>
            <a:off x="6553200" y="3200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" name="Rectangle 106"/>
          <p:cNvSpPr>
            <a:spLocks noChangeArrowheads="1"/>
          </p:cNvSpPr>
          <p:nvPr/>
        </p:nvSpPr>
        <p:spPr bwMode="auto">
          <a:xfrm>
            <a:off x="1143000" y="3733800"/>
            <a:ext cx="228600" cy="838200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Line 108"/>
          <p:cNvSpPr>
            <a:spLocks noChangeShapeType="1"/>
          </p:cNvSpPr>
          <p:nvPr/>
        </p:nvSpPr>
        <p:spPr bwMode="auto">
          <a:xfrm>
            <a:off x="838200" y="2057400"/>
            <a:ext cx="0" cy="205740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" name="Line 109"/>
          <p:cNvSpPr>
            <a:spLocks noChangeShapeType="1"/>
          </p:cNvSpPr>
          <p:nvPr/>
        </p:nvSpPr>
        <p:spPr bwMode="auto">
          <a:xfrm>
            <a:off x="838200" y="4114800"/>
            <a:ext cx="304800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" name="Line 110"/>
          <p:cNvSpPr>
            <a:spLocks noChangeShapeType="1"/>
          </p:cNvSpPr>
          <p:nvPr/>
        </p:nvSpPr>
        <p:spPr bwMode="auto">
          <a:xfrm>
            <a:off x="1447800" y="2362200"/>
            <a:ext cx="0" cy="175260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" name="Line 112"/>
          <p:cNvSpPr>
            <a:spLocks noChangeShapeType="1"/>
          </p:cNvSpPr>
          <p:nvPr/>
        </p:nvSpPr>
        <p:spPr bwMode="auto">
          <a:xfrm>
            <a:off x="7162800" y="28956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" name="Text Box 113"/>
          <p:cNvSpPr txBox="1">
            <a:spLocks noChangeArrowheads="1"/>
          </p:cNvSpPr>
          <p:nvPr/>
        </p:nvSpPr>
        <p:spPr bwMode="auto">
          <a:xfrm>
            <a:off x="7543800" y="2568575"/>
            <a:ext cx="814388" cy="730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Branch</a:t>
            </a:r>
          </a:p>
          <a:p>
            <a:r>
              <a:rPr lang="en-US" sz="1400">
                <a:solidFill>
                  <a:schemeClr val="tx1"/>
                </a:solidFill>
              </a:rPr>
              <a:t>target</a:t>
            </a:r>
          </a:p>
          <a:p>
            <a:r>
              <a:rPr lang="en-US" sz="140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83" name="Text Box 114"/>
          <p:cNvSpPr txBox="1">
            <a:spLocks noChangeArrowheads="1"/>
          </p:cNvSpPr>
          <p:nvPr/>
        </p:nvSpPr>
        <p:spPr bwMode="auto">
          <a:xfrm>
            <a:off x="7010400" y="4267200"/>
            <a:ext cx="137160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>
                <a:solidFill>
                  <a:srgbClr val="FF0000"/>
                </a:solidFill>
              </a:rPr>
              <a:t>to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branch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control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logic</a:t>
            </a:r>
            <a:r>
              <a:rPr lang="en-US" sz="1400" dirty="0"/>
              <a:t>)</a:t>
            </a:r>
          </a:p>
        </p:txBody>
      </p:sp>
      <p:grpSp>
        <p:nvGrpSpPr>
          <p:cNvPr id="184" name="Group 118"/>
          <p:cNvGrpSpPr>
            <a:grpSpLocks/>
          </p:cNvGrpSpPr>
          <p:nvPr/>
        </p:nvGrpSpPr>
        <p:grpSpPr bwMode="auto">
          <a:xfrm>
            <a:off x="3733800" y="3200400"/>
            <a:ext cx="2133600" cy="3200400"/>
            <a:chOff x="2352" y="1488"/>
            <a:chExt cx="1344" cy="2016"/>
          </a:xfrm>
        </p:grpSpPr>
        <p:sp>
          <p:nvSpPr>
            <p:cNvPr id="185" name="Line 119"/>
            <p:cNvSpPr>
              <a:spLocks noChangeShapeType="1"/>
            </p:cNvSpPr>
            <p:nvPr/>
          </p:nvSpPr>
          <p:spPr bwMode="auto">
            <a:xfrm>
              <a:off x="2352" y="2688"/>
              <a:ext cx="0" cy="8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120"/>
            <p:cNvSpPr>
              <a:spLocks noChangeShapeType="1"/>
            </p:cNvSpPr>
            <p:nvPr/>
          </p:nvSpPr>
          <p:spPr bwMode="auto">
            <a:xfrm>
              <a:off x="2352" y="3504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121"/>
            <p:cNvSpPr>
              <a:spLocks noChangeShapeType="1"/>
            </p:cNvSpPr>
            <p:nvPr/>
          </p:nvSpPr>
          <p:spPr bwMode="auto">
            <a:xfrm>
              <a:off x="3696" y="1488"/>
              <a:ext cx="0" cy="20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8" name="Line 52"/>
          <p:cNvSpPr>
            <a:spLocks noChangeShapeType="1"/>
          </p:cNvSpPr>
          <p:nvPr/>
        </p:nvSpPr>
        <p:spPr bwMode="auto">
          <a:xfrm>
            <a:off x="3733800" y="4495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9" name="Line 73"/>
          <p:cNvSpPr>
            <a:spLocks noChangeShapeType="1"/>
          </p:cNvSpPr>
          <p:nvPr/>
        </p:nvSpPr>
        <p:spPr bwMode="auto">
          <a:xfrm>
            <a:off x="4343400" y="6400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0" name="Line 75"/>
          <p:cNvSpPr>
            <a:spLocks noChangeShapeType="1"/>
          </p:cNvSpPr>
          <p:nvPr/>
        </p:nvSpPr>
        <p:spPr bwMode="auto">
          <a:xfrm>
            <a:off x="5562600" y="63246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" name="Text Box 76"/>
          <p:cNvSpPr txBox="1">
            <a:spLocks noChangeArrowheads="1"/>
          </p:cNvSpPr>
          <p:nvPr/>
        </p:nvSpPr>
        <p:spPr bwMode="auto">
          <a:xfrm>
            <a:off x="4495800" y="64008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92" name="Text Box 77"/>
          <p:cNvSpPr txBox="1">
            <a:spLocks noChangeArrowheads="1"/>
          </p:cNvSpPr>
          <p:nvPr/>
        </p:nvSpPr>
        <p:spPr bwMode="auto">
          <a:xfrm>
            <a:off x="5638800" y="6460374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94" name="Line 75"/>
          <p:cNvSpPr>
            <a:spLocks noChangeShapeType="1"/>
          </p:cNvSpPr>
          <p:nvPr/>
        </p:nvSpPr>
        <p:spPr bwMode="auto">
          <a:xfrm>
            <a:off x="4633912" y="6328915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" name="Line 73"/>
          <p:cNvSpPr>
            <a:spLocks noChangeShapeType="1"/>
          </p:cNvSpPr>
          <p:nvPr/>
        </p:nvSpPr>
        <p:spPr bwMode="auto">
          <a:xfrm flipV="1">
            <a:off x="5486400" y="6400800"/>
            <a:ext cx="381000" cy="27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96" name="Group 122"/>
          <p:cNvGrpSpPr>
            <a:grpSpLocks/>
          </p:cNvGrpSpPr>
          <p:nvPr/>
        </p:nvGrpSpPr>
        <p:grpSpPr bwMode="auto">
          <a:xfrm>
            <a:off x="5791200" y="4724400"/>
            <a:ext cx="228600" cy="762000"/>
            <a:chOff x="3648" y="2448"/>
            <a:chExt cx="144" cy="480"/>
          </a:xfrm>
        </p:grpSpPr>
        <p:sp>
          <p:nvSpPr>
            <p:cNvPr id="197" name="Line 123"/>
            <p:cNvSpPr>
              <a:spLocks noChangeShapeType="1"/>
            </p:cNvSpPr>
            <p:nvPr/>
          </p:nvSpPr>
          <p:spPr bwMode="auto">
            <a:xfrm>
              <a:off x="3648" y="2448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124"/>
            <p:cNvSpPr>
              <a:spLocks noChangeShapeType="1"/>
            </p:cNvSpPr>
            <p:nvPr/>
          </p:nvSpPr>
          <p:spPr bwMode="auto">
            <a:xfrm>
              <a:off x="3648" y="2928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9" name="Line 55"/>
          <p:cNvSpPr>
            <a:spLocks noChangeShapeType="1"/>
          </p:cNvSpPr>
          <p:nvPr/>
        </p:nvSpPr>
        <p:spPr bwMode="auto">
          <a:xfrm>
            <a:off x="6019800" y="4724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0" name="Line 115"/>
          <p:cNvSpPr>
            <a:spLocks noChangeShapeType="1"/>
          </p:cNvSpPr>
          <p:nvPr/>
        </p:nvSpPr>
        <p:spPr bwMode="auto">
          <a:xfrm>
            <a:off x="6019800" y="5486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1" name="Line 116"/>
          <p:cNvSpPr>
            <a:spLocks noChangeShapeType="1"/>
          </p:cNvSpPr>
          <p:nvPr/>
        </p:nvSpPr>
        <p:spPr bwMode="auto">
          <a:xfrm>
            <a:off x="5715000" y="54864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" name="Line 117"/>
          <p:cNvSpPr>
            <a:spLocks noChangeShapeType="1"/>
          </p:cNvSpPr>
          <p:nvPr/>
        </p:nvSpPr>
        <p:spPr bwMode="auto">
          <a:xfrm>
            <a:off x="5715000" y="47244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3" name="Rectangle 66"/>
          <p:cNvSpPr>
            <a:spLocks noChangeArrowheads="1"/>
          </p:cNvSpPr>
          <p:nvPr/>
        </p:nvSpPr>
        <p:spPr bwMode="auto">
          <a:xfrm>
            <a:off x="6629400" y="4267200"/>
            <a:ext cx="4572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defTabSz="904875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tabLst>
                <a:tab pos="452438" algn="l"/>
                <a:tab pos="904875" algn="l"/>
                <a:tab pos="1357313" algn="l"/>
              </a:tabLst>
            </a:pPr>
            <a:r>
              <a:rPr lang="en-US" sz="1400" dirty="0">
                <a:solidFill>
                  <a:srgbClr val="000000"/>
                </a:solidFill>
              </a:rPr>
              <a:t>zero</a:t>
            </a:r>
          </a:p>
        </p:txBody>
      </p:sp>
      <p:sp>
        <p:nvSpPr>
          <p:cNvPr id="204" name="Line 69"/>
          <p:cNvSpPr>
            <a:spLocks noChangeShapeType="1"/>
          </p:cNvSpPr>
          <p:nvPr/>
        </p:nvSpPr>
        <p:spPr bwMode="auto">
          <a:xfrm flipV="1">
            <a:off x="6705600" y="4495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" name="Text Box 107"/>
          <p:cNvSpPr txBox="1">
            <a:spLocks noChangeArrowheads="1"/>
          </p:cNvSpPr>
          <p:nvPr/>
        </p:nvSpPr>
        <p:spPr bwMode="auto">
          <a:xfrm>
            <a:off x="1066800" y="3962400"/>
            <a:ext cx="348172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PC</a:t>
            </a:r>
          </a:p>
        </p:txBody>
      </p:sp>
      <p:sp>
        <p:nvSpPr>
          <p:cNvPr id="207" name="Line 111"/>
          <p:cNvSpPr>
            <a:spLocks noChangeShapeType="1"/>
          </p:cNvSpPr>
          <p:nvPr/>
        </p:nvSpPr>
        <p:spPr bwMode="auto">
          <a:xfrm>
            <a:off x="1371600" y="4114800"/>
            <a:ext cx="76200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8" name="TextBox 207"/>
          <p:cNvSpPr txBox="1"/>
          <p:nvPr/>
        </p:nvSpPr>
        <p:spPr>
          <a:xfrm>
            <a:off x="5578259" y="2804160"/>
            <a:ext cx="59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B050"/>
                </a:solidFill>
              </a:rPr>
              <a:t>*</a:t>
            </a:r>
            <a:r>
              <a:rPr lang="en-US" altLang="zh-CN" dirty="0" smtClean="0">
                <a:solidFill>
                  <a:srgbClr val="00B050"/>
                </a:solidFill>
              </a:rPr>
              <a:t>4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10" name="Text Box 95"/>
          <p:cNvSpPr txBox="1">
            <a:spLocks noChangeArrowheads="1"/>
          </p:cNvSpPr>
          <p:nvPr/>
        </p:nvSpPr>
        <p:spPr bwMode="auto">
          <a:xfrm>
            <a:off x="1752600" y="2895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9305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跳转指令操作</a:t>
            </a:r>
            <a:endParaRPr lang="zh-CN" altLang="en-US" dirty="0"/>
          </a:p>
        </p:txBody>
      </p:sp>
      <p:sp>
        <p:nvSpPr>
          <p:cNvPr id="80" name="Rectangle 3"/>
          <p:cNvSpPr txBox="1">
            <a:spLocks noChangeArrowheads="1"/>
          </p:cNvSpPr>
          <p:nvPr/>
        </p:nvSpPr>
        <p:spPr>
          <a:xfrm>
            <a:off x="457200" y="1304925"/>
            <a:ext cx="8153400" cy="5429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PC</a:t>
            </a:r>
            <a:r>
              <a:rPr lang="zh-CN" altLang="en-US" dirty="0" smtClean="0"/>
              <a:t>的低</a:t>
            </a:r>
            <a:r>
              <a:rPr lang="en-US" altLang="zh-CN" dirty="0" smtClean="0"/>
              <a:t>28</a:t>
            </a:r>
            <a:r>
              <a:rPr lang="zh-CN" altLang="en-US" dirty="0" smtClean="0"/>
              <a:t>位用指令中的</a:t>
            </a:r>
            <a:r>
              <a:rPr lang="zh-CN" altLang="en-US" dirty="0" smtClean="0">
                <a:solidFill>
                  <a:srgbClr val="FF0000"/>
                </a:solidFill>
              </a:rPr>
              <a:t>低</a:t>
            </a:r>
            <a:r>
              <a:rPr lang="en-US" altLang="zh-CN" dirty="0" smtClean="0">
                <a:solidFill>
                  <a:srgbClr val="FF0000"/>
                </a:solidFill>
              </a:rPr>
              <a:t>26</a:t>
            </a:r>
            <a:r>
              <a:rPr lang="zh-CN" altLang="en-US" dirty="0" smtClean="0">
                <a:solidFill>
                  <a:srgbClr val="FF0000"/>
                </a:solidFill>
              </a:rPr>
              <a:t>位左移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81" name="Group 4"/>
          <p:cNvGrpSpPr>
            <a:grpSpLocks/>
          </p:cNvGrpSpPr>
          <p:nvPr/>
        </p:nvGrpSpPr>
        <p:grpSpPr bwMode="auto">
          <a:xfrm>
            <a:off x="4114800" y="2971800"/>
            <a:ext cx="381000" cy="990600"/>
            <a:chOff x="1392" y="2880"/>
            <a:chExt cx="288" cy="480"/>
          </a:xfrm>
        </p:grpSpPr>
        <p:sp>
          <p:nvSpPr>
            <p:cNvPr id="82" name="Line 5"/>
            <p:cNvSpPr>
              <a:spLocks noChangeShapeType="1"/>
            </p:cNvSpPr>
            <p:nvPr/>
          </p:nvSpPr>
          <p:spPr bwMode="auto">
            <a:xfrm>
              <a:off x="1392" y="3072"/>
              <a:ext cx="48" cy="48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6"/>
            <p:cNvSpPr>
              <a:spLocks noChangeShapeType="1"/>
            </p:cNvSpPr>
            <p:nvPr/>
          </p:nvSpPr>
          <p:spPr bwMode="auto">
            <a:xfrm flipH="1">
              <a:off x="1392" y="3120"/>
              <a:ext cx="48" cy="48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7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192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8"/>
            <p:cNvSpPr>
              <a:spLocks noChangeShapeType="1"/>
            </p:cNvSpPr>
            <p:nvPr/>
          </p:nvSpPr>
          <p:spPr bwMode="auto">
            <a:xfrm flipV="1">
              <a:off x="1392" y="3168"/>
              <a:ext cx="0" cy="192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9"/>
            <p:cNvSpPr>
              <a:spLocks noChangeShapeType="1"/>
            </p:cNvSpPr>
            <p:nvPr/>
          </p:nvSpPr>
          <p:spPr bwMode="auto">
            <a:xfrm flipV="1">
              <a:off x="1392" y="3216"/>
              <a:ext cx="288" cy="144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V="1">
              <a:off x="1680" y="3024"/>
              <a:ext cx="0" cy="192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1"/>
            <p:cNvSpPr>
              <a:spLocks noChangeShapeType="1"/>
            </p:cNvSpPr>
            <p:nvPr/>
          </p:nvSpPr>
          <p:spPr bwMode="auto">
            <a:xfrm>
              <a:off x="1392" y="2880"/>
              <a:ext cx="288" cy="144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" name="Rectangle 12"/>
          <p:cNvSpPr>
            <a:spLocks noChangeArrowheads="1"/>
          </p:cNvSpPr>
          <p:nvPr/>
        </p:nvSpPr>
        <p:spPr bwMode="auto">
          <a:xfrm>
            <a:off x="3429000" y="4114800"/>
            <a:ext cx="1447800" cy="1447800"/>
          </a:xfrm>
          <a:prstGeom prst="rect">
            <a:avLst/>
          </a:prstGeom>
          <a:noFill/>
          <a:ln w="12700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13"/>
          <p:cNvSpPr>
            <a:spLocks noChangeArrowheads="1"/>
          </p:cNvSpPr>
          <p:nvPr/>
        </p:nvSpPr>
        <p:spPr bwMode="auto">
          <a:xfrm>
            <a:off x="2895600" y="4495800"/>
            <a:ext cx="2286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14"/>
          <p:cNvSpPr>
            <a:spLocks noChangeShapeType="1"/>
          </p:cNvSpPr>
          <p:nvPr/>
        </p:nvSpPr>
        <p:spPr bwMode="auto">
          <a:xfrm>
            <a:off x="4876800" y="4876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Line 15"/>
          <p:cNvSpPr>
            <a:spLocks noChangeShapeType="1"/>
          </p:cNvSpPr>
          <p:nvPr/>
        </p:nvSpPr>
        <p:spPr bwMode="auto">
          <a:xfrm>
            <a:off x="3124200" y="4876800"/>
            <a:ext cx="304800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3" name="Line 16"/>
          <p:cNvSpPr>
            <a:spLocks noChangeShapeType="1"/>
          </p:cNvSpPr>
          <p:nvPr/>
        </p:nvSpPr>
        <p:spPr bwMode="auto">
          <a:xfrm>
            <a:off x="3200400" y="3124200"/>
            <a:ext cx="914400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4" name="Line 17"/>
          <p:cNvSpPr>
            <a:spLocks noChangeShapeType="1"/>
          </p:cNvSpPr>
          <p:nvPr/>
        </p:nvSpPr>
        <p:spPr bwMode="auto">
          <a:xfrm>
            <a:off x="3733800" y="3810000"/>
            <a:ext cx="381000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5" name="Line 18"/>
          <p:cNvSpPr>
            <a:spLocks noChangeShapeType="1"/>
          </p:cNvSpPr>
          <p:nvPr/>
        </p:nvSpPr>
        <p:spPr bwMode="auto">
          <a:xfrm>
            <a:off x="4800600" y="2819400"/>
            <a:ext cx="0" cy="60960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6" name="Line 19"/>
          <p:cNvSpPr>
            <a:spLocks noChangeShapeType="1"/>
          </p:cNvSpPr>
          <p:nvPr/>
        </p:nvSpPr>
        <p:spPr bwMode="auto">
          <a:xfrm>
            <a:off x="4495800" y="3429000"/>
            <a:ext cx="304800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" name="Text Box 20"/>
          <p:cNvSpPr txBox="1">
            <a:spLocks noChangeArrowheads="1"/>
          </p:cNvSpPr>
          <p:nvPr/>
        </p:nvSpPr>
        <p:spPr bwMode="auto">
          <a:xfrm>
            <a:off x="3352800" y="4648200"/>
            <a:ext cx="684355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Read</a:t>
            </a:r>
          </a:p>
          <a:p>
            <a:r>
              <a:rPr lang="en-US" sz="1200" dirty="0">
                <a:solidFill>
                  <a:srgbClr val="FFC000"/>
                </a:solidFill>
              </a:rPr>
              <a:t>Address</a:t>
            </a:r>
          </a:p>
        </p:txBody>
      </p:sp>
      <p:sp>
        <p:nvSpPr>
          <p:cNvPr id="98" name="Text Box 21"/>
          <p:cNvSpPr txBox="1">
            <a:spLocks noChangeArrowheads="1"/>
          </p:cNvSpPr>
          <p:nvPr/>
        </p:nvSpPr>
        <p:spPr bwMode="auto">
          <a:xfrm>
            <a:off x="4114800" y="4724400"/>
            <a:ext cx="8858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Instruction</a:t>
            </a:r>
          </a:p>
        </p:txBody>
      </p:sp>
      <p:sp>
        <p:nvSpPr>
          <p:cNvPr id="99" name="Text Box 22"/>
          <p:cNvSpPr txBox="1">
            <a:spLocks noChangeArrowheads="1"/>
          </p:cNvSpPr>
          <p:nvPr/>
        </p:nvSpPr>
        <p:spPr bwMode="auto">
          <a:xfrm>
            <a:off x="3703247" y="4191000"/>
            <a:ext cx="88184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rgbClr val="FFC000"/>
                </a:solidFill>
              </a:rPr>
              <a:t>Instruction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Memory</a:t>
            </a:r>
          </a:p>
        </p:txBody>
      </p:sp>
      <p:sp>
        <p:nvSpPr>
          <p:cNvPr id="100" name="Text Box 23"/>
          <p:cNvSpPr txBox="1">
            <a:spLocks noChangeArrowheads="1"/>
          </p:cNvSpPr>
          <p:nvPr/>
        </p:nvSpPr>
        <p:spPr bwMode="auto">
          <a:xfrm>
            <a:off x="4114800" y="3352800"/>
            <a:ext cx="444352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101" name="Text Box 24"/>
          <p:cNvSpPr txBox="1">
            <a:spLocks noChangeArrowheads="1"/>
          </p:cNvSpPr>
          <p:nvPr/>
        </p:nvSpPr>
        <p:spPr bwMode="auto">
          <a:xfrm>
            <a:off x="2819400" y="4724400"/>
            <a:ext cx="395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102" name="Line 25"/>
          <p:cNvSpPr>
            <a:spLocks noChangeShapeType="1"/>
          </p:cNvSpPr>
          <p:nvPr/>
        </p:nvSpPr>
        <p:spPr bwMode="auto">
          <a:xfrm>
            <a:off x="2590800" y="2819400"/>
            <a:ext cx="2209800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3" name="Line 26"/>
          <p:cNvSpPr>
            <a:spLocks noChangeShapeType="1"/>
          </p:cNvSpPr>
          <p:nvPr/>
        </p:nvSpPr>
        <p:spPr bwMode="auto">
          <a:xfrm>
            <a:off x="2590800" y="2819400"/>
            <a:ext cx="0" cy="205740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" name="Line 27"/>
          <p:cNvSpPr>
            <a:spLocks noChangeShapeType="1"/>
          </p:cNvSpPr>
          <p:nvPr/>
        </p:nvSpPr>
        <p:spPr bwMode="auto">
          <a:xfrm>
            <a:off x="2590800" y="4876800"/>
            <a:ext cx="304800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" name="Line 28"/>
          <p:cNvSpPr>
            <a:spLocks noChangeShapeType="1"/>
          </p:cNvSpPr>
          <p:nvPr/>
        </p:nvSpPr>
        <p:spPr bwMode="auto">
          <a:xfrm>
            <a:off x="3200400" y="3124200"/>
            <a:ext cx="0" cy="175260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" name="Text Box 29"/>
          <p:cNvSpPr txBox="1">
            <a:spLocks noChangeArrowheads="1"/>
          </p:cNvSpPr>
          <p:nvPr/>
        </p:nvSpPr>
        <p:spPr bwMode="auto">
          <a:xfrm>
            <a:off x="3505200" y="36576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107" name="Oval 30"/>
          <p:cNvSpPr>
            <a:spLocks noChangeArrowheads="1"/>
          </p:cNvSpPr>
          <p:nvPr/>
        </p:nvSpPr>
        <p:spPr bwMode="auto">
          <a:xfrm>
            <a:off x="5410200" y="4191000"/>
            <a:ext cx="457200" cy="60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Rectangle 31"/>
          <p:cNvSpPr>
            <a:spLocks noChangeArrowheads="1"/>
          </p:cNvSpPr>
          <p:nvPr/>
        </p:nvSpPr>
        <p:spPr bwMode="auto">
          <a:xfrm>
            <a:off x="5410200" y="4267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9050" tIns="26988" rIns="19050" bIns="26988"/>
          <a:lstStyle/>
          <a:p>
            <a:pPr algn="ctr" defTabSz="904875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Shift</a:t>
            </a:r>
          </a:p>
          <a:p>
            <a:pPr algn="ctr" defTabSz="904875">
              <a:lnSpc>
                <a:spcPts val="1600"/>
              </a:lnSpc>
              <a:tabLst>
                <a:tab pos="452438" algn="l"/>
                <a:tab pos="904875" algn="l"/>
                <a:tab pos="1357313" algn="l"/>
              </a:tabLst>
            </a:pPr>
            <a:r>
              <a:rPr lang="en-US" sz="1200" b="1">
                <a:solidFill>
                  <a:srgbClr val="000000"/>
                </a:solidFill>
              </a:rPr>
              <a:t>left 2</a:t>
            </a:r>
          </a:p>
        </p:txBody>
      </p:sp>
      <p:sp>
        <p:nvSpPr>
          <p:cNvPr id="109" name="Line 32"/>
          <p:cNvSpPr>
            <a:spLocks noChangeShapeType="1"/>
          </p:cNvSpPr>
          <p:nvPr/>
        </p:nvSpPr>
        <p:spPr bwMode="auto">
          <a:xfrm>
            <a:off x="5181600" y="4495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Line 33"/>
          <p:cNvSpPr>
            <a:spLocks noChangeShapeType="1"/>
          </p:cNvSpPr>
          <p:nvPr/>
        </p:nvSpPr>
        <p:spPr bwMode="auto">
          <a:xfrm flipV="1">
            <a:off x="5181600" y="4495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1" name="Line 34"/>
          <p:cNvSpPr>
            <a:spLocks noChangeShapeType="1"/>
          </p:cNvSpPr>
          <p:nvPr/>
        </p:nvSpPr>
        <p:spPr bwMode="auto">
          <a:xfrm>
            <a:off x="5867400" y="44958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" name="Text Box 35"/>
          <p:cNvSpPr txBox="1">
            <a:spLocks noChangeArrowheads="1"/>
          </p:cNvSpPr>
          <p:nvPr/>
        </p:nvSpPr>
        <p:spPr bwMode="auto">
          <a:xfrm>
            <a:off x="6629400" y="4038600"/>
            <a:ext cx="814388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Jump</a:t>
            </a:r>
          </a:p>
          <a:p>
            <a:r>
              <a:rPr lang="en-US" sz="140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113" name="Line 36"/>
          <p:cNvSpPr>
            <a:spLocks noChangeShapeType="1"/>
          </p:cNvSpPr>
          <p:nvPr/>
        </p:nvSpPr>
        <p:spPr bwMode="auto">
          <a:xfrm>
            <a:off x="4800600" y="40386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4" name="Line 37"/>
          <p:cNvSpPr>
            <a:spLocks noChangeShapeType="1"/>
          </p:cNvSpPr>
          <p:nvPr/>
        </p:nvSpPr>
        <p:spPr bwMode="auto">
          <a:xfrm>
            <a:off x="5867400" y="39624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5" name="Line 38"/>
          <p:cNvSpPr>
            <a:spLocks noChangeShapeType="1"/>
          </p:cNvSpPr>
          <p:nvPr/>
        </p:nvSpPr>
        <p:spPr bwMode="auto">
          <a:xfrm>
            <a:off x="5029200" y="48006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" name="Text Box 39"/>
          <p:cNvSpPr txBox="1">
            <a:spLocks noChangeArrowheads="1"/>
          </p:cNvSpPr>
          <p:nvPr/>
        </p:nvSpPr>
        <p:spPr bwMode="auto">
          <a:xfrm>
            <a:off x="5029200" y="48768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117" name="Text Box 40"/>
          <p:cNvSpPr txBox="1">
            <a:spLocks noChangeArrowheads="1"/>
          </p:cNvSpPr>
          <p:nvPr/>
        </p:nvSpPr>
        <p:spPr bwMode="auto">
          <a:xfrm>
            <a:off x="5867400" y="3810000"/>
            <a:ext cx="268288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8" name="Line 41"/>
          <p:cNvSpPr>
            <a:spLocks noChangeShapeType="1"/>
          </p:cNvSpPr>
          <p:nvPr/>
        </p:nvSpPr>
        <p:spPr bwMode="auto">
          <a:xfrm>
            <a:off x="5943600" y="4419600"/>
            <a:ext cx="76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9" name="Text Box 42"/>
          <p:cNvSpPr txBox="1">
            <a:spLocks noChangeArrowheads="1"/>
          </p:cNvSpPr>
          <p:nvPr/>
        </p:nvSpPr>
        <p:spPr bwMode="auto">
          <a:xfrm>
            <a:off x="5943600" y="4495800"/>
            <a:ext cx="352425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120" name="AutoShape 43"/>
          <p:cNvSpPr>
            <a:spLocks/>
          </p:cNvSpPr>
          <p:nvPr/>
        </p:nvSpPr>
        <p:spPr bwMode="auto">
          <a:xfrm>
            <a:off x="6400800" y="38862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Line 44"/>
          <p:cNvSpPr>
            <a:spLocks noChangeShapeType="1"/>
          </p:cNvSpPr>
          <p:nvPr/>
        </p:nvSpPr>
        <p:spPr bwMode="auto">
          <a:xfrm>
            <a:off x="4800600" y="34290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影响计算机性能的因素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253633"/>
              </p:ext>
            </p:extLst>
          </p:nvPr>
        </p:nvGraphicFramePr>
        <p:xfrm>
          <a:off x="683568" y="2708920"/>
          <a:ext cx="7776864" cy="473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" name="公式" r:id="rId3" imgW="3149280" imgH="203040" progId="Equation.3">
                  <p:embed/>
                </p:oleObj>
              </mc:Choice>
              <mc:Fallback>
                <p:oleObj name="公式" r:id="rId3" imgW="3149280" imgH="203040" progId="Equation.3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708920"/>
                        <a:ext cx="7776864" cy="4730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91680" y="1628305"/>
                <a:ext cx="5184576" cy="78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           </m:t>
                      </m:r>
                      <m:r>
                        <a:rPr lang="zh-CN" altLang="en-US" sz="2800" i="1">
                          <a:latin typeface="Cambria Math"/>
                          <a:ea typeface="Cambria Math"/>
                        </a:rPr>
                        <m:t>性能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CN" sz="280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latin typeface="Cambria Math"/>
                              <a:ea typeface="Cambria Math"/>
                            </a:rPr>
                            <m:t>执行时间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628305"/>
                <a:ext cx="5184576" cy="78220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线形标注 1 6"/>
          <p:cNvSpPr/>
          <p:nvPr/>
        </p:nvSpPr>
        <p:spPr>
          <a:xfrm>
            <a:off x="1043608" y="3463440"/>
            <a:ext cx="1800200" cy="612068"/>
          </a:xfrm>
          <a:prstGeom prst="borderCallout1">
            <a:avLst>
              <a:gd name="adj1" fmla="val 30973"/>
              <a:gd name="adj2" fmla="val 108113"/>
              <a:gd name="adj3" fmla="val -42327"/>
              <a:gd name="adj4" fmla="val 130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编译器、指令集</a:t>
            </a:r>
            <a:endParaRPr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5508104" y="3579444"/>
            <a:ext cx="2304256" cy="576064"/>
          </a:xfrm>
          <a:prstGeom prst="borderCallout1">
            <a:avLst>
              <a:gd name="adj1" fmla="val -7637"/>
              <a:gd name="adj2" fmla="val 48618"/>
              <a:gd name="adj3" fmla="val -76330"/>
              <a:gd name="adj4" fmla="val 7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r>
              <a:rPr lang="zh-CN" altLang="en-US" dirty="0" smtClean="0"/>
              <a:t>的实现方式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6660232" y="3200507"/>
            <a:ext cx="540060" cy="262933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536" y="4869160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本章将以实现</a:t>
            </a:r>
            <a:r>
              <a:rPr lang="en-US" altLang="zh-CN" sz="2400" dirty="0" smtClean="0"/>
              <a:t>MIPS</a:t>
            </a:r>
            <a:r>
              <a:rPr lang="zh-CN" altLang="en-US" sz="2400" dirty="0" smtClean="0"/>
              <a:t>如下子集为例，说明</a:t>
            </a:r>
            <a:r>
              <a:rPr lang="en-US" altLang="zh-CN" sz="2400" dirty="0" smtClean="0"/>
              <a:t>CPU</a:t>
            </a:r>
            <a:r>
              <a:rPr lang="zh-CN" altLang="en-US" sz="2400" dirty="0" smtClean="0"/>
              <a:t>的设计与实现：</a:t>
            </a:r>
            <a:endParaRPr lang="en-US" altLang="zh-CN" sz="2400" dirty="0" smtClean="0"/>
          </a:p>
          <a:p>
            <a:pPr marL="742950" lvl="1" indent="-285750"/>
            <a:r>
              <a:rPr lang="zh-CN" altLang="en-US" sz="2400" dirty="0" smtClean="0"/>
              <a:t>存储器访问指令</a:t>
            </a:r>
            <a:r>
              <a:rPr lang="en-US" altLang="zh-CN" sz="2400" dirty="0" smtClean="0"/>
              <a:t>: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</a:rPr>
              <a:t>sw</a:t>
            </a:r>
            <a:r>
              <a:rPr lang="en-US" altLang="zh-CN" sz="24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742950" lvl="1" indent="-285750"/>
            <a:r>
              <a:rPr lang="zh-CN" altLang="en-US" sz="2400" dirty="0" smtClean="0"/>
              <a:t>算数逻辑运算指令</a:t>
            </a:r>
            <a:r>
              <a:rPr lang="en-US" altLang="zh-CN" sz="2400" dirty="0" smtClean="0"/>
              <a:t>:  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</a:rPr>
              <a:t>add, sub, and, or,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</a:rPr>
              <a:t>slt</a:t>
            </a:r>
            <a:endParaRPr lang="en-US" altLang="zh-CN" sz="24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742950" lvl="1" indent="-285750"/>
            <a:r>
              <a:rPr lang="zh-CN" altLang="en-US" sz="2400" dirty="0"/>
              <a:t>分支指令</a:t>
            </a:r>
            <a:r>
              <a:rPr lang="en-US" altLang="zh-CN" sz="2400" dirty="0" smtClean="0"/>
              <a:t>: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urier New" pitchFamily="49" charset="0"/>
              </a:rPr>
              <a:t>beq</a:t>
            </a: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</a:rPr>
              <a:t>, j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60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创建一个简单的数据通路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把上面分析出的通路连在一起即可。</a:t>
            </a:r>
            <a:endParaRPr lang="en-US" altLang="zh-CN" dirty="0" smtClean="0"/>
          </a:p>
          <a:p>
            <a:r>
              <a:rPr lang="zh-CN" altLang="en-US" dirty="0" smtClean="0">
                <a:ea typeface="宋体" charset="-122"/>
              </a:rPr>
              <a:t>假设每个时钟周期只执行一条指令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每条指令执行过程中，任何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数据通路单元（即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element</a:t>
            </a:r>
            <a:r>
              <a:rPr lang="zh-CN" altLang="en-US" dirty="0" smtClean="0">
                <a:solidFill>
                  <a:srgbClr val="FF0000"/>
                </a:solidFill>
                <a:ea typeface="宋体" charset="-122"/>
              </a:rPr>
              <a:t>）</a:t>
            </a:r>
            <a:r>
              <a:rPr lang="zh-CN" altLang="en-US" dirty="0" smtClean="0">
                <a:ea typeface="宋体" charset="-122"/>
              </a:rPr>
              <a:t>都只能用一次。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zh-CN" altLang="en-US" dirty="0" smtClean="0">
                <a:ea typeface="宋体" charset="-122"/>
              </a:rPr>
              <a:t>所以，本例将数据存储器和指令存储器分开。因为在一个时钟周期内不可能对一个单端口的存储器进行两次存取。（寄存器是多端口的）</a:t>
            </a:r>
            <a:endParaRPr lang="en-US" altLang="zh-CN" dirty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为了不同指令共享单元，每个功能单元有多个输入，并用多选器和控制信号来从多个输入中进行选择。</a:t>
            </a:r>
            <a:endParaRPr lang="en-AU" altLang="zh-CN" dirty="0">
              <a:ea typeface="宋体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0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R-Type/Load/Store </a:t>
            </a:r>
            <a:r>
              <a:rPr lang="zh-CN" altLang="en-US" dirty="0">
                <a:ea typeface="宋体" charset="-122"/>
              </a:rPr>
              <a:t>数据通路</a:t>
            </a:r>
            <a:endParaRPr lang="zh-CN" altLang="en-US" dirty="0"/>
          </a:p>
        </p:txBody>
      </p:sp>
      <p:pic>
        <p:nvPicPr>
          <p:cNvPr id="4" name="Picture 5" descr="f04-10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628775"/>
            <a:ext cx="789305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58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全部数据通路</a:t>
            </a:r>
            <a:endParaRPr lang="zh-CN" altLang="en-US" dirty="0"/>
          </a:p>
        </p:txBody>
      </p:sp>
      <p:pic>
        <p:nvPicPr>
          <p:cNvPr id="4" name="Picture 5" descr="f04-1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41438"/>
            <a:ext cx="7504112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37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寄存器读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212494"/>
            <a:ext cx="8429652" cy="54312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596" y="285728"/>
            <a:ext cx="6858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寄存器读</a:t>
            </a:r>
            <a:endParaRPr lang="zh-CN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000892" y="42860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3" action="ppaction://hlinksldjump"/>
              </a:rPr>
              <a:t>返回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寄存器写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000108"/>
            <a:ext cx="8429652" cy="54193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5786" y="285728"/>
            <a:ext cx="4643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寄存器写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215074" y="21429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hlinkClick r:id="rId3" action="ppaction://hlinksldjump"/>
              </a:rPr>
              <a:t>返回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4.2   4.3    4.8   </a:t>
            </a:r>
          </a:p>
          <a:p>
            <a:r>
              <a:rPr lang="zh-CN" altLang="en-US" smtClean="0"/>
              <a:t>（旧）</a:t>
            </a:r>
            <a:r>
              <a:rPr lang="en-US" altLang="zh-CN" dirty="0" smtClean="0"/>
              <a:t>4.1    </a:t>
            </a:r>
            <a:r>
              <a:rPr lang="en-US" altLang="zh-CN" dirty="0" smtClean="0"/>
              <a:t>4.4      4.7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2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指令的执行步骤</a:t>
            </a:r>
            <a:endParaRPr lang="zh-CN" altLang="en-US" dirty="0"/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2319106" y="2829215"/>
            <a:ext cx="4076325" cy="2240161"/>
            <a:chOff x="480" y="2736"/>
            <a:chExt cx="1080" cy="625"/>
          </a:xfrm>
        </p:grpSpPr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672" y="2736"/>
              <a:ext cx="624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624" y="2736"/>
              <a:ext cx="720" cy="2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800" dirty="0"/>
                <a:t>Fetch</a:t>
              </a:r>
            </a:p>
            <a:p>
              <a:pPr algn="ctr"/>
              <a:r>
                <a:rPr lang="en-US" sz="2800" dirty="0"/>
                <a:t>PC = PC+4</a:t>
              </a:r>
            </a:p>
          </p:txBody>
        </p:sp>
        <p:sp>
          <p:nvSpPr>
            <p:cNvPr id="23" name="Oval 8"/>
            <p:cNvSpPr>
              <a:spLocks noChangeArrowheads="1"/>
            </p:cNvSpPr>
            <p:nvPr/>
          </p:nvSpPr>
          <p:spPr bwMode="auto">
            <a:xfrm>
              <a:off x="1196" y="3148"/>
              <a:ext cx="364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Text Box 9"/>
            <p:cNvSpPr txBox="1">
              <a:spLocks noChangeArrowheads="1"/>
            </p:cNvSpPr>
            <p:nvPr/>
          </p:nvSpPr>
          <p:spPr bwMode="auto">
            <a:xfrm>
              <a:off x="1228" y="3189"/>
              <a:ext cx="300" cy="1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Decode</a:t>
              </a:r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480" y="3148"/>
              <a:ext cx="338" cy="2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551" y="3189"/>
              <a:ext cx="197" cy="1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Exec</a:t>
              </a:r>
            </a:p>
          </p:txBody>
        </p:sp>
        <p:cxnSp>
          <p:nvCxnSpPr>
            <p:cNvPr id="27" name="AutoShape 12"/>
            <p:cNvCxnSpPr>
              <a:cxnSpLocks noChangeShapeType="1"/>
              <a:stCxn id="21" idx="6"/>
              <a:endCxn id="23" idx="0"/>
            </p:cNvCxnSpPr>
            <p:nvPr/>
          </p:nvCxnSpPr>
          <p:spPr bwMode="auto">
            <a:xfrm>
              <a:off x="1296" y="2880"/>
              <a:ext cx="82" cy="268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" name="AutoShape 13"/>
            <p:cNvCxnSpPr>
              <a:cxnSpLocks noChangeShapeType="1"/>
              <a:stCxn id="23" idx="4"/>
              <a:endCxn id="25" idx="4"/>
            </p:cNvCxnSpPr>
            <p:nvPr/>
          </p:nvCxnSpPr>
          <p:spPr bwMode="auto">
            <a:xfrm rot="5400000">
              <a:off x="1013" y="2996"/>
              <a:ext cx="1" cy="729"/>
            </a:xfrm>
            <a:prstGeom prst="curvedConnector3">
              <a:avLst>
                <a:gd name="adj1" fmla="val 144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" name="AutoShape 14"/>
            <p:cNvCxnSpPr>
              <a:cxnSpLocks noChangeShapeType="1"/>
              <a:stCxn id="25" idx="0"/>
              <a:endCxn id="21" idx="2"/>
            </p:cNvCxnSpPr>
            <p:nvPr/>
          </p:nvCxnSpPr>
          <p:spPr bwMode="auto">
            <a:xfrm rot="16200000">
              <a:off x="527" y="3002"/>
              <a:ext cx="268" cy="23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0" name="线形标注 1 29"/>
          <p:cNvSpPr/>
          <p:nvPr/>
        </p:nvSpPr>
        <p:spPr>
          <a:xfrm>
            <a:off x="6228203" y="1340768"/>
            <a:ext cx="1702652" cy="1965153"/>
          </a:xfrm>
          <a:prstGeom prst="borderCallout1">
            <a:avLst>
              <a:gd name="adj1" fmla="val 18750"/>
              <a:gd name="adj2" fmla="val -8333"/>
              <a:gd name="adj3" fmla="val 81406"/>
              <a:gd name="adj4" fmla="val -9301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）程序计数器（</a:t>
            </a:r>
            <a:r>
              <a:rPr lang="en-US" altLang="zh-CN" dirty="0" smtClean="0">
                <a:solidFill>
                  <a:schemeClr val="tx1"/>
                </a:solidFill>
              </a:rPr>
              <a:t>PC</a:t>
            </a:r>
            <a:r>
              <a:rPr lang="zh-CN" altLang="en-US" dirty="0" smtClean="0">
                <a:solidFill>
                  <a:schemeClr val="tx1"/>
                </a:solidFill>
              </a:rPr>
              <a:t>）提供指令的内存地址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）访存，取指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</a:rPr>
              <a:t>PC = PC + 4</a:t>
            </a:r>
            <a:r>
              <a:rPr lang="zh-CN" altLang="en-US" dirty="0" smtClean="0">
                <a:solidFill>
                  <a:schemeClr val="tx1"/>
                </a:solidFill>
              </a:rPr>
              <a:t>为下一条指令执行做准备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线形标注 1 40"/>
          <p:cNvSpPr/>
          <p:nvPr/>
        </p:nvSpPr>
        <p:spPr>
          <a:xfrm>
            <a:off x="7441348" y="3536861"/>
            <a:ext cx="1379124" cy="1538136"/>
          </a:xfrm>
          <a:prstGeom prst="borderCallout1">
            <a:avLst>
              <a:gd name="adj1" fmla="val 18750"/>
              <a:gd name="adj2" fmla="val -8333"/>
              <a:gd name="adj3" fmla="val 55465"/>
              <a:gd name="adj4" fmla="val -954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）指令译码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</a:rPr>
              <a:t>）访问相应寄存器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2" name="线形标注 1 41"/>
          <p:cNvSpPr/>
          <p:nvPr/>
        </p:nvSpPr>
        <p:spPr>
          <a:xfrm>
            <a:off x="326415" y="3701491"/>
            <a:ext cx="1702652" cy="751393"/>
          </a:xfrm>
          <a:prstGeom prst="borderCallout1">
            <a:avLst>
              <a:gd name="adj1" fmla="val 26364"/>
              <a:gd name="adj2" fmla="val 103958"/>
              <a:gd name="adj3" fmla="val 89540"/>
              <a:gd name="adj4" fmla="val 13156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）执行指令相应的操作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圆角矩形标注 42"/>
          <p:cNvSpPr/>
          <p:nvPr/>
        </p:nvSpPr>
        <p:spPr>
          <a:xfrm>
            <a:off x="27509" y="1073674"/>
            <a:ext cx="3176339" cy="2232247"/>
          </a:xfrm>
          <a:prstGeom prst="wedgeRoundRectCallout">
            <a:avLst>
              <a:gd name="adj1" fmla="val -16999"/>
              <a:gd name="adj2" fmla="val 64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）使用</a:t>
            </a:r>
            <a:r>
              <a:rPr lang="en-US" altLang="zh-CN" dirty="0" smtClean="0"/>
              <a:t>ALU</a:t>
            </a:r>
            <a:r>
              <a:rPr lang="zh-CN" altLang="en-US" dirty="0" smtClean="0"/>
              <a:t>计算：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/>
              <a:t>算术</a:t>
            </a:r>
            <a:r>
              <a:rPr lang="zh-CN" altLang="en-US" dirty="0" smtClean="0"/>
              <a:t>结果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/>
              <a:t>内存</a:t>
            </a:r>
            <a:r>
              <a:rPr lang="zh-CN" altLang="en-US" dirty="0" smtClean="0"/>
              <a:t>地址（</a:t>
            </a:r>
            <a:r>
              <a:rPr lang="en-US" altLang="zh-CN" dirty="0" smtClean="0"/>
              <a:t>load/store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zh-CN" altLang="en-US" dirty="0" smtClean="0"/>
              <a:t>分支目标地址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）运算结果写入寄存器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）访存（</a:t>
            </a:r>
            <a:r>
              <a:rPr lang="en-US" altLang="zh-CN" dirty="0" smtClean="0"/>
              <a:t>load/store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8</a:t>
            </a:r>
            <a:r>
              <a:rPr lang="zh-CN" altLang="en-US" dirty="0" smtClean="0"/>
              <a:t>）分支目标地址               </a:t>
            </a:r>
            <a:r>
              <a:rPr lang="en-US" altLang="zh-CN" dirty="0" smtClean="0"/>
              <a:t>PC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972192" y="3123100"/>
            <a:ext cx="693827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43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基本构成</a:t>
            </a:r>
            <a:endParaRPr lang="zh-CN" altLang="en-US" dirty="0"/>
          </a:p>
        </p:txBody>
      </p:sp>
      <p:pic>
        <p:nvPicPr>
          <p:cNvPr id="4" name="Picture 4" descr="f04-0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7739062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6948264" y="299695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lw</a:t>
            </a:r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1043608" y="4149080"/>
            <a:ext cx="504056" cy="504056"/>
          </a:xfrm>
          <a:prstGeom prst="ellipse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547664" y="4584892"/>
            <a:ext cx="1440160" cy="716316"/>
          </a:xfrm>
          <a:prstGeom prst="ellipse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4517615" y="4163839"/>
            <a:ext cx="1134503" cy="504056"/>
          </a:xfrm>
          <a:prstGeom prst="ellipse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329286" y="4471967"/>
            <a:ext cx="987130" cy="747700"/>
          </a:xfrm>
          <a:prstGeom prst="ellipse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6156176" y="4115549"/>
            <a:ext cx="504056" cy="504056"/>
          </a:xfrm>
          <a:prstGeom prst="ellipse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6156176" y="1340768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控制器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ALU</a:t>
            </a:r>
            <a:endParaRPr lang="en-US" altLang="zh-CN" dirty="0" smtClean="0"/>
          </a:p>
          <a:p>
            <a:r>
              <a:rPr lang="zh-CN" altLang="en-US" dirty="0" smtClean="0"/>
              <a:t>存储器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I/o</a:t>
            </a:r>
            <a:r>
              <a:rPr lang="zh-CN" altLang="en-US" dirty="0" smtClean="0">
                <a:solidFill>
                  <a:srgbClr val="FF0000"/>
                </a:solidFill>
              </a:rPr>
              <a:t>（暂不考虑）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右大括号 71"/>
          <p:cNvSpPr/>
          <p:nvPr/>
        </p:nvSpPr>
        <p:spPr>
          <a:xfrm>
            <a:off x="6948264" y="1453553"/>
            <a:ext cx="144016" cy="432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7243396" y="145355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46400" y="5914146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本例中，指令存储器和数据存储器分开，也可以共用一个存储器，分不同的区域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基本构成</a:t>
            </a:r>
            <a:endParaRPr lang="zh-CN" altLang="en-US" dirty="0"/>
          </a:p>
        </p:txBody>
      </p:sp>
      <p:pic>
        <p:nvPicPr>
          <p:cNvPr id="4" name="Picture 4" descr="f04-0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7739062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05726" y="5986726"/>
            <a:ext cx="6849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rt,offset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rs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指令执行的源数据流向，</a:t>
            </a:r>
            <a:r>
              <a:rPr lang="zh-CN" altLang="en-US" b="1" dirty="0" smtClean="0">
                <a:solidFill>
                  <a:srgbClr val="00B050"/>
                </a:solidFill>
                <a:latin typeface="Courier New" pitchFamily="49" charset="0"/>
              </a:rPr>
              <a:t>结果流向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，</a:t>
            </a:r>
            <a:r>
              <a:rPr lang="en-US" altLang="zh-CN" b="1" dirty="0" smtClean="0">
                <a:solidFill>
                  <a:srgbClr val="FFC000"/>
                </a:solidFill>
                <a:latin typeface="Courier New" pitchFamily="49" charset="0"/>
              </a:rPr>
              <a:t>PC</a:t>
            </a:r>
            <a:r>
              <a:rPr lang="zh-CN" altLang="en-US" b="1" dirty="0" smtClean="0">
                <a:solidFill>
                  <a:srgbClr val="FFC000"/>
                </a:solidFill>
                <a:latin typeface="Courier New" pitchFamily="49" charset="0"/>
              </a:rPr>
              <a:t>改变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75656" y="4437112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79912" y="5709227"/>
            <a:ext cx="201622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560459" y="4421373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52120" y="3861048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796136" y="4890549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60232" y="4389009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8639175" y="3461365"/>
            <a:ext cx="0" cy="1407795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848491" y="3429000"/>
            <a:ext cx="4790684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3803541" y="3429000"/>
            <a:ext cx="0" cy="224631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779912" y="4437112"/>
            <a:ext cx="23629" cy="127211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796136" y="4869160"/>
            <a:ext cx="0" cy="8400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29204" y="5749925"/>
            <a:ext cx="104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offset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948264" y="299695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lw</a:t>
            </a:r>
            <a:endParaRPr lang="zh-CN" altLang="en-US" dirty="0"/>
          </a:p>
        </p:txBody>
      </p:sp>
      <p:cxnSp>
        <p:nvCxnSpPr>
          <p:cNvPr id="44" name="直接连接符 43"/>
          <p:cNvCxnSpPr/>
          <p:nvPr/>
        </p:nvCxnSpPr>
        <p:spPr>
          <a:xfrm>
            <a:off x="1607933" y="2996952"/>
            <a:ext cx="0" cy="1392057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1619672" y="2996952"/>
            <a:ext cx="1152128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3705597" y="1557338"/>
            <a:ext cx="0" cy="935558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442724" y="2492896"/>
            <a:ext cx="261751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937012" y="1557338"/>
            <a:ext cx="0" cy="2831671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937012" y="1557338"/>
            <a:ext cx="2767463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2558436" y="2132856"/>
            <a:ext cx="362700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96137" y="1276547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pc</a:t>
            </a:r>
            <a:r>
              <a:rPr lang="zh-CN" altLang="en-US" dirty="0" smtClean="0">
                <a:solidFill>
                  <a:srgbClr val="FF0000"/>
                </a:solidFill>
              </a:rPr>
              <a:t>提供指令地址，取指</a:t>
            </a:r>
            <a:r>
              <a:rPr lang="en-US" altLang="zh-CN" dirty="0" smtClean="0">
                <a:solidFill>
                  <a:srgbClr val="FF0000"/>
                </a:solidFill>
              </a:rPr>
              <a:t>; (</a:t>
            </a:r>
            <a:r>
              <a:rPr lang="en-US" altLang="zh-CN" dirty="0" err="1" smtClean="0">
                <a:solidFill>
                  <a:srgbClr val="FF0000"/>
                </a:solidFill>
              </a:rPr>
              <a:t>rs</a:t>
            </a:r>
            <a:r>
              <a:rPr lang="en-US" altLang="zh-CN" dirty="0" smtClean="0">
                <a:solidFill>
                  <a:srgbClr val="FF0000"/>
                </a:solidFill>
              </a:rPr>
              <a:t>)+offset</a:t>
            </a:r>
            <a:r>
              <a:rPr lang="zh-CN" altLang="en-US" dirty="0" smtClean="0">
                <a:solidFill>
                  <a:srgbClr val="FF0000"/>
                </a:solidFill>
              </a:rPr>
              <a:t>得到数据在存储器中的地址。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数据从数据存储器单元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en-US" altLang="zh-CN" dirty="0" err="1" smtClean="0">
                <a:solidFill>
                  <a:srgbClr val="00B050"/>
                </a:solidFill>
              </a:rPr>
              <a:t>rs</a:t>
            </a:r>
            <a:r>
              <a:rPr lang="en-US" altLang="zh-CN" dirty="0" smtClean="0">
                <a:solidFill>
                  <a:srgbClr val="00B050"/>
                </a:solidFill>
              </a:rPr>
              <a:t>)+offset</a:t>
            </a:r>
            <a:r>
              <a:rPr lang="zh-CN" altLang="en-US" dirty="0" smtClean="0">
                <a:solidFill>
                  <a:srgbClr val="00B050"/>
                </a:solidFill>
              </a:rPr>
              <a:t>到</a:t>
            </a:r>
            <a:r>
              <a:rPr lang="en-US" altLang="zh-CN" dirty="0" err="1" smtClean="0">
                <a:solidFill>
                  <a:srgbClr val="00B050"/>
                </a:solidFill>
              </a:rPr>
              <a:t>rt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pc =  pc +4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0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基本构成</a:t>
            </a:r>
            <a:endParaRPr lang="zh-CN" altLang="en-US" dirty="0"/>
          </a:p>
        </p:txBody>
      </p:sp>
      <p:pic>
        <p:nvPicPr>
          <p:cNvPr id="4" name="Picture 4" descr="f04-0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7739062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05726" y="5986726"/>
            <a:ext cx="6987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sw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rt,offset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Courier New" pitchFamily="49" charset="0"/>
              </a:rPr>
              <a:t>rs</a:t>
            </a:r>
            <a:r>
              <a:rPr lang="en-US" altLang="zh-CN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指令执行的源数据流向，</a:t>
            </a:r>
            <a:r>
              <a:rPr lang="zh-CN" altLang="en-US" b="1" dirty="0" smtClean="0">
                <a:solidFill>
                  <a:srgbClr val="00B050"/>
                </a:solidFill>
                <a:latin typeface="Courier New" pitchFamily="49" charset="0"/>
              </a:rPr>
              <a:t>结果流向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，</a:t>
            </a:r>
            <a:r>
              <a:rPr lang="en-US" altLang="zh-CN" b="1" dirty="0" smtClean="0">
                <a:solidFill>
                  <a:srgbClr val="FFC000"/>
                </a:solidFill>
                <a:latin typeface="Courier New" pitchFamily="49" charset="0"/>
              </a:rPr>
              <a:t>PC</a:t>
            </a:r>
            <a:r>
              <a:rPr lang="zh-CN" altLang="en-US" b="1" dirty="0" smtClean="0">
                <a:solidFill>
                  <a:srgbClr val="FFC000"/>
                </a:solidFill>
                <a:latin typeface="Courier New" pitchFamily="49" charset="0"/>
              </a:rPr>
              <a:t>改变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475656" y="4437112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79912" y="5709227"/>
            <a:ext cx="201622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560459" y="4421373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52120" y="3861048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614788" y="4869160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60232" y="4389009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3779912" y="4437112"/>
            <a:ext cx="23629" cy="127211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796136" y="4869160"/>
            <a:ext cx="0" cy="8400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29204" y="5749925"/>
            <a:ext cx="104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offset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5652120" y="5445224"/>
            <a:ext cx="1195153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5667507" y="4869160"/>
            <a:ext cx="0" cy="576064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75035" y="509416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</a:t>
            </a:r>
            <a:r>
              <a:rPr lang="en-US" altLang="zh-CN" dirty="0" err="1" smtClean="0"/>
              <a:t>w</a:t>
            </a:r>
            <a:endParaRPr lang="zh-CN" altLang="en-US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1604780" y="2973173"/>
            <a:ext cx="0" cy="1392057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1619672" y="2996952"/>
            <a:ext cx="1152128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705597" y="1557338"/>
            <a:ext cx="0" cy="935558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442724" y="2492896"/>
            <a:ext cx="261751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937012" y="1557338"/>
            <a:ext cx="0" cy="2831671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937012" y="1557338"/>
            <a:ext cx="2767463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558436" y="2132856"/>
            <a:ext cx="362700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96137" y="1276547"/>
            <a:ext cx="2952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pc</a:t>
            </a:r>
            <a:r>
              <a:rPr lang="zh-CN" altLang="en-US" dirty="0" smtClean="0">
                <a:solidFill>
                  <a:srgbClr val="FF0000"/>
                </a:solidFill>
              </a:rPr>
              <a:t>提供指令地址，取指</a:t>
            </a:r>
            <a:r>
              <a:rPr lang="en-US" altLang="zh-CN" dirty="0" smtClean="0">
                <a:solidFill>
                  <a:srgbClr val="FF0000"/>
                </a:solidFill>
              </a:rPr>
              <a:t>; (</a:t>
            </a:r>
            <a:r>
              <a:rPr lang="en-US" altLang="zh-CN" dirty="0" err="1" smtClean="0">
                <a:solidFill>
                  <a:srgbClr val="FF0000"/>
                </a:solidFill>
              </a:rPr>
              <a:t>rs</a:t>
            </a:r>
            <a:r>
              <a:rPr lang="en-US" altLang="zh-CN" dirty="0" smtClean="0">
                <a:solidFill>
                  <a:srgbClr val="FF0000"/>
                </a:solidFill>
              </a:rPr>
              <a:t>)+offset</a:t>
            </a:r>
            <a:r>
              <a:rPr lang="zh-CN" altLang="en-US" dirty="0" smtClean="0">
                <a:solidFill>
                  <a:srgbClr val="FF0000"/>
                </a:solidFill>
              </a:rPr>
              <a:t>得到数据在存储器中的地址。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数据从</a:t>
            </a:r>
            <a:r>
              <a:rPr lang="en-US" altLang="zh-CN" dirty="0" err="1" smtClean="0">
                <a:solidFill>
                  <a:srgbClr val="00B050"/>
                </a:solidFill>
              </a:rPr>
              <a:t>rt</a:t>
            </a:r>
            <a:r>
              <a:rPr lang="zh-CN" altLang="en-US" smtClean="0">
                <a:solidFill>
                  <a:srgbClr val="00B050"/>
                </a:solidFill>
              </a:rPr>
              <a:t>到数据存储器</a:t>
            </a:r>
            <a:r>
              <a:rPr lang="zh-CN" altLang="en-US" dirty="0" smtClean="0">
                <a:solidFill>
                  <a:srgbClr val="00B050"/>
                </a:solidFill>
              </a:rPr>
              <a:t>单元</a:t>
            </a:r>
            <a:r>
              <a:rPr lang="en-US" altLang="zh-CN" dirty="0" smtClean="0">
                <a:solidFill>
                  <a:srgbClr val="00B050"/>
                </a:solidFill>
              </a:rPr>
              <a:t>(</a:t>
            </a:r>
            <a:r>
              <a:rPr lang="en-US" altLang="zh-CN" dirty="0" err="1" smtClean="0">
                <a:solidFill>
                  <a:srgbClr val="00B050"/>
                </a:solidFill>
              </a:rPr>
              <a:t>rs</a:t>
            </a:r>
            <a:r>
              <a:rPr lang="en-US" altLang="zh-CN" dirty="0" smtClean="0">
                <a:solidFill>
                  <a:srgbClr val="00B050"/>
                </a:solidFill>
              </a:rPr>
              <a:t>)+offset</a:t>
            </a:r>
          </a:p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pc =  pc +4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11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基本构成</a:t>
            </a:r>
            <a:endParaRPr lang="zh-CN" altLang="en-US" dirty="0"/>
          </a:p>
        </p:txBody>
      </p:sp>
      <p:pic>
        <p:nvPicPr>
          <p:cNvPr id="4" name="Picture 4" descr="f04-0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7739062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10731" y="5986726"/>
            <a:ext cx="850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add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rd,rs,rt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;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sub,and,or,slt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指令执行的源数据流向，</a:t>
            </a:r>
            <a:r>
              <a:rPr lang="zh-CN" altLang="en-US" b="1" dirty="0" smtClean="0">
                <a:solidFill>
                  <a:srgbClr val="00B050"/>
                </a:solidFill>
                <a:latin typeface="Courier New" pitchFamily="49" charset="0"/>
              </a:rPr>
              <a:t>结果流向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，</a:t>
            </a:r>
            <a:r>
              <a:rPr lang="en-US" altLang="zh-CN" b="1" dirty="0" smtClean="0">
                <a:solidFill>
                  <a:srgbClr val="FFC000"/>
                </a:solidFill>
                <a:latin typeface="Courier New" pitchFamily="49" charset="0"/>
              </a:rPr>
              <a:t>PC</a:t>
            </a:r>
            <a:r>
              <a:rPr lang="zh-CN" altLang="en-US" b="1" dirty="0" smtClean="0">
                <a:solidFill>
                  <a:srgbClr val="FFC000"/>
                </a:solidFill>
                <a:latin typeface="Courier New" pitchFamily="49" charset="0"/>
              </a:rPr>
              <a:t>改变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475656" y="4437112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56435" y="4589512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779912" y="4149080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560459" y="4421373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52120" y="3861048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614788" y="4869160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60232" y="4389009"/>
            <a:ext cx="144016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804248" y="3429000"/>
            <a:ext cx="0" cy="960009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848491" y="3429000"/>
            <a:ext cx="2955757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3803541" y="3429000"/>
            <a:ext cx="0" cy="224631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607933" y="2996952"/>
            <a:ext cx="0" cy="1392057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1619672" y="2996952"/>
            <a:ext cx="1152128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705597" y="1557338"/>
            <a:ext cx="0" cy="935558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442724" y="2492896"/>
            <a:ext cx="261751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937012" y="1557338"/>
            <a:ext cx="0" cy="2831671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937012" y="1557338"/>
            <a:ext cx="2767463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558436" y="2132856"/>
            <a:ext cx="362700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83338" y="127654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pc</a:t>
            </a:r>
            <a:r>
              <a:rPr lang="zh-CN" altLang="en-US" dirty="0" smtClean="0">
                <a:solidFill>
                  <a:srgbClr val="FF0000"/>
                </a:solidFill>
              </a:rPr>
              <a:t>提供指令地址，取指</a:t>
            </a:r>
            <a:r>
              <a:rPr lang="en-US" altLang="zh-CN" dirty="0" smtClean="0">
                <a:solidFill>
                  <a:srgbClr val="FF0000"/>
                </a:solidFill>
              </a:rPr>
              <a:t>; </a:t>
            </a:r>
            <a:r>
              <a:rPr lang="zh-CN" altLang="en-US" dirty="0" smtClean="0">
                <a:solidFill>
                  <a:srgbClr val="FF0000"/>
                </a:solidFill>
              </a:rPr>
              <a:t>两个源操作数相加（减</a:t>
            </a:r>
            <a:r>
              <a:rPr lang="en-US" altLang="zh-CN" dirty="0" smtClean="0">
                <a:solidFill>
                  <a:srgbClr val="FF0000"/>
                </a:solidFill>
              </a:rPr>
              <a:t>…</a:t>
            </a:r>
            <a:r>
              <a:rPr lang="zh-CN" altLang="en-US" dirty="0" smtClean="0">
                <a:solidFill>
                  <a:srgbClr val="FF0000"/>
                </a:solidFill>
              </a:rPr>
              <a:t>）。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运算结果存结果寄存器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pc =  pc +4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96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</a:t>
            </a:r>
            <a:r>
              <a:rPr lang="zh-CN" altLang="en-US" dirty="0" smtClean="0"/>
              <a:t>逻辑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基本构成</a:t>
            </a:r>
            <a:endParaRPr lang="zh-CN" altLang="en-US" dirty="0"/>
          </a:p>
        </p:txBody>
      </p:sp>
      <p:pic>
        <p:nvPicPr>
          <p:cNvPr id="4" name="Picture 4" descr="f04-0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7739062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05726" y="5986726"/>
            <a:ext cx="5687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beq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zh-CN" b="1" dirty="0" err="1" smtClean="0">
                <a:solidFill>
                  <a:srgbClr val="FF0000"/>
                </a:solidFill>
                <a:latin typeface="Courier New" pitchFamily="49" charset="0"/>
              </a:rPr>
              <a:t>rs,rt,label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Courier New" pitchFamily="49" charset="0"/>
              </a:rPr>
              <a:t>指令执行的源数据流向，</a:t>
            </a:r>
            <a:r>
              <a:rPr lang="en-US" altLang="zh-CN" b="1" dirty="0" smtClean="0">
                <a:solidFill>
                  <a:srgbClr val="FFC000"/>
                </a:solidFill>
                <a:latin typeface="Courier New" pitchFamily="49" charset="0"/>
              </a:rPr>
              <a:t>PC</a:t>
            </a:r>
            <a:r>
              <a:rPr lang="zh-CN" altLang="en-US" b="1" dirty="0" smtClean="0">
                <a:solidFill>
                  <a:srgbClr val="FFC000"/>
                </a:solidFill>
                <a:latin typeface="Courier New" pitchFamily="49" charset="0"/>
              </a:rPr>
              <a:t>改变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475656" y="4437112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56435" y="4589512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779912" y="4149080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560459" y="4421373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652120" y="3861048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614788" y="4869160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660232" y="4389009"/>
            <a:ext cx="28803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708932" y="396441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607933" y="2996952"/>
            <a:ext cx="0" cy="1392057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1619672" y="2996952"/>
            <a:ext cx="1152128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3705597" y="2132856"/>
            <a:ext cx="0" cy="36004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442724" y="2492896"/>
            <a:ext cx="261751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937012" y="1557338"/>
            <a:ext cx="0" cy="2831671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937012" y="1518632"/>
            <a:ext cx="4211052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558436" y="2132856"/>
            <a:ext cx="362700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596778" y="2852936"/>
            <a:ext cx="0" cy="1536073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756435" y="2091466"/>
            <a:ext cx="472244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652922" y="2852936"/>
            <a:ext cx="472244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769644" y="2459075"/>
            <a:ext cx="378420" cy="0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5142544" y="1518632"/>
            <a:ext cx="0" cy="940443"/>
          </a:xfrm>
          <a:prstGeom prst="line">
            <a:avLst/>
          </a:prstGeom>
          <a:ln w="50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52922" y="2996952"/>
            <a:ext cx="106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offset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96137" y="127654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pc</a:t>
            </a:r>
            <a:r>
              <a:rPr lang="zh-CN" altLang="en-US" dirty="0" smtClean="0">
                <a:solidFill>
                  <a:srgbClr val="FF0000"/>
                </a:solidFill>
              </a:rPr>
              <a:t>提供指令地址，取指</a:t>
            </a:r>
            <a:r>
              <a:rPr lang="en-US" altLang="zh-CN" dirty="0" smtClean="0">
                <a:solidFill>
                  <a:srgbClr val="FF0000"/>
                </a:solidFill>
              </a:rPr>
              <a:t>; </a:t>
            </a:r>
            <a:r>
              <a:rPr lang="zh-CN" altLang="en-US" dirty="0" smtClean="0">
                <a:solidFill>
                  <a:srgbClr val="FF0000"/>
                </a:solidFill>
              </a:rPr>
              <a:t>两寄存器值相减，若为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，则跳转到</a:t>
            </a:r>
            <a:r>
              <a:rPr lang="en-US" altLang="zh-CN" dirty="0" smtClean="0">
                <a:solidFill>
                  <a:srgbClr val="FF0000"/>
                </a:solidFill>
              </a:rPr>
              <a:t>label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pc =  (pc +4) + offset*4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03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1772</Words>
  <Application>Microsoft Office PowerPoint</Application>
  <PresentationFormat>全屏显示(4:3)</PresentationFormat>
  <Paragraphs>361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Monotype Sorts</vt:lpstr>
      <vt:lpstr>宋体</vt:lpstr>
      <vt:lpstr>Arial</vt:lpstr>
      <vt:lpstr>Calibri</vt:lpstr>
      <vt:lpstr>Cambria Math</vt:lpstr>
      <vt:lpstr>Courier New</vt:lpstr>
      <vt:lpstr>Times New Roman</vt:lpstr>
      <vt:lpstr>Wingdings</vt:lpstr>
      <vt:lpstr>Office 主题​​</vt:lpstr>
      <vt:lpstr>公式</vt:lpstr>
      <vt:lpstr>CorelDRAW</vt:lpstr>
      <vt:lpstr>第四章 处理器</vt:lpstr>
      <vt:lpstr>4.1  引言</vt:lpstr>
      <vt:lpstr>影响计算机性能的因素</vt:lpstr>
      <vt:lpstr>指令的执行步骤</vt:lpstr>
      <vt:lpstr>组合逻辑CPU基本构成</vt:lpstr>
      <vt:lpstr>组合逻辑CPU基本构成</vt:lpstr>
      <vt:lpstr>组合逻辑CPU基本构成</vt:lpstr>
      <vt:lpstr>组合逻辑CPU基本构成</vt:lpstr>
      <vt:lpstr>组合逻辑CPU基本构成</vt:lpstr>
      <vt:lpstr>组合逻辑CPU基本构成</vt:lpstr>
      <vt:lpstr>PowerPoint 演示文稿</vt:lpstr>
      <vt:lpstr>增加选择器和控制器之后</vt:lpstr>
      <vt:lpstr>增加选择器和控制器之后</vt:lpstr>
      <vt:lpstr>增加选择器和控制器之后</vt:lpstr>
      <vt:lpstr>增加选择器和控制器之后</vt:lpstr>
      <vt:lpstr>第一个简单的CPU</vt:lpstr>
      <vt:lpstr>4.2 逻辑设计惯例</vt:lpstr>
      <vt:lpstr>组合单元</vt:lpstr>
      <vt:lpstr>状态单元</vt:lpstr>
      <vt:lpstr>状态单元</vt:lpstr>
      <vt:lpstr>时钟方法（同步系统）</vt:lpstr>
      <vt:lpstr>PowerPoint 演示文稿</vt:lpstr>
      <vt:lpstr>4.3  建立数据通路</vt:lpstr>
      <vt:lpstr>取指操作</vt:lpstr>
      <vt:lpstr>译码操作</vt:lpstr>
      <vt:lpstr>R 型指令的操作</vt:lpstr>
      <vt:lpstr>Load/Store指令的操作</vt:lpstr>
      <vt:lpstr>分支操作</vt:lpstr>
      <vt:lpstr>跳转指令操作</vt:lpstr>
      <vt:lpstr>创建一个简单的数据通路</vt:lpstr>
      <vt:lpstr>R-Type/Load/Store 数据通路</vt:lpstr>
      <vt:lpstr>全部数据通路</vt:lpstr>
      <vt:lpstr>PowerPoint 演示文稿</vt:lpstr>
      <vt:lpstr>PowerPoint 演示文稿</vt:lpstr>
      <vt:lpstr>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处理器</dc:title>
  <dc:creator>hzhang</dc:creator>
  <cp:lastModifiedBy>Zhang</cp:lastModifiedBy>
  <cp:revision>164</cp:revision>
  <dcterms:created xsi:type="dcterms:W3CDTF">2013-03-14T01:47:30Z</dcterms:created>
  <dcterms:modified xsi:type="dcterms:W3CDTF">2018-04-20T02:27:24Z</dcterms:modified>
</cp:coreProperties>
</file>