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8" r:id="rId7"/>
    <p:sldId id="269" r:id="rId8"/>
    <p:sldId id="270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3" r:id="rId19"/>
    <p:sldId id="264" r:id="rId20"/>
    <p:sldId id="265" r:id="rId21"/>
    <p:sldId id="266" r:id="rId22"/>
    <p:sldId id="283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7E50D-D205-4B8F-AC13-CACC7101C02E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F7254-98CD-48FF-BB8F-BC400057F4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09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A8E5D-24D6-4ED4-A2FB-013A6B54D90B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ED09-14E5-422C-A1C9-52262361DF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8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006EE-99DF-45AE-B6DC-C8C4BA558061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E7B16-E019-4370-A4E9-299B6A667D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2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2FED-5F3C-4D81-9D08-B342F33FAA6C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45915-57D0-45F3-A2CA-37A37BC54A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56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80A2B-2A34-4236-8504-174E3B238403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E3F7D-A1AE-4328-8D36-7B277D9A86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35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285F9-7D67-4EC2-9683-969DCA70A22B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A2144-5908-4394-B11D-246E51C36D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52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0A8CC-2763-4030-9DF8-2FD7A6B0F3F4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9723E-3363-4C22-902E-B5B54F956E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0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2E131-8E96-40D2-9FDE-17F2F4314658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42809-78BE-4520-99B8-2941E1F4B3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8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89549-D32C-4F86-B865-A44EB1B01C73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E5D5B-779A-4C46-82F5-6A559D9A6A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35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9E83F-57F4-419B-8E14-231F2C6EDE4B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46D6A-EAAC-4CA4-AE2E-E26232F51F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9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CEB14-A1A4-4CA1-9FE3-AEDC7486F819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A2291-6905-4DFA-82F4-6A8F35297D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6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10ABAC4-C946-471D-90AD-8520C9A09BC3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7A0FF2-59A7-49A5-9928-AE6B57AD63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3.3  </a:t>
            </a:r>
            <a:r>
              <a:rPr lang="zh-CN" altLang="en-US" smtClean="0"/>
              <a:t>乘法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补码一位乘法</a:t>
            </a:r>
            <a:r>
              <a:rPr lang="en-US" altLang="zh-CN" dirty="0" smtClean="0">
                <a:latin typeface="宋体" pitchFamily="2" charset="-122"/>
              </a:rPr>
              <a:t>*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>
                <a:latin typeface="Calibri" pitchFamily="34" charset="0"/>
              </a:rPr>
              <a:t>1．补码一位乘法的原理 </a:t>
            </a:r>
          </a:p>
          <a:p>
            <a:pPr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>
                <a:latin typeface="Calibri" pitchFamily="34" charset="0"/>
              </a:rPr>
              <a:t>    </a:t>
            </a:r>
            <a:r>
              <a:rPr lang="zh-CN" altLang="en-US" dirty="0">
                <a:latin typeface="Calibri" pitchFamily="34" charset="0"/>
              </a:rPr>
              <a:t>被乘数  [</a:t>
            </a:r>
            <a:r>
              <a:rPr lang="en-US" altLang="zh-CN" dirty="0">
                <a:latin typeface="Calibri" pitchFamily="34" charset="0"/>
              </a:rPr>
              <a:t>X]</a:t>
            </a:r>
            <a:r>
              <a:rPr lang="zh-CN" altLang="en-US" baseline="-30000" dirty="0">
                <a:latin typeface="Calibri" pitchFamily="34" charset="0"/>
              </a:rPr>
              <a:t>补 </a:t>
            </a:r>
            <a:r>
              <a:rPr lang="zh-CN" altLang="en-US" dirty="0">
                <a:latin typeface="Calibri" pitchFamily="34" charset="0"/>
              </a:rPr>
              <a:t>= </a:t>
            </a:r>
            <a:r>
              <a:rPr lang="en-US" altLang="zh-CN" dirty="0">
                <a:latin typeface="Calibri" pitchFamily="34" charset="0"/>
              </a:rPr>
              <a:t>x</a:t>
            </a:r>
            <a:r>
              <a:rPr lang="en-US" altLang="zh-CN" baseline="-30000" dirty="0">
                <a:latin typeface="Calibri" pitchFamily="34" charset="0"/>
              </a:rPr>
              <a:t>0</a:t>
            </a:r>
            <a:r>
              <a:rPr lang="en-US" altLang="zh-CN" dirty="0">
                <a:latin typeface="Calibri" pitchFamily="34" charset="0"/>
              </a:rPr>
              <a:t>.x</a:t>
            </a:r>
            <a:r>
              <a:rPr lang="en-US" altLang="zh-CN" baseline="-30000" dirty="0">
                <a:latin typeface="Calibri" pitchFamily="34" charset="0"/>
              </a:rPr>
              <a:t>1</a:t>
            </a:r>
            <a:r>
              <a:rPr lang="en-US" altLang="zh-CN" dirty="0">
                <a:latin typeface="Calibri" pitchFamily="34" charset="0"/>
              </a:rPr>
              <a:t>x</a:t>
            </a:r>
            <a:r>
              <a:rPr lang="en-US" altLang="zh-CN" baseline="-30000" dirty="0">
                <a:latin typeface="Calibri" pitchFamily="34" charset="0"/>
              </a:rPr>
              <a:t>2</a:t>
            </a:r>
            <a:r>
              <a:rPr lang="en-US" altLang="zh-CN" dirty="0">
                <a:latin typeface="Calibri" pitchFamily="34" charset="0"/>
              </a:rPr>
              <a:t>…</a:t>
            </a:r>
            <a:r>
              <a:rPr lang="en-US" altLang="zh-CN" dirty="0" err="1">
                <a:latin typeface="Calibri" pitchFamily="34" charset="0"/>
              </a:rPr>
              <a:t>x</a:t>
            </a:r>
            <a:r>
              <a:rPr lang="en-US" altLang="zh-CN" baseline="-30000" dirty="0" err="1">
                <a:latin typeface="Calibri" pitchFamily="34" charset="0"/>
              </a:rPr>
              <a:t>n</a:t>
            </a:r>
            <a:r>
              <a:rPr lang="en-US" altLang="zh-CN" dirty="0">
                <a:latin typeface="Calibri" pitchFamily="34" charset="0"/>
              </a:rPr>
              <a:t>,</a:t>
            </a:r>
          </a:p>
          <a:p>
            <a:pPr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>
                <a:latin typeface="Calibri" pitchFamily="34" charset="0"/>
              </a:rPr>
              <a:t>    </a:t>
            </a:r>
            <a:r>
              <a:rPr lang="zh-CN" altLang="en-US" dirty="0">
                <a:latin typeface="Calibri" pitchFamily="34" charset="0"/>
              </a:rPr>
              <a:t>乘数    [</a:t>
            </a:r>
            <a:r>
              <a:rPr lang="en-US" altLang="zh-CN" dirty="0">
                <a:latin typeface="Calibri" pitchFamily="34" charset="0"/>
              </a:rPr>
              <a:t>Y]</a:t>
            </a:r>
            <a:r>
              <a:rPr lang="zh-CN" altLang="en-US" baseline="-30000" dirty="0">
                <a:latin typeface="Calibri" pitchFamily="34" charset="0"/>
              </a:rPr>
              <a:t>补 </a:t>
            </a:r>
            <a:r>
              <a:rPr lang="zh-CN" altLang="en-US" dirty="0">
                <a:latin typeface="Calibri" pitchFamily="34" charset="0"/>
              </a:rPr>
              <a:t>= </a:t>
            </a:r>
            <a:r>
              <a:rPr lang="en-US" altLang="zh-CN" dirty="0">
                <a:latin typeface="Calibri" pitchFamily="34" charset="0"/>
              </a:rPr>
              <a:t>y</a:t>
            </a:r>
            <a:r>
              <a:rPr lang="en-US" altLang="zh-CN" baseline="-30000" dirty="0">
                <a:latin typeface="Calibri" pitchFamily="34" charset="0"/>
              </a:rPr>
              <a:t>0</a:t>
            </a:r>
            <a:r>
              <a:rPr lang="en-US" altLang="zh-CN" dirty="0">
                <a:latin typeface="Calibri" pitchFamily="34" charset="0"/>
              </a:rPr>
              <a:t>.y</a:t>
            </a:r>
            <a:r>
              <a:rPr lang="en-US" altLang="zh-CN" baseline="-30000" dirty="0">
                <a:latin typeface="Calibri" pitchFamily="34" charset="0"/>
              </a:rPr>
              <a:t>1</a:t>
            </a:r>
            <a:r>
              <a:rPr lang="en-US" altLang="zh-CN" dirty="0">
                <a:latin typeface="Calibri" pitchFamily="34" charset="0"/>
              </a:rPr>
              <a:t>y</a:t>
            </a:r>
            <a:r>
              <a:rPr lang="en-US" altLang="zh-CN" baseline="-30000" dirty="0">
                <a:latin typeface="Calibri" pitchFamily="34" charset="0"/>
              </a:rPr>
              <a:t>2</a:t>
            </a:r>
            <a:r>
              <a:rPr lang="en-US" altLang="zh-CN" dirty="0">
                <a:latin typeface="Calibri" pitchFamily="34" charset="0"/>
              </a:rPr>
              <a:t>…</a:t>
            </a:r>
            <a:r>
              <a:rPr lang="en-US" altLang="zh-CN" dirty="0" err="1">
                <a:latin typeface="Calibri" pitchFamily="34" charset="0"/>
              </a:rPr>
              <a:t>y</a:t>
            </a:r>
            <a:r>
              <a:rPr lang="en-US" altLang="zh-CN" baseline="-30000" dirty="0" err="1">
                <a:latin typeface="Calibri" pitchFamily="34" charset="0"/>
              </a:rPr>
              <a:t>n</a:t>
            </a:r>
            <a:endParaRPr lang="en-US" altLang="zh-CN" baseline="-30000" dirty="0">
              <a:latin typeface="Calibri" pitchFamily="34" charset="0"/>
            </a:endParaRPr>
          </a:p>
          <a:p>
            <a:pPr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aseline="-30000" dirty="0">
                <a:latin typeface="Calibri" pitchFamily="34" charset="0"/>
              </a:rPr>
              <a:t>      </a:t>
            </a:r>
            <a:r>
              <a:rPr lang="zh-CN" altLang="en-US" dirty="0">
                <a:latin typeface="Calibri" pitchFamily="34" charset="0"/>
              </a:rPr>
              <a:t>积      [</a:t>
            </a:r>
            <a:r>
              <a:rPr lang="en-US" altLang="zh-CN" dirty="0">
                <a:latin typeface="Calibri" pitchFamily="34" charset="0"/>
              </a:rPr>
              <a:t>C]</a:t>
            </a:r>
            <a:r>
              <a:rPr lang="zh-CN" altLang="en-US" baseline="-30000" dirty="0">
                <a:latin typeface="Calibri" pitchFamily="34" charset="0"/>
              </a:rPr>
              <a:t>补 </a:t>
            </a:r>
            <a:r>
              <a:rPr lang="zh-CN" altLang="en-US" dirty="0">
                <a:latin typeface="Calibri" pitchFamily="34" charset="0"/>
              </a:rPr>
              <a:t>= </a:t>
            </a:r>
            <a:r>
              <a:rPr lang="en-US" altLang="zh-CN" dirty="0">
                <a:latin typeface="Calibri" pitchFamily="34" charset="0"/>
              </a:rPr>
              <a:t>c</a:t>
            </a:r>
            <a:r>
              <a:rPr lang="en-US" altLang="zh-CN" baseline="-30000" dirty="0">
                <a:latin typeface="Calibri" pitchFamily="34" charset="0"/>
              </a:rPr>
              <a:t>0</a:t>
            </a:r>
            <a:r>
              <a:rPr lang="en-US" altLang="zh-CN" dirty="0">
                <a:latin typeface="Calibri" pitchFamily="34" charset="0"/>
              </a:rPr>
              <a:t>.c</a:t>
            </a:r>
            <a:r>
              <a:rPr lang="en-US" altLang="zh-CN" baseline="-30000" dirty="0">
                <a:latin typeface="Calibri" pitchFamily="34" charset="0"/>
              </a:rPr>
              <a:t>1</a:t>
            </a:r>
            <a:r>
              <a:rPr lang="en-US" altLang="zh-CN" dirty="0">
                <a:latin typeface="Calibri" pitchFamily="34" charset="0"/>
              </a:rPr>
              <a:t>c</a:t>
            </a:r>
            <a:r>
              <a:rPr lang="en-US" altLang="zh-CN" baseline="-30000" dirty="0">
                <a:latin typeface="Calibri" pitchFamily="34" charset="0"/>
              </a:rPr>
              <a:t>2</a:t>
            </a:r>
            <a:r>
              <a:rPr lang="en-US" altLang="zh-CN" dirty="0">
                <a:latin typeface="Calibri" pitchFamily="34" charset="0"/>
              </a:rPr>
              <a:t>…</a:t>
            </a:r>
            <a:r>
              <a:rPr lang="en-US" altLang="zh-CN" dirty="0" err="1">
                <a:latin typeface="Calibri" pitchFamily="34" charset="0"/>
              </a:rPr>
              <a:t>c</a:t>
            </a:r>
            <a:r>
              <a:rPr lang="en-US" altLang="zh-CN" baseline="-30000" dirty="0" err="1">
                <a:latin typeface="Calibri" pitchFamily="34" charset="0"/>
              </a:rPr>
              <a:t>n</a:t>
            </a:r>
            <a:endParaRPr lang="en-US" altLang="zh-CN" baseline="-30000" dirty="0">
              <a:latin typeface="Calibri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 txBox="1">
            <a:spLocks noChangeArrowheads="1"/>
          </p:cNvSpPr>
          <p:nvPr/>
        </p:nvSpPr>
        <p:spPr bwMode="auto">
          <a:xfrm>
            <a:off x="827088" y="1052513"/>
            <a:ext cx="7656512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(1)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 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b="1">
                <a:latin typeface="宋体" pitchFamily="2" charset="-122"/>
              </a:rPr>
              <a:t>正负任意数，</a:t>
            </a:r>
            <a:r>
              <a:rPr lang="en-US" altLang="zh-CN" sz="2000" b="1">
                <a:latin typeface="宋体" pitchFamily="2" charset="-122"/>
              </a:rPr>
              <a:t>Y</a:t>
            </a:r>
            <a:r>
              <a:rPr lang="zh-CN" altLang="en-US" sz="2000" b="1">
                <a:latin typeface="宋体" pitchFamily="2" charset="-122"/>
              </a:rPr>
              <a:t>为正数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zh-CN" altLang="en-US" sz="20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</a:rPr>
              <a:t>    [</a:t>
            </a:r>
            <a:r>
              <a:rPr lang="en-US" altLang="zh-CN" sz="2000" b="1">
                <a:latin typeface="宋体" pitchFamily="2" charset="-122"/>
              </a:rPr>
              <a:t>X]</a:t>
            </a:r>
            <a:r>
              <a:rPr lang="zh-CN" altLang="en-US" sz="2000" b="1" baseline="-30000">
                <a:latin typeface="宋体" pitchFamily="2" charset="-122"/>
              </a:rPr>
              <a:t>补 </a:t>
            </a:r>
            <a:r>
              <a:rPr lang="zh-CN" altLang="en-US" sz="2000" b="1">
                <a:latin typeface="宋体" pitchFamily="2" charset="-122"/>
              </a:rPr>
              <a:t>= 2+</a:t>
            </a:r>
            <a:r>
              <a:rPr lang="en-US" altLang="zh-CN" sz="2000" b="1">
                <a:latin typeface="宋体" pitchFamily="2" charset="-122"/>
              </a:rPr>
              <a:t>X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         = 2</a:t>
            </a:r>
            <a:r>
              <a:rPr lang="en-US" altLang="zh-CN" sz="2000" b="1" baseline="30000">
                <a:latin typeface="宋体" pitchFamily="2" charset="-122"/>
              </a:rPr>
              <a:t>n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2+X  (mod 2)</a:t>
            </a:r>
            <a:endParaRPr lang="en-US" altLang="zh-CN" sz="20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         = 2</a:t>
            </a:r>
            <a:r>
              <a:rPr lang="en-US" altLang="zh-CN" sz="2000" b="1" baseline="30000">
                <a:latin typeface="宋体" pitchFamily="2" charset="-122"/>
              </a:rPr>
              <a:t>n+1</a:t>
            </a:r>
            <a:r>
              <a:rPr lang="en-US" altLang="zh-CN" sz="2000" b="1">
                <a:latin typeface="宋体" pitchFamily="2" charset="-122"/>
              </a:rPr>
              <a:t>+X   (mod 2)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    [Y]</a:t>
            </a:r>
            <a:r>
              <a:rPr lang="zh-CN" altLang="en-US" sz="2000" b="1" baseline="-30000">
                <a:latin typeface="宋体" pitchFamily="2" charset="-122"/>
              </a:rPr>
              <a:t>补 </a:t>
            </a:r>
            <a:r>
              <a:rPr lang="zh-CN" altLang="en-US" sz="2000" b="1">
                <a:latin typeface="宋体" pitchFamily="2" charset="-122"/>
              </a:rPr>
              <a:t>=</a:t>
            </a:r>
            <a:r>
              <a:rPr lang="en-US" altLang="zh-CN" sz="2000" b="1">
                <a:latin typeface="宋体" pitchFamily="2" charset="-122"/>
              </a:rPr>
              <a:t>Y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</a:rPr>
              <a:t>    则：[</a:t>
            </a:r>
            <a:r>
              <a:rPr lang="en-US" altLang="zh-CN" sz="2000" b="1">
                <a:latin typeface="宋体" pitchFamily="2" charset="-122"/>
              </a:rPr>
              <a:t>x]</a:t>
            </a:r>
            <a:r>
              <a:rPr lang="zh-CN" altLang="en-US" sz="2000" b="1" baseline="-30000">
                <a:latin typeface="宋体" pitchFamily="2" charset="-122"/>
              </a:rPr>
              <a:t>补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zh-CN" altLang="en-US" sz="2000" b="1">
                <a:latin typeface="宋体" pitchFamily="2" charset="-122"/>
              </a:rPr>
              <a:t> [</a:t>
            </a:r>
            <a:r>
              <a:rPr lang="en-US" altLang="zh-CN" sz="2000" b="1">
                <a:latin typeface="宋体" pitchFamily="2" charset="-122"/>
              </a:rPr>
              <a:t>y]</a:t>
            </a:r>
            <a:r>
              <a:rPr lang="zh-CN" altLang="en-US" sz="2000" b="1" baseline="-30000">
                <a:latin typeface="宋体" pitchFamily="2" charset="-122"/>
              </a:rPr>
              <a:t>补</a:t>
            </a:r>
            <a:r>
              <a:rPr lang="zh-CN" altLang="en-US" sz="2000" b="1">
                <a:latin typeface="宋体" pitchFamily="2" charset="-122"/>
              </a:rPr>
              <a:t>=2</a:t>
            </a:r>
            <a:r>
              <a:rPr lang="en-US" altLang="zh-CN" sz="2000" b="1" baseline="30000">
                <a:latin typeface="宋体" pitchFamily="2" charset="-122"/>
              </a:rPr>
              <a:t>n+1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>
                <a:latin typeface="宋体" pitchFamily="2" charset="-122"/>
              </a:rPr>
              <a:t>Y+X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>
                <a:latin typeface="宋体" pitchFamily="2" charset="-122"/>
              </a:rPr>
              <a:t>Y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                   =</a:t>
            </a:r>
            <a:r>
              <a:rPr lang="zh-CN" altLang="en-US" sz="2000" b="1">
                <a:latin typeface="宋体" pitchFamily="2" charset="-122"/>
              </a:rPr>
              <a:t>2</a:t>
            </a:r>
            <a:r>
              <a:rPr lang="en-US" altLang="zh-CN" sz="2000" b="1" baseline="30000">
                <a:latin typeface="宋体" pitchFamily="2" charset="-122"/>
              </a:rPr>
              <a:t>n+1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>
                <a:latin typeface="宋体" pitchFamily="2" charset="-122"/>
              </a:rPr>
              <a:t>y</a:t>
            </a:r>
            <a:r>
              <a:rPr lang="en-US" altLang="zh-CN" sz="2000" b="1" baseline="-30000">
                <a:latin typeface="宋体" pitchFamily="2" charset="-122"/>
              </a:rPr>
              <a:t>0</a:t>
            </a:r>
            <a:r>
              <a:rPr lang="en-US" altLang="zh-CN" sz="2000" b="1">
                <a:latin typeface="宋体" pitchFamily="2" charset="-122"/>
              </a:rPr>
              <a:t>.y</a:t>
            </a:r>
            <a:r>
              <a:rPr lang="en-US" altLang="zh-CN" sz="2000" b="1" baseline="-30000">
                <a:latin typeface="宋体" pitchFamily="2" charset="-122"/>
              </a:rPr>
              <a:t>1</a:t>
            </a:r>
            <a:r>
              <a:rPr lang="en-US" altLang="zh-CN" sz="2000" b="1">
                <a:latin typeface="宋体" pitchFamily="2" charset="-122"/>
              </a:rPr>
              <a:t>y</a:t>
            </a:r>
            <a:r>
              <a:rPr lang="en-US" altLang="zh-CN" sz="2000" b="1" baseline="-30000">
                <a:latin typeface="宋体" pitchFamily="2" charset="-122"/>
              </a:rPr>
              <a:t>2</a:t>
            </a:r>
            <a:r>
              <a:rPr lang="en-US" altLang="zh-CN" sz="2000" b="1">
                <a:latin typeface="Courier New" pitchFamily="49" charset="0"/>
              </a:rPr>
              <a:t>…</a:t>
            </a:r>
            <a:r>
              <a:rPr lang="en-US" altLang="zh-CN" sz="2000" b="1">
                <a:latin typeface="宋体" pitchFamily="2" charset="-122"/>
              </a:rPr>
              <a:t>y</a:t>
            </a:r>
            <a:r>
              <a:rPr lang="en-US" altLang="zh-CN" sz="2000" b="1" baseline="-30000">
                <a:latin typeface="宋体" pitchFamily="2" charset="-122"/>
              </a:rPr>
              <a:t>n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)</a:t>
            </a:r>
            <a:r>
              <a:rPr lang="en-US" altLang="zh-CN" sz="2000" b="1">
                <a:latin typeface="宋体" pitchFamily="2" charset="-122"/>
              </a:rPr>
              <a:t>+X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>
                <a:latin typeface="宋体" pitchFamily="2" charset="-122"/>
              </a:rPr>
              <a:t>Y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                   =2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>
                <a:latin typeface="宋体" pitchFamily="2" charset="-122"/>
              </a:rPr>
              <a:t>y</a:t>
            </a:r>
            <a:r>
              <a:rPr lang="en-US" altLang="zh-CN" sz="2000" b="1" baseline="-30000">
                <a:latin typeface="宋体" pitchFamily="2" charset="-122"/>
              </a:rPr>
              <a:t>0</a:t>
            </a:r>
            <a:r>
              <a:rPr lang="en-US" altLang="zh-CN" sz="2000" b="1">
                <a:latin typeface="宋体" pitchFamily="2" charset="-122"/>
              </a:rPr>
              <a:t>y</a:t>
            </a:r>
            <a:r>
              <a:rPr lang="en-US" altLang="zh-CN" sz="2000" b="1" baseline="-30000">
                <a:latin typeface="宋体" pitchFamily="2" charset="-122"/>
              </a:rPr>
              <a:t>1</a:t>
            </a:r>
            <a:r>
              <a:rPr lang="en-US" altLang="zh-CN" sz="2000" b="1">
                <a:latin typeface="宋体" pitchFamily="2" charset="-122"/>
              </a:rPr>
              <a:t>y</a:t>
            </a:r>
            <a:r>
              <a:rPr lang="en-US" altLang="zh-CN" sz="2000" b="1" baseline="-30000">
                <a:latin typeface="宋体" pitchFamily="2" charset="-122"/>
              </a:rPr>
              <a:t>2</a:t>
            </a:r>
            <a:r>
              <a:rPr lang="en-US" altLang="zh-CN" sz="2000" b="1">
                <a:latin typeface="Courier New" pitchFamily="49" charset="0"/>
              </a:rPr>
              <a:t>…</a:t>
            </a:r>
            <a:r>
              <a:rPr lang="en-US" altLang="zh-CN" sz="2000" b="1">
                <a:latin typeface="宋体" pitchFamily="2" charset="-122"/>
              </a:rPr>
              <a:t>y</a:t>
            </a:r>
            <a:r>
              <a:rPr lang="en-US" altLang="zh-CN" sz="2000" b="1" baseline="-30000">
                <a:latin typeface="宋体" pitchFamily="2" charset="-122"/>
              </a:rPr>
              <a:t>n</a:t>
            </a:r>
            <a:r>
              <a:rPr lang="en-US" altLang="zh-CN" sz="2000" b="1">
                <a:latin typeface="宋体" pitchFamily="2" charset="-122"/>
              </a:rPr>
              <a:t>)+X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>
                <a:latin typeface="宋体" pitchFamily="2" charset="-122"/>
              </a:rPr>
              <a:t>Y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                   =2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>
                <a:latin typeface="宋体" pitchFamily="2" charset="-122"/>
              </a:rPr>
              <a:t>(y</a:t>
            </a:r>
            <a:r>
              <a:rPr lang="en-US" altLang="zh-CN" sz="2000" b="1" baseline="-30000">
                <a:latin typeface="宋体" pitchFamily="2" charset="-122"/>
              </a:rPr>
              <a:t>1</a:t>
            </a:r>
            <a:r>
              <a:rPr lang="en-US" altLang="zh-CN" sz="2000" b="1">
                <a:latin typeface="宋体" pitchFamily="2" charset="-122"/>
              </a:rPr>
              <a:t>y</a:t>
            </a:r>
            <a:r>
              <a:rPr lang="en-US" altLang="zh-CN" sz="2000" b="1" baseline="-30000">
                <a:latin typeface="宋体" pitchFamily="2" charset="-122"/>
              </a:rPr>
              <a:t>2</a:t>
            </a:r>
            <a:r>
              <a:rPr lang="en-US" altLang="zh-CN" sz="2000" b="1">
                <a:latin typeface="Courier New" pitchFamily="49" charset="0"/>
              </a:rPr>
              <a:t>…</a:t>
            </a:r>
            <a:r>
              <a:rPr lang="en-US" altLang="zh-CN" sz="2000" b="1">
                <a:latin typeface="宋体" pitchFamily="2" charset="-122"/>
              </a:rPr>
              <a:t>y</a:t>
            </a:r>
            <a:r>
              <a:rPr lang="en-US" altLang="zh-CN" sz="2000" b="1" baseline="-30000">
                <a:latin typeface="宋体" pitchFamily="2" charset="-122"/>
              </a:rPr>
              <a:t>n</a:t>
            </a:r>
            <a:r>
              <a:rPr lang="en-US" altLang="zh-CN" sz="2000" b="1">
                <a:latin typeface="宋体" pitchFamily="2" charset="-122"/>
              </a:rPr>
              <a:t>)+X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>
                <a:latin typeface="宋体" pitchFamily="2" charset="-122"/>
              </a:rPr>
              <a:t>Y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                   =2+X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>
                <a:latin typeface="宋体" pitchFamily="2" charset="-122"/>
              </a:rPr>
              <a:t>Y</a:t>
            </a:r>
            <a:endParaRPr lang="zh-CN" altLang="en-US" sz="20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                   =[x</a:t>
            </a:r>
            <a:r>
              <a:rPr lang="zh-CN" altLang="en-US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>
                <a:latin typeface="宋体" pitchFamily="2" charset="-122"/>
              </a:rPr>
              <a:t>y]</a:t>
            </a:r>
            <a:r>
              <a:rPr lang="zh-CN" altLang="en-US" sz="2000" b="1" baseline="-30000">
                <a:latin typeface="宋体" pitchFamily="2" charset="-122"/>
              </a:rPr>
              <a:t>补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</a:rPr>
              <a:t>            </a:t>
            </a:r>
            <a:r>
              <a:rPr lang="en-US" altLang="zh-CN" sz="2400" b="1">
                <a:latin typeface="宋体" pitchFamily="2" charset="-122"/>
              </a:rPr>
              <a:t>[x</a:t>
            </a:r>
            <a:r>
              <a:rPr lang="zh-CN" altLang="en-US" sz="24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400" b="1">
                <a:latin typeface="宋体" pitchFamily="2" charset="-122"/>
              </a:rPr>
              <a:t>y]</a:t>
            </a:r>
            <a:r>
              <a:rPr lang="zh-CN" altLang="en-US" sz="2400" b="1" baseline="-30000">
                <a:latin typeface="宋体" pitchFamily="2" charset="-122"/>
              </a:rPr>
              <a:t>补</a:t>
            </a:r>
            <a:r>
              <a:rPr lang="en-US" altLang="zh-CN" sz="2400" b="1">
                <a:latin typeface="宋体" pitchFamily="2" charset="-122"/>
              </a:rPr>
              <a:t>=</a:t>
            </a:r>
            <a:r>
              <a:rPr lang="zh-CN" altLang="en-US" sz="2400" b="1">
                <a:latin typeface="宋体" pitchFamily="2" charset="-122"/>
              </a:rPr>
              <a:t>[</a:t>
            </a:r>
            <a:r>
              <a:rPr lang="en-US" altLang="zh-CN" sz="2400" b="1">
                <a:latin typeface="宋体" pitchFamily="2" charset="-122"/>
              </a:rPr>
              <a:t>x]</a:t>
            </a:r>
            <a:r>
              <a:rPr lang="zh-CN" altLang="en-US" sz="2400" b="1" baseline="-30000">
                <a:latin typeface="宋体" pitchFamily="2" charset="-122"/>
              </a:rPr>
              <a:t>补</a:t>
            </a:r>
            <a:r>
              <a:rPr lang="zh-CN" altLang="en-US" sz="24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zh-CN" altLang="en-US" sz="2400" b="1">
                <a:latin typeface="宋体" pitchFamily="2" charset="-122"/>
              </a:rPr>
              <a:t> [</a:t>
            </a:r>
            <a:r>
              <a:rPr lang="en-US" altLang="zh-CN" sz="2400" b="1">
                <a:latin typeface="宋体" pitchFamily="2" charset="-122"/>
              </a:rPr>
              <a:t>y]</a:t>
            </a:r>
            <a:r>
              <a:rPr lang="zh-CN" altLang="en-US" sz="2400" b="1" baseline="-30000">
                <a:latin typeface="宋体" pitchFamily="2" charset="-122"/>
              </a:rPr>
              <a:t>补</a:t>
            </a:r>
            <a:r>
              <a:rPr lang="zh-CN" altLang="en-US" sz="2400" b="1">
                <a:latin typeface="宋体" pitchFamily="2" charset="-122"/>
              </a:rPr>
              <a:t>  </a:t>
            </a:r>
          </a:p>
        </p:txBody>
      </p:sp>
      <p:sp>
        <p:nvSpPr>
          <p:cNvPr id="12291" name="AutoShape 4"/>
          <p:cNvSpPr>
            <a:spLocks/>
          </p:cNvSpPr>
          <p:nvPr/>
        </p:nvSpPr>
        <p:spPr bwMode="auto">
          <a:xfrm>
            <a:off x="5494338" y="1689100"/>
            <a:ext cx="1465262" cy="393700"/>
          </a:xfrm>
          <a:prstGeom prst="borderCallout2">
            <a:avLst>
              <a:gd name="adj1" fmla="val 29032"/>
              <a:gd name="adj2" fmla="val -5199"/>
              <a:gd name="adj3" fmla="val 29032"/>
              <a:gd name="adj4" fmla="val -5199"/>
              <a:gd name="adj5" fmla="val 616532"/>
              <a:gd name="adj6" fmla="val -93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altLang="zh-CN" sz="2000">
                <a:latin typeface="宋体" pitchFamily="2" charset="-122"/>
              </a:rPr>
              <a:t>Y&gt;0,y</a:t>
            </a:r>
            <a:r>
              <a:rPr lang="en-US" altLang="zh-CN" sz="2000" baseline="-25000">
                <a:latin typeface="宋体" pitchFamily="2" charset="-122"/>
              </a:rPr>
              <a:t>0</a:t>
            </a:r>
            <a:r>
              <a:rPr lang="en-US" altLang="zh-CN" sz="2000">
                <a:latin typeface="宋体" pitchFamily="2" charset="-122"/>
              </a:rPr>
              <a:t>=0</a:t>
            </a:r>
            <a:endParaRPr lang="zh-CN" altLang="en-US" sz="2000">
              <a:latin typeface="宋体" pitchFamily="2" charset="-122"/>
            </a:endParaRPr>
          </a:p>
        </p:txBody>
      </p:sp>
      <p:sp>
        <p:nvSpPr>
          <p:cNvPr id="12292" name="AutoShape 5"/>
          <p:cNvSpPr>
            <a:spLocks/>
          </p:cNvSpPr>
          <p:nvPr/>
        </p:nvSpPr>
        <p:spPr bwMode="auto">
          <a:xfrm>
            <a:off x="6197600" y="2768600"/>
            <a:ext cx="2286000" cy="990600"/>
          </a:xfrm>
          <a:prstGeom prst="borderCallout2">
            <a:avLst>
              <a:gd name="adj1" fmla="val 11537"/>
              <a:gd name="adj2" fmla="val -3333"/>
              <a:gd name="adj3" fmla="val 11537"/>
              <a:gd name="adj4" fmla="val -3333"/>
              <a:gd name="adj5" fmla="val 179486"/>
              <a:gd name="adj6" fmla="val -8722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y</a:t>
            </a:r>
            <a:r>
              <a:rPr lang="en-US" altLang="zh-CN" baseline="-30000" dirty="0">
                <a:latin typeface="宋体" pitchFamily="2" charset="-122"/>
              </a:rPr>
              <a:t>1</a:t>
            </a:r>
            <a:r>
              <a:rPr lang="en-US" altLang="zh-CN" dirty="0">
                <a:latin typeface="宋体" pitchFamily="2" charset="-122"/>
              </a:rPr>
              <a:t>y</a:t>
            </a:r>
            <a:r>
              <a:rPr lang="en-US" altLang="zh-CN" baseline="-30000" dirty="0">
                <a:latin typeface="宋体" pitchFamily="2" charset="-122"/>
              </a:rPr>
              <a:t>2</a:t>
            </a:r>
            <a:r>
              <a:rPr lang="en-US" altLang="zh-CN" dirty="0">
                <a:latin typeface="Courier New" pitchFamily="49" charset="0"/>
              </a:rPr>
              <a:t>…</a:t>
            </a:r>
            <a:r>
              <a:rPr lang="en-US" altLang="zh-CN" dirty="0" err="1">
                <a:latin typeface="宋体" pitchFamily="2" charset="-122"/>
              </a:rPr>
              <a:t>y</a:t>
            </a:r>
            <a:r>
              <a:rPr lang="en-US" altLang="zh-CN" baseline="-30000" dirty="0" err="1">
                <a:latin typeface="宋体" pitchFamily="2" charset="-122"/>
              </a:rPr>
              <a:t>n</a:t>
            </a:r>
            <a:r>
              <a:rPr lang="zh-CN" altLang="en-US" dirty="0">
                <a:latin typeface="宋体" pitchFamily="2" charset="-122"/>
              </a:rPr>
              <a:t>为整数。根据模的运算性质:          2×(</a:t>
            </a:r>
            <a:r>
              <a:rPr lang="en-US" altLang="zh-CN" dirty="0">
                <a:latin typeface="宋体" pitchFamily="2" charset="-122"/>
              </a:rPr>
              <a:t>y</a:t>
            </a:r>
            <a:r>
              <a:rPr lang="en-US" altLang="zh-CN" baseline="-30000" dirty="0">
                <a:latin typeface="宋体" pitchFamily="2" charset="-122"/>
              </a:rPr>
              <a:t>1</a:t>
            </a:r>
            <a:r>
              <a:rPr lang="en-US" altLang="zh-CN" dirty="0">
                <a:latin typeface="宋体" pitchFamily="2" charset="-122"/>
              </a:rPr>
              <a:t>y</a:t>
            </a:r>
            <a:r>
              <a:rPr lang="en-US" altLang="zh-CN" baseline="-30000" dirty="0">
                <a:latin typeface="宋体" pitchFamily="2" charset="-122"/>
              </a:rPr>
              <a:t>2</a:t>
            </a:r>
            <a:r>
              <a:rPr lang="en-US" altLang="zh-CN" dirty="0">
                <a:latin typeface="Courier New" pitchFamily="49" charset="0"/>
              </a:rPr>
              <a:t>…</a:t>
            </a:r>
            <a:r>
              <a:rPr lang="en-US" altLang="zh-CN" dirty="0" err="1">
                <a:latin typeface="宋体" pitchFamily="2" charset="-122"/>
              </a:rPr>
              <a:t>y</a:t>
            </a:r>
            <a:r>
              <a:rPr lang="en-US" altLang="zh-CN" baseline="-30000" dirty="0" err="1">
                <a:latin typeface="宋体" pitchFamily="2" charset="-122"/>
              </a:rPr>
              <a:t>n</a:t>
            </a:r>
            <a:r>
              <a:rPr lang="en-US" altLang="zh-CN" dirty="0">
                <a:latin typeface="宋体" pitchFamily="2" charset="-122"/>
              </a:rPr>
              <a:t>)=2</a:t>
            </a:r>
            <a:endParaRPr lang="zh-CN" altLang="en-US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 txBox="1">
            <a:spLocks noChangeArrowheads="1"/>
          </p:cNvSpPr>
          <p:nvPr/>
        </p:nvSpPr>
        <p:spPr bwMode="auto">
          <a:xfrm>
            <a:off x="827088" y="98107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宋体" pitchFamily="2" charset="-122"/>
              </a:rPr>
              <a:t>(2) </a:t>
            </a:r>
            <a:r>
              <a:rPr lang="en-US" altLang="zh-CN" sz="2400" b="1">
                <a:latin typeface="宋体" pitchFamily="2" charset="-122"/>
              </a:rPr>
              <a:t>X</a:t>
            </a:r>
            <a:r>
              <a:rPr lang="zh-CN" altLang="en-US" sz="2400" b="1">
                <a:latin typeface="宋体" pitchFamily="2" charset="-122"/>
              </a:rPr>
              <a:t>正负任意数，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zh-CN" altLang="en-US" sz="2400" b="1">
                <a:latin typeface="宋体" pitchFamily="2" charset="-122"/>
              </a:rPr>
              <a:t>为负数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宋体" pitchFamily="2" charset="-122"/>
              </a:rPr>
              <a:t>    [</a:t>
            </a:r>
            <a:r>
              <a:rPr lang="en-US" altLang="zh-CN" sz="2400" b="1">
                <a:latin typeface="宋体" pitchFamily="2" charset="-122"/>
              </a:rPr>
              <a:t>X]</a:t>
            </a:r>
            <a:r>
              <a:rPr lang="zh-CN" altLang="en-US" sz="2400" b="1" baseline="-30000">
                <a:latin typeface="宋体" pitchFamily="2" charset="-122"/>
              </a:rPr>
              <a:t>补</a:t>
            </a:r>
            <a:r>
              <a:rPr lang="zh-CN" altLang="en-US" sz="2400" b="1">
                <a:latin typeface="宋体" pitchFamily="2" charset="-122"/>
              </a:rPr>
              <a:t>=</a:t>
            </a:r>
            <a:r>
              <a:rPr lang="en-US" altLang="zh-CN" sz="2400" b="1">
                <a:latin typeface="宋体" pitchFamily="2" charset="-122"/>
              </a:rPr>
              <a:t>x</a:t>
            </a:r>
            <a:r>
              <a:rPr lang="en-US" altLang="zh-CN" sz="2400" b="1" baseline="-30000">
                <a:latin typeface="宋体" pitchFamily="2" charset="-122"/>
              </a:rPr>
              <a:t>0</a:t>
            </a:r>
            <a:r>
              <a:rPr lang="en-US" altLang="zh-CN" sz="2400" b="1">
                <a:latin typeface="宋体" pitchFamily="2" charset="-122"/>
              </a:rPr>
              <a:t>.x</a:t>
            </a:r>
            <a:r>
              <a:rPr lang="en-US" altLang="zh-CN" sz="2400" b="1" baseline="-30000">
                <a:latin typeface="宋体" pitchFamily="2" charset="-122"/>
              </a:rPr>
              <a:t>1</a:t>
            </a:r>
            <a:r>
              <a:rPr lang="en-US" altLang="zh-CN" sz="2400" b="1">
                <a:latin typeface="宋体" pitchFamily="2" charset="-122"/>
              </a:rPr>
              <a:t>x</a:t>
            </a:r>
            <a:r>
              <a:rPr lang="en-US" altLang="zh-CN" sz="2400" b="1" baseline="-30000">
                <a:latin typeface="宋体" pitchFamily="2" charset="-122"/>
              </a:rPr>
              <a:t>2</a:t>
            </a:r>
            <a:r>
              <a:rPr lang="en-US" altLang="zh-CN" sz="2400" b="1">
                <a:latin typeface="Courier New" pitchFamily="49" charset="0"/>
              </a:rPr>
              <a:t>…</a:t>
            </a:r>
            <a:r>
              <a:rPr lang="en-US" altLang="zh-CN" sz="2400" b="1">
                <a:latin typeface="宋体" pitchFamily="2" charset="-122"/>
              </a:rPr>
              <a:t>x</a:t>
            </a:r>
            <a:r>
              <a:rPr lang="en-US" altLang="zh-CN" sz="2400" b="1" baseline="-30000">
                <a:latin typeface="宋体" pitchFamily="2" charset="-122"/>
              </a:rPr>
              <a:t>n</a:t>
            </a:r>
            <a:endParaRPr lang="en-US" altLang="zh-CN" sz="24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1">
                <a:latin typeface="宋体" pitchFamily="2" charset="-122"/>
              </a:rPr>
              <a:t>    [Y]</a:t>
            </a:r>
            <a:r>
              <a:rPr lang="zh-CN" altLang="en-US" sz="2400" b="1" baseline="-30000">
                <a:latin typeface="宋体" pitchFamily="2" charset="-122"/>
              </a:rPr>
              <a:t>补</a:t>
            </a:r>
            <a:r>
              <a:rPr lang="zh-CN" altLang="en-US" sz="2400" b="1">
                <a:latin typeface="宋体" pitchFamily="2" charset="-122"/>
              </a:rPr>
              <a:t>=1.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1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2</a:t>
            </a:r>
            <a:r>
              <a:rPr lang="en-US" altLang="zh-CN" sz="2400" b="1">
                <a:latin typeface="Courier New" pitchFamily="49" charset="0"/>
              </a:rPr>
              <a:t>…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n</a:t>
            </a:r>
            <a:r>
              <a:rPr lang="en-US" altLang="zh-CN" sz="2400" b="1">
                <a:latin typeface="宋体" pitchFamily="2" charset="-122"/>
              </a:rPr>
              <a:t>=2+y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1">
                <a:latin typeface="宋体" pitchFamily="2" charset="-122"/>
              </a:rPr>
              <a:t>    ∴Y=[Y]</a:t>
            </a:r>
            <a:r>
              <a:rPr lang="zh-CN" altLang="en-US" sz="2400" b="1" baseline="-30000">
                <a:latin typeface="宋体" pitchFamily="2" charset="-122"/>
              </a:rPr>
              <a:t>补</a:t>
            </a:r>
            <a:r>
              <a:rPr lang="zh-CN" altLang="en-US" sz="2400" b="1">
                <a:latin typeface="宋体" pitchFamily="2" charset="-122"/>
              </a:rPr>
              <a:t>-2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宋体" pitchFamily="2" charset="-122"/>
              </a:rPr>
              <a:t>       =1.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1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2</a:t>
            </a:r>
            <a:r>
              <a:rPr lang="en-US" altLang="zh-CN" sz="2400" b="1">
                <a:latin typeface="Courier New" pitchFamily="49" charset="0"/>
              </a:rPr>
              <a:t>…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n</a:t>
            </a:r>
            <a:r>
              <a:rPr lang="en-US" altLang="zh-CN" sz="2400" b="1">
                <a:latin typeface="宋体" pitchFamily="2" charset="-122"/>
              </a:rPr>
              <a:t>-2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1">
                <a:latin typeface="宋体" pitchFamily="2" charset="-122"/>
              </a:rPr>
              <a:t>       =0.y</a:t>
            </a:r>
            <a:r>
              <a:rPr lang="en-US" altLang="zh-CN" sz="2400" b="1" baseline="-30000">
                <a:latin typeface="宋体" pitchFamily="2" charset="-122"/>
              </a:rPr>
              <a:t>1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2</a:t>
            </a:r>
            <a:r>
              <a:rPr lang="en-US" altLang="zh-CN" sz="2400" b="1">
                <a:latin typeface="Courier New" pitchFamily="49" charset="0"/>
              </a:rPr>
              <a:t>…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n</a:t>
            </a:r>
            <a:r>
              <a:rPr lang="en-US" altLang="zh-CN" sz="2400" b="1">
                <a:latin typeface="宋体" pitchFamily="2" charset="-122"/>
              </a:rPr>
              <a:t>-1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宋体" pitchFamily="2" charset="-122"/>
              </a:rPr>
              <a:t>    </a:t>
            </a:r>
            <a:r>
              <a:rPr lang="en-US" altLang="zh-CN" sz="2400" b="1">
                <a:latin typeface="宋体" pitchFamily="2" charset="-122"/>
              </a:rPr>
              <a:t>∴</a:t>
            </a:r>
            <a:r>
              <a:rPr lang="zh-CN" altLang="en-US" sz="2400" b="1">
                <a:latin typeface="宋体" pitchFamily="2" charset="-122"/>
              </a:rPr>
              <a:t> </a:t>
            </a:r>
            <a:r>
              <a:rPr lang="en-US" altLang="zh-CN" sz="2400" b="1">
                <a:latin typeface="宋体" pitchFamily="2" charset="-122"/>
              </a:rPr>
              <a:t>X</a:t>
            </a:r>
            <a:r>
              <a:rPr lang="en-US" altLang="zh-CN" sz="24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400" b="1">
                <a:latin typeface="宋体" pitchFamily="2" charset="-122"/>
              </a:rPr>
              <a:t>Y=X</a:t>
            </a:r>
            <a:r>
              <a:rPr lang="en-US" altLang="zh-CN" sz="24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400" b="1">
                <a:latin typeface="宋体" pitchFamily="2" charset="-122"/>
              </a:rPr>
              <a:t>(0.y</a:t>
            </a:r>
            <a:r>
              <a:rPr lang="en-US" altLang="zh-CN" sz="2400" b="1" baseline="-30000">
                <a:latin typeface="宋体" pitchFamily="2" charset="-122"/>
              </a:rPr>
              <a:t>1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2</a:t>
            </a:r>
            <a:r>
              <a:rPr lang="en-US" altLang="zh-CN" sz="2400" b="1">
                <a:latin typeface="Courier New" pitchFamily="49" charset="0"/>
              </a:rPr>
              <a:t>…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n</a:t>
            </a:r>
            <a:r>
              <a:rPr lang="en-US" altLang="zh-CN" sz="2400" b="1">
                <a:latin typeface="宋体" pitchFamily="2" charset="-122"/>
              </a:rPr>
              <a:t>)-X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1">
                <a:latin typeface="宋体" pitchFamily="2" charset="-122"/>
              </a:rPr>
              <a:t>          [X</a:t>
            </a:r>
            <a:r>
              <a:rPr lang="zh-CN" altLang="en-US" sz="24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400" b="1">
                <a:latin typeface="宋体" pitchFamily="2" charset="-122"/>
              </a:rPr>
              <a:t>Y]</a:t>
            </a:r>
            <a:r>
              <a:rPr lang="zh-CN" altLang="en-US" sz="2400" b="1" baseline="-30000">
                <a:latin typeface="宋体" pitchFamily="2" charset="-122"/>
              </a:rPr>
              <a:t>补</a:t>
            </a:r>
            <a:r>
              <a:rPr lang="zh-CN" altLang="en-US" sz="2400" b="1">
                <a:latin typeface="宋体" pitchFamily="2" charset="-122"/>
              </a:rPr>
              <a:t>=[</a:t>
            </a:r>
            <a:r>
              <a:rPr lang="en-US" altLang="zh-CN" sz="2400" b="1">
                <a:latin typeface="宋体" pitchFamily="2" charset="-122"/>
              </a:rPr>
              <a:t>X</a:t>
            </a:r>
            <a:r>
              <a:rPr lang="zh-CN" altLang="en-US" sz="24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400" b="1">
                <a:latin typeface="宋体" pitchFamily="2" charset="-122"/>
              </a:rPr>
              <a:t>(0.y</a:t>
            </a:r>
            <a:r>
              <a:rPr lang="en-US" altLang="zh-CN" sz="2400" b="1" baseline="-30000">
                <a:latin typeface="宋体" pitchFamily="2" charset="-122"/>
              </a:rPr>
              <a:t>1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2</a:t>
            </a:r>
            <a:r>
              <a:rPr lang="en-US" altLang="zh-CN" sz="2400" b="1">
                <a:latin typeface="Courier New" pitchFamily="49" charset="0"/>
              </a:rPr>
              <a:t>…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n</a:t>
            </a:r>
            <a:r>
              <a:rPr lang="en-US" altLang="zh-CN" sz="2400" b="1">
                <a:latin typeface="宋体" pitchFamily="2" charset="-122"/>
              </a:rPr>
              <a:t>)]</a:t>
            </a:r>
            <a:r>
              <a:rPr lang="zh-CN" altLang="en-US" sz="2400" b="1" baseline="-30000">
                <a:latin typeface="宋体" pitchFamily="2" charset="-122"/>
              </a:rPr>
              <a:t>补</a:t>
            </a:r>
            <a:r>
              <a:rPr lang="zh-CN" altLang="en-US" sz="2400" b="1">
                <a:latin typeface="宋体" pitchFamily="2" charset="-122"/>
              </a:rPr>
              <a:t>+[-</a:t>
            </a:r>
            <a:r>
              <a:rPr lang="en-US" altLang="zh-CN" sz="2400" b="1">
                <a:latin typeface="宋体" pitchFamily="2" charset="-122"/>
              </a:rPr>
              <a:t>X]</a:t>
            </a:r>
            <a:r>
              <a:rPr lang="zh-CN" altLang="en-US" sz="2400" b="1" baseline="-30000">
                <a:latin typeface="宋体" pitchFamily="2" charset="-122"/>
              </a:rPr>
              <a:t>补</a:t>
            </a:r>
            <a:endParaRPr lang="zh-CN" altLang="en-US" sz="24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宋体" pitchFamily="2" charset="-122"/>
              </a:rPr>
              <a:t>    因为  (0.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1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2</a:t>
            </a:r>
            <a:r>
              <a:rPr lang="en-US" altLang="zh-CN" sz="2400" b="1">
                <a:latin typeface="Courier New" pitchFamily="49" charset="0"/>
              </a:rPr>
              <a:t>…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n</a:t>
            </a:r>
            <a:r>
              <a:rPr lang="en-US" altLang="zh-CN" sz="2400" b="1">
                <a:latin typeface="宋体" pitchFamily="2" charset="-122"/>
              </a:rPr>
              <a:t>)&gt;0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宋体" pitchFamily="2" charset="-122"/>
              </a:rPr>
              <a:t>    </a:t>
            </a:r>
            <a:r>
              <a:rPr lang="en-US" altLang="zh-CN" sz="2400" b="1">
                <a:latin typeface="宋体" pitchFamily="2" charset="-122"/>
              </a:rPr>
              <a:t>∴</a:t>
            </a:r>
            <a:r>
              <a:rPr lang="zh-CN" altLang="en-US" sz="2400" b="1">
                <a:latin typeface="宋体" pitchFamily="2" charset="-122"/>
              </a:rPr>
              <a:t>[</a:t>
            </a:r>
            <a:r>
              <a:rPr lang="en-US" altLang="zh-CN" sz="2400" b="1">
                <a:latin typeface="宋体" pitchFamily="2" charset="-122"/>
              </a:rPr>
              <a:t>X</a:t>
            </a:r>
            <a:r>
              <a:rPr lang="en-US" altLang="zh-CN" sz="24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400" b="1">
                <a:latin typeface="宋体" pitchFamily="2" charset="-122"/>
              </a:rPr>
              <a:t>Y]</a:t>
            </a:r>
            <a:r>
              <a:rPr lang="zh-CN" altLang="en-US" sz="2400" b="1" baseline="-30000">
                <a:latin typeface="宋体" pitchFamily="2" charset="-122"/>
              </a:rPr>
              <a:t>补</a:t>
            </a:r>
            <a:r>
              <a:rPr lang="zh-CN" altLang="en-US" sz="2400" b="1">
                <a:latin typeface="宋体" pitchFamily="2" charset="-122"/>
              </a:rPr>
              <a:t>=[</a:t>
            </a:r>
            <a:r>
              <a:rPr lang="en-US" altLang="zh-CN" sz="2400" b="1">
                <a:latin typeface="宋体" pitchFamily="2" charset="-122"/>
              </a:rPr>
              <a:t>X]</a:t>
            </a:r>
            <a:r>
              <a:rPr lang="zh-CN" altLang="en-US" sz="2400" b="1" baseline="-30000">
                <a:latin typeface="宋体" pitchFamily="2" charset="-122"/>
              </a:rPr>
              <a:t>补</a:t>
            </a:r>
            <a:r>
              <a:rPr lang="zh-CN" altLang="en-US" sz="24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zh-CN" altLang="en-US" sz="2400" b="1">
                <a:latin typeface="宋体" pitchFamily="2" charset="-122"/>
              </a:rPr>
              <a:t>(0.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1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2</a:t>
            </a:r>
            <a:r>
              <a:rPr lang="en-US" altLang="zh-CN" sz="2400" b="1">
                <a:latin typeface="Courier New" pitchFamily="49" charset="0"/>
              </a:rPr>
              <a:t>…</a:t>
            </a:r>
            <a:r>
              <a:rPr lang="en-US" altLang="zh-CN" sz="2400" b="1">
                <a:latin typeface="宋体" pitchFamily="2" charset="-122"/>
              </a:rPr>
              <a:t>y</a:t>
            </a:r>
            <a:r>
              <a:rPr lang="en-US" altLang="zh-CN" sz="2400" b="1" baseline="-30000">
                <a:latin typeface="宋体" pitchFamily="2" charset="-122"/>
              </a:rPr>
              <a:t>n</a:t>
            </a:r>
            <a:r>
              <a:rPr lang="en-US" altLang="zh-CN" sz="2400" b="1">
                <a:latin typeface="宋体" pitchFamily="2" charset="-122"/>
              </a:rPr>
              <a:t>)</a:t>
            </a:r>
            <a:r>
              <a:rPr lang="en-US" altLang="zh-CN" sz="2400" b="1">
                <a:solidFill>
                  <a:schemeClr val="hlink"/>
                </a:solidFill>
                <a:latin typeface="宋体" pitchFamily="2" charset="-122"/>
              </a:rPr>
              <a:t>+[-X]</a:t>
            </a:r>
            <a:r>
              <a:rPr lang="zh-CN" altLang="en-US" sz="2400" b="1" baseline="-30000">
                <a:solidFill>
                  <a:schemeClr val="hlink"/>
                </a:solidFill>
                <a:latin typeface="宋体" pitchFamily="2" charset="-122"/>
              </a:rPr>
              <a:t>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 txBox="1">
            <a:spLocks noChangeArrowheads="1"/>
          </p:cNvSpPr>
          <p:nvPr/>
        </p:nvSpPr>
        <p:spPr bwMode="auto">
          <a:xfrm>
            <a:off x="381000" y="765175"/>
            <a:ext cx="8534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</a:rPr>
              <a:t>(3) </a:t>
            </a:r>
            <a:r>
              <a:rPr lang="en-US" altLang="zh-CN" sz="2000" b="1" dirty="0">
                <a:latin typeface="宋体" pitchFamily="2" charset="-122"/>
              </a:rPr>
              <a:t>X</a:t>
            </a:r>
            <a:r>
              <a:rPr lang="zh-CN" altLang="en-US" sz="2000" b="1" dirty="0">
                <a:latin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</a:rPr>
              <a:t>Y</a:t>
            </a:r>
            <a:r>
              <a:rPr lang="zh-CN" altLang="en-US" sz="2000" b="1" dirty="0">
                <a:latin typeface="宋体" pitchFamily="2" charset="-122"/>
              </a:rPr>
              <a:t>正负任意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</a:rPr>
              <a:t>    将(1)和(2)两种情况综合起来，得：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</a:rPr>
              <a:t>    [</a:t>
            </a:r>
            <a:r>
              <a:rPr lang="en-US" altLang="zh-CN" sz="2000" b="1" dirty="0">
                <a:latin typeface="宋体" pitchFamily="2" charset="-122"/>
              </a:rPr>
              <a:t>X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 dirty="0">
                <a:latin typeface="宋体" pitchFamily="2" charset="-122"/>
              </a:rPr>
              <a:t>Y]</a:t>
            </a:r>
            <a:r>
              <a:rPr lang="zh-CN" altLang="en-US" sz="2000" b="1" baseline="-30000" dirty="0">
                <a:latin typeface="宋体" pitchFamily="2" charset="-122"/>
              </a:rPr>
              <a:t>补</a:t>
            </a:r>
            <a:r>
              <a:rPr lang="zh-CN" altLang="en-US" sz="2000" b="1" dirty="0">
                <a:latin typeface="宋体" pitchFamily="2" charset="-122"/>
              </a:rPr>
              <a:t>=[</a:t>
            </a:r>
            <a:r>
              <a:rPr lang="en-US" altLang="zh-CN" sz="2000" b="1" dirty="0">
                <a:latin typeface="宋体" pitchFamily="2" charset="-122"/>
              </a:rPr>
              <a:t>X]</a:t>
            </a:r>
            <a:r>
              <a:rPr lang="zh-CN" altLang="en-US" sz="2000" b="1" baseline="-30000" dirty="0">
                <a:latin typeface="宋体" pitchFamily="2" charset="-122"/>
              </a:rPr>
              <a:t>补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zh-CN" altLang="en-US" sz="2000" b="1" dirty="0">
                <a:latin typeface="宋体" pitchFamily="2" charset="-122"/>
              </a:rPr>
              <a:t>(0.</a:t>
            </a:r>
            <a:r>
              <a:rPr lang="en-US" altLang="zh-CN" sz="2000" b="1" dirty="0">
                <a:latin typeface="宋体" pitchFamily="2" charset="-122"/>
              </a:rPr>
              <a:t>y</a:t>
            </a:r>
            <a:r>
              <a:rPr lang="en-US" altLang="zh-CN" sz="2000" b="1" baseline="-30000" dirty="0">
                <a:latin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</a:rPr>
              <a:t>y</a:t>
            </a:r>
            <a:r>
              <a:rPr lang="en-US" altLang="zh-CN" sz="2000" b="1" baseline="-30000" dirty="0">
                <a:latin typeface="宋体" pitchFamily="2" charset="-122"/>
              </a:rPr>
              <a:t>2</a:t>
            </a:r>
            <a:r>
              <a:rPr lang="en-US" altLang="zh-CN" sz="2000" b="1" dirty="0">
                <a:latin typeface="Courier New" pitchFamily="49" charset="0"/>
              </a:rPr>
              <a:t>…</a:t>
            </a:r>
            <a:r>
              <a:rPr lang="en-US" altLang="zh-CN" sz="2000" b="1" dirty="0" err="1">
                <a:latin typeface="宋体" pitchFamily="2" charset="-122"/>
              </a:rPr>
              <a:t>y</a:t>
            </a:r>
            <a:r>
              <a:rPr lang="en-US" altLang="zh-CN" sz="2000" b="1" baseline="-30000" dirty="0" err="1">
                <a:latin typeface="宋体" pitchFamily="2" charset="-122"/>
              </a:rPr>
              <a:t>n</a:t>
            </a:r>
            <a:r>
              <a:rPr lang="en-US" altLang="zh-CN" sz="2000" b="1" dirty="0">
                <a:latin typeface="宋体" pitchFamily="2" charset="-122"/>
              </a:rPr>
              <a:t>)+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[-X]</a:t>
            </a:r>
            <a:r>
              <a:rPr lang="zh-CN" altLang="en-US" sz="2000" b="1" baseline="-30000" dirty="0">
                <a:solidFill>
                  <a:srgbClr val="FF0000"/>
                </a:solidFill>
                <a:latin typeface="宋体" pitchFamily="2" charset="-122"/>
              </a:rPr>
              <a:t>补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×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y</a:t>
            </a:r>
            <a:r>
              <a:rPr lang="en-US" altLang="zh-CN" sz="2000" b="1" baseline="-30000" dirty="0">
                <a:solidFill>
                  <a:srgbClr val="FF0000"/>
                </a:solidFill>
                <a:latin typeface="宋体" pitchFamily="2" charset="-122"/>
              </a:rPr>
              <a:t>0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    =[X]</a:t>
            </a:r>
            <a:r>
              <a:rPr lang="zh-CN" altLang="en-US" sz="2000" b="1" baseline="-30000" dirty="0">
                <a:latin typeface="宋体" pitchFamily="2" charset="-122"/>
              </a:rPr>
              <a:t>补</a:t>
            </a:r>
            <a:r>
              <a:rPr lang="zh-CN" altLang="en-US" sz="2000" b="1" dirty="0">
                <a:latin typeface="宋体" pitchFamily="2" charset="-122"/>
              </a:rPr>
              <a:t>(-</a:t>
            </a:r>
            <a:r>
              <a:rPr lang="en-US" altLang="zh-CN" sz="2000" b="1" dirty="0">
                <a:latin typeface="宋体" pitchFamily="2" charset="-122"/>
              </a:rPr>
              <a:t>y</a:t>
            </a:r>
            <a:r>
              <a:rPr lang="en-US" altLang="zh-CN" sz="2000" b="1" baseline="-30000" dirty="0">
                <a:latin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</a:rPr>
              <a:t>+0.y</a:t>
            </a:r>
            <a:r>
              <a:rPr lang="en-US" altLang="zh-CN" sz="2000" b="1" baseline="-30000" dirty="0">
                <a:latin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</a:rPr>
              <a:t>y</a:t>
            </a:r>
            <a:r>
              <a:rPr lang="en-US" altLang="zh-CN" sz="2000" b="1" baseline="-30000" dirty="0">
                <a:latin typeface="宋体" pitchFamily="2" charset="-122"/>
              </a:rPr>
              <a:t>2</a:t>
            </a:r>
            <a:r>
              <a:rPr lang="en-US" altLang="zh-CN" sz="2000" b="1" dirty="0">
                <a:latin typeface="Courier New" pitchFamily="49" charset="0"/>
              </a:rPr>
              <a:t>…</a:t>
            </a:r>
            <a:r>
              <a:rPr lang="en-US" altLang="zh-CN" sz="2000" b="1" dirty="0" err="1">
                <a:latin typeface="宋体" pitchFamily="2" charset="-122"/>
              </a:rPr>
              <a:t>y</a:t>
            </a:r>
            <a:r>
              <a:rPr lang="en-US" altLang="zh-CN" sz="2000" b="1" baseline="-30000" dirty="0" err="1">
                <a:latin typeface="宋体" pitchFamily="2" charset="-122"/>
              </a:rPr>
              <a:t>n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    =[X]</a:t>
            </a:r>
            <a:r>
              <a:rPr lang="zh-CN" altLang="en-US" sz="2000" b="1" baseline="-30000" dirty="0">
                <a:latin typeface="宋体" pitchFamily="2" charset="-122"/>
              </a:rPr>
              <a:t>补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zh-CN" altLang="en-US" sz="2000" b="1" dirty="0">
                <a:latin typeface="宋体" pitchFamily="2" charset="-122"/>
              </a:rPr>
              <a:t>[-</a:t>
            </a:r>
            <a:r>
              <a:rPr lang="en-US" altLang="zh-CN" sz="2000" b="1" dirty="0">
                <a:latin typeface="宋体" pitchFamily="2" charset="-122"/>
              </a:rPr>
              <a:t>y</a:t>
            </a:r>
            <a:r>
              <a:rPr lang="en-US" altLang="zh-CN" sz="2000" b="1" baseline="-30000" dirty="0">
                <a:latin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</a:rPr>
              <a:t>+</a:t>
            </a:r>
            <a:r>
              <a:rPr lang="en-US" altLang="zh-CN" sz="2000" b="1" dirty="0">
                <a:solidFill>
                  <a:schemeClr val="hlink"/>
                </a:solidFill>
                <a:latin typeface="宋体" pitchFamily="2" charset="-122"/>
              </a:rPr>
              <a:t>y</a:t>
            </a:r>
            <a:r>
              <a:rPr lang="en-US" altLang="zh-CN" sz="2000" b="1" baseline="-30000" dirty="0">
                <a:solidFill>
                  <a:schemeClr val="hlink"/>
                </a:solidFill>
                <a:latin typeface="宋体" pitchFamily="2" charset="-122"/>
              </a:rPr>
              <a:t>1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 dirty="0">
                <a:solidFill>
                  <a:schemeClr val="hlink"/>
                </a:solidFill>
                <a:latin typeface="宋体" pitchFamily="2" charset="-122"/>
              </a:rPr>
              <a:t>2</a:t>
            </a:r>
            <a:r>
              <a:rPr lang="en-US" altLang="zh-CN" sz="2000" b="1" baseline="30000" dirty="0">
                <a:solidFill>
                  <a:schemeClr val="hlink"/>
                </a:solidFill>
                <a:latin typeface="宋体" pitchFamily="2" charset="-122"/>
              </a:rPr>
              <a:t>-1</a:t>
            </a:r>
            <a:r>
              <a:rPr lang="en-US" altLang="zh-CN" sz="2000" b="1" dirty="0">
                <a:latin typeface="宋体" pitchFamily="2" charset="-122"/>
              </a:rPr>
              <a:t>+y</a:t>
            </a:r>
            <a:r>
              <a:rPr lang="en-US" altLang="zh-CN" sz="2000" b="1" baseline="-30000" dirty="0">
                <a:latin typeface="宋体" pitchFamily="2" charset="-122"/>
              </a:rPr>
              <a:t>2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latin typeface="宋体" pitchFamily="2" charset="-122"/>
              </a:rPr>
              <a:t>-2</a:t>
            </a:r>
            <a:r>
              <a:rPr lang="en-US" altLang="zh-CN" sz="2000" b="1" dirty="0">
                <a:latin typeface="宋体" pitchFamily="2" charset="-122"/>
              </a:rPr>
              <a:t>+</a:t>
            </a:r>
            <a:r>
              <a:rPr lang="en-US" altLang="zh-CN" sz="2000" b="1" dirty="0">
                <a:latin typeface="Courier New" pitchFamily="49" charset="0"/>
              </a:rPr>
              <a:t>…</a:t>
            </a:r>
            <a:r>
              <a:rPr lang="en-US" altLang="zh-CN" sz="2000" b="1" dirty="0">
                <a:latin typeface="宋体" pitchFamily="2" charset="-122"/>
              </a:rPr>
              <a:t>+y</a:t>
            </a:r>
            <a:r>
              <a:rPr lang="en-US" altLang="zh-CN" sz="2000" b="1" baseline="-30000" dirty="0">
                <a:latin typeface="宋体" pitchFamily="2" charset="-122"/>
              </a:rPr>
              <a:t>n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latin typeface="宋体" pitchFamily="2" charset="-122"/>
              </a:rPr>
              <a:t>-n</a:t>
            </a:r>
            <a:r>
              <a:rPr lang="en-US" altLang="zh-CN" sz="2000" b="1" dirty="0">
                <a:latin typeface="宋体" pitchFamily="2" charset="-122"/>
              </a:rPr>
              <a:t>]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    =[X]</a:t>
            </a:r>
            <a:r>
              <a:rPr lang="zh-CN" altLang="en-US" sz="2000" b="1" baseline="-30000" dirty="0">
                <a:latin typeface="宋体" pitchFamily="2" charset="-122"/>
              </a:rPr>
              <a:t>补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zh-CN" altLang="en-US" sz="2000" b="1" dirty="0">
                <a:latin typeface="宋体" pitchFamily="2" charset="-122"/>
              </a:rPr>
              <a:t>[-</a:t>
            </a:r>
            <a:r>
              <a:rPr lang="en-US" altLang="zh-CN" sz="2000" b="1" dirty="0">
                <a:latin typeface="宋体" pitchFamily="2" charset="-122"/>
              </a:rPr>
              <a:t>y</a:t>
            </a:r>
            <a:r>
              <a:rPr lang="en-US" altLang="zh-CN" sz="2000" b="1" baseline="-30000" dirty="0">
                <a:latin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</a:rPr>
              <a:t>+</a:t>
            </a:r>
            <a:r>
              <a:rPr lang="en-US" altLang="zh-CN" sz="2000" b="1" dirty="0">
                <a:solidFill>
                  <a:schemeClr val="hlink"/>
                </a:solidFill>
                <a:latin typeface="宋体" pitchFamily="2" charset="-122"/>
              </a:rPr>
              <a:t>(y</a:t>
            </a:r>
            <a:r>
              <a:rPr lang="en-US" altLang="zh-CN" sz="2000" b="1" baseline="-30000" dirty="0">
                <a:solidFill>
                  <a:schemeClr val="hlink"/>
                </a:solidFill>
                <a:latin typeface="宋体" pitchFamily="2" charset="-122"/>
              </a:rPr>
              <a:t>1</a:t>
            </a:r>
            <a:r>
              <a:rPr lang="en-US" altLang="zh-CN" sz="2000" b="1" dirty="0">
                <a:solidFill>
                  <a:schemeClr val="hlink"/>
                </a:solidFill>
                <a:latin typeface="宋体" pitchFamily="2" charset="-122"/>
              </a:rPr>
              <a:t>-y</a:t>
            </a:r>
            <a:r>
              <a:rPr lang="en-US" altLang="zh-CN" sz="2000" b="1" baseline="-30000" dirty="0">
                <a:solidFill>
                  <a:schemeClr val="hlink"/>
                </a:solidFill>
                <a:latin typeface="宋体" pitchFamily="2" charset="-122"/>
              </a:rPr>
              <a:t>1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 dirty="0">
                <a:solidFill>
                  <a:schemeClr val="hlink"/>
                </a:solidFill>
                <a:latin typeface="宋体" pitchFamily="2" charset="-122"/>
              </a:rPr>
              <a:t>2</a:t>
            </a:r>
            <a:r>
              <a:rPr lang="en-US" altLang="zh-CN" sz="2000" b="1" baseline="30000" dirty="0">
                <a:solidFill>
                  <a:schemeClr val="hlink"/>
                </a:solidFill>
                <a:latin typeface="宋体" pitchFamily="2" charset="-122"/>
              </a:rPr>
              <a:t>-1</a:t>
            </a:r>
            <a:r>
              <a:rPr lang="en-US" altLang="zh-CN" sz="2000" b="1" dirty="0">
                <a:solidFill>
                  <a:schemeClr val="hlink"/>
                </a:solidFill>
                <a:latin typeface="宋体" pitchFamily="2" charset="-122"/>
              </a:rPr>
              <a:t>)</a:t>
            </a:r>
            <a:r>
              <a:rPr lang="en-US" altLang="zh-CN" sz="2000" b="1" dirty="0">
                <a:latin typeface="宋体" pitchFamily="2" charset="-122"/>
              </a:rPr>
              <a:t>+(y</a:t>
            </a:r>
            <a:r>
              <a:rPr lang="en-US" altLang="zh-CN" sz="2000" b="1" baseline="-30000" dirty="0">
                <a:latin typeface="宋体" pitchFamily="2" charset="-122"/>
              </a:rPr>
              <a:t>2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latin typeface="宋体" pitchFamily="2" charset="-122"/>
              </a:rPr>
              <a:t>-1</a:t>
            </a:r>
            <a:r>
              <a:rPr lang="en-US" altLang="zh-CN" sz="2000" b="1" dirty="0">
                <a:latin typeface="宋体" pitchFamily="2" charset="-122"/>
              </a:rPr>
              <a:t>-y</a:t>
            </a:r>
            <a:r>
              <a:rPr lang="en-US" altLang="zh-CN" sz="2000" b="1" baseline="-30000" dirty="0">
                <a:latin typeface="宋体" pitchFamily="2" charset="-122"/>
              </a:rPr>
              <a:t>2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latin typeface="宋体" pitchFamily="2" charset="-122"/>
              </a:rPr>
              <a:t>-2</a:t>
            </a:r>
            <a:r>
              <a:rPr lang="en-US" altLang="zh-CN" sz="2000" b="1" dirty="0">
                <a:latin typeface="宋体" pitchFamily="2" charset="-122"/>
              </a:rPr>
              <a:t>)+</a:t>
            </a:r>
            <a:r>
              <a:rPr lang="en-US" altLang="zh-CN" sz="2000" b="1" dirty="0">
                <a:latin typeface="Courier New" pitchFamily="49" charset="0"/>
              </a:rPr>
              <a:t>…</a:t>
            </a:r>
            <a:r>
              <a:rPr lang="en-US" altLang="zh-CN" sz="2000" b="1" dirty="0">
                <a:latin typeface="宋体" pitchFamily="2" charset="-122"/>
              </a:rPr>
              <a:t>+(y</a:t>
            </a:r>
            <a:r>
              <a:rPr lang="en-US" altLang="zh-CN" sz="2000" b="1" baseline="-30000" dirty="0">
                <a:latin typeface="宋体" pitchFamily="2" charset="-122"/>
              </a:rPr>
              <a:t>n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latin typeface="宋体" pitchFamily="2" charset="-122"/>
              </a:rPr>
              <a:t>-(n-1)</a:t>
            </a:r>
            <a:r>
              <a:rPr lang="en-US" altLang="zh-CN" sz="2000" b="1" dirty="0">
                <a:latin typeface="宋体" pitchFamily="2" charset="-122"/>
              </a:rPr>
              <a:t>-y</a:t>
            </a:r>
            <a:r>
              <a:rPr lang="en-US" altLang="zh-CN" sz="2000" b="1" baseline="-30000" dirty="0">
                <a:latin typeface="宋体" pitchFamily="2" charset="-122"/>
              </a:rPr>
              <a:t>n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latin typeface="宋体" pitchFamily="2" charset="-122"/>
              </a:rPr>
              <a:t>-n</a:t>
            </a:r>
            <a:r>
              <a:rPr lang="en-US" altLang="zh-CN" sz="2000" b="1" dirty="0">
                <a:latin typeface="宋体" pitchFamily="2" charset="-122"/>
              </a:rPr>
              <a:t>)]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    =[X]</a:t>
            </a:r>
            <a:r>
              <a:rPr lang="zh-CN" altLang="en-US" sz="2000" b="1" baseline="-30000" dirty="0">
                <a:latin typeface="宋体" pitchFamily="2" charset="-122"/>
              </a:rPr>
              <a:t>补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zh-CN" altLang="en-US" sz="2000" b="1" dirty="0">
                <a:latin typeface="宋体" pitchFamily="2" charset="-122"/>
              </a:rPr>
              <a:t>[(</a:t>
            </a:r>
            <a:r>
              <a:rPr lang="en-US" altLang="zh-CN" sz="2000" b="1" dirty="0">
                <a:latin typeface="宋体" pitchFamily="2" charset="-122"/>
              </a:rPr>
              <a:t>y</a:t>
            </a:r>
            <a:r>
              <a:rPr lang="en-US" altLang="zh-CN" sz="2000" b="1" baseline="-30000" dirty="0">
                <a:latin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</a:rPr>
              <a:t>-y</a:t>
            </a:r>
            <a:r>
              <a:rPr lang="en-US" altLang="zh-CN" sz="2000" b="1" baseline="-30000" dirty="0">
                <a:latin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</a:rPr>
              <a:t>)+(y</a:t>
            </a:r>
            <a:r>
              <a:rPr lang="en-US" altLang="zh-CN" sz="2000" b="1" baseline="-30000" dirty="0">
                <a:latin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</a:rPr>
              <a:t>-y</a:t>
            </a:r>
            <a:r>
              <a:rPr lang="en-US" altLang="zh-CN" sz="2000" b="1" baseline="-30000" dirty="0">
                <a:latin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latin typeface="宋体" pitchFamily="2" charset="-122"/>
              </a:rPr>
              <a:t>-1</a:t>
            </a:r>
            <a:r>
              <a:rPr lang="en-US" altLang="zh-CN" sz="2000" b="1" dirty="0">
                <a:latin typeface="宋体" pitchFamily="2" charset="-122"/>
              </a:rPr>
              <a:t>+</a:t>
            </a:r>
            <a:r>
              <a:rPr lang="en-US" altLang="zh-CN" sz="2000" b="1" dirty="0">
                <a:latin typeface="Courier New" pitchFamily="49" charset="0"/>
              </a:rPr>
              <a:t>…</a:t>
            </a:r>
            <a:r>
              <a:rPr lang="en-US" altLang="zh-CN" sz="2000" b="1" dirty="0">
                <a:latin typeface="宋体" pitchFamily="2" charset="-122"/>
              </a:rPr>
              <a:t>+(y</a:t>
            </a:r>
            <a:r>
              <a:rPr lang="en-US" altLang="zh-CN" sz="2000" b="1" baseline="-30000" dirty="0">
                <a:latin typeface="宋体" pitchFamily="2" charset="-122"/>
              </a:rPr>
              <a:t>n</a:t>
            </a:r>
            <a:r>
              <a:rPr lang="en-US" altLang="zh-CN" sz="2000" b="1" dirty="0">
                <a:latin typeface="宋体" pitchFamily="2" charset="-122"/>
              </a:rPr>
              <a:t>-y</a:t>
            </a:r>
            <a:r>
              <a:rPr lang="en-US" altLang="zh-CN" sz="2000" b="1" baseline="-30000" dirty="0">
                <a:latin typeface="宋体" pitchFamily="2" charset="-122"/>
              </a:rPr>
              <a:t>n-1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latin typeface="宋体" pitchFamily="2" charset="-122"/>
              </a:rPr>
              <a:t>-(n-1)</a:t>
            </a:r>
            <a:r>
              <a:rPr lang="en-US" altLang="zh-CN" sz="2000" b="1" dirty="0">
                <a:latin typeface="宋体" pitchFamily="2" charset="-122"/>
              </a:rPr>
              <a:t>+(0-y</a:t>
            </a:r>
            <a:r>
              <a:rPr lang="en-US" altLang="zh-CN" sz="2000" b="1" baseline="-30000" dirty="0">
                <a:latin typeface="宋体" pitchFamily="2" charset="-122"/>
              </a:rPr>
              <a:t>n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latin typeface="宋体" pitchFamily="2" charset="-122"/>
              </a:rPr>
              <a:t>-n</a:t>
            </a:r>
            <a:r>
              <a:rPr lang="en-US" altLang="zh-CN" sz="2000" b="1" dirty="0">
                <a:latin typeface="宋体" pitchFamily="2" charset="-122"/>
              </a:rPr>
              <a:t>]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	 =[X]</a:t>
            </a:r>
            <a:r>
              <a:rPr lang="zh-CN" altLang="en-US" sz="2000" b="1" baseline="-30000" dirty="0">
                <a:latin typeface="宋体" pitchFamily="2" charset="-122"/>
              </a:rPr>
              <a:t>补</a:t>
            </a:r>
            <a:r>
              <a:rPr lang="zh-CN" altLang="en-US" sz="2000" b="1" dirty="0">
                <a:latin typeface="Courier New" pitchFamily="49" charset="0"/>
                <a:cs typeface="Times New Roman" pitchFamily="18" charset="0"/>
              </a:rPr>
              <a:t>·</a:t>
            </a:r>
            <a:endParaRPr lang="zh-CN" altLang="en-US" sz="2000" b="1" dirty="0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zh-CN" altLang="en-US" sz="2000" b="1" dirty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</a:rPr>
              <a:t>      乘数的最低位为</a:t>
            </a:r>
            <a:r>
              <a:rPr lang="en-US" altLang="zh-CN" sz="2000" b="1" dirty="0" err="1"/>
              <a:t>y</a:t>
            </a:r>
            <a:r>
              <a:rPr lang="en-US" altLang="zh-CN" sz="2000" b="1" baseline="-30000" dirty="0" err="1"/>
              <a:t>n</a:t>
            </a:r>
            <a:r>
              <a:rPr lang="en-US" sz="2000" b="1" dirty="0">
                <a:latin typeface="宋体" pitchFamily="2" charset="-122"/>
              </a:rPr>
              <a:t>，</a:t>
            </a:r>
            <a:r>
              <a:rPr lang="zh-CN" altLang="en-US" sz="2000" b="1" dirty="0">
                <a:latin typeface="宋体" pitchFamily="2" charset="-122"/>
              </a:rPr>
              <a:t>在其后面添加</a:t>
            </a:r>
            <a:r>
              <a:rPr lang="zh-CN" altLang="en-US" sz="2000" b="1" dirty="0"/>
              <a:t>1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/>
              <a:t>y</a:t>
            </a:r>
            <a:r>
              <a:rPr lang="en-US" altLang="zh-CN" sz="2000" b="1" baseline="-30000" dirty="0"/>
              <a:t>n+1</a:t>
            </a:r>
            <a:r>
              <a:rPr lang="en-US" sz="2000" b="1" dirty="0">
                <a:latin typeface="宋体" pitchFamily="2" charset="-122"/>
              </a:rPr>
              <a:t>，</a:t>
            </a:r>
            <a:r>
              <a:rPr lang="zh-CN" altLang="en-US" sz="2000" b="1" dirty="0">
                <a:latin typeface="宋体" pitchFamily="2" charset="-122"/>
              </a:rPr>
              <a:t>其值为</a:t>
            </a:r>
            <a:r>
              <a:rPr lang="zh-CN" altLang="en-US" sz="2000" b="1" dirty="0"/>
              <a:t>0</a:t>
            </a:r>
            <a:r>
              <a:rPr lang="zh-CN" altLang="en-US" sz="2000" b="1" dirty="0">
                <a:latin typeface="宋体" pitchFamily="2" charset="-122"/>
              </a:rPr>
              <a:t>，按机器执行顺序求出每一步的部分积。</a:t>
            </a:r>
            <a:r>
              <a:rPr lang="zh-CN" altLang="en-US" sz="2000" b="1" dirty="0"/>
              <a:t> </a:t>
            </a:r>
          </a:p>
        </p:txBody>
      </p:sp>
      <p:sp>
        <p:nvSpPr>
          <p:cNvPr id="14339" name="Line 5"/>
          <p:cNvSpPr>
            <a:spLocks noChangeShapeType="1"/>
          </p:cNvSpPr>
          <p:nvPr/>
        </p:nvSpPr>
        <p:spPr bwMode="auto">
          <a:xfrm flipH="1">
            <a:off x="2166938" y="3127375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0" name="Line 6"/>
          <p:cNvSpPr>
            <a:spLocks noChangeShapeType="1"/>
          </p:cNvSpPr>
          <p:nvPr/>
        </p:nvSpPr>
        <p:spPr bwMode="auto">
          <a:xfrm>
            <a:off x="2243138" y="31273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 flipH="1">
            <a:off x="3157538" y="3127375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2" name="Line 8"/>
          <p:cNvSpPr>
            <a:spLocks noChangeShapeType="1"/>
          </p:cNvSpPr>
          <p:nvPr/>
        </p:nvSpPr>
        <p:spPr bwMode="auto">
          <a:xfrm>
            <a:off x="3309938" y="3051175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 flipV="1">
            <a:off x="5595938" y="3736975"/>
            <a:ext cx="106680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344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808879"/>
              </p:ext>
            </p:extLst>
          </p:nvPr>
        </p:nvGraphicFramePr>
        <p:xfrm>
          <a:off x="1862138" y="3813175"/>
          <a:ext cx="1447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r:id="rId3" imgW="991461" imgH="432175" progId="Equation.3">
                  <p:embed/>
                </p:oleObj>
              </mc:Choice>
              <mc:Fallback>
                <p:oleObj r:id="rId3" imgW="991461" imgH="432175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3813175"/>
                        <a:ext cx="1447800" cy="609600"/>
                      </a:xfrm>
                      <a:prstGeom prst="rect">
                        <a:avLst/>
                      </a:prstGeom>
                      <a:solidFill>
                        <a:srgbClr val="DBEEF4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 txBox="1">
            <a:spLocks noChangeArrowheads="1"/>
          </p:cNvSpPr>
          <p:nvPr/>
        </p:nvSpPr>
        <p:spPr bwMode="auto">
          <a:xfrm>
            <a:off x="900113" y="112553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写成递推公式如下：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  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P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0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 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= 0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  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P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1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 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= </a:t>
            </a:r>
            <a:r>
              <a:rPr lang="zh-CN" altLang="en-US" sz="2000" b="1">
                <a:solidFill>
                  <a:schemeClr val="hlink"/>
                </a:solidFill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sz="2000" b="1" baseline="30000">
                <a:solidFill>
                  <a:schemeClr val="hlink"/>
                </a:solidFill>
                <a:latin typeface="宋体" pitchFamily="2" charset="-122"/>
                <a:cs typeface="Times New Roman" pitchFamily="18" charset="0"/>
              </a:rPr>
              <a:t>-1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{［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P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0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+</a:t>
            </a:r>
            <a:r>
              <a:rPr lang="zh-CN" altLang="en-US" sz="2000" b="1">
                <a:solidFill>
                  <a:schemeClr val="hlink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>
                <a:solidFill>
                  <a:schemeClr val="hlink"/>
                </a:solidFill>
                <a:latin typeface="宋体" pitchFamily="2" charset="-122"/>
                <a:cs typeface="Times New Roman" pitchFamily="18" charset="0"/>
              </a:rPr>
              <a:t>y</a:t>
            </a:r>
            <a:r>
              <a:rPr lang="en-US" altLang="zh-CN" sz="2000" b="1" baseline="-30000">
                <a:solidFill>
                  <a:schemeClr val="hlink"/>
                </a:solidFill>
                <a:latin typeface="宋体" pitchFamily="2" charset="-122"/>
                <a:cs typeface="Times New Roman" pitchFamily="18" charset="0"/>
              </a:rPr>
              <a:t>n+1</a:t>
            </a:r>
            <a:r>
              <a:rPr lang="en-US" altLang="zh-CN" sz="2000" b="1">
                <a:solidFill>
                  <a:schemeClr val="hlink"/>
                </a:solidFill>
                <a:latin typeface="宋体" pitchFamily="2" charset="-122"/>
                <a:cs typeface="Times New Roman" pitchFamily="18" charset="0"/>
              </a:rPr>
              <a:t>-y</a:t>
            </a:r>
            <a:r>
              <a:rPr lang="en-US" altLang="zh-CN" sz="2000" b="1" baseline="-30000">
                <a:solidFill>
                  <a:schemeClr val="hlink"/>
                </a:solidFill>
                <a:latin typeface="宋体" pitchFamily="2" charset="-122"/>
                <a:cs typeface="Times New Roman" pitchFamily="18" charset="0"/>
              </a:rPr>
              <a:t>n</a:t>
            </a:r>
            <a:r>
              <a:rPr lang="en-US" altLang="zh-CN" sz="2000" b="1">
                <a:solidFill>
                  <a:schemeClr val="hlink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x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}	(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y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n+1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=0)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  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P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2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 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= 2</a:t>
            </a:r>
            <a:r>
              <a:rPr lang="zh-CN" altLang="en-US" sz="2000" b="1" baseline="30000">
                <a:latin typeface="宋体" pitchFamily="2" charset="-122"/>
                <a:cs typeface="Times New Roman" pitchFamily="18" charset="0"/>
              </a:rPr>
              <a:t>-1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{［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P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1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+(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y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n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-y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n-1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)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x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		</a:t>
            </a:r>
            <a:r>
              <a:rPr lang="zh-CN" altLang="en-US" sz="2000" b="1">
                <a:latin typeface="Courier New" pitchFamily="49" charset="0"/>
                <a:cs typeface="Times New Roman" pitchFamily="18" charset="0"/>
              </a:rPr>
              <a:t>…</a:t>
            </a:r>
            <a:endParaRPr lang="zh-CN" altLang="en-US" sz="2000" b="1">
              <a:latin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  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P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i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 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= 2</a:t>
            </a:r>
            <a:r>
              <a:rPr lang="zh-CN" altLang="en-US" sz="2000" b="1" baseline="30000">
                <a:latin typeface="宋体" pitchFamily="2" charset="-122"/>
                <a:cs typeface="Times New Roman" pitchFamily="18" charset="0"/>
              </a:rPr>
              <a:t>-1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{［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P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i-1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+(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y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n-i+2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-y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n-i+1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)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x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		</a:t>
            </a:r>
            <a:r>
              <a:rPr lang="zh-CN" altLang="en-US" sz="2000" b="1">
                <a:latin typeface="Courier New" pitchFamily="49" charset="0"/>
                <a:cs typeface="Times New Roman" pitchFamily="18" charset="0"/>
              </a:rPr>
              <a:t>…</a:t>
            </a:r>
            <a:endParaRPr lang="zh-CN" altLang="en-US" sz="2000" b="1">
              <a:latin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  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P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n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 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= 2</a:t>
            </a:r>
            <a:r>
              <a:rPr lang="zh-CN" altLang="en-US" sz="2000" b="1" baseline="30000">
                <a:latin typeface="宋体" pitchFamily="2" charset="-122"/>
                <a:cs typeface="Times New Roman" pitchFamily="18" charset="0"/>
              </a:rPr>
              <a:t>-1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{［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P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n-1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+(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y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2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-y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1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)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x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zh-CN" altLang="en-US" sz="2000" b="1">
              <a:latin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   所以	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x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y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 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=［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P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n+1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=［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P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n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 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+ (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y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1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-y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0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)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［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x</a:t>
            </a:r>
            <a:r>
              <a:rPr lang="en-US" sz="2000" b="1">
                <a:latin typeface="宋体" pitchFamily="2" charset="-122"/>
                <a:cs typeface="Times New Roman" pitchFamily="18" charset="0"/>
              </a:rPr>
              <a:t>］</a:t>
            </a:r>
            <a:r>
              <a:rPr lang="zh-CN" altLang="en-US" sz="2000" b="1" baseline="-30000">
                <a:latin typeface="宋体" pitchFamily="2" charset="-122"/>
                <a:cs typeface="Times New Roman" pitchFamily="18" charset="0"/>
              </a:rPr>
              <a:t>补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zh-CN" altLang="en-US" sz="2000" b="1">
              <a:latin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请注意：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y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0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是乘数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y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的符号位，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y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n</a:t>
            </a:r>
            <a:r>
              <a:rPr lang="en-US" sz="2000" b="1" baseline="-30000">
                <a:latin typeface="宋体" pitchFamily="2" charset="-122"/>
                <a:cs typeface="Times New Roman" pitchFamily="18" charset="0"/>
              </a:rPr>
              <a:t>＋</a:t>
            </a:r>
            <a:r>
              <a:rPr lang="en-US" altLang="zh-CN" sz="2000" b="1" baseline="-30000">
                <a:latin typeface="宋体" pitchFamily="2" charset="-122"/>
                <a:cs typeface="Times New Roman" pitchFamily="18" charset="0"/>
              </a:rPr>
              <a:t>1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是附加位。</a:t>
            </a:r>
          </a:p>
        </p:txBody>
      </p:sp>
      <p:sp>
        <p:nvSpPr>
          <p:cNvPr id="15363" name="AutoShape 4"/>
          <p:cNvSpPr>
            <a:spLocks noChangeArrowheads="1"/>
          </p:cNvSpPr>
          <p:nvPr/>
        </p:nvSpPr>
        <p:spPr bwMode="auto">
          <a:xfrm>
            <a:off x="4213225" y="1087438"/>
            <a:ext cx="990600" cy="457200"/>
          </a:xfrm>
          <a:prstGeom prst="wedgeRectCallout">
            <a:avLst>
              <a:gd name="adj1" fmla="val -205287"/>
              <a:gd name="adj2" fmla="val 136806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zh-CN" altLang="en-US" dirty="0"/>
              <a:t>右移</a:t>
            </a:r>
          </a:p>
        </p:txBody>
      </p:sp>
      <p:sp>
        <p:nvSpPr>
          <p:cNvPr id="15364" name="AutoShape 5"/>
          <p:cNvSpPr>
            <a:spLocks/>
          </p:cNvSpPr>
          <p:nvPr/>
        </p:nvSpPr>
        <p:spPr bwMode="auto">
          <a:xfrm>
            <a:off x="6873875" y="2754313"/>
            <a:ext cx="1758950" cy="466725"/>
          </a:xfrm>
          <a:prstGeom prst="borderCallout2">
            <a:avLst>
              <a:gd name="adj1" fmla="val 24491"/>
              <a:gd name="adj2" fmla="val -4333"/>
              <a:gd name="adj3" fmla="val 24491"/>
              <a:gd name="adj4" fmla="val -4333"/>
              <a:gd name="adj5" fmla="val -132315"/>
              <a:gd name="adj6" fmla="val -135829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zh-CN" altLang="en-US"/>
              <a:t>判断+-[</a:t>
            </a:r>
            <a:r>
              <a:rPr lang="en-US" altLang="zh-CN"/>
              <a:t>X]</a:t>
            </a:r>
            <a:r>
              <a:rPr lang="zh-CN" altLang="en-US" baseline="-25000"/>
              <a:t>补</a:t>
            </a:r>
            <a:endParaRPr 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 txBox="1">
            <a:spLocks noChangeArrowheads="1"/>
          </p:cNvSpPr>
          <p:nvPr/>
        </p:nvSpPr>
        <p:spPr bwMode="auto">
          <a:xfrm>
            <a:off x="395288" y="404813"/>
            <a:ext cx="85693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2．补码一位乘法的运算规则</a:t>
            </a:r>
            <a:r>
              <a:rPr lang="zh-CN" altLang="en-US" sz="2000">
                <a:latin typeface="宋体" pitchFamily="2" charset="-122"/>
              </a:rPr>
              <a:t>（</a:t>
            </a:r>
            <a:r>
              <a:rPr lang="en-US" altLang="zh-CN" sz="2000">
                <a:latin typeface="宋体" pitchFamily="2" charset="-122"/>
              </a:rPr>
              <a:t>Booth</a:t>
            </a:r>
            <a:r>
              <a:rPr lang="zh-CN" altLang="en-US" sz="2000">
                <a:latin typeface="宋体" pitchFamily="2" charset="-122"/>
              </a:rPr>
              <a:t>算法）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(1)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符号位参加运算，运算的数均以补码表示；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(2)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被乘数取双符号位参加运算，部分积初值为0；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(3)乘数取单符号位以决定最后一步是否需要校正，即是否加[-</a:t>
            </a:r>
            <a:r>
              <a:rPr lang="en-US" altLang="zh-CN" sz="2000">
                <a:latin typeface="宋体" pitchFamily="2" charset="-122"/>
                <a:cs typeface="Times New Roman" pitchFamily="18" charset="0"/>
              </a:rPr>
              <a:t>x]</a:t>
            </a:r>
            <a:r>
              <a:rPr lang="zh-CN" altLang="en-US" sz="2000" baseline="-30000">
                <a:latin typeface="宋体" pitchFamily="2" charset="-122"/>
                <a:cs typeface="Times New Roman" pitchFamily="18" charset="0"/>
              </a:rPr>
              <a:t>补</a:t>
            </a: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；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(4) 乘数末位增设附加位</a:t>
            </a:r>
            <a:r>
              <a:rPr lang="en-US" altLang="zh-CN" sz="2000">
                <a:latin typeface="宋体" pitchFamily="2" charset="-122"/>
                <a:cs typeface="Times New Roman" pitchFamily="18" charset="0"/>
              </a:rPr>
              <a:t>y</a:t>
            </a:r>
            <a:r>
              <a:rPr lang="en-US" altLang="zh-CN" sz="2000" baseline="-30000">
                <a:latin typeface="宋体" pitchFamily="2" charset="-122"/>
                <a:cs typeface="Times New Roman" pitchFamily="18" charset="0"/>
              </a:rPr>
              <a:t>n+1</a:t>
            </a: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且初值为0；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>
                <a:latin typeface="宋体" pitchFamily="2" charset="-122"/>
              </a:rPr>
              <a:t>(5)由于求得一次部分积要右移一位，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aseline="-30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000">
                <a:latin typeface="宋体" pitchFamily="2" charset="-122"/>
              </a:rPr>
              <a:t>与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aseline="-3000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zh-CN" altLang="en-US" sz="2000">
                <a:latin typeface="宋体" pitchFamily="2" charset="-122"/>
              </a:rPr>
              <a:t>位就构成了各步运算的判断位。从而可以得到算法如表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3.1</a:t>
            </a:r>
            <a:r>
              <a:rPr lang="zh-CN" altLang="en-US" sz="2000">
                <a:latin typeface="宋体" pitchFamily="2" charset="-122"/>
              </a:rPr>
              <a:t>所示。</a:t>
            </a: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08038" y="5434013"/>
            <a:ext cx="7696200" cy="106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(6)按照上述算法进行</a:t>
            </a:r>
            <a:r>
              <a:rPr lang="en-US" altLang="zh-CN">
                <a:latin typeface="Times New Roman" pitchFamily="18" charset="0"/>
              </a:rPr>
              <a:t>n+1</a:t>
            </a:r>
            <a:r>
              <a:rPr lang="zh-CN" altLang="en-US">
                <a:latin typeface="宋体" pitchFamily="2" charset="-122"/>
              </a:rPr>
              <a:t>步操作，但第</a:t>
            </a:r>
            <a:r>
              <a:rPr lang="en-US" altLang="zh-CN">
                <a:latin typeface="Times New Roman" pitchFamily="18" charset="0"/>
              </a:rPr>
              <a:t>n+1</a:t>
            </a:r>
            <a:r>
              <a:rPr lang="zh-CN" altLang="en-US">
                <a:latin typeface="宋体" pitchFamily="2" charset="-122"/>
              </a:rPr>
              <a:t>步不再移位，仅根据</a:t>
            </a:r>
            <a:r>
              <a:rPr lang="en-US" altLang="zh-CN">
                <a:latin typeface="Times New Roman" pitchFamily="18" charset="0"/>
              </a:rPr>
              <a:t>y</a:t>
            </a:r>
            <a:r>
              <a:rPr lang="en-US" altLang="zh-CN" baseline="-30000">
                <a:latin typeface="Times New Roman" pitchFamily="18" charset="0"/>
              </a:rPr>
              <a:t>0</a:t>
            </a:r>
            <a:r>
              <a:rPr lang="zh-CN" altLang="en-US">
                <a:latin typeface="宋体" pitchFamily="2" charset="-122"/>
              </a:rPr>
              <a:t>与</a:t>
            </a:r>
            <a:r>
              <a:rPr lang="en-US" altLang="zh-CN">
                <a:latin typeface="Times New Roman" pitchFamily="18" charset="0"/>
              </a:rPr>
              <a:t>y</a:t>
            </a:r>
            <a:r>
              <a:rPr lang="en-US" altLang="zh-CN" baseline="-30000">
                <a:latin typeface="Times New Roman" pitchFamily="18" charset="0"/>
              </a:rPr>
              <a:t>1</a:t>
            </a:r>
            <a:r>
              <a:rPr lang="zh-CN" altLang="en-US">
                <a:latin typeface="宋体" pitchFamily="2" charset="-122"/>
              </a:rPr>
              <a:t>的比较结果作相应的运算即可。</a:t>
            </a:r>
            <a:r>
              <a:rPr lang="zh-CN" altLang="en-US">
                <a:latin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(7) 右移时，部分积&gt;0，最高位补0，&lt;0，最高位补1。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496888" y="2901950"/>
          <a:ext cx="8366125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r:id="rId3" imgW="914400" imgH="914400" progId="">
                  <p:embed/>
                </p:oleObj>
              </mc:Choice>
              <mc:Fallback>
                <p:oleObj r:id="rId3" imgW="914400" imgH="9144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2901950"/>
                        <a:ext cx="8366125" cy="25320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510" y="101761"/>
            <a:ext cx="7992888" cy="68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 dirty="0" smtClean="0">
                <a:latin typeface="宋体" pitchFamily="2" charset="-122"/>
              </a:rPr>
              <a:t>例</a:t>
            </a:r>
            <a:r>
              <a:rPr lang="en-US" altLang="zh-CN" b="1" dirty="0" smtClean="0">
                <a:latin typeface="宋体" pitchFamily="2" charset="-122"/>
              </a:rPr>
              <a:t>: </a:t>
            </a:r>
            <a:r>
              <a:rPr lang="zh-CN" altLang="en-US" b="1" dirty="0" smtClean="0">
                <a:latin typeface="宋体" pitchFamily="2" charset="-122"/>
              </a:rPr>
              <a:t>[</a:t>
            </a:r>
            <a:r>
              <a:rPr lang="en-US" altLang="zh-CN" b="1" dirty="0" smtClean="0">
                <a:latin typeface="宋体" pitchFamily="2" charset="-122"/>
              </a:rPr>
              <a:t>x]</a:t>
            </a:r>
            <a:r>
              <a:rPr lang="zh-CN" altLang="en-US" b="1" baseline="-30000" dirty="0" smtClean="0">
                <a:latin typeface="宋体" pitchFamily="2" charset="-122"/>
              </a:rPr>
              <a:t>补 </a:t>
            </a:r>
            <a:r>
              <a:rPr lang="zh-CN" altLang="en-US" b="1" dirty="0" smtClean="0">
                <a:latin typeface="宋体" pitchFamily="2" charset="-122"/>
              </a:rPr>
              <a:t>= 1.0101，[</a:t>
            </a:r>
            <a:r>
              <a:rPr lang="en-US" altLang="zh-CN" b="1" dirty="0" smtClean="0">
                <a:latin typeface="宋体" pitchFamily="2" charset="-122"/>
              </a:rPr>
              <a:t>y]</a:t>
            </a:r>
            <a:r>
              <a:rPr lang="zh-CN" altLang="en-US" b="1" baseline="-30000" dirty="0" smtClean="0">
                <a:latin typeface="宋体" pitchFamily="2" charset="-122"/>
              </a:rPr>
              <a:t>补 </a:t>
            </a:r>
            <a:r>
              <a:rPr lang="zh-CN" altLang="en-US" b="1" dirty="0" smtClean="0">
                <a:latin typeface="宋体" pitchFamily="2" charset="-122"/>
              </a:rPr>
              <a:t>= 1.0011，求[</a:t>
            </a:r>
            <a:r>
              <a:rPr lang="en-US" altLang="zh-CN" b="1" dirty="0" err="1" smtClean="0">
                <a:latin typeface="宋体" pitchFamily="2" charset="-122"/>
              </a:rPr>
              <a:t>x</a:t>
            </a:r>
            <a:r>
              <a:rPr lang="en-US" altLang="zh-CN" b="1" dirty="0" err="1" smtClean="0">
                <a:latin typeface="Courier New"/>
              </a:rPr>
              <a:t>·</a:t>
            </a:r>
            <a:r>
              <a:rPr lang="en-US" altLang="zh-CN" b="1" dirty="0" err="1" smtClean="0">
                <a:latin typeface="宋体" pitchFamily="2" charset="-122"/>
              </a:rPr>
              <a:t>y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30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=?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1600" b="1" dirty="0" smtClean="0">
                <a:latin typeface="宋体" pitchFamily="2" charset="-122"/>
              </a:rPr>
              <a:t>解：[-</a:t>
            </a:r>
            <a:r>
              <a:rPr lang="en-US" altLang="zh-CN" sz="1600" b="1" dirty="0" smtClean="0">
                <a:latin typeface="宋体" pitchFamily="2" charset="-122"/>
              </a:rPr>
              <a:t>x]</a:t>
            </a:r>
            <a:r>
              <a:rPr lang="zh-CN" altLang="en-US" sz="1600" b="1" baseline="-30000" dirty="0" smtClean="0">
                <a:latin typeface="宋体" pitchFamily="2" charset="-122"/>
              </a:rPr>
              <a:t>补 </a:t>
            </a:r>
            <a:r>
              <a:rPr lang="zh-CN" altLang="en-US" sz="1600" b="1" dirty="0" smtClean="0">
                <a:latin typeface="宋体" pitchFamily="2" charset="-122"/>
              </a:rPr>
              <a:t>= 0.1011 = 00.1011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037677"/>
              </p:ext>
            </p:extLst>
          </p:nvPr>
        </p:nvGraphicFramePr>
        <p:xfrm>
          <a:off x="827584" y="791181"/>
          <a:ext cx="7344816" cy="593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584"/>
                <a:gridCol w="3815928"/>
                <a:gridCol w="1368152"/>
                <a:gridCol w="1368152"/>
              </a:tblGrid>
              <a:tr h="37079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迭代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步骤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部分积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乘数</a:t>
                      </a:r>
                      <a:endParaRPr lang="en-US" altLang="zh-CN" sz="1800" dirty="0" smtClean="0"/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初值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b="0" u="none" dirty="0" smtClean="0">
                          <a:latin typeface="+mn-lt"/>
                        </a:rPr>
                        <a:t>  00.0000 </a:t>
                      </a:r>
                      <a:endParaRPr lang="zh-CN" altLang="en-US" sz="1800" b="0" u="none" dirty="0">
                        <a:latin typeface="+mn-lt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b="0" u="none" dirty="0" smtClean="0">
                          <a:latin typeface="+mn-lt"/>
                        </a:rPr>
                        <a:t>1.0011 0 </a:t>
                      </a:r>
                      <a:endParaRPr lang="en-US" altLang="zh-CN" sz="1800" b="0" u="none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n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n+1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=10，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加[-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x]</a:t>
                      </a:r>
                      <a:r>
                        <a:rPr lang="zh-CN" altLang="en-US" sz="1800" baseline="-30000" dirty="0" smtClean="0">
                          <a:latin typeface="宋体" pitchFamily="2" charset="-122"/>
                        </a:rPr>
                        <a:t>补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800" b="0" u="none" dirty="0" smtClean="0">
                          <a:latin typeface="+mn-lt"/>
                        </a:rPr>
                        <a:t>+00.1011</a:t>
                      </a:r>
                      <a:endParaRPr lang="zh-CN" altLang="en-US" sz="1800" b="0" u="none" dirty="0">
                        <a:latin typeface="+mn-lt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latin typeface="+mn-lt"/>
                        </a:rPr>
                        <a:t>  00.1011 </a:t>
                      </a:r>
                      <a:endParaRPr lang="zh-CN" altLang="en-US" sz="1800" b="0" u="none" dirty="0">
                        <a:latin typeface="+mn-lt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dirty="0" smtClean="0">
                          <a:latin typeface="+mn-lt"/>
                        </a:rPr>
                        <a:t>1.0011 0 </a:t>
                      </a:r>
                      <a:endParaRPr lang="en-US" altLang="zh-CN" sz="1800" b="0" u="none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右移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latin typeface="+mn-lt"/>
                        </a:rPr>
                        <a:t>  00.0101</a:t>
                      </a:r>
                      <a:endParaRPr lang="zh-CN" altLang="en-US" sz="1800" b="0" u="none" dirty="0">
                        <a:latin typeface="+mn-lt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+mn-lt"/>
                        </a:rPr>
                        <a:t>11.</a:t>
                      </a:r>
                      <a:r>
                        <a:rPr lang="zh-CN" altLang="en-US" sz="1800" b="0" u="none" dirty="0" smtClean="0">
                          <a:latin typeface="+mn-lt"/>
                        </a:rPr>
                        <a:t>001 1 </a:t>
                      </a:r>
                      <a:endParaRPr lang="en-US" altLang="zh-CN" sz="1800" b="0" u="none" dirty="0" smtClean="0">
                        <a:solidFill>
                          <a:schemeClr val="accent2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n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n+1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=11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，加0</a:t>
                      </a: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800" u="none" dirty="0" smtClean="0">
                          <a:latin typeface="+mn-lt"/>
                        </a:rPr>
                        <a:t>+00.0000</a:t>
                      </a:r>
                      <a:endParaRPr lang="zh-CN" altLang="en-US" sz="1800" u="none" dirty="0">
                        <a:latin typeface="+mn-lt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u="none" dirty="0" smtClean="0">
                        <a:solidFill>
                          <a:schemeClr val="accent2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  <a:cs typeface="Times New Roman" pitchFamily="18" charset="0"/>
                        </a:rPr>
                        <a:t>  00.0101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+mn-lt"/>
                        </a:rPr>
                        <a:t>11.</a:t>
                      </a:r>
                      <a:r>
                        <a:rPr lang="zh-CN" altLang="en-US" sz="1800" b="0" u="none" dirty="0" smtClean="0">
                          <a:latin typeface="+mn-lt"/>
                        </a:rPr>
                        <a:t>001 1 </a:t>
                      </a:r>
                      <a:endParaRPr lang="en-US" altLang="zh-CN" sz="1800" b="0" u="none" dirty="0" smtClean="0">
                        <a:solidFill>
                          <a:schemeClr val="accent2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右移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+mn-lt"/>
                        </a:rPr>
                        <a:t>  00.0010	</a:t>
                      </a:r>
                      <a:endParaRPr lang="en-US" altLang="zh-CN" sz="1800" b="0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+mn-lt"/>
                        </a:rPr>
                        <a:t>111.0</a:t>
                      </a:r>
                      <a:r>
                        <a:rPr lang="zh-CN" altLang="en-US" sz="1800" b="0" u="none" dirty="0" smtClean="0">
                          <a:latin typeface="+mn-lt"/>
                        </a:rPr>
                        <a:t>0 1</a:t>
                      </a:r>
                      <a:endParaRPr lang="en-US" altLang="zh-CN" sz="1800" b="0" u="none" dirty="0" smtClean="0">
                        <a:solidFill>
                          <a:schemeClr val="accent2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n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n+1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=01</a:t>
                      </a:r>
                      <a:r>
                        <a:rPr lang="zh-CN" altLang="en-US" sz="1800" dirty="0" smtClean="0">
                          <a:latin typeface="+mn-lt"/>
                        </a:rPr>
                        <a:t>，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加[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x]</a:t>
                      </a:r>
                      <a:r>
                        <a:rPr lang="zh-CN" altLang="en-US" sz="1800" baseline="-30000" dirty="0" smtClean="0">
                          <a:latin typeface="宋体" pitchFamily="2" charset="-122"/>
                        </a:rPr>
                        <a:t>补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dirty="0" smtClean="0">
                          <a:latin typeface="+mn-lt"/>
                        </a:rPr>
                        <a:t>+11.0101</a:t>
                      </a:r>
                      <a:endParaRPr lang="en-US" altLang="zh-CN" sz="1800" b="0" u="none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u="none" dirty="0" smtClean="0">
                        <a:solidFill>
                          <a:schemeClr val="accent2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宋体" pitchFamily="2" charset="-122"/>
                        </a:rPr>
                        <a:t> </a:t>
                      </a:r>
                      <a:r>
                        <a:rPr lang="zh-CN" altLang="en-US" sz="1800" b="0" dirty="0" smtClean="0">
                          <a:latin typeface="+mn-lt"/>
                        </a:rPr>
                        <a:t>11.0111</a:t>
                      </a:r>
                      <a:endParaRPr lang="en-US" altLang="zh-CN" sz="1800" b="0" u="none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+mn-lt"/>
                        </a:rPr>
                        <a:t>111.0</a:t>
                      </a:r>
                      <a:r>
                        <a:rPr lang="zh-CN" altLang="en-US" sz="1800" b="0" u="none" dirty="0" smtClean="0">
                          <a:latin typeface="+mn-lt"/>
                        </a:rPr>
                        <a:t>0 1</a:t>
                      </a:r>
                      <a:endParaRPr lang="en-US" altLang="zh-CN" sz="1800" b="0" u="none" dirty="0" smtClean="0">
                        <a:solidFill>
                          <a:schemeClr val="accent2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右移（补码算数移位，补入符号位）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solidFill>
                            <a:srgbClr val="FF00FF"/>
                          </a:solidFill>
                          <a:latin typeface="+mn-lt"/>
                        </a:rPr>
                        <a:t>  11</a:t>
                      </a:r>
                      <a:r>
                        <a:rPr lang="zh-CN" altLang="en-US" sz="1800" b="0" dirty="0" smtClean="0">
                          <a:latin typeface="+mn-lt"/>
                        </a:rPr>
                        <a:t>.1011</a:t>
                      </a:r>
                      <a:endParaRPr lang="en-US" altLang="zh-CN" sz="1800" b="0" u="none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dirty="0" smtClean="0">
                          <a:latin typeface="+mn-lt"/>
                        </a:rPr>
                        <a:t>1111</a:t>
                      </a:r>
                      <a:r>
                        <a:rPr lang="en-US" altLang="zh-CN" sz="1800" b="0" u="none" dirty="0" smtClean="0">
                          <a:latin typeface="+mn-lt"/>
                        </a:rPr>
                        <a:t>.</a:t>
                      </a:r>
                      <a:r>
                        <a:rPr lang="zh-CN" altLang="en-US" sz="1800" b="0" u="none" dirty="0" smtClean="0">
                          <a:latin typeface="+mn-lt"/>
                        </a:rPr>
                        <a:t>0 0 </a:t>
                      </a:r>
                      <a:endParaRPr lang="en-US" altLang="zh-CN" sz="1800" b="0" u="none" dirty="0" smtClean="0">
                        <a:solidFill>
                          <a:schemeClr val="accent2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n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n+1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=00,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加0</a:t>
                      </a: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baseline="0" dirty="0" smtClean="0">
                          <a:latin typeface="Calibri" pitchFamily="34" charset="0"/>
                        </a:rPr>
                        <a:t>+00.0000</a:t>
                      </a:r>
                      <a:endParaRPr lang="en-US" altLang="zh-CN" sz="1800" b="0" u="none" baseline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u="none" dirty="0" smtClean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dirty="0" smtClean="0">
                          <a:latin typeface="+mn-lt"/>
                        </a:rPr>
                        <a:t>  11.1011 </a:t>
                      </a:r>
                      <a:endParaRPr lang="en-US" altLang="zh-CN" sz="1800" b="0" u="none" dirty="0" smtClean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u="none" dirty="0" smtClean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右移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dirty="0" smtClean="0">
                          <a:latin typeface="+mn-lt"/>
                        </a:rPr>
                        <a:t>  11.1101</a:t>
                      </a:r>
                      <a:endParaRPr lang="en-US" altLang="zh-CN" sz="1800" b="0" u="none" dirty="0" smtClean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dirty="0" smtClean="0">
                          <a:latin typeface="+mn-lt"/>
                        </a:rPr>
                        <a:t>111</a:t>
                      </a:r>
                      <a:r>
                        <a:rPr lang="en-US" altLang="zh-CN" sz="1800" b="0" u="none" dirty="0" smtClean="0">
                          <a:latin typeface="+mn-lt"/>
                        </a:rPr>
                        <a:t>1</a:t>
                      </a:r>
                      <a:r>
                        <a:rPr lang="zh-CN" altLang="en-US" sz="1800" b="0" u="none" dirty="0" smtClean="0">
                          <a:solidFill>
                            <a:schemeClr val="hlink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CN" sz="1800" b="0" u="none" dirty="0" smtClean="0">
                          <a:solidFill>
                            <a:schemeClr val="hlink"/>
                          </a:solidFill>
                          <a:latin typeface="+mn-lt"/>
                        </a:rPr>
                        <a:t>.</a:t>
                      </a:r>
                      <a:r>
                        <a:rPr lang="zh-CN" altLang="en-US" sz="1800" b="0" u="none" dirty="0" smtClean="0">
                          <a:solidFill>
                            <a:schemeClr val="hlink"/>
                          </a:solidFill>
                          <a:latin typeface="+mn-lt"/>
                        </a:rPr>
                        <a:t> 0</a:t>
                      </a:r>
                      <a:r>
                        <a:rPr lang="zh-CN" altLang="en-US" sz="1800" b="0" u="none" dirty="0" smtClean="0">
                          <a:latin typeface="+mn-lt"/>
                        </a:rPr>
                        <a:t> </a:t>
                      </a:r>
                      <a:endParaRPr lang="en-US" altLang="zh-CN" sz="1800" b="0" u="none" dirty="0" smtClean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n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n+1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＝10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，加[-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x]</a:t>
                      </a:r>
                      <a:r>
                        <a:rPr lang="zh-CN" altLang="en-US" sz="1800" baseline="-30000" dirty="0" smtClean="0">
                          <a:latin typeface="宋体" pitchFamily="2" charset="-122"/>
                        </a:rPr>
                        <a:t>补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dirty="0" smtClean="0">
                          <a:latin typeface="+mn-lt"/>
                        </a:rPr>
                        <a:t>+00.1011</a:t>
                      </a:r>
                      <a:endParaRPr lang="en-US" altLang="zh-CN" sz="1800" b="0" u="none" dirty="0" smtClean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u="none" dirty="0" smtClean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 smtClean="0">
                          <a:latin typeface="宋体" pitchFamily="2" charset="-122"/>
                        </a:rPr>
                        <a:t>最后一步不移位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smtClean="0">
                          <a:latin typeface="+mn-lt"/>
                        </a:rPr>
                        <a:t>  00.1000</a:t>
                      </a:r>
                      <a:endParaRPr lang="en-US" altLang="zh-CN" sz="1800" b="0" u="none" dirty="0" smtClean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dirty="0" smtClean="0">
                          <a:latin typeface="+mn-lt"/>
                        </a:rPr>
                        <a:t>1111</a:t>
                      </a:r>
                      <a:endParaRPr lang="en-US" altLang="zh-CN" sz="1800" b="0" u="none" dirty="0" smtClean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12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6106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dirty="0">
                <a:latin typeface="宋体" pitchFamily="2" charset="-122"/>
              </a:rPr>
              <a:t>       故得   [</a:t>
            </a:r>
            <a:r>
              <a:rPr lang="en-US" sz="1800" dirty="0" err="1">
                <a:latin typeface="宋体" pitchFamily="2" charset="-122"/>
              </a:rPr>
              <a:t>x</a:t>
            </a:r>
            <a:r>
              <a:rPr lang="en-US" sz="1800" dirty="0" err="1">
                <a:latin typeface="Courier New"/>
              </a:rPr>
              <a:t>·</a:t>
            </a:r>
            <a:r>
              <a:rPr lang="en-US" sz="1800" dirty="0" err="1">
                <a:latin typeface="宋体" pitchFamily="2" charset="-122"/>
              </a:rPr>
              <a:t>y</a:t>
            </a:r>
            <a:r>
              <a:rPr lang="en-US" sz="1800" dirty="0">
                <a:latin typeface="宋体" pitchFamily="2" charset="-122"/>
              </a:rPr>
              <a:t>]</a:t>
            </a:r>
            <a:r>
              <a:rPr lang="zh-CN" altLang="en-US" sz="1800" baseline="-30000" dirty="0">
                <a:latin typeface="宋体" pitchFamily="2" charset="-122"/>
              </a:rPr>
              <a:t>补</a:t>
            </a:r>
            <a:r>
              <a:rPr lang="zh-CN" altLang="en-US" sz="1800" dirty="0">
                <a:latin typeface="宋体" pitchFamily="2" charset="-122"/>
              </a:rPr>
              <a:t>=0.10001111</a:t>
            </a:r>
            <a:endParaRPr lang="zh-CN" altLang="en-US" sz="1800" dirty="0">
              <a:latin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52400" y="1066800"/>
          <a:ext cx="88392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r:id="rId3" imgW="64440" imgH="64440" progId="">
                  <p:embed/>
                </p:oleObj>
              </mc:Choice>
              <mc:Fallback>
                <p:oleObj r:id="rId3" imgW="64440" imgH="6444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8839200" cy="5791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4"/>
          <p:cNvSpPr>
            <a:spLocks/>
          </p:cNvSpPr>
          <p:nvPr/>
        </p:nvSpPr>
        <p:spPr bwMode="auto">
          <a:xfrm>
            <a:off x="4343400" y="5124450"/>
            <a:ext cx="2133600" cy="1047750"/>
          </a:xfrm>
          <a:prstGeom prst="borderCallout2">
            <a:avLst>
              <a:gd name="adj1" fmla="val 10907"/>
              <a:gd name="adj2" fmla="val -3569"/>
              <a:gd name="adj3" fmla="val 10907"/>
              <a:gd name="adj4" fmla="val -3569"/>
              <a:gd name="adj5" fmla="val -53940"/>
              <a:gd name="adj6" fmla="val -24181"/>
            </a:avLst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zh-CN" altLang="en-US" sz="2000" dirty="0"/>
              <a:t>送入[</a:t>
            </a:r>
            <a:r>
              <a:rPr lang="en-US" sz="2000" dirty="0"/>
              <a:t>x]</a:t>
            </a:r>
            <a:r>
              <a:rPr lang="zh-CN" altLang="en-US" sz="2000" baseline="-25000" dirty="0"/>
              <a:t>补</a:t>
            </a:r>
            <a:r>
              <a:rPr lang="zh-CN" altLang="en-US" sz="2000" dirty="0"/>
              <a:t>的反码，[[</a:t>
            </a:r>
            <a:r>
              <a:rPr lang="en-US" sz="2000" dirty="0"/>
              <a:t>x]</a:t>
            </a:r>
            <a:r>
              <a:rPr lang="zh-CN" altLang="en-US" sz="2000" baseline="-25000" dirty="0"/>
              <a:t>补</a:t>
            </a:r>
            <a:r>
              <a:rPr lang="zh-CN" altLang="en-US" sz="2000" dirty="0"/>
              <a:t>]</a:t>
            </a:r>
            <a:r>
              <a:rPr lang="zh-CN" altLang="en-US" sz="2000" baseline="-25000" dirty="0"/>
              <a:t>反</a:t>
            </a:r>
            <a:r>
              <a:rPr lang="zh-CN" altLang="en-US" sz="2000" dirty="0"/>
              <a:t>+1为变补运算。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276600" y="2971800"/>
            <a:ext cx="1371600" cy="2133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381000" y="5334000"/>
            <a:ext cx="1219200" cy="457200"/>
          </a:xfrm>
          <a:prstGeom prst="borderCallout2">
            <a:avLst>
              <a:gd name="adj1" fmla="val 25000"/>
              <a:gd name="adj2" fmla="val 106250"/>
              <a:gd name="adj3" fmla="val 25000"/>
              <a:gd name="adj4" fmla="val 106250"/>
              <a:gd name="adj5" fmla="val -179167"/>
              <a:gd name="adj6" fmla="val 161329"/>
            </a:avLst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zh-CN" altLang="en-US" sz="2000" dirty="0"/>
              <a:t>送入[</a:t>
            </a:r>
            <a:r>
              <a:rPr lang="en-US" sz="2000" dirty="0"/>
              <a:t>x]</a:t>
            </a:r>
            <a:r>
              <a:rPr lang="zh-CN" altLang="en-US" sz="2000" baseline="-25000" dirty="0"/>
              <a:t>补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304800" y="5867400"/>
            <a:ext cx="1981200" cy="762000"/>
          </a:xfrm>
          <a:prstGeom prst="borderCallout2">
            <a:avLst>
              <a:gd name="adj1" fmla="val 15000"/>
              <a:gd name="adj2" fmla="val 103847"/>
              <a:gd name="adj3" fmla="val 15000"/>
              <a:gd name="adj4" fmla="val 103847"/>
              <a:gd name="adj5" fmla="val -361458"/>
              <a:gd name="adj6" fmla="val 145111"/>
            </a:avLst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en-US" sz="2000" dirty="0"/>
              <a:t>YnYn+1=01</a:t>
            </a:r>
            <a:r>
              <a:rPr lang="zh-CN" altLang="en-US" sz="2000" dirty="0"/>
              <a:t>时，此处为0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6710" y="6143644"/>
            <a:ext cx="100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*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836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快速乘法器</a:t>
            </a:r>
          </a:p>
        </p:txBody>
      </p:sp>
      <p:pic>
        <p:nvPicPr>
          <p:cNvPr id="17411" name="Picture 5" descr="f03-08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581150"/>
            <a:ext cx="8888413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900113" y="5591175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dirty="0"/>
              <a:t>将</a:t>
            </a:r>
            <a:r>
              <a:rPr lang="en-US" altLang="zh-CN" sz="2400" dirty="0"/>
              <a:t>3</a:t>
            </a:r>
            <a:r>
              <a:rPr lang="zh-CN" altLang="en-US" sz="2400" dirty="0"/>
              <a:t>个加法器组成并行树。等待</a:t>
            </a:r>
            <a:r>
              <a:rPr lang="en-US" altLang="zh-CN" sz="2400" dirty="0"/>
              <a:t>2</a:t>
            </a:r>
            <a:r>
              <a:rPr lang="zh-CN" altLang="en-US" sz="2400" dirty="0"/>
              <a:t>次（</a:t>
            </a:r>
            <a:r>
              <a:rPr lang="en-US" altLang="zh-CN" sz="2400" dirty="0"/>
              <a:t>log</a:t>
            </a:r>
            <a:r>
              <a:rPr lang="en-US" altLang="zh-CN" sz="2400" baseline="-25000" dirty="0"/>
              <a:t>2</a:t>
            </a:r>
            <a:r>
              <a:rPr lang="en-US" altLang="zh-CN" sz="2400" baseline="30000" dirty="0"/>
              <a:t>4</a:t>
            </a:r>
            <a:r>
              <a:rPr lang="en-US" altLang="zh-CN" sz="2400" dirty="0"/>
              <a:t>=2</a:t>
            </a:r>
            <a:r>
              <a:rPr lang="zh-CN" altLang="en-US" sz="2400" dirty="0"/>
              <a:t>）加法时间。</a:t>
            </a:r>
            <a:r>
              <a:rPr lang="zh-CN" altLang="en-US" sz="2400" dirty="0">
                <a:solidFill>
                  <a:srgbClr val="FF0000"/>
                </a:solidFill>
              </a:rPr>
              <a:t>必须有先行进位计算</a:t>
            </a:r>
            <a:r>
              <a:rPr lang="zh-CN" altLang="en-US" sz="2400" dirty="0"/>
              <a:t>？</a:t>
            </a:r>
          </a:p>
        </p:txBody>
      </p:sp>
      <p:pic>
        <p:nvPicPr>
          <p:cNvPr id="1843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85693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476250"/>
            <a:ext cx="8229600" cy="5762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二进制乘法手算过程：（无符号）</a:t>
            </a:r>
            <a:endParaRPr lang="zh-CN" altLang="en-US" dirty="0"/>
          </a:p>
        </p:txBody>
      </p:sp>
      <p:sp>
        <p:nvSpPr>
          <p:cNvPr id="3075" name="TextBox 10"/>
          <p:cNvSpPr txBox="1">
            <a:spLocks noChangeArrowheads="1"/>
          </p:cNvSpPr>
          <p:nvPr/>
        </p:nvSpPr>
        <p:spPr bwMode="auto">
          <a:xfrm>
            <a:off x="900113" y="4760913"/>
            <a:ext cx="76327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/>
              <a:t>从上述算法分析：</a:t>
            </a:r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）积的位数：忽略符号位，若被乘数的位数为</a:t>
            </a:r>
            <a:r>
              <a:rPr lang="en-US" altLang="zh-CN" sz="2000" dirty="0"/>
              <a:t>n</a:t>
            </a:r>
            <a:r>
              <a:rPr lang="zh-CN" altLang="en-US" sz="2000" dirty="0"/>
              <a:t>，乘数的位数为</a:t>
            </a:r>
            <a:r>
              <a:rPr lang="en-US" altLang="zh-CN" sz="2000" dirty="0"/>
              <a:t>m</a:t>
            </a:r>
            <a:r>
              <a:rPr lang="zh-CN" altLang="en-US" sz="2000" dirty="0"/>
              <a:t>，则积的位数为</a:t>
            </a:r>
            <a:r>
              <a:rPr lang="en-US" altLang="zh-CN" sz="2000" dirty="0" err="1"/>
              <a:t>n+m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）当乘数位为</a:t>
            </a:r>
            <a:r>
              <a:rPr lang="en-US" altLang="zh-CN" sz="2000" dirty="0"/>
              <a:t>1</a:t>
            </a:r>
            <a:r>
              <a:rPr lang="zh-CN" altLang="en-US" sz="2000" dirty="0"/>
              <a:t>，只需要将被乘数复制到合适位置。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）当乘数位为</a:t>
            </a:r>
            <a:r>
              <a:rPr lang="en-US" altLang="zh-CN" sz="2000" dirty="0"/>
              <a:t>0</a:t>
            </a:r>
            <a:r>
              <a:rPr lang="zh-CN" altLang="en-US" sz="2000" dirty="0"/>
              <a:t>，将</a:t>
            </a:r>
            <a:r>
              <a:rPr lang="en-US" altLang="zh-CN" sz="2000" dirty="0"/>
              <a:t>0</a:t>
            </a:r>
            <a:r>
              <a:rPr lang="zh-CN" altLang="en-US" sz="2000"/>
              <a:t>复制到合适位置。</a:t>
            </a: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3733800" y="1722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3429000" y="1722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3124200" y="1722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2819400" y="1722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2819400" y="2027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124200" y="2027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3429000" y="2027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3733800" y="2027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2590800" y="2332038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Oval 13"/>
          <p:cNvSpPr>
            <a:spLocks noChangeArrowheads="1"/>
          </p:cNvSpPr>
          <p:nvPr/>
        </p:nvSpPr>
        <p:spPr bwMode="auto">
          <a:xfrm>
            <a:off x="3733800" y="25606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3429000" y="25606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87" name="Oval 15"/>
          <p:cNvSpPr>
            <a:spLocks noChangeArrowheads="1"/>
          </p:cNvSpPr>
          <p:nvPr/>
        </p:nvSpPr>
        <p:spPr bwMode="auto">
          <a:xfrm>
            <a:off x="3124200" y="25606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88" name="Oval 16"/>
          <p:cNvSpPr>
            <a:spLocks noChangeArrowheads="1"/>
          </p:cNvSpPr>
          <p:nvPr/>
        </p:nvSpPr>
        <p:spPr bwMode="auto">
          <a:xfrm>
            <a:off x="2819400" y="25606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89" name="Oval 17"/>
          <p:cNvSpPr>
            <a:spLocks noChangeArrowheads="1"/>
          </p:cNvSpPr>
          <p:nvPr/>
        </p:nvSpPr>
        <p:spPr bwMode="auto">
          <a:xfrm>
            <a:off x="3429000" y="2865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auto">
          <a:xfrm>
            <a:off x="3124200" y="2865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91" name="Oval 19"/>
          <p:cNvSpPr>
            <a:spLocks noChangeArrowheads="1"/>
          </p:cNvSpPr>
          <p:nvPr/>
        </p:nvSpPr>
        <p:spPr bwMode="auto">
          <a:xfrm>
            <a:off x="2819400" y="2865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2514600" y="2865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93" name="Oval 21"/>
          <p:cNvSpPr>
            <a:spLocks noChangeArrowheads="1"/>
          </p:cNvSpPr>
          <p:nvPr/>
        </p:nvSpPr>
        <p:spPr bwMode="auto">
          <a:xfrm>
            <a:off x="3124200" y="3170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2819400" y="3170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95" name="Oval 23"/>
          <p:cNvSpPr>
            <a:spLocks noChangeArrowheads="1"/>
          </p:cNvSpPr>
          <p:nvPr/>
        </p:nvSpPr>
        <p:spPr bwMode="auto">
          <a:xfrm>
            <a:off x="2514600" y="3170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96" name="Oval 24"/>
          <p:cNvSpPr>
            <a:spLocks noChangeArrowheads="1"/>
          </p:cNvSpPr>
          <p:nvPr/>
        </p:nvSpPr>
        <p:spPr bwMode="auto">
          <a:xfrm>
            <a:off x="2209800" y="3170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auto">
          <a:xfrm>
            <a:off x="2819400" y="34750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98" name="Oval 26"/>
          <p:cNvSpPr>
            <a:spLocks noChangeArrowheads="1"/>
          </p:cNvSpPr>
          <p:nvPr/>
        </p:nvSpPr>
        <p:spPr bwMode="auto">
          <a:xfrm>
            <a:off x="2514600" y="34750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99" name="Oval 27"/>
          <p:cNvSpPr>
            <a:spLocks noChangeArrowheads="1"/>
          </p:cNvSpPr>
          <p:nvPr/>
        </p:nvSpPr>
        <p:spPr bwMode="auto">
          <a:xfrm>
            <a:off x="2209800" y="34750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00" name="Oval 28"/>
          <p:cNvSpPr>
            <a:spLocks noChangeArrowheads="1"/>
          </p:cNvSpPr>
          <p:nvPr/>
        </p:nvSpPr>
        <p:spPr bwMode="auto">
          <a:xfrm>
            <a:off x="1905000" y="34750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>
            <a:off x="1752600" y="3703638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" name="Oval 30"/>
          <p:cNvSpPr>
            <a:spLocks noChangeArrowheads="1"/>
          </p:cNvSpPr>
          <p:nvPr/>
        </p:nvSpPr>
        <p:spPr bwMode="auto">
          <a:xfrm>
            <a:off x="2819400" y="3932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03" name="Oval 31"/>
          <p:cNvSpPr>
            <a:spLocks noChangeArrowheads="1"/>
          </p:cNvSpPr>
          <p:nvPr/>
        </p:nvSpPr>
        <p:spPr bwMode="auto">
          <a:xfrm>
            <a:off x="2209800" y="3932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04" name="Oval 32"/>
          <p:cNvSpPr>
            <a:spLocks noChangeArrowheads="1"/>
          </p:cNvSpPr>
          <p:nvPr/>
        </p:nvSpPr>
        <p:spPr bwMode="auto">
          <a:xfrm>
            <a:off x="1600200" y="3932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05" name="Oval 33"/>
          <p:cNvSpPr>
            <a:spLocks noChangeArrowheads="1"/>
          </p:cNvSpPr>
          <p:nvPr/>
        </p:nvSpPr>
        <p:spPr bwMode="auto">
          <a:xfrm>
            <a:off x="1905000" y="3932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06" name="Oval 34"/>
          <p:cNvSpPr>
            <a:spLocks noChangeArrowheads="1"/>
          </p:cNvSpPr>
          <p:nvPr/>
        </p:nvSpPr>
        <p:spPr bwMode="auto">
          <a:xfrm>
            <a:off x="3733800" y="3932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07" name="Oval 35"/>
          <p:cNvSpPr>
            <a:spLocks noChangeArrowheads="1"/>
          </p:cNvSpPr>
          <p:nvPr/>
        </p:nvSpPr>
        <p:spPr bwMode="auto">
          <a:xfrm>
            <a:off x="3429000" y="3932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08" name="Oval 36"/>
          <p:cNvSpPr>
            <a:spLocks noChangeArrowheads="1"/>
          </p:cNvSpPr>
          <p:nvPr/>
        </p:nvSpPr>
        <p:spPr bwMode="auto">
          <a:xfrm>
            <a:off x="3124200" y="3932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09" name="Oval 37"/>
          <p:cNvSpPr>
            <a:spLocks noChangeArrowheads="1"/>
          </p:cNvSpPr>
          <p:nvPr/>
        </p:nvSpPr>
        <p:spPr bwMode="auto">
          <a:xfrm>
            <a:off x="2514600" y="39322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4114800" y="1493838"/>
            <a:ext cx="289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/>
              <a:t>被乘数</a:t>
            </a:r>
            <a:endParaRPr lang="en-US" sz="2000" baseline="30000"/>
          </a:p>
        </p:txBody>
      </p:sp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4114800" y="1874838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 smtClean="0"/>
              <a:t>乘数</a:t>
            </a:r>
            <a:r>
              <a:rPr lang="en-US" altLang="zh-CN" sz="2000" dirty="0" smtClean="0"/>
              <a:t>multiplier</a:t>
            </a:r>
            <a:endParaRPr lang="en-US" sz="2000" baseline="30000" dirty="0"/>
          </a:p>
        </p:txBody>
      </p:sp>
      <p:sp>
        <p:nvSpPr>
          <p:cNvPr id="3112" name="Text Box 40"/>
          <p:cNvSpPr txBox="1">
            <a:spLocks noChangeArrowheads="1"/>
          </p:cNvSpPr>
          <p:nvPr/>
        </p:nvSpPr>
        <p:spPr bwMode="auto">
          <a:xfrm>
            <a:off x="4114800" y="2484438"/>
            <a:ext cx="160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/>
              <a:t>部分积</a:t>
            </a:r>
            <a:endParaRPr lang="en-US" altLang="zh-CN" sz="2000"/>
          </a:p>
          <a:p>
            <a:r>
              <a:rPr lang="zh-CN" altLang="en-US" sz="2000"/>
              <a:t>序列</a:t>
            </a:r>
            <a:endParaRPr lang="en-US" sz="2000"/>
          </a:p>
        </p:txBody>
      </p:sp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4114800" y="3703638"/>
            <a:ext cx="365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/>
              <a:t>积</a:t>
            </a:r>
            <a:endParaRPr lang="en-US" sz="2000"/>
          </a:p>
        </p:txBody>
      </p:sp>
      <p:sp>
        <p:nvSpPr>
          <p:cNvPr id="3114" name="Line 42"/>
          <p:cNvSpPr>
            <a:spLocks noChangeShapeType="1"/>
          </p:cNvSpPr>
          <p:nvPr/>
        </p:nvSpPr>
        <p:spPr bwMode="auto">
          <a:xfrm>
            <a:off x="2743200" y="1417638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Text Box 43"/>
          <p:cNvSpPr txBox="1">
            <a:spLocks noChangeArrowheads="1"/>
          </p:cNvSpPr>
          <p:nvPr/>
        </p:nvSpPr>
        <p:spPr bwMode="auto">
          <a:xfrm>
            <a:off x="3048000" y="10366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400"/>
              <a:t>n</a:t>
            </a:r>
            <a:endParaRPr lang="en-US" altLang="zh-CN" sz="2400" baseline="30000"/>
          </a:p>
        </p:txBody>
      </p:sp>
      <p:sp>
        <p:nvSpPr>
          <p:cNvPr id="3116" name="Line 44"/>
          <p:cNvSpPr>
            <a:spLocks noChangeShapeType="1"/>
          </p:cNvSpPr>
          <p:nvPr/>
        </p:nvSpPr>
        <p:spPr bwMode="auto">
          <a:xfrm>
            <a:off x="1524000" y="4237038"/>
            <a:ext cx="2286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auto">
          <a:xfrm>
            <a:off x="2362200" y="42370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400"/>
              <a:t>2n</a:t>
            </a:r>
            <a:endParaRPr lang="en-US" altLang="zh-CN" sz="2400" baseline="30000"/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 flipV="1">
            <a:off x="1600200" y="2408238"/>
            <a:ext cx="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9" name="Text Box 47"/>
          <p:cNvSpPr txBox="1">
            <a:spLocks noChangeArrowheads="1"/>
          </p:cNvSpPr>
          <p:nvPr/>
        </p:nvSpPr>
        <p:spPr bwMode="auto">
          <a:xfrm>
            <a:off x="1219200" y="28654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400"/>
              <a:t>n</a:t>
            </a:r>
            <a:endParaRPr lang="en-US" altLang="zh-CN" sz="2400" baseline="30000"/>
          </a:p>
        </p:txBody>
      </p:sp>
      <p:sp>
        <p:nvSpPr>
          <p:cNvPr id="3120" name="AutoShape 48"/>
          <p:cNvSpPr>
            <a:spLocks/>
          </p:cNvSpPr>
          <p:nvPr/>
        </p:nvSpPr>
        <p:spPr bwMode="auto">
          <a:xfrm>
            <a:off x="3962400" y="2484438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grpSp>
        <p:nvGrpSpPr>
          <p:cNvPr id="57" name="Group 52"/>
          <p:cNvGrpSpPr>
            <a:grpSpLocks/>
          </p:cNvGrpSpPr>
          <p:nvPr/>
        </p:nvGrpSpPr>
        <p:grpSpPr bwMode="auto">
          <a:xfrm>
            <a:off x="5181600" y="2560638"/>
            <a:ext cx="3581400" cy="1143000"/>
            <a:chOff x="3360" y="2160"/>
            <a:chExt cx="2256" cy="720"/>
          </a:xfrm>
        </p:grpSpPr>
        <p:sp>
          <p:nvSpPr>
            <p:cNvPr id="3122" name="Text Box 50"/>
            <p:cNvSpPr txBox="1">
              <a:spLocks noChangeArrowheads="1"/>
            </p:cNvSpPr>
            <p:nvPr/>
          </p:nvSpPr>
          <p:spPr bwMode="auto">
            <a:xfrm>
              <a:off x="3552" y="2208"/>
              <a:ext cx="206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000"/>
                <a:t>在快速乘法器中可以并行产生并且并行进行加法运算</a:t>
              </a:r>
              <a:endParaRPr lang="en-US" sz="2000" baseline="30000"/>
            </a:p>
          </p:txBody>
        </p:sp>
        <p:sp>
          <p:nvSpPr>
            <p:cNvPr id="3123" name="AutoShape 51"/>
            <p:cNvSpPr>
              <a:spLocks/>
            </p:cNvSpPr>
            <p:nvPr/>
          </p:nvSpPr>
          <p:spPr bwMode="auto">
            <a:xfrm>
              <a:off x="3360" y="2160"/>
              <a:ext cx="192" cy="720"/>
            </a:xfrm>
            <a:prstGeom prst="rightBrace">
              <a:avLst>
                <a:gd name="adj1" fmla="val 3125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对象 1"/>
          <p:cNvGraphicFramePr>
            <a:graphicFrameLocks noGrp="1" noChangeAspect="1"/>
          </p:cNvGraphicFramePr>
          <p:nvPr/>
        </p:nvGraphicFramePr>
        <p:xfrm>
          <a:off x="323850" y="333375"/>
          <a:ext cx="8569325" cy="619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r:id="rId3" imgW="64440" imgH="64440" progId="">
                  <p:embed/>
                </p:oleObj>
              </mc:Choice>
              <mc:Fallback>
                <p:oleObj r:id="rId3" imgW="64440" imgH="64440" progId="">
                  <p:embed/>
                  <p:pic>
                    <p:nvPicPr>
                      <p:cNvPr id="0" name="Picture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33375"/>
                        <a:ext cx="8569325" cy="619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5364163" y="188913"/>
            <a:ext cx="180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阵列乘法器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MIPS</a:t>
            </a:r>
            <a:r>
              <a:rPr lang="zh-CN" altLang="en-US" smtClean="0"/>
              <a:t>中的乘法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/>
              <a:t>两个</a:t>
            </a:r>
            <a:r>
              <a:rPr lang="en-US" sz="2800" dirty="0" smtClean="0"/>
              <a:t>32-bit </a:t>
            </a:r>
            <a:r>
              <a:rPr lang="zh-CN" altLang="en-US" sz="2800" dirty="0" smtClean="0"/>
              <a:t>寄存器用于存储积</a:t>
            </a:r>
            <a:endParaRPr lang="en-US" sz="28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HI: </a:t>
            </a:r>
            <a:r>
              <a:rPr lang="zh-CN" altLang="en-US" sz="2400" dirty="0"/>
              <a:t>高</a:t>
            </a:r>
            <a:r>
              <a:rPr lang="en-US" sz="2400" dirty="0" smtClean="0"/>
              <a:t> </a:t>
            </a:r>
            <a:r>
              <a:rPr lang="en-US" sz="2400" dirty="0"/>
              <a:t>32 bits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LO: </a:t>
            </a:r>
            <a:r>
              <a:rPr lang="zh-CN" altLang="en-US" sz="2400" dirty="0" smtClean="0"/>
              <a:t>低</a:t>
            </a:r>
            <a:r>
              <a:rPr lang="en-US" sz="2400" dirty="0" smtClean="0"/>
              <a:t> </a:t>
            </a:r>
            <a:r>
              <a:rPr lang="en-US" sz="2400" dirty="0"/>
              <a:t>32-bits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/>
              <a:t>指令</a:t>
            </a:r>
            <a:endParaRPr lang="en-US" sz="28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err="1">
                <a:latin typeface="Lucida Console" pitchFamily="49" charset="0"/>
              </a:rPr>
              <a:t>mult</a:t>
            </a:r>
            <a:r>
              <a:rPr lang="en-US" sz="2400" dirty="0">
                <a:latin typeface="Lucida Console" pitchFamily="49" charset="0"/>
              </a:rPr>
              <a:t> </a:t>
            </a:r>
            <a:r>
              <a:rPr lang="en-US" sz="2400" dirty="0" err="1">
                <a:latin typeface="Lucida Console" pitchFamily="49" charset="0"/>
              </a:rPr>
              <a:t>rs</a:t>
            </a:r>
            <a:r>
              <a:rPr lang="en-US" sz="2400" dirty="0">
                <a:latin typeface="Lucida Console" pitchFamily="49" charset="0"/>
              </a:rPr>
              <a:t>, </a:t>
            </a:r>
            <a:r>
              <a:rPr lang="en-US" sz="2400" dirty="0" err="1">
                <a:latin typeface="Lucida Console" pitchFamily="49" charset="0"/>
              </a:rPr>
              <a:t>rt</a:t>
            </a:r>
            <a:r>
              <a:rPr lang="en-US" sz="2400" dirty="0">
                <a:latin typeface="Lucida Console" pitchFamily="49" charset="0"/>
              </a:rPr>
              <a:t>  /  </a:t>
            </a:r>
            <a:r>
              <a:rPr lang="en-US" sz="2400" dirty="0" err="1">
                <a:latin typeface="Lucida Console" pitchFamily="49" charset="0"/>
              </a:rPr>
              <a:t>multu</a:t>
            </a:r>
            <a:r>
              <a:rPr lang="en-US" sz="2400" dirty="0">
                <a:latin typeface="Lucida Console" pitchFamily="49" charset="0"/>
              </a:rPr>
              <a:t> </a:t>
            </a:r>
            <a:r>
              <a:rPr lang="en-US" sz="2400" dirty="0" err="1">
                <a:latin typeface="Lucida Console" pitchFamily="49" charset="0"/>
              </a:rPr>
              <a:t>rs</a:t>
            </a:r>
            <a:r>
              <a:rPr lang="en-US" sz="2400" dirty="0">
                <a:latin typeface="Lucida Console" pitchFamily="49" charset="0"/>
              </a:rPr>
              <a:t>, </a:t>
            </a:r>
            <a:r>
              <a:rPr lang="en-US" sz="2400" dirty="0" err="1" smtClean="0">
                <a:latin typeface="Lucida Console" pitchFamily="49" charset="0"/>
              </a:rPr>
              <a:t>rt</a:t>
            </a:r>
            <a:r>
              <a:rPr lang="en-US" sz="2400" dirty="0" smtClean="0">
                <a:latin typeface="Lucida Console" pitchFamily="49" charset="0"/>
              </a:rPr>
              <a:t>    (P518)</a:t>
            </a:r>
            <a:endParaRPr lang="en-US" sz="2400" dirty="0">
              <a:latin typeface="Lucida Console" pitchFamily="49" charset="0"/>
            </a:endParaRP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64-bit </a:t>
            </a:r>
            <a:r>
              <a:rPr lang="zh-CN" altLang="en-US" sz="2000" dirty="0" smtClean="0"/>
              <a:t>积存于</a:t>
            </a:r>
            <a:r>
              <a:rPr lang="en-US" sz="2000" dirty="0" smtClean="0"/>
              <a:t> </a:t>
            </a:r>
            <a:r>
              <a:rPr lang="en-US" sz="2000" dirty="0"/>
              <a:t>HI/LO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err="1">
                <a:latin typeface="Lucida Console" pitchFamily="49" charset="0"/>
              </a:rPr>
              <a:t>mfhi</a:t>
            </a:r>
            <a:r>
              <a:rPr lang="en-US" sz="2400" dirty="0">
                <a:latin typeface="Lucida Console" pitchFamily="49" charset="0"/>
              </a:rPr>
              <a:t> rd  /  </a:t>
            </a:r>
            <a:r>
              <a:rPr lang="en-US" sz="2400" dirty="0" err="1">
                <a:latin typeface="Lucida Console" pitchFamily="49" charset="0"/>
              </a:rPr>
              <a:t>mflo</a:t>
            </a:r>
            <a:r>
              <a:rPr lang="en-US" sz="2400" dirty="0"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rd      (P527)</a:t>
            </a:r>
            <a:endParaRPr lang="en-US" sz="2400" dirty="0">
              <a:latin typeface="Lucida Console" pitchFamily="49" charset="0"/>
            </a:endParaRP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Move from HI/LO to </a:t>
            </a:r>
            <a:r>
              <a:rPr lang="en-US" sz="2000" dirty="0" err="1"/>
              <a:t>rd</a:t>
            </a:r>
            <a:endParaRPr lang="en-US" sz="2000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dirty="0" smtClean="0"/>
              <a:t>可以用于检测</a:t>
            </a:r>
            <a:r>
              <a:rPr lang="en-US" sz="2000" dirty="0" smtClean="0"/>
              <a:t>HI </a:t>
            </a:r>
            <a:r>
              <a:rPr lang="zh-CN" altLang="en-US" sz="2000" smtClean="0"/>
              <a:t>的值以便判断</a:t>
            </a:r>
            <a:r>
              <a:rPr lang="zh-CN" altLang="en-US" sz="2000" dirty="0" smtClean="0"/>
              <a:t>溢出（积超过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位）</a:t>
            </a:r>
            <a:endParaRPr lang="en-AU" altLang="zh-CN" sz="20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err="1">
                <a:latin typeface="Lucida Console" pitchFamily="49" charset="0"/>
              </a:rPr>
              <a:t>mul</a:t>
            </a:r>
            <a:r>
              <a:rPr lang="en-US" sz="2400" dirty="0">
                <a:latin typeface="Lucida Console" pitchFamily="49" charset="0"/>
              </a:rPr>
              <a:t> rd, </a:t>
            </a:r>
            <a:r>
              <a:rPr lang="en-US" sz="2400" dirty="0" err="1">
                <a:latin typeface="Lucida Console" pitchFamily="49" charset="0"/>
              </a:rPr>
              <a:t>rs</a:t>
            </a:r>
            <a:r>
              <a:rPr lang="en-US" sz="2400" dirty="0">
                <a:latin typeface="Lucida Console" pitchFamily="49" charset="0"/>
              </a:rPr>
              <a:t>, </a:t>
            </a:r>
            <a:r>
              <a:rPr lang="en-US" sz="2400" dirty="0" err="1" smtClean="0">
                <a:latin typeface="Lucida Console" pitchFamily="49" charset="0"/>
              </a:rPr>
              <a:t>rt</a:t>
            </a:r>
            <a:r>
              <a:rPr lang="en-US" sz="2400" dirty="0" smtClean="0">
                <a:latin typeface="Lucida Console" pitchFamily="49" charset="0"/>
              </a:rPr>
              <a:t>          (P518)</a:t>
            </a:r>
            <a:endParaRPr lang="en-US" sz="2400" dirty="0">
              <a:latin typeface="Lucida Console" pitchFamily="49" charset="0"/>
            </a:endParaRP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err="1" smtClean="0"/>
              <a:t>rs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rt</a:t>
            </a:r>
            <a:r>
              <a:rPr lang="zh-CN" altLang="en-US" sz="2000" dirty="0" smtClean="0"/>
              <a:t>积的低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位直接存入</a:t>
            </a:r>
            <a:r>
              <a:rPr lang="en-US" altLang="zh-CN" sz="2000" dirty="0" err="1" smtClean="0"/>
              <a:t>rd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3.12  3.13</a:t>
            </a:r>
            <a:r>
              <a:rPr lang="zh-CN" altLang="en-US" smtClean="0"/>
              <a:t>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3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f03-04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20713"/>
            <a:ext cx="5326063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48275" y="44450"/>
            <a:ext cx="19446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0000 0010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5076825" y="3849688"/>
            <a:ext cx="388778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以两个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位数相乘为例：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）共做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次迭代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）每次迭代，测试加法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左移（观察前页图可知每个部分积相当于被乘数左移后*乘数判断位）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      </a:t>
            </a:r>
            <a:r>
              <a:rPr lang="zh-CN" altLang="en-US">
                <a:solidFill>
                  <a:srgbClr val="FF0000"/>
                </a:solidFill>
              </a:rPr>
              <a:t>右移（已经判断过的位移出）共三步。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所以，若每部一个时钟周期，共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*字长个时钟周期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1413" y="3665538"/>
            <a:ext cx="18732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0000 0000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10413" y="1254125"/>
            <a:ext cx="20526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0011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529513" y="1254125"/>
            <a:ext cx="288925" cy="369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919288" y="3857625"/>
            <a:ext cx="3328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      +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0000 0010  </a:t>
            </a:r>
            <a:r>
              <a:rPr lang="zh-CN" altLang="en-US">
                <a:solidFill>
                  <a:srgbClr val="FF0000"/>
                </a:solidFill>
              </a:rPr>
              <a:t>被乘数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         0000 0010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262563" y="284163"/>
            <a:ext cx="2865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0000 0100    </a:t>
            </a:r>
            <a:r>
              <a:rPr lang="zh-CN" altLang="en-US">
                <a:solidFill>
                  <a:srgbClr val="FF0000"/>
                </a:solidFill>
              </a:rPr>
              <a:t>左移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10413" y="1624013"/>
            <a:ext cx="2376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0001          </a:t>
            </a:r>
            <a:r>
              <a:rPr lang="zh-CN" altLang="en-US">
                <a:solidFill>
                  <a:srgbClr val="FF0000"/>
                </a:solidFill>
              </a:rPr>
              <a:t>右移 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529513" y="1624013"/>
            <a:ext cx="288925" cy="36988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212975" y="4365625"/>
            <a:ext cx="2257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B050"/>
                </a:solidFill>
              </a:rPr>
              <a:t>+ 0000 0100</a:t>
            </a:r>
          </a:p>
          <a:p>
            <a:r>
              <a:rPr lang="en-US" altLang="zh-CN">
                <a:solidFill>
                  <a:srgbClr val="00B050"/>
                </a:solidFill>
              </a:rPr>
              <a:t>   0000 0110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83200" y="614363"/>
            <a:ext cx="1785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B050"/>
                </a:solidFill>
              </a:rPr>
              <a:t>0000 1000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110413" y="1993900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B050"/>
                </a:solidFill>
              </a:rPr>
              <a:t>0000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529513" y="2032000"/>
            <a:ext cx="288925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212975" y="5011738"/>
            <a:ext cx="2359025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+ 0000 0000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   0000 0110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62563" y="984250"/>
            <a:ext cx="132556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0001 0000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1213" y="2454275"/>
            <a:ext cx="7921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0000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556500" y="2454275"/>
            <a:ext cx="261938" cy="4699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3138" y="5657850"/>
            <a:ext cx="1897062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+ 0000 0000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   0000 0110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3200" y="1352550"/>
            <a:ext cx="15208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0010 0000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96138" y="2924175"/>
            <a:ext cx="11017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0000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143108" y="4143380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214546" y="4643446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14546" y="5357826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285984" y="6000768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 animBg="1"/>
      <p:bldP spid="11" grpId="0"/>
      <p:bldP spid="12" grpId="0"/>
      <p:bldP spid="13" grpId="0"/>
      <p:bldP spid="14" grpId="0" animBg="1"/>
      <p:bldP spid="16" grpId="0"/>
      <p:bldP spid="17" grpId="0"/>
      <p:bldP spid="18" grpId="0"/>
      <p:bldP spid="20" grpId="0" animBg="1"/>
      <p:bldP spid="21" grpId="0"/>
      <p:bldP spid="4" grpId="0" animBg="1"/>
      <p:bldP spid="15" grpId="0"/>
      <p:bldP spid="19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3048000" y="1608137"/>
            <a:ext cx="615950" cy="1744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7"/>
              </a:cxn>
              <a:cxn ang="0">
                <a:pos x="111" y="553"/>
              </a:cxn>
              <a:cxn ang="0">
                <a:pos x="0" y="671"/>
              </a:cxn>
              <a:cxn ang="0">
                <a:pos x="0" y="1098"/>
              </a:cxn>
              <a:cxn ang="0">
                <a:pos x="387" y="790"/>
              </a:cxn>
              <a:cxn ang="0">
                <a:pos x="387" y="308"/>
              </a:cxn>
              <a:cxn ang="0">
                <a:pos x="0" y="0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1400000" rev="5400000"/>
            </a:camera>
            <a:lightRig rig="threePt" dir="t"/>
          </a:scene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505200" y="1295400"/>
            <a:ext cx="14033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multiplicand</a:t>
            </a:r>
          </a:p>
        </p:txBody>
      </p:sp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2700338" y="2211388"/>
            <a:ext cx="1262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32-bit ALU</a:t>
            </a: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2590800" y="3278188"/>
            <a:ext cx="1338263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                  </a:t>
            </a:r>
          </a:p>
        </p:txBody>
      </p:sp>
      <p:sp>
        <p:nvSpPr>
          <p:cNvPr id="5126" name="TextBox 7"/>
          <p:cNvSpPr txBox="1">
            <a:spLocks noChangeArrowheads="1"/>
          </p:cNvSpPr>
          <p:nvPr/>
        </p:nvSpPr>
        <p:spPr bwMode="auto">
          <a:xfrm>
            <a:off x="3944938" y="3278188"/>
            <a:ext cx="1236662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 multiplier </a:t>
            </a:r>
          </a:p>
        </p:txBody>
      </p:sp>
      <p:cxnSp>
        <p:nvCxnSpPr>
          <p:cNvPr id="5127" name="Straight Arrow Connector 9"/>
          <p:cNvCxnSpPr>
            <a:cxnSpLocks noChangeShapeType="1"/>
          </p:cNvCxnSpPr>
          <p:nvPr/>
        </p:nvCxnSpPr>
        <p:spPr bwMode="auto">
          <a:xfrm rot="5400000">
            <a:off x="3086894" y="3010694"/>
            <a:ext cx="5334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Straight Arrow Connector 11"/>
          <p:cNvCxnSpPr>
            <a:cxnSpLocks noChangeShapeType="1"/>
          </p:cNvCxnSpPr>
          <p:nvPr/>
        </p:nvCxnSpPr>
        <p:spPr bwMode="auto">
          <a:xfrm rot="5400000">
            <a:off x="3576638" y="1898650"/>
            <a:ext cx="468312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Straight Arrow Connector 12"/>
          <p:cNvCxnSpPr>
            <a:cxnSpLocks noChangeShapeType="1"/>
          </p:cNvCxnSpPr>
          <p:nvPr/>
        </p:nvCxnSpPr>
        <p:spPr bwMode="auto">
          <a:xfrm rot="5400000">
            <a:off x="3200400" y="3865563"/>
            <a:ext cx="306387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Straight Connector 15"/>
          <p:cNvCxnSpPr>
            <a:cxnSpLocks noChangeShapeType="1"/>
          </p:cNvCxnSpPr>
          <p:nvPr/>
        </p:nvCxnSpPr>
        <p:spPr bwMode="auto">
          <a:xfrm rot="10800000">
            <a:off x="1371600" y="4022725"/>
            <a:ext cx="19812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Straight Connector 17"/>
          <p:cNvCxnSpPr>
            <a:cxnSpLocks noChangeShapeType="1"/>
          </p:cNvCxnSpPr>
          <p:nvPr/>
        </p:nvCxnSpPr>
        <p:spPr bwMode="auto">
          <a:xfrm rot="5400000" flipH="1" flipV="1">
            <a:off x="185738" y="2774950"/>
            <a:ext cx="2373312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Straight Arrow Connector 20"/>
          <p:cNvCxnSpPr>
            <a:cxnSpLocks noChangeShapeType="1"/>
          </p:cNvCxnSpPr>
          <p:nvPr/>
        </p:nvCxnSpPr>
        <p:spPr bwMode="auto">
          <a:xfrm rot="5400000">
            <a:off x="2624138" y="1860550"/>
            <a:ext cx="544512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Straight Connector 23"/>
          <p:cNvCxnSpPr>
            <a:cxnSpLocks noChangeShapeType="1"/>
          </p:cNvCxnSpPr>
          <p:nvPr/>
        </p:nvCxnSpPr>
        <p:spPr bwMode="auto">
          <a:xfrm>
            <a:off x="1371600" y="1589088"/>
            <a:ext cx="1524000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Straight Arrow Connector 27"/>
          <p:cNvCxnSpPr>
            <a:cxnSpLocks noChangeShapeType="1"/>
          </p:cNvCxnSpPr>
          <p:nvPr/>
        </p:nvCxnSpPr>
        <p:spPr bwMode="auto">
          <a:xfrm>
            <a:off x="5181600" y="3430588"/>
            <a:ext cx="114300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Oval 33"/>
          <p:cNvSpPr>
            <a:spLocks noChangeArrowheads="1"/>
          </p:cNvSpPr>
          <p:nvPr/>
        </p:nvSpPr>
        <p:spPr bwMode="auto">
          <a:xfrm>
            <a:off x="6324600" y="3049588"/>
            <a:ext cx="1447800" cy="76200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altLang="zh-CN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5136" name="TextBox 17"/>
          <p:cNvSpPr txBox="1">
            <a:spLocks noChangeArrowheads="1"/>
          </p:cNvSpPr>
          <p:nvPr/>
        </p:nvSpPr>
        <p:spPr bwMode="auto">
          <a:xfrm>
            <a:off x="6553200" y="327818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Control</a:t>
            </a:r>
          </a:p>
        </p:txBody>
      </p:sp>
      <p:cxnSp>
        <p:nvCxnSpPr>
          <p:cNvPr id="5137" name="Straight Arrow Connector 38"/>
          <p:cNvCxnSpPr>
            <a:cxnSpLocks noChangeShapeType="1"/>
          </p:cNvCxnSpPr>
          <p:nvPr/>
        </p:nvCxnSpPr>
        <p:spPr bwMode="auto">
          <a:xfrm rot="10800000">
            <a:off x="3962400" y="2438400"/>
            <a:ext cx="3048000" cy="1588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8" name="TextBox 19"/>
          <p:cNvSpPr txBox="1">
            <a:spLocks noChangeArrowheads="1"/>
          </p:cNvSpPr>
          <p:nvPr/>
        </p:nvSpPr>
        <p:spPr bwMode="auto">
          <a:xfrm>
            <a:off x="5867400" y="2133600"/>
            <a:ext cx="56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add</a:t>
            </a:r>
          </a:p>
        </p:txBody>
      </p:sp>
      <p:cxnSp>
        <p:nvCxnSpPr>
          <p:cNvPr id="5139" name="Straight Connector 49"/>
          <p:cNvCxnSpPr>
            <a:cxnSpLocks noChangeShapeType="1"/>
          </p:cNvCxnSpPr>
          <p:nvPr/>
        </p:nvCxnSpPr>
        <p:spPr bwMode="auto">
          <a:xfrm rot="5400000">
            <a:off x="6667500" y="2781300"/>
            <a:ext cx="687388" cy="1588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Straight Connector 51"/>
          <p:cNvCxnSpPr>
            <a:cxnSpLocks noChangeShapeType="1"/>
            <a:stCxn id="5135" idx="1"/>
          </p:cNvCxnSpPr>
          <p:nvPr/>
        </p:nvCxnSpPr>
        <p:spPr bwMode="auto">
          <a:xfrm rot="16200000" flipV="1">
            <a:off x="6032500" y="2655888"/>
            <a:ext cx="492125" cy="517525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Straight Connector 53"/>
          <p:cNvCxnSpPr>
            <a:cxnSpLocks noChangeShapeType="1"/>
          </p:cNvCxnSpPr>
          <p:nvPr/>
        </p:nvCxnSpPr>
        <p:spPr bwMode="auto">
          <a:xfrm rot="10800000" flipV="1">
            <a:off x="5181600" y="2668588"/>
            <a:ext cx="838200" cy="60960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2" name="TextBox 23"/>
          <p:cNvSpPr txBox="1">
            <a:spLocks noChangeArrowheads="1"/>
          </p:cNvSpPr>
          <p:nvPr/>
        </p:nvSpPr>
        <p:spPr bwMode="auto">
          <a:xfrm>
            <a:off x="5029200" y="2439988"/>
            <a:ext cx="6461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shift</a:t>
            </a:r>
          </a:p>
          <a:p>
            <a:r>
              <a:rPr lang="en-US" altLang="zh-CN"/>
              <a:t>right</a:t>
            </a:r>
          </a:p>
        </p:txBody>
      </p:sp>
      <p:sp>
        <p:nvSpPr>
          <p:cNvPr id="5143" name="TextBox 24"/>
          <p:cNvSpPr txBox="1">
            <a:spLocks noChangeArrowheads="1"/>
          </p:cNvSpPr>
          <p:nvPr/>
        </p:nvSpPr>
        <p:spPr bwMode="auto">
          <a:xfrm>
            <a:off x="3505200" y="2908300"/>
            <a:ext cx="954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product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810000" y="914400"/>
            <a:ext cx="159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0070C0"/>
                </a:solidFill>
              </a:rPr>
              <a:t>0 1 1 0       = 6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819400" y="3638550"/>
            <a:ext cx="2808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0070C0"/>
                </a:solidFill>
              </a:rPr>
              <a:t>0 0 0 0         0 1 0 1       = 5</a:t>
            </a:r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4632325" y="3686175"/>
            <a:ext cx="304800" cy="304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altLang="zh-CN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276475" y="3943350"/>
            <a:ext cx="2654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0070C0"/>
                </a:solidFill>
              </a:rPr>
              <a:t>add  0 1 1 0          0 1 0 1</a:t>
            </a:r>
          </a:p>
        </p:txBody>
      </p:sp>
      <p:grpSp>
        <p:nvGrpSpPr>
          <p:cNvPr id="30" name="Group 58"/>
          <p:cNvGrpSpPr>
            <a:grpSpLocks/>
          </p:cNvGrpSpPr>
          <p:nvPr/>
        </p:nvGrpSpPr>
        <p:grpSpPr bwMode="auto">
          <a:xfrm>
            <a:off x="2819400" y="4248150"/>
            <a:ext cx="2089150" cy="400050"/>
            <a:chOff x="2819400" y="4572000"/>
            <a:chExt cx="2089033" cy="400110"/>
          </a:xfrm>
        </p:grpSpPr>
        <p:cxnSp>
          <p:nvCxnSpPr>
            <p:cNvPr id="5166" name="Straight Arrow Connector 32"/>
            <p:cNvCxnSpPr>
              <a:cxnSpLocks noChangeShapeType="1"/>
            </p:cNvCxnSpPr>
            <p:nvPr/>
          </p:nvCxnSpPr>
          <p:spPr bwMode="auto">
            <a:xfrm>
              <a:off x="3733800" y="4800600"/>
              <a:ext cx="3810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67" name="TextBox 31"/>
            <p:cNvSpPr txBox="1">
              <a:spLocks noChangeArrowheads="1"/>
            </p:cNvSpPr>
            <p:nvPr/>
          </p:nvSpPr>
          <p:spPr bwMode="auto">
            <a:xfrm>
              <a:off x="2819400" y="4572000"/>
              <a:ext cx="20890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0070C0"/>
                  </a:solidFill>
                </a:rPr>
                <a:t>0 0 1 1         0 0 1 0</a:t>
              </a:r>
            </a:p>
          </p:txBody>
        </p:sp>
      </p:grp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4630738" y="4295775"/>
            <a:ext cx="304800" cy="304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altLang="zh-CN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286000" y="4552950"/>
            <a:ext cx="2597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dirty="0" smtClean="0">
                <a:solidFill>
                  <a:srgbClr val="0070C0"/>
                </a:solidFill>
              </a:rPr>
              <a:t>add  </a:t>
            </a:r>
            <a:r>
              <a:rPr lang="en-US" altLang="zh-CN" sz="2000" dirty="0">
                <a:solidFill>
                  <a:srgbClr val="0070C0"/>
                </a:solidFill>
              </a:rPr>
              <a:t>0 0 1 1         0 0 1 0</a:t>
            </a:r>
          </a:p>
        </p:txBody>
      </p:sp>
      <p:grpSp>
        <p:nvGrpSpPr>
          <p:cNvPr id="35" name="Group 59"/>
          <p:cNvGrpSpPr>
            <a:grpSpLocks/>
          </p:cNvGrpSpPr>
          <p:nvPr/>
        </p:nvGrpSpPr>
        <p:grpSpPr bwMode="auto">
          <a:xfrm>
            <a:off x="2819400" y="4857750"/>
            <a:ext cx="2146300" cy="400050"/>
            <a:chOff x="2819400" y="5181600"/>
            <a:chExt cx="2146742" cy="400110"/>
          </a:xfrm>
        </p:grpSpPr>
        <p:sp>
          <p:nvSpPr>
            <p:cNvPr id="5164" name="TextBox 35"/>
            <p:cNvSpPr txBox="1">
              <a:spLocks noChangeArrowheads="1"/>
            </p:cNvSpPr>
            <p:nvPr/>
          </p:nvSpPr>
          <p:spPr bwMode="auto">
            <a:xfrm>
              <a:off x="2819400" y="5181600"/>
              <a:ext cx="21467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0070C0"/>
                  </a:solidFill>
                </a:rPr>
                <a:t>0 0 0 1         1 0 0 1 </a:t>
              </a:r>
            </a:p>
          </p:txBody>
        </p:sp>
        <p:cxnSp>
          <p:nvCxnSpPr>
            <p:cNvPr id="5165" name="Straight Arrow Connector 44"/>
            <p:cNvCxnSpPr>
              <a:cxnSpLocks noChangeShapeType="1"/>
            </p:cNvCxnSpPr>
            <p:nvPr/>
          </p:nvCxnSpPr>
          <p:spPr bwMode="auto">
            <a:xfrm>
              <a:off x="3733800" y="5334000"/>
              <a:ext cx="3810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Oval 45"/>
          <p:cNvSpPr>
            <a:spLocks noChangeArrowheads="1"/>
          </p:cNvSpPr>
          <p:nvPr/>
        </p:nvSpPr>
        <p:spPr bwMode="auto">
          <a:xfrm>
            <a:off x="4630738" y="4905375"/>
            <a:ext cx="304800" cy="304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altLang="zh-CN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286000" y="5164138"/>
            <a:ext cx="2597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0070C0"/>
                </a:solidFill>
              </a:rPr>
              <a:t>add  0 1 1 1         1 0 0 1</a:t>
            </a:r>
          </a:p>
        </p:txBody>
      </p:sp>
      <p:grpSp>
        <p:nvGrpSpPr>
          <p:cNvPr id="40" name="Group 62"/>
          <p:cNvGrpSpPr>
            <a:grpSpLocks/>
          </p:cNvGrpSpPr>
          <p:nvPr/>
        </p:nvGrpSpPr>
        <p:grpSpPr bwMode="auto">
          <a:xfrm>
            <a:off x="2854325" y="6076950"/>
            <a:ext cx="2089150" cy="400050"/>
            <a:chOff x="2854407" y="6400800"/>
            <a:chExt cx="2089033" cy="400110"/>
          </a:xfrm>
        </p:grpSpPr>
        <p:cxnSp>
          <p:nvCxnSpPr>
            <p:cNvPr id="5162" name="Straight Arrow Connector 43"/>
            <p:cNvCxnSpPr>
              <a:cxnSpLocks noChangeShapeType="1"/>
            </p:cNvCxnSpPr>
            <p:nvPr/>
          </p:nvCxnSpPr>
          <p:spPr bwMode="auto">
            <a:xfrm>
              <a:off x="3733800" y="6629400"/>
              <a:ext cx="3810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63" name="TextBox 41"/>
            <p:cNvSpPr txBox="1">
              <a:spLocks noChangeArrowheads="1"/>
            </p:cNvSpPr>
            <p:nvPr/>
          </p:nvSpPr>
          <p:spPr bwMode="auto">
            <a:xfrm>
              <a:off x="2854407" y="6400800"/>
              <a:ext cx="20890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0070C0"/>
                  </a:solidFill>
                </a:rPr>
                <a:t>0 0 0 1         1 1 1 0</a:t>
              </a:r>
            </a:p>
          </p:txBody>
        </p:sp>
      </p:grpSp>
      <p:sp>
        <p:nvSpPr>
          <p:cNvPr id="43" name="Oval 52"/>
          <p:cNvSpPr>
            <a:spLocks noChangeArrowheads="1"/>
          </p:cNvSpPr>
          <p:nvPr/>
        </p:nvSpPr>
        <p:spPr bwMode="auto">
          <a:xfrm>
            <a:off x="4630738" y="5497513"/>
            <a:ext cx="304800" cy="304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altLang="zh-CN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2286000" y="5772150"/>
            <a:ext cx="2597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0070C0"/>
                </a:solidFill>
              </a:rPr>
              <a:t>add  0 0 1 1         1 1 0 0</a:t>
            </a:r>
          </a:p>
        </p:txBody>
      </p:sp>
      <p:grpSp>
        <p:nvGrpSpPr>
          <p:cNvPr id="45" name="Group 60"/>
          <p:cNvGrpSpPr>
            <a:grpSpLocks/>
          </p:cNvGrpSpPr>
          <p:nvPr/>
        </p:nvGrpSpPr>
        <p:grpSpPr bwMode="auto">
          <a:xfrm>
            <a:off x="2784475" y="5473700"/>
            <a:ext cx="2089150" cy="400050"/>
            <a:chOff x="2819400" y="5773678"/>
            <a:chExt cx="2089033" cy="400110"/>
          </a:xfrm>
        </p:grpSpPr>
        <p:sp>
          <p:nvSpPr>
            <p:cNvPr id="5160" name="TextBox 45"/>
            <p:cNvSpPr txBox="1">
              <a:spLocks noChangeArrowheads="1"/>
            </p:cNvSpPr>
            <p:nvPr/>
          </p:nvSpPr>
          <p:spPr bwMode="auto">
            <a:xfrm>
              <a:off x="2819400" y="5773678"/>
              <a:ext cx="20890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0070C0"/>
                  </a:solidFill>
                </a:rPr>
                <a:t>0 0 1 1         1 1 0 0</a:t>
              </a:r>
            </a:p>
          </p:txBody>
        </p:sp>
        <p:cxnSp>
          <p:nvCxnSpPr>
            <p:cNvPr id="5161" name="Straight Arrow Connector 57"/>
            <p:cNvCxnSpPr>
              <a:cxnSpLocks noChangeShapeType="1"/>
            </p:cNvCxnSpPr>
            <p:nvPr/>
          </p:nvCxnSpPr>
          <p:spPr bwMode="auto">
            <a:xfrm>
              <a:off x="3733800" y="6019800"/>
              <a:ext cx="3810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410200" y="6076950"/>
            <a:ext cx="630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0070C0"/>
                </a:solidFill>
              </a:rPr>
              <a:t>=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r>
              <a:rPr lang="en-US" altLang="zh-CN" sz="2000">
                <a:solidFill>
                  <a:srgbClr val="0070C0"/>
                </a:solidFill>
              </a:rPr>
              <a:t>30</a:t>
            </a:r>
          </a:p>
        </p:txBody>
      </p:sp>
      <p:sp>
        <p:nvSpPr>
          <p:cNvPr id="49" name="内容占位符 2"/>
          <p:cNvSpPr>
            <a:spLocks noGrp="1"/>
          </p:cNvSpPr>
          <p:nvPr>
            <p:ph idx="1"/>
          </p:nvPr>
        </p:nvSpPr>
        <p:spPr>
          <a:xfrm>
            <a:off x="468313" y="333375"/>
            <a:ext cx="8229600" cy="781050"/>
          </a:xfrm>
        </p:spPr>
        <p:txBody>
          <a:bodyPr rtlCol="0">
            <a:normAutofit fontScale="5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以上一步部分积右移代替被乘数（</a:t>
            </a:r>
            <a:r>
              <a:rPr lang="zh-CN" altLang="en-US" dirty="0" smtClean="0">
                <a:solidFill>
                  <a:srgbClr val="FF0000"/>
                </a:solidFill>
              </a:rPr>
              <a:t>可能加到部分积上形成新部分积</a:t>
            </a:r>
            <a:r>
              <a:rPr lang="zh-CN" altLang="en-US" dirty="0" smtClean="0"/>
              <a:t>）左移。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减少一步移位（测试加法、右移两步完成）（</a:t>
            </a:r>
            <a:r>
              <a:rPr lang="en-US" altLang="zh-CN" dirty="0" smtClean="0"/>
              <a:t>65</a:t>
            </a:r>
            <a:r>
              <a:rPr lang="zh-CN" altLang="en-US" dirty="0" smtClean="0"/>
              <a:t>位 </a:t>
            </a:r>
            <a:r>
              <a:rPr lang="en-US" altLang="zh-CN" dirty="0" smtClean="0"/>
              <a:t>P141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P123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2357422" y="4286256"/>
            <a:ext cx="29289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285984" y="4929198"/>
            <a:ext cx="29289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2357422" y="5500702"/>
            <a:ext cx="29289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285984" y="6072206"/>
            <a:ext cx="29289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/>
      <p:bldP spid="33" grpId="0" animBg="1"/>
      <p:bldP spid="34" grpId="0"/>
      <p:bldP spid="38" grpId="0" animBg="1"/>
      <p:bldP spid="39" grpId="0"/>
      <p:bldP spid="43" grpId="0" animBg="1"/>
      <p:bldP spid="44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有符号乘法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538"/>
          </a:xfrm>
        </p:spPr>
        <p:txBody>
          <a:bodyPr/>
          <a:lstStyle/>
          <a:p>
            <a:r>
              <a:rPr lang="zh-CN" altLang="en-US" smtClean="0"/>
              <a:t>被乘数、乘数取绝对值参与运算。</a:t>
            </a:r>
            <a:endParaRPr lang="en-US" altLang="zh-CN" smtClean="0"/>
          </a:p>
          <a:p>
            <a:r>
              <a:rPr lang="zh-CN" altLang="en-US" smtClean="0"/>
              <a:t>积的符号位为被乘数乘数符号位异或。</a:t>
            </a: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2124075" y="3213100"/>
            <a:ext cx="58324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该算法实际上是：原码一位乘法算法。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很多教材介绍补码一位乘法（符号位参与运算）。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C8F-002F-4B42-ADA9-229867E105E0}" type="slidenum">
              <a:rPr lang="zh-CN" altLang="en-US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45884"/>
            <a:ext cx="8839200" cy="4907451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原码一位乘法的运算规则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    被乘数：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X=x</a:t>
            </a:r>
            <a:r>
              <a:rPr lang="en-US" altLang="zh-CN" sz="2800" baseline="-30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.x</a:t>
            </a:r>
            <a:r>
              <a:rPr lang="en-US" altLang="zh-CN" sz="2800" baseline="-30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aseline="-30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8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aseline="-300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n</a:t>
            </a:r>
            <a:endParaRPr lang="en-US" altLang="zh-CN" sz="2800" dirty="0" smtClean="0"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    乘数：  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Y=y</a:t>
            </a:r>
            <a:r>
              <a:rPr lang="en-US" altLang="zh-CN" sz="2800" baseline="-30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.y</a:t>
            </a:r>
            <a:r>
              <a:rPr lang="en-US" altLang="zh-CN" sz="2800" baseline="-30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aseline="-30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8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aseline="-300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n</a:t>
            </a:r>
            <a:endParaRPr lang="en-US" altLang="zh-CN" sz="2800" baseline="-30000" dirty="0" smtClean="0"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800" baseline="-30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lang="zh-CN" altLang="en-US" sz="2800" dirty="0" smtClean="0">
                <a:latin typeface="Calibri" pitchFamily="34" charset="0"/>
                <a:ea typeface="宋体" pitchFamily="2" charset="-122"/>
              </a:rPr>
              <a:t>积：    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</a:rPr>
              <a:t>C=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800" baseline="-30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.c</a:t>
            </a:r>
            <a:r>
              <a:rPr lang="en-US" altLang="zh-CN" sz="2800" baseline="-30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800" baseline="-30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8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800" baseline="-300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n</a:t>
            </a:r>
            <a:endParaRPr lang="en-US" altLang="zh-CN" sz="2800" dirty="0" smtClean="0"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    式中，</a:t>
            </a:r>
            <a:r>
              <a:rPr lang="en-US" altLang="zh-CN" sz="28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aseline="-300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zh-CN" alt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aseline="-300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8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,c</a:t>
            </a:r>
            <a:r>
              <a:rPr lang="en-US" altLang="zh-CN" sz="2800" baseline="-250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zh-CN" alt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为符号位。</a:t>
            </a:r>
            <a:r>
              <a:rPr lang="zh-CN" altLang="en-US" sz="2800" dirty="0" smtClean="0">
                <a:latin typeface="Calibri" pitchFamily="34" charset="0"/>
                <a:ea typeface="宋体" pitchFamily="2" charset="-122"/>
              </a:rPr>
              <a:t>则    </a:t>
            </a:r>
          </a:p>
          <a:p>
            <a:pPr algn="just">
              <a:buFont typeface="Wingdings" pitchFamily="2" charset="2"/>
              <a:buNone/>
            </a:pPr>
            <a:r>
              <a:rPr 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             </a:t>
            </a:r>
          </a:p>
          <a:p>
            <a:pPr algn="just">
              <a:buFont typeface="Wingdings" pitchFamily="2" charset="2"/>
              <a:buNone/>
            </a:pPr>
            <a:r>
              <a:rPr lang="en-US" sz="28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             </a:t>
            </a:r>
            <a:r>
              <a:rPr lang="en-US" altLang="zh-CN" sz="28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800" baseline="-30000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=</a:t>
            </a:r>
          </a:p>
          <a:p>
            <a:pPr algn="just">
              <a:buFont typeface="Wingdings" pitchFamily="2" charset="2"/>
              <a:buNone/>
            </a:pP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                      |</a:t>
            </a:r>
            <a:r>
              <a:rPr lang="en-US" altLang="zh-CN" sz="2800" dirty="0" smtClean="0">
                <a:latin typeface="Calibri" pitchFamily="34" charset="0"/>
                <a:cs typeface="Times New Roman" pitchFamily="18" charset="0"/>
              </a:rPr>
              <a:t>C|=|X|</a:t>
            </a:r>
            <a:r>
              <a:rPr lang="en-US" altLang="zh-CN" sz="2800" dirty="0" smtClean="0">
                <a:latin typeface="Calibri" pitchFamily="34" charset="0"/>
              </a:rPr>
              <a:t>•|Y|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498575"/>
              </p:ext>
            </p:extLst>
          </p:nvPr>
        </p:nvGraphicFramePr>
        <p:xfrm>
          <a:off x="2843808" y="4509120"/>
          <a:ext cx="144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r:id="rId3" imgW="495515" imgH="215994" progId="Equation.3">
                  <p:embed/>
                </p:oleObj>
              </mc:Choice>
              <mc:Fallback>
                <p:oleObj r:id="rId3" imgW="495515" imgH="215994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509120"/>
                        <a:ext cx="1447800" cy="533400"/>
                      </a:xfrm>
                      <a:prstGeom prst="rect">
                        <a:avLst/>
                      </a:prstGeom>
                      <a:solidFill>
                        <a:srgbClr val="DBEEF4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r:id="rId5" imgW="114598" imgH="216464" progId="Equation.3">
                  <p:embed/>
                </p:oleObj>
              </mc:Choice>
              <mc:Fallback>
                <p:oleObj r:id="rId5" imgW="114598" imgH="216464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原码一位乘法小结</a:t>
            </a:r>
            <a:r>
              <a:rPr lang="en-US" altLang="zh-CN" dirty="0" smtClean="0"/>
              <a:t>*</a:t>
            </a:r>
            <a:endParaRPr lang="zh-CN" altLang="en-US" dirty="0" smtClean="0"/>
          </a:p>
        </p:txBody>
      </p:sp>
      <p:sp>
        <p:nvSpPr>
          <p:cNvPr id="7175" name="矩形 2"/>
          <p:cNvSpPr>
            <a:spLocks noChangeArrowheads="1"/>
          </p:cNvSpPr>
          <p:nvPr/>
        </p:nvSpPr>
        <p:spPr bwMode="auto">
          <a:xfrm>
            <a:off x="5435600" y="1612900"/>
            <a:ext cx="31543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P141</a:t>
            </a:r>
            <a:r>
              <a:rPr lang="zh-CN" altLang="en-US"/>
              <a:t>图</a:t>
            </a:r>
            <a:r>
              <a:rPr lang="en-US" altLang="zh-CN"/>
              <a:t>3-6    65</a:t>
            </a:r>
            <a:r>
              <a:rPr lang="zh-CN" altLang="en-US"/>
              <a:t>位，多出的</a:t>
            </a:r>
            <a:r>
              <a:rPr lang="en-US" altLang="zh-CN"/>
              <a:t>1</a:t>
            </a:r>
            <a:r>
              <a:rPr lang="zh-CN" altLang="en-US"/>
              <a:t>位为了保留进位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C63D4-664A-42E6-B38F-2F5B2CC20BCF}" type="slidenum">
              <a:rPr lang="zh-CN" altLang="en-US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20713"/>
            <a:ext cx="8856662" cy="540067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求｜</a:t>
            </a:r>
            <a:r>
              <a:rPr lang="en-US" altLang="zh-CN" sz="2800" dirty="0" smtClean="0">
                <a:latin typeface="Calibri" pitchFamily="34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｜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的运算规则如下：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（1） 被乘数和乘数均取绝对值参加运算，符号位单独考虑。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（2） 被乘数取双符号，部分积的长度与被乘数相同，初值</a:t>
            </a:r>
            <a:r>
              <a:rPr lang="en-US" altLang="zh-CN" sz="2800" dirty="0" smtClean="0">
                <a:latin typeface="Calibri" pitchFamily="34" charset="0"/>
                <a:cs typeface="Times New Roman" pitchFamily="18" charset="0"/>
              </a:rPr>
              <a:t>P</a:t>
            </a:r>
            <a:r>
              <a:rPr lang="en-US" altLang="zh-CN" sz="2800" baseline="-25000" dirty="0" smtClean="0">
                <a:latin typeface="Calibri" pitchFamily="34" charset="0"/>
                <a:cs typeface="Times New Roman" pitchFamily="18" charset="0"/>
              </a:rPr>
              <a:t>0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为0。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（3） 从乘数的最低位</a:t>
            </a:r>
            <a:r>
              <a:rPr lang="en-US" altLang="zh-CN" sz="2800" dirty="0" err="1" smtClean="0">
                <a:latin typeface="Calibri" pitchFamily="34" charset="0"/>
                <a:cs typeface="Times New Roman" pitchFamily="18" charset="0"/>
              </a:rPr>
              <a:t>y</a:t>
            </a:r>
            <a:r>
              <a:rPr lang="en-US" altLang="zh-CN" sz="2800" baseline="-30000" dirty="0" err="1" smtClean="0">
                <a:latin typeface="Calibri" pitchFamily="34" charset="0"/>
                <a:cs typeface="Times New Roman" pitchFamily="18" charset="0"/>
              </a:rPr>
              <a:t>n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开始判断：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      ①若</a:t>
            </a:r>
            <a:r>
              <a:rPr lang="en-US" altLang="zh-CN" sz="2800" dirty="0" smtClean="0">
                <a:latin typeface="Calibri" pitchFamily="34" charset="0"/>
                <a:cs typeface="Times New Roman" pitchFamily="18" charset="0"/>
              </a:rPr>
              <a:t>y</a:t>
            </a:r>
            <a:r>
              <a:rPr lang="en-US" altLang="zh-CN" sz="2800" baseline="-30000" dirty="0" smtClean="0">
                <a:latin typeface="Calibri" pitchFamily="34" charset="0"/>
                <a:cs typeface="Times New Roman" pitchFamily="18" charset="0"/>
              </a:rPr>
              <a:t>n-i+1</a:t>
            </a:r>
            <a:r>
              <a:rPr lang="en-US" altLang="zh-CN" sz="2800" dirty="0" smtClean="0">
                <a:latin typeface="Calibri" pitchFamily="34" charset="0"/>
                <a:cs typeface="Times New Roman" pitchFamily="18" charset="0"/>
              </a:rPr>
              <a:t>=1</a:t>
            </a:r>
            <a:r>
              <a:rPr 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则部分积</a:t>
            </a:r>
            <a:r>
              <a:rPr lang="en-US" altLang="zh-CN" sz="2800" dirty="0" smtClean="0">
                <a:latin typeface="Calibri" pitchFamily="34" charset="0"/>
                <a:cs typeface="Times New Roman" pitchFamily="18" charset="0"/>
              </a:rPr>
              <a:t>Pi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加被乘数｜</a:t>
            </a:r>
            <a:r>
              <a:rPr lang="en-US" altLang="zh-CN" sz="2800" dirty="0" smtClean="0">
                <a:latin typeface="Calibri" pitchFamily="34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｜，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然后右移一位；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      ②若</a:t>
            </a:r>
            <a:r>
              <a:rPr lang="en-US" altLang="zh-CN" sz="2800" dirty="0" smtClean="0">
                <a:latin typeface="Calibri" pitchFamily="34" charset="0"/>
                <a:cs typeface="Times New Roman" pitchFamily="18" charset="0"/>
              </a:rPr>
              <a:t>y</a:t>
            </a:r>
            <a:r>
              <a:rPr lang="en-US" altLang="zh-CN" sz="2800" baseline="-30000" dirty="0" smtClean="0">
                <a:latin typeface="Calibri" pitchFamily="34" charset="0"/>
                <a:cs typeface="Times New Roman" pitchFamily="18" charset="0"/>
              </a:rPr>
              <a:t>n-i+1</a:t>
            </a:r>
            <a:r>
              <a:rPr lang="en-US" altLang="zh-CN" sz="2800" dirty="0" smtClean="0">
                <a:latin typeface="Calibri" pitchFamily="34" charset="0"/>
                <a:cs typeface="Times New Roman" pitchFamily="18" charset="0"/>
              </a:rPr>
              <a:t>=0</a:t>
            </a:r>
            <a:r>
              <a:rPr lang="en-US" sz="28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则部分积</a:t>
            </a:r>
            <a:r>
              <a:rPr lang="en-US" altLang="zh-CN" sz="2800" dirty="0" smtClean="0">
                <a:latin typeface="Calibri" pitchFamily="34" charset="0"/>
                <a:cs typeface="Times New Roman" pitchFamily="18" charset="0"/>
              </a:rPr>
              <a:t>Pi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加上0，然后右移一位。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      </a:t>
            </a:r>
            <a:r>
              <a:rPr lang="zh-CN" altLang="en-US" sz="2800" dirty="0" smtClean="0">
                <a:latin typeface="Calibri" pitchFamily="34" charset="0"/>
              </a:rPr>
              <a:t>移位时连同符号位一起移位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（4）重复步骤（3），判断</a:t>
            </a:r>
            <a:r>
              <a:rPr lang="en-US" altLang="zh-CN" sz="2800" dirty="0" smtClean="0">
                <a:latin typeface="Calibri" pitchFamily="34" charset="0"/>
                <a:cs typeface="Times New Roman" pitchFamily="18" charset="0"/>
              </a:rPr>
              <a:t>n</a:t>
            </a:r>
            <a:r>
              <a:rPr lang="zh-CN" altLang="en-US" sz="2800" dirty="0" smtClean="0">
                <a:latin typeface="Calibri" pitchFamily="34" charset="0"/>
                <a:cs typeface="Times New Roman" pitchFamily="18" charset="0"/>
              </a:rPr>
              <a:t>次。</a:t>
            </a:r>
            <a:r>
              <a:rPr lang="zh-CN" altLang="en-US" sz="2800" dirty="0" smtClean="0">
                <a:latin typeface="Calibri" pitchFamily="34" charset="0"/>
              </a:rPr>
              <a:t>最终结果</a:t>
            </a:r>
            <a:r>
              <a:rPr lang="en-US" altLang="zh-CN" sz="2800" dirty="0" smtClean="0">
                <a:latin typeface="Calibri" pitchFamily="34" charset="0"/>
              </a:rPr>
              <a:t>C=</a:t>
            </a:r>
            <a:r>
              <a:rPr lang="en-US" altLang="zh-CN" sz="2800" dirty="0" err="1" smtClean="0">
                <a:latin typeface="Calibri" pitchFamily="34" charset="0"/>
              </a:rPr>
              <a:t>Cf.Pn</a:t>
            </a:r>
            <a:endParaRPr lang="en-US" altLang="zh-CN" sz="2800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</a:rPr>
              <a:t>     </a:t>
            </a:r>
            <a:endParaRPr lang="en-US" altLang="zh-CN" sz="2800" dirty="0" smtClean="0">
              <a:latin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r:id="rId3" imgW="114598" imgH="216464" progId="Equation.3">
                  <p:embed/>
                </p:oleObj>
              </mc:Choice>
              <mc:Fallback>
                <p:oleObj r:id="rId3" imgW="114598" imgH="216464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C5561-9B34-4632-BC9D-0E95E5F00421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8229600" cy="1223963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dirty="0" smtClean="0">
                <a:latin typeface="宋体" pitchFamily="2" charset="-122"/>
                <a:cs typeface="Times New Roman" pitchFamily="18" charset="0"/>
              </a:rPr>
              <a:t>［例］</a:t>
            </a:r>
            <a:r>
              <a:rPr lang="en-US" altLang="zh-CN" sz="1800" dirty="0" smtClean="0">
                <a:latin typeface="宋体" pitchFamily="2" charset="-122"/>
                <a:cs typeface="Times New Roman" pitchFamily="18" charset="0"/>
              </a:rPr>
              <a:t>x = 0.1101</a:t>
            </a:r>
            <a:r>
              <a:rPr lang="en-US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800" dirty="0" smtClean="0">
                <a:latin typeface="宋体" pitchFamily="2" charset="-122"/>
                <a:cs typeface="Times New Roman" pitchFamily="18" charset="0"/>
              </a:rPr>
              <a:t>y = -0.1011</a:t>
            </a:r>
            <a:r>
              <a:rPr lang="en-US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1800" dirty="0" smtClean="0">
                <a:latin typeface="宋体" pitchFamily="2" charset="-122"/>
                <a:cs typeface="Times New Roman" pitchFamily="18" charset="0"/>
              </a:rPr>
              <a:t>求[</a:t>
            </a:r>
            <a:r>
              <a:rPr lang="en-US" altLang="zh-CN" sz="1800" dirty="0" err="1" smtClean="0">
                <a:latin typeface="宋体" pitchFamily="2" charset="-122"/>
                <a:cs typeface="Times New Roman" pitchFamily="18" charset="0"/>
              </a:rPr>
              <a:t>x</a:t>
            </a:r>
            <a:r>
              <a:rPr lang="en-US" altLang="zh-CN" sz="1800" dirty="0" err="1" smtClean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1800" dirty="0" err="1" smtClean="0">
                <a:latin typeface="宋体" pitchFamily="2" charset="-122"/>
                <a:cs typeface="Times New Roman" pitchFamily="18" charset="0"/>
              </a:rPr>
              <a:t>y</a:t>
            </a:r>
            <a:r>
              <a:rPr lang="en-US" altLang="zh-CN" sz="1800" dirty="0" smtClean="0">
                <a:latin typeface="宋体" pitchFamily="2" charset="-122"/>
                <a:cs typeface="Times New Roman" pitchFamily="18" charset="0"/>
              </a:rPr>
              <a:t>]</a:t>
            </a:r>
            <a:r>
              <a:rPr lang="zh-CN" altLang="en-US" sz="1800" baseline="-30000" dirty="0" smtClean="0">
                <a:latin typeface="宋体" pitchFamily="2" charset="-122"/>
                <a:cs typeface="Times New Roman" pitchFamily="18" charset="0"/>
              </a:rPr>
              <a:t>原</a:t>
            </a:r>
            <a:r>
              <a:rPr lang="zh-CN" altLang="en-US" sz="1800" dirty="0" smtClean="0">
                <a:latin typeface="宋体" pitchFamily="2" charset="-122"/>
                <a:cs typeface="Times New Roman" pitchFamily="18" charset="0"/>
              </a:rPr>
              <a:t>=?</a:t>
            </a:r>
            <a:endParaRPr lang="en-US" altLang="zh-CN" sz="1800" dirty="0" smtClean="0">
              <a:latin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宋体" pitchFamily="2" charset="-122"/>
                <a:cs typeface="Times New Roman" pitchFamily="18" charset="0"/>
              </a:rPr>
              <a:t> </a:t>
            </a:r>
            <a:r>
              <a:rPr lang="zh-CN" altLang="en-US" sz="1800" dirty="0" smtClean="0">
                <a:latin typeface="宋体" pitchFamily="2" charset="-122"/>
                <a:cs typeface="Times New Roman" pitchFamily="18" charset="0"/>
              </a:rPr>
              <a:t>被乘数、乘数取绝对值参与运算，所以，</a:t>
            </a:r>
            <a:r>
              <a:rPr lang="en-US" altLang="zh-CN" sz="1800" dirty="0" smtClean="0">
                <a:latin typeface="宋体" pitchFamily="2" charset="-122"/>
                <a:cs typeface="Times New Roman" pitchFamily="18" charset="0"/>
              </a:rPr>
              <a:t>|y| = 0.1011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latin typeface="宋体" pitchFamily="2" charset="-122"/>
                <a:cs typeface="Times New Roman" pitchFamily="18" charset="0"/>
              </a:rPr>
              <a:t> </a:t>
            </a:r>
            <a:r>
              <a:rPr lang="zh-CN" altLang="en-US" sz="1800" dirty="0" smtClean="0">
                <a:latin typeface="宋体" pitchFamily="2" charset="-122"/>
                <a:cs typeface="Times New Roman" pitchFamily="18" charset="0"/>
              </a:rPr>
              <a:t>被乘数用双符号位，</a:t>
            </a:r>
            <a:r>
              <a:rPr lang="en-US" altLang="zh-CN" sz="1800" dirty="0" smtClean="0">
                <a:latin typeface="宋体" pitchFamily="2" charset="-122"/>
                <a:cs typeface="Times New Roman" pitchFamily="18" charset="0"/>
              </a:rPr>
              <a:t>|x| = 00.1101</a:t>
            </a:r>
            <a:endParaRPr lang="zh-CN" altLang="en-US" sz="1800" dirty="0" smtClean="0">
              <a:latin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r:id="rId3" imgW="114598" imgH="216464" progId="Equation.3">
                  <p:embed/>
                </p:oleObj>
              </mc:Choice>
              <mc:Fallback>
                <p:oleObj r:id="rId3" imgW="114598" imgH="216464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27088" y="1412875"/>
          <a:ext cx="6888161" cy="519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16"/>
                <a:gridCol w="2051742"/>
                <a:gridCol w="1512184"/>
                <a:gridCol w="1800219"/>
              </a:tblGrid>
              <a:tr h="37079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迭代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步骤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部分积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乘数</a:t>
                      </a:r>
                      <a:endParaRPr lang="en-US" altLang="zh-CN" sz="1800" dirty="0" smtClean="0"/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初始值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00.0000 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0.101</a:t>
                      </a:r>
                      <a:r>
                        <a:rPr lang="en-US" altLang="zh-CN" sz="1800" u="non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y</a:t>
                      </a:r>
                      <a:r>
                        <a:rPr lang="en-US" altLang="zh-CN" sz="1800" baseline="-30000" dirty="0" smtClean="0"/>
                        <a:t>4</a:t>
                      </a:r>
                      <a:r>
                        <a:rPr lang="en-US" altLang="zh-CN" sz="1800" dirty="0" smtClean="0"/>
                        <a:t>=1</a:t>
                      </a:r>
                      <a:r>
                        <a:rPr lang="zh-CN" altLang="en-US" sz="1800" dirty="0" smtClean="0"/>
                        <a:t>，加｜</a:t>
                      </a:r>
                      <a:r>
                        <a:rPr lang="en-US" altLang="zh-CN" sz="1800" dirty="0" smtClean="0"/>
                        <a:t>x｜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800" u="none" dirty="0" smtClean="0"/>
                        <a:t>+00.1101</a:t>
                      </a:r>
                      <a:endParaRPr lang="zh-CN" altLang="en-US" sz="1800" u="none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  00.1101 </a:t>
                      </a:r>
                      <a:endParaRPr lang="zh-CN" altLang="en-US" sz="1800" u="none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0.10</a:t>
                      </a:r>
                      <a:r>
                        <a:rPr lang="en-US" altLang="zh-CN" sz="18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altLang="zh-CN" sz="1800" u="non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右移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  <a:cs typeface="Times New Roman" pitchFamily="18" charset="0"/>
                        </a:rPr>
                        <a:t>  00.0110</a:t>
                      </a:r>
                      <a:endParaRPr lang="zh-CN" altLang="en-US" sz="1800" u="none" dirty="0">
                        <a:latin typeface="+mn-lt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  <a:cs typeface="Times New Roman" pitchFamily="18" charset="0"/>
                        </a:rPr>
                        <a:t>10.10</a:t>
                      </a:r>
                      <a:r>
                        <a:rPr lang="en-US" altLang="zh-CN" sz="1800" u="none" dirty="0" smtClean="0">
                          <a:solidFill>
                            <a:schemeClr val="accent2"/>
                          </a:solidFill>
                          <a:latin typeface="+mn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=1，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加｜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x｜</a:t>
                      </a: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800" u="none" dirty="0" smtClean="0">
                          <a:latin typeface="+mn-lt"/>
                          <a:cs typeface="Times New Roman" pitchFamily="18" charset="0"/>
                        </a:rPr>
                        <a:t>+00.1101</a:t>
                      </a:r>
                      <a:endParaRPr lang="zh-CN" altLang="en-US" sz="1800" u="none" dirty="0">
                        <a:latin typeface="+mn-lt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u="none" dirty="0" smtClean="0">
                        <a:solidFill>
                          <a:schemeClr val="accent2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  <a:cs typeface="Times New Roman" pitchFamily="18" charset="0"/>
                        </a:rPr>
                        <a:t>  01.0011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  <a:cs typeface="Times New Roman" pitchFamily="18" charset="0"/>
                        </a:rPr>
                        <a:t>10.1</a:t>
                      </a:r>
                      <a:r>
                        <a:rPr lang="en-US" altLang="zh-CN" sz="18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u="none" dirty="0" smtClean="0">
                          <a:solidFill>
                            <a:schemeClr val="accent2"/>
                          </a:solidFill>
                          <a:latin typeface="+mn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右移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  <a:cs typeface="Times New Roman" pitchFamily="18" charset="0"/>
                        </a:rPr>
                        <a:t>  00.1001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  <a:cs typeface="Times New Roman" pitchFamily="18" charset="0"/>
                        </a:rPr>
                        <a:t>110.1</a:t>
                      </a:r>
                      <a:r>
                        <a:rPr lang="en-US" altLang="zh-CN" sz="1800" u="non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lang="en-US" altLang="zh-CN" sz="1800" u="none" dirty="0" smtClean="0">
                        <a:solidFill>
                          <a:schemeClr val="accent2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=0,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加0</a:t>
                      </a:r>
                      <a:endParaRPr lang="zh-CN" altLang="en-US" sz="1800" dirty="0" smtClean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dirty="0" smtClean="0">
                          <a:latin typeface="+mn-lt"/>
                          <a:cs typeface="Times New Roman" pitchFamily="18" charset="0"/>
                        </a:rPr>
                        <a:t>+00.0000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u="none" dirty="0" smtClean="0">
                        <a:solidFill>
                          <a:schemeClr val="accent2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+mn-lt"/>
                          <a:cs typeface="Times New Roman" pitchFamily="18" charset="0"/>
                        </a:rPr>
                        <a:t>  00.1001</a:t>
                      </a:r>
                      <a:endParaRPr lang="en-US" altLang="zh-CN" sz="1800" u="none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  <a:cs typeface="Times New Roman" pitchFamily="18" charset="0"/>
                        </a:rPr>
                        <a:t>110.1</a:t>
                      </a:r>
                      <a:r>
                        <a:rPr lang="en-US" altLang="zh-CN" sz="1800" u="non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lang="en-US" altLang="zh-CN" sz="1800" u="none" dirty="0" smtClean="0">
                        <a:solidFill>
                          <a:schemeClr val="accent2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右移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dirty="0" smtClean="0"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zh-CN" altLang="en-US" sz="1800" dirty="0" smtClean="0">
                          <a:latin typeface="+mn-lt"/>
                          <a:cs typeface="Times New Roman" pitchFamily="18" charset="0"/>
                        </a:rPr>
                        <a:t>00.0100</a:t>
                      </a:r>
                      <a:endParaRPr lang="en-US" altLang="zh-CN" sz="1800" u="none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+mn-lt"/>
                          <a:cs typeface="Times New Roman" pitchFamily="18" charset="0"/>
                        </a:rPr>
                        <a:t>111</a:t>
                      </a:r>
                      <a:r>
                        <a:rPr lang="en-US" altLang="zh-CN" sz="1800" dirty="0" smtClean="0">
                          <a:latin typeface="+mn-lt"/>
                          <a:cs typeface="Times New Roman" pitchFamily="18" charset="0"/>
                        </a:rPr>
                        <a:t>0.</a:t>
                      </a:r>
                      <a:r>
                        <a:rPr lang="en-US" altLang="zh-CN" sz="1800" u="none" dirty="0" smtClean="0">
                          <a:latin typeface="+mn-lt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endParaRPr lang="en-US" altLang="zh-CN" sz="1800" u="none" dirty="0" smtClean="0">
                        <a:solidFill>
                          <a:schemeClr val="accent2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=1</a:t>
                      </a:r>
                      <a:r>
                        <a:rPr lang="zh-CN" altLang="en-US" sz="1800" dirty="0" smtClean="0"/>
                        <a:t>，加｜</a:t>
                      </a:r>
                      <a:r>
                        <a:rPr lang="en-US" altLang="zh-CN" sz="1800" dirty="0" smtClean="0"/>
                        <a:t>x｜</a:t>
                      </a: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+00.1101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u="none" dirty="0" smtClean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  01.0001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111</a:t>
                      </a:r>
                      <a:r>
                        <a:rPr lang="en-US" altLang="zh-CN" sz="1800" u="none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0.1 </a:t>
                      </a:r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右移</a:t>
                      </a: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 00.1000</a:t>
                      </a:r>
                      <a:endParaRPr lang="en-US" altLang="zh-CN" sz="1800" u="none" dirty="0" smtClean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11110 </a:t>
                      </a:r>
                      <a:endParaRPr lang="en-US" altLang="zh-CN" sz="1800" u="none" dirty="0" smtClean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91441" marR="91441" marT="45714" marB="4571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A9DB5-CC18-4431-B510-F81A72E7AD4B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92150"/>
            <a:ext cx="8763000" cy="37338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en-US" sz="2400" smtClean="0">
                <a:latin typeface="宋体" pitchFamily="2" charset="-122"/>
                <a:cs typeface="Times New Roman" pitchFamily="18" charset="0"/>
              </a:rPr>
              <a:t>     由于     </a:t>
            </a:r>
            <a:r>
              <a:rPr lang="en-US" altLang="zh-CN" sz="2400" smtClean="0">
                <a:latin typeface="宋体" pitchFamily="2" charset="-122"/>
                <a:cs typeface="Times New Roman" pitchFamily="18" charset="0"/>
              </a:rPr>
              <a:t>C</a:t>
            </a:r>
            <a:r>
              <a:rPr lang="en-US" altLang="zh-CN" sz="2400" baseline="-30000" smtClean="0">
                <a:latin typeface="宋体" pitchFamily="2" charset="-122"/>
                <a:cs typeface="Times New Roman" pitchFamily="18" charset="0"/>
              </a:rPr>
              <a:t>f</a:t>
            </a:r>
            <a:r>
              <a:rPr lang="en-US" altLang="zh-CN" sz="2400" smtClean="0">
                <a:latin typeface="宋体" pitchFamily="2" charset="-122"/>
                <a:cs typeface="Times New Roman" pitchFamily="18" charset="0"/>
              </a:rPr>
              <a:t>=         =          =1</a:t>
            </a:r>
          </a:p>
          <a:p>
            <a:pPr algn="just">
              <a:buFontTx/>
              <a:buNone/>
            </a:pPr>
            <a:r>
              <a:rPr lang="zh-CN" altLang="en-US" sz="2400" smtClean="0">
                <a:latin typeface="宋体" pitchFamily="2" charset="-122"/>
                <a:cs typeface="Times New Roman" pitchFamily="18" charset="0"/>
              </a:rPr>
              <a:t>     所以     [</a:t>
            </a:r>
            <a:r>
              <a:rPr lang="en-US" altLang="zh-CN" sz="2400" smtClean="0">
                <a:latin typeface="宋体" pitchFamily="2" charset="-122"/>
                <a:cs typeface="Times New Roman" pitchFamily="18" charset="0"/>
              </a:rPr>
              <a:t>x</a:t>
            </a:r>
            <a:r>
              <a:rPr lang="en-US" altLang="zh-CN" sz="2400" smtClean="0">
                <a:latin typeface="Courier New" pitchFamily="49" charset="0"/>
                <a:cs typeface="Times New Roman" pitchFamily="18" charset="0"/>
              </a:rPr>
              <a:t>·</a:t>
            </a:r>
            <a:r>
              <a:rPr lang="en-US" altLang="zh-CN" sz="2400" smtClean="0">
                <a:latin typeface="宋体" pitchFamily="2" charset="-122"/>
                <a:cs typeface="Times New Roman" pitchFamily="18" charset="0"/>
              </a:rPr>
              <a:t>y]</a:t>
            </a:r>
            <a:r>
              <a:rPr lang="zh-CN" altLang="en-US" sz="2400" baseline="-30000" smtClean="0">
                <a:latin typeface="宋体" pitchFamily="2" charset="-122"/>
                <a:cs typeface="Times New Roman" pitchFamily="18" charset="0"/>
              </a:rPr>
              <a:t>原</a:t>
            </a:r>
            <a:r>
              <a:rPr lang="zh-CN" altLang="en-US" sz="2400" smtClean="0">
                <a:latin typeface="宋体" pitchFamily="2" charset="-122"/>
                <a:cs typeface="Times New Roman" pitchFamily="18" charset="0"/>
              </a:rPr>
              <a:t>=1.10001111</a:t>
            </a:r>
          </a:p>
          <a:p>
            <a:pPr algn="just">
              <a:buFontTx/>
              <a:buNone/>
            </a:pPr>
            <a:r>
              <a:rPr lang="zh-CN" altLang="en-US" sz="2400" smtClean="0">
                <a:latin typeface="宋体" pitchFamily="2" charset="-122"/>
              </a:rPr>
              <a:t>     从例中可见：</a:t>
            </a:r>
          </a:p>
          <a:p>
            <a:pPr algn="just">
              <a:buFontTx/>
              <a:buNone/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          (1) </a:t>
            </a:r>
            <a:r>
              <a:rPr lang="zh-CN" altLang="en-US" sz="2400" smtClean="0">
                <a:latin typeface="Times New Roman" pitchFamily="18" charset="0"/>
              </a:rPr>
              <a:t>字长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zh-CN" altLang="en-US" sz="2400" smtClean="0">
                <a:latin typeface="宋体" pitchFamily="2" charset="-122"/>
              </a:rPr>
              <a:t>位数参加运算要做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smtClean="0">
                <a:latin typeface="宋体" pitchFamily="2" charset="-122"/>
              </a:rPr>
              <a:t>次相加和移位操作，计算机中可利用计数器计数加以控制；</a:t>
            </a:r>
          </a:p>
          <a:p>
            <a:pPr algn="just">
              <a:buFontTx/>
              <a:buNone/>
            </a:pPr>
            <a:r>
              <a:rPr lang="zh-CN" altLang="en-US" sz="2400" smtClean="0">
                <a:latin typeface="宋体" pitchFamily="2" charset="-122"/>
              </a:rPr>
              <a:t>    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400" smtClean="0">
                <a:latin typeface="宋体" pitchFamily="2" charset="-122"/>
              </a:rPr>
              <a:t>用相加和移位操作实现了乘法运算。</a:t>
            </a:r>
            <a:r>
              <a:rPr lang="zh-CN" altLang="en-US" sz="2400" smtClean="0">
                <a:latin typeface="宋体" pitchFamily="2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r:id="rId3" imgW="114598" imgH="216464" progId="Equation.3">
                  <p:embed/>
                </p:oleObj>
              </mc:Choice>
              <mc:Fallback>
                <p:oleObj r:id="rId3" imgW="114598" imgH="216464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916238" y="765175"/>
          <a:ext cx="99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r:id="rId5" imgW="495515" imgH="215994" progId="Equation.3">
                  <p:embed/>
                </p:oleObj>
              </mc:Choice>
              <mc:Fallback>
                <p:oleObj r:id="rId5" imgW="495515" imgH="215994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765175"/>
                        <a:ext cx="990600" cy="381000"/>
                      </a:xfrm>
                      <a:prstGeom prst="rect">
                        <a:avLst/>
                      </a:prstGeom>
                      <a:solidFill>
                        <a:srgbClr val="DBEEF4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4643438" y="765175"/>
          <a:ext cx="9144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r:id="rId7" imgW="330631" imgH="178032" progId="Equation.3">
                  <p:embed/>
                </p:oleObj>
              </mc:Choice>
              <mc:Fallback>
                <p:oleObj r:id="rId7" imgW="330631" imgH="178032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765175"/>
                        <a:ext cx="914400" cy="382588"/>
                      </a:xfrm>
                      <a:prstGeom prst="rect">
                        <a:avLst/>
                      </a:prstGeom>
                      <a:solidFill>
                        <a:srgbClr val="DBEEF4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1593</Words>
  <Application>Microsoft Office PowerPoint</Application>
  <PresentationFormat>全屏显示(4:3)</PresentationFormat>
  <Paragraphs>274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宋体</vt:lpstr>
      <vt:lpstr>Arial</vt:lpstr>
      <vt:lpstr>Calibri</vt:lpstr>
      <vt:lpstr>Courier New</vt:lpstr>
      <vt:lpstr>Lucida Console</vt:lpstr>
      <vt:lpstr>Times New Roman</vt:lpstr>
      <vt:lpstr>Wingdings</vt:lpstr>
      <vt:lpstr>Office 主题​​</vt:lpstr>
      <vt:lpstr>Equation.3</vt:lpstr>
      <vt:lpstr>3.3  乘法</vt:lpstr>
      <vt:lpstr>PowerPoint 演示文稿</vt:lpstr>
      <vt:lpstr>PowerPoint 演示文稿</vt:lpstr>
      <vt:lpstr>PowerPoint 演示文稿</vt:lpstr>
      <vt:lpstr>有符号乘法</vt:lpstr>
      <vt:lpstr>原码一位乘法小结*</vt:lpstr>
      <vt:lpstr>PowerPoint 演示文稿</vt:lpstr>
      <vt:lpstr>PowerPoint 演示文稿</vt:lpstr>
      <vt:lpstr>PowerPoint 演示文稿</vt:lpstr>
      <vt:lpstr>补码一位乘法*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快速乘法器</vt:lpstr>
      <vt:lpstr>PowerPoint 演示文稿</vt:lpstr>
      <vt:lpstr>PowerPoint 演示文稿</vt:lpstr>
      <vt:lpstr>MIPS中的乘法</vt:lpstr>
      <vt:lpstr>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3.3  乘法</dc:title>
  <dc:creator>hzhang</dc:creator>
  <cp:lastModifiedBy>Zhang</cp:lastModifiedBy>
  <cp:revision>86</cp:revision>
  <dcterms:created xsi:type="dcterms:W3CDTF">2013-03-31T03:01:31Z</dcterms:created>
  <dcterms:modified xsi:type="dcterms:W3CDTF">2018-03-29T05:06:51Z</dcterms:modified>
</cp:coreProperties>
</file>