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90" r:id="rId5"/>
    <p:sldId id="291" r:id="rId6"/>
    <p:sldId id="292" r:id="rId7"/>
    <p:sldId id="293" r:id="rId8"/>
    <p:sldId id="289" r:id="rId9"/>
    <p:sldId id="294" r:id="rId10"/>
    <p:sldId id="28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8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5B71-0AE2-4012-8F3D-E2AD220833A7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C065-D073-4A23-ACA2-1E957AF4B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2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3.4  </a:t>
            </a:r>
            <a:r>
              <a:rPr lang="zh-CN" altLang="en-US" dirty="0" smtClean="0"/>
              <a:t>除法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/>
          <a:p>
            <a:r>
              <a:rPr lang="en-AU" altLang="zh-CN"/>
              <a:t>Chapter 3 — Arithmetic for Computers — </a:t>
            </a:r>
            <a:fld id="{54629489-C791-445C-ABCD-F9672296265D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MIPS </a:t>
            </a:r>
            <a:r>
              <a:rPr lang="zh-CN" altLang="en-US" dirty="0"/>
              <a:t>除法</a:t>
            </a:r>
            <a:r>
              <a:rPr lang="zh-CN" altLang="en-US" dirty="0" smtClean="0"/>
              <a:t>指令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dirty="0" smtClean="0"/>
              <a:t> HI/LO </a:t>
            </a:r>
            <a:r>
              <a:rPr lang="zh-CN" altLang="en-US" dirty="0" smtClean="0"/>
              <a:t>两个寄存器存储结果</a:t>
            </a:r>
            <a:endParaRPr lang="en-US" dirty="0" smtClean="0"/>
          </a:p>
          <a:p>
            <a:pPr lvl="1"/>
            <a:r>
              <a:rPr lang="en-US" dirty="0" smtClean="0"/>
              <a:t>HI: 32-bit </a:t>
            </a:r>
            <a:r>
              <a:rPr lang="zh-CN" altLang="en-US" dirty="0" smtClean="0"/>
              <a:t>余数</a:t>
            </a:r>
            <a:endParaRPr lang="en-US" dirty="0" smtClean="0"/>
          </a:p>
          <a:p>
            <a:pPr lvl="1"/>
            <a:r>
              <a:rPr lang="en-US" dirty="0" smtClean="0"/>
              <a:t>LO: 32-bit </a:t>
            </a:r>
            <a:r>
              <a:rPr lang="zh-CN" altLang="en-US" dirty="0" smtClean="0"/>
              <a:t>商</a:t>
            </a:r>
            <a:endParaRPr lang="en-US" dirty="0" smtClean="0"/>
          </a:p>
          <a:p>
            <a:r>
              <a:rPr lang="zh-CN" altLang="en-US" dirty="0"/>
              <a:t>指令</a:t>
            </a:r>
            <a:endParaRPr lang="en-US" dirty="0" smtClean="0"/>
          </a:p>
          <a:p>
            <a:pPr lvl="1"/>
            <a:r>
              <a:rPr lang="en-US" dirty="0" smtClean="0">
                <a:latin typeface="Lucida Console" pitchFamily="49" charset="0"/>
              </a:rPr>
              <a:t>div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rt</a:t>
            </a:r>
            <a:r>
              <a:rPr lang="en-US" dirty="0" smtClean="0">
                <a:latin typeface="Lucida Console" pitchFamily="49" charset="0"/>
              </a:rPr>
              <a:t>  /  </a:t>
            </a:r>
            <a:r>
              <a:rPr lang="en-US" dirty="0" err="1" smtClean="0">
                <a:latin typeface="Lucida Console" pitchFamily="49" charset="0"/>
              </a:rPr>
              <a:t>divu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rt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zh-CN" altLang="en-US" dirty="0" smtClean="0"/>
              <a:t>无溢出或被</a:t>
            </a:r>
            <a:r>
              <a:rPr lang="en-US" altLang="zh-CN" dirty="0" smtClean="0"/>
              <a:t>0</a:t>
            </a:r>
            <a:r>
              <a:rPr lang="zh-CN" altLang="en-US" dirty="0" smtClean="0"/>
              <a:t>除检测</a:t>
            </a:r>
            <a:endParaRPr lang="en-US" dirty="0" smtClean="0"/>
          </a:p>
          <a:p>
            <a:pPr lvl="2"/>
            <a:r>
              <a:rPr lang="zh-CN" altLang="en-US" dirty="0" smtClean="0"/>
              <a:t>如需检测有软件完成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dirty="0" err="1" smtClean="0">
                <a:latin typeface="Lucida Console" pitchFamily="49" charset="0"/>
              </a:rPr>
              <a:t>mfhi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mflo</a:t>
            </a:r>
            <a:r>
              <a:rPr lang="en-US" dirty="0" smtClean="0"/>
              <a:t> </a:t>
            </a:r>
            <a:r>
              <a:rPr lang="zh-CN" altLang="en-US" dirty="0" smtClean="0"/>
              <a:t>来访问结果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95A-0DC2-44B4-855D-FB94C1A1C8DD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93037" cy="60801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itchFamily="2" charset="-122"/>
              </a:rPr>
              <a:t>原码一位</a:t>
            </a:r>
            <a:r>
              <a:rPr lang="zh-CN" altLang="en-US" dirty="0" smtClean="0">
                <a:latin typeface="宋体" pitchFamily="2" charset="-122"/>
              </a:rPr>
              <a:t>除法</a:t>
            </a:r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设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被除数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X]</a:t>
            </a:r>
            <a:r>
              <a:rPr lang="zh-CN" altLang="en-US" baseline="-30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.x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1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2</a:t>
            </a:r>
            <a:r>
              <a:rPr lang="en-US" dirty="0">
                <a:latin typeface="Calibri" pitchFamily="34" charset="0"/>
                <a:ea typeface="宋体" pitchFamily="2" charset="-122"/>
              </a:rPr>
              <a:t>…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n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除数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Y]</a:t>
            </a:r>
            <a:r>
              <a:rPr lang="zh-CN" altLang="en-US" baseline="-30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.y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1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2</a:t>
            </a:r>
            <a:r>
              <a:rPr lang="en-US" dirty="0">
                <a:latin typeface="Calibri" pitchFamily="34" charset="0"/>
                <a:ea typeface="宋体" pitchFamily="2" charset="-122"/>
              </a:rPr>
              <a:t>…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n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则商的符号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Q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商的数值|</a:t>
            </a:r>
            <a:r>
              <a:rPr lang="en-US" dirty="0">
                <a:latin typeface="Calibri" pitchFamily="34" charset="0"/>
                <a:ea typeface="宋体" pitchFamily="2" charset="-122"/>
              </a:rPr>
              <a:t>Q|=|X|/|Y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|</a:t>
            </a:r>
          </a:p>
          <a:p>
            <a:pPr algn="just">
              <a:buFont typeface="Wingdings" pitchFamily="2" charset="2"/>
              <a:buNone/>
            </a:pPr>
            <a:endParaRPr lang="en-US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纯小数除法运算前，先要判断是否会产生溢出: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                 被除数-除数 &gt;0</a:t>
            </a:r>
            <a:endParaRPr lang="en-US" altLang="zh-CN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即商大于1，纯小数溢出，就表示溢出，此时除法就不进行，并由程序进行处理。</a:t>
            </a:r>
            <a:endParaRPr lang="en-US" altLang="zh-CN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此外，还需判断除数不为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。   </a:t>
            </a:r>
            <a:endParaRPr lang="zh-CN" altLang="en-US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2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72A9-DC23-4975-B9DD-CBB6D8632820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793037" cy="60801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</a:rPr>
              <a:t>原码恢复</a:t>
            </a:r>
            <a:r>
              <a:rPr lang="zh-CN" altLang="en-US" dirty="0" smtClean="0">
                <a:latin typeface="宋体" pitchFamily="2" charset="-122"/>
              </a:rPr>
              <a:t>余数除法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656512" cy="44592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一、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原码恢复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余数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法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符号位单独处理， 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Q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，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两个正数参加运算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(1)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余数=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被除（余）数|-|除数|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(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2)   &gt;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0  上 1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ea typeface="宋体" pitchFamily="2" charset="-122"/>
              </a:rPr>
              <a:t>     </a:t>
            </a:r>
            <a:r>
              <a:rPr lang="en-US" sz="2400" dirty="0" smtClean="0">
                <a:latin typeface="Calibri" pitchFamily="34" charset="0"/>
                <a:ea typeface="宋体" pitchFamily="2" charset="-122"/>
              </a:rPr>
              <a:t>       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&lt;0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上 0 且  +除数（称为恢复余数）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 商上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时，由于在比较时已减去了除数，而商又上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，此时正确的余数应是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被除数|-0，因此需要加上除数，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将余数还原成原来的数值再进行后面的运算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(3)余数和商左移一位,返回(1)直到商的位数与除数相同。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(4)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左移时末位补0。</a:t>
            </a:r>
            <a:endParaRPr lang="zh-CN" altLang="en-US" sz="2400" dirty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305800" cy="1008112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［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例］［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400" dirty="0">
                <a:solidFill>
                  <a:schemeClr val="hlink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.1001，［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=0.1011，求[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x/y]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=?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解： ［|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1001 ［|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补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1011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，［-|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补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0101</a:t>
            </a:r>
            <a:endParaRPr lang="zh-CN" altLang="en-US" sz="2400" dirty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66260"/>
              </p:ext>
            </p:extLst>
          </p:nvPr>
        </p:nvGraphicFramePr>
        <p:xfrm>
          <a:off x="971600" y="1124744"/>
          <a:ext cx="7032104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/>
                <a:gridCol w="3264025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00.1001</a:t>
                      </a: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.0000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x-y)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比较，即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+[</a:t>
                      </a:r>
                      <a:r>
                        <a:rPr lang="zh-CN" altLang="en-US" sz="18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-|</a:t>
                      </a:r>
                      <a:r>
                        <a:rPr lang="en-US" altLang="zh-CN" sz="18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y|]</a:t>
                      </a:r>
                      <a:r>
                        <a:rPr lang="zh-CN" altLang="en-US" sz="1800" baseline="-300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余数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＜0，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11.1110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恢复余数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01.0010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00.1110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</a:t>
                      </a: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.0011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lang="zh-CN" altLang="en-US" sz="1800" u="none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00.0110 </a:t>
                      </a:r>
                      <a:endParaRPr lang="zh-CN" alt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＜0，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11.1011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恢复余数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00.0110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35152"/>
              </p:ext>
            </p:extLst>
          </p:nvPr>
        </p:nvGraphicFramePr>
        <p:xfrm>
          <a:off x="899592" y="692696"/>
          <a:ext cx="70321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/>
                <a:gridCol w="3264025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0.110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00.0001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0.1101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03648" y="2348880"/>
            <a:ext cx="6264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  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Q]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altLang="zh-CN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)+|[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Q]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|=1.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1101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+|[r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|=1.0001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+2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-4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r4]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=1.0000 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0001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余数与被除数同号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2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98C-F286-49F9-97BA-C2B88BD03A3A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08963" cy="44196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二、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原码不恢复余数法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原码不恢复余数法的原理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latin typeface="宋体" pitchFamily="2" charset="-122"/>
              </a:rPr>
              <a:t>不恢复余数法的特点是不够减时不必恢复余数，而根据余数的符号作相应处理就可继续往下运算，因此运算步数固定、控制简单，提高了运算速度。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172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F530-1225-43AD-8568-1EA511CB6DA5}" type="slidenum">
              <a:rPr lang="zh-CN" altLang="en-US"/>
              <a:pPr/>
              <a:t>16</a:t>
            </a:fld>
            <a:endParaRPr lang="zh-CN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419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推证：设</a:t>
            </a:r>
            <a:r>
              <a:rPr lang="en-US" sz="2400" dirty="0" err="1">
                <a:latin typeface="Calibri" pitchFamily="34" charset="0"/>
              </a:rPr>
              <a:t>R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是第</a:t>
            </a:r>
            <a:r>
              <a:rPr lang="en-US" sz="24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步的假余数，</a:t>
            </a:r>
            <a:r>
              <a:rPr lang="en-US" sz="2400" dirty="0" err="1">
                <a:latin typeface="Calibri" pitchFamily="34" charset="0"/>
              </a:rPr>
              <a:t>Ri</a:t>
            </a:r>
            <a:r>
              <a:rPr lang="en-US" sz="2400" dirty="0">
                <a:latin typeface="Calibri" pitchFamily="34" charset="0"/>
              </a:rPr>
              <a:t>&lt;0，</a:t>
            </a:r>
            <a:r>
              <a:rPr lang="zh-CN" altLang="en-US" sz="2400" dirty="0">
                <a:latin typeface="Calibri" pitchFamily="34" charset="0"/>
              </a:rPr>
              <a:t>则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en-US" sz="2400" baseline="-25000" dirty="0">
                <a:latin typeface="Calibri" pitchFamily="34" charset="0"/>
              </a:rPr>
              <a:t>i+1</a:t>
            </a:r>
            <a:r>
              <a:rPr lang="en-US" sz="2400" dirty="0">
                <a:latin typeface="Calibri" pitchFamily="34" charset="0"/>
              </a:rPr>
              <a:t>=2(</a:t>
            </a:r>
            <a:r>
              <a:rPr lang="en-US" sz="2400" dirty="0" err="1">
                <a:latin typeface="Calibri" pitchFamily="34" charset="0"/>
              </a:rPr>
              <a:t>R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+|Y|)-|Y|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R</a:t>
            </a:r>
            <a:r>
              <a:rPr lang="en-US" sz="2400" baseline="-25000" dirty="0">
                <a:latin typeface="Calibri" pitchFamily="34" charset="0"/>
              </a:rPr>
              <a:t>i+1</a:t>
            </a:r>
            <a:r>
              <a:rPr lang="en-US" sz="2400" dirty="0">
                <a:latin typeface="Calibri" pitchFamily="34" charset="0"/>
              </a:rPr>
              <a:t>=2R</a:t>
            </a:r>
            <a:r>
              <a:rPr lang="en-US" sz="2400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+2|Y|-|Y|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    =2R</a:t>
            </a:r>
            <a:r>
              <a:rPr lang="en-US" sz="2400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+|Y|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</a:t>
            </a:r>
            <a:r>
              <a:rPr lang="zh-CN" altLang="en-US" sz="2400" dirty="0" smtClean="0">
                <a:latin typeface="Calibri" pitchFamily="34" charset="0"/>
              </a:rPr>
              <a:t>将</a:t>
            </a:r>
            <a:r>
              <a:rPr lang="zh-CN" altLang="en-US" sz="2400" dirty="0">
                <a:latin typeface="Calibri" pitchFamily="34" charset="0"/>
              </a:rPr>
              <a:t>假余数当作真余数左移一位，再+|</a:t>
            </a:r>
            <a:r>
              <a:rPr lang="en-US" sz="2400" dirty="0">
                <a:latin typeface="Calibri" pitchFamily="34" charset="0"/>
              </a:rPr>
              <a:t>Y|</a:t>
            </a:r>
            <a:r>
              <a:rPr lang="zh-CN" altLang="en-US" sz="2400" dirty="0">
                <a:latin typeface="Calibri" pitchFamily="34" charset="0"/>
              </a:rPr>
              <a:t>即可得下一步余数。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不恢复余数法就是采用这种方法，所以又称为加减交替法</a:t>
            </a:r>
            <a:r>
              <a:rPr lang="zh-CN" altLang="en-US" sz="2400" dirty="0">
                <a:latin typeface="宋体" pitchFamily="2" charset="-122"/>
              </a:rPr>
              <a:t>。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780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87B-4D8A-4757-B9BB-E9AAA93F29D9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392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2. 原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码不恢复余数法求|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Q|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的运算规则如下：</a:t>
            </a:r>
            <a:endParaRPr lang="en-US" altLang="zh-CN" sz="2400" dirty="0" smtClean="0">
              <a:latin typeface="Calibri" pitchFamily="34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Calibri" pitchFamily="34" charset="0"/>
              </a:rPr>
              <a:t>符号位</a:t>
            </a:r>
            <a:r>
              <a:rPr lang="zh-CN" altLang="en-US" sz="2400" dirty="0">
                <a:latin typeface="Calibri" pitchFamily="34" charset="0"/>
              </a:rPr>
              <a:t>单独处理。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(1)被除数和除数取绝对值且为双符号位参与运算，并要求|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x|&lt;|y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|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(2) 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先用被除</a:t>
            </a:r>
            <a:r>
              <a:rPr lang="zh-CN" altLang="en-US" sz="2400" dirty="0">
                <a:latin typeface="Calibri" pitchFamily="34" charset="0"/>
              </a:rPr>
              <a:t>（余）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数减去除数。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·当</a:t>
            </a:r>
            <a:r>
              <a:rPr lang="zh-CN" altLang="en-US" sz="2400" dirty="0">
                <a:latin typeface="Calibri" pitchFamily="34" charset="0"/>
              </a:rPr>
              <a:t>新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余数为正时，商上1，余数左移一位，再减去除数。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·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</a:rPr>
              <a:t>新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余数为负时，商上0，余数左移一位，再加上除数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(3) 重复(2)</a:t>
            </a:r>
            <a:r>
              <a:rPr lang="zh-CN" altLang="en-US" sz="2400" dirty="0">
                <a:latin typeface="Calibri" pitchFamily="34" charset="0"/>
              </a:rPr>
              <a:t>，左移时末位补0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      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恒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置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法，重复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</a:t>
            </a:r>
            <a:r>
              <a:rPr lang="zh-CN" altLang="en-US" sz="2400" dirty="0">
                <a:latin typeface="Calibri" pitchFamily="34" charset="0"/>
              </a:rPr>
              <a:t>上商操作，最后一位商置1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；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      校正法，重复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</a:t>
            </a:r>
            <a:r>
              <a:rPr lang="zh-CN" altLang="en-US" sz="2400" dirty="0">
                <a:latin typeface="Calibri" pitchFamily="34" charset="0"/>
              </a:rPr>
              <a:t>上商操作，第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n+1)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次不左移，且当第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步余数为负时，需加上|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y|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得到第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步正确的余数</a:t>
            </a:r>
            <a:r>
              <a:rPr lang="zh-CN" altLang="en-US" sz="2400" dirty="0">
                <a:latin typeface="Calibri" pitchFamily="34" charset="0"/>
              </a:rPr>
              <a:t>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无论哪种方法[</a:t>
            </a:r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Calibri" pitchFamily="34" charset="0"/>
              </a:rPr>
              <a:t>]</a:t>
            </a:r>
            <a:r>
              <a:rPr lang="zh-CN" altLang="en-US" sz="2400" baseline="-25000" dirty="0">
                <a:latin typeface="Calibri" pitchFamily="34" charset="0"/>
              </a:rPr>
              <a:t>原真</a:t>
            </a:r>
            <a:r>
              <a:rPr lang="zh-CN" altLang="en-US" sz="2400" dirty="0">
                <a:latin typeface="Calibri" pitchFamily="34" charset="0"/>
              </a:rPr>
              <a:t>=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sz="2400" baseline="30000" dirty="0">
                <a:latin typeface="Calibri" pitchFamily="34" charset="0"/>
                <a:cs typeface="Times New Roman" pitchFamily="18" charset="0"/>
              </a:rPr>
              <a:t>-n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|[</a:t>
            </a:r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]|+x</a:t>
            </a:r>
            <a:r>
              <a:rPr lang="en-US" sz="2400" baseline="-25000" dirty="0">
                <a:latin typeface="Calibri" pitchFamily="34" charset="0"/>
                <a:cs typeface="Times New Roman" pitchFamily="18" charset="0"/>
              </a:rPr>
              <a:t>f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.0…0(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余数与被除数同号)。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1394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4440" imgH="64440" progId="">
                  <p:embed/>
                </p:oleObj>
              </mc:Choice>
              <mc:Fallback>
                <p:oleObj r:id="rId3" imgW="64440" imgH="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6781800" y="116632"/>
            <a:ext cx="2057400" cy="764704"/>
          </a:xfrm>
          <a:prstGeom prst="wedgeRoundRectCallout">
            <a:avLst>
              <a:gd name="adj1" fmla="val -132285"/>
              <a:gd name="adj2" fmla="val 331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1800" dirty="0"/>
              <a:t>部分商，初值为</a:t>
            </a:r>
            <a:r>
              <a:rPr lang="zh-CN" altLang="en-US" sz="1800" dirty="0" smtClean="0"/>
              <a:t>1</a:t>
            </a:r>
            <a:endParaRPr lang="en-US" altLang="zh-CN" sz="1800" dirty="0" smtClean="0"/>
          </a:p>
          <a:p>
            <a:pPr algn="ctr"/>
            <a:r>
              <a:rPr lang="zh-CN" altLang="en-US" dirty="0" smtClean="0"/>
              <a:t>因为第一步做减法</a:t>
            </a:r>
            <a:endParaRPr lang="zh-CN" altLang="en-US" sz="1800" dirty="0"/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429000" y="2057400"/>
            <a:ext cx="990600" cy="381000"/>
          </a:xfrm>
          <a:prstGeom prst="wedgeRoundRectCallout">
            <a:avLst>
              <a:gd name="adj1" fmla="val 9616"/>
              <a:gd name="adj2" fmla="val -13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1800"/>
              <a:t>符号位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228600" y="1600200"/>
            <a:ext cx="1219200" cy="381000"/>
          </a:xfrm>
          <a:prstGeom prst="wedgeRoundRectCallout">
            <a:avLst>
              <a:gd name="adj1" fmla="val 46616"/>
              <a:gd name="adj2" fmla="val 1200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1800" dirty="0"/>
              <a:t>余数和商</a:t>
            </a:r>
          </a:p>
        </p:txBody>
      </p:sp>
    </p:spTree>
    <p:extLst>
      <p:ext uri="{BB962C8B-B14F-4D97-AF65-F5344CB8AC3E}">
        <p14:creationId xmlns:p14="http://schemas.microsoft.com/office/powerpoint/2010/main" val="40648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10600" cy="58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［</a:t>
            </a:r>
            <a:r>
              <a:rPr lang="zh-CN" altLang="en-US" dirty="0" smtClean="0">
                <a:latin typeface="宋体" pitchFamily="2" charset="-122"/>
              </a:rPr>
              <a:t>例］［</a:t>
            </a:r>
            <a:r>
              <a:rPr lang="en-US" dirty="0">
                <a:latin typeface="宋体" pitchFamily="2" charset="-122"/>
              </a:rPr>
              <a:t>x］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.1001，［</a:t>
            </a:r>
            <a:r>
              <a:rPr lang="en-US" dirty="0">
                <a:latin typeface="宋体" pitchFamily="2" charset="-122"/>
              </a:rPr>
              <a:t>y］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=0.1011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      用不恢复余数法求[</a:t>
            </a:r>
            <a:r>
              <a:rPr lang="en-US" dirty="0">
                <a:latin typeface="宋体" pitchFamily="2" charset="-122"/>
              </a:rPr>
              <a:t>x/y]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=?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解：[|</a:t>
            </a:r>
            <a:r>
              <a:rPr lang="en-US" dirty="0">
                <a:latin typeface="宋体" pitchFamily="2" charset="-122"/>
              </a:rPr>
              <a:t>x|]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=00.1001，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[|</a:t>
            </a:r>
            <a:r>
              <a:rPr lang="en-US" dirty="0">
                <a:latin typeface="宋体" pitchFamily="2" charset="-122"/>
              </a:rPr>
              <a:t>y|]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=00.1011，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[-|</a:t>
            </a:r>
            <a:r>
              <a:rPr lang="en-US" dirty="0">
                <a:latin typeface="宋体" pitchFamily="2" charset="-122"/>
              </a:rPr>
              <a:t>y|］</a:t>
            </a:r>
            <a:r>
              <a:rPr lang="zh-CN" altLang="en-US" baseline="-30000" dirty="0">
                <a:latin typeface="宋体" pitchFamily="2" charset="-122"/>
              </a:rPr>
              <a:t>补</a:t>
            </a:r>
            <a:r>
              <a:rPr lang="zh-CN" altLang="en-US" dirty="0">
                <a:latin typeface="宋体" pitchFamily="2" charset="-122"/>
              </a:rPr>
              <a:t>=11.0101 </a:t>
            </a:r>
            <a:endParaRPr lang="en-US" altLang="zh-CN" dirty="0" smtClean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运算过程见下页，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=1.</a:t>
            </a:r>
            <a:r>
              <a:rPr lang="zh-CN" altLang="en-US" dirty="0" smtClean="0">
                <a:latin typeface="宋体" pitchFamily="2" charset="-122"/>
              </a:rPr>
              <a:t>1101</a:t>
            </a:r>
            <a:endParaRPr lang="en-US" altLang="zh-CN" dirty="0" smtClean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en-US" dirty="0">
                <a:latin typeface="宋体" pitchFamily="2" charset="-122"/>
              </a:rPr>
              <a:t>r</a:t>
            </a:r>
            <a:r>
              <a:rPr lang="en-US" baseline="-25000" dirty="0">
                <a:latin typeface="宋体" pitchFamily="2" charset="-122"/>
              </a:rPr>
              <a:t>4</a:t>
            </a:r>
            <a:r>
              <a:rPr lang="en-US" dirty="0">
                <a:latin typeface="宋体" pitchFamily="2" charset="-122"/>
              </a:rPr>
              <a:t>&gt;0</a:t>
            </a:r>
            <a:r>
              <a:rPr lang="zh-CN" altLang="en-US" dirty="0">
                <a:latin typeface="宋体" pitchFamily="2" charset="-122"/>
              </a:rPr>
              <a:t>所以是真余数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所以[</a:t>
            </a:r>
            <a:r>
              <a:rPr lang="en-US" dirty="0">
                <a:latin typeface="宋体" pitchFamily="2" charset="-122"/>
              </a:rPr>
              <a:t>r4]</a:t>
            </a:r>
            <a:r>
              <a:rPr lang="zh-CN" altLang="en-US" baseline="-25000" dirty="0">
                <a:latin typeface="宋体" pitchFamily="2" charset="-122"/>
              </a:rPr>
              <a:t>原真</a:t>
            </a:r>
            <a:r>
              <a:rPr lang="zh-CN" altLang="en-US" dirty="0">
                <a:latin typeface="宋体" pitchFamily="2" charset="-122"/>
              </a:rPr>
              <a:t>=2</a:t>
            </a:r>
            <a:r>
              <a:rPr lang="zh-CN" altLang="en-US" baseline="30000" dirty="0">
                <a:latin typeface="宋体" pitchFamily="2" charset="-122"/>
              </a:rPr>
              <a:t>0</a:t>
            </a:r>
            <a:r>
              <a:rPr lang="en-US" dirty="0" err="1">
                <a:latin typeface="宋体" pitchFamily="2" charset="-122"/>
              </a:rPr>
              <a:t>x</a:t>
            </a:r>
            <a:r>
              <a:rPr lang="en-US" baseline="-25000" dirty="0" err="1">
                <a:latin typeface="宋体" pitchFamily="2" charset="-122"/>
              </a:rPr>
              <a:t>f</a:t>
            </a:r>
            <a:r>
              <a:rPr lang="en-US" dirty="0">
                <a:latin typeface="宋体" pitchFamily="2" charset="-122"/>
              </a:rPr>
              <a:t>+|[r</a:t>
            </a:r>
            <a:r>
              <a:rPr lang="en-US" baseline="-25000" dirty="0">
                <a:latin typeface="宋体" pitchFamily="2" charset="-122"/>
              </a:rPr>
              <a:t>4</a:t>
            </a:r>
            <a:r>
              <a:rPr lang="en-US" dirty="0">
                <a:latin typeface="宋体" pitchFamily="2" charset="-122"/>
              </a:rPr>
              <a:t>]|2</a:t>
            </a:r>
            <a:r>
              <a:rPr lang="en-US" baseline="30000" dirty="0">
                <a:latin typeface="宋体" pitchFamily="2" charset="-122"/>
              </a:rPr>
              <a:t>-4</a:t>
            </a:r>
            <a:r>
              <a:rPr lang="en-US" dirty="0">
                <a:latin typeface="宋体" pitchFamily="2" charset="-122"/>
              </a:rPr>
              <a:t>=1.0000 </a:t>
            </a:r>
            <a:r>
              <a:rPr lang="en-US" dirty="0" smtClean="0">
                <a:latin typeface="宋体" pitchFamily="2" charset="-122"/>
              </a:rPr>
              <a:t>0001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宋体" pitchFamily="2" charset="-122"/>
              </a:rPr>
              <a:t>    </a:t>
            </a:r>
            <a:r>
              <a:rPr lang="zh-CN" altLang="en-US" dirty="0">
                <a:latin typeface="宋体" pitchFamily="2" charset="-122"/>
              </a:rPr>
              <a:t>若采用恒置1</a:t>
            </a:r>
            <a:r>
              <a:rPr lang="zh-CN" altLang="en-US" dirty="0" smtClean="0">
                <a:latin typeface="宋体" pitchFamily="2" charset="-122"/>
              </a:rPr>
              <a:t>法，[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=1.1101，但余数 </a:t>
            </a:r>
            <a:r>
              <a:rPr lang="en-US" dirty="0">
                <a:latin typeface="宋体" pitchFamily="2" charset="-122"/>
              </a:rPr>
              <a:t>r4=11.0110</a:t>
            </a:r>
            <a:r>
              <a:rPr lang="zh-CN" altLang="en-US" dirty="0">
                <a:latin typeface="宋体" pitchFamily="2" charset="-122"/>
              </a:rPr>
              <a:t>为假余数。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en-US" dirty="0">
                <a:latin typeface="宋体" pitchFamily="2" charset="-122"/>
              </a:rPr>
              <a:t>r4=11.0110+00.1011=00.0001</a:t>
            </a:r>
            <a:endParaRPr lang="zh-CN" altLang="en-US" sz="1600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所以[</a:t>
            </a:r>
            <a:r>
              <a:rPr lang="en-US" dirty="0">
                <a:latin typeface="宋体" pitchFamily="2" charset="-122"/>
              </a:rPr>
              <a:t>r4]</a:t>
            </a:r>
            <a:r>
              <a:rPr lang="zh-CN" altLang="en-US" baseline="-25000" dirty="0">
                <a:latin typeface="宋体" pitchFamily="2" charset="-122"/>
              </a:rPr>
              <a:t>原真</a:t>
            </a:r>
            <a:r>
              <a:rPr lang="zh-CN" altLang="en-US" dirty="0">
                <a:latin typeface="宋体" pitchFamily="2" charset="-122"/>
              </a:rPr>
              <a:t>=</a:t>
            </a:r>
            <a:r>
              <a:rPr lang="en-US" dirty="0">
                <a:latin typeface="宋体" pitchFamily="2" charset="-122"/>
              </a:rPr>
              <a:t>1.0000 0001</a:t>
            </a:r>
            <a:r>
              <a:rPr lang="zh-CN" altLang="en-US" dirty="0">
                <a:latin typeface="宋体" pitchFamily="2" charset="-122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6357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8013" y="914400"/>
            <a:ext cx="8284467" cy="182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dirty="0" smtClean="0"/>
              <a:t>    除法每次测试最大能减掉多少，并以此产生商。二进制只有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两种选择。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en-US" dirty="0" smtClean="0"/>
              <a:t>    被除数</a:t>
            </a:r>
            <a:r>
              <a:rPr lang="en-US" dirty="0" smtClean="0"/>
              <a:t> = </a:t>
            </a:r>
            <a:r>
              <a:rPr lang="zh-CN" altLang="en-US" dirty="0" smtClean="0"/>
              <a:t>商</a:t>
            </a:r>
            <a:r>
              <a:rPr lang="en-US" dirty="0" smtClean="0"/>
              <a:t> x </a:t>
            </a:r>
            <a:r>
              <a:rPr lang="zh-CN" altLang="en-US" dirty="0" smtClean="0"/>
              <a:t>除数</a:t>
            </a:r>
            <a:r>
              <a:rPr lang="en-US" dirty="0" smtClean="0"/>
              <a:t>  +  </a:t>
            </a:r>
            <a:r>
              <a:rPr lang="zh-CN" altLang="en-US" dirty="0" smtClean="0"/>
              <a:t>余数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576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528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0480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3528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514600" y="3886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6576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3528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0480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6576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3528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80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9624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6576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3528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2672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6576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3528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048000" y="5181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2672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36576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9624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36576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5720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562600" y="32004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被除数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381000" y="35052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除数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5638800" y="41910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部分余数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562600" y="2743200"/>
            <a:ext cx="1676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商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219200" y="32004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524000" y="27432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22098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16002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12954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514600" y="3200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2514600" y="3200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5"/>
          <p:cNvSpPr>
            <a:spLocks noChangeArrowheads="1"/>
          </p:cNvSpPr>
          <p:nvPr/>
        </p:nvSpPr>
        <p:spPr bwMode="auto">
          <a:xfrm>
            <a:off x="36576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56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57"/>
          <p:cNvSpPr>
            <a:spLocks noChangeArrowheads="1"/>
          </p:cNvSpPr>
          <p:nvPr/>
        </p:nvSpPr>
        <p:spPr bwMode="auto">
          <a:xfrm>
            <a:off x="42672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58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2819400" y="4572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3581400" y="28194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3276600" y="5791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39624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36576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68"/>
          <p:cNvSpPr>
            <a:spLocks noChangeArrowheads="1"/>
          </p:cNvSpPr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69"/>
          <p:cNvSpPr>
            <a:spLocks noChangeArrowheads="1"/>
          </p:cNvSpPr>
          <p:nvPr/>
        </p:nvSpPr>
        <p:spPr bwMode="auto">
          <a:xfrm>
            <a:off x="45720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5638800" y="5715000"/>
            <a:ext cx="1981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余数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22860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>
            <a:off x="2514600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2743200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2971800" y="5562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3962400" y="60198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3581400" y="60960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88"/>
          <p:cNvSpPr>
            <a:spLocks/>
          </p:cNvSpPr>
          <p:nvPr/>
        </p:nvSpPr>
        <p:spPr bwMode="auto">
          <a:xfrm>
            <a:off x="5181600" y="36576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90"/>
          <p:cNvSpPr txBox="1">
            <a:spLocks noChangeArrowheads="1"/>
          </p:cNvSpPr>
          <p:nvPr/>
        </p:nvSpPr>
        <p:spPr bwMode="auto">
          <a:xfrm>
            <a:off x="38100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41148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0" name="Text Box 92"/>
          <p:cNvSpPr txBox="1">
            <a:spLocks noChangeArrowheads="1"/>
          </p:cNvSpPr>
          <p:nvPr/>
        </p:nvSpPr>
        <p:spPr bwMode="auto">
          <a:xfrm>
            <a:off x="44196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1" name="Text Box 93"/>
          <p:cNvSpPr txBox="1">
            <a:spLocks noChangeArrowheads="1"/>
          </p:cNvSpPr>
          <p:nvPr/>
        </p:nvSpPr>
        <p:spPr bwMode="auto">
          <a:xfrm>
            <a:off x="3810000" y="38703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2" name="Text Box 94"/>
          <p:cNvSpPr txBox="1">
            <a:spLocks noChangeArrowheads="1"/>
          </p:cNvSpPr>
          <p:nvPr/>
        </p:nvSpPr>
        <p:spPr bwMode="auto">
          <a:xfrm>
            <a:off x="4114800" y="4495800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3" name="Text Box 95"/>
          <p:cNvSpPr txBox="1">
            <a:spLocks noChangeArrowheads="1"/>
          </p:cNvSpPr>
          <p:nvPr/>
        </p:nvSpPr>
        <p:spPr bwMode="auto">
          <a:xfrm>
            <a:off x="4419600" y="5105400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00892" y="2428868"/>
            <a:ext cx="1857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对位关系：除数右移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商：产生最后一位，左移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65107"/>
              </p:ext>
            </p:extLst>
          </p:nvPr>
        </p:nvGraphicFramePr>
        <p:xfrm>
          <a:off x="611560" y="260648"/>
          <a:ext cx="7320136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1"/>
                <a:gridCol w="4536505"/>
                <a:gridCol w="1152128"/>
                <a:gridCol w="9834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00.1001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x-y)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比较，第一次都是减法，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+</a:t>
                      </a:r>
                      <a:r>
                        <a:rPr lang="zh-CN" altLang="en-US" dirty="0" smtClean="0">
                          <a:latin typeface="宋体" pitchFamily="2" charset="-122"/>
                        </a:rPr>
                        <a:t>[-|</a:t>
                      </a:r>
                      <a:r>
                        <a:rPr lang="en-US" altLang="zh-CN" dirty="0" smtClean="0">
                          <a:latin typeface="宋体" pitchFamily="2" charset="-122"/>
                        </a:rPr>
                        <a:t>y|］</a:t>
                      </a:r>
                      <a:r>
                        <a:rPr lang="zh-CN" altLang="en-US" baseline="-30000" dirty="0" smtClean="0">
                          <a:latin typeface="宋体" pitchFamily="2" charset="-122"/>
                        </a:rPr>
                        <a:t>补</a:t>
                      </a:r>
                      <a:endParaRPr lang="zh-CN" altLang="en-US" sz="1800" dirty="0" smtClean="0">
                        <a:latin typeface="宋体" pitchFamily="2" charset="-12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u="non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0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&lt;0，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11.1110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0.000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11.1100 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余数为负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比较，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+</a:t>
                      </a:r>
                      <a:r>
                        <a:rPr lang="zh-CN" altLang="en-US" dirty="0" smtClean="0">
                          <a:latin typeface="宋体" pitchFamily="2" charset="-122"/>
                        </a:rPr>
                        <a:t>[|</a:t>
                      </a:r>
                      <a:r>
                        <a:rPr lang="en-US" altLang="zh-CN" dirty="0" smtClean="0">
                          <a:latin typeface="宋体" pitchFamily="2" charset="-122"/>
                        </a:rPr>
                        <a:t>y|]</a:t>
                      </a:r>
                      <a:r>
                        <a:rPr lang="zh-CN" altLang="en-US" baseline="-25000" dirty="0" smtClean="0">
                          <a:latin typeface="宋体" pitchFamily="2" charset="-122"/>
                        </a:rPr>
                        <a:t>原</a:t>
                      </a:r>
                      <a:endParaRPr lang="zh-CN" altLang="en-US" sz="1800" dirty="0" smtClean="0">
                        <a:latin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00.1011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商上1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00.0111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0.00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余数为正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，减|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比较，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+</a:t>
                      </a:r>
                      <a:r>
                        <a:rPr lang="zh-CN" altLang="en-US" dirty="0" smtClean="0">
                          <a:latin typeface="宋体" pitchFamily="2" charset="-122"/>
                        </a:rPr>
                        <a:t>[-|</a:t>
                      </a:r>
                      <a:r>
                        <a:rPr lang="en-US" altLang="zh-CN" dirty="0" smtClean="0">
                          <a:latin typeface="宋体" pitchFamily="2" charset="-122"/>
                        </a:rPr>
                        <a:t>y|］</a:t>
                      </a:r>
                      <a:r>
                        <a:rPr lang="zh-CN" altLang="en-US" baseline="-30000" dirty="0" smtClean="0">
                          <a:latin typeface="宋体" pitchFamily="2" charset="-122"/>
                        </a:rPr>
                        <a:t>补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商上1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00.0011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00.0110</a:t>
                      </a:r>
                      <a:endParaRPr lang="zh-CN" altLang="en-US" u="non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余数为正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，减|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&lt;0，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11.1011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左移一位，若采用</a:t>
                      </a:r>
                      <a:r>
                        <a:rPr lang="zh-CN" altLang="en-US" sz="1800" dirty="0" smtClean="0">
                          <a:latin typeface="Courier New"/>
                        </a:rPr>
                        <a:t>“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恒置1法</a:t>
                      </a:r>
                      <a:r>
                        <a:rPr lang="zh-CN" altLang="en-US" sz="1800" dirty="0" smtClean="0">
                          <a:latin typeface="Courier New"/>
                        </a:rPr>
                        <a:t>”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，末位恒置1，结束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11.0110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dirty="0" smtClean="0">
                          <a:solidFill>
                            <a:schemeClr val="hlink"/>
                          </a:solidFill>
                          <a:latin typeface="宋体" pitchFamily="2" charset="-122"/>
                        </a:rPr>
                        <a:t>0.110</a:t>
                      </a:r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余数为负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00.1011 </a:t>
                      </a:r>
                      <a:endParaRPr lang="zh-CN" altLang="en-US" u="non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4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商上1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00.0001</a:t>
                      </a:r>
                      <a:endParaRPr lang="zh-CN" altLang="en-US" u="non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0.1101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04800" y="107950"/>
          <a:ext cx="8839200" cy="67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64440" imgH="64440" progId="">
                  <p:embed/>
                </p:oleObj>
              </mc:Choice>
              <mc:Fallback>
                <p:oleObj r:id="rId3" imgW="64440" imgH="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7950"/>
                        <a:ext cx="8839200" cy="6750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/>
          </p:cNvSpPr>
          <p:nvPr/>
        </p:nvSpPr>
        <p:spPr bwMode="auto">
          <a:xfrm>
            <a:off x="4178300" y="68263"/>
            <a:ext cx="1765300" cy="541337"/>
          </a:xfrm>
          <a:prstGeom prst="borderCallout2">
            <a:avLst>
              <a:gd name="adj1" fmla="val 21116"/>
              <a:gd name="adj2" fmla="val -4315"/>
              <a:gd name="adj3" fmla="val 21116"/>
              <a:gd name="adj4" fmla="val -4315"/>
              <a:gd name="adj5" fmla="val 236069"/>
              <a:gd name="adj6" fmla="val -131653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1400" dirty="0"/>
              <a:t>1)各寄存器的存储内容，及左移功能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084888" y="5072063"/>
            <a:ext cx="1611312" cy="414337"/>
          </a:xfrm>
          <a:prstGeom prst="borderCallout2">
            <a:avLst>
              <a:gd name="adj1" fmla="val 27588"/>
              <a:gd name="adj2" fmla="val -4727"/>
              <a:gd name="adj3" fmla="val 27588"/>
              <a:gd name="adj4" fmla="val -4727"/>
              <a:gd name="adj5" fmla="val -385440"/>
              <a:gd name="adj6" fmla="val -55764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1600"/>
              <a:t>2）异或求符号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3276600" y="5449888"/>
            <a:ext cx="2514600" cy="609600"/>
          </a:xfrm>
          <a:prstGeom prst="borderCallout2">
            <a:avLst>
              <a:gd name="adj1" fmla="val 18750"/>
              <a:gd name="adj2" fmla="val -3032"/>
              <a:gd name="adj3" fmla="val 18750"/>
              <a:gd name="adj4" fmla="val -3032"/>
              <a:gd name="adj5" fmla="val -454690"/>
              <a:gd name="adj6" fmla="val -102778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1800"/>
              <a:t>3）正数0、负数1</a:t>
            </a:r>
          </a:p>
          <a:p>
            <a:r>
              <a:rPr lang="zh-CN" altLang="en-US" sz="1800"/>
              <a:t>求反后为上商的值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343400" y="2590800"/>
            <a:ext cx="1752600" cy="2971800"/>
          </a:xfrm>
          <a:prstGeom prst="line">
            <a:avLst/>
          </a:prstGeom>
          <a:noFill/>
          <a:ln w="952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85800" y="5489575"/>
            <a:ext cx="1341438" cy="1063625"/>
          </a:xfrm>
          <a:prstGeom prst="borderCallout2">
            <a:avLst>
              <a:gd name="adj1" fmla="val 10745"/>
              <a:gd name="adj2" fmla="val 105681"/>
              <a:gd name="adj3" fmla="val 10745"/>
              <a:gd name="adj4" fmla="val 105681"/>
              <a:gd name="adj5" fmla="val -183282"/>
              <a:gd name="adj6" fmla="val 215741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zh-CN" altLang="en-US" sz="1600" dirty="0"/>
              <a:t>4）正数时</a:t>
            </a:r>
            <a:r>
              <a:rPr lang="en-US" sz="1600" dirty="0" err="1"/>
              <a:t>qn</a:t>
            </a:r>
            <a:r>
              <a:rPr lang="en-US" sz="1600" dirty="0"/>
              <a:t>=1</a:t>
            </a:r>
            <a:r>
              <a:rPr lang="zh-CN" altLang="en-US" sz="1600" dirty="0"/>
              <a:t>相当于按位取反加1，做减法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93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CN" altLang="en-US" dirty="0"/>
              <a:t>整数</a:t>
            </a:r>
            <a:r>
              <a:rPr lang="zh-CN" altLang="en-US" dirty="0" smtClean="0"/>
              <a:t>除法</a:t>
            </a:r>
            <a:endParaRPr lang="zh-CN" altLang="en-US" dirty="0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6143636" y="6286520"/>
            <a:ext cx="2786082" cy="401638"/>
          </a:xfrm>
          <a:prstGeom prst="borderCallout1">
            <a:avLst>
              <a:gd name="adj1" fmla="val 34616"/>
              <a:gd name="adj2" fmla="val -4407"/>
              <a:gd name="adj3" fmla="val -153541"/>
              <a:gd name="adj4" fmla="val -10439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zh-CN" altLang="en-US" sz="1600" dirty="0" smtClean="0">
                <a:ea typeface="宋体" charset="-122"/>
              </a:rPr>
              <a:t>初始化：</a:t>
            </a:r>
            <a:r>
              <a:rPr lang="en-US" altLang="zh-CN" sz="1600" dirty="0" smtClean="0">
                <a:ea typeface="宋体" charset="-122"/>
              </a:rPr>
              <a:t>00…0</a:t>
            </a:r>
            <a:r>
              <a:rPr lang="zh-CN" altLang="en-US" sz="1600" dirty="0" smtClean="0">
                <a:ea typeface="宋体" charset="-122"/>
              </a:rPr>
              <a:t>被除数（右侧）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5286380" y="1214422"/>
            <a:ext cx="3479843" cy="428628"/>
          </a:xfrm>
          <a:prstGeom prst="borderCallout1">
            <a:avLst>
              <a:gd name="adj1" fmla="val 19833"/>
              <a:gd name="adj2" fmla="val -4810"/>
              <a:gd name="adj3" fmla="val 159089"/>
              <a:gd name="adj4" fmla="val -310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zh-CN" altLang="en-US" sz="1600" dirty="0" smtClean="0">
                <a:ea typeface="宋体" charset="-122"/>
              </a:rPr>
              <a:t>初始化：除数</a:t>
            </a:r>
            <a:r>
              <a:rPr lang="en-US" altLang="zh-CN" sz="1600" dirty="0" smtClean="0">
                <a:ea typeface="宋体" charset="-122"/>
              </a:rPr>
              <a:t>000…</a:t>
            </a:r>
            <a:r>
              <a:rPr lang="zh-CN" altLang="en-US" sz="1600" dirty="0" smtClean="0">
                <a:ea typeface="宋体" charset="-122"/>
              </a:rPr>
              <a:t>（除数放左侧）</a:t>
            </a:r>
            <a:endParaRPr lang="en-AU" altLang="zh-CN" sz="1600" dirty="0">
              <a:ea typeface="宋体" charset="-122"/>
            </a:endParaRPr>
          </a:p>
        </p:txBody>
      </p:sp>
      <p:pic>
        <p:nvPicPr>
          <p:cNvPr id="6" name="Picture 7" descr="f03-09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429552" cy="4301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6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0724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例：使用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位数据计算</a:t>
            </a:r>
            <a:r>
              <a:rPr lang="en-US" altLang="zh-CN" sz="3200" dirty="0" smtClean="0"/>
              <a:t>7/2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7——0111——0000 0111   </a:t>
            </a:r>
            <a:r>
              <a:rPr lang="zh-CN" altLang="en-US" sz="3200" dirty="0" smtClean="0"/>
              <a:t>（因为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位为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位，所以被除数要补足位数。注：纯小数不是这样）</a:t>
            </a:r>
            <a:endParaRPr lang="en-US" altLang="zh-CN" sz="3200" dirty="0" smtClean="0"/>
          </a:p>
          <a:p>
            <a:r>
              <a:rPr lang="en-US" altLang="zh-CN" sz="3200" dirty="0" smtClean="0"/>
              <a:t>2——0010——0010 0000 </a:t>
            </a:r>
            <a:r>
              <a:rPr lang="zh-CN" altLang="en-US" sz="3200" dirty="0" smtClean="0"/>
              <a:t>（补位，对齐）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溢出检测：</a:t>
            </a:r>
            <a:endParaRPr lang="en-US" altLang="zh-CN" sz="3200" dirty="0" smtClean="0"/>
          </a:p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位被除数除以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位除数，商有效位不得超过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被除数高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 -  </a:t>
            </a:r>
            <a:r>
              <a:rPr lang="zh-CN" altLang="en-US" sz="3200" dirty="0" smtClean="0"/>
              <a:t>除数 </a:t>
            </a:r>
            <a:r>
              <a:rPr lang="en-US" altLang="zh-CN" sz="3200" dirty="0" smtClean="0"/>
              <a:t>&gt;= 0 </a:t>
            </a:r>
            <a:r>
              <a:rPr lang="zh-CN" altLang="en-US" sz="3200" dirty="0" smtClean="0"/>
              <a:t>则溢出。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5" y="285728"/>
          <a:ext cx="828681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3786214"/>
                <a:gridCol w="714380"/>
                <a:gridCol w="1414473"/>
                <a:gridCol w="16573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步骤说明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0010 0000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0000 0111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余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1110 0111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余</a:t>
                      </a:r>
                      <a:r>
                        <a:rPr lang="en-US" altLang="zh-CN" dirty="0" smtClean="0"/>
                        <a:t>&lt;0</a:t>
                      </a:r>
                      <a:r>
                        <a:rPr lang="zh-CN" altLang="en-US" dirty="0" smtClean="0"/>
                        <a:t>，恢复余数，商左移，商上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0000 0111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右移除数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0001 0000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1111 0111</a:t>
                      </a:r>
                      <a:endParaRPr lang="zh-CN" alt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00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0000 0111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1111 1111</a:t>
                      </a:r>
                      <a:endParaRPr lang="zh-CN" alt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0000 0111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0000 0100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余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余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0000 0011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余</a:t>
                      </a:r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，商左移，商上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右移除数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0000 0001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余数左移代替除数右移</a:t>
            </a:r>
            <a:r>
              <a:rPr lang="en-US" altLang="zh-CN" dirty="0" smtClean="0"/>
              <a:t>——</a:t>
            </a:r>
          </a:p>
          <a:p>
            <a:pPr>
              <a:buNone/>
            </a:pPr>
            <a:r>
              <a:rPr lang="en-US" altLang="zh-CN" dirty="0" smtClean="0"/>
              <a:t>                                       </a:t>
            </a:r>
            <a:r>
              <a:rPr lang="zh-CN" altLang="en-US" dirty="0" smtClean="0"/>
              <a:t>除数寄存器位数减少</a:t>
            </a:r>
            <a:endParaRPr lang="en-US" altLang="zh-CN" dirty="0" smtClean="0"/>
          </a:p>
          <a:p>
            <a:r>
              <a:rPr lang="zh-CN" altLang="en-US" dirty="0" smtClean="0"/>
              <a:t>余数、被除数、商合用一个左移寄存器</a:t>
            </a:r>
            <a:r>
              <a:rPr lang="en-US" altLang="zh-CN" dirty="0" smtClean="0"/>
              <a:t>——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每左移一次，上一位商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7356" y="4000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0…0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被除数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8794" y="52149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）余数寄存器左移（假设商上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）新余数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余数（高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除数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&lt;0 </a:t>
            </a:r>
            <a:r>
              <a:rPr lang="zh-CN" altLang="en-US" dirty="0" smtClean="0"/>
              <a:t>不够减，恢复余数，转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&gt;=0</a:t>
            </a:r>
            <a:r>
              <a:rPr lang="zh-CN" altLang="en-US" dirty="0" smtClean="0"/>
              <a:t>够减，改商位为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）循环次数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否，转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）。是，结束。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2285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2000264"/>
                <a:gridCol w="10953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                                        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商的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Left Shift and Subtract Division Hardware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3048000" y="1531937"/>
            <a:ext cx="615950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1400000" rev="5400000"/>
            </a:camera>
            <a:lightRig rig="threePt" dir="t"/>
          </a:scene3d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219200"/>
            <a:ext cx="123623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divisor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451" y="2135188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32-bit ALU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201988"/>
            <a:ext cx="133882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5364" y="3201988"/>
            <a:ext cx="12618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quotient  </a:t>
            </a:r>
          </a:p>
        </p:txBody>
      </p:sp>
      <p:cxnSp>
        <p:nvCxnSpPr>
          <p:cNvPr id="11" name="Straight Arrow Connector 9"/>
          <p:cNvCxnSpPr/>
          <p:nvPr/>
        </p:nvCxnSpPr>
        <p:spPr bwMode="auto">
          <a:xfrm rot="5400000">
            <a:off x="3086100" y="2934494"/>
            <a:ext cx="534194" cy="7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3576360" y="1822172"/>
            <a:ext cx="468868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200400" y="3811588"/>
            <a:ext cx="306388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5"/>
          <p:cNvCxnSpPr/>
          <p:nvPr/>
        </p:nvCxnSpPr>
        <p:spPr bwMode="auto">
          <a:xfrm rot="10800000">
            <a:off x="1371600" y="3965576"/>
            <a:ext cx="1981200" cy="158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7"/>
          <p:cNvCxnSpPr/>
          <p:nvPr/>
        </p:nvCxnSpPr>
        <p:spPr bwMode="auto">
          <a:xfrm rot="5400000" flipH="1" flipV="1">
            <a:off x="185460" y="2699266"/>
            <a:ext cx="2373074" cy="79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20"/>
          <p:cNvCxnSpPr/>
          <p:nvPr/>
        </p:nvCxnSpPr>
        <p:spPr bwMode="auto">
          <a:xfrm rot="5400000">
            <a:off x="2623860" y="1784866"/>
            <a:ext cx="544274" cy="7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23"/>
          <p:cNvCxnSpPr/>
          <p:nvPr/>
        </p:nvCxnSpPr>
        <p:spPr bwMode="auto">
          <a:xfrm>
            <a:off x="1371600" y="1512332"/>
            <a:ext cx="1524000" cy="158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27"/>
          <p:cNvCxnSpPr/>
          <p:nvPr/>
        </p:nvCxnSpPr>
        <p:spPr bwMode="auto">
          <a:xfrm>
            <a:off x="5181600" y="3354388"/>
            <a:ext cx="11430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Oval 33"/>
          <p:cNvSpPr/>
          <p:nvPr/>
        </p:nvSpPr>
        <p:spPr bwMode="auto">
          <a:xfrm>
            <a:off x="6324600" y="2973388"/>
            <a:ext cx="1447800" cy="762000"/>
          </a:xfrm>
          <a:prstGeom prst="ellipse">
            <a:avLst/>
          </a:prstGeom>
          <a:noFill/>
          <a:ln w="1270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32019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C0128"/>
                </a:solidFill>
                <a:latin typeface="Arial" charset="0"/>
              </a:rPr>
              <a:t>Control</a:t>
            </a:r>
            <a:endParaRPr lang="en-US" dirty="0">
              <a:solidFill>
                <a:srgbClr val="FC0128"/>
              </a:solidFill>
              <a:latin typeface="Arial" charset="0"/>
            </a:endParaRPr>
          </a:p>
        </p:txBody>
      </p:sp>
      <p:cxnSp>
        <p:nvCxnSpPr>
          <p:cNvPr id="21" name="Straight Arrow Connector 38"/>
          <p:cNvCxnSpPr/>
          <p:nvPr/>
        </p:nvCxnSpPr>
        <p:spPr bwMode="auto">
          <a:xfrm rot="10800000">
            <a:off x="3962400" y="2362200"/>
            <a:ext cx="3048000" cy="1588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867400" y="2057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C0128"/>
                </a:solidFill>
                <a:latin typeface="Arial" charset="0"/>
              </a:rPr>
              <a:t>subtract</a:t>
            </a:r>
            <a:endParaRPr lang="en-US" dirty="0">
              <a:solidFill>
                <a:srgbClr val="FC0128"/>
              </a:solidFill>
              <a:latin typeface="Arial" charset="0"/>
            </a:endParaRPr>
          </a:p>
        </p:txBody>
      </p:sp>
      <p:cxnSp>
        <p:nvCxnSpPr>
          <p:cNvPr id="23" name="Straight Connector 49"/>
          <p:cNvCxnSpPr/>
          <p:nvPr/>
        </p:nvCxnSpPr>
        <p:spPr bwMode="auto">
          <a:xfrm rot="5400000">
            <a:off x="6667500" y="2705100"/>
            <a:ext cx="687388" cy="1588"/>
          </a:xfrm>
          <a:prstGeom prst="line">
            <a:avLst/>
          </a:prstGeom>
          <a:noFill/>
          <a:ln w="1270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51"/>
          <p:cNvCxnSpPr>
            <a:stCxn id="19" idx="1"/>
          </p:cNvCxnSpPr>
          <p:nvPr/>
        </p:nvCxnSpPr>
        <p:spPr bwMode="auto">
          <a:xfrm rot="16200000" flipV="1">
            <a:off x="6031917" y="2580271"/>
            <a:ext cx="492592" cy="516826"/>
          </a:xfrm>
          <a:prstGeom prst="line">
            <a:avLst/>
          </a:prstGeom>
          <a:noFill/>
          <a:ln w="12700" cap="flat" cmpd="sng" algn="ctr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53"/>
          <p:cNvCxnSpPr/>
          <p:nvPr/>
        </p:nvCxnSpPr>
        <p:spPr bwMode="auto">
          <a:xfrm rot="10800000" flipV="1">
            <a:off x="5181600" y="2592388"/>
            <a:ext cx="838200" cy="609600"/>
          </a:xfrm>
          <a:prstGeom prst="line">
            <a:avLst/>
          </a:prstGeom>
          <a:noFill/>
          <a:ln w="12700" cap="flat" cmpd="sng" algn="ctr">
            <a:solidFill>
              <a:srgbClr val="FC0128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029200" y="236378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C0128"/>
                </a:solidFill>
                <a:latin typeface="Arial" charset="0"/>
              </a:rPr>
              <a:t>shift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C0128"/>
                </a:solidFill>
                <a:latin typeface="Arial" charset="0"/>
              </a:rPr>
              <a:t>left</a:t>
            </a:r>
            <a:endParaRPr lang="en-US" dirty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200" y="28326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dividend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3200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remainder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7600" y="838200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1 0       = 2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3581400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0 0         0 1 1 0     = 6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9400" y="38100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0 0 0 0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        1 1 0 0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403860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sub  1 1 1 0         1 1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403860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rem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neg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, so ‘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ient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bit =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42672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0 0 0 0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        1 1 0 0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426720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restore remainder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9400" y="44958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0 0 0 1         1 0 0 0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0" y="472440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sub  1 1 1 1         1 1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472440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rem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neg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, so ‘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ient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bit =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9400" y="49530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0 0 0 1         1 0 0 0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0200" y="495300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restore remainder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400" y="51816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0 0 1 1         0 0 0 0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0" y="541020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sub  0 0 0 1         0 0 0 1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5391090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rem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pos, so ‘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ient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bit = 1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9400" y="563880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0 0 1 0         0 0 1 0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0" y="586740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sub  0 0 0 0         0 0 1 1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0200" y="5848290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rem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pos, so ‘</a:t>
            </a:r>
            <a:r>
              <a:rPr lang="en-US" sz="2000" dirty="0" err="1" smtClean="0">
                <a:solidFill>
                  <a:srgbClr val="063DE8"/>
                </a:solidFill>
                <a:latin typeface="Arial" charset="0"/>
              </a:rPr>
              <a:t>ient</a:t>
            </a: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 bit = 1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3000" y="6153090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3DE8"/>
                </a:solidFill>
                <a:latin typeface="Arial" charset="0"/>
              </a:rPr>
              <a:t>= 3 with 0 remainder</a:t>
            </a:r>
            <a:endParaRPr lang="en-US" sz="2000" dirty="0">
              <a:solidFill>
                <a:srgbClr val="063DE8"/>
              </a:solidFill>
              <a:latin typeface="Arial" charset="0"/>
            </a:endParaRPr>
          </a:p>
        </p:txBody>
      </p:sp>
      <p:cxnSp>
        <p:nvCxnSpPr>
          <p:cNvPr id="48" name="Straight Arrow Connector 57"/>
          <p:cNvCxnSpPr/>
          <p:nvPr/>
        </p:nvCxnSpPr>
        <p:spPr bwMode="auto">
          <a:xfrm rot="10800000">
            <a:off x="3733800" y="4037011"/>
            <a:ext cx="5334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59"/>
          <p:cNvCxnSpPr/>
          <p:nvPr/>
        </p:nvCxnSpPr>
        <p:spPr bwMode="auto">
          <a:xfrm rot="10800000">
            <a:off x="3734596" y="4723605"/>
            <a:ext cx="532605" cy="7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62"/>
          <p:cNvCxnSpPr/>
          <p:nvPr/>
        </p:nvCxnSpPr>
        <p:spPr bwMode="auto">
          <a:xfrm rot="10800000">
            <a:off x="3734595" y="5409405"/>
            <a:ext cx="532605" cy="7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63"/>
          <p:cNvCxnSpPr/>
          <p:nvPr/>
        </p:nvCxnSpPr>
        <p:spPr bwMode="auto">
          <a:xfrm rot="10800000">
            <a:off x="3734595" y="5867400"/>
            <a:ext cx="532605" cy="7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Oval 55"/>
          <p:cNvSpPr/>
          <p:nvPr/>
        </p:nvSpPr>
        <p:spPr bwMode="auto">
          <a:xfrm>
            <a:off x="4876800" y="41148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3" name="Oval 58"/>
          <p:cNvSpPr/>
          <p:nvPr/>
        </p:nvSpPr>
        <p:spPr bwMode="auto">
          <a:xfrm>
            <a:off x="4643438" y="4800600"/>
            <a:ext cx="538162" cy="2714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4" name="Oval 60"/>
          <p:cNvSpPr/>
          <p:nvPr/>
        </p:nvSpPr>
        <p:spPr bwMode="auto">
          <a:xfrm>
            <a:off x="4500562" y="5487988"/>
            <a:ext cx="681038" cy="2984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5" name="Oval 61"/>
          <p:cNvSpPr/>
          <p:nvPr/>
        </p:nvSpPr>
        <p:spPr bwMode="auto">
          <a:xfrm>
            <a:off x="4286248" y="5943600"/>
            <a:ext cx="895352" cy="3429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29454" y="100010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第一步左移，因为第一步商必然上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0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 animBg="1"/>
      <p:bldP spid="53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有符号除法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取绝对值参与运算</a:t>
            </a:r>
            <a:endParaRPr lang="en-US" altLang="zh-CN" dirty="0" smtClean="0"/>
          </a:p>
          <a:p>
            <a:r>
              <a:rPr lang="zh-CN" altLang="en-US" dirty="0" smtClean="0"/>
              <a:t>结果符号位为操作数符号位异或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余数的符号位与被除数相同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1905</Words>
  <Application>Microsoft Office PowerPoint</Application>
  <PresentationFormat>全屏显示(4:3)</PresentationFormat>
  <Paragraphs>330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Courier New</vt:lpstr>
      <vt:lpstr>Lucida Console</vt:lpstr>
      <vt:lpstr>Times New Roman</vt:lpstr>
      <vt:lpstr>Wingdings</vt:lpstr>
      <vt:lpstr>Office 主题​​</vt:lpstr>
      <vt:lpstr>3.4  除法</vt:lpstr>
      <vt:lpstr>PowerPoint 演示文稿</vt:lpstr>
      <vt:lpstr>整数除法</vt:lpstr>
      <vt:lpstr>PowerPoint 演示文稿</vt:lpstr>
      <vt:lpstr>PowerPoint 演示文稿</vt:lpstr>
      <vt:lpstr>PowerPoint 演示文稿</vt:lpstr>
      <vt:lpstr>步骤</vt:lpstr>
      <vt:lpstr>PowerPoint 演示文稿</vt:lpstr>
      <vt:lpstr>有符号除法</vt:lpstr>
      <vt:lpstr>PowerPoint 演示文稿</vt:lpstr>
      <vt:lpstr>原码一位除法* </vt:lpstr>
      <vt:lpstr>原码恢复余数除法</vt:lpstr>
      <vt:lpstr>PowerPoint 演示文稿</vt:lpstr>
      <vt:lpstr>PowerPoint 演示文稿</vt:lpstr>
      <vt:lpstr>原码不恢复余数法</vt:lpstr>
      <vt:lpstr>原码不恢复余数法</vt:lpstr>
      <vt:lpstr>原码不恢复余数法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除法</dc:title>
  <dc:creator>hzhang</dc:creator>
  <cp:lastModifiedBy>Zhang</cp:lastModifiedBy>
  <cp:revision>93</cp:revision>
  <dcterms:created xsi:type="dcterms:W3CDTF">2013-04-05T11:31:51Z</dcterms:created>
  <dcterms:modified xsi:type="dcterms:W3CDTF">2018-04-02T03:25:38Z</dcterms:modified>
</cp:coreProperties>
</file>