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F7F2-F49A-4512-934D-433314BAC9A5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2187A-243C-4C10-9768-5EA07888FA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BC6-4597-4797-9B92-8199570671E8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9F2-6A92-4D89-A4E9-53A5304EB3A4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5AC7-6AB5-447F-BCEB-B92203C08ADF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383-4C0D-47E0-BF15-375169A5779B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D839-B26C-40B1-8A95-A11A9DDFDBBD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1141-264D-48DB-96A1-4C62386184D8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AAB-BF19-4AAA-800A-FA2A90069924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F29D-53CC-4AEC-A921-134B7F4D8361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3E8E-14DB-4021-8BA8-2CB832C5BB40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3FD6-377A-43E6-9E19-0D07DEF1D103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9522-93AE-4AC5-A51F-78DC8B0DDFDF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5B4-00BE-45AF-B05C-E9CBB3734EA2}" type="datetime1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8E56-DA20-4466-9C13-97FCE8AB1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4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4.5  </a:t>
            </a:r>
            <a:r>
              <a:rPr lang="zh-CN" altLang="en-US" dirty="0" smtClean="0"/>
              <a:t>流水线概述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所有指令等长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(32 bits)</a:t>
            </a: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便于第一级取指（反正是取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32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位，不会是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64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位等其他情况），第二级译码。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反例：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x86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指令长度不相同（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1-17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字节）。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较少的指令格式（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种）且每一条指令中的源寄存器位置都相同（</a:t>
            </a:r>
            <a:r>
              <a:rPr lang="en-US" altLang="zh-CN" sz="2400" kern="0" dirty="0" smtClean="0">
                <a:solidFill>
                  <a:srgbClr val="FC0128"/>
                </a:solidFill>
                <a:latin typeface="Arial"/>
              </a:rPr>
              <a:t>symmetric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，匀称的，整齐的，</a:t>
            </a:r>
            <a:r>
              <a:rPr lang="zh-CN" altLang="en-US" sz="2400" u="sng" kern="0" dirty="0" smtClean="0">
                <a:solidFill>
                  <a:srgbClr val="FC0128"/>
                </a:solidFill>
                <a:latin typeface="Arial"/>
              </a:rPr>
              <a:t>相仿的</a:t>
            </a:r>
            <a:r>
              <a:rPr lang="zh-CN" altLang="en-US" sz="2400" kern="0" dirty="0" smtClean="0">
                <a:solidFill>
                  <a:srgbClr val="FC0128"/>
                </a:solidFill>
                <a:latin typeface="Arial"/>
              </a:rPr>
              <a:t>。不是书上翻译的对称的）</a:t>
            </a:r>
            <a:endParaRPr lang="en-US" altLang="zh-CN" sz="2400" kern="0" dirty="0" smtClean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可以在第二级译码的同时读寄存器（见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P204,185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4-27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，第二级画的就是读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</a:rPr>
              <a:t>Reg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，实际同时在译码），否则要译码后依据是什么指令才知道源寄存器在指令的那几位，即将第二级一分为二：先译码再找到寄存器取数。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9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57403"/>
          </a:xfrm>
        </p:spPr>
        <p:txBody>
          <a:bodyPr>
            <a:normAutofit fontScale="92500"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访存操作仅在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load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store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指令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2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</a:pP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可以在第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步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执行操作（加减等）或计算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内存地址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观察：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Arial"/>
              </a:rPr>
              <a:t>lw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2800" kern="0" dirty="0" err="1">
                <a:solidFill>
                  <a:srgbClr val="000000"/>
                </a:solidFill>
                <a:latin typeface="Arial"/>
              </a:rPr>
              <a:t>sw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指令仅仅访存，并无加减等运算操作（读存储器或写寄存器在后面两步），而其他指令有计算无访存，所以第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步：执行运算操作或计算访存地址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 smtClean="0">
              <a:solidFill>
                <a:srgbClr val="000000"/>
              </a:solidFill>
              <a:latin typeface="Arial"/>
            </a:endParaRPr>
          </a:p>
          <a:p>
            <a:pPr marL="914400" lvl="2" indent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而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X86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指令有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可能（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P104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图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2-37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）操作数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来源于存储器，所以第三步要一分为二：计算访存地址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，访存取得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</a:rPr>
              <a:t>操作数；第四步执行运算操作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面向流水线的指令集设计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57403"/>
          </a:xfrm>
        </p:spPr>
        <p:txBody>
          <a:bodyPr>
            <a:normAutofit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每个指令产生至多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个需要写的结果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（即改变计算机状态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），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并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在最后一步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完成：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MEM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或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WB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可降低转发的复杂性）。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所有操作数在存储器中对齐（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aligned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），一次数据传输只需访存一次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。（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P79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2-18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3862"/>
              </p:ext>
            </p:extLst>
          </p:nvPr>
        </p:nvGraphicFramePr>
        <p:xfrm>
          <a:off x="971600" y="3789040"/>
          <a:ext cx="31683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28879"/>
              </p:ext>
            </p:extLst>
          </p:nvPr>
        </p:nvGraphicFramePr>
        <p:xfrm>
          <a:off x="4572000" y="3789040"/>
          <a:ext cx="31683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H="1">
            <a:off x="2843808" y="3068960"/>
            <a:ext cx="324036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61653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不对齐，若存取粉色背景的字需访存两次。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  </a:t>
            </a:r>
            <a:r>
              <a:rPr lang="zh-CN" altLang="en-US" dirty="0" smtClean="0"/>
              <a:t>流水线冒险（结构冒险）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44824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冒险：在随后的时钟周期中下一条指令无法执行的情况。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宋体" charset="-122"/>
              </a:rPr>
              <a:t>结构冒险</a:t>
            </a:r>
            <a:endParaRPr lang="en-US" altLang="zh-CN" kern="0" dirty="0">
              <a:solidFill>
                <a:srgbClr val="FF0000"/>
              </a:solidFill>
              <a:latin typeface="Arial"/>
              <a:ea typeface="宋体" charset="-122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两个不同的指令同时访问同一个硬件。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例：若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中指令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数据共用一个存储器</a:t>
            </a:r>
            <a:endParaRPr lang="en-US" altLang="zh-CN" sz="2400" dirty="0" smtClean="0"/>
          </a:p>
          <a:p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Load/store</a:t>
            </a:r>
            <a:r>
              <a:rPr lang="zh-CN" altLang="en-US" sz="2400" dirty="0" smtClean="0">
                <a:ea typeface="宋体" charset="-122"/>
              </a:rPr>
              <a:t>需要访问数据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则，取指必须阻塞（</a:t>
            </a:r>
            <a:r>
              <a:rPr lang="en-US" altLang="zh-CN" sz="2400" dirty="0" smtClean="0">
                <a:ea typeface="宋体" charset="-122"/>
              </a:rPr>
              <a:t>pipeline </a:t>
            </a:r>
            <a:r>
              <a:rPr lang="en-US" altLang="zh-CN" sz="2400" i="1" dirty="0" smtClean="0">
                <a:ea typeface="宋体" charset="-122"/>
              </a:rPr>
              <a:t>stall</a:t>
            </a:r>
            <a:r>
              <a:rPr lang="zh-CN" altLang="en-US" sz="2400" i="1" dirty="0" smtClean="0">
                <a:ea typeface="宋体" charset="-122"/>
              </a:rPr>
              <a:t>）</a:t>
            </a:r>
            <a:r>
              <a:rPr lang="zh-CN" altLang="en-US" sz="2400" dirty="0" smtClean="0">
                <a:ea typeface="宋体" charset="-122"/>
              </a:rPr>
              <a:t>一轮。（气泡）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14800" y="4343400"/>
            <a:ext cx="533400" cy="4572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14800" y="1828800"/>
            <a:ext cx="533400" cy="457200"/>
          </a:xfrm>
          <a:prstGeom prst="rect">
            <a:avLst/>
          </a:prstGeom>
          <a:solidFill>
            <a:srgbClr val="FC012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8613" y="19065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47800" y="13001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81400" y="8382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2000" y="1752600"/>
            <a:ext cx="546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25908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2000" y="34718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0" y="5181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28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314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0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863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721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057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43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29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0" y="43100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85800" y="18288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939925" y="1676400"/>
            <a:ext cx="3473450" cy="838200"/>
            <a:chOff x="1488" y="1152"/>
            <a:chExt cx="2188" cy="528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625725" y="2514600"/>
            <a:ext cx="3473450" cy="838200"/>
            <a:chOff x="1488" y="1152"/>
            <a:chExt cx="2188" cy="528"/>
          </a:xfrm>
        </p:grpSpPr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81" name="Rectangle 59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82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3311525" y="3352800"/>
            <a:ext cx="3473450" cy="838200"/>
            <a:chOff x="1488" y="1152"/>
            <a:chExt cx="2188" cy="528"/>
          </a:xfrm>
        </p:grpSpPr>
        <p:grpSp>
          <p:nvGrpSpPr>
            <p:cNvPr id="88" name="Group 8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14" name="Rectangle 92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15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3997325" y="4191000"/>
            <a:ext cx="3473450" cy="838200"/>
            <a:chOff x="1488" y="1152"/>
            <a:chExt cx="2188" cy="528"/>
          </a:xfrm>
        </p:grpSpPr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4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47" name="Rectangle 125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48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2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6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129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683125" y="5029200"/>
            <a:ext cx="3473450" cy="838200"/>
            <a:chOff x="1488" y="1152"/>
            <a:chExt cx="2188" cy="528"/>
          </a:xfrm>
        </p:grpSpPr>
        <p:grpSp>
          <p:nvGrpSpPr>
            <p:cNvPr id="154" name="Group 15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84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5" name="Rectangle 15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55" name="Group 157"/>
            <p:cNvGrpSpPr>
              <a:grpSpLocks/>
            </p:cNvGrpSpPr>
            <p:nvPr/>
          </p:nvGrpSpPr>
          <p:grpSpPr bwMode="auto">
            <a:xfrm>
              <a:off x="1488" y="1248"/>
              <a:ext cx="423" cy="289"/>
              <a:chOff x="1208" y="1509"/>
              <a:chExt cx="423" cy="289"/>
            </a:xfrm>
          </p:grpSpPr>
          <p:sp>
            <p:nvSpPr>
              <p:cNvPr id="180" name="Rectangle 158"/>
              <p:cNvSpPr>
                <a:spLocks noChangeArrowheads="1"/>
              </p:cNvSpPr>
              <p:nvPr/>
            </p:nvSpPr>
            <p:spPr bwMode="auto">
              <a:xfrm>
                <a:off x="1208" y="1511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1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82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3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56" name="Rectangle 16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57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78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9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58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Rectangle 169"/>
            <p:cNvSpPr>
              <a:spLocks noChangeArrowheads="1"/>
            </p:cNvSpPr>
            <p:nvPr/>
          </p:nvSpPr>
          <p:spPr bwMode="auto">
            <a:xfrm>
              <a:off x="2829" y="1250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  <p:grpSp>
          <p:nvGrpSpPr>
            <p:cNvPr id="162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76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7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3" name="Rectangle 17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64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6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7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8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9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86" name="Rectangle 186"/>
          <p:cNvSpPr txBox="1">
            <a:spLocks noChangeArrowheads="1"/>
          </p:cNvSpPr>
          <p:nvPr/>
        </p:nvSpPr>
        <p:spPr bwMode="auto">
          <a:xfrm>
            <a:off x="533400" y="304800"/>
            <a:ext cx="838200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数据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指令使用同一个存储器会导致结构冒险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4381500" y="1600200"/>
            <a:ext cx="4076700" cy="698500"/>
            <a:chOff x="2760" y="1008"/>
            <a:chExt cx="2568" cy="440"/>
          </a:xfrm>
        </p:grpSpPr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Reading data from memory</a:t>
              </a:r>
            </a:p>
          </p:txBody>
        </p:sp>
        <p:cxnSp>
          <p:nvCxnSpPr>
            <p:cNvPr id="189" name="AutoShape 189"/>
            <p:cNvCxnSpPr>
              <a:cxnSpLocks noChangeShapeType="1"/>
              <a:stCxn id="188" idx="1"/>
              <a:endCxn id="3" idx="0"/>
            </p:cNvCxnSpPr>
            <p:nvPr/>
          </p:nvCxnSpPr>
          <p:spPr bwMode="auto">
            <a:xfrm rot="10800000">
              <a:off x="2760" y="1152"/>
              <a:ext cx="1032" cy="76"/>
            </a:xfrm>
            <a:prstGeom prst="curvedConnector4">
              <a:avLst>
                <a:gd name="adj1" fmla="val 41861"/>
                <a:gd name="adj2" fmla="val 289472"/>
              </a:avLst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2057400" y="4813300"/>
            <a:ext cx="2438400" cy="1143000"/>
            <a:chOff x="1296" y="3032"/>
            <a:chExt cx="1536" cy="720"/>
          </a:xfrm>
        </p:grpSpPr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Reading instruction from memory</a:t>
              </a:r>
            </a:p>
          </p:txBody>
        </p:sp>
        <p:cxnSp>
          <p:nvCxnSpPr>
            <p:cNvPr id="192" name="AutoShape 192"/>
            <p:cNvCxnSpPr>
              <a:cxnSpLocks noChangeShapeType="1"/>
              <a:stCxn id="191" idx="0"/>
              <a:endCxn id="149" idx="2"/>
            </p:cNvCxnSpPr>
            <p:nvPr/>
          </p:nvCxnSpPr>
          <p:spPr bwMode="auto">
            <a:xfrm rot="162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3" name="Rectangle 193"/>
          <p:cNvSpPr>
            <a:spLocks noChangeArrowheads="1"/>
          </p:cNvSpPr>
          <p:nvPr/>
        </p:nvSpPr>
        <p:spPr bwMode="auto">
          <a:xfrm>
            <a:off x="685800" y="6097588"/>
            <a:ext cx="78486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使用分开的指令存储器和数据存储器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" name="灯片编号占位符 1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758" y="2841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4.5.2  </a:t>
            </a:r>
            <a:r>
              <a:rPr lang="zh-CN" altLang="en-US" dirty="0" smtClean="0"/>
              <a:t>流水线冒险（数据冒险）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3456384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宋体" charset="-122"/>
              </a:rPr>
              <a:t>数据冒险</a:t>
            </a:r>
            <a:endParaRPr lang="en-US" altLang="zh-CN" kern="0" dirty="0" smtClean="0">
              <a:solidFill>
                <a:srgbClr val="FF0000"/>
              </a:solidFill>
              <a:latin typeface="Arial"/>
              <a:ea typeface="宋体" charset="-122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由于一条指令必须等待另一条指令的完成而造成的流水线暂停。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 smtClean="0"/>
              <a:t>指令的源操作数由仍然在流水线上运行的前面的指令产生。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2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29200" y="1676400"/>
            <a:ext cx="457200" cy="2971800"/>
            <a:chOff x="3072" y="1152"/>
            <a:chExt cx="288" cy="187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216" y="2736"/>
              <a:ext cx="144" cy="288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72" y="1152"/>
              <a:ext cx="144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216" y="1440"/>
              <a:ext cx="0" cy="12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2463" y="304800"/>
            <a:ext cx="265297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比较理想的情况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8613" y="17541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00200" y="11477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733800" y="6858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62000" y="24384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2000" y="33194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7813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4671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1529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8387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5245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2103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8961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7581900" y="12747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85800" y="16764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2209800" y="1524000"/>
            <a:ext cx="3355975" cy="838200"/>
            <a:chOff x="1562" y="1152"/>
            <a:chExt cx="2114" cy="528"/>
          </a:xfrm>
        </p:grpSpPr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49" name="Group 3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3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3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0" name="Group 4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895600" y="2362200"/>
            <a:ext cx="3355975" cy="838200"/>
            <a:chOff x="1562" y="1152"/>
            <a:chExt cx="2114" cy="528"/>
          </a:xfrm>
        </p:grpSpPr>
        <p:grpSp>
          <p:nvGrpSpPr>
            <p:cNvPr id="55" name="Group 5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61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2" name="Group 6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7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3" name="Group 7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8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90"/>
          <p:cNvGrpSpPr>
            <a:grpSpLocks/>
          </p:cNvGrpSpPr>
          <p:nvPr/>
        </p:nvGrpSpPr>
        <p:grpSpPr bwMode="auto">
          <a:xfrm>
            <a:off x="3581400" y="3200400"/>
            <a:ext cx="3355975" cy="838200"/>
            <a:chOff x="1562" y="1152"/>
            <a:chExt cx="2114" cy="528"/>
          </a:xfrm>
        </p:grpSpPr>
        <p:grpSp>
          <p:nvGrpSpPr>
            <p:cNvPr id="88" name="Group 9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4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5" name="Group 9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10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10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6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6" name="Group 10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1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1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1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2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2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2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3"/>
          <p:cNvGrpSpPr>
            <a:grpSpLocks/>
          </p:cNvGrpSpPr>
          <p:nvPr/>
        </p:nvGrpSpPr>
        <p:grpSpPr bwMode="auto">
          <a:xfrm>
            <a:off x="4267200" y="4038600"/>
            <a:ext cx="3355975" cy="838200"/>
            <a:chOff x="1562" y="1152"/>
            <a:chExt cx="2114" cy="528"/>
          </a:xfrm>
        </p:grpSpPr>
        <p:grpSp>
          <p:nvGrpSpPr>
            <p:cNvPr id="121" name="Group 12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7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7" name="Rectangle 128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8" name="Group 12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3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3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3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9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29" name="Group 14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4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4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5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5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5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3" name="Rectangle 189"/>
          <p:cNvSpPr>
            <a:spLocks noChangeArrowheads="1"/>
          </p:cNvSpPr>
          <p:nvPr/>
        </p:nvSpPr>
        <p:spPr bwMode="auto">
          <a:xfrm>
            <a:off x="6400800" y="1371600"/>
            <a:ext cx="24384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C0128"/>
                </a:solidFill>
                <a:latin typeface="Arial" charset="0"/>
              </a:rPr>
              <a:t>写操作发生于时钟周期的前半周，读操作发生于时钟周期的后半周，以避免寄存器堆访问的这类数据冒险。</a:t>
            </a:r>
            <a:endParaRPr lang="en-US" sz="2000" dirty="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154" name="Rectangle 190"/>
          <p:cNvSpPr>
            <a:spLocks noChangeArrowheads="1"/>
          </p:cNvSpPr>
          <p:nvPr/>
        </p:nvSpPr>
        <p:spPr bwMode="auto">
          <a:xfrm>
            <a:off x="762000" y="1600200"/>
            <a:ext cx="1458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add </a:t>
            </a:r>
            <a:r>
              <a:rPr lang="en-US" sz="2400" b="1">
                <a:solidFill>
                  <a:srgbClr val="FC0128"/>
                </a:solidFill>
                <a:latin typeface="Courier New" pitchFamily="49" charset="0"/>
              </a:rPr>
              <a:t>$1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155" name="Rectangle 191"/>
          <p:cNvSpPr>
            <a:spLocks noChangeArrowheads="1"/>
          </p:cNvSpPr>
          <p:nvPr/>
        </p:nvSpPr>
        <p:spPr bwMode="auto">
          <a:xfrm>
            <a:off x="762000" y="4157663"/>
            <a:ext cx="2006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add $2,</a:t>
            </a:r>
            <a:r>
              <a:rPr lang="en-US" sz="2400" b="1">
                <a:solidFill>
                  <a:srgbClr val="009900"/>
                </a:solidFill>
                <a:latin typeface="Courier New" pitchFamily="49" charset="0"/>
              </a:rPr>
              <a:t>$1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</p:txBody>
      </p:sp>
      <p:grpSp>
        <p:nvGrpSpPr>
          <p:cNvPr id="156" name="Group 207"/>
          <p:cNvGrpSpPr>
            <a:grpSpLocks/>
          </p:cNvGrpSpPr>
          <p:nvPr/>
        </p:nvGrpSpPr>
        <p:grpSpPr bwMode="auto">
          <a:xfrm>
            <a:off x="4572000" y="5181600"/>
            <a:ext cx="1219200" cy="381000"/>
            <a:chOff x="2880" y="3552"/>
            <a:chExt cx="768" cy="240"/>
          </a:xfrm>
        </p:grpSpPr>
        <p:sp>
          <p:nvSpPr>
            <p:cNvPr id="157" name="Line 196"/>
            <p:cNvSpPr>
              <a:spLocks noChangeShapeType="1"/>
            </p:cNvSpPr>
            <p:nvPr/>
          </p:nvSpPr>
          <p:spPr bwMode="auto">
            <a:xfrm>
              <a:off x="3456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8" name="Line 198"/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>
              <a:off x="3456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203"/>
            <p:cNvSpPr>
              <a:spLocks noChangeShapeType="1"/>
            </p:cNvSpPr>
            <p:nvPr/>
          </p:nvSpPr>
          <p:spPr bwMode="auto">
            <a:xfrm>
              <a:off x="3264" y="35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Line 204"/>
            <p:cNvSpPr>
              <a:spLocks noChangeShapeType="1"/>
            </p:cNvSpPr>
            <p:nvPr/>
          </p:nvSpPr>
          <p:spPr bwMode="auto">
            <a:xfrm>
              <a:off x="3072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2" name="Line 205"/>
            <p:cNvSpPr>
              <a:spLocks noChangeShapeType="1"/>
            </p:cNvSpPr>
            <p:nvPr/>
          </p:nvSpPr>
          <p:spPr bwMode="auto">
            <a:xfrm>
              <a:off x="3072" y="355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3" name="Line 206"/>
            <p:cNvSpPr>
              <a:spLocks noChangeShapeType="1"/>
            </p:cNvSpPr>
            <p:nvPr/>
          </p:nvSpPr>
          <p:spPr bwMode="auto">
            <a:xfrm>
              <a:off x="2880" y="35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64" name="Group 214"/>
          <p:cNvGrpSpPr>
            <a:grpSpLocks/>
          </p:cNvGrpSpPr>
          <p:nvPr/>
        </p:nvGrpSpPr>
        <p:grpSpPr bwMode="auto">
          <a:xfrm>
            <a:off x="990600" y="5410200"/>
            <a:ext cx="4191000" cy="1393825"/>
            <a:chOff x="624" y="3408"/>
            <a:chExt cx="2640" cy="878"/>
          </a:xfrm>
        </p:grpSpPr>
        <p:sp>
          <p:nvSpPr>
            <p:cNvPr id="165" name="Rectangle 209"/>
            <p:cNvSpPr>
              <a:spLocks noChangeArrowheads="1"/>
            </p:cNvSpPr>
            <p:nvPr/>
          </p:nvSpPr>
          <p:spPr bwMode="auto">
            <a:xfrm>
              <a:off x="624" y="3648"/>
              <a:ext cx="1872" cy="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控制寄存器写的时钟沿</a:t>
              </a:r>
              <a:r>
                <a:rPr lang="en-US" altLang="zh-CN" sz="2000" dirty="0">
                  <a:solidFill>
                    <a:srgbClr val="FC0128"/>
                  </a:solidFill>
                  <a:latin typeface="Arial" charset="0"/>
                </a:rPr>
                <a:t>clock edge that controls register </a:t>
              </a:r>
              <a:r>
                <a:rPr lang="en-US" altLang="zh-CN" sz="2000" dirty="0" smtClean="0">
                  <a:solidFill>
                    <a:srgbClr val="FC0128"/>
                  </a:solidFill>
                  <a:latin typeface="Arial" charset="0"/>
                </a:rPr>
                <a:t>writing</a:t>
              </a:r>
              <a:endParaRPr lang="en-US" altLang="zh-CN" sz="2000" dirty="0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66" name="Line 210"/>
            <p:cNvSpPr>
              <a:spLocks noChangeShapeType="1"/>
            </p:cNvSpPr>
            <p:nvPr/>
          </p:nvSpPr>
          <p:spPr bwMode="auto">
            <a:xfrm flipV="1">
              <a:off x="2544" y="3408"/>
              <a:ext cx="720" cy="43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67" name="Group 213"/>
          <p:cNvGrpSpPr>
            <a:grpSpLocks/>
          </p:cNvGrpSpPr>
          <p:nvPr/>
        </p:nvGrpSpPr>
        <p:grpSpPr bwMode="auto">
          <a:xfrm>
            <a:off x="4876800" y="5334000"/>
            <a:ext cx="3200400" cy="1384300"/>
            <a:chOff x="3072" y="3360"/>
            <a:chExt cx="2016" cy="872"/>
          </a:xfrm>
        </p:grpSpPr>
        <p:sp>
          <p:nvSpPr>
            <p:cNvPr id="168" name="Rectangle 208"/>
            <p:cNvSpPr>
              <a:spLocks noChangeArrowheads="1"/>
            </p:cNvSpPr>
            <p:nvPr/>
          </p:nvSpPr>
          <p:spPr bwMode="auto">
            <a:xfrm>
              <a:off x="3216" y="3600"/>
              <a:ext cx="1872" cy="6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clock edge that controls loading of pipeline state registers</a:t>
              </a:r>
            </a:p>
          </p:txBody>
        </p:sp>
        <p:sp>
          <p:nvSpPr>
            <p:cNvPr id="169" name="Line 211"/>
            <p:cNvSpPr>
              <a:spLocks noChangeShapeType="1"/>
            </p:cNvSpPr>
            <p:nvPr/>
          </p:nvSpPr>
          <p:spPr bwMode="auto">
            <a:xfrm>
              <a:off x="3456" y="3360"/>
              <a:ext cx="192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212"/>
            <p:cNvSpPr>
              <a:spLocks noChangeShapeType="1"/>
            </p:cNvSpPr>
            <p:nvPr/>
          </p:nvSpPr>
          <p:spPr bwMode="auto">
            <a:xfrm>
              <a:off x="3072" y="3360"/>
              <a:ext cx="192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71" name="灯片编号占位符 1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165" y="1556792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dirty="0" smtClean="0"/>
              <a:t>例：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add	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$s0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, $t0, $t1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   sub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	$t2, 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$s0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, $t3</a:t>
            </a:r>
          </a:p>
          <a:p>
            <a:endParaRPr lang="zh-CN" altLang="en-US" sz="2800" dirty="0"/>
          </a:p>
        </p:txBody>
      </p:sp>
      <p:pic>
        <p:nvPicPr>
          <p:cNvPr id="3" name="Picture 6" descr="data-hazard-bubble-no-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27" y="270892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903421" y="1916832"/>
            <a:ext cx="2592288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091553" y="2348880"/>
            <a:ext cx="1392459" cy="2500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9165" y="260648"/>
            <a:ext cx="764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不太理想的情况（造成阻塞）</a:t>
            </a:r>
            <a:endParaRPr lang="zh-CN" altLang="en-US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3731513" y="4558888"/>
            <a:ext cx="324037" cy="1980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7397" y="57959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浪费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个时钟周期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04-2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13" y="3789040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转发（旁路）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908050"/>
            <a:ext cx="8270875" cy="259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从内部寄存器（非程序员可见的）或存储器中提取出数据的方法。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en-US" altLang="zh-CN" kern="0" dirty="0" smtClean="0">
                <a:ea typeface="宋体" charset="-122"/>
              </a:rPr>
              <a:t>ALU</a:t>
            </a:r>
            <a:r>
              <a:rPr lang="zh-CN" altLang="en-US" kern="0" dirty="0" smtClean="0">
                <a:ea typeface="宋体" charset="-122"/>
              </a:rPr>
              <a:t>一旦生成结果，立即可以使用。不必等到该数据存入指令中的目标寄存器。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需要在数据通路中增加额外的硬件支持。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6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3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4213" y="138609"/>
            <a:ext cx="8259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装载</a:t>
            </a:r>
            <a:r>
              <a:rPr lang="en-US" altLang="zh-CN" kern="0" dirty="0" smtClean="0">
                <a:ea typeface="宋体" charset="-122"/>
              </a:rPr>
              <a:t>-</a:t>
            </a:r>
            <a:r>
              <a:rPr lang="zh-CN" altLang="en-US" kern="0" dirty="0" smtClean="0">
                <a:ea typeface="宋体" charset="-122"/>
              </a:rPr>
              <a:t>使用型数据冒险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转发不能避免所有的流水线阻塞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当需要某数据时，该值还未被计算出来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时间不能倒流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7391426" y="2091569"/>
            <a:ext cx="1563662" cy="1224832"/>
          </a:xfrm>
          <a:prstGeom prst="borderCallout1">
            <a:avLst>
              <a:gd name="adj1" fmla="val 18750"/>
              <a:gd name="adj2" fmla="val -8333"/>
              <a:gd name="adj3" fmla="val 147050"/>
              <a:gd name="adj4" fmla="val -1255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Lw</a:t>
            </a:r>
            <a:r>
              <a:rPr lang="zh-CN" altLang="en-US" dirty="0" smtClean="0">
                <a:solidFill>
                  <a:schemeClr val="tx1"/>
                </a:solidFill>
              </a:rPr>
              <a:t>指令只有在读存储器后才得到需写入</a:t>
            </a:r>
            <a:r>
              <a:rPr lang="en-US" altLang="zh-CN" dirty="0" smtClean="0">
                <a:solidFill>
                  <a:schemeClr val="tx1"/>
                </a:solidFill>
              </a:rPr>
              <a:t>$s0</a:t>
            </a:r>
            <a:r>
              <a:rPr lang="zh-CN" altLang="en-US" dirty="0" smtClean="0">
                <a:solidFill>
                  <a:schemeClr val="tx1"/>
                </a:solidFill>
              </a:rPr>
              <a:t>的值。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7909051" y="3861048"/>
            <a:ext cx="1025525" cy="796007"/>
          </a:xfrm>
          <a:prstGeom prst="borderCallout1">
            <a:avLst>
              <a:gd name="adj1" fmla="val 18750"/>
              <a:gd name="adj2" fmla="val -8333"/>
              <a:gd name="adj3" fmla="val 80874"/>
              <a:gd name="adj4" fmla="val -2513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不得不阻塞。否则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819650" y="4115035"/>
            <a:ext cx="688454" cy="651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流水线效率的提高</a:t>
            </a:r>
            <a:endParaRPr lang="zh-CN" altLang="en-US" dirty="0"/>
          </a:p>
        </p:txBody>
      </p:sp>
      <p:pic>
        <p:nvPicPr>
          <p:cNvPr id="4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9" y="2774950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3" y="1268760"/>
            <a:ext cx="8270875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流水线：一种实现多条指令重叠执行的技术。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流水线改善的是系统的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吞吐率</a:t>
            </a:r>
            <a:r>
              <a:rPr lang="zh-CN" altLang="en-US" dirty="0" smtClean="0">
                <a:ea typeface="宋体" charset="-122"/>
              </a:rPr>
              <a:t>，吞吐率改善，每一个任务的执行时间不变，多任务并行就较少了完成整个工作的时间。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94943" y="2789237"/>
            <a:ext cx="37353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 smtClean="0">
                <a:ea typeface="宋体" charset="-122"/>
              </a:rPr>
              <a:t>4</a:t>
            </a:r>
            <a:r>
              <a:rPr lang="zh-CN" altLang="en-US" sz="2800" dirty="0" smtClean="0">
                <a:ea typeface="宋体" charset="-122"/>
              </a:rPr>
              <a:t>批衣服</a:t>
            </a:r>
            <a:r>
              <a:rPr lang="zh-CN" altLang="en-US" sz="1600" dirty="0">
                <a:ea typeface="宋体" charset="-122"/>
              </a:rPr>
              <a:t>（</a:t>
            </a:r>
            <a:r>
              <a:rPr lang="zh-CN" altLang="en-US" sz="1600" dirty="0" smtClean="0">
                <a:ea typeface="宋体" charset="-122"/>
              </a:rPr>
              <a:t>每步需</a:t>
            </a:r>
            <a:r>
              <a:rPr lang="en-US" altLang="zh-CN" sz="1600" dirty="0" smtClean="0">
                <a:ea typeface="宋体" charset="-122"/>
              </a:rPr>
              <a:t>0.5</a:t>
            </a:r>
            <a:r>
              <a:rPr lang="zh-CN" altLang="en-US" sz="1600" dirty="0" smtClean="0">
                <a:ea typeface="宋体" charset="-122"/>
              </a:rPr>
              <a:t>小时）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 smtClean="0">
                <a:ea typeface="宋体" charset="-122"/>
              </a:rPr>
              <a:t>加速比</a:t>
            </a:r>
            <a:r>
              <a:rPr lang="en-US" altLang="zh-CN" sz="2400" dirty="0">
                <a:ea typeface="宋体" charset="-122"/>
              </a:rPr>
              <a:t/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8/3.5 = 2.3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ea typeface="宋体" charset="-122"/>
              </a:rPr>
              <a:t>足够的衣服</a:t>
            </a:r>
            <a:r>
              <a:rPr lang="zh-CN" altLang="en-US" sz="1600" dirty="0" smtClean="0">
                <a:ea typeface="宋体" charset="-122"/>
              </a:rPr>
              <a:t>（不间断，流水线除了一开始的</a:t>
            </a:r>
            <a:r>
              <a:rPr lang="en-US" altLang="zh-CN" sz="1600" dirty="0" smtClean="0">
                <a:ea typeface="宋体" charset="-122"/>
              </a:rPr>
              <a:t>1.5</a:t>
            </a:r>
            <a:r>
              <a:rPr lang="zh-CN" altLang="en-US" sz="1600" dirty="0" smtClean="0">
                <a:ea typeface="宋体" charset="-122"/>
              </a:rPr>
              <a:t>小时，后面是满的）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加速比</a:t>
            </a:r>
            <a:r>
              <a:rPr lang="en-US" altLang="zh-CN" sz="2400" dirty="0">
                <a:ea typeface="宋体" charset="-122"/>
              </a:rPr>
              <a:t/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/(</a:t>
            </a:r>
            <a:r>
              <a:rPr lang="en-US" altLang="zh-CN" sz="2400" dirty="0" smtClean="0">
                <a:solidFill>
                  <a:srgbClr val="00B050"/>
                </a:solidFill>
                <a:ea typeface="宋体" charset="-122"/>
              </a:rPr>
              <a:t>0.5</a:t>
            </a:r>
            <a:r>
              <a:rPr lang="en-US" altLang="zh-CN" sz="2400" dirty="0" smtClean="0">
                <a:ea typeface="宋体" charset="-122"/>
              </a:rPr>
              <a:t>n </a:t>
            </a:r>
            <a:r>
              <a:rPr lang="en-US" altLang="zh-CN" sz="2400" dirty="0">
                <a:ea typeface="宋体" charset="-122"/>
              </a:rPr>
              <a:t>+ </a:t>
            </a:r>
            <a:r>
              <a:rPr lang="en-US" altLang="zh-CN" sz="2400" dirty="0" smtClean="0">
                <a:solidFill>
                  <a:srgbClr val="C00000"/>
                </a:solidFill>
                <a:ea typeface="宋体" charset="-122"/>
              </a:rPr>
              <a:t>1.5)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≈ 4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= </a:t>
            </a:r>
            <a:r>
              <a:rPr lang="zh-CN" altLang="en-US" sz="2400" dirty="0" smtClean="0">
                <a:ea typeface="宋体" charset="-122"/>
              </a:rPr>
              <a:t>步骤数目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1287198" y="2189469"/>
            <a:ext cx="252030" cy="947507"/>
          </a:xfrm>
          <a:prstGeom prst="leftBrace">
            <a:avLst>
              <a:gd name="adj1" fmla="val 8333"/>
              <a:gd name="adj2" fmla="val 515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6722" y="2255369"/>
            <a:ext cx="9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小时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1160681" y="6133541"/>
            <a:ext cx="251073" cy="693514"/>
          </a:xfrm>
          <a:prstGeom prst="leftBrace">
            <a:avLst/>
          </a:prstGeom>
          <a:ln>
            <a:solidFill>
              <a:srgbClr val="C00000"/>
            </a:solidFill>
          </a:ln>
          <a:scene3d>
            <a:camera prst="orthographicFront">
              <a:rot lat="54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5400000">
            <a:off x="1655291" y="4333182"/>
            <a:ext cx="209360" cy="253992"/>
          </a:xfrm>
          <a:prstGeom prst="leftBrace">
            <a:avLst>
              <a:gd name="adj1" fmla="val 8333"/>
              <a:gd name="adj2" fmla="val 5153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60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</a:rPr>
              <a:t>为任务数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4213" y="200164"/>
            <a:ext cx="8259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kern="0" dirty="0" smtClean="0">
                <a:ea typeface="宋体" charset="-122"/>
              </a:rPr>
              <a:t>重新安排代码以避免阻塞</a:t>
            </a:r>
            <a:endParaRPr lang="en-AU" altLang="zh-CN" sz="4000" kern="0" dirty="0" smtClean="0">
              <a:ea typeface="宋体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重新安排代码避免在</a:t>
            </a:r>
            <a:r>
              <a:rPr lang="en-US" altLang="zh-CN" kern="0" dirty="0" smtClean="0">
                <a:ea typeface="宋体" charset="-122"/>
              </a:rPr>
              <a:t>load</a:t>
            </a:r>
            <a:r>
              <a:rPr lang="zh-CN" altLang="en-US" kern="0" dirty="0" smtClean="0">
                <a:ea typeface="宋体" charset="-122"/>
              </a:rPr>
              <a:t>指令后立刻使用</a:t>
            </a:r>
            <a:r>
              <a:rPr lang="en-US" altLang="zh-CN" kern="0" dirty="0" smtClean="0">
                <a:ea typeface="宋体" charset="-122"/>
              </a:rPr>
              <a:t>load</a:t>
            </a:r>
            <a:r>
              <a:rPr lang="zh-CN" altLang="en-US" kern="0" dirty="0" smtClean="0">
                <a:ea typeface="宋体" charset="-122"/>
              </a:rPr>
              <a:t>的结果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en-US" altLang="zh-CN" kern="0" dirty="0" smtClean="0">
                <a:ea typeface="宋体" charset="-122"/>
              </a:rPr>
              <a:t>C </a:t>
            </a:r>
            <a:r>
              <a:rPr lang="zh-CN" altLang="en-US" kern="0" dirty="0" smtClean="0">
                <a:ea typeface="宋体" charset="-122"/>
              </a:rPr>
              <a:t>代码：</a:t>
            </a:r>
            <a:r>
              <a:rPr lang="en-US" altLang="zh-CN" kern="0" dirty="0" smtClean="0">
                <a:latin typeface="Lucida Console" pitchFamily="49" charset="0"/>
                <a:ea typeface="宋体" charset="-122"/>
              </a:rPr>
              <a:t>A = B + E; C = B + F;</a:t>
            </a:r>
            <a:endParaRPr lang="en-AU" altLang="zh-CN" kern="0" dirty="0" smtClean="0">
              <a:latin typeface="Lucida Console" pitchFamily="49" charset="0"/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794000" cy="2587625"/>
          </a:xfrm>
          <a:prstGeom prst="rect">
            <a:avLst/>
          </a:prstGeom>
          <a:solidFill>
            <a:srgbClr val="ECE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$t1, 0($t0)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4($t0)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$t3,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$t3, 12($t0)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8($t0)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$t5,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$t5, 16($t0)</a:t>
            </a:r>
            <a:endParaRPr kumimoji="0" lang="en-AU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rgbClr val="91AFBF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stall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rgbClr val="91AFBF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stall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794000" cy="2587625"/>
          </a:xfrm>
          <a:prstGeom prst="rect">
            <a:avLst/>
          </a:prstGeom>
          <a:solidFill>
            <a:srgbClr val="ECE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$t1, 0($t0)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4($t0)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lw	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, 8($t0)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$t3,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$t2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$t3, 12($t0)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add	$t5, $t1,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</a:rPr>
              <a:t>$t4</a:t>
            </a:r>
          </a:p>
          <a:p>
            <a:pPr marL="0" marR="0" lvl="0" indent="0" defTabSz="6286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sw	$t5, 16($t0)</a:t>
            </a:r>
            <a:endParaRPr kumimoji="0" lang="en-AU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rgbClr val="91AF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11 cycles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13 cycles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8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51520" y="388980"/>
            <a:ext cx="86409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dirty="0"/>
              <a:t>4.5.2  </a:t>
            </a:r>
            <a:r>
              <a:rPr lang="zh-CN" altLang="en-US" dirty="0"/>
              <a:t>流水线</a:t>
            </a:r>
            <a:r>
              <a:rPr lang="zh-CN" altLang="en-US" dirty="0" smtClean="0"/>
              <a:t>冒险：</a:t>
            </a:r>
            <a:r>
              <a:rPr lang="zh-CN" altLang="en-US" kern="0" dirty="0" smtClean="0">
                <a:ea typeface="宋体" charset="-122"/>
              </a:rPr>
              <a:t>控制冒险</a:t>
            </a:r>
            <a:r>
              <a:rPr lang="zh-CN" altLang="en-US" sz="2000" kern="0" dirty="0" smtClean="0">
                <a:ea typeface="宋体" charset="-122"/>
              </a:rPr>
              <a:t>（分支冒险）</a:t>
            </a:r>
            <a:endParaRPr lang="en-AU" altLang="zh-CN" sz="2000" kern="0" dirty="0" smtClean="0">
              <a:ea typeface="宋体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3" y="1484784"/>
            <a:ext cx="804373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 smtClean="0">
                <a:ea typeface="宋体" charset="-122"/>
              </a:rPr>
              <a:t>一般情况下，当前指令处于第</a:t>
            </a:r>
            <a:r>
              <a:rPr lang="en-US" altLang="zh-CN" kern="0" dirty="0" smtClean="0">
                <a:ea typeface="宋体" charset="-122"/>
              </a:rPr>
              <a:t>2</a:t>
            </a:r>
            <a:r>
              <a:rPr lang="zh-CN" altLang="en-US" kern="0" dirty="0" smtClean="0">
                <a:ea typeface="宋体" charset="-122"/>
              </a:rPr>
              <a:t>阶段时，下一条指令取指（取</a:t>
            </a:r>
            <a:r>
              <a:rPr lang="en-US" altLang="zh-CN" kern="0" dirty="0" smtClean="0">
                <a:ea typeface="宋体" charset="-122"/>
              </a:rPr>
              <a:t>PC+4</a:t>
            </a:r>
            <a:r>
              <a:rPr lang="zh-CN" altLang="en-US" kern="0" dirty="0" smtClean="0">
                <a:ea typeface="宋体" charset="-122"/>
              </a:rPr>
              <a:t>对应的指令），但若当前指令是分支指令（</a:t>
            </a:r>
            <a:r>
              <a:rPr lang="en-US" altLang="zh-CN" kern="0" dirty="0" err="1" smtClean="0">
                <a:ea typeface="宋体" charset="-122"/>
              </a:rPr>
              <a:t>beq</a:t>
            </a:r>
            <a:r>
              <a:rPr lang="zh-CN" altLang="en-US" kern="0" dirty="0" smtClean="0">
                <a:ea typeface="宋体" charset="-122"/>
              </a:rPr>
              <a:t>）则下一条指令是哪一条取决于分支指令的执行结果。即：</a:t>
            </a:r>
            <a:endParaRPr lang="en-US" altLang="zh-CN" kern="0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155" name="灯片编号占位符 1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3494089" y="1354591"/>
            <a:ext cx="1524000" cy="1295400"/>
            <a:chOff x="2160" y="1680"/>
            <a:chExt cx="960" cy="816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160" y="2208"/>
              <a:ext cx="336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24" y="1680"/>
              <a:ext cx="96" cy="288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160" y="1968"/>
              <a:ext cx="864" cy="24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52463" y="304800"/>
            <a:ext cx="3374322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分支引起的控制冒险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3702" y="1432379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512889" y="825954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27089" y="2159454"/>
            <a:ext cx="546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27089" y="3869191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6939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797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655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7513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4371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1229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8087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7494589" y="952954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7089" y="2997654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750889" y="1354591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189"/>
          <p:cNvGrpSpPr>
            <a:grpSpLocks/>
          </p:cNvGrpSpPr>
          <p:nvPr/>
        </p:nvGrpSpPr>
        <p:grpSpPr bwMode="auto">
          <a:xfrm>
            <a:off x="827089" y="1202191"/>
            <a:ext cx="5337175" cy="838200"/>
            <a:chOff x="480" y="1584"/>
            <a:chExt cx="3362" cy="528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80" y="1632"/>
              <a:ext cx="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Courier New" pitchFamily="49" charset="0"/>
                </a:rPr>
                <a:t>beq</a:t>
              </a:r>
            </a:p>
          </p:txBody>
        </p:sp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2640" y="1584"/>
              <a:ext cx="223" cy="481"/>
              <a:chOff x="2207" y="1413"/>
              <a:chExt cx="223" cy="481"/>
            </a:xfrm>
          </p:grpSpPr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1728" y="1680"/>
              <a:ext cx="349" cy="289"/>
              <a:chOff x="1282" y="1509"/>
              <a:chExt cx="349" cy="289"/>
            </a:xfrm>
          </p:grpSpPr>
          <p:sp>
            <p:nvSpPr>
              <p:cNvPr id="49" name="Rectangle 61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50" name="Group 62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1" name="Freeform 63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2" name="Freeform 64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178" y="1687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6" name="Group 66"/>
            <p:cNvGrpSpPr>
              <a:grpSpLocks/>
            </p:cNvGrpSpPr>
            <p:nvPr/>
          </p:nvGrpSpPr>
          <p:grpSpPr bwMode="auto">
            <a:xfrm>
              <a:off x="2197" y="1680"/>
              <a:ext cx="296" cy="289"/>
              <a:chOff x="1751" y="1509"/>
              <a:chExt cx="296" cy="289"/>
            </a:xfrm>
          </p:grpSpPr>
          <p:sp>
            <p:nvSpPr>
              <p:cNvPr id="47" name="Freeform 67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8" name="Freeform 68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2082" y="1824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2150" y="1728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2498" y="172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Rectangle 72"/>
            <p:cNvSpPr>
              <a:spLocks noChangeArrowheads="1"/>
            </p:cNvSpPr>
            <p:nvPr/>
          </p:nvSpPr>
          <p:spPr bwMode="auto">
            <a:xfrm>
              <a:off x="2995" y="1682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1" name="Group 73"/>
            <p:cNvGrpSpPr>
              <a:grpSpLocks/>
            </p:cNvGrpSpPr>
            <p:nvPr/>
          </p:nvGrpSpPr>
          <p:grpSpPr bwMode="auto">
            <a:xfrm>
              <a:off x="3046" y="1680"/>
              <a:ext cx="325" cy="289"/>
              <a:chOff x="2600" y="1509"/>
              <a:chExt cx="325" cy="289"/>
            </a:xfrm>
          </p:grpSpPr>
          <p:sp>
            <p:nvSpPr>
              <p:cNvPr id="45" name="Freeform 74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3487" y="1682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3" name="Group 77"/>
            <p:cNvGrpSpPr>
              <a:grpSpLocks/>
            </p:cNvGrpSpPr>
            <p:nvPr/>
          </p:nvGrpSpPr>
          <p:grpSpPr bwMode="auto">
            <a:xfrm>
              <a:off x="3514" y="1680"/>
              <a:ext cx="284" cy="289"/>
              <a:chOff x="3068" y="1509"/>
              <a:chExt cx="284" cy="289"/>
            </a:xfrm>
          </p:grpSpPr>
          <p:sp>
            <p:nvSpPr>
              <p:cNvPr id="43" name="Freeform 78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4" name="Freeform 79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>
              <a:off x="3367" y="1824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81"/>
            <p:cNvSpPr>
              <a:spLocks noChangeShapeType="1"/>
            </p:cNvSpPr>
            <p:nvPr/>
          </p:nvSpPr>
          <p:spPr bwMode="auto">
            <a:xfrm>
              <a:off x="2883" y="1824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82"/>
            <p:cNvSpPr>
              <a:spLocks noChangeShapeType="1"/>
            </p:cNvSpPr>
            <p:nvPr/>
          </p:nvSpPr>
          <p:spPr bwMode="auto">
            <a:xfrm>
              <a:off x="2498" y="1920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>
              <a:off x="2582" y="192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84"/>
            <p:cNvSpPr>
              <a:spLocks noChangeShapeType="1"/>
            </p:cNvSpPr>
            <p:nvPr/>
          </p:nvSpPr>
          <p:spPr bwMode="auto">
            <a:xfrm>
              <a:off x="2582" y="21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2918" y="1824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86"/>
            <p:cNvSpPr>
              <a:spLocks noChangeShapeType="1"/>
            </p:cNvSpPr>
            <p:nvPr/>
          </p:nvSpPr>
          <p:spPr bwMode="auto">
            <a:xfrm flipH="1">
              <a:off x="2998" y="182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87"/>
            <p:cNvSpPr>
              <a:spLocks noChangeShapeType="1"/>
            </p:cNvSpPr>
            <p:nvPr/>
          </p:nvSpPr>
          <p:spPr bwMode="auto">
            <a:xfrm>
              <a:off x="2998" y="2064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88"/>
            <p:cNvSpPr>
              <a:spLocks noChangeShapeType="1"/>
            </p:cNvSpPr>
            <p:nvPr/>
          </p:nvSpPr>
          <p:spPr bwMode="auto">
            <a:xfrm>
              <a:off x="3430" y="182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5" name="Group 89"/>
          <p:cNvGrpSpPr>
            <a:grpSpLocks/>
          </p:cNvGrpSpPr>
          <p:nvPr/>
        </p:nvGrpSpPr>
        <p:grpSpPr bwMode="auto">
          <a:xfrm>
            <a:off x="3494089" y="2040391"/>
            <a:ext cx="3355975" cy="838200"/>
            <a:chOff x="1562" y="1152"/>
            <a:chExt cx="2114" cy="528"/>
          </a:xfrm>
        </p:grpSpPr>
        <p:grpSp>
          <p:nvGrpSpPr>
            <p:cNvPr id="56" name="Group 90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6" name="Freeform 91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7" name="Group 93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3" name="Group 95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4" name="Freeform 96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5" name="Freeform 97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9" name="Group 99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80" name="Freeform 100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1" name="Freeform 101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Freeform 103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4" name="Group 106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" name="Freeform 107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9" name="Freeform 108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5" name="Rectangle 109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6" name="Group 110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6" name="Freeform 111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7" name="Freeform 112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7" name="Line 113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114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115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116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117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118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119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120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Line 121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8" name="Group 122"/>
          <p:cNvGrpSpPr>
            <a:grpSpLocks/>
          </p:cNvGrpSpPr>
          <p:nvPr/>
        </p:nvGrpSpPr>
        <p:grpSpPr bwMode="auto">
          <a:xfrm>
            <a:off x="4179889" y="2878591"/>
            <a:ext cx="3355975" cy="838200"/>
            <a:chOff x="1562" y="1152"/>
            <a:chExt cx="2114" cy="528"/>
          </a:xfrm>
        </p:grpSpPr>
        <p:grpSp>
          <p:nvGrpSpPr>
            <p:cNvPr id="89" name="Group 123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9" name="Freeform 124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0" name="Rectangle 125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90" name="Group 126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5" name="Rectangle 127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6" name="Group 128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7" name="Freeform 129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8" name="Freeform 130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2" name="Group 132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3" name="Freeform 133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4" name="Freeform 134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3" name="Line 135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Freeform 136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137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Rectangle 138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7" name="Group 139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1" name="Freeform 140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2" name="Freeform 141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8" name="Rectangle 142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9" name="Group 143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9" name="Freeform 144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0" name="Freeform 145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00" name="Line 146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47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48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49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50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51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52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53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54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1" name="Group 155"/>
          <p:cNvGrpSpPr>
            <a:grpSpLocks/>
          </p:cNvGrpSpPr>
          <p:nvPr/>
        </p:nvGrpSpPr>
        <p:grpSpPr bwMode="auto">
          <a:xfrm>
            <a:off x="4865689" y="3716791"/>
            <a:ext cx="3355975" cy="838200"/>
            <a:chOff x="1562" y="1152"/>
            <a:chExt cx="2114" cy="528"/>
          </a:xfrm>
        </p:grpSpPr>
        <p:grpSp>
          <p:nvGrpSpPr>
            <p:cNvPr id="122" name="Group 156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2" name="Freeform 157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3" name="Rectangle 158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3" name="Group 159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8" name="Rectangle 160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9" name="Group 161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50" name="Freeform 162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1" name="Freeform 163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5" name="Group 165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6" name="Freeform 166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Freeform 167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6" name="Line 168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Freeform 169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70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Rectangle 171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30" name="Group 172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4" name="Freeform 173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Freeform 174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1" name="Rectangle 175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2" name="Group 176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3" name="Line 179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80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81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82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83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84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85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86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1" name="Line 187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700965" y="1460063"/>
            <a:ext cx="12635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000" kern="0" dirty="0" smtClean="0">
                <a:solidFill>
                  <a:srgbClr val="FF0000"/>
                </a:solidFill>
                <a:ea typeface="宋体" charset="-122"/>
              </a:rPr>
              <a:t>分支指令</a:t>
            </a:r>
            <a:r>
              <a:rPr lang="zh-CN" altLang="en-US" sz="2000" kern="0" dirty="0">
                <a:solidFill>
                  <a:srgbClr val="FF0000"/>
                </a:solidFill>
                <a:ea typeface="宋体" charset="-122"/>
              </a:rPr>
              <a:t>还处于</a:t>
            </a:r>
            <a:r>
              <a:rPr lang="en-US" altLang="zh-CN" sz="2000" kern="0" dirty="0">
                <a:solidFill>
                  <a:srgbClr val="FF0000"/>
                </a:solidFill>
                <a:ea typeface="宋体" charset="-122"/>
              </a:rPr>
              <a:t>ID</a:t>
            </a:r>
            <a:r>
              <a:rPr lang="zh-CN" altLang="en-US" sz="2000" kern="0" dirty="0">
                <a:solidFill>
                  <a:srgbClr val="FF0000"/>
                </a:solidFill>
                <a:ea typeface="宋体" charset="-122"/>
              </a:rPr>
              <a:t>阶段</a:t>
            </a:r>
            <a:endParaRPr lang="en-US" altLang="zh-CN" sz="2000" kern="0" dirty="0">
              <a:solidFill>
                <a:srgbClr val="FF0000"/>
              </a:solidFill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157" name="灯片编号占位符 1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021" y="3648180"/>
            <a:ext cx="732065" cy="5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19472" y="4697400"/>
            <a:ext cx="744615" cy="531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6" descr="f04-3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" y="2103197"/>
            <a:ext cx="8114767" cy="311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ea typeface="宋体" charset="-122"/>
              </a:rPr>
              <a:t>解决方法一：遇到分支就阻塞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1306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等待分支指令的输出，再取指。（慢）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369" y="5805264"/>
            <a:ext cx="73448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kern="0" dirty="0" smtClean="0">
                <a:ea typeface="宋体" charset="-122"/>
              </a:rPr>
              <a:t>在</a:t>
            </a:r>
            <a:r>
              <a:rPr lang="en-US" altLang="zh-CN" sz="2400" kern="0" dirty="0">
                <a:ea typeface="宋体" charset="-122"/>
              </a:rPr>
              <a:t>MIPS</a:t>
            </a:r>
            <a:r>
              <a:rPr lang="zh-CN" altLang="en-US" sz="2400" kern="0" dirty="0" smtClean="0">
                <a:ea typeface="宋体" charset="-122"/>
              </a:rPr>
              <a:t>流水线</a:t>
            </a:r>
            <a:r>
              <a:rPr lang="zh-CN" altLang="en-US" sz="2400" kern="0" dirty="0">
                <a:ea typeface="宋体" charset="-122"/>
              </a:rPr>
              <a:t>，</a:t>
            </a:r>
            <a:r>
              <a:rPr lang="zh-CN" altLang="en-US" sz="2400" kern="0" dirty="0" smtClean="0">
                <a:ea typeface="宋体" charset="-122"/>
              </a:rPr>
              <a:t>在</a:t>
            </a:r>
            <a:r>
              <a:rPr lang="en-US" altLang="zh-CN" sz="2400" kern="0" dirty="0">
                <a:ea typeface="宋体" charset="-122"/>
              </a:rPr>
              <a:t>ID</a:t>
            </a:r>
            <a:r>
              <a:rPr lang="zh-CN" altLang="en-US" sz="2400" kern="0" dirty="0">
                <a:ea typeface="宋体" charset="-122"/>
              </a:rPr>
              <a:t>阶段增加硬件，预测分支结果</a:t>
            </a:r>
            <a:endParaRPr lang="en-AU" altLang="zh-CN" sz="2400" kern="0" dirty="0"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9801" y="253425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kern="0" dirty="0">
                <a:solidFill>
                  <a:prstClr val="black"/>
                </a:solidFill>
                <a:ea typeface="宋体" charset="-122"/>
              </a:rPr>
              <a:t>阻塞对分支性能的影响。</a:t>
            </a:r>
            <a:r>
              <a:rPr lang="en-US" altLang="zh-CN" sz="3200" kern="0" dirty="0">
                <a:solidFill>
                  <a:prstClr val="black"/>
                </a:solidFill>
                <a:ea typeface="宋体" charset="-122"/>
              </a:rPr>
              <a:t>P209</a:t>
            </a:r>
            <a:r>
              <a:rPr lang="zh-CN" altLang="en-US" sz="3200" kern="0" dirty="0">
                <a:solidFill>
                  <a:prstClr val="black"/>
                </a:solidFill>
                <a:ea typeface="宋体" charset="-122"/>
              </a:rPr>
              <a:t>，</a:t>
            </a:r>
            <a:r>
              <a:rPr lang="en-US" altLang="zh-CN" sz="3200" kern="0" dirty="0">
                <a:solidFill>
                  <a:srgbClr val="FF0000"/>
                </a:solidFill>
                <a:ea typeface="宋体" charset="-122"/>
              </a:rPr>
              <a:t>CPI = </a:t>
            </a:r>
            <a:r>
              <a:rPr lang="en-US" altLang="zh-CN" sz="3200" kern="0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ea typeface="宋体" charset="-122"/>
              </a:rPr>
              <a:t>？</a:t>
            </a:r>
            <a:r>
              <a:rPr lang="en-US" altLang="zh-CN" sz="3200" kern="0" dirty="0" smtClean="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zh-CN" altLang="en-US" sz="3200" kern="0" dirty="0" smtClean="0">
                <a:solidFill>
                  <a:srgbClr val="FF0000"/>
                </a:solidFill>
                <a:ea typeface="宋体" charset="-122"/>
              </a:rPr>
              <a:t>？</a:t>
            </a:r>
            <a:endParaRPr lang="en-US" altLang="zh-CN" sz="3200" kern="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Rectangle 2" descr="20%"/>
          <p:cNvSpPr>
            <a:spLocks noChangeArrowheads="1"/>
          </p:cNvSpPr>
          <p:nvPr/>
        </p:nvSpPr>
        <p:spPr bwMode="auto">
          <a:xfrm>
            <a:off x="4686300" y="1643063"/>
            <a:ext cx="685800" cy="4267200"/>
          </a:xfrm>
          <a:prstGeom prst="rect">
            <a:avLst/>
          </a:prstGeom>
          <a:pattFill prst="pct20">
            <a:fgClr>
              <a:srgbClr val="FC0128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8613" y="1906588"/>
            <a:ext cx="358775" cy="310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47800" y="1300163"/>
            <a:ext cx="6311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81400" y="838200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Arial" charset="0"/>
              </a:rPr>
              <a:t>Time (clock cycles)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2000" y="1752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25908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2000" y="34718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0" y="5181600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4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28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314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0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863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721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0579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437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29500" y="1427163"/>
            <a:ext cx="0" cy="4470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0" y="4310063"/>
            <a:ext cx="925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 3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85800" y="1828800"/>
            <a:ext cx="0" cy="388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2057400" y="1676400"/>
            <a:ext cx="3355975" cy="838200"/>
            <a:chOff x="1562" y="1152"/>
            <a:chExt cx="2114" cy="528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32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743200" y="2514600"/>
            <a:ext cx="3355975" cy="838200"/>
            <a:chOff x="1562" y="1152"/>
            <a:chExt cx="2114" cy="528"/>
          </a:xfrm>
        </p:grpSpPr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81" name="Rectangle 59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82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83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4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58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80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65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76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3429000" y="3352800"/>
            <a:ext cx="3355975" cy="838200"/>
            <a:chOff x="1562" y="1152"/>
            <a:chExt cx="2114" cy="528"/>
          </a:xfrm>
        </p:grpSpPr>
        <p:grpSp>
          <p:nvGrpSpPr>
            <p:cNvPr id="88" name="Group 88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18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9" name="Rectangle 90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14" name="Rectangle 92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15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16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17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90" name="Rectangle 96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1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12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3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98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09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4114800" y="4191000"/>
            <a:ext cx="3355975" cy="838200"/>
            <a:chOff x="1562" y="1152"/>
            <a:chExt cx="2114" cy="528"/>
          </a:xfrm>
        </p:grpSpPr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51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22" name="Group 124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47" name="Rectangle 125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48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49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50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23" name="Rectangle 129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24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45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25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Rectangle 136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29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31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6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800600" y="5029200"/>
            <a:ext cx="3355975" cy="838200"/>
            <a:chOff x="1562" y="1152"/>
            <a:chExt cx="2114" cy="528"/>
          </a:xfrm>
        </p:grpSpPr>
        <p:grpSp>
          <p:nvGrpSpPr>
            <p:cNvPr id="154" name="Group 154"/>
            <p:cNvGrpSpPr>
              <a:grpSpLocks/>
            </p:cNvGrpSpPr>
            <p:nvPr/>
          </p:nvGrpSpPr>
          <p:grpSpPr bwMode="auto">
            <a:xfrm>
              <a:off x="2487" y="1152"/>
              <a:ext cx="223" cy="481"/>
              <a:chOff x="2207" y="1413"/>
              <a:chExt cx="223" cy="481"/>
            </a:xfrm>
          </p:grpSpPr>
          <p:sp>
            <p:nvSpPr>
              <p:cNvPr id="184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5" name="Rectangle 156"/>
              <p:cNvSpPr>
                <a:spLocks noChangeArrowheads="1"/>
              </p:cNvSpPr>
              <p:nvPr/>
            </p:nvSpPr>
            <p:spPr bwMode="auto">
              <a:xfrm rot="5400000">
                <a:off x="2124" y="1532"/>
                <a:ext cx="37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55" name="Group 157"/>
            <p:cNvGrpSpPr>
              <a:grpSpLocks/>
            </p:cNvGrpSpPr>
            <p:nvPr/>
          </p:nvGrpSpPr>
          <p:grpSpPr bwMode="auto">
            <a:xfrm>
              <a:off x="1562" y="1248"/>
              <a:ext cx="349" cy="289"/>
              <a:chOff x="1282" y="1509"/>
              <a:chExt cx="349" cy="289"/>
            </a:xfrm>
          </p:grpSpPr>
          <p:sp>
            <p:nvSpPr>
              <p:cNvPr id="180" name="Rectangle 158"/>
              <p:cNvSpPr>
                <a:spLocks noChangeArrowheads="1"/>
              </p:cNvSpPr>
              <p:nvPr/>
            </p:nvSpPr>
            <p:spPr bwMode="auto">
              <a:xfrm>
                <a:off x="1282" y="1511"/>
                <a:ext cx="2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81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182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3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</p:grpSp>
        <p:sp>
          <p:nvSpPr>
            <p:cNvPr id="156" name="Rectangle 162"/>
            <p:cNvSpPr>
              <a:spLocks noChangeArrowheads="1"/>
            </p:cNvSpPr>
            <p:nvPr/>
          </p:nvSpPr>
          <p:spPr bwMode="auto">
            <a:xfrm>
              <a:off x="2012" y="1255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57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178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9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58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0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1" name="Rectangle 169"/>
            <p:cNvSpPr>
              <a:spLocks noChangeArrowheads="1"/>
            </p:cNvSpPr>
            <p:nvPr/>
          </p:nvSpPr>
          <p:spPr bwMode="auto">
            <a:xfrm>
              <a:off x="2829" y="1250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DM</a:t>
              </a:r>
            </a:p>
          </p:txBody>
        </p:sp>
        <p:grpSp>
          <p:nvGrpSpPr>
            <p:cNvPr id="162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176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7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3" name="Rectangle 173"/>
            <p:cNvSpPr>
              <a:spLocks noChangeArrowheads="1"/>
            </p:cNvSpPr>
            <p:nvPr/>
          </p:nvSpPr>
          <p:spPr bwMode="auto">
            <a:xfrm>
              <a:off x="3321" y="1250"/>
              <a:ext cx="3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</a:t>
              </a:r>
            </a:p>
          </p:txBody>
        </p:sp>
        <p:grpSp>
          <p:nvGrpSpPr>
            <p:cNvPr id="164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6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7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8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9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0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1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3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86" name="Rectangle 186"/>
          <p:cNvSpPr>
            <a:spLocks noChangeArrowheads="1"/>
          </p:cNvSpPr>
          <p:nvPr/>
        </p:nvSpPr>
        <p:spPr bwMode="auto">
          <a:xfrm>
            <a:off x="6629400" y="1524000"/>
            <a:ext cx="205740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C0128"/>
                </a:solidFill>
                <a:latin typeface="Arial" charset="0"/>
              </a:rPr>
              <a:t>一旦流水线填满，平均每个时钟周期完成一条指令，所以</a:t>
            </a:r>
            <a:r>
              <a:rPr lang="en-US" altLang="zh-CN" sz="2000" dirty="0" smtClean="0">
                <a:solidFill>
                  <a:srgbClr val="FC0128"/>
                </a:solidFill>
                <a:latin typeface="Arial" charset="0"/>
              </a:rPr>
              <a:t>CPI = </a:t>
            </a:r>
            <a:r>
              <a:rPr lang="en-US" sz="2000" dirty="0" smtClean="0">
                <a:solidFill>
                  <a:srgbClr val="FC0128"/>
                </a:solidFill>
                <a:latin typeface="Arial" charset="0"/>
              </a:rPr>
              <a:t>1</a:t>
            </a:r>
            <a:endParaRPr lang="en-US" sz="2000" dirty="0">
              <a:solidFill>
                <a:srgbClr val="FC0128"/>
              </a:solidFill>
              <a:latin typeface="Arial" charset="0"/>
            </a:endParaRPr>
          </a:p>
        </p:txBody>
      </p: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1981200" y="5486400"/>
            <a:ext cx="2733675" cy="515938"/>
            <a:chOff x="1248" y="3456"/>
            <a:chExt cx="1722" cy="325"/>
          </a:xfrm>
        </p:grpSpPr>
        <p:sp>
          <p:nvSpPr>
            <p:cNvPr id="188" name="Line 188"/>
            <p:cNvSpPr>
              <a:spLocks noChangeShapeType="1"/>
            </p:cNvSpPr>
            <p:nvPr/>
          </p:nvSpPr>
          <p:spPr bwMode="auto">
            <a:xfrm>
              <a:off x="1248" y="3456"/>
              <a:ext cx="168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1296" y="3552"/>
              <a:ext cx="16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Time to fill the pipeline</a:t>
              </a:r>
            </a:p>
          </p:txBody>
        </p:sp>
      </p:grpSp>
      <p:sp>
        <p:nvSpPr>
          <p:cNvPr id="190" name="灯片编号占位符 1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138609"/>
            <a:ext cx="8259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解决方法</a:t>
            </a:r>
            <a:r>
              <a:rPr lang="en-US" altLang="zh-CN" kern="0" dirty="0" smtClean="0">
                <a:ea typeface="宋体" charset="-122"/>
              </a:rPr>
              <a:t>2</a:t>
            </a:r>
            <a:r>
              <a:rPr lang="zh-CN" altLang="en-US" kern="0" dirty="0" smtClean="0">
                <a:ea typeface="宋体" charset="-122"/>
              </a:rPr>
              <a:t>：</a:t>
            </a:r>
            <a:r>
              <a:rPr lang="zh-CN" altLang="en-US" sz="3200" kern="0" dirty="0" smtClean="0">
                <a:ea typeface="宋体" charset="-122"/>
              </a:rPr>
              <a:t>总是预测分支未发生</a:t>
            </a:r>
            <a:endParaRPr lang="en-AU" altLang="zh-CN" sz="3200" kern="0" dirty="0" smtClean="0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3099" y="1735745"/>
            <a:ext cx="8270875" cy="16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在</a:t>
            </a:r>
            <a:r>
              <a:rPr lang="en-US" altLang="zh-CN" kern="0" dirty="0" smtClean="0">
                <a:ea typeface="宋体" charset="-122"/>
              </a:rPr>
              <a:t>MIPS</a:t>
            </a:r>
            <a:r>
              <a:rPr lang="zh-CN" altLang="en-US" kern="0" dirty="0" smtClean="0">
                <a:ea typeface="宋体" charset="-122"/>
              </a:rPr>
              <a:t>流水线中，总是预测分支未发生。即总是在分支指令后立刻取指，只有当预测错误（分支发生了）才阻塞。</a:t>
            </a: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8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灯片编号占位符 375"/>
          <p:cNvSpPr>
            <a:spLocks noGrp="1"/>
          </p:cNvSpPr>
          <p:nvPr>
            <p:ph type="sldNum" sz="quarter" idx="12"/>
          </p:nvPr>
        </p:nvSpPr>
        <p:spPr>
          <a:xfrm>
            <a:off x="6285586" y="5780633"/>
            <a:ext cx="2133600" cy="365125"/>
          </a:xfrm>
        </p:spPr>
        <p:txBody>
          <a:bodyPr/>
          <a:lstStyle/>
          <a:p>
            <a:fld id="{020F8E56-DA20-4466-9C13-97FCE8AB1019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377" name="Picture 7" descr="f04-3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99" y="692696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" name="Text Box 5"/>
          <p:cNvSpPr txBox="1">
            <a:spLocks noChangeArrowheads="1"/>
          </p:cNvSpPr>
          <p:nvPr/>
        </p:nvSpPr>
        <p:spPr bwMode="auto">
          <a:xfrm>
            <a:off x="488036" y="1557883"/>
            <a:ext cx="1295400" cy="650875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Prediction correct</a:t>
            </a:r>
            <a:endParaRPr kumimoji="0" lang="en-AU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9" name="Text Box 6"/>
          <p:cNvSpPr txBox="1">
            <a:spLocks noChangeArrowheads="1"/>
          </p:cNvSpPr>
          <p:nvPr/>
        </p:nvSpPr>
        <p:spPr bwMode="auto">
          <a:xfrm>
            <a:off x="488036" y="4221708"/>
            <a:ext cx="1295400" cy="923330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Prediction incorrect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阻塞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4213" y="200164"/>
            <a:ext cx="8259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kern="0" dirty="0" smtClean="0">
                <a:ea typeface="宋体" charset="-122"/>
              </a:rPr>
              <a:t>更成熟的分支预测方法</a:t>
            </a:r>
            <a:endParaRPr lang="en-AU" altLang="zh-CN" sz="4000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908050"/>
            <a:ext cx="8270875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kern="0" dirty="0" smtClean="0">
                <a:ea typeface="宋体" charset="-122"/>
              </a:rPr>
              <a:t>静态分支预测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根据典型的分支行为预测</a:t>
            </a:r>
            <a:endParaRPr lang="en-US" altLang="zh-CN" sz="24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例如</a:t>
            </a:r>
            <a:r>
              <a:rPr lang="en-US" altLang="zh-CN" sz="2400" kern="0" dirty="0" smtClean="0">
                <a:ea typeface="宋体" charset="-122"/>
              </a:rPr>
              <a:t>: </a:t>
            </a:r>
            <a:r>
              <a:rPr lang="zh-CN" altLang="en-US" sz="2400" kern="0" dirty="0" smtClean="0">
                <a:ea typeface="宋体" charset="-122"/>
              </a:rPr>
              <a:t>循环和</a:t>
            </a:r>
            <a:r>
              <a:rPr lang="en-US" altLang="zh-CN" sz="2400" kern="0" dirty="0" smtClean="0">
                <a:ea typeface="宋体" charset="-122"/>
              </a:rPr>
              <a:t>if</a:t>
            </a:r>
            <a:r>
              <a:rPr lang="zh-CN" altLang="en-US" sz="2400" kern="0" dirty="0" smtClean="0">
                <a:ea typeface="宋体" charset="-122"/>
              </a:rPr>
              <a:t>语句的分支</a:t>
            </a:r>
            <a:endParaRPr lang="en-US" altLang="zh-CN" sz="24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预测向前</a:t>
            </a:r>
            <a:endParaRPr lang="en-US" altLang="zh-CN" sz="20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预测向后</a:t>
            </a:r>
            <a:endParaRPr lang="en-US" altLang="zh-CN" sz="2000" kern="0" dirty="0" smtClean="0">
              <a:ea typeface="宋体" charset="-122"/>
            </a:endParaRPr>
          </a:p>
          <a:p>
            <a:pPr eaLnBrk="1" hangingPunct="1"/>
            <a:r>
              <a:rPr lang="zh-CN" altLang="en-US" sz="2800" kern="0" dirty="0" smtClean="0">
                <a:ea typeface="宋体" charset="-122"/>
              </a:rPr>
              <a:t>动态分支预测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历史记录：保存每次分支的历史记录</a:t>
            </a:r>
            <a:endParaRPr lang="en-US" altLang="zh-CN" sz="20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假设未来的行为延续历史情况</a:t>
            </a:r>
            <a:endParaRPr lang="en-US" altLang="zh-CN" sz="2400" kern="0" dirty="0" smtClean="0">
              <a:ea typeface="宋体" charset="-122"/>
            </a:endParaRPr>
          </a:p>
          <a:p>
            <a:pPr lvl="2" eaLnBrk="1" hangingPunct="1"/>
            <a:r>
              <a:rPr lang="zh-CN" altLang="en-US" sz="2000" kern="0" dirty="0" smtClean="0">
                <a:ea typeface="宋体" charset="-122"/>
              </a:rPr>
              <a:t>若预测错误，阻塞并重新取正确的指令，同时更新历史记录</a:t>
            </a:r>
            <a:endParaRPr lang="en-US" altLang="zh-CN" sz="2000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>
                <a:ea typeface="宋体" charset="-122"/>
              </a:rPr>
              <a:t>延迟</a:t>
            </a:r>
            <a:r>
              <a:rPr lang="zh-CN" altLang="en-US" kern="0" dirty="0" smtClean="0">
                <a:ea typeface="宋体" charset="-122"/>
              </a:rPr>
              <a:t>分支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>
                <a:ea typeface="宋体" charset="-122"/>
              </a:rPr>
              <a:t>顺序</a:t>
            </a:r>
            <a:r>
              <a:rPr lang="zh-CN" altLang="en-US" kern="0" dirty="0" smtClean="0">
                <a:ea typeface="宋体" charset="-122"/>
              </a:rPr>
              <a:t>执行下一条指令，之后再依分支结果取指。</a:t>
            </a:r>
            <a:endParaRPr lang="en-US" altLang="zh-CN" kern="0" dirty="0" smtClean="0">
              <a:ea typeface="宋体" charset="-122"/>
            </a:endParaRPr>
          </a:p>
          <a:p>
            <a:pPr lvl="2" eaLnBrk="1" hangingPunct="1"/>
            <a:r>
              <a:rPr lang="zh-CN" altLang="en-US" kern="0" dirty="0" smtClean="0">
                <a:ea typeface="宋体" charset="-122"/>
              </a:rPr>
              <a:t>编译器会自动在分支指令后放一条不受分支影响的指令（透明）</a:t>
            </a:r>
            <a:endParaRPr lang="en-AU" altLang="zh-CN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8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4692" y="171521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kern="0" dirty="0" smtClean="0">
                <a:ea typeface="宋体" charset="-122"/>
              </a:rPr>
              <a:t>Pipeline </a:t>
            </a:r>
            <a:r>
              <a:rPr lang="zh-CN" altLang="en-US" kern="0" dirty="0" smtClean="0">
                <a:ea typeface="宋体" charset="-122"/>
              </a:rPr>
              <a:t>小结</a:t>
            </a:r>
            <a:endParaRPr lang="en-AU" altLang="zh-CN" kern="0" dirty="0" smtClean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70875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流水线通过改善吞吐率改善性能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并行执行多条指令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对于单一指令的延迟（执行）时间相同。</a:t>
            </a:r>
            <a:endParaRPr lang="en-US" altLang="zh-CN" kern="0" dirty="0" smtClean="0">
              <a:ea typeface="宋体" charset="-122"/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 smtClean="0"/>
              <a:t>加速比</a:t>
            </a:r>
            <a:r>
              <a:rPr lang="en-US" altLang="zh-CN" dirty="0" smtClean="0"/>
              <a:t>:  CPI≈1 </a:t>
            </a:r>
            <a:r>
              <a:rPr lang="zh-CN" altLang="en-US" dirty="0" smtClean="0"/>
              <a:t>但</a:t>
            </a:r>
            <a:r>
              <a:rPr lang="en-US" altLang="zh-CN" dirty="0" smtClean="0"/>
              <a:t>CC</a:t>
            </a:r>
            <a:r>
              <a:rPr lang="zh-CN" altLang="en-US" dirty="0" smtClean="0"/>
              <a:t>快了许多。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 smtClean="0"/>
              <a:t>流水线时钟周期受限于最慢的流水级。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冒险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/>
            <a:r>
              <a:rPr lang="zh-CN" altLang="en-US" kern="0" dirty="0" smtClean="0">
                <a:ea typeface="宋体" charset="-122"/>
              </a:rPr>
              <a:t>结构、数据、控制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指令集的设计影响流水线的复杂性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与多处理器编程相比，对程序员透明</a:t>
            </a:r>
            <a:endParaRPr lang="en-AU" altLang="zh-CN" kern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84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4.11   4.12</a:t>
            </a:r>
          </a:p>
          <a:p>
            <a:r>
              <a:rPr lang="zh-CN" altLang="en-US" smtClean="0"/>
              <a:t>（旧）</a:t>
            </a:r>
            <a:r>
              <a:rPr lang="en-US" altLang="zh-CN" dirty="0" smtClean="0"/>
              <a:t>4.12   </a:t>
            </a:r>
            <a:r>
              <a:rPr lang="en-US" altLang="zh-CN" dirty="0" smtClean="0"/>
              <a:t>4.13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指令的五个处理步骤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IF (Instruction fetch) : </a:t>
            </a:r>
            <a:r>
              <a:rPr lang="zh-CN" altLang="en-US" dirty="0" smtClean="0">
                <a:ea typeface="宋体" charset="-122"/>
              </a:rPr>
              <a:t>从指令</a:t>
            </a:r>
            <a:r>
              <a:rPr lang="zh-CN" altLang="en-US" dirty="0">
                <a:ea typeface="宋体" charset="-122"/>
              </a:rPr>
              <a:t>存储</a:t>
            </a:r>
            <a:r>
              <a:rPr lang="zh-CN" altLang="en-US" dirty="0" smtClean="0">
                <a:ea typeface="宋体" charset="-122"/>
              </a:rPr>
              <a:t>器中取指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ID (Instruction decode) : </a:t>
            </a:r>
            <a:r>
              <a:rPr lang="zh-CN" altLang="en-US" dirty="0" smtClean="0">
                <a:ea typeface="宋体" charset="-122"/>
              </a:rPr>
              <a:t>指令译码和寄存器读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EX (Execute): </a:t>
            </a:r>
            <a:r>
              <a:rPr lang="zh-CN" altLang="en-US" dirty="0" smtClean="0">
                <a:ea typeface="宋体" charset="-122"/>
              </a:rPr>
              <a:t>执行或计算地址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MEM: </a:t>
            </a:r>
            <a:r>
              <a:rPr lang="zh-CN" altLang="en-US" dirty="0" smtClean="0">
                <a:ea typeface="宋体" charset="-122"/>
              </a:rPr>
              <a:t>从数据存储器中读取数据</a:t>
            </a:r>
            <a:endParaRPr lang="en-US" altLang="zh-CN" dirty="0" smtClean="0">
              <a:ea typeface="宋体" charset="-122"/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CN" dirty="0" smtClean="0">
                <a:ea typeface="宋体" charset="-122"/>
              </a:rPr>
              <a:t>WB (Write result back) : </a:t>
            </a:r>
            <a:r>
              <a:rPr lang="zh-CN" altLang="en-US" dirty="0" smtClean="0">
                <a:ea typeface="宋体" charset="-122"/>
              </a:rPr>
              <a:t>将结果写回寄存器</a:t>
            </a:r>
            <a:endParaRPr lang="en-AU" altLang="zh-CN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9629" y="4883770"/>
            <a:ext cx="825500" cy="254000"/>
            <a:chOff x="1248" y="712"/>
            <a:chExt cx="520" cy="16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6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48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36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44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127829" y="4883770"/>
            <a:ext cx="825500" cy="254000"/>
            <a:chOff x="1776" y="712"/>
            <a:chExt cx="520" cy="16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84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76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064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72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966029" y="4883770"/>
            <a:ext cx="825500" cy="254000"/>
            <a:chOff x="2304" y="712"/>
            <a:chExt cx="520" cy="16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312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04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92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00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804229" y="4883770"/>
            <a:ext cx="825500" cy="254000"/>
            <a:chOff x="2832" y="712"/>
            <a:chExt cx="520" cy="160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40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32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20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128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642429" y="4883770"/>
            <a:ext cx="825500" cy="254000"/>
            <a:chOff x="3360" y="712"/>
            <a:chExt cx="520" cy="16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493329" y="512507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480629" y="490917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21329" y="489647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22896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1278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3023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0643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2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39660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8042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56424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6480629" y="450277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978729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Cycle 3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4783592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621792" y="450912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Cycle 5</a:t>
            </a:r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2302329" y="5347320"/>
            <a:ext cx="4165600" cy="336550"/>
            <a:chOff x="1256" y="1004"/>
            <a:chExt cx="2624" cy="212"/>
          </a:xfrm>
        </p:grpSpPr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256" y="1004"/>
              <a:ext cx="512" cy="212"/>
              <a:chOff x="1256" y="1004"/>
              <a:chExt cx="512" cy="212"/>
            </a:xfrm>
          </p:grpSpPr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1293" y="1004"/>
                <a:ext cx="20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IF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1763" y="1004"/>
              <a:ext cx="533" cy="212"/>
              <a:chOff x="1763" y="1004"/>
              <a:chExt cx="533" cy="212"/>
            </a:xfrm>
          </p:grpSpPr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1763" y="1004"/>
                <a:ext cx="2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50"/>
            <p:cNvGrpSpPr>
              <a:grpSpLocks/>
            </p:cNvGrpSpPr>
            <p:nvPr/>
          </p:nvGrpSpPr>
          <p:grpSpPr bwMode="auto">
            <a:xfrm>
              <a:off x="2312" y="1004"/>
              <a:ext cx="512" cy="212"/>
              <a:chOff x="2312" y="1004"/>
              <a:chExt cx="512" cy="212"/>
            </a:xfrm>
          </p:grpSpPr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2387" y="1004"/>
                <a:ext cx="23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Ex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53"/>
            <p:cNvGrpSpPr>
              <a:grpSpLocks/>
            </p:cNvGrpSpPr>
            <p:nvPr/>
          </p:nvGrpSpPr>
          <p:grpSpPr bwMode="auto">
            <a:xfrm>
              <a:off x="2840" y="1004"/>
              <a:ext cx="512" cy="210"/>
              <a:chOff x="2840" y="1004"/>
              <a:chExt cx="512" cy="210"/>
            </a:xfrm>
          </p:grpSpPr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2915" y="100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Mem</a:t>
                </a:r>
              </a:p>
            </p:txBody>
          </p:sp>
        </p:grpSp>
        <p:grpSp>
          <p:nvGrpSpPr>
            <p:cNvPr id="48" name="Group 56"/>
            <p:cNvGrpSpPr>
              <a:grpSpLocks/>
            </p:cNvGrpSpPr>
            <p:nvPr/>
          </p:nvGrpSpPr>
          <p:grpSpPr bwMode="auto">
            <a:xfrm>
              <a:off x="3368" y="1004"/>
              <a:ext cx="512" cy="210"/>
              <a:chOff x="3368" y="1004"/>
              <a:chExt cx="512" cy="210"/>
            </a:xfrm>
          </p:grpSpPr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3368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3443" y="10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WB</a:t>
                </a:r>
              </a:p>
            </p:txBody>
          </p:sp>
        </p:grpSp>
      </p:grp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1299029" y="5353670"/>
            <a:ext cx="3968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lw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小测验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求：原码一位乘法：</a:t>
            </a:r>
            <a:r>
              <a:rPr lang="en-US" altLang="zh-CN" dirty="0" smtClean="0"/>
              <a:t>0.1101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(-0.1001)</a:t>
            </a:r>
          </a:p>
          <a:p>
            <a:r>
              <a:rPr lang="zh-CN" altLang="en-US" dirty="0" smtClean="0"/>
              <a:t>求：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格式浮点数：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1 01111101 00100000000000000000000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对应的十进制数。</a:t>
            </a:r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单周期与流水线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5333" y="1412776"/>
            <a:ext cx="8270875" cy="194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kern="0" dirty="0" smtClean="0">
                <a:ea typeface="宋体" charset="-122"/>
              </a:rPr>
              <a:t>假设功能单元的操作时间</a:t>
            </a:r>
            <a:endParaRPr lang="en-US" altLang="zh-CN" sz="2800" kern="0" dirty="0" smtClean="0">
              <a:ea typeface="宋体" charset="-122"/>
            </a:endParaRP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寄存器读写：</a:t>
            </a:r>
            <a:r>
              <a:rPr lang="en-US" altLang="zh-CN" sz="2400" kern="0" dirty="0" smtClean="0">
                <a:ea typeface="宋体" charset="-122"/>
              </a:rPr>
              <a:t>100ps</a:t>
            </a:r>
          </a:p>
          <a:p>
            <a:pPr lvl="1" eaLnBrk="1" hangingPunct="1"/>
            <a:r>
              <a:rPr lang="zh-CN" altLang="en-US" sz="2400" kern="0" dirty="0" smtClean="0">
                <a:ea typeface="宋体" charset="-122"/>
              </a:rPr>
              <a:t>其余：</a:t>
            </a:r>
            <a:r>
              <a:rPr lang="en-US" altLang="zh-CN" sz="2400" kern="0" dirty="0" smtClean="0">
                <a:ea typeface="宋体" charset="-122"/>
              </a:rPr>
              <a:t>200ps</a:t>
            </a:r>
          </a:p>
          <a:p>
            <a:pPr eaLnBrk="1" hangingPunct="1"/>
            <a:r>
              <a:rPr lang="zh-CN" altLang="en-US" sz="2800" kern="0" dirty="0" smtClean="0">
                <a:ea typeface="宋体" charset="-122"/>
              </a:rPr>
              <a:t>对比流水线和单周期</a:t>
            </a:r>
            <a:endParaRPr lang="en-US" altLang="zh-CN" sz="2800" kern="0" dirty="0" smtClean="0">
              <a:ea typeface="宋体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0147"/>
              </p:ext>
            </p:extLst>
          </p:nvPr>
        </p:nvGraphicFramePr>
        <p:xfrm>
          <a:off x="395536" y="3385475"/>
          <a:ext cx="8353425" cy="2246391"/>
        </p:xfrm>
        <a:graphic>
          <a:graphicData uri="http://schemas.openxmlformats.org/drawingml/2006/table">
            <a:tbl>
              <a:tblPr/>
              <a:tblGrid>
                <a:gridCol w="1193800"/>
                <a:gridCol w="1192212"/>
                <a:gridCol w="1195388"/>
                <a:gridCol w="1190625"/>
                <a:gridCol w="1195387"/>
                <a:gridCol w="1192213"/>
                <a:gridCol w="1193800"/>
              </a:tblGrid>
              <a:tr h="639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fetch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lw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D3"/>
                    </a:solidFill>
                  </a:tcPr>
                </a:tc>
              </a:tr>
              <a:tr h="4047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5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04-2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7413"/>
            <a:ext cx="8097756" cy="566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3821" y="260648"/>
            <a:ext cx="3037250" cy="369332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单周期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800ps)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93834" y="3384722"/>
            <a:ext cx="2705782" cy="369332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流水线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200ps)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>
                <a:sym typeface="Wingdings" pitchFamily="2" charset="2"/>
              </a:rPr>
              <a:t>假设对寄存器的读操作发生在时钟周期的后半部分，写操作发生在前半部分。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）流水线的时钟周期受限于最慢的处理步骤。</a:t>
            </a:r>
            <a:r>
              <a:rPr lang="en-US" altLang="zh-CN" dirty="0" smtClean="0">
                <a:sym typeface="Wingdings" pitchFamily="2" charset="2"/>
              </a:rPr>
              <a:t>200ps</a:t>
            </a:r>
            <a:r>
              <a:rPr lang="zh-CN" altLang="en-US" dirty="0" smtClean="0">
                <a:sym typeface="Wingdings" pitchFamily="2" charset="2"/>
              </a:rPr>
              <a:t>，而不是</a:t>
            </a:r>
            <a:r>
              <a:rPr lang="en-US" altLang="zh-CN" dirty="0" smtClean="0">
                <a:sym typeface="Wingdings" pitchFamily="2" charset="2"/>
              </a:rPr>
              <a:t>100ps</a:t>
            </a:r>
            <a:r>
              <a:rPr lang="zh-CN" altLang="en-US" dirty="0" smtClean="0">
                <a:sym typeface="Wingdings" pitchFamily="2" charset="2"/>
              </a:rPr>
              <a:t>。所以，所有流水级都为</a:t>
            </a:r>
            <a:r>
              <a:rPr lang="en-US" altLang="zh-CN" dirty="0" smtClean="0">
                <a:sym typeface="Wingdings" pitchFamily="2" charset="2"/>
              </a:rPr>
              <a:t>200ps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zh-CN" altLang="en-US" dirty="0"/>
              <a:t>上图流水线假设各步骤等长，将指令间隔时间提高了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  <a:r>
              <a:rPr lang="en-US" altLang="zh-CN" dirty="0"/>
              <a:t>800ps</a:t>
            </a:r>
            <a:r>
              <a:rPr lang="en-US" altLang="zh-CN" dirty="0">
                <a:sym typeface="Wingdings" pitchFamily="2" charset="2"/>
              </a:rPr>
              <a:t>200ps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）本例获得的加速比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= 3</a:t>
            </a:r>
            <a:r>
              <a:rPr lang="zh-CN" altLang="en-US" dirty="0" smtClean="0">
                <a:sym typeface="Wingdings" pitchFamily="2" charset="2"/>
              </a:rPr>
              <a:t>*</a:t>
            </a:r>
            <a:r>
              <a:rPr lang="en-US" altLang="zh-CN" dirty="0" smtClean="0">
                <a:sym typeface="Wingdings" pitchFamily="2" charset="2"/>
              </a:rPr>
              <a:t>800/(7</a:t>
            </a:r>
            <a:r>
              <a:rPr lang="zh-CN" altLang="en-US" dirty="0" smtClean="0">
                <a:sym typeface="Wingdings" pitchFamily="2" charset="2"/>
              </a:rPr>
              <a:t>*</a:t>
            </a:r>
            <a:r>
              <a:rPr lang="en-US" altLang="zh-CN" dirty="0" smtClean="0">
                <a:sym typeface="Wingdings" pitchFamily="2" charset="2"/>
              </a:rPr>
              <a:t>200) ≈ 1.7</a:t>
            </a:r>
          </a:p>
          <a:p>
            <a:pPr marL="0" indent="0">
              <a:buNone/>
            </a:pPr>
            <a:r>
              <a:rPr lang="zh-CN" altLang="en-US" dirty="0" smtClean="0">
                <a:sym typeface="Wingdings" pitchFamily="2" charset="2"/>
              </a:rPr>
              <a:t>若指令数量足够多，再增加</a:t>
            </a:r>
            <a:r>
              <a:rPr lang="en-US" altLang="zh-CN" dirty="0" smtClean="0">
                <a:sym typeface="Wingdings" pitchFamily="2" charset="2"/>
              </a:rPr>
              <a:t>1000000</a:t>
            </a:r>
            <a:r>
              <a:rPr lang="zh-CN" altLang="en-US" dirty="0" smtClean="0">
                <a:sym typeface="Wingdings" pitchFamily="2" charset="2"/>
              </a:rPr>
              <a:t>条，则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    </a:t>
            </a:r>
            <a:r>
              <a:rPr lang="zh-CN" altLang="en-US" dirty="0" smtClean="0">
                <a:sym typeface="Wingdings" pitchFamily="2" charset="2"/>
              </a:rPr>
              <a:t>加速比 </a:t>
            </a:r>
            <a:r>
              <a:rPr lang="en-US" altLang="zh-CN" dirty="0" smtClean="0">
                <a:sym typeface="Wingdings" pitchFamily="2" charset="2"/>
              </a:rPr>
              <a:t>= </a:t>
            </a:r>
            <a:r>
              <a:rPr lang="en-US" altLang="zh-CN" sz="2400" dirty="0" smtClean="0">
                <a:sym typeface="Wingdings" pitchFamily="2" charset="2"/>
              </a:rPr>
              <a:t>((800*1000000)+2400)/((200*1000000)+</a:t>
            </a:r>
            <a:r>
              <a:rPr lang="en-US" altLang="zh-CN" sz="2400" dirty="0" smtClean="0">
                <a:solidFill>
                  <a:srgbClr val="FF0000"/>
                </a:solidFill>
                <a:sym typeface="Wingdings" pitchFamily="2" charset="2"/>
              </a:rPr>
              <a:t>1400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marL="0" lvl="1" indent="0">
              <a:buNone/>
            </a:pPr>
            <a:r>
              <a:rPr lang="en-US" altLang="zh-CN" dirty="0" smtClean="0">
                <a:sym typeface="Wingdings" pitchFamily="2" charset="2"/>
              </a:rPr>
              <a:t>                   ≈ 4  </a:t>
            </a:r>
          </a:p>
          <a:p>
            <a:pPr marL="0" lvl="1" indent="0">
              <a:buNone/>
            </a:pPr>
            <a:r>
              <a:rPr lang="zh-CN" altLang="en-US" dirty="0" smtClean="0">
                <a:sym typeface="Wingdings" pitchFamily="2" charset="2"/>
              </a:rPr>
              <a:t>（没有达到</a:t>
            </a:r>
            <a:r>
              <a:rPr lang="en-US" altLang="zh-CN" dirty="0" smtClean="0">
                <a:sym typeface="Wingdings" pitchFamily="2" charset="2"/>
              </a:rPr>
              <a:t>5</a:t>
            </a:r>
            <a:r>
              <a:rPr lang="zh-CN" altLang="en-US" dirty="0" smtClean="0">
                <a:sym typeface="Wingdings" pitchFamily="2" charset="2"/>
              </a:rPr>
              <a:t>，理想情况下可达到</a:t>
            </a:r>
            <a:r>
              <a:rPr lang="en-US" altLang="zh-CN" dirty="0" smtClean="0">
                <a:sym typeface="Wingdings" pitchFamily="2" charset="2"/>
              </a:rPr>
              <a:t>5</a:t>
            </a:r>
            <a:r>
              <a:rPr lang="zh-CN" altLang="en-US" dirty="0" smtClean="0">
                <a:sym typeface="Wingdings" pitchFamily="2" charset="2"/>
              </a:rPr>
              <a:t>，因为</a:t>
            </a:r>
            <a:r>
              <a:rPr lang="en-US" altLang="zh-CN" dirty="0"/>
              <a:t>CPU time = CPI * CC * </a:t>
            </a:r>
            <a:r>
              <a:rPr lang="en-US" altLang="zh-CN" dirty="0" smtClean="0"/>
              <a:t>IC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级流水线的</a:t>
            </a:r>
            <a:r>
              <a:rPr lang="en-US" altLang="zh-CN" dirty="0" smtClean="0"/>
              <a:t>CC</a:t>
            </a:r>
            <a:r>
              <a:rPr lang="zh-CN" altLang="en-US" dirty="0" smtClean="0"/>
              <a:t>接近非流水线的</a:t>
            </a:r>
            <a:r>
              <a:rPr lang="en-US" altLang="zh-CN" dirty="0" smtClean="0"/>
              <a:t>1/5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33525" y="1461180"/>
            <a:ext cx="825500" cy="254000"/>
            <a:chOff x="1248" y="712"/>
            <a:chExt cx="520" cy="16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6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48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536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44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71725" y="1461180"/>
            <a:ext cx="825500" cy="254000"/>
            <a:chOff x="1776" y="712"/>
            <a:chExt cx="520" cy="16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84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76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064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72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209925" y="1461180"/>
            <a:ext cx="825500" cy="254000"/>
            <a:chOff x="2304" y="712"/>
            <a:chExt cx="520" cy="16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312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04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92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00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048125" y="1461180"/>
            <a:ext cx="825500" cy="254000"/>
            <a:chOff x="2832" y="712"/>
            <a:chExt cx="520" cy="160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40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32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3120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128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886325" y="1461180"/>
            <a:ext cx="825500" cy="254000"/>
            <a:chOff x="3360" y="712"/>
            <a:chExt cx="520" cy="16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165225" y="147388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15335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23717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4700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1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3510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2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2099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40481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8863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5724525" y="108018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32654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3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274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4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865688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5</a:t>
            </a:r>
          </a:p>
        </p:txBody>
      </p: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1546225" y="1924730"/>
            <a:ext cx="812800" cy="336550"/>
            <a:chOff x="1256" y="1004"/>
            <a:chExt cx="512" cy="212"/>
          </a:xfrm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384425" y="19437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517775" y="19247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3222625" y="1924730"/>
            <a:ext cx="812800" cy="336550"/>
            <a:chOff x="2312" y="1004"/>
            <a:chExt cx="512" cy="21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387" y="1004"/>
              <a:ext cx="27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</a:t>
              </a:r>
            </a:p>
          </p:txBody>
        </p: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4060825" y="1924730"/>
            <a:ext cx="812800" cy="333375"/>
            <a:chOff x="2840" y="1004"/>
            <a:chExt cx="512" cy="210"/>
          </a:xfrm>
        </p:grpSpPr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52" name="Group 54"/>
          <p:cNvGrpSpPr>
            <a:grpSpLocks/>
          </p:cNvGrpSpPr>
          <p:nvPr/>
        </p:nvGrpSpPr>
        <p:grpSpPr bwMode="auto">
          <a:xfrm>
            <a:off x="4899025" y="1924730"/>
            <a:ext cx="812800" cy="336550"/>
            <a:chOff x="3368" y="1004"/>
            <a:chExt cx="512" cy="212"/>
          </a:xfrm>
        </p:grpSpPr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3443" y="1004"/>
              <a:ext cx="3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542925" y="1931080"/>
            <a:ext cx="454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lw</a:t>
            </a:r>
          </a:p>
        </p:txBody>
      </p: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5737225" y="1467530"/>
            <a:ext cx="825500" cy="254000"/>
            <a:chOff x="3360" y="712"/>
            <a:chExt cx="520" cy="160"/>
          </a:xfrm>
        </p:grpSpPr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6575425" y="1467530"/>
            <a:ext cx="825500" cy="254000"/>
            <a:chOff x="3360" y="712"/>
            <a:chExt cx="520" cy="160"/>
          </a:xfrm>
        </p:grpSpPr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7413625" y="1467530"/>
            <a:ext cx="825500" cy="254000"/>
            <a:chOff x="3360" y="712"/>
            <a:chExt cx="520" cy="160"/>
          </a:xfrm>
        </p:grpSpPr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3368" y="86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3360" y="728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3648" y="712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3656" y="7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64992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7</a:t>
            </a:r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 flipV="1">
            <a:off x="65754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 flipV="1">
            <a:off x="74136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 flipV="1">
            <a:off x="8251825" y="108653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56610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6</a:t>
            </a: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7337425" y="1086530"/>
            <a:ext cx="892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Cycle 8</a:t>
            </a:r>
          </a:p>
        </p:txBody>
      </p:sp>
      <p:sp>
        <p:nvSpPr>
          <p:cNvPr id="77" name="Rectangle 79"/>
          <p:cNvSpPr>
            <a:spLocks noChangeArrowheads="1"/>
          </p:cNvSpPr>
          <p:nvPr/>
        </p:nvSpPr>
        <p:spPr bwMode="auto">
          <a:xfrm>
            <a:off x="555625" y="2410505"/>
            <a:ext cx="454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sw</a:t>
            </a:r>
          </a:p>
        </p:txBody>
      </p:sp>
      <p:grpSp>
        <p:nvGrpSpPr>
          <p:cNvPr id="78" name="Group 81"/>
          <p:cNvGrpSpPr>
            <a:grpSpLocks/>
          </p:cNvGrpSpPr>
          <p:nvPr/>
        </p:nvGrpSpPr>
        <p:grpSpPr bwMode="auto">
          <a:xfrm>
            <a:off x="2384425" y="2381930"/>
            <a:ext cx="812800" cy="336550"/>
            <a:chOff x="1256" y="1004"/>
            <a:chExt cx="512" cy="212"/>
          </a:xfrm>
        </p:grpSpPr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3222625" y="24009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3355975" y="23819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3" name="Group 87"/>
          <p:cNvGrpSpPr>
            <a:grpSpLocks/>
          </p:cNvGrpSpPr>
          <p:nvPr/>
        </p:nvGrpSpPr>
        <p:grpSpPr bwMode="auto">
          <a:xfrm>
            <a:off x="4060825" y="2381930"/>
            <a:ext cx="812800" cy="336550"/>
            <a:chOff x="2312" y="1004"/>
            <a:chExt cx="512" cy="212"/>
          </a:xfrm>
        </p:grpSpPr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Rectangle 89"/>
            <p:cNvSpPr>
              <a:spLocks noChangeArrowheads="1"/>
            </p:cNvSpPr>
            <p:nvPr/>
          </p:nvSpPr>
          <p:spPr bwMode="auto">
            <a:xfrm>
              <a:off x="2387" y="1004"/>
              <a:ext cx="27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</a:t>
              </a:r>
            </a:p>
          </p:txBody>
        </p:sp>
      </p:grpSp>
      <p:grpSp>
        <p:nvGrpSpPr>
          <p:cNvPr id="86" name="Group 90"/>
          <p:cNvGrpSpPr>
            <a:grpSpLocks/>
          </p:cNvGrpSpPr>
          <p:nvPr/>
        </p:nvGrpSpPr>
        <p:grpSpPr bwMode="auto">
          <a:xfrm>
            <a:off x="4899025" y="2381930"/>
            <a:ext cx="812800" cy="333375"/>
            <a:chOff x="2840" y="1004"/>
            <a:chExt cx="512" cy="210"/>
          </a:xfrm>
        </p:grpSpPr>
        <p:sp>
          <p:nvSpPr>
            <p:cNvPr id="87" name="Rectangle 91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8" name="Rectangle 92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89" name="Group 93"/>
          <p:cNvGrpSpPr>
            <a:grpSpLocks/>
          </p:cNvGrpSpPr>
          <p:nvPr/>
        </p:nvGrpSpPr>
        <p:grpSpPr bwMode="auto">
          <a:xfrm>
            <a:off x="5737225" y="2381930"/>
            <a:ext cx="812800" cy="333375"/>
            <a:chOff x="3368" y="1004"/>
            <a:chExt cx="512" cy="210"/>
          </a:xfrm>
        </p:grpSpPr>
        <p:sp>
          <p:nvSpPr>
            <p:cNvPr id="90" name="Rectangle 94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Rectangle 95"/>
            <p:cNvSpPr>
              <a:spLocks noChangeArrowheads="1"/>
            </p:cNvSpPr>
            <p:nvPr/>
          </p:nvSpPr>
          <p:spPr bwMode="auto">
            <a:xfrm>
              <a:off x="3443" y="100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WB</a:t>
              </a:r>
            </a:p>
          </p:txBody>
        </p:sp>
      </p:grp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555625" y="2867705"/>
            <a:ext cx="892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R-type</a:t>
            </a:r>
          </a:p>
        </p:txBody>
      </p:sp>
      <p:grpSp>
        <p:nvGrpSpPr>
          <p:cNvPr id="93" name="Group 98"/>
          <p:cNvGrpSpPr>
            <a:grpSpLocks/>
          </p:cNvGrpSpPr>
          <p:nvPr/>
        </p:nvGrpSpPr>
        <p:grpSpPr bwMode="auto">
          <a:xfrm>
            <a:off x="3222625" y="2839130"/>
            <a:ext cx="812800" cy="336550"/>
            <a:chOff x="1256" y="1004"/>
            <a:chExt cx="512" cy="212"/>
          </a:xfrm>
        </p:grpSpPr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1293" y="1004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IF</a:t>
              </a:r>
            </a:p>
          </p:txBody>
        </p:sp>
      </p:grpSp>
      <p:sp>
        <p:nvSpPr>
          <p:cNvPr id="96" name="Rectangle 102"/>
          <p:cNvSpPr>
            <a:spLocks noChangeArrowheads="1"/>
          </p:cNvSpPr>
          <p:nvPr/>
        </p:nvSpPr>
        <p:spPr bwMode="auto">
          <a:xfrm>
            <a:off x="4060825" y="2858180"/>
            <a:ext cx="812800" cy="279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7" name="Rectangle 103"/>
          <p:cNvSpPr>
            <a:spLocks noChangeArrowheads="1"/>
          </p:cNvSpPr>
          <p:nvPr/>
        </p:nvSpPr>
        <p:spPr bwMode="auto">
          <a:xfrm>
            <a:off x="4194175" y="2839130"/>
            <a:ext cx="387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ID</a:t>
            </a: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8" name="Group 104"/>
          <p:cNvGrpSpPr>
            <a:grpSpLocks/>
          </p:cNvGrpSpPr>
          <p:nvPr/>
        </p:nvGrpSpPr>
        <p:grpSpPr bwMode="auto">
          <a:xfrm>
            <a:off x="4899025" y="2839130"/>
            <a:ext cx="812800" cy="333375"/>
            <a:chOff x="2312" y="1004"/>
            <a:chExt cx="512" cy="210"/>
          </a:xfrm>
        </p:grpSpPr>
        <p:sp>
          <p:nvSpPr>
            <p:cNvPr id="99" name="Rectangle 105"/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Rectangle 106"/>
            <p:cNvSpPr>
              <a:spLocks noChangeArrowheads="1"/>
            </p:cNvSpPr>
            <p:nvPr/>
          </p:nvSpPr>
          <p:spPr bwMode="auto">
            <a:xfrm>
              <a:off x="2387" y="1004"/>
              <a:ext cx="4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Exec</a:t>
              </a:r>
            </a:p>
          </p:txBody>
        </p:sp>
      </p:grpSp>
      <p:grpSp>
        <p:nvGrpSpPr>
          <p:cNvPr id="101" name="Group 107"/>
          <p:cNvGrpSpPr>
            <a:grpSpLocks/>
          </p:cNvGrpSpPr>
          <p:nvPr/>
        </p:nvGrpSpPr>
        <p:grpSpPr bwMode="auto">
          <a:xfrm>
            <a:off x="5737225" y="2839130"/>
            <a:ext cx="812800" cy="333375"/>
            <a:chOff x="2840" y="1004"/>
            <a:chExt cx="512" cy="210"/>
          </a:xfrm>
        </p:grpSpPr>
        <p:sp>
          <p:nvSpPr>
            <p:cNvPr id="102" name="Rectangle 108"/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9"/>
            <p:cNvSpPr>
              <a:spLocks noChangeArrowheads="1"/>
            </p:cNvSpPr>
            <p:nvPr/>
          </p:nvSpPr>
          <p:spPr bwMode="auto">
            <a:xfrm>
              <a:off x="2915" y="1004"/>
              <a:ext cx="4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Mem</a:t>
              </a:r>
            </a:p>
          </p:txBody>
        </p:sp>
      </p:grpSp>
      <p:grpSp>
        <p:nvGrpSpPr>
          <p:cNvPr id="104" name="Group 110"/>
          <p:cNvGrpSpPr>
            <a:grpSpLocks/>
          </p:cNvGrpSpPr>
          <p:nvPr/>
        </p:nvGrpSpPr>
        <p:grpSpPr bwMode="auto">
          <a:xfrm>
            <a:off x="6575425" y="2839130"/>
            <a:ext cx="812800" cy="333375"/>
            <a:chOff x="3368" y="1004"/>
            <a:chExt cx="512" cy="210"/>
          </a:xfrm>
        </p:grpSpPr>
        <p:sp>
          <p:nvSpPr>
            <p:cNvPr id="105" name="Rectangle 111"/>
            <p:cNvSpPr>
              <a:spLocks noChangeArrowheads="1"/>
            </p:cNvSpPr>
            <p:nvPr/>
          </p:nvSpPr>
          <p:spPr bwMode="auto">
            <a:xfrm>
              <a:off x="3368" y="101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Rectangle 112"/>
            <p:cNvSpPr>
              <a:spLocks noChangeArrowheads="1"/>
            </p:cNvSpPr>
            <p:nvPr/>
          </p:nvSpPr>
          <p:spPr bwMode="auto">
            <a:xfrm>
              <a:off x="3443" y="100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WB</a:t>
              </a:r>
            </a:p>
          </p:txBody>
        </p:sp>
      </p:grpSp>
      <p:sp>
        <p:nvSpPr>
          <p:cNvPr id="107" name="Rectangle 3"/>
          <p:cNvSpPr txBox="1">
            <a:spLocks noChangeArrowheads="1"/>
          </p:cNvSpPr>
          <p:nvPr/>
        </p:nvSpPr>
        <p:spPr bwMode="auto">
          <a:xfrm>
            <a:off x="521607" y="3933056"/>
            <a:ext cx="8305800" cy="27658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流水线在一条指令完成之前开始另一条指令。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改善吞吐率（单位时间内完成的任务数）。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1">
              <a:buClr>
                <a:srgbClr val="FC0128"/>
              </a:buClr>
            </a:pPr>
            <a:r>
              <a:rPr lang="zh-CN" altLang="en-US" sz="2400" kern="0" dirty="0">
                <a:solidFill>
                  <a:srgbClr val="000000"/>
                </a:solidFill>
              </a:rPr>
              <a:t>对于有些指令某些时钟周期是</a:t>
            </a:r>
            <a:r>
              <a:rPr lang="zh-CN" altLang="en-US" sz="2400" kern="0" dirty="0">
                <a:solidFill>
                  <a:srgbClr val="FF0000"/>
                </a:solidFill>
              </a:rPr>
              <a:t>浪费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的（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Mem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WB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是或的关系，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sw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指令写回存储器，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R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型和</a:t>
            </a:r>
            <a:r>
              <a:rPr lang="en-US" altLang="zh-CN" sz="2400" kern="0" dirty="0" err="1" smtClean="0">
                <a:solidFill>
                  <a:srgbClr val="FF0000"/>
                </a:solidFill>
              </a:rPr>
              <a:t>lw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写回寄存器）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。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lvl="1">
              <a:buClr>
                <a:srgbClr val="FC0128"/>
              </a:buClr>
            </a:pPr>
            <a:r>
              <a:rPr lang="zh-CN" altLang="en-US" sz="2400" kern="0" dirty="0" smtClean="0">
                <a:solidFill>
                  <a:srgbClr val="0000FF"/>
                </a:solidFill>
              </a:rPr>
              <a:t>单条指令执行时间不减少，有时反而会增加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（本例和前面例子</a:t>
            </a:r>
            <a:r>
              <a:rPr lang="zh-CN" altLang="en-US" sz="2400" kern="0" dirty="0">
                <a:solidFill>
                  <a:srgbClr val="000000"/>
                </a:solidFill>
              </a:rPr>
              <a:t>单条指令执行时间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均为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1000ps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，而非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800ps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。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P205,186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流水线引入开销）。</a:t>
            </a:r>
            <a:endParaRPr lang="en-US" altLang="zh-CN" sz="2400" kern="0" dirty="0" smtClean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426324" y="1943780"/>
            <a:ext cx="132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每一步对应动作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1096963" y="2579670"/>
            <a:ext cx="5875337" cy="1635125"/>
            <a:chOff x="131" y="3020"/>
            <a:chExt cx="3701" cy="1030"/>
          </a:xfrm>
        </p:grpSpPr>
        <p:sp>
          <p:nvSpPr>
            <p:cNvPr id="3" name="Rectangle 83"/>
            <p:cNvSpPr>
              <a:spLocks noChangeArrowheads="1"/>
            </p:cNvSpPr>
            <p:nvPr/>
          </p:nvSpPr>
          <p:spPr bwMode="auto">
            <a:xfrm>
              <a:off x="182" y="3264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lw</a:t>
              </a:r>
            </a:p>
          </p:txBody>
        </p:sp>
        <p:grpSp>
          <p:nvGrpSpPr>
            <p:cNvPr id="4" name="Group 84"/>
            <p:cNvGrpSpPr>
              <a:grpSpLocks/>
            </p:cNvGrpSpPr>
            <p:nvPr/>
          </p:nvGrpSpPr>
          <p:grpSpPr bwMode="auto">
            <a:xfrm>
              <a:off x="488" y="3260"/>
              <a:ext cx="2384" cy="212"/>
              <a:chOff x="488" y="3260"/>
              <a:chExt cx="2384" cy="212"/>
            </a:xfrm>
          </p:grpSpPr>
          <p:grpSp>
            <p:nvGrpSpPr>
              <p:cNvPr id="40" name="Group 85"/>
              <p:cNvGrpSpPr>
                <a:grpSpLocks/>
              </p:cNvGrpSpPr>
              <p:nvPr/>
            </p:nvGrpSpPr>
            <p:grpSpPr bwMode="auto">
              <a:xfrm>
                <a:off x="488" y="3260"/>
                <a:ext cx="518" cy="210"/>
                <a:chOff x="488" y="3260"/>
                <a:chExt cx="518" cy="210"/>
              </a:xfrm>
            </p:grpSpPr>
            <p:sp>
              <p:nvSpPr>
                <p:cNvPr id="53" name="Rectangle 86"/>
                <p:cNvSpPr>
                  <a:spLocks noChangeArrowheads="1"/>
                </p:cNvSpPr>
                <p:nvPr/>
              </p:nvSpPr>
              <p:spPr bwMode="auto">
                <a:xfrm>
                  <a:off x="48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5" y="3260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41" name="Group 88"/>
              <p:cNvGrpSpPr>
                <a:grpSpLocks/>
              </p:cNvGrpSpPr>
              <p:nvPr/>
            </p:nvGrpSpPr>
            <p:grpSpPr bwMode="auto">
              <a:xfrm>
                <a:off x="968" y="3260"/>
                <a:ext cx="464" cy="210"/>
                <a:chOff x="968" y="3260"/>
                <a:chExt cx="464" cy="210"/>
              </a:xfrm>
            </p:grpSpPr>
            <p:sp>
              <p:nvSpPr>
                <p:cNvPr id="51" name="Rectangle 89"/>
                <p:cNvSpPr>
                  <a:spLocks noChangeArrowheads="1"/>
                </p:cNvSpPr>
                <p:nvPr/>
              </p:nvSpPr>
              <p:spPr bwMode="auto">
                <a:xfrm>
                  <a:off x="96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43" y="3260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42" name="Group 91"/>
              <p:cNvGrpSpPr>
                <a:grpSpLocks/>
              </p:cNvGrpSpPr>
              <p:nvPr/>
            </p:nvGrpSpPr>
            <p:grpSpPr bwMode="auto">
              <a:xfrm>
                <a:off x="1448" y="3260"/>
                <a:ext cx="464" cy="210"/>
                <a:chOff x="1448" y="3260"/>
                <a:chExt cx="464" cy="210"/>
              </a:xfrm>
            </p:grpSpPr>
            <p:sp>
              <p:nvSpPr>
                <p:cNvPr id="49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50" name="Rectangle 93"/>
                <p:cNvSpPr>
                  <a:spLocks noChangeArrowheads="1"/>
                </p:cNvSpPr>
                <p:nvPr/>
              </p:nvSpPr>
              <p:spPr bwMode="auto">
                <a:xfrm>
                  <a:off x="1475" y="3260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43" name="Group 94"/>
              <p:cNvGrpSpPr>
                <a:grpSpLocks/>
              </p:cNvGrpSpPr>
              <p:nvPr/>
            </p:nvGrpSpPr>
            <p:grpSpPr bwMode="auto">
              <a:xfrm>
                <a:off x="1928" y="3260"/>
                <a:ext cx="464" cy="210"/>
                <a:chOff x="1928" y="3260"/>
                <a:chExt cx="464" cy="210"/>
              </a:xfrm>
            </p:grpSpPr>
            <p:sp>
              <p:nvSpPr>
                <p:cNvPr id="47" name="Rectangle 95"/>
                <p:cNvSpPr>
                  <a:spLocks noChangeArrowheads="1"/>
                </p:cNvSpPr>
                <p:nvPr/>
              </p:nvSpPr>
              <p:spPr bwMode="auto">
                <a:xfrm>
                  <a:off x="192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48" name="Rectangle 96"/>
                <p:cNvSpPr>
                  <a:spLocks noChangeArrowheads="1"/>
                </p:cNvSpPr>
                <p:nvPr/>
              </p:nvSpPr>
              <p:spPr bwMode="auto">
                <a:xfrm>
                  <a:off x="1955" y="3260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</a:p>
              </p:txBody>
            </p:sp>
          </p:grpSp>
          <p:grpSp>
            <p:nvGrpSpPr>
              <p:cNvPr id="44" name="Group 97"/>
              <p:cNvGrpSpPr>
                <a:grpSpLocks/>
              </p:cNvGrpSpPr>
              <p:nvPr/>
            </p:nvGrpSpPr>
            <p:grpSpPr bwMode="auto">
              <a:xfrm>
                <a:off x="2408" y="3260"/>
                <a:ext cx="464" cy="212"/>
                <a:chOff x="2408" y="3260"/>
                <a:chExt cx="464" cy="212"/>
              </a:xfrm>
            </p:grpSpPr>
            <p:sp>
              <p:nvSpPr>
                <p:cNvPr id="45" name="Rectangle 98"/>
                <p:cNvSpPr>
                  <a:spLocks noChangeArrowheads="1"/>
                </p:cNvSpPr>
                <p:nvPr/>
              </p:nvSpPr>
              <p:spPr bwMode="auto">
                <a:xfrm>
                  <a:off x="2408" y="3272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46" name="Rectangle 99"/>
                <p:cNvSpPr>
                  <a:spLocks noChangeArrowheads="1"/>
                </p:cNvSpPr>
                <p:nvPr/>
              </p:nvSpPr>
              <p:spPr bwMode="auto">
                <a:xfrm>
                  <a:off x="2483" y="3260"/>
                  <a:ext cx="33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W</a:t>
                  </a: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</a:rPr>
                    <a:t>B</a:t>
                  </a:r>
                </a:p>
              </p:txBody>
            </p:sp>
          </p:grpSp>
        </p:grpSp>
        <p:sp>
          <p:nvSpPr>
            <p:cNvPr id="5" name="Rectangle 115"/>
            <p:cNvSpPr>
              <a:spLocks noChangeArrowheads="1"/>
            </p:cNvSpPr>
            <p:nvPr/>
          </p:nvSpPr>
          <p:spPr bwMode="auto">
            <a:xfrm>
              <a:off x="131" y="3020"/>
              <a:ext cx="17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Arial" charset="0"/>
                </a:rPr>
                <a:t>流水线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(CC = 200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):</a:t>
              </a:r>
            </a:p>
          </p:txBody>
        </p:sp>
        <p:grpSp>
          <p:nvGrpSpPr>
            <p:cNvPr id="6" name="Group 116"/>
            <p:cNvGrpSpPr>
              <a:grpSpLocks/>
            </p:cNvGrpSpPr>
            <p:nvPr/>
          </p:nvGrpSpPr>
          <p:grpSpPr bwMode="auto">
            <a:xfrm>
              <a:off x="968" y="3548"/>
              <a:ext cx="2384" cy="210"/>
              <a:chOff x="968" y="3548"/>
              <a:chExt cx="2384" cy="210"/>
            </a:xfrm>
          </p:grpSpPr>
          <p:grpSp>
            <p:nvGrpSpPr>
              <p:cNvPr id="25" name="Group 117"/>
              <p:cNvGrpSpPr>
                <a:grpSpLocks/>
              </p:cNvGrpSpPr>
              <p:nvPr/>
            </p:nvGrpSpPr>
            <p:grpSpPr bwMode="auto">
              <a:xfrm>
                <a:off x="968" y="3548"/>
                <a:ext cx="518" cy="210"/>
                <a:chOff x="968" y="3548"/>
                <a:chExt cx="518" cy="210"/>
              </a:xfrm>
            </p:grpSpPr>
            <p:sp>
              <p:nvSpPr>
                <p:cNvPr id="38" name="Rectangle 118"/>
                <p:cNvSpPr>
                  <a:spLocks noChangeArrowheads="1"/>
                </p:cNvSpPr>
                <p:nvPr/>
              </p:nvSpPr>
              <p:spPr bwMode="auto">
                <a:xfrm>
                  <a:off x="96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995" y="3548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26" name="Group 120"/>
              <p:cNvGrpSpPr>
                <a:grpSpLocks/>
              </p:cNvGrpSpPr>
              <p:nvPr/>
            </p:nvGrpSpPr>
            <p:grpSpPr bwMode="auto">
              <a:xfrm>
                <a:off x="1448" y="3548"/>
                <a:ext cx="464" cy="210"/>
                <a:chOff x="1448" y="3548"/>
                <a:chExt cx="464" cy="210"/>
              </a:xfrm>
            </p:grpSpPr>
            <p:sp>
              <p:nvSpPr>
                <p:cNvPr id="36" name="Rectangle 121"/>
                <p:cNvSpPr>
                  <a:spLocks noChangeArrowheads="1"/>
                </p:cNvSpPr>
                <p:nvPr/>
              </p:nvSpPr>
              <p:spPr bwMode="auto">
                <a:xfrm>
                  <a:off x="144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7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23" y="3548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27" name="Group 123"/>
              <p:cNvGrpSpPr>
                <a:grpSpLocks/>
              </p:cNvGrpSpPr>
              <p:nvPr/>
            </p:nvGrpSpPr>
            <p:grpSpPr bwMode="auto">
              <a:xfrm>
                <a:off x="1928" y="3548"/>
                <a:ext cx="464" cy="210"/>
                <a:chOff x="1928" y="3548"/>
                <a:chExt cx="464" cy="210"/>
              </a:xfrm>
            </p:grpSpPr>
            <p:sp>
              <p:nvSpPr>
                <p:cNvPr id="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2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55" y="3548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28" name="Group 126"/>
              <p:cNvGrpSpPr>
                <a:grpSpLocks/>
              </p:cNvGrpSpPr>
              <p:nvPr/>
            </p:nvGrpSpPr>
            <p:grpSpPr bwMode="auto">
              <a:xfrm>
                <a:off x="2408" y="3548"/>
                <a:ext cx="464" cy="210"/>
                <a:chOff x="2408" y="3548"/>
                <a:chExt cx="464" cy="210"/>
              </a:xfrm>
            </p:grpSpPr>
            <p:sp>
              <p:nvSpPr>
                <p:cNvPr id="32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0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3" name="Rectangle 128"/>
                <p:cNvSpPr>
                  <a:spLocks noChangeArrowheads="1"/>
                </p:cNvSpPr>
                <p:nvPr/>
              </p:nvSpPr>
              <p:spPr bwMode="auto">
                <a:xfrm>
                  <a:off x="2435" y="3548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  <a:endPara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grpSp>
            <p:nvGrpSpPr>
              <p:cNvPr id="29" name="Group 129"/>
              <p:cNvGrpSpPr>
                <a:grpSpLocks/>
              </p:cNvGrpSpPr>
              <p:nvPr/>
            </p:nvGrpSpPr>
            <p:grpSpPr bwMode="auto">
              <a:xfrm>
                <a:off x="2888" y="3548"/>
                <a:ext cx="464" cy="210"/>
                <a:chOff x="2888" y="3548"/>
                <a:chExt cx="464" cy="210"/>
              </a:xfrm>
            </p:grpSpPr>
            <p:sp>
              <p:nvSpPr>
                <p:cNvPr id="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888" y="3560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3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63" y="3548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charset="0"/>
                    </a:rPr>
                    <a:t>WB</a:t>
                  </a:r>
                </a:p>
              </p:txBody>
            </p:sp>
          </p:grpSp>
        </p:grpSp>
        <p:sp>
          <p:nvSpPr>
            <p:cNvPr id="7" name="Rectangle 132"/>
            <p:cNvSpPr>
              <a:spLocks noChangeArrowheads="1"/>
            </p:cNvSpPr>
            <p:nvPr/>
          </p:nvSpPr>
          <p:spPr bwMode="auto">
            <a:xfrm>
              <a:off x="579" y="3552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sw</a:t>
              </a:r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>
              <a:off x="1448" y="3836"/>
              <a:ext cx="2384" cy="212"/>
              <a:chOff x="1496" y="3836"/>
              <a:chExt cx="2384" cy="212"/>
            </a:xfrm>
          </p:grpSpPr>
          <p:grpSp>
            <p:nvGrpSpPr>
              <p:cNvPr id="10" name="Group 163"/>
              <p:cNvGrpSpPr>
                <a:grpSpLocks/>
              </p:cNvGrpSpPr>
              <p:nvPr/>
            </p:nvGrpSpPr>
            <p:grpSpPr bwMode="auto">
              <a:xfrm>
                <a:off x="1496" y="3836"/>
                <a:ext cx="518" cy="210"/>
                <a:chOff x="1496" y="3836"/>
                <a:chExt cx="518" cy="210"/>
              </a:xfrm>
            </p:grpSpPr>
            <p:sp>
              <p:nvSpPr>
                <p:cNvPr id="23" name="Rectangle 164"/>
                <p:cNvSpPr>
                  <a:spLocks noChangeArrowheads="1"/>
                </p:cNvSpPr>
                <p:nvPr/>
              </p:nvSpPr>
              <p:spPr bwMode="auto">
                <a:xfrm>
                  <a:off x="149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4" name="Rectangle 165"/>
                <p:cNvSpPr>
                  <a:spLocks noChangeArrowheads="1"/>
                </p:cNvSpPr>
                <p:nvPr/>
              </p:nvSpPr>
              <p:spPr bwMode="auto">
                <a:xfrm>
                  <a:off x="1523" y="3836"/>
                  <a:ext cx="4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IFetch</a:t>
                  </a:r>
                </a:p>
              </p:txBody>
            </p:sp>
          </p:grpSp>
          <p:grpSp>
            <p:nvGrpSpPr>
              <p:cNvPr id="11" name="Group 166"/>
              <p:cNvGrpSpPr>
                <a:grpSpLocks/>
              </p:cNvGrpSpPr>
              <p:nvPr/>
            </p:nvGrpSpPr>
            <p:grpSpPr bwMode="auto">
              <a:xfrm>
                <a:off x="1976" y="3836"/>
                <a:ext cx="464" cy="210"/>
                <a:chOff x="1976" y="3836"/>
                <a:chExt cx="464" cy="210"/>
              </a:xfrm>
            </p:grpSpPr>
            <p:sp>
              <p:nvSpPr>
                <p:cNvPr id="21" name="Rectangle 167"/>
                <p:cNvSpPr>
                  <a:spLocks noChangeArrowheads="1"/>
                </p:cNvSpPr>
                <p:nvPr/>
              </p:nvSpPr>
              <p:spPr bwMode="auto">
                <a:xfrm>
                  <a:off x="197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2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51" y="3836"/>
                  <a:ext cx="34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Dec</a:t>
                  </a:r>
                </a:p>
              </p:txBody>
            </p:sp>
          </p:grpSp>
          <p:grpSp>
            <p:nvGrpSpPr>
              <p:cNvPr id="12" name="Group 169"/>
              <p:cNvGrpSpPr>
                <a:grpSpLocks/>
              </p:cNvGrpSpPr>
              <p:nvPr/>
            </p:nvGrpSpPr>
            <p:grpSpPr bwMode="auto">
              <a:xfrm>
                <a:off x="2456" y="3836"/>
                <a:ext cx="464" cy="210"/>
                <a:chOff x="2456" y="3836"/>
                <a:chExt cx="464" cy="210"/>
              </a:xfrm>
            </p:grpSpPr>
            <p:sp>
              <p:nvSpPr>
                <p:cNvPr id="19" name="Rectangle 170"/>
                <p:cNvSpPr>
                  <a:spLocks noChangeArrowheads="1"/>
                </p:cNvSpPr>
                <p:nvPr/>
              </p:nvSpPr>
              <p:spPr bwMode="auto">
                <a:xfrm>
                  <a:off x="245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0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83" y="3836"/>
                  <a:ext cx="41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Exec</a:t>
                  </a:r>
                </a:p>
              </p:txBody>
            </p:sp>
          </p:grpSp>
          <p:grpSp>
            <p:nvGrpSpPr>
              <p:cNvPr id="13" name="Group 172"/>
              <p:cNvGrpSpPr>
                <a:grpSpLocks/>
              </p:cNvGrpSpPr>
              <p:nvPr/>
            </p:nvGrpSpPr>
            <p:grpSpPr bwMode="auto">
              <a:xfrm>
                <a:off x="2936" y="3836"/>
                <a:ext cx="464" cy="210"/>
                <a:chOff x="2936" y="3836"/>
                <a:chExt cx="464" cy="210"/>
              </a:xfrm>
            </p:grpSpPr>
            <p:sp>
              <p:nvSpPr>
                <p:cNvPr id="17" name="Rectangle 173"/>
                <p:cNvSpPr>
                  <a:spLocks noChangeArrowheads="1"/>
                </p:cNvSpPr>
                <p:nvPr/>
              </p:nvSpPr>
              <p:spPr bwMode="auto">
                <a:xfrm>
                  <a:off x="293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63" y="3836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charset="0"/>
                    </a:rPr>
                    <a:t>Mem</a:t>
                  </a:r>
                </a:p>
              </p:txBody>
            </p:sp>
          </p:grpSp>
          <p:grpSp>
            <p:nvGrpSpPr>
              <p:cNvPr id="14" name="Group 175"/>
              <p:cNvGrpSpPr>
                <a:grpSpLocks/>
              </p:cNvGrpSpPr>
              <p:nvPr/>
            </p:nvGrpSpPr>
            <p:grpSpPr bwMode="auto">
              <a:xfrm>
                <a:off x="3416" y="3836"/>
                <a:ext cx="464" cy="212"/>
                <a:chOff x="3416" y="3836"/>
                <a:chExt cx="464" cy="212"/>
              </a:xfrm>
            </p:grpSpPr>
            <p:sp>
              <p:nvSpPr>
                <p:cNvPr id="15" name="Rectangle 176"/>
                <p:cNvSpPr>
                  <a:spLocks noChangeArrowheads="1"/>
                </p:cNvSpPr>
                <p:nvPr/>
              </p:nvSpPr>
              <p:spPr bwMode="auto">
                <a:xfrm>
                  <a:off x="3416" y="3848"/>
                  <a:ext cx="464" cy="1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6" name="Rectangle 177"/>
                <p:cNvSpPr>
                  <a:spLocks noChangeArrowheads="1"/>
                </p:cNvSpPr>
                <p:nvPr/>
              </p:nvSpPr>
              <p:spPr bwMode="auto">
                <a:xfrm>
                  <a:off x="3491" y="3836"/>
                  <a:ext cx="33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</a:rPr>
                    <a:t>W</a:t>
                  </a: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</a:rPr>
                    <a:t>B</a:t>
                  </a:r>
                </a:p>
              </p:txBody>
            </p:sp>
          </p:grpSp>
        </p:grpSp>
        <p:sp>
          <p:nvSpPr>
            <p:cNvPr id="9" name="Rectangle 178"/>
            <p:cNvSpPr>
              <a:spLocks noChangeArrowheads="1"/>
            </p:cNvSpPr>
            <p:nvPr/>
          </p:nvSpPr>
          <p:spPr bwMode="auto">
            <a:xfrm>
              <a:off x="960" y="3840"/>
              <a:ext cx="5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R-type</a:t>
              </a:r>
            </a:p>
          </p:txBody>
        </p:sp>
      </p:grpSp>
      <p:grpSp>
        <p:nvGrpSpPr>
          <p:cNvPr id="55" name="Group 197"/>
          <p:cNvGrpSpPr>
            <a:grpSpLocks/>
          </p:cNvGrpSpPr>
          <p:nvPr/>
        </p:nvGrpSpPr>
        <p:grpSpPr bwMode="auto">
          <a:xfrm>
            <a:off x="1117600" y="611170"/>
            <a:ext cx="7239000" cy="1587500"/>
            <a:chOff x="144" y="528"/>
            <a:chExt cx="5168" cy="1000"/>
          </a:xfrm>
        </p:grpSpPr>
        <p:sp>
          <p:nvSpPr>
            <p:cNvPr id="56" name="Line 136"/>
            <p:cNvSpPr>
              <a:spLocks noChangeShapeType="1"/>
            </p:cNvSpPr>
            <p:nvPr/>
          </p:nvSpPr>
          <p:spPr bwMode="auto">
            <a:xfrm>
              <a:off x="248" y="938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Line 137"/>
            <p:cNvSpPr>
              <a:spLocks noChangeShapeType="1"/>
            </p:cNvSpPr>
            <p:nvPr/>
          </p:nvSpPr>
          <p:spPr bwMode="auto">
            <a:xfrm>
              <a:off x="480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140"/>
            <p:cNvSpPr>
              <a:spLocks noChangeShapeType="1"/>
            </p:cNvSpPr>
            <p:nvPr/>
          </p:nvSpPr>
          <p:spPr bwMode="auto">
            <a:xfrm>
              <a:off x="2736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142"/>
            <p:cNvSpPr>
              <a:spLocks noChangeShapeType="1"/>
            </p:cNvSpPr>
            <p:nvPr/>
          </p:nvSpPr>
          <p:spPr bwMode="auto">
            <a:xfrm>
              <a:off x="5088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143"/>
            <p:cNvSpPr>
              <a:spLocks noChangeShapeType="1"/>
            </p:cNvSpPr>
            <p:nvPr/>
          </p:nvSpPr>
          <p:spPr bwMode="auto">
            <a:xfrm>
              <a:off x="488" y="1082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144"/>
            <p:cNvSpPr>
              <a:spLocks noChangeShapeType="1"/>
            </p:cNvSpPr>
            <p:nvPr/>
          </p:nvSpPr>
          <p:spPr bwMode="auto">
            <a:xfrm>
              <a:off x="1688" y="938"/>
              <a:ext cx="10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145"/>
            <p:cNvSpPr>
              <a:spLocks noChangeShapeType="1"/>
            </p:cNvSpPr>
            <p:nvPr/>
          </p:nvSpPr>
          <p:spPr bwMode="auto">
            <a:xfrm>
              <a:off x="1680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146"/>
            <p:cNvSpPr>
              <a:spLocks noChangeShapeType="1"/>
            </p:cNvSpPr>
            <p:nvPr/>
          </p:nvSpPr>
          <p:spPr bwMode="auto">
            <a:xfrm>
              <a:off x="2744" y="1082"/>
              <a:ext cx="11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147"/>
            <p:cNvSpPr>
              <a:spLocks noChangeShapeType="1"/>
            </p:cNvSpPr>
            <p:nvPr/>
          </p:nvSpPr>
          <p:spPr bwMode="auto">
            <a:xfrm>
              <a:off x="3944" y="938"/>
              <a:ext cx="11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148"/>
            <p:cNvSpPr>
              <a:spLocks noChangeShapeType="1"/>
            </p:cNvSpPr>
            <p:nvPr/>
          </p:nvSpPr>
          <p:spPr bwMode="auto">
            <a:xfrm>
              <a:off x="3936" y="946"/>
              <a:ext cx="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149"/>
            <p:cNvSpPr>
              <a:spLocks noChangeShapeType="1"/>
            </p:cNvSpPr>
            <p:nvPr/>
          </p:nvSpPr>
          <p:spPr bwMode="auto">
            <a:xfrm>
              <a:off x="5088" y="1082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Rectangle 150"/>
            <p:cNvSpPr>
              <a:spLocks noChangeArrowheads="1"/>
            </p:cNvSpPr>
            <p:nvPr/>
          </p:nvSpPr>
          <p:spPr bwMode="auto">
            <a:xfrm>
              <a:off x="179" y="934"/>
              <a:ext cx="31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Clk</a:t>
              </a:r>
            </a:p>
          </p:txBody>
        </p:sp>
        <p:sp>
          <p:nvSpPr>
            <p:cNvPr id="68" name="Rectangle 151"/>
            <p:cNvSpPr>
              <a:spLocks noChangeArrowheads="1"/>
            </p:cNvSpPr>
            <p:nvPr/>
          </p:nvSpPr>
          <p:spPr bwMode="auto">
            <a:xfrm>
              <a:off x="144" y="528"/>
              <a:ext cx="19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Arial" charset="0"/>
                </a:rPr>
                <a:t>单周期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(CC = 800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):</a:t>
              </a:r>
            </a:p>
          </p:txBody>
        </p:sp>
        <p:sp>
          <p:nvSpPr>
            <p:cNvPr id="69" name="Rectangle 152"/>
            <p:cNvSpPr>
              <a:spLocks noChangeArrowheads="1"/>
            </p:cNvSpPr>
            <p:nvPr/>
          </p:nvSpPr>
          <p:spPr bwMode="auto">
            <a:xfrm>
              <a:off x="488" y="1330"/>
              <a:ext cx="2240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Rectangle 153"/>
            <p:cNvSpPr>
              <a:spLocks noChangeArrowheads="1"/>
            </p:cNvSpPr>
            <p:nvPr/>
          </p:nvSpPr>
          <p:spPr bwMode="auto">
            <a:xfrm>
              <a:off x="2744" y="1330"/>
              <a:ext cx="2336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154"/>
            <p:cNvSpPr>
              <a:spLocks noChangeArrowheads="1"/>
            </p:cNvSpPr>
            <p:nvPr/>
          </p:nvSpPr>
          <p:spPr bwMode="auto">
            <a:xfrm>
              <a:off x="1331" y="1318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lw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72" name="Rectangle 155"/>
            <p:cNvSpPr>
              <a:spLocks noChangeArrowheads="1"/>
            </p:cNvSpPr>
            <p:nvPr/>
          </p:nvSpPr>
          <p:spPr bwMode="auto">
            <a:xfrm>
              <a:off x="3731" y="1318"/>
              <a:ext cx="2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sw</a:t>
              </a:r>
            </a:p>
          </p:txBody>
        </p:sp>
        <p:sp>
          <p:nvSpPr>
            <p:cNvPr id="73" name="Line 156"/>
            <p:cNvSpPr>
              <a:spLocks noChangeShapeType="1"/>
            </p:cNvSpPr>
            <p:nvPr/>
          </p:nvSpPr>
          <p:spPr bwMode="auto">
            <a:xfrm flipV="1">
              <a:off x="4656" y="1314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157"/>
            <p:cNvSpPr>
              <a:spLocks noChangeArrowheads="1"/>
            </p:cNvSpPr>
            <p:nvPr/>
          </p:nvSpPr>
          <p:spPr bwMode="auto">
            <a:xfrm>
              <a:off x="4643" y="1318"/>
              <a:ext cx="4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Waste</a:t>
              </a:r>
            </a:p>
          </p:txBody>
        </p:sp>
        <p:sp>
          <p:nvSpPr>
            <p:cNvPr id="75" name="Line 179"/>
            <p:cNvSpPr>
              <a:spLocks noChangeShapeType="1"/>
            </p:cNvSpPr>
            <p:nvPr/>
          </p:nvSpPr>
          <p:spPr bwMode="auto">
            <a:xfrm flipV="1">
              <a:off x="480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Rectangle 180"/>
            <p:cNvSpPr>
              <a:spLocks noChangeArrowheads="1"/>
            </p:cNvSpPr>
            <p:nvPr/>
          </p:nvSpPr>
          <p:spPr bwMode="auto">
            <a:xfrm>
              <a:off x="1341" y="742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1</a:t>
              </a:r>
            </a:p>
          </p:txBody>
        </p:sp>
        <p:sp>
          <p:nvSpPr>
            <p:cNvPr id="77" name="Line 181"/>
            <p:cNvSpPr>
              <a:spLocks noChangeShapeType="1"/>
            </p:cNvSpPr>
            <p:nvPr/>
          </p:nvSpPr>
          <p:spPr bwMode="auto">
            <a:xfrm flipV="1">
              <a:off x="2736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Line 182"/>
            <p:cNvSpPr>
              <a:spLocks noChangeShapeType="1"/>
            </p:cNvSpPr>
            <p:nvPr/>
          </p:nvSpPr>
          <p:spPr bwMode="auto">
            <a:xfrm flipV="1">
              <a:off x="5088" y="738"/>
              <a:ext cx="0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183"/>
            <p:cNvSpPr>
              <a:spLocks noChangeArrowheads="1"/>
            </p:cNvSpPr>
            <p:nvPr/>
          </p:nvSpPr>
          <p:spPr bwMode="auto">
            <a:xfrm>
              <a:off x="3571" y="742"/>
              <a:ext cx="5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Cycle 2</a:t>
              </a:r>
            </a:p>
          </p:txBody>
        </p:sp>
        <p:sp>
          <p:nvSpPr>
            <p:cNvPr id="80" name="Line 184"/>
            <p:cNvSpPr>
              <a:spLocks noChangeShapeType="1"/>
            </p:cNvSpPr>
            <p:nvPr/>
          </p:nvSpPr>
          <p:spPr bwMode="auto">
            <a:xfrm>
              <a:off x="488" y="842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Line 185"/>
            <p:cNvSpPr>
              <a:spLocks noChangeShapeType="1"/>
            </p:cNvSpPr>
            <p:nvPr/>
          </p:nvSpPr>
          <p:spPr bwMode="auto">
            <a:xfrm>
              <a:off x="2744" y="842"/>
              <a:ext cx="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 flipH="1">
              <a:off x="4168" y="842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 flipH="1">
              <a:off x="1960" y="842"/>
              <a:ext cx="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流水线加速比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0821" y="1700808"/>
            <a:ext cx="82708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 smtClean="0">
                <a:ea typeface="宋体" charset="-122"/>
              </a:rPr>
              <a:t>如果所有流水级操作平衡（时间相同）</a:t>
            </a:r>
            <a:endParaRPr lang="en-US" altLang="zh-CN" kern="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kern="0" dirty="0" smtClean="0">
                <a:ea typeface="宋体" charset="-122"/>
              </a:rPr>
              <a:t>Time between </a:t>
            </a:r>
            <a:r>
              <a:rPr lang="en-US" altLang="zh-CN" kern="0" dirty="0" err="1" smtClean="0">
                <a:ea typeface="宋体" charset="-122"/>
              </a:rPr>
              <a:t>instructions</a:t>
            </a:r>
            <a:r>
              <a:rPr lang="en-US" altLang="zh-CN" kern="0" baseline="-25000" dirty="0" err="1" smtClean="0">
                <a:ea typeface="宋体" charset="-122"/>
              </a:rPr>
              <a:t>pipelined</a:t>
            </a:r>
            <a:r>
              <a:rPr lang="en-US" altLang="zh-CN" kern="0" dirty="0" smtClean="0">
                <a:ea typeface="宋体" charset="-122"/>
              </a:rPr>
              <a:t/>
            </a:r>
            <a:br>
              <a:rPr lang="en-US" altLang="zh-CN" kern="0" dirty="0" smtClean="0">
                <a:ea typeface="宋体" charset="-122"/>
              </a:rPr>
            </a:br>
            <a:r>
              <a:rPr lang="en-US" altLang="zh-CN" kern="0" dirty="0" smtClean="0">
                <a:ea typeface="宋体" charset="-122"/>
              </a:rPr>
              <a:t>= Time between </a:t>
            </a:r>
            <a:r>
              <a:rPr lang="en-US" altLang="zh-CN" kern="0" dirty="0" err="1" smtClean="0">
                <a:ea typeface="宋体" charset="-122"/>
              </a:rPr>
              <a:t>instructions</a:t>
            </a:r>
            <a:r>
              <a:rPr lang="en-US" altLang="zh-CN" kern="0" baseline="-25000" dirty="0" err="1" smtClean="0">
                <a:ea typeface="宋体" charset="-122"/>
              </a:rPr>
              <a:t>nonpipelined</a:t>
            </a:r>
            <a:r>
              <a:rPr lang="en-US" altLang="zh-CN" kern="0" dirty="0" smtClean="0">
                <a:ea typeface="宋体" charset="-122"/>
              </a:rPr>
              <a:t/>
            </a:r>
            <a:br>
              <a:rPr lang="en-US" altLang="zh-CN" kern="0" dirty="0" smtClean="0">
                <a:ea typeface="宋体" charset="-122"/>
              </a:rPr>
            </a:br>
            <a:r>
              <a:rPr lang="en-US" altLang="zh-CN" kern="0" dirty="0" smtClean="0">
                <a:ea typeface="宋体" charset="-122"/>
              </a:rPr>
              <a:t>		Number of stages</a:t>
            </a: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加速比 </a:t>
            </a:r>
            <a:r>
              <a:rPr lang="en-US" altLang="zh-CN" kern="0" dirty="0" smtClean="0">
                <a:ea typeface="宋体" charset="-122"/>
              </a:rPr>
              <a:t>= </a:t>
            </a:r>
            <a:r>
              <a:rPr lang="zh-CN" altLang="en-US" sz="2000" kern="0" dirty="0" smtClean="0">
                <a:ea typeface="宋体" charset="-122"/>
              </a:rPr>
              <a:t>无流水线指令的执行时间</a:t>
            </a:r>
            <a:r>
              <a:rPr lang="en-US" altLang="zh-CN" sz="2000" kern="0" dirty="0" smtClean="0">
                <a:ea typeface="宋体" charset="-122"/>
              </a:rPr>
              <a:t>/</a:t>
            </a:r>
            <a:r>
              <a:rPr lang="zh-CN" altLang="en-US" sz="2000" kern="0" dirty="0" smtClean="0">
                <a:ea typeface="宋体" charset="-122"/>
              </a:rPr>
              <a:t>有</a:t>
            </a:r>
            <a:r>
              <a:rPr lang="zh-CN" altLang="en-US" sz="2000" kern="0" dirty="0">
                <a:ea typeface="宋体" charset="-122"/>
              </a:rPr>
              <a:t>流水线指令的</a:t>
            </a:r>
            <a:r>
              <a:rPr lang="zh-CN" altLang="en-US" sz="2000" kern="0" dirty="0" smtClean="0">
                <a:ea typeface="宋体" charset="-122"/>
              </a:rPr>
              <a:t>执行时间</a:t>
            </a:r>
            <a:endParaRPr lang="en-US" altLang="zh-CN" sz="2000" kern="0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kern="0" dirty="0">
                <a:ea typeface="宋体" charset="-122"/>
              </a:rPr>
              <a:t> </a:t>
            </a:r>
            <a:r>
              <a:rPr lang="en-US" altLang="zh-CN" kern="0" dirty="0" smtClean="0">
                <a:ea typeface="宋体" charset="-122"/>
              </a:rPr>
              <a:t>                 ≈ </a:t>
            </a:r>
            <a:r>
              <a:rPr lang="zh-CN" altLang="en-US" kern="0" dirty="0" smtClean="0">
                <a:ea typeface="宋体" charset="-122"/>
              </a:rPr>
              <a:t>流水线级数 （理想情况下）</a:t>
            </a:r>
            <a:endParaRPr lang="en-US" altLang="zh-CN" kern="0" dirty="0" smtClean="0">
              <a:ea typeface="宋体" charset="-122"/>
            </a:endParaRPr>
          </a:p>
          <a:p>
            <a:pPr eaLnBrk="1" hangingPunct="1"/>
            <a:r>
              <a:rPr lang="zh-CN" altLang="en-US" kern="0" dirty="0" smtClean="0">
                <a:ea typeface="宋体" charset="-122"/>
              </a:rPr>
              <a:t>若不平衡，则加速比要降低</a:t>
            </a:r>
            <a:endParaRPr lang="en-US" altLang="zh-CN" kern="0" dirty="0" smtClean="0">
              <a:ea typeface="宋体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547664" y="3284984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线形标注 1 2"/>
          <p:cNvSpPr/>
          <p:nvPr/>
        </p:nvSpPr>
        <p:spPr>
          <a:xfrm>
            <a:off x="6533841" y="44625"/>
            <a:ext cx="2305480" cy="1656183"/>
          </a:xfrm>
          <a:prstGeom prst="borderCallout1">
            <a:avLst>
              <a:gd name="adj1" fmla="val 18750"/>
              <a:gd name="adj2" fmla="val -8333"/>
              <a:gd name="adj3" fmla="val 159727"/>
              <a:gd name="adj4" fmla="val -71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即有流水线指令的平均执行时间，见本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后</a:t>
            </a:r>
            <a:r>
              <a:rPr lang="en-US" altLang="zh-CN" dirty="0" smtClean="0"/>
              <a:t>P24</a:t>
            </a:r>
            <a:r>
              <a:rPr lang="zh-CN" altLang="en-US" dirty="0" smtClean="0"/>
              <a:t>。本例中为</a:t>
            </a:r>
            <a:r>
              <a:rPr lang="en-US" altLang="zh-CN" dirty="0" smtClean="0"/>
              <a:t>200ps</a:t>
            </a:r>
            <a:r>
              <a:rPr lang="zh-CN" altLang="en-US" dirty="0" smtClean="0"/>
              <a:t>（不是单一某条指令的执行时间，本例为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8E56-DA20-4466-9C13-97FCE8AB10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2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1945</Words>
  <Application>Microsoft Office PowerPoint</Application>
  <PresentationFormat>全屏显示(4:3)</PresentationFormat>
  <Paragraphs>468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Monotype Sorts</vt:lpstr>
      <vt:lpstr>宋体</vt:lpstr>
      <vt:lpstr>Arial</vt:lpstr>
      <vt:lpstr>Calibri</vt:lpstr>
      <vt:lpstr>Courier New</vt:lpstr>
      <vt:lpstr>Lucida Console</vt:lpstr>
      <vt:lpstr>Wingdings</vt:lpstr>
      <vt:lpstr>Office 主题​​</vt:lpstr>
      <vt:lpstr>4.5  流水线概述</vt:lpstr>
      <vt:lpstr>流水线效率的提高</vt:lpstr>
      <vt:lpstr>MIPS指令的五个处理步骤</vt:lpstr>
      <vt:lpstr>单周期与流水线</vt:lpstr>
      <vt:lpstr>PowerPoint 演示文稿</vt:lpstr>
      <vt:lpstr>PowerPoint 演示文稿</vt:lpstr>
      <vt:lpstr>PowerPoint 演示文稿</vt:lpstr>
      <vt:lpstr>PowerPoint 演示文稿</vt:lpstr>
      <vt:lpstr>流水线加速比</vt:lpstr>
      <vt:lpstr>4.5.1  面向流水线的指令集设计</vt:lpstr>
      <vt:lpstr>4.5.1  面向流水线的指令集设计</vt:lpstr>
      <vt:lpstr>4.5.1  面向流水线的指令集设计</vt:lpstr>
      <vt:lpstr>4.5.2  流水线冒险（结构冒险）</vt:lpstr>
      <vt:lpstr>PowerPoint 演示文稿</vt:lpstr>
      <vt:lpstr>4.5.2  流水线冒险（数据冒险）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第三章 小测验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  流水线概述</dc:title>
  <dc:creator>hzhang</dc:creator>
  <cp:lastModifiedBy>Zhang</cp:lastModifiedBy>
  <cp:revision>123</cp:revision>
  <dcterms:created xsi:type="dcterms:W3CDTF">2013-04-23T00:53:52Z</dcterms:created>
  <dcterms:modified xsi:type="dcterms:W3CDTF">2018-04-20T02:29:07Z</dcterms:modified>
</cp:coreProperties>
</file>