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9" r:id="rId4"/>
    <p:sldId id="260" r:id="rId5"/>
    <p:sldId id="261" r:id="rId6"/>
    <p:sldId id="262" r:id="rId7"/>
    <p:sldId id="263" r:id="rId8"/>
    <p:sldId id="323" r:id="rId9"/>
    <p:sldId id="324" r:id="rId10"/>
    <p:sldId id="265" r:id="rId11"/>
    <p:sldId id="327" r:id="rId12"/>
    <p:sldId id="328" r:id="rId13"/>
    <p:sldId id="266" r:id="rId14"/>
    <p:sldId id="329" r:id="rId15"/>
    <p:sldId id="330" r:id="rId16"/>
    <p:sldId id="332" r:id="rId17"/>
    <p:sldId id="331" r:id="rId18"/>
    <p:sldId id="267" r:id="rId19"/>
    <p:sldId id="268" r:id="rId20"/>
    <p:sldId id="325" r:id="rId21"/>
    <p:sldId id="326" r:id="rId22"/>
    <p:sldId id="269" r:id="rId23"/>
    <p:sldId id="270" r:id="rId24"/>
    <p:sldId id="271" r:id="rId25"/>
    <p:sldId id="272" r:id="rId26"/>
    <p:sldId id="273" r:id="rId27"/>
    <p:sldId id="333" r:id="rId28"/>
    <p:sldId id="274" r:id="rId29"/>
    <p:sldId id="334" r:id="rId30"/>
    <p:sldId id="335" r:id="rId31"/>
    <p:sldId id="275" r:id="rId32"/>
    <p:sldId id="276" r:id="rId33"/>
    <p:sldId id="277" r:id="rId34"/>
    <p:sldId id="278" r:id="rId35"/>
    <p:sldId id="279" r:id="rId36"/>
    <p:sldId id="280" r:id="rId37"/>
    <p:sldId id="281" r:id="rId38"/>
    <p:sldId id="282" r:id="rId39"/>
    <p:sldId id="283" r:id="rId40"/>
    <p:sldId id="336" r:id="rId41"/>
    <p:sldId id="284" r:id="rId42"/>
    <p:sldId id="257" r:id="rId43"/>
    <p:sldId id="33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55CC75-3F52-495A-8829-C15E0AB1DD17}" type="datetimeFigureOut">
              <a:rPr lang="zh-CN" altLang="en-US" smtClean="0"/>
              <a:pPr/>
              <a:t>2017/4/17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8700C-885E-4C31-9A0A-754F0993D3B5}" type="slidenum">
              <a:rPr lang="zh-CN" altLang="en-US" smtClean="0"/>
              <a:pPr/>
              <a:t>‹#›</a:t>
            </a:fld>
            <a:endParaRPr lang="zh-CN" altLang="en-US"/>
          </a:p>
        </p:txBody>
      </p:sp>
    </p:spTree>
    <p:extLst>
      <p:ext uri="{BB962C8B-B14F-4D97-AF65-F5344CB8AC3E}">
        <p14:creationId xmlns:p14="http://schemas.microsoft.com/office/powerpoint/2010/main" val="381301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88700C-885E-4C31-9A0A-754F0993D3B5}" type="slidenum">
              <a:rPr lang="zh-CN" altLang="en-US" smtClean="0"/>
              <a:pPr/>
              <a:t>1</a:t>
            </a:fld>
            <a:endParaRPr lang="zh-CN" altLang="en-US"/>
          </a:p>
        </p:txBody>
      </p:sp>
    </p:spTree>
    <p:extLst>
      <p:ext uri="{BB962C8B-B14F-4D97-AF65-F5344CB8AC3E}">
        <p14:creationId xmlns:p14="http://schemas.microsoft.com/office/powerpoint/2010/main" val="82209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2995" name="Rectangle 3"/>
          <p:cNvSpPr>
            <a:spLocks noGrp="1" noChangeArrowheads="1"/>
          </p:cNvSpPr>
          <p:nvPr>
            <p:ph type="dt" sz="quarter" idx="1"/>
          </p:nvPr>
        </p:nvSpPr>
        <p:spPr>
          <a:noFill/>
          <a:ln>
            <a:miter lim="800000"/>
            <a:headEnd/>
            <a:tailEnd/>
          </a:ln>
        </p:spPr>
        <p:txBody>
          <a:bodyPr/>
          <a:lstStyle/>
          <a:p>
            <a:fld id="{FC573D38-A630-42F7-BC67-751C6D813000}" type="datetime3">
              <a:rPr lang="en-AU" altLang="zh-CN" smtClean="0"/>
              <a:pPr/>
              <a:t>17 April, 2017</a:t>
            </a:fld>
            <a:endParaRPr lang="en-AU" altLang="zh-CN" smtClean="0"/>
          </a:p>
        </p:txBody>
      </p:sp>
      <p:sp>
        <p:nvSpPr>
          <p:cNvPr id="21299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2997" name="Rectangle 7"/>
          <p:cNvSpPr>
            <a:spLocks noGrp="1" noChangeArrowheads="1"/>
          </p:cNvSpPr>
          <p:nvPr>
            <p:ph type="sldNum" sz="quarter" idx="5"/>
          </p:nvPr>
        </p:nvSpPr>
        <p:spPr>
          <a:noFill/>
          <a:ln>
            <a:miter lim="800000"/>
            <a:headEnd/>
            <a:tailEnd/>
          </a:ln>
        </p:spPr>
        <p:txBody>
          <a:bodyPr/>
          <a:lstStyle/>
          <a:p>
            <a:fld id="{2E9B6DC8-D8C7-4D50-8926-835483D87CF7}" type="slidenum">
              <a:rPr lang="en-AU" altLang="zh-CN" smtClean="0"/>
              <a:pPr/>
              <a:t>10</a:t>
            </a:fld>
            <a:endParaRPr lang="en-AU" altLang="zh-CN" smtClean="0"/>
          </a:p>
        </p:txBody>
      </p:sp>
      <p:sp>
        <p:nvSpPr>
          <p:cNvPr id="212998" name="Rectangle 2"/>
          <p:cNvSpPr>
            <a:spLocks noGrp="1" noRot="1" noChangeAspect="1" noChangeArrowheads="1" noTextEdit="1"/>
          </p:cNvSpPr>
          <p:nvPr>
            <p:ph type="sldImg"/>
          </p:nvPr>
        </p:nvSpPr>
        <p:spPr>
          <a:ln/>
        </p:spPr>
      </p:sp>
      <p:sp>
        <p:nvSpPr>
          <p:cNvPr id="212999" name="Rectangle 3"/>
          <p:cNvSpPr>
            <a:spLocks noGrp="1" noChangeArrowheads="1"/>
          </p:cNvSpPr>
          <p:nvPr>
            <p:ph type="body" idx="1"/>
          </p:nvPr>
        </p:nvSpPr>
        <p:spPr>
          <a:noFill/>
        </p:spPr>
        <p:txBody>
          <a:bodyPr/>
          <a:lstStyle/>
          <a:p>
            <a:r>
              <a:rPr lang="zh-CN" altLang="en-US" dirty="0" smtClean="0"/>
              <a:t>先讲没加条件，则会从</a:t>
            </a:r>
            <a:r>
              <a:rPr lang="en-US" altLang="zh-CN" dirty="0" err="1" smtClean="0"/>
              <a:t>wb</a:t>
            </a:r>
            <a:r>
              <a:rPr lang="zh-CN" altLang="en-US" dirty="0" smtClean="0"/>
              <a:t>转，转的是第一条指令的</a:t>
            </a:r>
            <a:r>
              <a:rPr lang="en-US" altLang="zh-CN" dirty="0" smtClean="0"/>
              <a:t>$1</a:t>
            </a:r>
            <a:r>
              <a:rPr lang="zh-CN" altLang="en-US" dirty="0" smtClean="0"/>
              <a:t>。这是错误的，</a:t>
            </a:r>
            <a:r>
              <a:rPr lang="en-US" altLang="zh-CN" dirty="0" smtClean="0"/>
              <a:t>ex</a:t>
            </a:r>
            <a:r>
              <a:rPr lang="zh-CN" altLang="en-US" dirty="0" smtClean="0"/>
              <a:t>冒险转发了，</a:t>
            </a:r>
            <a:r>
              <a:rPr lang="en-US" altLang="zh-CN" dirty="0" err="1" smtClean="0"/>
              <a:t>mem</a:t>
            </a:r>
            <a:r>
              <a:rPr lang="zh-CN" altLang="en-US" dirty="0" smtClean="0"/>
              <a:t>冒险也转发。</a:t>
            </a:r>
            <a:endParaRPr lang="en-US" altLang="zh-CN" dirty="0" smtClean="0"/>
          </a:p>
          <a:p>
            <a:endParaRPr lang="en-US" altLang="zh-CN" dirty="0" smtClean="0"/>
          </a:p>
          <a:p>
            <a:r>
              <a:rPr lang="zh-CN" altLang="en-US" dirty="0" smtClean="0"/>
              <a:t>而加了将转第二条的，第二条因为</a:t>
            </a:r>
            <a:r>
              <a:rPr lang="en-US" altLang="zh-CN" dirty="0" smtClean="0"/>
              <a:t>EX</a:t>
            </a:r>
            <a:r>
              <a:rPr lang="zh-CN" altLang="en-US" dirty="0" smtClean="0"/>
              <a:t>冒险也存在。这是正确的，不会误转发。</a:t>
            </a:r>
            <a:endParaRPr lang="en-US" altLang="zh-CN" dirty="0" smtClean="0"/>
          </a:p>
          <a:p>
            <a:endParaRPr lang="en-US" altLang="zh-CN" dirty="0" smtClean="0"/>
          </a:p>
          <a:p>
            <a:r>
              <a:rPr lang="zh-CN" altLang="en-US" dirty="0" smtClean="0"/>
              <a:t>也有只有第一条冒险，第二条不冒险的情况（如前面例子，第三条仍然是冒的第一条的险，需要转第一条的</a:t>
            </a:r>
            <a:r>
              <a:rPr lang="en-US" altLang="zh-CN" dirty="0" err="1" smtClean="0"/>
              <a:t>wb</a:t>
            </a:r>
            <a:r>
              <a:rPr lang="zh-CN" altLang="en-US" dirty="0" smtClean="0"/>
              <a:t>）</a:t>
            </a:r>
            <a:endParaRPr lang="zh-CN" altLang="zh-CN" dirty="0" smtClean="0"/>
          </a:p>
        </p:txBody>
      </p:sp>
    </p:spTree>
    <p:extLst>
      <p:ext uri="{BB962C8B-B14F-4D97-AF65-F5344CB8AC3E}">
        <p14:creationId xmlns:p14="http://schemas.microsoft.com/office/powerpoint/2010/main" val="760777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2995" name="Rectangle 3"/>
          <p:cNvSpPr>
            <a:spLocks noGrp="1" noChangeArrowheads="1"/>
          </p:cNvSpPr>
          <p:nvPr>
            <p:ph type="dt" sz="quarter" idx="1"/>
          </p:nvPr>
        </p:nvSpPr>
        <p:spPr>
          <a:noFill/>
          <a:ln>
            <a:miter lim="800000"/>
            <a:headEnd/>
            <a:tailEnd/>
          </a:ln>
        </p:spPr>
        <p:txBody>
          <a:bodyPr/>
          <a:lstStyle/>
          <a:p>
            <a:fld id="{FC573D38-A630-42F7-BC67-751C6D813000}" type="datetime3">
              <a:rPr lang="en-AU" altLang="zh-CN" smtClean="0"/>
              <a:pPr/>
              <a:t>17 April, 2017</a:t>
            </a:fld>
            <a:endParaRPr lang="en-AU" altLang="zh-CN" smtClean="0"/>
          </a:p>
        </p:txBody>
      </p:sp>
      <p:sp>
        <p:nvSpPr>
          <p:cNvPr id="21299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2997" name="Rectangle 7"/>
          <p:cNvSpPr>
            <a:spLocks noGrp="1" noChangeArrowheads="1"/>
          </p:cNvSpPr>
          <p:nvPr>
            <p:ph type="sldNum" sz="quarter" idx="5"/>
          </p:nvPr>
        </p:nvSpPr>
        <p:spPr>
          <a:noFill/>
          <a:ln>
            <a:miter lim="800000"/>
            <a:headEnd/>
            <a:tailEnd/>
          </a:ln>
        </p:spPr>
        <p:txBody>
          <a:bodyPr/>
          <a:lstStyle/>
          <a:p>
            <a:fld id="{2E9B6DC8-D8C7-4D50-8926-835483D87CF7}" type="slidenum">
              <a:rPr lang="en-AU" altLang="zh-CN" smtClean="0"/>
              <a:pPr/>
              <a:t>11</a:t>
            </a:fld>
            <a:endParaRPr lang="en-AU" altLang="zh-CN" smtClean="0"/>
          </a:p>
        </p:txBody>
      </p:sp>
      <p:sp>
        <p:nvSpPr>
          <p:cNvPr id="212998" name="Rectangle 2"/>
          <p:cNvSpPr>
            <a:spLocks noGrp="1" noRot="1" noChangeAspect="1" noChangeArrowheads="1" noTextEdit="1"/>
          </p:cNvSpPr>
          <p:nvPr>
            <p:ph type="sldImg"/>
          </p:nvPr>
        </p:nvSpPr>
        <p:spPr>
          <a:ln/>
        </p:spPr>
      </p:sp>
      <p:sp>
        <p:nvSpPr>
          <p:cNvPr id="212999"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87818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2995" name="Rectangle 3"/>
          <p:cNvSpPr>
            <a:spLocks noGrp="1" noChangeArrowheads="1"/>
          </p:cNvSpPr>
          <p:nvPr>
            <p:ph type="dt" sz="quarter" idx="1"/>
          </p:nvPr>
        </p:nvSpPr>
        <p:spPr>
          <a:noFill/>
          <a:ln>
            <a:miter lim="800000"/>
            <a:headEnd/>
            <a:tailEnd/>
          </a:ln>
        </p:spPr>
        <p:txBody>
          <a:bodyPr/>
          <a:lstStyle/>
          <a:p>
            <a:fld id="{FC573D38-A630-42F7-BC67-751C6D813000}" type="datetime3">
              <a:rPr lang="en-AU" altLang="zh-CN" smtClean="0"/>
              <a:pPr/>
              <a:t>17 April, 2017</a:t>
            </a:fld>
            <a:endParaRPr lang="en-AU" altLang="zh-CN" smtClean="0"/>
          </a:p>
        </p:txBody>
      </p:sp>
      <p:sp>
        <p:nvSpPr>
          <p:cNvPr id="21299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2997" name="Rectangle 7"/>
          <p:cNvSpPr>
            <a:spLocks noGrp="1" noChangeArrowheads="1"/>
          </p:cNvSpPr>
          <p:nvPr>
            <p:ph type="sldNum" sz="quarter" idx="5"/>
          </p:nvPr>
        </p:nvSpPr>
        <p:spPr>
          <a:noFill/>
          <a:ln>
            <a:miter lim="800000"/>
            <a:headEnd/>
            <a:tailEnd/>
          </a:ln>
        </p:spPr>
        <p:txBody>
          <a:bodyPr/>
          <a:lstStyle/>
          <a:p>
            <a:fld id="{2E9B6DC8-D8C7-4D50-8926-835483D87CF7}" type="slidenum">
              <a:rPr lang="en-AU" altLang="zh-CN" smtClean="0"/>
              <a:pPr/>
              <a:t>12</a:t>
            </a:fld>
            <a:endParaRPr lang="en-AU" altLang="zh-CN" smtClean="0"/>
          </a:p>
        </p:txBody>
      </p:sp>
      <p:sp>
        <p:nvSpPr>
          <p:cNvPr id="212998" name="Rectangle 2"/>
          <p:cNvSpPr>
            <a:spLocks noGrp="1" noRot="1" noChangeAspect="1" noChangeArrowheads="1" noTextEdit="1"/>
          </p:cNvSpPr>
          <p:nvPr>
            <p:ph type="sldImg"/>
          </p:nvPr>
        </p:nvSpPr>
        <p:spPr>
          <a:ln/>
        </p:spPr>
      </p:sp>
      <p:sp>
        <p:nvSpPr>
          <p:cNvPr id="21299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722346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4019" name="Rectangle 3"/>
          <p:cNvSpPr>
            <a:spLocks noGrp="1" noChangeArrowheads="1"/>
          </p:cNvSpPr>
          <p:nvPr>
            <p:ph type="dt" sz="quarter" idx="1"/>
          </p:nvPr>
        </p:nvSpPr>
        <p:spPr>
          <a:noFill/>
          <a:ln>
            <a:miter lim="800000"/>
            <a:headEnd/>
            <a:tailEnd/>
          </a:ln>
        </p:spPr>
        <p:txBody>
          <a:bodyPr/>
          <a:lstStyle/>
          <a:p>
            <a:fld id="{3A2BE515-956C-45F1-ACA8-4325B7AD9E35}" type="datetime3">
              <a:rPr lang="en-AU" altLang="zh-CN" smtClean="0"/>
              <a:pPr/>
              <a:t>17 April, 2017</a:t>
            </a:fld>
            <a:endParaRPr lang="en-AU" altLang="zh-CN" smtClean="0"/>
          </a:p>
        </p:txBody>
      </p:sp>
      <p:sp>
        <p:nvSpPr>
          <p:cNvPr id="214020"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4021" name="Rectangle 7"/>
          <p:cNvSpPr>
            <a:spLocks noGrp="1" noChangeArrowheads="1"/>
          </p:cNvSpPr>
          <p:nvPr>
            <p:ph type="sldNum" sz="quarter" idx="5"/>
          </p:nvPr>
        </p:nvSpPr>
        <p:spPr>
          <a:noFill/>
          <a:ln>
            <a:miter lim="800000"/>
            <a:headEnd/>
            <a:tailEnd/>
          </a:ln>
        </p:spPr>
        <p:txBody>
          <a:bodyPr/>
          <a:lstStyle/>
          <a:p>
            <a:fld id="{22AA8DC9-BE8F-4845-A528-E07738B9D8A0}" type="slidenum">
              <a:rPr lang="en-AU" altLang="zh-CN" smtClean="0"/>
              <a:pPr/>
              <a:t>13</a:t>
            </a:fld>
            <a:endParaRPr lang="en-AU" altLang="zh-CN" smtClean="0"/>
          </a:p>
        </p:txBody>
      </p:sp>
      <p:sp>
        <p:nvSpPr>
          <p:cNvPr id="214022" name="Rectangle 2"/>
          <p:cNvSpPr>
            <a:spLocks noGrp="1" noRot="1" noChangeAspect="1" noChangeArrowheads="1" noTextEdit="1"/>
          </p:cNvSpPr>
          <p:nvPr>
            <p:ph type="sldImg"/>
          </p:nvPr>
        </p:nvSpPr>
        <p:spPr>
          <a:ln/>
        </p:spPr>
      </p:sp>
      <p:sp>
        <p:nvSpPr>
          <p:cNvPr id="21402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897359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690" name="Rectangle 2"/>
          <p:cNvSpPr>
            <a:spLocks noGrp="1" noRot="1" noChangeAspect="1" noChangeArrowheads="1" noTextEdit="1"/>
          </p:cNvSpPr>
          <p:nvPr>
            <p:ph type="sldImg"/>
          </p:nvPr>
        </p:nvSpPr>
        <p:spPr/>
      </p:sp>
      <p:sp>
        <p:nvSpPr>
          <p:cNvPr id="1266691" name="Rectangle 3"/>
          <p:cNvSpPr>
            <a:spLocks noGrp="1" noChangeArrowheads="1"/>
          </p:cNvSpPr>
          <p:nvPr>
            <p:ph type="body" idx="1"/>
          </p:nvPr>
        </p:nvSpPr>
        <p:spPr>
          <a:ln/>
        </p:spPr>
        <p:txBody>
          <a:bodyPr/>
          <a:lstStyle/>
          <a:p>
            <a:pPr marL="198184" indent="-198184"/>
            <a:r>
              <a:rPr lang="zh-CN" altLang="en-US" dirty="0" smtClean="0"/>
              <a:t>课堂提问</a:t>
            </a:r>
            <a:endParaRPr lang="en-US" dirty="0"/>
          </a:p>
        </p:txBody>
      </p:sp>
    </p:spTree>
    <p:extLst>
      <p:ext uri="{BB962C8B-B14F-4D97-AF65-F5344CB8AC3E}">
        <p14:creationId xmlns:p14="http://schemas.microsoft.com/office/powerpoint/2010/main" val="2198378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198184" indent="-198184"/>
            <a:r>
              <a:rPr lang="zh-CN" altLang="en-US" dirty="0" smtClean="0"/>
              <a:t>讲课</a:t>
            </a:r>
            <a:endParaRPr lang="en-US" dirty="0"/>
          </a:p>
          <a:p>
            <a:pPr marL="198184" indent="-198184"/>
            <a:endParaRPr lang="en-US" dirty="0"/>
          </a:p>
          <a:p>
            <a:pPr marL="198184" indent="-198184"/>
            <a:r>
              <a:rPr lang="en-US" dirty="0"/>
              <a:t>How many bits wide is each pipeline register now</a:t>
            </a:r>
            <a:r>
              <a:rPr lang="en-US" dirty="0" smtClean="0"/>
              <a:t>?</a:t>
            </a:r>
          </a:p>
          <a:p>
            <a:pPr marL="198184" indent="-198184"/>
            <a:r>
              <a:rPr lang="en-US" dirty="0" smtClean="0"/>
              <a:t>PC –</a:t>
            </a:r>
            <a:r>
              <a:rPr lang="en-US" baseline="0" dirty="0" smtClean="0"/>
              <a:t> 32</a:t>
            </a:r>
          </a:p>
          <a:p>
            <a:pPr marL="198184" indent="-198184"/>
            <a:r>
              <a:rPr lang="en-US" baseline="0" dirty="0" smtClean="0"/>
              <a:t>IF/ID – 32*2</a:t>
            </a:r>
            <a:endParaRPr lang="en-US" dirty="0"/>
          </a:p>
          <a:p>
            <a:pPr marL="198184" indent="-198184"/>
            <a:r>
              <a:rPr lang="en-US" dirty="0"/>
              <a:t>ID/EX – 9 + 32x4 + 10 = 147 + 10 = </a:t>
            </a:r>
            <a:r>
              <a:rPr lang="en-US" dirty="0" smtClean="0"/>
              <a:t>157</a:t>
            </a:r>
            <a:r>
              <a:rPr lang="zh-CN" altLang="en-US" dirty="0" smtClean="0"/>
              <a:t>？</a:t>
            </a:r>
            <a:r>
              <a:rPr lang="en-US" altLang="zh-CN" dirty="0" smtClean="0"/>
              <a:t>152=9+32</a:t>
            </a:r>
            <a:r>
              <a:rPr lang="zh-CN" altLang="en-US" dirty="0" smtClean="0"/>
              <a:t>*</a:t>
            </a:r>
            <a:r>
              <a:rPr lang="en-US" altLang="zh-CN" dirty="0" smtClean="0"/>
              <a:t>4+15</a:t>
            </a:r>
            <a:endParaRPr lang="en-US" dirty="0" smtClean="0"/>
          </a:p>
          <a:p>
            <a:pPr marL="198184" indent="-198184"/>
            <a:r>
              <a:rPr lang="en-US" dirty="0" smtClean="0"/>
              <a:t>EX/MEM –</a:t>
            </a:r>
            <a:r>
              <a:rPr lang="en-US" baseline="0" dirty="0" smtClean="0"/>
              <a:t> 5 + 1 + 32*3 + 5 = 107</a:t>
            </a:r>
          </a:p>
          <a:p>
            <a:pPr marL="198184" indent="-198184"/>
            <a:r>
              <a:rPr lang="en-US" baseline="0" dirty="0" smtClean="0"/>
              <a:t>MEM/WB – 2 + 32*2 + 5 = 71</a:t>
            </a:r>
            <a:endParaRPr lang="en-US" dirty="0"/>
          </a:p>
          <a:p>
            <a:pPr marL="198184" indent="-198184"/>
            <a:endParaRPr lang="en-US" dirty="0"/>
          </a:p>
          <a:p>
            <a:pPr marL="198184" indent="-198184"/>
            <a:r>
              <a:rPr lang="en-US" dirty="0"/>
              <a:t>Control line inputs to Forward Unit EX/</a:t>
            </a:r>
            <a:r>
              <a:rPr lang="en-US" dirty="0" err="1"/>
              <a:t>MEM.RegWrite</a:t>
            </a:r>
            <a:r>
              <a:rPr lang="en-US" dirty="0"/>
              <a:t> and MEM/</a:t>
            </a:r>
            <a:r>
              <a:rPr lang="en-US" dirty="0" err="1"/>
              <a:t>WB.RegWrite</a:t>
            </a:r>
            <a:r>
              <a:rPr lang="en-US" dirty="0"/>
              <a:t> not shown on diagram</a:t>
            </a:r>
          </a:p>
        </p:txBody>
      </p:sp>
    </p:spTree>
    <p:extLst>
      <p:ext uri="{BB962C8B-B14F-4D97-AF65-F5344CB8AC3E}">
        <p14:creationId xmlns:p14="http://schemas.microsoft.com/office/powerpoint/2010/main" val="3866633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Grp="1" noRot="1" noChangeAspect="1" noChangeArrowheads="1" noTextEdit="1"/>
          </p:cNvSpPr>
          <p:nvPr>
            <p:ph type="sldImg"/>
          </p:nvPr>
        </p:nvSpPr>
        <p:spPr/>
      </p:sp>
      <p:sp>
        <p:nvSpPr>
          <p:cNvPr id="1301507" name="Rectangle 3"/>
          <p:cNvSpPr>
            <a:spLocks noGrp="1" noChangeArrowheads="1"/>
          </p:cNvSpPr>
          <p:nvPr>
            <p:ph type="body" idx="1"/>
          </p:nvPr>
        </p:nvSpPr>
        <p:spPr>
          <a:ln/>
        </p:spPr>
        <p:txBody>
          <a:bodyPr/>
          <a:lstStyle/>
          <a:p>
            <a:pPr marL="198184" indent="-198184"/>
            <a:r>
              <a:rPr lang="en-US" altLang="zh-CN" dirty="0" err="1" smtClean="0"/>
              <a:t>Lw</a:t>
            </a:r>
            <a:r>
              <a:rPr lang="en-US" altLang="zh-CN" dirty="0" smtClean="0"/>
              <a:t> </a:t>
            </a:r>
            <a:r>
              <a:rPr lang="en-US" altLang="zh-CN" dirty="0" err="1" smtClean="0"/>
              <a:t>sw</a:t>
            </a:r>
            <a:r>
              <a:rPr lang="zh-CN" altLang="en-US" dirty="0" smtClean="0"/>
              <a:t>指令</a:t>
            </a:r>
            <a:r>
              <a:rPr lang="en-US" altLang="zh-CN" dirty="0" smtClean="0"/>
              <a:t>16</a:t>
            </a:r>
            <a:r>
              <a:rPr lang="zh-CN" altLang="en-US" dirty="0" smtClean="0"/>
              <a:t>位立即数的选择，由</a:t>
            </a:r>
            <a:r>
              <a:rPr lang="en-US" altLang="zh-CN" dirty="0" err="1" smtClean="0"/>
              <a:t>alusrc</a:t>
            </a:r>
            <a:r>
              <a:rPr lang="zh-CN" altLang="en-US" dirty="0" smtClean="0"/>
              <a:t>信号决定，书</a:t>
            </a:r>
            <a:r>
              <a:rPr lang="en-US" altLang="zh-CN" dirty="0" smtClean="0"/>
              <a:t>P231</a:t>
            </a:r>
            <a:endParaRPr lang="en-US" dirty="0"/>
          </a:p>
        </p:txBody>
      </p:sp>
    </p:spTree>
    <p:extLst>
      <p:ext uri="{BB962C8B-B14F-4D97-AF65-F5344CB8AC3E}">
        <p14:creationId xmlns:p14="http://schemas.microsoft.com/office/powerpoint/2010/main" val="2178986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Rectangle 2"/>
          <p:cNvSpPr>
            <a:spLocks noGrp="1" noChangeArrowheads="1"/>
          </p:cNvSpPr>
          <p:nvPr>
            <p:ph type="body" idx="1"/>
          </p:nvPr>
        </p:nvSpPr>
        <p:spPr>
          <a:xfrm>
            <a:off x="516434" y="4345214"/>
            <a:ext cx="5909964" cy="4113893"/>
          </a:xfrm>
          <a:noFill/>
          <a:ln>
            <a:noFill/>
          </a:ln>
        </p:spPr>
        <p:txBody>
          <a:bodyPr lIns="92887" tIns="45629" rIns="92887" bIns="45629"/>
          <a:lstStyle/>
          <a:p>
            <a:r>
              <a:rPr lang="en-US" dirty="0"/>
              <a:t>What if </a:t>
            </a:r>
            <a:r>
              <a:rPr lang="en-US" dirty="0" err="1"/>
              <a:t>lw</a:t>
            </a:r>
            <a:r>
              <a:rPr lang="en-US" dirty="0"/>
              <a:t> was replaced with add $1,  - is forwarding still needed?  From where, to where?</a:t>
            </a:r>
          </a:p>
          <a:p>
            <a:r>
              <a:rPr lang="en-US" dirty="0"/>
              <a:t>What if $1 was used to compute the effective address (it would be a load-use data hazard and would require a stall insertion between the </a:t>
            </a:r>
            <a:r>
              <a:rPr lang="en-US" dirty="0" err="1"/>
              <a:t>lw</a:t>
            </a:r>
            <a:r>
              <a:rPr lang="en-US" dirty="0"/>
              <a:t> and </a:t>
            </a:r>
            <a:r>
              <a:rPr lang="en-US" dirty="0" err="1"/>
              <a:t>sw</a:t>
            </a:r>
            <a:r>
              <a:rPr lang="en-US" dirty="0"/>
              <a:t>)</a:t>
            </a:r>
          </a:p>
        </p:txBody>
      </p:sp>
      <p:sp>
        <p:nvSpPr>
          <p:cNvPr id="1275907" name="Rectangle 3"/>
          <p:cNvSpPr>
            <a:spLocks noGrp="1" noRot="1" noChangeAspect="1" noChangeArrowheads="1" noTextEdit="1"/>
          </p:cNvSpPr>
          <p:nvPr>
            <p:ph type="sldImg"/>
          </p:nvPr>
        </p:nvSpPr>
        <p:spPr>
          <a:xfrm>
            <a:off x="1160463" y="585788"/>
            <a:ext cx="4554537" cy="3417887"/>
          </a:xfrm>
          <a:ln/>
        </p:spPr>
      </p:sp>
    </p:spTree>
    <p:extLst>
      <p:ext uri="{BB962C8B-B14F-4D97-AF65-F5344CB8AC3E}">
        <p14:creationId xmlns:p14="http://schemas.microsoft.com/office/powerpoint/2010/main" val="208085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5043" name="Rectangle 3"/>
          <p:cNvSpPr>
            <a:spLocks noGrp="1" noChangeArrowheads="1"/>
          </p:cNvSpPr>
          <p:nvPr>
            <p:ph type="dt" sz="quarter" idx="1"/>
          </p:nvPr>
        </p:nvSpPr>
        <p:spPr>
          <a:noFill/>
          <a:ln>
            <a:miter lim="800000"/>
            <a:headEnd/>
            <a:tailEnd/>
          </a:ln>
        </p:spPr>
        <p:txBody>
          <a:bodyPr/>
          <a:lstStyle/>
          <a:p>
            <a:fld id="{DDF96F44-4190-4F3A-BFB8-E3AECDD5E0B3}" type="datetime3">
              <a:rPr lang="en-AU" altLang="zh-CN" smtClean="0"/>
              <a:pPr/>
              <a:t>17 April, 2017</a:t>
            </a:fld>
            <a:endParaRPr lang="en-AU" altLang="zh-CN" smtClean="0"/>
          </a:p>
        </p:txBody>
      </p:sp>
      <p:sp>
        <p:nvSpPr>
          <p:cNvPr id="215044"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5045" name="Rectangle 7"/>
          <p:cNvSpPr>
            <a:spLocks noGrp="1" noChangeArrowheads="1"/>
          </p:cNvSpPr>
          <p:nvPr>
            <p:ph type="sldNum" sz="quarter" idx="5"/>
          </p:nvPr>
        </p:nvSpPr>
        <p:spPr>
          <a:noFill/>
          <a:ln>
            <a:miter lim="800000"/>
            <a:headEnd/>
            <a:tailEnd/>
          </a:ln>
        </p:spPr>
        <p:txBody>
          <a:bodyPr/>
          <a:lstStyle/>
          <a:p>
            <a:fld id="{50863A7C-A426-487E-B39C-CCA0A88C75BD}" type="slidenum">
              <a:rPr lang="en-AU" altLang="zh-CN" smtClean="0"/>
              <a:pPr/>
              <a:t>18</a:t>
            </a:fld>
            <a:endParaRPr lang="en-AU" altLang="zh-CN" smtClean="0"/>
          </a:p>
        </p:txBody>
      </p:sp>
      <p:sp>
        <p:nvSpPr>
          <p:cNvPr id="215046" name="Rectangle 2"/>
          <p:cNvSpPr>
            <a:spLocks noGrp="1" noRot="1" noChangeAspect="1" noChangeArrowheads="1" noTextEdit="1"/>
          </p:cNvSpPr>
          <p:nvPr>
            <p:ph type="sldImg"/>
          </p:nvPr>
        </p:nvSpPr>
        <p:spPr>
          <a:ln/>
        </p:spPr>
      </p:sp>
      <p:sp>
        <p:nvSpPr>
          <p:cNvPr id="215047" name="Rectangle 3"/>
          <p:cNvSpPr>
            <a:spLocks noGrp="1" noChangeArrowheads="1"/>
          </p:cNvSpPr>
          <p:nvPr>
            <p:ph type="body" idx="1"/>
          </p:nvPr>
        </p:nvSpPr>
        <p:spPr>
          <a:noFill/>
        </p:spPr>
        <p:txBody>
          <a:bodyPr/>
          <a:lstStyle/>
          <a:p>
            <a:r>
              <a:rPr lang="zh-CN" altLang="en-US" dirty="0" smtClean="0"/>
              <a:t>前面讲了，算数</a:t>
            </a:r>
            <a:r>
              <a:rPr lang="en-US" altLang="zh-CN" dirty="0" smtClean="0"/>
              <a:t>-</a:t>
            </a:r>
            <a:r>
              <a:rPr lang="zh-CN" altLang="en-US" dirty="0" smtClean="0"/>
              <a:t>算数型 数据冒险</a:t>
            </a:r>
            <a:endParaRPr lang="en-US" altLang="zh-CN" dirty="0" smtClean="0"/>
          </a:p>
          <a:p>
            <a:r>
              <a:rPr lang="zh-CN" altLang="en-US" dirty="0" smtClean="0"/>
              <a:t>和</a:t>
            </a:r>
            <a:r>
              <a:rPr lang="en-US" altLang="zh-CN" dirty="0" err="1" smtClean="0"/>
              <a:t>lw-sw</a:t>
            </a:r>
            <a:r>
              <a:rPr lang="en-US" altLang="zh-CN" baseline="0" dirty="0" smtClean="0"/>
              <a:t> </a:t>
            </a:r>
            <a:r>
              <a:rPr lang="zh-CN" altLang="en-US" baseline="0" dirty="0" smtClean="0"/>
              <a:t>数据冒险</a:t>
            </a:r>
            <a:endParaRPr lang="en-US" altLang="zh-CN" baseline="0" dirty="0" smtClean="0"/>
          </a:p>
          <a:p>
            <a:r>
              <a:rPr lang="zh-CN" altLang="en-US" baseline="0" dirty="0" smtClean="0"/>
              <a:t>下面讲 </a:t>
            </a:r>
            <a:r>
              <a:rPr lang="en-US" altLang="zh-CN" baseline="0" dirty="0" err="1" smtClean="0"/>
              <a:t>lw</a:t>
            </a:r>
            <a:r>
              <a:rPr lang="en-US" altLang="zh-CN" baseline="0" dirty="0" smtClean="0"/>
              <a:t>-</a:t>
            </a:r>
            <a:r>
              <a:rPr lang="zh-CN" altLang="en-US" baseline="0" dirty="0" smtClean="0"/>
              <a:t>算数 数据冒险</a:t>
            </a:r>
            <a:endParaRPr lang="en-US" altLang="zh-CN" dirty="0" smtClean="0"/>
          </a:p>
        </p:txBody>
      </p:sp>
    </p:spTree>
    <p:extLst>
      <p:ext uri="{BB962C8B-B14F-4D97-AF65-F5344CB8AC3E}">
        <p14:creationId xmlns:p14="http://schemas.microsoft.com/office/powerpoint/2010/main" val="3957089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6067" name="Rectangle 3"/>
          <p:cNvSpPr>
            <a:spLocks noGrp="1" noChangeArrowheads="1"/>
          </p:cNvSpPr>
          <p:nvPr>
            <p:ph type="dt" sz="quarter" idx="1"/>
          </p:nvPr>
        </p:nvSpPr>
        <p:spPr>
          <a:noFill/>
          <a:ln>
            <a:miter lim="800000"/>
            <a:headEnd/>
            <a:tailEnd/>
          </a:ln>
        </p:spPr>
        <p:txBody>
          <a:bodyPr/>
          <a:lstStyle/>
          <a:p>
            <a:fld id="{C74F969B-5143-4464-ADF7-24454B96E6BB}" type="datetime3">
              <a:rPr lang="en-AU" altLang="zh-CN" smtClean="0"/>
              <a:pPr/>
              <a:t>17 April, 2017</a:t>
            </a:fld>
            <a:endParaRPr lang="en-AU" altLang="zh-CN" smtClean="0"/>
          </a:p>
        </p:txBody>
      </p:sp>
      <p:sp>
        <p:nvSpPr>
          <p:cNvPr id="21606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6069" name="Rectangle 7"/>
          <p:cNvSpPr>
            <a:spLocks noGrp="1" noChangeArrowheads="1"/>
          </p:cNvSpPr>
          <p:nvPr>
            <p:ph type="sldNum" sz="quarter" idx="5"/>
          </p:nvPr>
        </p:nvSpPr>
        <p:spPr>
          <a:noFill/>
          <a:ln>
            <a:miter lim="800000"/>
            <a:headEnd/>
            <a:tailEnd/>
          </a:ln>
        </p:spPr>
        <p:txBody>
          <a:bodyPr/>
          <a:lstStyle/>
          <a:p>
            <a:fld id="{EB13DE56-F922-4E09-8039-A209ADAC291A}" type="slidenum">
              <a:rPr lang="en-AU" altLang="zh-CN" smtClean="0"/>
              <a:pPr/>
              <a:t>19</a:t>
            </a:fld>
            <a:endParaRPr lang="en-AU" altLang="zh-CN" smtClean="0"/>
          </a:p>
        </p:txBody>
      </p:sp>
      <p:sp>
        <p:nvSpPr>
          <p:cNvPr id="216070" name="Rectangle 2"/>
          <p:cNvSpPr>
            <a:spLocks noGrp="1" noRot="1" noChangeAspect="1" noChangeArrowheads="1" noTextEdit="1"/>
          </p:cNvSpPr>
          <p:nvPr>
            <p:ph type="sldImg"/>
          </p:nvPr>
        </p:nvSpPr>
        <p:spPr>
          <a:ln/>
        </p:spPr>
      </p:sp>
      <p:sp>
        <p:nvSpPr>
          <p:cNvPr id="21607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28687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05827" name="Rectangle 3"/>
          <p:cNvSpPr>
            <a:spLocks noGrp="1" noChangeArrowheads="1"/>
          </p:cNvSpPr>
          <p:nvPr>
            <p:ph type="dt" sz="quarter" idx="1"/>
          </p:nvPr>
        </p:nvSpPr>
        <p:spPr>
          <a:noFill/>
          <a:ln>
            <a:miter lim="800000"/>
            <a:headEnd/>
            <a:tailEnd/>
          </a:ln>
        </p:spPr>
        <p:txBody>
          <a:bodyPr/>
          <a:lstStyle/>
          <a:p>
            <a:fld id="{E41B334E-4CFD-42CE-956F-D398D7E18C60}" type="datetime3">
              <a:rPr lang="en-AU" altLang="zh-CN" smtClean="0"/>
              <a:pPr/>
              <a:t>17 April, 2017</a:t>
            </a:fld>
            <a:endParaRPr lang="en-AU" altLang="zh-CN" smtClean="0"/>
          </a:p>
        </p:txBody>
      </p:sp>
      <p:sp>
        <p:nvSpPr>
          <p:cNvPr id="20582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05829" name="Rectangle 7"/>
          <p:cNvSpPr>
            <a:spLocks noGrp="1" noChangeArrowheads="1"/>
          </p:cNvSpPr>
          <p:nvPr>
            <p:ph type="sldNum" sz="quarter" idx="5"/>
          </p:nvPr>
        </p:nvSpPr>
        <p:spPr>
          <a:noFill/>
          <a:ln>
            <a:miter lim="800000"/>
            <a:headEnd/>
            <a:tailEnd/>
          </a:ln>
        </p:spPr>
        <p:txBody>
          <a:bodyPr/>
          <a:lstStyle/>
          <a:p>
            <a:fld id="{4943FDB9-5D84-4A16-8339-321CBC4C6589}" type="slidenum">
              <a:rPr lang="en-AU" altLang="zh-CN" smtClean="0"/>
              <a:pPr/>
              <a:t>2</a:t>
            </a:fld>
            <a:endParaRPr lang="en-AU" altLang="zh-CN" smtClean="0"/>
          </a:p>
        </p:txBody>
      </p:sp>
      <p:sp>
        <p:nvSpPr>
          <p:cNvPr id="205830" name="Rectangle 2"/>
          <p:cNvSpPr>
            <a:spLocks noGrp="1" noRot="1" noChangeAspect="1" noChangeArrowheads="1" noTextEdit="1"/>
          </p:cNvSpPr>
          <p:nvPr>
            <p:ph type="sldImg"/>
          </p:nvPr>
        </p:nvSpPr>
        <p:spPr>
          <a:ln/>
        </p:spPr>
      </p:sp>
      <p:sp>
        <p:nvSpPr>
          <p:cNvPr id="20583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001931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6067" name="Rectangle 3"/>
          <p:cNvSpPr>
            <a:spLocks noGrp="1" noChangeArrowheads="1"/>
          </p:cNvSpPr>
          <p:nvPr>
            <p:ph type="dt" sz="quarter" idx="1"/>
          </p:nvPr>
        </p:nvSpPr>
        <p:spPr>
          <a:noFill/>
          <a:ln>
            <a:miter lim="800000"/>
            <a:headEnd/>
            <a:tailEnd/>
          </a:ln>
        </p:spPr>
        <p:txBody>
          <a:bodyPr/>
          <a:lstStyle/>
          <a:p>
            <a:fld id="{C74F969B-5143-4464-ADF7-24454B96E6BB}" type="datetime3">
              <a:rPr lang="en-AU" altLang="zh-CN" smtClean="0"/>
              <a:pPr/>
              <a:t>17 April, 2017</a:t>
            </a:fld>
            <a:endParaRPr lang="en-AU" altLang="zh-CN" smtClean="0"/>
          </a:p>
        </p:txBody>
      </p:sp>
      <p:sp>
        <p:nvSpPr>
          <p:cNvPr id="21606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6069" name="Rectangle 7"/>
          <p:cNvSpPr>
            <a:spLocks noGrp="1" noChangeArrowheads="1"/>
          </p:cNvSpPr>
          <p:nvPr>
            <p:ph type="sldNum" sz="quarter" idx="5"/>
          </p:nvPr>
        </p:nvSpPr>
        <p:spPr>
          <a:noFill/>
          <a:ln>
            <a:miter lim="800000"/>
            <a:headEnd/>
            <a:tailEnd/>
          </a:ln>
        </p:spPr>
        <p:txBody>
          <a:bodyPr/>
          <a:lstStyle/>
          <a:p>
            <a:fld id="{EB13DE56-F922-4E09-8039-A209ADAC291A}" type="slidenum">
              <a:rPr lang="en-AU" altLang="zh-CN" smtClean="0"/>
              <a:pPr/>
              <a:t>20</a:t>
            </a:fld>
            <a:endParaRPr lang="en-AU" altLang="zh-CN" smtClean="0"/>
          </a:p>
        </p:txBody>
      </p:sp>
      <p:sp>
        <p:nvSpPr>
          <p:cNvPr id="216070" name="Rectangle 2"/>
          <p:cNvSpPr>
            <a:spLocks noGrp="1" noRot="1" noChangeAspect="1" noChangeArrowheads="1" noTextEdit="1"/>
          </p:cNvSpPr>
          <p:nvPr>
            <p:ph type="sldImg"/>
          </p:nvPr>
        </p:nvSpPr>
        <p:spPr>
          <a:ln/>
        </p:spPr>
      </p:sp>
      <p:sp>
        <p:nvSpPr>
          <p:cNvPr id="21607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62917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6067" name="Rectangle 3"/>
          <p:cNvSpPr>
            <a:spLocks noGrp="1" noChangeArrowheads="1"/>
          </p:cNvSpPr>
          <p:nvPr>
            <p:ph type="dt" sz="quarter" idx="1"/>
          </p:nvPr>
        </p:nvSpPr>
        <p:spPr>
          <a:noFill/>
          <a:ln>
            <a:miter lim="800000"/>
            <a:headEnd/>
            <a:tailEnd/>
          </a:ln>
        </p:spPr>
        <p:txBody>
          <a:bodyPr/>
          <a:lstStyle/>
          <a:p>
            <a:fld id="{C74F969B-5143-4464-ADF7-24454B96E6BB}" type="datetime3">
              <a:rPr lang="en-AU" altLang="zh-CN" smtClean="0"/>
              <a:pPr/>
              <a:t>17 April, 2017</a:t>
            </a:fld>
            <a:endParaRPr lang="en-AU" altLang="zh-CN" smtClean="0"/>
          </a:p>
        </p:txBody>
      </p:sp>
      <p:sp>
        <p:nvSpPr>
          <p:cNvPr id="21606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6069" name="Rectangle 7"/>
          <p:cNvSpPr>
            <a:spLocks noGrp="1" noChangeArrowheads="1"/>
          </p:cNvSpPr>
          <p:nvPr>
            <p:ph type="sldNum" sz="quarter" idx="5"/>
          </p:nvPr>
        </p:nvSpPr>
        <p:spPr>
          <a:noFill/>
          <a:ln>
            <a:miter lim="800000"/>
            <a:headEnd/>
            <a:tailEnd/>
          </a:ln>
        </p:spPr>
        <p:txBody>
          <a:bodyPr/>
          <a:lstStyle/>
          <a:p>
            <a:fld id="{EB13DE56-F922-4E09-8039-A209ADAC291A}" type="slidenum">
              <a:rPr lang="en-AU" altLang="zh-CN" smtClean="0"/>
              <a:pPr/>
              <a:t>21</a:t>
            </a:fld>
            <a:endParaRPr lang="en-AU" altLang="zh-CN" smtClean="0"/>
          </a:p>
        </p:txBody>
      </p:sp>
      <p:sp>
        <p:nvSpPr>
          <p:cNvPr id="216070" name="Rectangle 2"/>
          <p:cNvSpPr>
            <a:spLocks noGrp="1" noRot="1" noChangeAspect="1" noChangeArrowheads="1" noTextEdit="1"/>
          </p:cNvSpPr>
          <p:nvPr>
            <p:ph type="sldImg"/>
          </p:nvPr>
        </p:nvSpPr>
        <p:spPr>
          <a:ln/>
        </p:spPr>
      </p:sp>
      <p:sp>
        <p:nvSpPr>
          <p:cNvPr id="21607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5282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7091" name="Rectangle 3"/>
          <p:cNvSpPr>
            <a:spLocks noGrp="1" noChangeArrowheads="1"/>
          </p:cNvSpPr>
          <p:nvPr>
            <p:ph type="dt" sz="quarter" idx="1"/>
          </p:nvPr>
        </p:nvSpPr>
        <p:spPr>
          <a:noFill/>
          <a:ln>
            <a:miter lim="800000"/>
            <a:headEnd/>
            <a:tailEnd/>
          </a:ln>
        </p:spPr>
        <p:txBody>
          <a:bodyPr/>
          <a:lstStyle/>
          <a:p>
            <a:fld id="{A194D921-F6CD-4B1A-B396-F2F924A63681}" type="datetime3">
              <a:rPr lang="en-AU" altLang="zh-CN" smtClean="0"/>
              <a:pPr/>
              <a:t>17 April, 2017</a:t>
            </a:fld>
            <a:endParaRPr lang="en-AU" altLang="zh-CN" smtClean="0"/>
          </a:p>
        </p:txBody>
      </p:sp>
      <p:sp>
        <p:nvSpPr>
          <p:cNvPr id="217092"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7093" name="Rectangle 7"/>
          <p:cNvSpPr>
            <a:spLocks noGrp="1" noChangeArrowheads="1"/>
          </p:cNvSpPr>
          <p:nvPr>
            <p:ph type="sldNum" sz="quarter" idx="5"/>
          </p:nvPr>
        </p:nvSpPr>
        <p:spPr>
          <a:noFill/>
          <a:ln>
            <a:miter lim="800000"/>
            <a:headEnd/>
            <a:tailEnd/>
          </a:ln>
        </p:spPr>
        <p:txBody>
          <a:bodyPr/>
          <a:lstStyle/>
          <a:p>
            <a:fld id="{B7D8BAA1-2567-4CF5-845A-0803D37150A9}" type="slidenum">
              <a:rPr lang="en-AU" altLang="zh-CN" smtClean="0"/>
              <a:pPr/>
              <a:t>22</a:t>
            </a:fld>
            <a:endParaRPr lang="en-AU" altLang="zh-CN" smtClean="0"/>
          </a:p>
        </p:txBody>
      </p:sp>
      <p:sp>
        <p:nvSpPr>
          <p:cNvPr id="217094" name="Rectangle 2"/>
          <p:cNvSpPr>
            <a:spLocks noGrp="1" noRot="1" noChangeAspect="1" noChangeArrowheads="1" noTextEdit="1"/>
          </p:cNvSpPr>
          <p:nvPr>
            <p:ph type="sldImg"/>
          </p:nvPr>
        </p:nvSpPr>
        <p:spPr>
          <a:ln/>
        </p:spPr>
      </p:sp>
      <p:sp>
        <p:nvSpPr>
          <p:cNvPr id="217095"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4130779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8115" name="Rectangle 3"/>
          <p:cNvSpPr>
            <a:spLocks noGrp="1" noChangeArrowheads="1"/>
          </p:cNvSpPr>
          <p:nvPr>
            <p:ph type="dt" sz="quarter" idx="1"/>
          </p:nvPr>
        </p:nvSpPr>
        <p:spPr>
          <a:noFill/>
          <a:ln>
            <a:miter lim="800000"/>
            <a:headEnd/>
            <a:tailEnd/>
          </a:ln>
        </p:spPr>
        <p:txBody>
          <a:bodyPr/>
          <a:lstStyle/>
          <a:p>
            <a:fld id="{1957B252-356F-43BE-ACEE-131326BA13B8}" type="datetime3">
              <a:rPr lang="en-AU" altLang="zh-CN" smtClean="0"/>
              <a:pPr/>
              <a:t>17 April, 2017</a:t>
            </a:fld>
            <a:endParaRPr lang="en-AU" altLang="zh-CN" smtClean="0"/>
          </a:p>
        </p:txBody>
      </p:sp>
      <p:sp>
        <p:nvSpPr>
          <p:cNvPr id="21811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8117" name="Rectangle 7"/>
          <p:cNvSpPr>
            <a:spLocks noGrp="1" noChangeArrowheads="1"/>
          </p:cNvSpPr>
          <p:nvPr>
            <p:ph type="sldNum" sz="quarter" idx="5"/>
          </p:nvPr>
        </p:nvSpPr>
        <p:spPr>
          <a:noFill/>
          <a:ln>
            <a:miter lim="800000"/>
            <a:headEnd/>
            <a:tailEnd/>
          </a:ln>
        </p:spPr>
        <p:txBody>
          <a:bodyPr/>
          <a:lstStyle/>
          <a:p>
            <a:fld id="{033789F7-A30B-49E5-9269-BE1766B41F26}" type="slidenum">
              <a:rPr lang="en-AU" altLang="zh-CN" smtClean="0"/>
              <a:pPr/>
              <a:t>23</a:t>
            </a:fld>
            <a:endParaRPr lang="en-AU" altLang="zh-CN" smtClean="0"/>
          </a:p>
        </p:txBody>
      </p:sp>
      <p:sp>
        <p:nvSpPr>
          <p:cNvPr id="218118" name="Rectangle 2"/>
          <p:cNvSpPr>
            <a:spLocks noGrp="1" noRot="1" noChangeAspect="1" noChangeArrowheads="1" noTextEdit="1"/>
          </p:cNvSpPr>
          <p:nvPr>
            <p:ph type="sldImg"/>
          </p:nvPr>
        </p:nvSpPr>
        <p:spPr>
          <a:ln/>
        </p:spPr>
      </p:sp>
      <p:sp>
        <p:nvSpPr>
          <p:cNvPr id="21811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09486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9139" name="Rectangle 3"/>
          <p:cNvSpPr>
            <a:spLocks noGrp="1" noChangeArrowheads="1"/>
          </p:cNvSpPr>
          <p:nvPr>
            <p:ph type="dt" sz="quarter" idx="1"/>
          </p:nvPr>
        </p:nvSpPr>
        <p:spPr>
          <a:noFill/>
          <a:ln>
            <a:miter lim="800000"/>
            <a:headEnd/>
            <a:tailEnd/>
          </a:ln>
        </p:spPr>
        <p:txBody>
          <a:bodyPr/>
          <a:lstStyle/>
          <a:p>
            <a:fld id="{B2F84663-3FD1-41FA-B6C6-860125E9C4DE}" type="datetime3">
              <a:rPr lang="en-AU" altLang="zh-CN" smtClean="0"/>
              <a:pPr/>
              <a:t>17 April, 2017</a:t>
            </a:fld>
            <a:endParaRPr lang="en-AU" altLang="zh-CN" smtClean="0"/>
          </a:p>
        </p:txBody>
      </p:sp>
      <p:sp>
        <p:nvSpPr>
          <p:cNvPr id="219140"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9141" name="Rectangle 7"/>
          <p:cNvSpPr>
            <a:spLocks noGrp="1" noChangeArrowheads="1"/>
          </p:cNvSpPr>
          <p:nvPr>
            <p:ph type="sldNum" sz="quarter" idx="5"/>
          </p:nvPr>
        </p:nvSpPr>
        <p:spPr>
          <a:noFill/>
          <a:ln>
            <a:miter lim="800000"/>
            <a:headEnd/>
            <a:tailEnd/>
          </a:ln>
        </p:spPr>
        <p:txBody>
          <a:bodyPr/>
          <a:lstStyle/>
          <a:p>
            <a:fld id="{EC5FAF47-2E15-49EC-84D3-B6547DDAA824}" type="slidenum">
              <a:rPr lang="en-AU" altLang="zh-CN" smtClean="0"/>
              <a:pPr/>
              <a:t>24</a:t>
            </a:fld>
            <a:endParaRPr lang="en-AU" altLang="zh-CN" smtClean="0"/>
          </a:p>
        </p:txBody>
      </p:sp>
      <p:sp>
        <p:nvSpPr>
          <p:cNvPr id="219142" name="Rectangle 2"/>
          <p:cNvSpPr>
            <a:spLocks noGrp="1" noRot="1" noChangeAspect="1" noChangeArrowheads="1" noTextEdit="1"/>
          </p:cNvSpPr>
          <p:nvPr>
            <p:ph type="sldImg"/>
          </p:nvPr>
        </p:nvSpPr>
        <p:spPr>
          <a:ln/>
        </p:spPr>
      </p:sp>
      <p:sp>
        <p:nvSpPr>
          <p:cNvPr id="21914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914285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0163" name="Rectangle 3"/>
          <p:cNvSpPr>
            <a:spLocks noGrp="1" noChangeArrowheads="1"/>
          </p:cNvSpPr>
          <p:nvPr>
            <p:ph type="dt" sz="quarter" idx="1"/>
          </p:nvPr>
        </p:nvSpPr>
        <p:spPr>
          <a:noFill/>
          <a:ln>
            <a:miter lim="800000"/>
            <a:headEnd/>
            <a:tailEnd/>
          </a:ln>
        </p:spPr>
        <p:txBody>
          <a:bodyPr/>
          <a:lstStyle/>
          <a:p>
            <a:fld id="{82D0F54A-72B0-4B7C-A684-B70ACE745DAE}" type="datetime3">
              <a:rPr lang="en-AU" altLang="zh-CN" smtClean="0"/>
              <a:pPr/>
              <a:t>17 April, 2017</a:t>
            </a:fld>
            <a:endParaRPr lang="en-AU" altLang="zh-CN" smtClean="0"/>
          </a:p>
        </p:txBody>
      </p:sp>
      <p:sp>
        <p:nvSpPr>
          <p:cNvPr id="220164"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0165" name="Rectangle 7"/>
          <p:cNvSpPr>
            <a:spLocks noGrp="1" noChangeArrowheads="1"/>
          </p:cNvSpPr>
          <p:nvPr>
            <p:ph type="sldNum" sz="quarter" idx="5"/>
          </p:nvPr>
        </p:nvSpPr>
        <p:spPr>
          <a:noFill/>
          <a:ln>
            <a:miter lim="800000"/>
            <a:headEnd/>
            <a:tailEnd/>
          </a:ln>
        </p:spPr>
        <p:txBody>
          <a:bodyPr/>
          <a:lstStyle/>
          <a:p>
            <a:fld id="{537D9CCB-DB97-4D5A-8912-A2DE8EBBE06B}" type="slidenum">
              <a:rPr lang="en-AU" altLang="zh-CN" smtClean="0"/>
              <a:pPr/>
              <a:t>25</a:t>
            </a:fld>
            <a:endParaRPr lang="en-AU" altLang="zh-CN" smtClean="0"/>
          </a:p>
        </p:txBody>
      </p:sp>
      <p:sp>
        <p:nvSpPr>
          <p:cNvPr id="220166" name="Rectangle 2"/>
          <p:cNvSpPr>
            <a:spLocks noGrp="1" noRot="1" noChangeAspect="1" noChangeArrowheads="1" noTextEdit="1"/>
          </p:cNvSpPr>
          <p:nvPr>
            <p:ph type="sldImg"/>
          </p:nvPr>
        </p:nvSpPr>
        <p:spPr>
          <a:ln/>
        </p:spPr>
      </p:sp>
      <p:sp>
        <p:nvSpPr>
          <p:cNvPr id="22016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003315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1187" name="Rectangle 3"/>
          <p:cNvSpPr>
            <a:spLocks noGrp="1" noChangeArrowheads="1"/>
          </p:cNvSpPr>
          <p:nvPr>
            <p:ph type="dt" sz="quarter" idx="1"/>
          </p:nvPr>
        </p:nvSpPr>
        <p:spPr>
          <a:noFill/>
          <a:ln>
            <a:miter lim="800000"/>
            <a:headEnd/>
            <a:tailEnd/>
          </a:ln>
        </p:spPr>
        <p:txBody>
          <a:bodyPr/>
          <a:lstStyle/>
          <a:p>
            <a:fld id="{BC2DA8A2-403F-406B-A2B9-40B36461AF43}" type="datetime3">
              <a:rPr lang="en-AU" altLang="zh-CN" smtClean="0"/>
              <a:pPr/>
              <a:t>17 April, 2017</a:t>
            </a:fld>
            <a:endParaRPr lang="en-AU" altLang="zh-CN" smtClean="0"/>
          </a:p>
        </p:txBody>
      </p:sp>
      <p:sp>
        <p:nvSpPr>
          <p:cNvPr id="22118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1189" name="Rectangle 7"/>
          <p:cNvSpPr>
            <a:spLocks noGrp="1" noChangeArrowheads="1"/>
          </p:cNvSpPr>
          <p:nvPr>
            <p:ph type="sldNum" sz="quarter" idx="5"/>
          </p:nvPr>
        </p:nvSpPr>
        <p:spPr>
          <a:noFill/>
          <a:ln>
            <a:miter lim="800000"/>
            <a:headEnd/>
            <a:tailEnd/>
          </a:ln>
        </p:spPr>
        <p:txBody>
          <a:bodyPr/>
          <a:lstStyle/>
          <a:p>
            <a:fld id="{784A51A6-607A-410F-995D-D6122971A476}" type="slidenum">
              <a:rPr lang="en-AU" altLang="zh-CN" smtClean="0"/>
              <a:pPr/>
              <a:t>26</a:t>
            </a:fld>
            <a:endParaRPr lang="en-AU" altLang="zh-CN" smtClean="0"/>
          </a:p>
        </p:txBody>
      </p:sp>
      <p:sp>
        <p:nvSpPr>
          <p:cNvPr id="221190" name="Rectangle 2"/>
          <p:cNvSpPr>
            <a:spLocks noGrp="1" noRot="1" noChangeAspect="1" noChangeArrowheads="1" noTextEdit="1"/>
          </p:cNvSpPr>
          <p:nvPr>
            <p:ph type="sldImg"/>
          </p:nvPr>
        </p:nvSpPr>
        <p:spPr>
          <a:ln/>
        </p:spPr>
      </p:sp>
      <p:sp>
        <p:nvSpPr>
          <p:cNvPr id="22119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695476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2211" name="Rectangle 3"/>
          <p:cNvSpPr>
            <a:spLocks noGrp="1" noChangeArrowheads="1"/>
          </p:cNvSpPr>
          <p:nvPr>
            <p:ph type="dt" sz="quarter" idx="1"/>
          </p:nvPr>
        </p:nvSpPr>
        <p:spPr>
          <a:noFill/>
          <a:ln>
            <a:miter lim="800000"/>
            <a:headEnd/>
            <a:tailEnd/>
          </a:ln>
        </p:spPr>
        <p:txBody>
          <a:bodyPr/>
          <a:lstStyle/>
          <a:p>
            <a:fld id="{14AF5BE0-A0DE-4E69-B0A2-608B498E1215}" type="datetime3">
              <a:rPr lang="en-AU" altLang="zh-CN" smtClean="0"/>
              <a:pPr/>
              <a:t>17 April, 2017</a:t>
            </a:fld>
            <a:endParaRPr lang="en-AU" altLang="zh-CN" smtClean="0"/>
          </a:p>
        </p:txBody>
      </p:sp>
      <p:sp>
        <p:nvSpPr>
          <p:cNvPr id="222212"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2213" name="Rectangle 7"/>
          <p:cNvSpPr>
            <a:spLocks noGrp="1" noChangeArrowheads="1"/>
          </p:cNvSpPr>
          <p:nvPr>
            <p:ph type="sldNum" sz="quarter" idx="5"/>
          </p:nvPr>
        </p:nvSpPr>
        <p:spPr>
          <a:noFill/>
          <a:ln>
            <a:miter lim="800000"/>
            <a:headEnd/>
            <a:tailEnd/>
          </a:ln>
        </p:spPr>
        <p:txBody>
          <a:bodyPr/>
          <a:lstStyle/>
          <a:p>
            <a:fld id="{B34A60EA-2C93-407A-8374-645EBDB25CD3}" type="slidenum">
              <a:rPr lang="en-AU" altLang="zh-CN" smtClean="0"/>
              <a:pPr/>
              <a:t>28</a:t>
            </a:fld>
            <a:endParaRPr lang="en-AU" altLang="zh-CN" smtClean="0"/>
          </a:p>
        </p:txBody>
      </p:sp>
      <p:sp>
        <p:nvSpPr>
          <p:cNvPr id="222214" name="Rectangle 2"/>
          <p:cNvSpPr>
            <a:spLocks noGrp="1" noRot="1" noChangeAspect="1" noChangeArrowheads="1" noTextEdit="1"/>
          </p:cNvSpPr>
          <p:nvPr>
            <p:ph type="sldImg"/>
          </p:nvPr>
        </p:nvSpPr>
        <p:spPr>
          <a:ln/>
        </p:spPr>
      </p:sp>
      <p:sp>
        <p:nvSpPr>
          <p:cNvPr id="22221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249521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3235" name="Rectangle 3"/>
          <p:cNvSpPr>
            <a:spLocks noGrp="1" noChangeArrowheads="1"/>
          </p:cNvSpPr>
          <p:nvPr>
            <p:ph type="dt" sz="quarter" idx="1"/>
          </p:nvPr>
        </p:nvSpPr>
        <p:spPr>
          <a:noFill/>
          <a:ln>
            <a:miter lim="800000"/>
            <a:headEnd/>
            <a:tailEnd/>
          </a:ln>
        </p:spPr>
        <p:txBody>
          <a:bodyPr/>
          <a:lstStyle/>
          <a:p>
            <a:fld id="{13038CE2-92F4-44E8-BC60-FDA176F39960}" type="datetime3">
              <a:rPr lang="en-AU" altLang="zh-CN" smtClean="0"/>
              <a:pPr/>
              <a:t>17 April, 2017</a:t>
            </a:fld>
            <a:endParaRPr lang="en-AU" altLang="zh-CN" smtClean="0"/>
          </a:p>
        </p:txBody>
      </p:sp>
      <p:sp>
        <p:nvSpPr>
          <p:cNvPr id="22323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3237" name="Rectangle 7"/>
          <p:cNvSpPr>
            <a:spLocks noGrp="1" noChangeArrowheads="1"/>
          </p:cNvSpPr>
          <p:nvPr>
            <p:ph type="sldNum" sz="quarter" idx="5"/>
          </p:nvPr>
        </p:nvSpPr>
        <p:spPr>
          <a:noFill/>
          <a:ln>
            <a:miter lim="800000"/>
            <a:headEnd/>
            <a:tailEnd/>
          </a:ln>
        </p:spPr>
        <p:txBody>
          <a:bodyPr/>
          <a:lstStyle/>
          <a:p>
            <a:fld id="{042A32F1-E129-4591-9625-88A06E31E4E0}" type="slidenum">
              <a:rPr lang="en-AU" altLang="zh-CN" smtClean="0"/>
              <a:pPr/>
              <a:t>31</a:t>
            </a:fld>
            <a:endParaRPr lang="en-AU" altLang="zh-CN" smtClean="0"/>
          </a:p>
        </p:txBody>
      </p:sp>
      <p:sp>
        <p:nvSpPr>
          <p:cNvPr id="223238" name="Rectangle 2"/>
          <p:cNvSpPr>
            <a:spLocks noGrp="1" noRot="1" noChangeAspect="1" noChangeArrowheads="1" noTextEdit="1"/>
          </p:cNvSpPr>
          <p:nvPr>
            <p:ph type="sldImg"/>
          </p:nvPr>
        </p:nvSpPr>
        <p:spPr>
          <a:ln/>
        </p:spPr>
      </p:sp>
      <p:sp>
        <p:nvSpPr>
          <p:cNvPr id="22323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843826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4259" name="Rectangle 3"/>
          <p:cNvSpPr>
            <a:spLocks noGrp="1" noChangeArrowheads="1"/>
          </p:cNvSpPr>
          <p:nvPr>
            <p:ph type="dt" sz="quarter" idx="1"/>
          </p:nvPr>
        </p:nvSpPr>
        <p:spPr>
          <a:noFill/>
          <a:ln>
            <a:miter lim="800000"/>
            <a:headEnd/>
            <a:tailEnd/>
          </a:ln>
        </p:spPr>
        <p:txBody>
          <a:bodyPr/>
          <a:lstStyle/>
          <a:p>
            <a:fld id="{0AC2F81C-B270-4252-A874-6D320731B737}" type="datetime3">
              <a:rPr lang="en-AU" altLang="zh-CN" smtClean="0"/>
              <a:pPr/>
              <a:t>17 April, 2017</a:t>
            </a:fld>
            <a:endParaRPr lang="en-AU" altLang="zh-CN" smtClean="0"/>
          </a:p>
        </p:txBody>
      </p:sp>
      <p:sp>
        <p:nvSpPr>
          <p:cNvPr id="224260"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4261" name="Rectangle 7"/>
          <p:cNvSpPr>
            <a:spLocks noGrp="1" noChangeArrowheads="1"/>
          </p:cNvSpPr>
          <p:nvPr>
            <p:ph type="sldNum" sz="quarter" idx="5"/>
          </p:nvPr>
        </p:nvSpPr>
        <p:spPr>
          <a:noFill/>
          <a:ln>
            <a:miter lim="800000"/>
            <a:headEnd/>
            <a:tailEnd/>
          </a:ln>
        </p:spPr>
        <p:txBody>
          <a:bodyPr/>
          <a:lstStyle/>
          <a:p>
            <a:fld id="{E30D3D90-366E-45F5-9D76-DA1D9C77E8B9}" type="slidenum">
              <a:rPr lang="en-AU" altLang="zh-CN" smtClean="0"/>
              <a:pPr/>
              <a:t>32</a:t>
            </a:fld>
            <a:endParaRPr lang="en-AU" altLang="zh-CN" smtClean="0"/>
          </a:p>
        </p:txBody>
      </p:sp>
      <p:sp>
        <p:nvSpPr>
          <p:cNvPr id="224262" name="Rectangle 2"/>
          <p:cNvSpPr>
            <a:spLocks noGrp="1" noRot="1" noChangeAspect="1" noChangeArrowheads="1" noTextEdit="1"/>
          </p:cNvSpPr>
          <p:nvPr>
            <p:ph type="sldImg"/>
          </p:nvPr>
        </p:nvSpPr>
        <p:spPr>
          <a:ln/>
        </p:spPr>
      </p:sp>
      <p:sp>
        <p:nvSpPr>
          <p:cNvPr id="22426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67639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06851" name="Rectangle 3"/>
          <p:cNvSpPr>
            <a:spLocks noGrp="1" noChangeArrowheads="1"/>
          </p:cNvSpPr>
          <p:nvPr>
            <p:ph type="dt" sz="quarter" idx="1"/>
          </p:nvPr>
        </p:nvSpPr>
        <p:spPr>
          <a:noFill/>
          <a:ln>
            <a:miter lim="800000"/>
            <a:headEnd/>
            <a:tailEnd/>
          </a:ln>
        </p:spPr>
        <p:txBody>
          <a:bodyPr/>
          <a:lstStyle/>
          <a:p>
            <a:fld id="{0A6178CA-0D26-4056-A528-A85308D1C1E4}" type="datetime3">
              <a:rPr lang="en-AU" altLang="zh-CN" smtClean="0"/>
              <a:pPr/>
              <a:t>17 April, 2017</a:t>
            </a:fld>
            <a:endParaRPr lang="en-AU" altLang="zh-CN" smtClean="0"/>
          </a:p>
        </p:txBody>
      </p:sp>
      <p:sp>
        <p:nvSpPr>
          <p:cNvPr id="206852"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06853" name="Rectangle 7"/>
          <p:cNvSpPr>
            <a:spLocks noGrp="1" noChangeArrowheads="1"/>
          </p:cNvSpPr>
          <p:nvPr>
            <p:ph type="sldNum" sz="quarter" idx="5"/>
          </p:nvPr>
        </p:nvSpPr>
        <p:spPr>
          <a:noFill/>
          <a:ln>
            <a:miter lim="800000"/>
            <a:headEnd/>
            <a:tailEnd/>
          </a:ln>
        </p:spPr>
        <p:txBody>
          <a:bodyPr/>
          <a:lstStyle/>
          <a:p>
            <a:fld id="{01D3298F-C813-4874-BC87-87B782419796}" type="slidenum">
              <a:rPr lang="en-AU" altLang="zh-CN" smtClean="0"/>
              <a:pPr/>
              <a:t>3</a:t>
            </a:fld>
            <a:endParaRPr lang="en-AU" altLang="zh-CN" smtClean="0"/>
          </a:p>
        </p:txBody>
      </p:sp>
      <p:sp>
        <p:nvSpPr>
          <p:cNvPr id="206854" name="Rectangle 2"/>
          <p:cNvSpPr>
            <a:spLocks noGrp="1" noRot="1" noChangeAspect="1" noChangeArrowheads="1" noTextEdit="1"/>
          </p:cNvSpPr>
          <p:nvPr>
            <p:ph type="sldImg"/>
          </p:nvPr>
        </p:nvSpPr>
        <p:spPr>
          <a:ln/>
        </p:spPr>
      </p:sp>
      <p:sp>
        <p:nvSpPr>
          <p:cNvPr id="206855"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同一条数据通路，前面一条指令运行到</a:t>
            </a:r>
            <a:r>
              <a:rPr lang="en-US" altLang="zh-CN" sz="1200" dirty="0" err="1" smtClean="0"/>
              <a:t>mem</a:t>
            </a:r>
            <a:r>
              <a:rPr lang="zh-CN" altLang="en-US" sz="1200" dirty="0" smtClean="0"/>
              <a:t>或</a:t>
            </a:r>
            <a:r>
              <a:rPr lang="en-US" altLang="zh-CN" sz="1200" dirty="0" smtClean="0"/>
              <a:t>WB</a:t>
            </a:r>
            <a:r>
              <a:rPr lang="zh-CN" altLang="en-US" sz="1200" dirty="0" smtClean="0"/>
              <a:t>，后面指令运行到</a:t>
            </a:r>
            <a:r>
              <a:rPr lang="en-US" altLang="zh-CN" sz="1200" dirty="0" smtClean="0"/>
              <a:t>EX</a:t>
            </a:r>
            <a:r>
              <a:rPr lang="zh-CN" altLang="en-US" sz="1200" dirty="0" smtClean="0"/>
              <a:t>，满足转发条件，则从左向右转发。注意，此时</a:t>
            </a:r>
            <a:r>
              <a:rPr lang="en-US" altLang="zh-CN" sz="1200" dirty="0" smtClean="0"/>
              <a:t>5</a:t>
            </a:r>
            <a:r>
              <a:rPr lang="zh-CN" altLang="en-US" sz="1200" dirty="0" smtClean="0"/>
              <a:t>条指令在通路上，各处于不同阶段</a:t>
            </a:r>
          </a:p>
          <a:p>
            <a:endParaRPr lang="zh-CN" altLang="zh-CN" dirty="0" smtClean="0"/>
          </a:p>
        </p:txBody>
      </p:sp>
    </p:spTree>
    <p:extLst>
      <p:ext uri="{BB962C8B-B14F-4D97-AF65-F5344CB8AC3E}">
        <p14:creationId xmlns:p14="http://schemas.microsoft.com/office/powerpoint/2010/main" val="2273392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5283" name="Rectangle 3"/>
          <p:cNvSpPr>
            <a:spLocks noGrp="1" noChangeArrowheads="1"/>
          </p:cNvSpPr>
          <p:nvPr>
            <p:ph type="dt" sz="quarter" idx="1"/>
          </p:nvPr>
        </p:nvSpPr>
        <p:spPr>
          <a:noFill/>
          <a:ln>
            <a:miter lim="800000"/>
            <a:headEnd/>
            <a:tailEnd/>
          </a:ln>
        </p:spPr>
        <p:txBody>
          <a:bodyPr/>
          <a:lstStyle/>
          <a:p>
            <a:fld id="{B65668A6-5415-439F-9243-B5EF93CA47F0}" type="datetime3">
              <a:rPr lang="en-AU" altLang="zh-CN" smtClean="0"/>
              <a:pPr/>
              <a:t>17 April, 2017</a:t>
            </a:fld>
            <a:endParaRPr lang="en-AU" altLang="zh-CN" smtClean="0"/>
          </a:p>
        </p:txBody>
      </p:sp>
      <p:sp>
        <p:nvSpPr>
          <p:cNvPr id="225284"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5285" name="Rectangle 7"/>
          <p:cNvSpPr>
            <a:spLocks noGrp="1" noChangeArrowheads="1"/>
          </p:cNvSpPr>
          <p:nvPr>
            <p:ph type="sldNum" sz="quarter" idx="5"/>
          </p:nvPr>
        </p:nvSpPr>
        <p:spPr>
          <a:noFill/>
          <a:ln>
            <a:miter lim="800000"/>
            <a:headEnd/>
            <a:tailEnd/>
          </a:ln>
        </p:spPr>
        <p:txBody>
          <a:bodyPr/>
          <a:lstStyle/>
          <a:p>
            <a:fld id="{A958EFA7-0CF9-48D4-AC86-49362CB7F9AA}" type="slidenum">
              <a:rPr lang="en-AU" altLang="zh-CN" smtClean="0"/>
              <a:pPr/>
              <a:t>33</a:t>
            </a:fld>
            <a:endParaRPr lang="en-AU" altLang="zh-CN" smtClean="0"/>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4175834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6307" name="Rectangle 3"/>
          <p:cNvSpPr>
            <a:spLocks noGrp="1" noChangeArrowheads="1"/>
          </p:cNvSpPr>
          <p:nvPr>
            <p:ph type="dt" sz="quarter" idx="1"/>
          </p:nvPr>
        </p:nvSpPr>
        <p:spPr>
          <a:noFill/>
          <a:ln>
            <a:miter lim="800000"/>
            <a:headEnd/>
            <a:tailEnd/>
          </a:ln>
        </p:spPr>
        <p:txBody>
          <a:bodyPr/>
          <a:lstStyle/>
          <a:p>
            <a:fld id="{B20DD74D-3897-44F4-9CB5-AA0C7F6EF2D3}" type="datetime3">
              <a:rPr lang="en-AU" altLang="zh-CN" smtClean="0"/>
              <a:pPr/>
              <a:t>17 April, 2017</a:t>
            </a:fld>
            <a:endParaRPr lang="en-AU" altLang="zh-CN" smtClean="0"/>
          </a:p>
        </p:txBody>
      </p:sp>
      <p:sp>
        <p:nvSpPr>
          <p:cNvPr id="22630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6309" name="Rectangle 7"/>
          <p:cNvSpPr>
            <a:spLocks noGrp="1" noChangeArrowheads="1"/>
          </p:cNvSpPr>
          <p:nvPr>
            <p:ph type="sldNum" sz="quarter" idx="5"/>
          </p:nvPr>
        </p:nvSpPr>
        <p:spPr>
          <a:noFill/>
          <a:ln>
            <a:miter lim="800000"/>
            <a:headEnd/>
            <a:tailEnd/>
          </a:ln>
        </p:spPr>
        <p:txBody>
          <a:bodyPr/>
          <a:lstStyle/>
          <a:p>
            <a:fld id="{EDE8D6D6-E4A6-460F-B251-C396A0F7FB85}" type="slidenum">
              <a:rPr lang="en-AU" altLang="zh-CN" smtClean="0"/>
              <a:pPr/>
              <a:t>34</a:t>
            </a:fld>
            <a:endParaRPr lang="en-AU" altLang="zh-CN" smtClean="0"/>
          </a:p>
        </p:txBody>
      </p:sp>
      <p:sp>
        <p:nvSpPr>
          <p:cNvPr id="226310" name="Rectangle 2"/>
          <p:cNvSpPr>
            <a:spLocks noGrp="1" noRot="1" noChangeAspect="1" noChangeArrowheads="1" noTextEdit="1"/>
          </p:cNvSpPr>
          <p:nvPr>
            <p:ph type="sldImg"/>
          </p:nvPr>
        </p:nvSpPr>
        <p:spPr>
          <a:ln/>
        </p:spPr>
      </p:sp>
      <p:sp>
        <p:nvSpPr>
          <p:cNvPr id="226311"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132216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7331" name="Rectangle 3"/>
          <p:cNvSpPr>
            <a:spLocks noGrp="1" noChangeArrowheads="1"/>
          </p:cNvSpPr>
          <p:nvPr>
            <p:ph type="dt" sz="quarter" idx="1"/>
          </p:nvPr>
        </p:nvSpPr>
        <p:spPr>
          <a:noFill/>
          <a:ln>
            <a:miter lim="800000"/>
            <a:headEnd/>
            <a:tailEnd/>
          </a:ln>
        </p:spPr>
        <p:txBody>
          <a:bodyPr/>
          <a:lstStyle/>
          <a:p>
            <a:fld id="{5F2155A9-406A-49E3-A535-82EF1F808E05}" type="datetime3">
              <a:rPr lang="en-AU" altLang="zh-CN" smtClean="0"/>
              <a:pPr/>
              <a:t>17 April, 2017</a:t>
            </a:fld>
            <a:endParaRPr lang="en-AU" altLang="zh-CN" smtClean="0"/>
          </a:p>
        </p:txBody>
      </p:sp>
      <p:sp>
        <p:nvSpPr>
          <p:cNvPr id="227332"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7333" name="Rectangle 7"/>
          <p:cNvSpPr>
            <a:spLocks noGrp="1" noChangeArrowheads="1"/>
          </p:cNvSpPr>
          <p:nvPr>
            <p:ph type="sldNum" sz="quarter" idx="5"/>
          </p:nvPr>
        </p:nvSpPr>
        <p:spPr>
          <a:noFill/>
          <a:ln>
            <a:miter lim="800000"/>
            <a:headEnd/>
            <a:tailEnd/>
          </a:ln>
        </p:spPr>
        <p:txBody>
          <a:bodyPr/>
          <a:lstStyle/>
          <a:p>
            <a:fld id="{3D97E1F3-4F62-431C-A74E-80D519574ED3}" type="slidenum">
              <a:rPr lang="en-AU" altLang="zh-CN" smtClean="0"/>
              <a:pPr/>
              <a:t>35</a:t>
            </a:fld>
            <a:endParaRPr lang="en-AU" altLang="zh-CN" smtClean="0"/>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552576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8355" name="Rectangle 3"/>
          <p:cNvSpPr>
            <a:spLocks noGrp="1" noChangeArrowheads="1"/>
          </p:cNvSpPr>
          <p:nvPr>
            <p:ph type="dt" sz="quarter" idx="1"/>
          </p:nvPr>
        </p:nvSpPr>
        <p:spPr>
          <a:noFill/>
          <a:ln>
            <a:miter lim="800000"/>
            <a:headEnd/>
            <a:tailEnd/>
          </a:ln>
        </p:spPr>
        <p:txBody>
          <a:bodyPr/>
          <a:lstStyle/>
          <a:p>
            <a:fld id="{FCD4C138-CB78-4099-AA73-C5F4D977FDCE}" type="datetime3">
              <a:rPr lang="en-AU" altLang="zh-CN" smtClean="0"/>
              <a:pPr/>
              <a:t>17 April, 2017</a:t>
            </a:fld>
            <a:endParaRPr lang="en-AU" altLang="zh-CN" smtClean="0"/>
          </a:p>
        </p:txBody>
      </p:sp>
      <p:sp>
        <p:nvSpPr>
          <p:cNvPr id="22835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8357" name="Rectangle 7"/>
          <p:cNvSpPr>
            <a:spLocks noGrp="1" noChangeArrowheads="1"/>
          </p:cNvSpPr>
          <p:nvPr>
            <p:ph type="sldNum" sz="quarter" idx="5"/>
          </p:nvPr>
        </p:nvSpPr>
        <p:spPr>
          <a:noFill/>
          <a:ln>
            <a:miter lim="800000"/>
            <a:headEnd/>
            <a:tailEnd/>
          </a:ln>
        </p:spPr>
        <p:txBody>
          <a:bodyPr/>
          <a:lstStyle/>
          <a:p>
            <a:fld id="{3F4B1CA6-32C9-49C8-A8A1-47045A2B013F}" type="slidenum">
              <a:rPr lang="en-AU" altLang="zh-CN" smtClean="0"/>
              <a:pPr/>
              <a:t>36</a:t>
            </a:fld>
            <a:endParaRPr lang="en-AU" altLang="zh-CN" smtClean="0"/>
          </a:p>
        </p:txBody>
      </p:sp>
      <p:sp>
        <p:nvSpPr>
          <p:cNvPr id="228358" name="Rectangle 2"/>
          <p:cNvSpPr>
            <a:spLocks noGrp="1" noRot="1" noChangeAspect="1" noChangeArrowheads="1" noTextEdit="1"/>
          </p:cNvSpPr>
          <p:nvPr>
            <p:ph type="sldImg"/>
          </p:nvPr>
        </p:nvSpPr>
        <p:spPr>
          <a:ln/>
        </p:spPr>
      </p:sp>
      <p:sp>
        <p:nvSpPr>
          <p:cNvPr id="22835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2370932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29379" name="Rectangle 3"/>
          <p:cNvSpPr>
            <a:spLocks noGrp="1" noChangeArrowheads="1"/>
          </p:cNvSpPr>
          <p:nvPr>
            <p:ph type="dt" sz="quarter" idx="1"/>
          </p:nvPr>
        </p:nvSpPr>
        <p:spPr>
          <a:noFill/>
          <a:ln>
            <a:miter lim="800000"/>
            <a:headEnd/>
            <a:tailEnd/>
          </a:ln>
        </p:spPr>
        <p:txBody>
          <a:bodyPr/>
          <a:lstStyle/>
          <a:p>
            <a:fld id="{E9EDC7A0-50E0-4A9C-93E3-26F913E23DC6}" type="datetime3">
              <a:rPr lang="en-AU" altLang="zh-CN" smtClean="0"/>
              <a:pPr/>
              <a:t>17 April, 2017</a:t>
            </a:fld>
            <a:endParaRPr lang="en-AU" altLang="zh-CN" smtClean="0"/>
          </a:p>
        </p:txBody>
      </p:sp>
      <p:sp>
        <p:nvSpPr>
          <p:cNvPr id="229380"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29381" name="Rectangle 7"/>
          <p:cNvSpPr>
            <a:spLocks noGrp="1" noChangeArrowheads="1"/>
          </p:cNvSpPr>
          <p:nvPr>
            <p:ph type="sldNum" sz="quarter" idx="5"/>
          </p:nvPr>
        </p:nvSpPr>
        <p:spPr>
          <a:noFill/>
          <a:ln>
            <a:miter lim="800000"/>
            <a:headEnd/>
            <a:tailEnd/>
          </a:ln>
        </p:spPr>
        <p:txBody>
          <a:bodyPr/>
          <a:lstStyle/>
          <a:p>
            <a:fld id="{2AC35842-34B8-4B3C-929B-6B3C2C735D91}" type="slidenum">
              <a:rPr lang="en-AU" altLang="zh-CN" smtClean="0"/>
              <a:pPr/>
              <a:t>37</a:t>
            </a:fld>
            <a:endParaRPr lang="en-AU" altLang="zh-CN" smtClean="0"/>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624314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30403" name="Rectangle 3"/>
          <p:cNvSpPr>
            <a:spLocks noGrp="1" noChangeArrowheads="1"/>
          </p:cNvSpPr>
          <p:nvPr>
            <p:ph type="dt" sz="quarter" idx="1"/>
          </p:nvPr>
        </p:nvSpPr>
        <p:spPr>
          <a:noFill/>
          <a:ln>
            <a:miter lim="800000"/>
            <a:headEnd/>
            <a:tailEnd/>
          </a:ln>
        </p:spPr>
        <p:txBody>
          <a:bodyPr/>
          <a:lstStyle/>
          <a:p>
            <a:fld id="{DEBAF78B-8695-42BC-AC24-BF0604B89A6A}" type="datetime3">
              <a:rPr lang="en-AU" altLang="zh-CN" smtClean="0"/>
              <a:pPr/>
              <a:t>17 April, 2017</a:t>
            </a:fld>
            <a:endParaRPr lang="en-AU" altLang="zh-CN" smtClean="0"/>
          </a:p>
        </p:txBody>
      </p:sp>
      <p:sp>
        <p:nvSpPr>
          <p:cNvPr id="230404"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30405" name="Rectangle 7"/>
          <p:cNvSpPr>
            <a:spLocks noGrp="1" noChangeArrowheads="1"/>
          </p:cNvSpPr>
          <p:nvPr>
            <p:ph type="sldNum" sz="quarter" idx="5"/>
          </p:nvPr>
        </p:nvSpPr>
        <p:spPr>
          <a:noFill/>
          <a:ln>
            <a:miter lim="800000"/>
            <a:headEnd/>
            <a:tailEnd/>
          </a:ln>
        </p:spPr>
        <p:txBody>
          <a:bodyPr/>
          <a:lstStyle/>
          <a:p>
            <a:fld id="{B81C93F2-9C0B-41C1-B989-359BF0300596}" type="slidenum">
              <a:rPr lang="en-AU" altLang="zh-CN" smtClean="0"/>
              <a:pPr/>
              <a:t>38</a:t>
            </a:fld>
            <a:endParaRPr lang="en-AU" altLang="zh-CN" smtClean="0"/>
          </a:p>
        </p:txBody>
      </p:sp>
      <p:sp>
        <p:nvSpPr>
          <p:cNvPr id="230406" name="Rectangle 2"/>
          <p:cNvSpPr>
            <a:spLocks noGrp="1" noRot="1" noChangeAspect="1" noChangeArrowheads="1" noTextEdit="1"/>
          </p:cNvSpPr>
          <p:nvPr>
            <p:ph type="sldImg"/>
          </p:nvPr>
        </p:nvSpPr>
        <p:spPr>
          <a:ln/>
        </p:spPr>
      </p:sp>
      <p:sp>
        <p:nvSpPr>
          <p:cNvPr id="230407"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580716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31427" name="Rectangle 3"/>
          <p:cNvSpPr>
            <a:spLocks noGrp="1" noChangeArrowheads="1"/>
          </p:cNvSpPr>
          <p:nvPr>
            <p:ph type="dt" sz="quarter" idx="1"/>
          </p:nvPr>
        </p:nvSpPr>
        <p:spPr>
          <a:noFill/>
          <a:ln>
            <a:miter lim="800000"/>
            <a:headEnd/>
            <a:tailEnd/>
          </a:ln>
        </p:spPr>
        <p:txBody>
          <a:bodyPr/>
          <a:lstStyle/>
          <a:p>
            <a:fld id="{9997FB53-67C4-4AA3-9EAF-93185785E359}" type="datetime3">
              <a:rPr lang="en-AU" altLang="zh-CN" smtClean="0"/>
              <a:pPr/>
              <a:t>17 April, 2017</a:t>
            </a:fld>
            <a:endParaRPr lang="en-AU" altLang="zh-CN" smtClean="0"/>
          </a:p>
        </p:txBody>
      </p:sp>
      <p:sp>
        <p:nvSpPr>
          <p:cNvPr id="23142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31429" name="Rectangle 7"/>
          <p:cNvSpPr>
            <a:spLocks noGrp="1" noChangeArrowheads="1"/>
          </p:cNvSpPr>
          <p:nvPr>
            <p:ph type="sldNum" sz="quarter" idx="5"/>
          </p:nvPr>
        </p:nvSpPr>
        <p:spPr>
          <a:noFill/>
          <a:ln>
            <a:miter lim="800000"/>
            <a:headEnd/>
            <a:tailEnd/>
          </a:ln>
        </p:spPr>
        <p:txBody>
          <a:bodyPr/>
          <a:lstStyle/>
          <a:p>
            <a:fld id="{FF2ABD35-CB22-4B0D-98BB-EE5F0CBAABE5}" type="slidenum">
              <a:rPr lang="en-AU" altLang="zh-CN" smtClean="0"/>
              <a:pPr/>
              <a:t>39</a:t>
            </a:fld>
            <a:endParaRPr lang="en-AU" altLang="zh-CN" smtClean="0"/>
          </a:p>
        </p:txBody>
      </p:sp>
      <p:sp>
        <p:nvSpPr>
          <p:cNvPr id="231430" name="Rectangle 2"/>
          <p:cNvSpPr>
            <a:spLocks noGrp="1" noRot="1" noChangeAspect="1" noChangeArrowheads="1" noTextEdit="1"/>
          </p:cNvSpPr>
          <p:nvPr>
            <p:ph type="sldImg"/>
          </p:nvPr>
        </p:nvSpPr>
        <p:spPr>
          <a:ln/>
        </p:spPr>
      </p:sp>
      <p:sp>
        <p:nvSpPr>
          <p:cNvPr id="23143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42185709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31427" name="Rectangle 3"/>
          <p:cNvSpPr>
            <a:spLocks noGrp="1" noChangeArrowheads="1"/>
          </p:cNvSpPr>
          <p:nvPr>
            <p:ph type="dt" sz="quarter" idx="1"/>
          </p:nvPr>
        </p:nvSpPr>
        <p:spPr>
          <a:noFill/>
          <a:ln>
            <a:miter lim="800000"/>
            <a:headEnd/>
            <a:tailEnd/>
          </a:ln>
        </p:spPr>
        <p:txBody>
          <a:bodyPr/>
          <a:lstStyle/>
          <a:p>
            <a:fld id="{9997FB53-67C4-4AA3-9EAF-93185785E359}" type="datetime3">
              <a:rPr lang="en-AU" altLang="zh-CN" smtClean="0"/>
              <a:pPr/>
              <a:t>17 April, 2017</a:t>
            </a:fld>
            <a:endParaRPr lang="en-AU" altLang="zh-CN" smtClean="0"/>
          </a:p>
        </p:txBody>
      </p:sp>
      <p:sp>
        <p:nvSpPr>
          <p:cNvPr id="23142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31429" name="Rectangle 7"/>
          <p:cNvSpPr>
            <a:spLocks noGrp="1" noChangeArrowheads="1"/>
          </p:cNvSpPr>
          <p:nvPr>
            <p:ph type="sldNum" sz="quarter" idx="5"/>
          </p:nvPr>
        </p:nvSpPr>
        <p:spPr>
          <a:noFill/>
          <a:ln>
            <a:miter lim="800000"/>
            <a:headEnd/>
            <a:tailEnd/>
          </a:ln>
        </p:spPr>
        <p:txBody>
          <a:bodyPr/>
          <a:lstStyle/>
          <a:p>
            <a:fld id="{FF2ABD35-CB22-4B0D-98BB-EE5F0CBAABE5}" type="slidenum">
              <a:rPr lang="en-AU" altLang="zh-CN" smtClean="0"/>
              <a:pPr/>
              <a:t>40</a:t>
            </a:fld>
            <a:endParaRPr lang="en-AU" altLang="zh-CN" smtClean="0"/>
          </a:p>
        </p:txBody>
      </p:sp>
      <p:sp>
        <p:nvSpPr>
          <p:cNvPr id="231430" name="Rectangle 2"/>
          <p:cNvSpPr>
            <a:spLocks noGrp="1" noRot="1" noChangeAspect="1" noChangeArrowheads="1" noTextEdit="1"/>
          </p:cNvSpPr>
          <p:nvPr>
            <p:ph type="sldImg"/>
          </p:nvPr>
        </p:nvSpPr>
        <p:spPr>
          <a:ln/>
        </p:spPr>
      </p:sp>
      <p:sp>
        <p:nvSpPr>
          <p:cNvPr id="23143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175801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32451" name="Rectangle 3"/>
          <p:cNvSpPr>
            <a:spLocks noGrp="1" noChangeArrowheads="1"/>
          </p:cNvSpPr>
          <p:nvPr>
            <p:ph type="dt" sz="quarter" idx="1"/>
          </p:nvPr>
        </p:nvSpPr>
        <p:spPr>
          <a:noFill/>
          <a:ln>
            <a:miter lim="800000"/>
            <a:headEnd/>
            <a:tailEnd/>
          </a:ln>
        </p:spPr>
        <p:txBody>
          <a:bodyPr/>
          <a:lstStyle/>
          <a:p>
            <a:fld id="{A82CE743-56C2-486D-92BA-09C2AEEA4E64}" type="datetime3">
              <a:rPr lang="en-AU" altLang="zh-CN" smtClean="0"/>
              <a:pPr/>
              <a:t>17 April, 2017</a:t>
            </a:fld>
            <a:endParaRPr lang="en-AU" altLang="zh-CN" smtClean="0"/>
          </a:p>
        </p:txBody>
      </p:sp>
      <p:sp>
        <p:nvSpPr>
          <p:cNvPr id="232452"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32453" name="Rectangle 7"/>
          <p:cNvSpPr>
            <a:spLocks noGrp="1" noChangeArrowheads="1"/>
          </p:cNvSpPr>
          <p:nvPr>
            <p:ph type="sldNum" sz="quarter" idx="5"/>
          </p:nvPr>
        </p:nvSpPr>
        <p:spPr>
          <a:noFill/>
          <a:ln>
            <a:miter lim="800000"/>
            <a:headEnd/>
            <a:tailEnd/>
          </a:ln>
        </p:spPr>
        <p:txBody>
          <a:bodyPr/>
          <a:lstStyle/>
          <a:p>
            <a:fld id="{0FEF7585-A082-4D16-B3F4-12AA158830AA}" type="slidenum">
              <a:rPr lang="en-AU" altLang="zh-CN" smtClean="0"/>
              <a:pPr/>
              <a:t>41</a:t>
            </a:fld>
            <a:endParaRPr lang="en-AU" altLang="zh-CN" smtClean="0"/>
          </a:p>
        </p:txBody>
      </p:sp>
      <p:sp>
        <p:nvSpPr>
          <p:cNvPr id="232454" name="Rectangle 2"/>
          <p:cNvSpPr>
            <a:spLocks noGrp="1" noRot="1" noChangeAspect="1" noChangeArrowheads="1" noTextEdit="1"/>
          </p:cNvSpPr>
          <p:nvPr>
            <p:ph type="sldImg"/>
          </p:nvPr>
        </p:nvSpPr>
        <p:spPr>
          <a:ln/>
        </p:spPr>
      </p:sp>
      <p:sp>
        <p:nvSpPr>
          <p:cNvPr id="232455"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59900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07875" name="Rectangle 3"/>
          <p:cNvSpPr>
            <a:spLocks noGrp="1" noChangeArrowheads="1"/>
          </p:cNvSpPr>
          <p:nvPr>
            <p:ph type="dt" sz="quarter" idx="1"/>
          </p:nvPr>
        </p:nvSpPr>
        <p:spPr>
          <a:noFill/>
          <a:ln>
            <a:miter lim="800000"/>
            <a:headEnd/>
            <a:tailEnd/>
          </a:ln>
        </p:spPr>
        <p:txBody>
          <a:bodyPr/>
          <a:lstStyle/>
          <a:p>
            <a:fld id="{41722F65-D783-41A6-8B77-4247DC9A0786}" type="datetime3">
              <a:rPr lang="en-AU" altLang="zh-CN" smtClean="0"/>
              <a:pPr/>
              <a:t>17 April, 2017</a:t>
            </a:fld>
            <a:endParaRPr lang="en-AU" altLang="zh-CN" smtClean="0"/>
          </a:p>
        </p:txBody>
      </p:sp>
      <p:sp>
        <p:nvSpPr>
          <p:cNvPr id="207876"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07877" name="Rectangle 7"/>
          <p:cNvSpPr>
            <a:spLocks noGrp="1" noChangeArrowheads="1"/>
          </p:cNvSpPr>
          <p:nvPr>
            <p:ph type="sldNum" sz="quarter" idx="5"/>
          </p:nvPr>
        </p:nvSpPr>
        <p:spPr>
          <a:noFill/>
          <a:ln>
            <a:miter lim="800000"/>
            <a:headEnd/>
            <a:tailEnd/>
          </a:ln>
        </p:spPr>
        <p:txBody>
          <a:bodyPr/>
          <a:lstStyle/>
          <a:p>
            <a:fld id="{0E9601A1-9595-48A6-8358-BDB4A5D6415D}" type="slidenum">
              <a:rPr lang="en-AU" altLang="zh-CN" smtClean="0"/>
              <a:pPr/>
              <a:t>4</a:t>
            </a:fld>
            <a:endParaRPr lang="en-AU" altLang="zh-CN" smtClean="0"/>
          </a:p>
        </p:txBody>
      </p:sp>
      <p:sp>
        <p:nvSpPr>
          <p:cNvPr id="207878" name="Rectangle 2"/>
          <p:cNvSpPr>
            <a:spLocks noGrp="1" noRot="1" noChangeAspect="1" noChangeArrowheads="1" noTextEdit="1"/>
          </p:cNvSpPr>
          <p:nvPr>
            <p:ph type="sldImg"/>
          </p:nvPr>
        </p:nvSpPr>
        <p:spPr>
          <a:ln/>
        </p:spPr>
      </p:sp>
      <p:sp>
        <p:nvSpPr>
          <p:cNvPr id="207879"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5756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08899" name="Rectangle 3"/>
          <p:cNvSpPr>
            <a:spLocks noGrp="1" noChangeArrowheads="1"/>
          </p:cNvSpPr>
          <p:nvPr>
            <p:ph type="dt" sz="quarter" idx="1"/>
          </p:nvPr>
        </p:nvSpPr>
        <p:spPr>
          <a:noFill/>
          <a:ln>
            <a:miter lim="800000"/>
            <a:headEnd/>
            <a:tailEnd/>
          </a:ln>
        </p:spPr>
        <p:txBody>
          <a:bodyPr/>
          <a:lstStyle/>
          <a:p>
            <a:fld id="{C8C1DF7A-8DC4-453A-AB41-DEB5C77DBF7E}" type="datetime3">
              <a:rPr lang="en-AU" altLang="zh-CN" smtClean="0"/>
              <a:pPr/>
              <a:t>17 April, 2017</a:t>
            </a:fld>
            <a:endParaRPr lang="en-AU" altLang="zh-CN" smtClean="0"/>
          </a:p>
        </p:txBody>
      </p:sp>
      <p:sp>
        <p:nvSpPr>
          <p:cNvPr id="208900"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08901" name="Rectangle 7"/>
          <p:cNvSpPr>
            <a:spLocks noGrp="1" noChangeArrowheads="1"/>
          </p:cNvSpPr>
          <p:nvPr>
            <p:ph type="sldNum" sz="quarter" idx="5"/>
          </p:nvPr>
        </p:nvSpPr>
        <p:spPr>
          <a:noFill/>
          <a:ln>
            <a:miter lim="800000"/>
            <a:headEnd/>
            <a:tailEnd/>
          </a:ln>
        </p:spPr>
        <p:txBody>
          <a:bodyPr/>
          <a:lstStyle/>
          <a:p>
            <a:fld id="{D4847074-1613-4AC3-811D-B027F9BC7439}" type="slidenum">
              <a:rPr lang="en-AU" altLang="zh-CN" smtClean="0"/>
              <a:pPr/>
              <a:t>5</a:t>
            </a:fld>
            <a:endParaRPr lang="en-AU" altLang="zh-CN" smtClean="0"/>
          </a:p>
        </p:txBody>
      </p:sp>
      <p:sp>
        <p:nvSpPr>
          <p:cNvPr id="208902" name="Rectangle 2"/>
          <p:cNvSpPr>
            <a:spLocks noGrp="1" noRot="1" noChangeAspect="1" noChangeArrowheads="1" noTextEdit="1"/>
          </p:cNvSpPr>
          <p:nvPr>
            <p:ph type="sldImg"/>
          </p:nvPr>
        </p:nvSpPr>
        <p:spPr>
          <a:ln/>
        </p:spPr>
      </p:sp>
      <p:sp>
        <p:nvSpPr>
          <p:cNvPr id="208903"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8130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09923" name="Rectangle 3"/>
          <p:cNvSpPr>
            <a:spLocks noGrp="1" noChangeArrowheads="1"/>
          </p:cNvSpPr>
          <p:nvPr>
            <p:ph type="dt" sz="quarter" idx="1"/>
          </p:nvPr>
        </p:nvSpPr>
        <p:spPr>
          <a:noFill/>
          <a:ln>
            <a:miter lim="800000"/>
            <a:headEnd/>
            <a:tailEnd/>
          </a:ln>
        </p:spPr>
        <p:txBody>
          <a:bodyPr/>
          <a:lstStyle/>
          <a:p>
            <a:fld id="{18AC0F06-4570-4BC8-B0E9-EF3DFEF44291}" type="datetime3">
              <a:rPr lang="en-AU" altLang="zh-CN" smtClean="0"/>
              <a:pPr/>
              <a:t>17 April, 2017</a:t>
            </a:fld>
            <a:endParaRPr lang="en-AU" altLang="zh-CN" smtClean="0"/>
          </a:p>
        </p:txBody>
      </p:sp>
      <p:sp>
        <p:nvSpPr>
          <p:cNvPr id="209924"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09925" name="Rectangle 7"/>
          <p:cNvSpPr>
            <a:spLocks noGrp="1" noChangeArrowheads="1"/>
          </p:cNvSpPr>
          <p:nvPr>
            <p:ph type="sldNum" sz="quarter" idx="5"/>
          </p:nvPr>
        </p:nvSpPr>
        <p:spPr>
          <a:noFill/>
          <a:ln>
            <a:miter lim="800000"/>
            <a:headEnd/>
            <a:tailEnd/>
          </a:ln>
        </p:spPr>
        <p:txBody>
          <a:bodyPr/>
          <a:lstStyle/>
          <a:p>
            <a:fld id="{06DB2306-5970-475E-8595-445D641C02FA}" type="slidenum">
              <a:rPr lang="en-AU" altLang="zh-CN" smtClean="0"/>
              <a:pPr/>
              <a:t>6</a:t>
            </a:fld>
            <a:endParaRPr lang="en-AU" altLang="zh-CN" smtClean="0"/>
          </a:p>
        </p:txBody>
      </p:sp>
      <p:sp>
        <p:nvSpPr>
          <p:cNvPr id="209926" name="Rectangle 2"/>
          <p:cNvSpPr>
            <a:spLocks noGrp="1" noRot="1" noChangeAspect="1" noChangeArrowheads="1" noTextEdit="1"/>
          </p:cNvSpPr>
          <p:nvPr>
            <p:ph type="sldImg"/>
          </p:nvPr>
        </p:nvSpPr>
        <p:spPr>
          <a:ln/>
        </p:spPr>
      </p:sp>
      <p:sp>
        <p:nvSpPr>
          <p:cNvPr id="209927" name="Rectangle 3"/>
          <p:cNvSpPr>
            <a:spLocks noGrp="1" noChangeArrowheads="1"/>
          </p:cNvSpPr>
          <p:nvPr>
            <p:ph type="body" idx="1"/>
          </p:nvPr>
        </p:nvSpPr>
        <p:spPr>
          <a:noFill/>
        </p:spPr>
        <p:txBody>
          <a:bodyPr/>
          <a:lstStyle/>
          <a:p>
            <a:endParaRPr lang="zh-CN" altLang="zh-CN" dirty="0" smtClean="0"/>
          </a:p>
        </p:txBody>
      </p:sp>
    </p:spTree>
    <p:extLst>
      <p:ext uri="{BB962C8B-B14F-4D97-AF65-F5344CB8AC3E}">
        <p14:creationId xmlns:p14="http://schemas.microsoft.com/office/powerpoint/2010/main" val="3546858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a:ln>
            <a:miter lim="800000"/>
            <a:headEnd/>
            <a:tailEnd/>
          </a:ln>
        </p:spPr>
        <p:txBody>
          <a:bodyPr/>
          <a:lstStyle/>
          <a:p>
            <a:r>
              <a:rPr lang="en-AU" altLang="zh-CN" smtClean="0"/>
              <a:t>Morgan Kaufmann Publishers</a:t>
            </a:r>
          </a:p>
        </p:txBody>
      </p:sp>
      <p:sp>
        <p:nvSpPr>
          <p:cNvPr id="210947" name="Rectangle 3"/>
          <p:cNvSpPr>
            <a:spLocks noGrp="1" noChangeArrowheads="1"/>
          </p:cNvSpPr>
          <p:nvPr>
            <p:ph type="dt" sz="quarter" idx="1"/>
          </p:nvPr>
        </p:nvSpPr>
        <p:spPr>
          <a:noFill/>
          <a:ln>
            <a:miter lim="800000"/>
            <a:headEnd/>
            <a:tailEnd/>
          </a:ln>
        </p:spPr>
        <p:txBody>
          <a:bodyPr/>
          <a:lstStyle/>
          <a:p>
            <a:fld id="{8052AD62-D946-4948-9F70-081F2C1ACD23}" type="datetime3">
              <a:rPr lang="en-AU" altLang="zh-CN" smtClean="0"/>
              <a:pPr/>
              <a:t>17 April, 2017</a:t>
            </a:fld>
            <a:endParaRPr lang="en-AU" altLang="zh-CN" smtClean="0"/>
          </a:p>
        </p:txBody>
      </p:sp>
      <p:sp>
        <p:nvSpPr>
          <p:cNvPr id="210948" name="Rectangle 6"/>
          <p:cNvSpPr>
            <a:spLocks noGrp="1" noChangeArrowheads="1"/>
          </p:cNvSpPr>
          <p:nvPr>
            <p:ph type="ftr" sz="quarter" idx="4"/>
          </p:nvPr>
        </p:nvSpPr>
        <p:spPr>
          <a:noFill/>
          <a:ln>
            <a:miter lim="800000"/>
            <a:headEnd/>
            <a:tailEnd/>
          </a:ln>
        </p:spPr>
        <p:txBody>
          <a:bodyPr/>
          <a:lstStyle/>
          <a:p>
            <a:r>
              <a:rPr lang="en-AU" altLang="zh-CN" smtClean="0"/>
              <a:t>Chapter 4 — The Processor</a:t>
            </a:r>
          </a:p>
        </p:txBody>
      </p:sp>
      <p:sp>
        <p:nvSpPr>
          <p:cNvPr id="210949" name="Rectangle 7"/>
          <p:cNvSpPr>
            <a:spLocks noGrp="1" noChangeArrowheads="1"/>
          </p:cNvSpPr>
          <p:nvPr>
            <p:ph type="sldNum" sz="quarter" idx="5"/>
          </p:nvPr>
        </p:nvSpPr>
        <p:spPr>
          <a:noFill/>
          <a:ln>
            <a:miter lim="800000"/>
            <a:headEnd/>
            <a:tailEnd/>
          </a:ln>
        </p:spPr>
        <p:txBody>
          <a:bodyPr/>
          <a:lstStyle/>
          <a:p>
            <a:fld id="{5897C001-5269-4F55-937C-5113CEA96E79}" type="slidenum">
              <a:rPr lang="en-AU" altLang="zh-CN" smtClean="0"/>
              <a:pPr/>
              <a:t>7</a:t>
            </a:fld>
            <a:endParaRPr lang="en-AU" altLang="zh-CN" smtClean="0"/>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69089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body" idx="1"/>
          </p:nvPr>
        </p:nvSpPr>
        <p:spPr>
          <a:xfrm>
            <a:off x="516434" y="4345214"/>
            <a:ext cx="5909964" cy="4113893"/>
          </a:xfrm>
          <a:noFill/>
          <a:ln>
            <a:noFill/>
          </a:ln>
        </p:spPr>
        <p:txBody>
          <a:bodyPr lIns="92887" tIns="45629" rIns="92887" bIns="45629"/>
          <a:lstStyle/>
          <a:p>
            <a:r>
              <a:rPr lang="en-US"/>
              <a:t>For class handout</a:t>
            </a:r>
          </a:p>
        </p:txBody>
      </p:sp>
      <p:sp>
        <p:nvSpPr>
          <p:cNvPr id="1269763" name="Rectangle 3"/>
          <p:cNvSpPr>
            <a:spLocks noGrp="1" noRot="1" noChangeAspect="1" noChangeArrowheads="1" noTextEdit="1"/>
          </p:cNvSpPr>
          <p:nvPr>
            <p:ph type="sldImg"/>
          </p:nvPr>
        </p:nvSpPr>
        <p:spPr>
          <a:xfrm>
            <a:off x="1160463" y="585788"/>
            <a:ext cx="4554537" cy="3417887"/>
          </a:xfrm>
          <a:ln/>
        </p:spPr>
      </p:sp>
    </p:spTree>
    <p:extLst>
      <p:ext uri="{BB962C8B-B14F-4D97-AF65-F5344CB8AC3E}">
        <p14:creationId xmlns:p14="http://schemas.microsoft.com/office/powerpoint/2010/main" val="281131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14" name="Rectangle 2"/>
          <p:cNvSpPr>
            <a:spLocks noGrp="1" noChangeArrowheads="1"/>
          </p:cNvSpPr>
          <p:nvPr>
            <p:ph type="body" idx="1"/>
          </p:nvPr>
        </p:nvSpPr>
        <p:spPr>
          <a:xfrm>
            <a:off x="516434" y="4345214"/>
            <a:ext cx="5909964" cy="4113893"/>
          </a:xfrm>
          <a:noFill/>
          <a:ln>
            <a:noFill/>
          </a:ln>
        </p:spPr>
        <p:txBody>
          <a:bodyPr lIns="92887" tIns="45629" rIns="92887" bIns="45629"/>
          <a:lstStyle/>
          <a:p>
            <a:r>
              <a:rPr lang="en-US"/>
              <a:t>For lecture</a:t>
            </a:r>
          </a:p>
        </p:txBody>
      </p:sp>
      <p:sp>
        <p:nvSpPr>
          <p:cNvPr id="1293315" name="Rectangle 3"/>
          <p:cNvSpPr>
            <a:spLocks noGrp="1" noRot="1" noChangeAspect="1" noChangeArrowheads="1" noTextEdit="1"/>
          </p:cNvSpPr>
          <p:nvPr>
            <p:ph type="sldImg"/>
          </p:nvPr>
        </p:nvSpPr>
        <p:spPr>
          <a:xfrm>
            <a:off x="1160463" y="585788"/>
            <a:ext cx="4554537" cy="3417887"/>
          </a:xfrm>
          <a:ln/>
        </p:spPr>
      </p:sp>
    </p:spTree>
    <p:extLst>
      <p:ext uri="{BB962C8B-B14F-4D97-AF65-F5344CB8AC3E}">
        <p14:creationId xmlns:p14="http://schemas.microsoft.com/office/powerpoint/2010/main" val="1666130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3D3D26-2358-4479-859C-C7503754E13B}" type="datetimeFigureOut">
              <a:rPr lang="zh-CN" altLang="en-US" smtClean="0"/>
              <a:pPr/>
              <a:t>2017/4/17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1E7FF1-31E3-4067-A295-F465CA1A208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D3D26-2358-4479-859C-C7503754E13B}" type="datetimeFigureOut">
              <a:rPr lang="zh-CN" altLang="en-US" smtClean="0"/>
              <a:pPr/>
              <a:t>2017/4/17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E7FF1-31E3-4067-A295-F465CA1A208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4.7 </a:t>
            </a:r>
            <a:r>
              <a:rPr lang="zh-CN" altLang="en-US" dirty="0" smtClean="0"/>
              <a:t>数据冒险：转发与阻塞</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84213" y="206375"/>
            <a:ext cx="8259762" cy="1436675"/>
          </a:xfrm>
        </p:spPr>
        <p:txBody>
          <a:bodyPr>
            <a:normAutofit/>
          </a:bodyPr>
          <a:lstStyle/>
          <a:p>
            <a:r>
              <a:rPr lang="zh-CN" altLang="en-US" sz="4000" dirty="0" smtClean="0">
                <a:ea typeface="宋体" charset="-122"/>
              </a:rPr>
              <a:t>修正</a:t>
            </a:r>
            <a:r>
              <a:rPr lang="en-US" altLang="zh-CN" sz="4000" dirty="0" smtClean="0">
                <a:ea typeface="宋体" charset="-122"/>
              </a:rPr>
              <a:t> MEM </a:t>
            </a:r>
            <a:r>
              <a:rPr lang="zh-CN" altLang="en-US" sz="4000" dirty="0" smtClean="0">
                <a:ea typeface="宋体" charset="-122"/>
              </a:rPr>
              <a:t>转发控制</a:t>
            </a:r>
            <a:r>
              <a:rPr lang="en-US" altLang="zh-CN" sz="4000" dirty="0" smtClean="0">
                <a:ea typeface="宋体" charset="-122"/>
              </a:rPr>
              <a:t/>
            </a:r>
            <a:br>
              <a:rPr lang="en-US" altLang="zh-CN" sz="4000" dirty="0" smtClean="0">
                <a:ea typeface="宋体" charset="-122"/>
              </a:rPr>
            </a:br>
            <a:r>
              <a:rPr lang="zh-CN" altLang="en-US" sz="4000" dirty="0" smtClean="0">
                <a:ea typeface="宋体" charset="-122"/>
              </a:rPr>
              <a:t>仅当没有发生</a:t>
            </a:r>
            <a:r>
              <a:rPr lang="en-US" altLang="zh-CN" sz="4000" dirty="0" smtClean="0">
                <a:ea typeface="宋体" charset="-122"/>
              </a:rPr>
              <a:t>Ex</a:t>
            </a:r>
            <a:r>
              <a:rPr lang="zh-CN" altLang="en-US" sz="4000" dirty="0" smtClean="0">
                <a:ea typeface="宋体" charset="-122"/>
              </a:rPr>
              <a:t>冒险时转发</a:t>
            </a:r>
            <a:endParaRPr lang="en-AU" altLang="zh-CN" sz="4000" dirty="0" smtClean="0">
              <a:ea typeface="宋体" charset="-122"/>
            </a:endParaRPr>
          </a:p>
        </p:txBody>
      </p:sp>
      <p:sp>
        <p:nvSpPr>
          <p:cNvPr id="77828" name="Rectangle 3"/>
          <p:cNvSpPr>
            <a:spLocks noGrp="1" noChangeArrowheads="1"/>
          </p:cNvSpPr>
          <p:nvPr>
            <p:ph type="body" idx="1"/>
          </p:nvPr>
        </p:nvSpPr>
        <p:spPr/>
        <p:txBody>
          <a:bodyPr/>
          <a:lstStyle/>
          <a:p>
            <a:pPr eaLnBrk="1" hangingPunct="1">
              <a:lnSpc>
                <a:spcPct val="120000"/>
              </a:lnSpc>
            </a:pPr>
            <a:r>
              <a:rPr lang="en-US" altLang="zh-CN" sz="2400" dirty="0" smtClean="0">
                <a:solidFill>
                  <a:srgbClr val="FF0000"/>
                </a:solidFill>
                <a:ea typeface="宋体" charset="-122"/>
              </a:rPr>
              <a:t>MEM hazard</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EX.RegisterRs</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EX.RegisterRs</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ForwardA</a:t>
            </a:r>
            <a:r>
              <a:rPr lang="en-AU" altLang="zh-CN" sz="2000" dirty="0" smtClean="0">
                <a:ea typeface="宋体" charset="-122"/>
              </a:rPr>
              <a:t> = 01</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EX.RegisterRt</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ForwardB</a:t>
            </a:r>
            <a:r>
              <a:rPr lang="en-AU" altLang="zh-CN" sz="2000" dirty="0" smtClean="0">
                <a:ea typeface="宋体" charset="-122"/>
              </a:rPr>
              <a:t> = 01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84213" y="206375"/>
            <a:ext cx="8259762" cy="1436675"/>
          </a:xfrm>
        </p:spPr>
        <p:txBody>
          <a:bodyPr>
            <a:normAutofit/>
          </a:bodyPr>
          <a:lstStyle/>
          <a:p>
            <a:r>
              <a:rPr lang="zh-CN" altLang="en-US" sz="4000" dirty="0" smtClean="0">
                <a:ea typeface="宋体" charset="-122"/>
              </a:rPr>
              <a:t>修正</a:t>
            </a:r>
            <a:r>
              <a:rPr lang="en-US" altLang="zh-CN" sz="4000" dirty="0" smtClean="0">
                <a:ea typeface="宋体" charset="-122"/>
              </a:rPr>
              <a:t> MEM </a:t>
            </a:r>
            <a:r>
              <a:rPr lang="zh-CN" altLang="en-US" sz="4000" dirty="0" smtClean="0">
                <a:ea typeface="宋体" charset="-122"/>
              </a:rPr>
              <a:t>转发控制</a:t>
            </a:r>
            <a:r>
              <a:rPr lang="en-US" altLang="zh-CN" sz="4000" dirty="0" smtClean="0">
                <a:ea typeface="宋体" charset="-122"/>
              </a:rPr>
              <a:t/>
            </a:r>
            <a:br>
              <a:rPr lang="en-US" altLang="zh-CN" sz="4000" dirty="0" smtClean="0">
                <a:ea typeface="宋体" charset="-122"/>
              </a:rPr>
            </a:br>
            <a:r>
              <a:rPr lang="zh-CN" altLang="en-US" sz="4000" dirty="0" smtClean="0">
                <a:ea typeface="宋体" charset="-122"/>
              </a:rPr>
              <a:t>仅当没有发生</a:t>
            </a:r>
            <a:r>
              <a:rPr lang="en-US" altLang="zh-CN" sz="4000" dirty="0" smtClean="0">
                <a:ea typeface="宋体" charset="-122"/>
              </a:rPr>
              <a:t>Ex</a:t>
            </a:r>
            <a:r>
              <a:rPr lang="zh-CN" altLang="en-US" sz="4000" dirty="0" smtClean="0">
                <a:ea typeface="宋体" charset="-122"/>
              </a:rPr>
              <a:t>冒险时转发</a:t>
            </a:r>
            <a:endParaRPr lang="en-AU" altLang="zh-CN" sz="4000" dirty="0" smtClean="0">
              <a:ea typeface="宋体" charset="-122"/>
            </a:endParaRPr>
          </a:p>
        </p:txBody>
      </p:sp>
      <p:sp>
        <p:nvSpPr>
          <p:cNvPr id="77828" name="Rectangle 3"/>
          <p:cNvSpPr>
            <a:spLocks noGrp="1" noChangeArrowheads="1"/>
          </p:cNvSpPr>
          <p:nvPr>
            <p:ph type="body" idx="1"/>
          </p:nvPr>
        </p:nvSpPr>
        <p:spPr/>
        <p:txBody>
          <a:bodyPr/>
          <a:lstStyle/>
          <a:p>
            <a:pPr eaLnBrk="1" hangingPunct="1">
              <a:lnSpc>
                <a:spcPct val="120000"/>
              </a:lnSpc>
            </a:pPr>
            <a:r>
              <a:rPr lang="en-US" altLang="zh-CN" sz="2400" dirty="0" smtClean="0">
                <a:solidFill>
                  <a:srgbClr val="FF0000"/>
                </a:solidFill>
                <a:ea typeface="宋体" charset="-122"/>
              </a:rPr>
              <a:t>MEM hazard</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EX.RegisterRs</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EX.RegisterRs</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ForwardA</a:t>
            </a:r>
            <a:r>
              <a:rPr lang="en-AU" altLang="zh-CN" sz="2000" dirty="0" smtClean="0">
                <a:ea typeface="宋体" charset="-122"/>
              </a:rPr>
              <a:t> = 01</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EX.RegisterRt</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ForwardB</a:t>
            </a:r>
            <a:r>
              <a:rPr lang="en-AU" altLang="zh-CN" sz="2000" dirty="0" smtClean="0">
                <a:ea typeface="宋体" charset="-122"/>
              </a:rPr>
              <a:t> = 01</a:t>
            </a:r>
          </a:p>
        </p:txBody>
      </p:sp>
      <p:sp>
        <p:nvSpPr>
          <p:cNvPr id="4" name="线形标注 1 3"/>
          <p:cNvSpPr/>
          <p:nvPr/>
        </p:nvSpPr>
        <p:spPr>
          <a:xfrm>
            <a:off x="2143108" y="4071942"/>
            <a:ext cx="7000892" cy="2357430"/>
          </a:xfrm>
          <a:prstGeom prst="borderCallout1">
            <a:avLst>
              <a:gd name="adj1" fmla="val -7357"/>
              <a:gd name="adj2" fmla="val 19074"/>
              <a:gd name="adj3" fmla="val -38056"/>
              <a:gd name="adj4" fmla="val 145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ea typeface="宋体" charset="-122"/>
              </a:rPr>
              <a:t>EX </a:t>
            </a:r>
            <a:r>
              <a:rPr lang="zh-CN" altLang="en-US" sz="2400" dirty="0" smtClean="0">
                <a:ea typeface="宋体" charset="-122"/>
              </a:rPr>
              <a:t>冒险</a:t>
            </a:r>
            <a:endParaRPr lang="en-AU" altLang="zh-CN" sz="2400" dirty="0" smtClean="0">
              <a:ea typeface="宋体" charset="-122"/>
            </a:endParaRPr>
          </a:p>
          <a:p>
            <a:pPr lvl="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a:t>
            </a:r>
            <a:r>
              <a:rPr lang="en-AU" altLang="zh-CN" sz="2000" dirty="0" smtClean="0">
                <a:solidFill>
                  <a:schemeClr val="bg1"/>
                </a:solidFill>
                <a:ea typeface="宋体" charset="-122"/>
              </a:rPr>
              <a:t>ID/</a:t>
            </a:r>
            <a:r>
              <a:rPr lang="en-AU" altLang="zh-CN" sz="2000" dirty="0" err="1" smtClean="0">
                <a:solidFill>
                  <a:schemeClr val="bg1"/>
                </a:solidFill>
                <a:ea typeface="宋体" charset="-122"/>
              </a:rPr>
              <a:t>EX.RegisterRs</a:t>
            </a:r>
            <a:r>
              <a:rPr lang="en-AU" altLang="zh-CN" sz="2000" dirty="0" smtClean="0">
                <a:solidFill>
                  <a:schemeClr val="bg1"/>
                </a:solidFill>
                <a:ea typeface="宋体" charset="-122"/>
              </a:rPr>
              <a:t>))</a:t>
            </a:r>
            <a:br>
              <a:rPr lang="en-AU" altLang="zh-CN" sz="2000" dirty="0" smtClean="0">
                <a:solidFill>
                  <a:schemeClr val="bg1"/>
                </a:solidFill>
                <a:ea typeface="宋体" charset="-122"/>
              </a:rPr>
            </a:br>
            <a:r>
              <a:rPr lang="en-AU" altLang="zh-CN" sz="2000" dirty="0" smtClean="0">
                <a:solidFill>
                  <a:schemeClr val="bg1"/>
                </a:solidFill>
                <a:ea typeface="宋体" charset="-122"/>
              </a:rPr>
              <a:t>  </a:t>
            </a:r>
            <a:r>
              <a:rPr lang="en-AU" altLang="zh-CN" sz="2000" dirty="0" err="1" smtClean="0">
                <a:solidFill>
                  <a:schemeClr val="bg1"/>
                </a:solidFill>
                <a:ea typeface="宋体" charset="-122"/>
              </a:rPr>
              <a:t>ForwardA</a:t>
            </a:r>
            <a:r>
              <a:rPr lang="en-AU" altLang="zh-CN" sz="2000" dirty="0" smtClean="0">
                <a:solidFill>
                  <a:schemeClr val="bg1"/>
                </a:solidFill>
                <a:ea typeface="宋体" charset="-122"/>
              </a:rPr>
              <a:t> = 10</a:t>
            </a:r>
          </a:p>
          <a:p>
            <a:pPr lvl="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solidFill>
                  <a:schemeClr val="bg1"/>
                </a:solidFill>
                <a:ea typeface="宋体" charset="-122"/>
              </a:rPr>
              <a:t>  </a:t>
            </a:r>
            <a:r>
              <a:rPr lang="en-AU" altLang="zh-CN" sz="2000" dirty="0" err="1" smtClean="0">
                <a:solidFill>
                  <a:schemeClr val="bg1"/>
                </a:solidFill>
                <a:ea typeface="宋体" charset="-122"/>
              </a:rPr>
              <a:t>ForwardB</a:t>
            </a:r>
            <a:r>
              <a:rPr lang="en-AU" altLang="zh-CN" sz="2000" dirty="0" smtClean="0">
                <a:solidFill>
                  <a:schemeClr val="bg1"/>
                </a:solidFill>
                <a:ea typeface="宋体" charset="-122"/>
              </a:rPr>
              <a:t> = 10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84213" y="206375"/>
            <a:ext cx="8259762" cy="1436675"/>
          </a:xfrm>
        </p:spPr>
        <p:txBody>
          <a:bodyPr>
            <a:normAutofit/>
          </a:bodyPr>
          <a:lstStyle/>
          <a:p>
            <a:r>
              <a:rPr lang="zh-CN" altLang="en-US" sz="4000" dirty="0" smtClean="0">
                <a:ea typeface="宋体" charset="-122"/>
              </a:rPr>
              <a:t>修正</a:t>
            </a:r>
            <a:r>
              <a:rPr lang="en-US" altLang="zh-CN" sz="4000" dirty="0" smtClean="0">
                <a:ea typeface="宋体" charset="-122"/>
              </a:rPr>
              <a:t> MEM </a:t>
            </a:r>
            <a:r>
              <a:rPr lang="zh-CN" altLang="en-US" sz="4000" dirty="0" smtClean="0">
                <a:ea typeface="宋体" charset="-122"/>
              </a:rPr>
              <a:t>转发控制</a:t>
            </a:r>
            <a:r>
              <a:rPr lang="en-US" altLang="zh-CN" sz="4000" dirty="0" smtClean="0">
                <a:ea typeface="宋体" charset="-122"/>
              </a:rPr>
              <a:t/>
            </a:r>
            <a:br>
              <a:rPr lang="en-US" altLang="zh-CN" sz="4000" dirty="0" smtClean="0">
                <a:ea typeface="宋体" charset="-122"/>
              </a:rPr>
            </a:br>
            <a:r>
              <a:rPr lang="zh-CN" altLang="en-US" sz="4000" dirty="0" smtClean="0">
                <a:ea typeface="宋体" charset="-122"/>
              </a:rPr>
              <a:t>仅当没有发生</a:t>
            </a:r>
            <a:r>
              <a:rPr lang="en-US" altLang="zh-CN" sz="4000" dirty="0" smtClean="0">
                <a:ea typeface="宋体" charset="-122"/>
              </a:rPr>
              <a:t>Ex</a:t>
            </a:r>
            <a:r>
              <a:rPr lang="zh-CN" altLang="en-US" sz="4000" dirty="0" smtClean="0">
                <a:ea typeface="宋体" charset="-122"/>
              </a:rPr>
              <a:t>冒险时转发</a:t>
            </a:r>
            <a:endParaRPr lang="en-AU" altLang="zh-CN" sz="4000" dirty="0" smtClean="0">
              <a:ea typeface="宋体" charset="-122"/>
            </a:endParaRPr>
          </a:p>
        </p:txBody>
      </p:sp>
      <p:sp>
        <p:nvSpPr>
          <p:cNvPr id="77828" name="Rectangle 3"/>
          <p:cNvSpPr>
            <a:spLocks noGrp="1" noChangeArrowheads="1"/>
          </p:cNvSpPr>
          <p:nvPr>
            <p:ph type="body" idx="1"/>
          </p:nvPr>
        </p:nvSpPr>
        <p:spPr/>
        <p:txBody>
          <a:bodyPr/>
          <a:lstStyle/>
          <a:p>
            <a:pPr eaLnBrk="1" hangingPunct="1">
              <a:lnSpc>
                <a:spcPct val="120000"/>
              </a:lnSpc>
            </a:pPr>
            <a:r>
              <a:rPr lang="en-US" altLang="zh-CN" sz="2400" dirty="0" smtClean="0">
                <a:solidFill>
                  <a:srgbClr val="FF0000"/>
                </a:solidFill>
                <a:ea typeface="宋体" charset="-122"/>
              </a:rPr>
              <a:t>MEM hazard</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EX.RegisterRs</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EX.RegisterRs</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ForwardA</a:t>
            </a:r>
            <a:r>
              <a:rPr lang="en-AU" altLang="zh-CN" sz="2000" dirty="0" smtClean="0">
                <a:ea typeface="宋体" charset="-122"/>
              </a:rPr>
              <a:t> = 01</a:t>
            </a:r>
          </a:p>
          <a:p>
            <a:pPr lvl="1" eaLnBrk="1" hangingPunct="1">
              <a:lnSpc>
                <a:spcPct val="120000"/>
              </a:lnSpc>
            </a:pPr>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t>
            </a:r>
            <a:r>
              <a:rPr lang="en-AU" altLang="zh-CN" sz="2000" dirty="0" smtClean="0">
                <a:solidFill>
                  <a:schemeClr val="hlink"/>
                </a:solidFill>
                <a:ea typeface="宋体" charset="-122"/>
              </a:rPr>
              <a:t>and not (EX/</a:t>
            </a:r>
            <a:r>
              <a:rPr lang="en-AU" altLang="zh-CN" sz="2000" dirty="0" err="1" smtClean="0">
                <a:solidFill>
                  <a:schemeClr val="hlink"/>
                </a:solidFill>
                <a:ea typeface="宋体" charset="-122"/>
              </a:rPr>
              <a:t>MEM.RegWrite</a:t>
            </a: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0)</a:t>
            </a:r>
            <a:br>
              <a:rPr lang="en-AU" altLang="zh-CN" sz="2000" dirty="0" smtClean="0">
                <a:solidFill>
                  <a:schemeClr val="hlink"/>
                </a:solidFill>
                <a:ea typeface="宋体" charset="-122"/>
              </a:rPr>
            </a:br>
            <a:r>
              <a:rPr lang="en-AU" altLang="zh-CN" sz="2000" dirty="0" smtClean="0">
                <a:solidFill>
                  <a:schemeClr val="hlink"/>
                </a:solidFill>
                <a:ea typeface="宋体" charset="-122"/>
              </a:rPr>
              <a:t>                 and (EX/</a:t>
            </a:r>
            <a:r>
              <a:rPr lang="en-AU" altLang="zh-CN" sz="2000" dirty="0" err="1" smtClean="0">
                <a:solidFill>
                  <a:schemeClr val="hlink"/>
                </a:solidFill>
                <a:ea typeface="宋体" charset="-122"/>
              </a:rPr>
              <a:t>MEM.RegisterRd</a:t>
            </a:r>
            <a:r>
              <a:rPr lang="en-AU" altLang="zh-CN" sz="2000" dirty="0" smtClean="0">
                <a:solidFill>
                  <a:schemeClr val="hlink"/>
                </a:solidFill>
                <a:ea typeface="宋体" charset="-122"/>
              </a:rPr>
              <a:t> = ID/</a:t>
            </a:r>
            <a:r>
              <a:rPr lang="en-AU" altLang="zh-CN" sz="2000" dirty="0" err="1" smtClean="0">
                <a:solidFill>
                  <a:schemeClr val="hlink"/>
                </a:solidFill>
                <a:ea typeface="宋体" charset="-122"/>
              </a:rPr>
              <a:t>EX.RegisterRt</a:t>
            </a:r>
            <a:r>
              <a:rPr lang="en-AU" altLang="zh-CN" sz="2000" dirty="0" smtClean="0">
                <a:solidFill>
                  <a:schemeClr val="hlink"/>
                </a:solidFill>
                <a:ea typeface="宋体" charset="-122"/>
              </a:rPr>
              <a:t>))</a:t>
            </a:r>
            <a:r>
              <a:rPr lang="en-AU" altLang="zh-CN" sz="2000" dirty="0" smtClean="0">
                <a:ea typeface="宋体" charset="-122"/>
              </a:rPr>
              <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ea typeface="宋体" charset="-122"/>
              </a:rPr>
              <a:t>ForwardB</a:t>
            </a:r>
            <a:r>
              <a:rPr lang="en-AU" altLang="zh-CN" sz="2000" dirty="0" smtClean="0">
                <a:ea typeface="宋体" charset="-122"/>
              </a:rPr>
              <a:t> = 01</a:t>
            </a:r>
          </a:p>
        </p:txBody>
      </p:sp>
      <p:sp>
        <p:nvSpPr>
          <p:cNvPr id="4" name="线形标注 1 3"/>
          <p:cNvSpPr/>
          <p:nvPr/>
        </p:nvSpPr>
        <p:spPr>
          <a:xfrm>
            <a:off x="1857356" y="1928802"/>
            <a:ext cx="7000892" cy="2357430"/>
          </a:xfrm>
          <a:prstGeom prst="borderCallout1">
            <a:avLst>
              <a:gd name="adj1" fmla="val 100056"/>
              <a:gd name="adj2" fmla="val 21335"/>
              <a:gd name="adj3" fmla="val 128285"/>
              <a:gd name="adj4" fmla="val 12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ea typeface="宋体" charset="-122"/>
              </a:rPr>
              <a:t>EX </a:t>
            </a:r>
            <a:r>
              <a:rPr lang="zh-CN" altLang="en-US" sz="2400" dirty="0" smtClean="0">
                <a:ea typeface="宋体" charset="-122"/>
              </a:rPr>
              <a:t>冒险</a:t>
            </a:r>
            <a:endParaRPr lang="en-AU" altLang="zh-CN" sz="2400" dirty="0" smtClean="0">
              <a:ea typeface="宋体" charset="-122"/>
            </a:endParaRPr>
          </a:p>
          <a:p>
            <a:pPr lvl="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a:t>
            </a:r>
            <a:r>
              <a:rPr lang="en-AU" altLang="zh-CN" sz="2000" dirty="0" smtClean="0">
                <a:solidFill>
                  <a:schemeClr val="bg1"/>
                </a:solidFill>
                <a:ea typeface="宋体" charset="-122"/>
              </a:rPr>
              <a:t>ID/</a:t>
            </a:r>
            <a:r>
              <a:rPr lang="en-AU" altLang="zh-CN" sz="2000" dirty="0" err="1" smtClean="0">
                <a:solidFill>
                  <a:schemeClr val="bg1"/>
                </a:solidFill>
                <a:ea typeface="宋体" charset="-122"/>
              </a:rPr>
              <a:t>EX.RegisterRs</a:t>
            </a:r>
            <a:r>
              <a:rPr lang="en-AU" altLang="zh-CN" sz="2000" dirty="0" smtClean="0">
                <a:solidFill>
                  <a:schemeClr val="bg1"/>
                </a:solidFill>
                <a:ea typeface="宋体" charset="-122"/>
              </a:rPr>
              <a:t>))</a:t>
            </a:r>
            <a:br>
              <a:rPr lang="en-AU" altLang="zh-CN" sz="2000" dirty="0" smtClean="0">
                <a:solidFill>
                  <a:schemeClr val="bg1"/>
                </a:solidFill>
                <a:ea typeface="宋体" charset="-122"/>
              </a:rPr>
            </a:br>
            <a:r>
              <a:rPr lang="en-AU" altLang="zh-CN" sz="2000" dirty="0" smtClean="0">
                <a:solidFill>
                  <a:schemeClr val="bg1"/>
                </a:solidFill>
                <a:ea typeface="宋体" charset="-122"/>
              </a:rPr>
              <a:t>  </a:t>
            </a:r>
            <a:r>
              <a:rPr lang="en-AU" altLang="zh-CN" sz="2000" dirty="0" err="1" smtClean="0">
                <a:solidFill>
                  <a:schemeClr val="bg1"/>
                </a:solidFill>
                <a:ea typeface="宋体" charset="-122"/>
              </a:rPr>
              <a:t>ForwardA</a:t>
            </a:r>
            <a:r>
              <a:rPr lang="en-AU" altLang="zh-CN" sz="2000" dirty="0" smtClean="0">
                <a:solidFill>
                  <a:schemeClr val="bg1"/>
                </a:solidFill>
                <a:ea typeface="宋体" charset="-122"/>
              </a:rPr>
              <a:t> = 10</a:t>
            </a:r>
          </a:p>
          <a:p>
            <a:pPr lvl="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solidFill>
                  <a:schemeClr val="bg1"/>
                </a:solidFill>
                <a:ea typeface="宋体" charset="-122"/>
              </a:rPr>
              <a:t>  </a:t>
            </a:r>
            <a:r>
              <a:rPr lang="en-AU" altLang="zh-CN" sz="2000" dirty="0" err="1" smtClean="0">
                <a:solidFill>
                  <a:schemeClr val="bg1"/>
                </a:solidFill>
                <a:ea typeface="宋体" charset="-122"/>
              </a:rPr>
              <a:t>ForwardB</a:t>
            </a:r>
            <a:r>
              <a:rPr lang="en-AU" altLang="zh-CN" sz="2000" dirty="0" smtClean="0">
                <a:solidFill>
                  <a:schemeClr val="bg1"/>
                </a:solidFill>
                <a:ea typeface="宋体" charset="-122"/>
              </a:rPr>
              <a:t> = 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1" name="Rectangle 5"/>
          <p:cNvSpPr>
            <a:spLocks noChangeArrowheads="1"/>
          </p:cNvSpPr>
          <p:nvPr/>
        </p:nvSpPr>
        <p:spPr bwMode="auto">
          <a:xfrm>
            <a:off x="323850" y="1773238"/>
            <a:ext cx="360363" cy="1871662"/>
          </a:xfrm>
          <a:prstGeom prst="rect">
            <a:avLst/>
          </a:prstGeom>
          <a:gradFill rotWithShape="1">
            <a:gsLst>
              <a:gs pos="0">
                <a:schemeClr val="bg1">
                  <a:alpha val="0"/>
                </a:schemeClr>
              </a:gs>
              <a:gs pos="100000">
                <a:schemeClr val="bg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pic>
        <p:nvPicPr>
          <p:cNvPr id="78852" name="Picture 6" descr="f04-56-P374493"/>
          <p:cNvPicPr>
            <a:picLocks noChangeAspect="1" noChangeArrowheads="1"/>
          </p:cNvPicPr>
          <p:nvPr/>
        </p:nvPicPr>
        <p:blipFill>
          <a:blip r:embed="rId3"/>
          <a:srcRect/>
          <a:stretch>
            <a:fillRect/>
          </a:stretch>
        </p:blipFill>
        <p:spPr bwMode="auto">
          <a:xfrm>
            <a:off x="179388" y="1341438"/>
            <a:ext cx="8648700" cy="4811712"/>
          </a:xfrm>
          <a:prstGeom prst="rect">
            <a:avLst/>
          </a:prstGeom>
          <a:noFill/>
          <a:ln w="9525">
            <a:noFill/>
            <a:miter lim="800000"/>
            <a:headEnd/>
            <a:tailEnd/>
          </a:ln>
        </p:spPr>
      </p:pic>
      <p:sp>
        <p:nvSpPr>
          <p:cNvPr id="78853" name="Rectangle 2"/>
          <p:cNvSpPr>
            <a:spLocks noGrp="1" noChangeArrowheads="1"/>
          </p:cNvSpPr>
          <p:nvPr>
            <p:ph type="title"/>
          </p:nvPr>
        </p:nvSpPr>
        <p:spPr/>
        <p:txBody>
          <a:bodyPr>
            <a:normAutofit fontScale="90000"/>
          </a:bodyPr>
          <a:lstStyle/>
          <a:p>
            <a:pPr eaLnBrk="1" hangingPunct="1"/>
            <a:r>
              <a:rPr lang="zh-CN" altLang="en-US" dirty="0" smtClean="0">
                <a:ea typeface="宋体" charset="-122"/>
              </a:rPr>
              <a:t>带转发的数据通路（</a:t>
            </a:r>
            <a:r>
              <a:rPr lang="en-US" altLang="zh-CN" dirty="0" smtClean="0">
                <a:ea typeface="宋体" charset="-122"/>
              </a:rPr>
              <a:t>P230</a:t>
            </a:r>
            <a:r>
              <a:rPr lang="zh-CN" altLang="en-US" dirty="0" smtClean="0">
                <a:ea typeface="宋体" charset="-122"/>
              </a:rPr>
              <a:t>，图</a:t>
            </a:r>
            <a:r>
              <a:rPr lang="en-US" altLang="zh-CN" dirty="0" smtClean="0">
                <a:ea typeface="宋体" charset="-122"/>
              </a:rPr>
              <a:t>4-56</a:t>
            </a:r>
            <a:r>
              <a:rPr lang="zh-CN" altLang="en-US" dirty="0" smtClean="0">
                <a:ea typeface="宋体" charset="-122"/>
              </a:rPr>
              <a:t>）</a:t>
            </a:r>
            <a:endParaRPr lang="en-AU" altLang="zh-CN" dirty="0"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5666" name="Rectangle 2"/>
          <p:cNvSpPr>
            <a:spLocks noGrp="1" noChangeArrowheads="1"/>
          </p:cNvSpPr>
          <p:nvPr>
            <p:ph type="title"/>
          </p:nvPr>
        </p:nvSpPr>
        <p:spPr>
          <a:xfrm>
            <a:off x="533400" y="304800"/>
            <a:ext cx="8229600" cy="422275"/>
          </a:xfrm>
        </p:spPr>
        <p:txBody>
          <a:bodyPr>
            <a:normAutofit fontScale="90000"/>
          </a:bodyPr>
          <a:lstStyle/>
          <a:p>
            <a:r>
              <a:rPr lang="zh-CN" altLang="en-US" dirty="0" smtClean="0"/>
              <a:t>带转发的数据通路</a:t>
            </a:r>
            <a:endParaRPr lang="en-US" dirty="0"/>
          </a:p>
        </p:txBody>
      </p:sp>
      <p:sp>
        <p:nvSpPr>
          <p:cNvPr id="1265842" name="Rectangle 178"/>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sp>
        <p:nvSpPr>
          <p:cNvPr id="1265667" name="Line 3"/>
          <p:cNvSpPr>
            <a:spLocks noChangeShapeType="1"/>
          </p:cNvSpPr>
          <p:nvPr/>
        </p:nvSpPr>
        <p:spPr bwMode="auto">
          <a:xfrm>
            <a:off x="2514600" y="5257800"/>
            <a:ext cx="1752600" cy="0"/>
          </a:xfrm>
          <a:prstGeom prst="line">
            <a:avLst/>
          </a:prstGeom>
          <a:noFill/>
          <a:ln w="19050">
            <a:solidFill>
              <a:schemeClr val="tx1"/>
            </a:solidFill>
            <a:round/>
            <a:headEnd/>
            <a:tailEnd/>
          </a:ln>
          <a:effectLst/>
        </p:spPr>
        <p:txBody>
          <a:bodyPr/>
          <a:lstStyle/>
          <a:p>
            <a:endParaRPr lang="en-US"/>
          </a:p>
        </p:txBody>
      </p:sp>
      <p:sp>
        <p:nvSpPr>
          <p:cNvPr id="1265668" name="Line 4"/>
          <p:cNvSpPr>
            <a:spLocks noChangeShapeType="1"/>
          </p:cNvSpPr>
          <p:nvPr/>
        </p:nvSpPr>
        <p:spPr bwMode="auto">
          <a:xfrm>
            <a:off x="4419600" y="5257800"/>
            <a:ext cx="457200" cy="0"/>
          </a:xfrm>
          <a:prstGeom prst="line">
            <a:avLst/>
          </a:prstGeom>
          <a:noFill/>
          <a:ln w="19050">
            <a:solidFill>
              <a:schemeClr val="tx1"/>
            </a:solidFill>
            <a:round/>
            <a:headEnd/>
            <a:tailEnd/>
          </a:ln>
          <a:effectLst/>
        </p:spPr>
        <p:txBody>
          <a:bodyPr/>
          <a:lstStyle/>
          <a:p>
            <a:endParaRPr lang="en-US"/>
          </a:p>
        </p:txBody>
      </p:sp>
      <p:sp>
        <p:nvSpPr>
          <p:cNvPr id="1265669" name="Line 5"/>
          <p:cNvSpPr>
            <a:spLocks noChangeShapeType="1"/>
          </p:cNvSpPr>
          <p:nvPr/>
        </p:nvSpPr>
        <p:spPr bwMode="auto">
          <a:xfrm>
            <a:off x="6705600" y="5334000"/>
            <a:ext cx="1524000" cy="0"/>
          </a:xfrm>
          <a:prstGeom prst="line">
            <a:avLst/>
          </a:prstGeom>
          <a:noFill/>
          <a:ln w="19050">
            <a:solidFill>
              <a:schemeClr val="tx1"/>
            </a:solidFill>
            <a:round/>
            <a:headEnd/>
            <a:tailEnd/>
          </a:ln>
          <a:effectLst/>
        </p:spPr>
        <p:txBody>
          <a:bodyPr/>
          <a:lstStyle/>
          <a:p>
            <a:endParaRPr lang="en-US"/>
          </a:p>
        </p:txBody>
      </p:sp>
      <p:sp>
        <p:nvSpPr>
          <p:cNvPr id="1265670" name="Line 6"/>
          <p:cNvSpPr>
            <a:spLocks noChangeShapeType="1"/>
          </p:cNvSpPr>
          <p:nvPr/>
        </p:nvSpPr>
        <p:spPr bwMode="auto">
          <a:xfrm>
            <a:off x="2514600" y="4800600"/>
            <a:ext cx="0" cy="762000"/>
          </a:xfrm>
          <a:prstGeom prst="line">
            <a:avLst/>
          </a:prstGeom>
          <a:noFill/>
          <a:ln w="12700">
            <a:solidFill>
              <a:schemeClr val="tx1"/>
            </a:solidFill>
            <a:round/>
            <a:headEnd/>
            <a:tailEnd/>
          </a:ln>
          <a:effectLst/>
        </p:spPr>
        <p:txBody>
          <a:bodyPr/>
          <a:lstStyle/>
          <a:p>
            <a:endParaRPr lang="en-US"/>
          </a:p>
        </p:txBody>
      </p:sp>
      <p:sp>
        <p:nvSpPr>
          <p:cNvPr id="1265671" name="Line 7"/>
          <p:cNvSpPr>
            <a:spLocks noChangeShapeType="1"/>
          </p:cNvSpPr>
          <p:nvPr/>
        </p:nvSpPr>
        <p:spPr bwMode="auto">
          <a:xfrm>
            <a:off x="2438400" y="6324600"/>
            <a:ext cx="6096000" cy="0"/>
          </a:xfrm>
          <a:prstGeom prst="line">
            <a:avLst/>
          </a:prstGeom>
          <a:noFill/>
          <a:ln w="19050">
            <a:solidFill>
              <a:schemeClr val="tx1"/>
            </a:solidFill>
            <a:round/>
            <a:headEnd/>
            <a:tailEnd/>
          </a:ln>
          <a:effectLst/>
        </p:spPr>
        <p:txBody>
          <a:bodyPr/>
          <a:lstStyle/>
          <a:p>
            <a:endParaRPr lang="en-US"/>
          </a:p>
        </p:txBody>
      </p:sp>
      <p:sp>
        <p:nvSpPr>
          <p:cNvPr id="1265672" name="Line 8"/>
          <p:cNvSpPr>
            <a:spLocks noChangeShapeType="1"/>
          </p:cNvSpPr>
          <p:nvPr/>
        </p:nvSpPr>
        <p:spPr bwMode="auto">
          <a:xfrm>
            <a:off x="8382000" y="5334000"/>
            <a:ext cx="152400" cy="0"/>
          </a:xfrm>
          <a:prstGeom prst="line">
            <a:avLst/>
          </a:prstGeom>
          <a:noFill/>
          <a:ln w="19050">
            <a:solidFill>
              <a:schemeClr val="tx1"/>
            </a:solidFill>
            <a:round/>
            <a:headEnd/>
            <a:tailEnd/>
          </a:ln>
          <a:effectLst/>
        </p:spPr>
        <p:txBody>
          <a:bodyPr/>
          <a:lstStyle/>
          <a:p>
            <a:endParaRPr lang="en-US"/>
          </a:p>
        </p:txBody>
      </p:sp>
      <p:sp>
        <p:nvSpPr>
          <p:cNvPr id="1265673" name="Line 9"/>
          <p:cNvSpPr>
            <a:spLocks noChangeShapeType="1"/>
          </p:cNvSpPr>
          <p:nvPr/>
        </p:nvSpPr>
        <p:spPr bwMode="auto">
          <a:xfrm>
            <a:off x="8534400" y="5334000"/>
            <a:ext cx="0" cy="990600"/>
          </a:xfrm>
          <a:prstGeom prst="line">
            <a:avLst/>
          </a:prstGeom>
          <a:noFill/>
          <a:ln w="12700">
            <a:solidFill>
              <a:schemeClr val="tx1"/>
            </a:solidFill>
            <a:round/>
            <a:headEnd/>
            <a:tailEnd/>
          </a:ln>
          <a:effectLst/>
        </p:spPr>
        <p:txBody>
          <a:bodyPr/>
          <a:lstStyle/>
          <a:p>
            <a:endParaRPr lang="en-US"/>
          </a:p>
        </p:txBody>
      </p:sp>
      <p:sp>
        <p:nvSpPr>
          <p:cNvPr id="1265674" name="Line 10"/>
          <p:cNvSpPr>
            <a:spLocks noChangeShapeType="1"/>
          </p:cNvSpPr>
          <p:nvPr/>
        </p:nvSpPr>
        <p:spPr bwMode="auto">
          <a:xfrm flipV="1">
            <a:off x="2438400" y="3886200"/>
            <a:ext cx="0" cy="2438400"/>
          </a:xfrm>
          <a:prstGeom prst="line">
            <a:avLst/>
          </a:prstGeom>
          <a:noFill/>
          <a:ln w="12700">
            <a:solidFill>
              <a:schemeClr val="tx1"/>
            </a:solidFill>
            <a:round/>
            <a:headEnd/>
            <a:tailEnd/>
          </a:ln>
          <a:effectLst/>
        </p:spPr>
        <p:txBody>
          <a:bodyPr/>
          <a:lstStyle/>
          <a:p>
            <a:endParaRPr lang="en-US"/>
          </a:p>
        </p:txBody>
      </p:sp>
      <p:sp>
        <p:nvSpPr>
          <p:cNvPr id="1265675" name="Line 11"/>
          <p:cNvSpPr>
            <a:spLocks noChangeShapeType="1"/>
          </p:cNvSpPr>
          <p:nvPr/>
        </p:nvSpPr>
        <p:spPr bwMode="auto">
          <a:xfrm>
            <a:off x="2438400" y="3886200"/>
            <a:ext cx="381000" cy="0"/>
          </a:xfrm>
          <a:prstGeom prst="line">
            <a:avLst/>
          </a:prstGeom>
          <a:noFill/>
          <a:ln w="12700">
            <a:solidFill>
              <a:schemeClr val="tx1"/>
            </a:solidFill>
            <a:round/>
            <a:headEnd/>
            <a:tailEnd type="triangle" w="med" len="med"/>
          </a:ln>
          <a:effectLst/>
        </p:spPr>
        <p:txBody>
          <a:bodyPr/>
          <a:lstStyle/>
          <a:p>
            <a:endParaRPr lang="en-US"/>
          </a:p>
        </p:txBody>
      </p:sp>
      <p:grpSp>
        <p:nvGrpSpPr>
          <p:cNvPr id="2" name="Group 12"/>
          <p:cNvGrpSpPr>
            <a:grpSpLocks/>
          </p:cNvGrpSpPr>
          <p:nvPr/>
        </p:nvGrpSpPr>
        <p:grpSpPr bwMode="auto">
          <a:xfrm>
            <a:off x="1447800" y="1981200"/>
            <a:ext cx="381000" cy="914400"/>
            <a:chOff x="1392" y="2880"/>
            <a:chExt cx="288" cy="480"/>
          </a:xfrm>
        </p:grpSpPr>
        <p:sp>
          <p:nvSpPr>
            <p:cNvPr id="1265677" name="Line 1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678" name="Line 1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679" name="Line 1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680" name="Line 1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681" name="Line 1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682" name="Line 1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683" name="Line 1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684" name="Rectangle 20"/>
          <p:cNvSpPr>
            <a:spLocks noChangeArrowheads="1"/>
          </p:cNvSpPr>
          <p:nvPr/>
        </p:nvSpPr>
        <p:spPr bwMode="auto">
          <a:xfrm>
            <a:off x="7620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685" name="Rectangle 21"/>
          <p:cNvSpPr>
            <a:spLocks noChangeArrowheads="1"/>
          </p:cNvSpPr>
          <p:nvPr/>
        </p:nvSpPr>
        <p:spPr bwMode="auto">
          <a:xfrm>
            <a:off x="381000" y="3352800"/>
            <a:ext cx="152400" cy="838200"/>
          </a:xfrm>
          <a:prstGeom prst="rect">
            <a:avLst/>
          </a:prstGeom>
          <a:noFill/>
          <a:ln w="12700">
            <a:solidFill>
              <a:schemeClr val="accent2"/>
            </a:solidFill>
            <a:miter lim="800000"/>
            <a:headEnd/>
            <a:tailEnd/>
          </a:ln>
          <a:effectLst/>
        </p:spPr>
        <p:txBody>
          <a:bodyPr wrap="none" anchor="ctr"/>
          <a:lstStyle/>
          <a:p>
            <a:endParaRPr lang="en-US"/>
          </a:p>
        </p:txBody>
      </p:sp>
      <p:sp>
        <p:nvSpPr>
          <p:cNvPr id="1265686" name="Line 22"/>
          <p:cNvSpPr>
            <a:spLocks noChangeShapeType="1"/>
          </p:cNvSpPr>
          <p:nvPr/>
        </p:nvSpPr>
        <p:spPr bwMode="auto">
          <a:xfrm>
            <a:off x="533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87" name="Line 23"/>
          <p:cNvSpPr>
            <a:spLocks noChangeShapeType="1"/>
          </p:cNvSpPr>
          <p:nvPr/>
        </p:nvSpPr>
        <p:spPr bwMode="auto">
          <a:xfrm>
            <a:off x="609600" y="2133600"/>
            <a:ext cx="838200" cy="0"/>
          </a:xfrm>
          <a:prstGeom prst="line">
            <a:avLst/>
          </a:prstGeom>
          <a:noFill/>
          <a:ln w="28575">
            <a:solidFill>
              <a:schemeClr val="tx1"/>
            </a:solidFill>
            <a:round/>
            <a:headEnd/>
            <a:tailEnd type="triangle" w="med" len="med"/>
          </a:ln>
          <a:effectLst/>
        </p:spPr>
        <p:txBody>
          <a:bodyPr/>
          <a:lstStyle/>
          <a:p>
            <a:endParaRPr lang="en-US"/>
          </a:p>
        </p:txBody>
      </p:sp>
      <p:sp>
        <p:nvSpPr>
          <p:cNvPr id="1265688" name="Line 24"/>
          <p:cNvSpPr>
            <a:spLocks noChangeShapeType="1"/>
          </p:cNvSpPr>
          <p:nvPr/>
        </p:nvSpPr>
        <p:spPr bwMode="auto">
          <a:xfrm>
            <a:off x="1066800" y="2743200"/>
            <a:ext cx="381000" cy="0"/>
          </a:xfrm>
          <a:prstGeom prst="line">
            <a:avLst/>
          </a:prstGeom>
          <a:noFill/>
          <a:ln w="28575">
            <a:solidFill>
              <a:schemeClr val="tx1"/>
            </a:solidFill>
            <a:round/>
            <a:headEnd/>
            <a:tailEnd type="triangle" w="med" len="med"/>
          </a:ln>
          <a:effectLst/>
        </p:spPr>
        <p:txBody>
          <a:bodyPr/>
          <a:lstStyle/>
          <a:p>
            <a:endParaRPr lang="en-US"/>
          </a:p>
        </p:txBody>
      </p:sp>
      <p:sp>
        <p:nvSpPr>
          <p:cNvPr id="1265689" name="Text Box 25"/>
          <p:cNvSpPr txBox="1">
            <a:spLocks noChangeArrowheads="1"/>
          </p:cNvSpPr>
          <p:nvPr/>
        </p:nvSpPr>
        <p:spPr bwMode="auto">
          <a:xfrm>
            <a:off x="685800" y="3505200"/>
            <a:ext cx="741363"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Address</a:t>
            </a:r>
          </a:p>
        </p:txBody>
      </p:sp>
      <p:sp>
        <p:nvSpPr>
          <p:cNvPr id="1265690" name="Text Box 26"/>
          <p:cNvSpPr txBox="1">
            <a:spLocks noChangeArrowheads="1"/>
          </p:cNvSpPr>
          <p:nvPr/>
        </p:nvSpPr>
        <p:spPr bwMode="auto">
          <a:xfrm>
            <a:off x="928688" y="3025775"/>
            <a:ext cx="1098550" cy="517525"/>
          </a:xfrm>
          <a:prstGeom prst="rect">
            <a:avLst/>
          </a:prstGeom>
          <a:noFill/>
          <a:ln w="12700">
            <a:noFill/>
            <a:miter lim="800000"/>
            <a:headEnd/>
            <a:tailEnd/>
          </a:ln>
          <a:effectLst/>
        </p:spPr>
        <p:txBody>
          <a:bodyPr wrap="none">
            <a:spAutoFit/>
          </a:bodyPr>
          <a:lstStyle/>
          <a:p>
            <a:pPr algn="ctr"/>
            <a:r>
              <a:rPr lang="en-US" sz="1400" b="1">
                <a:solidFill>
                  <a:schemeClr val="tx1"/>
                </a:solidFill>
              </a:rPr>
              <a:t>Instruction</a:t>
            </a:r>
          </a:p>
          <a:p>
            <a:pPr algn="ctr"/>
            <a:r>
              <a:rPr lang="en-US" sz="1400" b="1">
                <a:solidFill>
                  <a:schemeClr val="tx1"/>
                </a:solidFill>
              </a:rPr>
              <a:t>Memory</a:t>
            </a:r>
          </a:p>
        </p:txBody>
      </p:sp>
      <p:sp>
        <p:nvSpPr>
          <p:cNvPr id="1265691" name="Text Box 27"/>
          <p:cNvSpPr txBox="1">
            <a:spLocks noChangeArrowheads="1"/>
          </p:cNvSpPr>
          <p:nvPr/>
        </p:nvSpPr>
        <p:spPr bwMode="auto">
          <a:xfrm>
            <a:off x="1447800" y="22860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692" name="Text Box 28"/>
          <p:cNvSpPr txBox="1">
            <a:spLocks noChangeArrowheads="1"/>
          </p:cNvSpPr>
          <p:nvPr/>
        </p:nvSpPr>
        <p:spPr bwMode="auto">
          <a:xfrm rot="-5400000">
            <a:off x="244475" y="3565525"/>
            <a:ext cx="395288" cy="274638"/>
          </a:xfrm>
          <a:prstGeom prst="rect">
            <a:avLst/>
          </a:prstGeom>
          <a:noFill/>
          <a:ln w="12700">
            <a:noFill/>
            <a:miter lim="800000"/>
            <a:headEnd/>
            <a:tailEnd/>
          </a:ln>
          <a:effectLst/>
        </p:spPr>
        <p:txBody>
          <a:bodyPr wrap="none">
            <a:spAutoFit/>
          </a:bodyPr>
          <a:lstStyle/>
          <a:p>
            <a:r>
              <a:rPr lang="en-US" sz="1200" b="1">
                <a:solidFill>
                  <a:schemeClr val="accent2"/>
                </a:solidFill>
              </a:rPr>
              <a:t>PC</a:t>
            </a:r>
          </a:p>
        </p:txBody>
      </p:sp>
      <p:sp>
        <p:nvSpPr>
          <p:cNvPr id="1265693" name="Line 29"/>
          <p:cNvSpPr>
            <a:spLocks noChangeShapeType="1"/>
          </p:cNvSpPr>
          <p:nvPr/>
        </p:nvSpPr>
        <p:spPr bwMode="auto">
          <a:xfrm>
            <a:off x="152400" y="37338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694" name="Text Box 30"/>
          <p:cNvSpPr txBox="1">
            <a:spLocks noChangeArrowheads="1"/>
          </p:cNvSpPr>
          <p:nvPr/>
        </p:nvSpPr>
        <p:spPr bwMode="auto">
          <a:xfrm>
            <a:off x="838200" y="2590800"/>
            <a:ext cx="268288" cy="274638"/>
          </a:xfrm>
          <a:prstGeom prst="rect">
            <a:avLst/>
          </a:prstGeom>
          <a:noFill/>
          <a:ln w="12700">
            <a:noFill/>
            <a:miter lim="800000"/>
            <a:headEnd/>
            <a:tailEnd/>
          </a:ln>
          <a:effectLst/>
        </p:spPr>
        <p:txBody>
          <a:bodyPr wrap="none">
            <a:spAutoFit/>
          </a:bodyPr>
          <a:lstStyle/>
          <a:p>
            <a:r>
              <a:rPr lang="en-US" sz="1200" b="1">
                <a:solidFill>
                  <a:schemeClr val="tx1"/>
                </a:solidFill>
              </a:rPr>
              <a:t>4</a:t>
            </a:r>
          </a:p>
        </p:txBody>
      </p:sp>
      <p:sp>
        <p:nvSpPr>
          <p:cNvPr id="1265695" name="Line 31"/>
          <p:cNvSpPr>
            <a:spLocks noChangeShapeType="1"/>
          </p:cNvSpPr>
          <p:nvPr/>
        </p:nvSpPr>
        <p:spPr bwMode="auto">
          <a:xfrm>
            <a:off x="152400" y="1295400"/>
            <a:ext cx="0" cy="2438400"/>
          </a:xfrm>
          <a:prstGeom prst="line">
            <a:avLst/>
          </a:prstGeom>
          <a:noFill/>
          <a:ln w="28575">
            <a:solidFill>
              <a:schemeClr val="tx1"/>
            </a:solidFill>
            <a:round/>
            <a:headEnd/>
            <a:tailEnd/>
          </a:ln>
          <a:effectLst/>
        </p:spPr>
        <p:txBody>
          <a:bodyPr/>
          <a:lstStyle/>
          <a:p>
            <a:endParaRPr lang="en-US"/>
          </a:p>
        </p:txBody>
      </p:sp>
      <p:sp>
        <p:nvSpPr>
          <p:cNvPr id="1265696" name="AutoShape 32"/>
          <p:cNvSpPr>
            <a:spLocks noChangeArrowheads="1"/>
          </p:cNvSpPr>
          <p:nvPr/>
        </p:nvSpPr>
        <p:spPr bwMode="auto">
          <a:xfrm rot="5400000" flipH="1">
            <a:off x="609600" y="1219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697" name="Line 33"/>
          <p:cNvSpPr>
            <a:spLocks noChangeShapeType="1"/>
          </p:cNvSpPr>
          <p:nvPr/>
        </p:nvSpPr>
        <p:spPr bwMode="auto">
          <a:xfrm flipH="1">
            <a:off x="152400" y="1295400"/>
            <a:ext cx="700088" cy="0"/>
          </a:xfrm>
          <a:prstGeom prst="line">
            <a:avLst/>
          </a:prstGeom>
          <a:noFill/>
          <a:ln w="28575">
            <a:solidFill>
              <a:schemeClr val="tx1"/>
            </a:solidFill>
            <a:round/>
            <a:headEnd/>
            <a:tailEnd/>
          </a:ln>
          <a:effectLst/>
        </p:spPr>
        <p:txBody>
          <a:bodyPr/>
          <a:lstStyle/>
          <a:p>
            <a:endParaRPr lang="en-US"/>
          </a:p>
        </p:txBody>
      </p:sp>
      <p:sp>
        <p:nvSpPr>
          <p:cNvPr id="1265700" name="Line 36"/>
          <p:cNvSpPr>
            <a:spLocks noChangeShapeType="1"/>
          </p:cNvSpPr>
          <p:nvPr/>
        </p:nvSpPr>
        <p:spPr bwMode="auto">
          <a:xfrm flipH="1">
            <a:off x="1066800" y="1143000"/>
            <a:ext cx="5867400" cy="0"/>
          </a:xfrm>
          <a:prstGeom prst="line">
            <a:avLst/>
          </a:prstGeom>
          <a:noFill/>
          <a:ln w="28575">
            <a:solidFill>
              <a:srgbClr val="CC3399"/>
            </a:solidFill>
            <a:round/>
            <a:headEnd/>
            <a:tailEnd type="triangle" w="med" len="med"/>
          </a:ln>
          <a:effectLst/>
        </p:spPr>
        <p:txBody>
          <a:bodyPr/>
          <a:lstStyle/>
          <a:p>
            <a:endParaRPr lang="en-US"/>
          </a:p>
        </p:txBody>
      </p:sp>
      <p:sp>
        <p:nvSpPr>
          <p:cNvPr id="1265702" name="Rectangle 38"/>
          <p:cNvSpPr>
            <a:spLocks noChangeArrowheads="1"/>
          </p:cNvSpPr>
          <p:nvPr/>
        </p:nvSpPr>
        <p:spPr bwMode="auto">
          <a:xfrm>
            <a:off x="2819400" y="2971800"/>
            <a:ext cx="12954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03" name="Line 39"/>
          <p:cNvSpPr>
            <a:spLocks noChangeShapeType="1"/>
          </p:cNvSpPr>
          <p:nvPr/>
        </p:nvSpPr>
        <p:spPr bwMode="auto">
          <a:xfrm>
            <a:off x="2057400" y="3733800"/>
            <a:ext cx="152400" cy="0"/>
          </a:xfrm>
          <a:prstGeom prst="line">
            <a:avLst/>
          </a:prstGeom>
          <a:noFill/>
          <a:ln w="28575">
            <a:solidFill>
              <a:schemeClr val="tx1"/>
            </a:solidFill>
            <a:round/>
            <a:headEnd/>
            <a:tailEnd/>
          </a:ln>
          <a:effectLst/>
        </p:spPr>
        <p:txBody>
          <a:bodyPr/>
          <a:lstStyle/>
          <a:p>
            <a:endParaRPr lang="en-US"/>
          </a:p>
        </p:txBody>
      </p:sp>
      <p:sp>
        <p:nvSpPr>
          <p:cNvPr id="1265704" name="Line 40"/>
          <p:cNvSpPr>
            <a:spLocks noChangeShapeType="1"/>
          </p:cNvSpPr>
          <p:nvPr/>
        </p:nvSpPr>
        <p:spPr bwMode="auto">
          <a:xfrm>
            <a:off x="2514600" y="3505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05" name="Text Box 41"/>
          <p:cNvSpPr txBox="1">
            <a:spLocks noChangeArrowheads="1"/>
          </p:cNvSpPr>
          <p:nvPr/>
        </p:nvSpPr>
        <p:spPr bwMode="auto">
          <a:xfrm>
            <a:off x="2743200" y="4114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06" name="Text Box 42"/>
          <p:cNvSpPr txBox="1">
            <a:spLocks noChangeArrowheads="1"/>
          </p:cNvSpPr>
          <p:nvPr/>
        </p:nvSpPr>
        <p:spPr bwMode="auto">
          <a:xfrm>
            <a:off x="2743200" y="2971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1</a:t>
            </a:r>
          </a:p>
        </p:txBody>
      </p:sp>
      <p:sp>
        <p:nvSpPr>
          <p:cNvPr id="1265707" name="Text Box 43"/>
          <p:cNvSpPr txBox="1">
            <a:spLocks noChangeArrowheads="1"/>
          </p:cNvSpPr>
          <p:nvPr/>
        </p:nvSpPr>
        <p:spPr bwMode="auto">
          <a:xfrm>
            <a:off x="2743200" y="3352800"/>
            <a:ext cx="1036638" cy="274638"/>
          </a:xfrm>
          <a:prstGeom prst="rect">
            <a:avLst/>
          </a:prstGeom>
          <a:noFill/>
          <a:ln w="12700">
            <a:noFill/>
            <a:miter lim="800000"/>
            <a:headEnd/>
            <a:tailEnd/>
          </a:ln>
          <a:effectLst/>
        </p:spPr>
        <p:txBody>
          <a:bodyPr wrap="none">
            <a:spAutoFit/>
          </a:bodyPr>
          <a:lstStyle/>
          <a:p>
            <a:r>
              <a:rPr lang="en-US" sz="1200">
                <a:solidFill>
                  <a:schemeClr val="tx1"/>
                </a:solidFill>
              </a:rPr>
              <a:t>Read Addr 2</a:t>
            </a:r>
          </a:p>
        </p:txBody>
      </p:sp>
      <p:sp>
        <p:nvSpPr>
          <p:cNvPr id="1265708" name="Text Box 44"/>
          <p:cNvSpPr txBox="1">
            <a:spLocks noChangeArrowheads="1"/>
          </p:cNvSpPr>
          <p:nvPr/>
        </p:nvSpPr>
        <p:spPr bwMode="auto">
          <a:xfrm>
            <a:off x="2743200" y="3733800"/>
            <a:ext cx="903288" cy="274638"/>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265709" name="Text Box 45"/>
          <p:cNvSpPr txBox="1">
            <a:spLocks noChangeArrowheads="1"/>
          </p:cNvSpPr>
          <p:nvPr/>
        </p:nvSpPr>
        <p:spPr bwMode="auto">
          <a:xfrm>
            <a:off x="2819400" y="3124200"/>
            <a:ext cx="893763" cy="73025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265710" name="Text Box 46"/>
          <p:cNvSpPr txBox="1">
            <a:spLocks noChangeArrowheads="1"/>
          </p:cNvSpPr>
          <p:nvPr/>
        </p:nvSpPr>
        <p:spPr bwMode="auto">
          <a:xfrm>
            <a:off x="3505200" y="31242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265711" name="Text Box 47"/>
          <p:cNvSpPr txBox="1">
            <a:spLocks noChangeArrowheads="1"/>
          </p:cNvSpPr>
          <p:nvPr/>
        </p:nvSpPr>
        <p:spPr bwMode="auto">
          <a:xfrm>
            <a:off x="3505200" y="3810000"/>
            <a:ext cx="674688" cy="457200"/>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2</a:t>
            </a:r>
          </a:p>
        </p:txBody>
      </p:sp>
      <p:sp>
        <p:nvSpPr>
          <p:cNvPr id="1265712" name="Line 48"/>
          <p:cNvSpPr>
            <a:spLocks noChangeShapeType="1"/>
          </p:cNvSpPr>
          <p:nvPr/>
        </p:nvSpPr>
        <p:spPr bwMode="auto">
          <a:xfrm>
            <a:off x="2514600" y="4800600"/>
            <a:ext cx="381000" cy="0"/>
          </a:xfrm>
          <a:prstGeom prst="line">
            <a:avLst/>
          </a:prstGeom>
          <a:noFill/>
          <a:ln w="28575">
            <a:solidFill>
              <a:schemeClr val="tx1"/>
            </a:solidFill>
            <a:round/>
            <a:headEnd/>
            <a:tailEnd/>
          </a:ln>
          <a:effectLst/>
        </p:spPr>
        <p:txBody>
          <a:bodyPr/>
          <a:lstStyle/>
          <a:p>
            <a:endParaRPr lang="en-US"/>
          </a:p>
        </p:txBody>
      </p:sp>
      <p:sp>
        <p:nvSpPr>
          <p:cNvPr id="1265713" name="Line 49"/>
          <p:cNvSpPr>
            <a:spLocks noChangeShapeType="1"/>
          </p:cNvSpPr>
          <p:nvPr/>
        </p:nvSpPr>
        <p:spPr bwMode="auto">
          <a:xfrm>
            <a:off x="2590800" y="4724400"/>
            <a:ext cx="76200" cy="152400"/>
          </a:xfrm>
          <a:prstGeom prst="line">
            <a:avLst/>
          </a:prstGeom>
          <a:noFill/>
          <a:ln w="12700">
            <a:solidFill>
              <a:schemeClr val="tx1"/>
            </a:solidFill>
            <a:round/>
            <a:headEnd/>
            <a:tailEnd/>
          </a:ln>
          <a:effectLst/>
        </p:spPr>
        <p:txBody>
          <a:bodyPr/>
          <a:lstStyle/>
          <a:p>
            <a:endParaRPr lang="en-US"/>
          </a:p>
        </p:txBody>
      </p:sp>
      <p:sp>
        <p:nvSpPr>
          <p:cNvPr id="1265714" name="Line 50"/>
          <p:cNvSpPr>
            <a:spLocks noChangeShapeType="1"/>
          </p:cNvSpPr>
          <p:nvPr/>
        </p:nvSpPr>
        <p:spPr bwMode="auto">
          <a:xfrm>
            <a:off x="3810000" y="4724400"/>
            <a:ext cx="76200" cy="152400"/>
          </a:xfrm>
          <a:prstGeom prst="line">
            <a:avLst/>
          </a:prstGeom>
          <a:noFill/>
          <a:ln w="12700">
            <a:solidFill>
              <a:schemeClr val="tx1"/>
            </a:solidFill>
            <a:round/>
            <a:headEnd/>
            <a:tailEnd/>
          </a:ln>
          <a:effectLst/>
        </p:spPr>
        <p:txBody>
          <a:bodyPr/>
          <a:lstStyle/>
          <a:p>
            <a:endParaRPr lang="en-US"/>
          </a:p>
        </p:txBody>
      </p:sp>
      <p:sp>
        <p:nvSpPr>
          <p:cNvPr id="1265715" name="Text Box 51"/>
          <p:cNvSpPr txBox="1">
            <a:spLocks noChangeArrowheads="1"/>
          </p:cNvSpPr>
          <p:nvPr/>
        </p:nvSpPr>
        <p:spPr bwMode="auto">
          <a:xfrm>
            <a:off x="2590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16</a:t>
            </a:r>
          </a:p>
        </p:txBody>
      </p:sp>
      <p:sp>
        <p:nvSpPr>
          <p:cNvPr id="1265716" name="Text Box 52"/>
          <p:cNvSpPr txBox="1">
            <a:spLocks noChangeArrowheads="1"/>
          </p:cNvSpPr>
          <p:nvPr/>
        </p:nvSpPr>
        <p:spPr bwMode="auto">
          <a:xfrm>
            <a:off x="3733800" y="4495800"/>
            <a:ext cx="352425" cy="274638"/>
          </a:xfrm>
          <a:prstGeom prst="rect">
            <a:avLst/>
          </a:prstGeom>
          <a:noFill/>
          <a:ln w="12700">
            <a:noFill/>
            <a:miter lim="800000"/>
            <a:headEnd/>
            <a:tailEnd/>
          </a:ln>
          <a:effectLst/>
        </p:spPr>
        <p:txBody>
          <a:bodyPr wrap="none">
            <a:spAutoFit/>
          </a:bodyPr>
          <a:lstStyle/>
          <a:p>
            <a:r>
              <a:rPr lang="en-US" sz="1200">
                <a:solidFill>
                  <a:schemeClr val="tx1"/>
                </a:solidFill>
              </a:rPr>
              <a:t>32</a:t>
            </a:r>
          </a:p>
        </p:txBody>
      </p:sp>
      <p:sp>
        <p:nvSpPr>
          <p:cNvPr id="1265717" name="Line 53"/>
          <p:cNvSpPr>
            <a:spLocks noChangeShapeType="1"/>
          </p:cNvSpPr>
          <p:nvPr/>
        </p:nvSpPr>
        <p:spPr bwMode="auto">
          <a:xfrm>
            <a:off x="2590800" y="4267200"/>
            <a:ext cx="254000" cy="0"/>
          </a:xfrm>
          <a:prstGeom prst="line">
            <a:avLst/>
          </a:prstGeom>
          <a:noFill/>
          <a:ln w="28575">
            <a:solidFill>
              <a:srgbClr val="CC3399"/>
            </a:solidFill>
            <a:round/>
            <a:headEnd/>
            <a:tailEnd type="triangle" w="med" len="med"/>
          </a:ln>
          <a:effectLst/>
        </p:spPr>
        <p:txBody>
          <a:bodyPr/>
          <a:lstStyle/>
          <a:p>
            <a:endParaRPr lang="en-US"/>
          </a:p>
        </p:txBody>
      </p:sp>
      <p:sp>
        <p:nvSpPr>
          <p:cNvPr id="1265718" name="Line 54"/>
          <p:cNvSpPr>
            <a:spLocks noChangeShapeType="1"/>
          </p:cNvSpPr>
          <p:nvPr/>
        </p:nvSpPr>
        <p:spPr bwMode="auto">
          <a:xfrm>
            <a:off x="5181600" y="4419600"/>
            <a:ext cx="0" cy="533400"/>
          </a:xfrm>
          <a:prstGeom prst="line">
            <a:avLst/>
          </a:prstGeom>
          <a:noFill/>
          <a:ln w="28575">
            <a:solidFill>
              <a:schemeClr val="tx1"/>
            </a:solidFill>
            <a:round/>
            <a:headEnd/>
            <a:tailEnd/>
          </a:ln>
          <a:effectLst/>
        </p:spPr>
        <p:txBody>
          <a:bodyPr/>
          <a:lstStyle/>
          <a:p>
            <a:endParaRPr lang="en-US"/>
          </a:p>
        </p:txBody>
      </p:sp>
      <p:sp>
        <p:nvSpPr>
          <p:cNvPr id="1265719" name="Line 55"/>
          <p:cNvSpPr>
            <a:spLocks noChangeShapeType="1"/>
          </p:cNvSpPr>
          <p:nvPr/>
        </p:nvSpPr>
        <p:spPr bwMode="auto">
          <a:xfrm>
            <a:off x="4114800" y="4114800"/>
            <a:ext cx="152400" cy="0"/>
          </a:xfrm>
          <a:prstGeom prst="line">
            <a:avLst/>
          </a:prstGeom>
          <a:noFill/>
          <a:ln w="28575">
            <a:solidFill>
              <a:schemeClr val="tx1"/>
            </a:solidFill>
            <a:round/>
            <a:headEnd/>
            <a:tailEnd/>
          </a:ln>
          <a:effectLst/>
        </p:spPr>
        <p:txBody>
          <a:bodyPr/>
          <a:lstStyle/>
          <a:p>
            <a:endParaRPr lang="en-US"/>
          </a:p>
        </p:txBody>
      </p:sp>
      <p:sp>
        <p:nvSpPr>
          <p:cNvPr id="1265720" name="Line 56"/>
          <p:cNvSpPr>
            <a:spLocks noChangeShapeType="1"/>
          </p:cNvSpPr>
          <p:nvPr/>
        </p:nvSpPr>
        <p:spPr bwMode="auto">
          <a:xfrm>
            <a:off x="2514600" y="3124200"/>
            <a:ext cx="0" cy="1676400"/>
          </a:xfrm>
          <a:prstGeom prst="line">
            <a:avLst/>
          </a:prstGeom>
          <a:noFill/>
          <a:ln w="28575">
            <a:solidFill>
              <a:schemeClr val="tx1"/>
            </a:solidFill>
            <a:round/>
            <a:headEnd/>
            <a:tailEnd/>
          </a:ln>
          <a:effectLst/>
        </p:spPr>
        <p:txBody>
          <a:bodyPr/>
          <a:lstStyle/>
          <a:p>
            <a:endParaRPr lang="en-US"/>
          </a:p>
        </p:txBody>
      </p:sp>
      <p:sp>
        <p:nvSpPr>
          <p:cNvPr id="1265721" name="Line 57"/>
          <p:cNvSpPr>
            <a:spLocks noChangeShapeType="1"/>
          </p:cNvSpPr>
          <p:nvPr/>
        </p:nvSpPr>
        <p:spPr bwMode="auto">
          <a:xfrm>
            <a:off x="2514600" y="3124200"/>
            <a:ext cx="304800" cy="0"/>
          </a:xfrm>
          <a:prstGeom prst="line">
            <a:avLst/>
          </a:prstGeom>
          <a:noFill/>
          <a:ln w="19050">
            <a:solidFill>
              <a:schemeClr val="tx1"/>
            </a:solidFill>
            <a:round/>
            <a:headEnd/>
            <a:tailEnd type="triangle" w="med" len="med"/>
          </a:ln>
          <a:effectLst/>
        </p:spPr>
        <p:txBody>
          <a:bodyPr/>
          <a:lstStyle/>
          <a:p>
            <a:endParaRPr lang="en-US"/>
          </a:p>
        </p:txBody>
      </p:sp>
      <p:sp>
        <p:nvSpPr>
          <p:cNvPr id="1265722" name="Line 58"/>
          <p:cNvSpPr>
            <a:spLocks noChangeShapeType="1"/>
          </p:cNvSpPr>
          <p:nvPr/>
        </p:nvSpPr>
        <p:spPr bwMode="auto">
          <a:xfrm>
            <a:off x="5105400" y="4419600"/>
            <a:ext cx="304800" cy="0"/>
          </a:xfrm>
          <a:prstGeom prst="line">
            <a:avLst/>
          </a:prstGeom>
          <a:noFill/>
          <a:ln w="28575">
            <a:solidFill>
              <a:schemeClr val="tx1"/>
            </a:solidFill>
            <a:round/>
            <a:headEnd/>
            <a:tailEnd type="triangle" w="med" len="med"/>
          </a:ln>
          <a:effectLst/>
        </p:spPr>
        <p:txBody>
          <a:bodyPr/>
          <a:lstStyle/>
          <a:p>
            <a:endParaRPr lang="en-US"/>
          </a:p>
        </p:txBody>
      </p:sp>
      <p:sp>
        <p:nvSpPr>
          <p:cNvPr id="1265723" name="Line 59"/>
          <p:cNvSpPr>
            <a:spLocks noChangeShapeType="1"/>
          </p:cNvSpPr>
          <p:nvPr/>
        </p:nvSpPr>
        <p:spPr bwMode="auto">
          <a:xfrm>
            <a:off x="6400800" y="3810000"/>
            <a:ext cx="177800" cy="0"/>
          </a:xfrm>
          <a:prstGeom prst="line">
            <a:avLst/>
          </a:prstGeom>
          <a:noFill/>
          <a:ln w="28575">
            <a:solidFill>
              <a:schemeClr val="tx1"/>
            </a:solidFill>
            <a:round/>
            <a:headEnd/>
            <a:tailEnd/>
          </a:ln>
          <a:effectLst/>
        </p:spPr>
        <p:txBody>
          <a:bodyPr/>
          <a:lstStyle/>
          <a:p>
            <a:endParaRPr lang="en-US"/>
          </a:p>
        </p:txBody>
      </p:sp>
      <p:sp>
        <p:nvSpPr>
          <p:cNvPr id="1265724" name="Freeform 60"/>
          <p:cNvSpPr>
            <a:spLocks/>
          </p:cNvSpPr>
          <p:nvPr/>
        </p:nvSpPr>
        <p:spPr bwMode="auto">
          <a:xfrm>
            <a:off x="5867400" y="3124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265725" name="Rectangle 61"/>
          <p:cNvSpPr>
            <a:spLocks noChangeArrowheads="1"/>
          </p:cNvSpPr>
          <p:nvPr/>
        </p:nvSpPr>
        <p:spPr bwMode="auto">
          <a:xfrm>
            <a:off x="5969000" y="3733800"/>
            <a:ext cx="504825" cy="333375"/>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a:solidFill>
                  <a:srgbClr val="000000"/>
                </a:solidFill>
              </a:rPr>
              <a:t>ALU</a:t>
            </a:r>
          </a:p>
        </p:txBody>
      </p:sp>
      <p:sp>
        <p:nvSpPr>
          <p:cNvPr id="1265726" name="AutoShape 62"/>
          <p:cNvSpPr>
            <a:spLocks noChangeArrowheads="1"/>
          </p:cNvSpPr>
          <p:nvPr/>
        </p:nvSpPr>
        <p:spPr bwMode="auto">
          <a:xfrm rot="-5400000">
            <a:off x="5168900" y="4076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27" name="Line 63"/>
          <p:cNvSpPr>
            <a:spLocks noChangeShapeType="1"/>
          </p:cNvSpPr>
          <p:nvPr/>
        </p:nvSpPr>
        <p:spPr bwMode="auto">
          <a:xfrm>
            <a:off x="56642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30" name="Line 66"/>
          <p:cNvSpPr>
            <a:spLocks noChangeShapeType="1"/>
          </p:cNvSpPr>
          <p:nvPr/>
        </p:nvSpPr>
        <p:spPr bwMode="auto">
          <a:xfrm>
            <a:off x="5181600" y="4038600"/>
            <a:ext cx="279400" cy="0"/>
          </a:xfrm>
          <a:prstGeom prst="line">
            <a:avLst/>
          </a:prstGeom>
          <a:noFill/>
          <a:ln w="28575">
            <a:solidFill>
              <a:schemeClr val="tx1"/>
            </a:solidFill>
            <a:round/>
            <a:headEnd/>
            <a:tailEnd type="triangle" w="med" len="med"/>
          </a:ln>
          <a:effectLst/>
        </p:spPr>
        <p:txBody>
          <a:bodyPr/>
          <a:lstStyle/>
          <a:p>
            <a:endParaRPr lang="en-US"/>
          </a:p>
        </p:txBody>
      </p:sp>
      <p:sp>
        <p:nvSpPr>
          <p:cNvPr id="1265731" name="Line 67"/>
          <p:cNvSpPr>
            <a:spLocks noChangeShapeType="1"/>
          </p:cNvSpPr>
          <p:nvPr/>
        </p:nvSpPr>
        <p:spPr bwMode="auto">
          <a:xfrm>
            <a:off x="5105400" y="3352800"/>
            <a:ext cx="762000" cy="0"/>
          </a:xfrm>
          <a:prstGeom prst="line">
            <a:avLst/>
          </a:prstGeom>
          <a:noFill/>
          <a:ln w="28575">
            <a:solidFill>
              <a:schemeClr val="tx1"/>
            </a:solidFill>
            <a:round/>
            <a:headEnd/>
            <a:tailEnd type="triangle" w="med" len="med"/>
          </a:ln>
          <a:effectLst/>
        </p:spPr>
        <p:txBody>
          <a:bodyPr/>
          <a:lstStyle/>
          <a:p>
            <a:endParaRPr lang="en-US"/>
          </a:p>
        </p:txBody>
      </p:sp>
      <p:sp>
        <p:nvSpPr>
          <p:cNvPr id="1265732" name="Oval 68"/>
          <p:cNvSpPr>
            <a:spLocks noChangeArrowheads="1"/>
          </p:cNvSpPr>
          <p:nvPr/>
        </p:nvSpPr>
        <p:spPr bwMode="auto">
          <a:xfrm>
            <a:off x="5410200" y="2590800"/>
            <a:ext cx="457200" cy="533400"/>
          </a:xfrm>
          <a:prstGeom prst="ellipse">
            <a:avLst/>
          </a:prstGeom>
          <a:noFill/>
          <a:ln w="12700">
            <a:solidFill>
              <a:schemeClr val="tx1"/>
            </a:solidFill>
            <a:round/>
            <a:headEnd/>
            <a:tailEnd/>
          </a:ln>
          <a:effectLst/>
        </p:spPr>
        <p:txBody>
          <a:bodyPr wrap="none" anchor="ctr"/>
          <a:lstStyle/>
          <a:p>
            <a:endParaRPr lang="en-US"/>
          </a:p>
        </p:txBody>
      </p:sp>
      <p:sp>
        <p:nvSpPr>
          <p:cNvPr id="1265733" name="Rectangle 69"/>
          <p:cNvSpPr>
            <a:spLocks noChangeArrowheads="1"/>
          </p:cNvSpPr>
          <p:nvPr/>
        </p:nvSpPr>
        <p:spPr bwMode="auto">
          <a:xfrm>
            <a:off x="5410200" y="2590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solidFill>
                  <a:srgbClr val="000000"/>
                </a:solidFill>
              </a:rPr>
              <a:t>Shift</a:t>
            </a:r>
          </a:p>
          <a:p>
            <a:pPr algn="ctr" defTabSz="904875">
              <a:lnSpc>
                <a:spcPts val="1600"/>
              </a:lnSpc>
              <a:tabLst>
                <a:tab pos="452438" algn="l"/>
                <a:tab pos="904875" algn="l"/>
                <a:tab pos="1357313" algn="l"/>
              </a:tabLst>
            </a:pPr>
            <a:r>
              <a:rPr lang="en-US" sz="1200" b="1">
                <a:solidFill>
                  <a:srgbClr val="000000"/>
                </a:solidFill>
              </a:rPr>
              <a:t>left 2</a:t>
            </a:r>
          </a:p>
        </p:txBody>
      </p:sp>
      <p:sp>
        <p:nvSpPr>
          <p:cNvPr id="1265734" name="Line 70"/>
          <p:cNvSpPr>
            <a:spLocks noChangeShapeType="1"/>
          </p:cNvSpPr>
          <p:nvPr/>
        </p:nvSpPr>
        <p:spPr bwMode="auto">
          <a:xfrm>
            <a:off x="5181600" y="2895600"/>
            <a:ext cx="228600" cy="0"/>
          </a:xfrm>
          <a:prstGeom prst="line">
            <a:avLst/>
          </a:prstGeom>
          <a:noFill/>
          <a:ln w="28575">
            <a:solidFill>
              <a:schemeClr val="tx1"/>
            </a:solidFill>
            <a:round/>
            <a:headEnd/>
            <a:tailEnd type="triangle" w="med" len="med"/>
          </a:ln>
          <a:effectLst/>
        </p:spPr>
        <p:txBody>
          <a:bodyPr/>
          <a:lstStyle/>
          <a:p>
            <a:endParaRPr lang="en-US"/>
          </a:p>
        </p:txBody>
      </p:sp>
      <p:grpSp>
        <p:nvGrpSpPr>
          <p:cNvPr id="3" name="Group 71"/>
          <p:cNvGrpSpPr>
            <a:grpSpLocks/>
          </p:cNvGrpSpPr>
          <p:nvPr/>
        </p:nvGrpSpPr>
        <p:grpSpPr bwMode="auto">
          <a:xfrm>
            <a:off x="6096000" y="2209800"/>
            <a:ext cx="304800" cy="914400"/>
            <a:chOff x="1392" y="2880"/>
            <a:chExt cx="288" cy="480"/>
          </a:xfrm>
        </p:grpSpPr>
        <p:sp>
          <p:nvSpPr>
            <p:cNvPr id="126573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126573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126573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126573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126574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126574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126574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1265743" name="Text Box 79"/>
          <p:cNvSpPr txBox="1">
            <a:spLocks noChangeArrowheads="1"/>
          </p:cNvSpPr>
          <p:nvPr/>
        </p:nvSpPr>
        <p:spPr bwMode="auto">
          <a:xfrm>
            <a:off x="6019800" y="2514600"/>
            <a:ext cx="481013" cy="274638"/>
          </a:xfrm>
          <a:prstGeom prst="rect">
            <a:avLst/>
          </a:prstGeom>
          <a:noFill/>
          <a:ln w="12700">
            <a:noFill/>
            <a:miter lim="800000"/>
            <a:headEnd/>
            <a:tailEnd/>
          </a:ln>
          <a:effectLst/>
        </p:spPr>
        <p:txBody>
          <a:bodyPr wrap="none">
            <a:spAutoFit/>
          </a:bodyPr>
          <a:lstStyle/>
          <a:p>
            <a:r>
              <a:rPr lang="en-US" sz="1200" b="1">
                <a:solidFill>
                  <a:schemeClr val="tx1"/>
                </a:solidFill>
              </a:rPr>
              <a:t>Add</a:t>
            </a:r>
          </a:p>
        </p:txBody>
      </p:sp>
      <p:sp>
        <p:nvSpPr>
          <p:cNvPr id="1265744" name="Line 80"/>
          <p:cNvSpPr>
            <a:spLocks noChangeShapeType="1"/>
          </p:cNvSpPr>
          <p:nvPr/>
        </p:nvSpPr>
        <p:spPr bwMode="auto">
          <a:xfrm>
            <a:off x="5853113" y="28956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45" name="Rectangle 81"/>
          <p:cNvSpPr>
            <a:spLocks noChangeArrowheads="1"/>
          </p:cNvSpPr>
          <p:nvPr/>
        </p:nvSpPr>
        <p:spPr bwMode="auto">
          <a:xfrm>
            <a:off x="6934200" y="3048000"/>
            <a:ext cx="1143000" cy="1447800"/>
          </a:xfrm>
          <a:prstGeom prst="rect">
            <a:avLst/>
          </a:prstGeom>
          <a:noFill/>
          <a:ln w="12700">
            <a:solidFill>
              <a:schemeClr val="tx1"/>
            </a:solidFill>
            <a:miter lim="800000"/>
            <a:headEnd/>
            <a:tailEnd/>
          </a:ln>
          <a:effectLst/>
        </p:spPr>
        <p:txBody>
          <a:bodyPr wrap="none" anchor="ctr"/>
          <a:lstStyle/>
          <a:p>
            <a:endParaRPr lang="en-US"/>
          </a:p>
        </p:txBody>
      </p:sp>
      <p:sp>
        <p:nvSpPr>
          <p:cNvPr id="1265746" name="Line 82"/>
          <p:cNvSpPr>
            <a:spLocks noChangeShapeType="1"/>
          </p:cNvSpPr>
          <p:nvPr/>
        </p:nvSpPr>
        <p:spPr bwMode="auto">
          <a:xfrm>
            <a:off x="6705600" y="3810000"/>
            <a:ext cx="254000" cy="0"/>
          </a:xfrm>
          <a:prstGeom prst="line">
            <a:avLst/>
          </a:prstGeom>
          <a:noFill/>
          <a:ln w="28575">
            <a:solidFill>
              <a:schemeClr val="tx1"/>
            </a:solidFill>
            <a:round/>
            <a:headEnd/>
            <a:tailEnd type="triangle" w="med" len="med"/>
          </a:ln>
          <a:effectLst/>
        </p:spPr>
        <p:txBody>
          <a:bodyPr/>
          <a:lstStyle/>
          <a:p>
            <a:endParaRPr lang="en-US"/>
          </a:p>
        </p:txBody>
      </p:sp>
      <p:sp>
        <p:nvSpPr>
          <p:cNvPr id="1265747" name="Text Box 83"/>
          <p:cNvSpPr txBox="1">
            <a:spLocks noChangeArrowheads="1"/>
          </p:cNvSpPr>
          <p:nvPr/>
        </p:nvSpPr>
        <p:spPr bwMode="auto">
          <a:xfrm>
            <a:off x="7239000" y="3048000"/>
            <a:ext cx="865188" cy="517525"/>
          </a:xfrm>
          <a:prstGeom prst="rect">
            <a:avLst/>
          </a:prstGeom>
          <a:noFill/>
          <a:ln w="12700">
            <a:noFill/>
            <a:miter lim="800000"/>
            <a:headEnd/>
            <a:tailEnd/>
          </a:ln>
          <a:effectLst/>
        </p:spPr>
        <p:txBody>
          <a:bodyPr wrap="none">
            <a:spAutoFit/>
          </a:bodyPr>
          <a:lstStyle/>
          <a:p>
            <a:pPr algn="ctr"/>
            <a:r>
              <a:rPr lang="en-US" sz="1400" b="1">
                <a:solidFill>
                  <a:schemeClr val="tx1"/>
                </a:solidFill>
              </a:rPr>
              <a:t>Data</a:t>
            </a:r>
          </a:p>
          <a:p>
            <a:pPr algn="ctr"/>
            <a:r>
              <a:rPr lang="en-US" sz="1400" b="1">
                <a:solidFill>
                  <a:schemeClr val="tx1"/>
                </a:solidFill>
              </a:rPr>
              <a:t>Memory</a:t>
            </a:r>
          </a:p>
        </p:txBody>
      </p:sp>
      <p:sp>
        <p:nvSpPr>
          <p:cNvPr id="1265748" name="Text Box 84"/>
          <p:cNvSpPr txBox="1">
            <a:spLocks noChangeArrowheads="1"/>
          </p:cNvSpPr>
          <p:nvPr/>
        </p:nvSpPr>
        <p:spPr bwMode="auto">
          <a:xfrm>
            <a:off x="6878638" y="3657600"/>
            <a:ext cx="741362" cy="274638"/>
          </a:xfrm>
          <a:prstGeom prst="rect">
            <a:avLst/>
          </a:prstGeom>
          <a:noFill/>
          <a:ln w="12700">
            <a:noFill/>
            <a:miter lim="800000"/>
            <a:headEnd/>
            <a:tailEnd/>
          </a:ln>
          <a:effectLst/>
        </p:spPr>
        <p:txBody>
          <a:bodyPr wrap="none">
            <a:spAutoFit/>
          </a:bodyPr>
          <a:lstStyle/>
          <a:p>
            <a:r>
              <a:rPr lang="en-US" sz="1200">
                <a:solidFill>
                  <a:schemeClr val="tx1"/>
                </a:solidFill>
              </a:rPr>
              <a:t>Address</a:t>
            </a:r>
          </a:p>
        </p:txBody>
      </p:sp>
      <p:sp>
        <p:nvSpPr>
          <p:cNvPr id="1265749" name="Text Box 85"/>
          <p:cNvSpPr txBox="1">
            <a:spLocks noChangeArrowheads="1"/>
          </p:cNvSpPr>
          <p:nvPr/>
        </p:nvSpPr>
        <p:spPr bwMode="auto">
          <a:xfrm>
            <a:off x="6869113" y="4038600"/>
            <a:ext cx="903287" cy="274638"/>
          </a:xfrm>
          <a:prstGeom prst="rect">
            <a:avLst/>
          </a:prstGeom>
          <a:noFill/>
          <a:ln w="12700">
            <a:noFill/>
            <a:miter lim="800000"/>
            <a:headEnd/>
            <a:tailEnd/>
          </a:ln>
          <a:effectLst/>
        </p:spPr>
        <p:txBody>
          <a:bodyPr wrap="none">
            <a:spAutoFit/>
          </a:bodyPr>
          <a:lstStyle/>
          <a:p>
            <a:r>
              <a:rPr lang="en-US" sz="1200">
                <a:solidFill>
                  <a:schemeClr val="tx1"/>
                </a:solidFill>
              </a:rPr>
              <a:t>Write Data</a:t>
            </a:r>
          </a:p>
        </p:txBody>
      </p:sp>
      <p:sp>
        <p:nvSpPr>
          <p:cNvPr id="1265750" name="Text Box 86"/>
          <p:cNvSpPr txBox="1">
            <a:spLocks noChangeArrowheads="1"/>
          </p:cNvSpPr>
          <p:nvPr/>
        </p:nvSpPr>
        <p:spPr bwMode="auto">
          <a:xfrm>
            <a:off x="7543800" y="3581400"/>
            <a:ext cx="546100" cy="457200"/>
          </a:xfrm>
          <a:prstGeom prst="rect">
            <a:avLst/>
          </a:prstGeom>
          <a:noFill/>
          <a:ln w="12700">
            <a:noFill/>
            <a:miter lim="800000"/>
            <a:headEnd/>
            <a:tailEnd/>
          </a:ln>
          <a:effectLst/>
        </p:spPr>
        <p:txBody>
          <a:bodyPr wrap="none">
            <a:spAutoFit/>
          </a:bodyPr>
          <a:lstStyle/>
          <a:p>
            <a:r>
              <a:rPr lang="en-US" sz="1200">
                <a:solidFill>
                  <a:schemeClr val="tx1"/>
                </a:solidFill>
              </a:rPr>
              <a:t>Read</a:t>
            </a:r>
          </a:p>
          <a:p>
            <a:r>
              <a:rPr lang="en-US" sz="1200">
                <a:solidFill>
                  <a:schemeClr val="tx1"/>
                </a:solidFill>
              </a:rPr>
              <a:t>Data</a:t>
            </a:r>
          </a:p>
        </p:txBody>
      </p:sp>
      <p:sp>
        <p:nvSpPr>
          <p:cNvPr id="1265751" name="Line 87"/>
          <p:cNvSpPr>
            <a:spLocks noChangeShapeType="1"/>
          </p:cNvSpPr>
          <p:nvPr/>
        </p:nvSpPr>
        <p:spPr bwMode="auto">
          <a:xfrm>
            <a:off x="6705600" y="4191000"/>
            <a:ext cx="228600" cy="0"/>
          </a:xfrm>
          <a:prstGeom prst="line">
            <a:avLst/>
          </a:prstGeom>
          <a:noFill/>
          <a:ln w="28575">
            <a:solidFill>
              <a:schemeClr val="tx1"/>
            </a:solidFill>
            <a:round/>
            <a:headEnd/>
            <a:tailEnd type="triangle" w="med" len="med"/>
          </a:ln>
          <a:effectLst/>
        </p:spPr>
        <p:txBody>
          <a:bodyPr/>
          <a:lstStyle/>
          <a:p>
            <a:endParaRPr lang="en-US"/>
          </a:p>
        </p:txBody>
      </p:sp>
      <p:sp>
        <p:nvSpPr>
          <p:cNvPr id="1265752" name="Line 88"/>
          <p:cNvSpPr>
            <a:spLocks noChangeShapeType="1"/>
          </p:cNvSpPr>
          <p:nvPr/>
        </p:nvSpPr>
        <p:spPr bwMode="auto">
          <a:xfrm>
            <a:off x="8382000" y="4191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53" name="AutoShape 89"/>
          <p:cNvSpPr>
            <a:spLocks noChangeArrowheads="1"/>
          </p:cNvSpPr>
          <p:nvPr/>
        </p:nvSpPr>
        <p:spPr bwMode="auto">
          <a:xfrm rot="-5400000">
            <a:off x="8382000" y="3886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754" name="Line 90"/>
          <p:cNvSpPr>
            <a:spLocks noChangeShapeType="1"/>
          </p:cNvSpPr>
          <p:nvPr/>
        </p:nvSpPr>
        <p:spPr bwMode="auto">
          <a:xfrm>
            <a:off x="8839200" y="3962400"/>
            <a:ext cx="152400" cy="1588"/>
          </a:xfrm>
          <a:prstGeom prst="line">
            <a:avLst/>
          </a:prstGeom>
          <a:noFill/>
          <a:ln w="28575">
            <a:solidFill>
              <a:schemeClr val="tx1"/>
            </a:solidFill>
            <a:round/>
            <a:headEnd/>
            <a:tailEnd/>
          </a:ln>
          <a:effectLst/>
        </p:spPr>
        <p:txBody>
          <a:bodyPr/>
          <a:lstStyle/>
          <a:p>
            <a:endParaRPr lang="en-US"/>
          </a:p>
        </p:txBody>
      </p:sp>
      <p:sp>
        <p:nvSpPr>
          <p:cNvPr id="1265757" name="Line 93"/>
          <p:cNvSpPr>
            <a:spLocks noChangeShapeType="1"/>
          </p:cNvSpPr>
          <p:nvPr/>
        </p:nvSpPr>
        <p:spPr bwMode="auto">
          <a:xfrm>
            <a:off x="4114800" y="3352800"/>
            <a:ext cx="152400" cy="0"/>
          </a:xfrm>
          <a:prstGeom prst="line">
            <a:avLst/>
          </a:prstGeom>
          <a:noFill/>
          <a:ln w="28575">
            <a:solidFill>
              <a:schemeClr val="tx1"/>
            </a:solidFill>
            <a:round/>
            <a:headEnd/>
            <a:tailEnd/>
          </a:ln>
          <a:effectLst/>
        </p:spPr>
        <p:txBody>
          <a:bodyPr/>
          <a:lstStyle/>
          <a:p>
            <a:endParaRPr lang="en-US"/>
          </a:p>
        </p:txBody>
      </p:sp>
      <p:sp>
        <p:nvSpPr>
          <p:cNvPr id="1265759" name="Line 95"/>
          <p:cNvSpPr>
            <a:spLocks noChangeShapeType="1"/>
          </p:cNvSpPr>
          <p:nvPr/>
        </p:nvSpPr>
        <p:spPr bwMode="auto">
          <a:xfrm>
            <a:off x="1828800" y="2438400"/>
            <a:ext cx="228600" cy="0"/>
          </a:xfrm>
          <a:prstGeom prst="line">
            <a:avLst/>
          </a:prstGeom>
          <a:noFill/>
          <a:ln w="28575">
            <a:solidFill>
              <a:schemeClr val="tx1"/>
            </a:solidFill>
            <a:round/>
            <a:headEnd/>
            <a:tailEnd/>
          </a:ln>
          <a:effectLst/>
        </p:spPr>
        <p:txBody>
          <a:bodyPr/>
          <a:lstStyle/>
          <a:p>
            <a:endParaRPr lang="en-US"/>
          </a:p>
        </p:txBody>
      </p:sp>
      <p:sp>
        <p:nvSpPr>
          <p:cNvPr id="1265760" name="Line 96"/>
          <p:cNvSpPr>
            <a:spLocks noChangeShapeType="1"/>
          </p:cNvSpPr>
          <p:nvPr/>
        </p:nvSpPr>
        <p:spPr bwMode="auto">
          <a:xfrm>
            <a:off x="1066800" y="1447800"/>
            <a:ext cx="914400" cy="0"/>
          </a:xfrm>
          <a:prstGeom prst="line">
            <a:avLst/>
          </a:prstGeom>
          <a:noFill/>
          <a:ln w="28575">
            <a:solidFill>
              <a:schemeClr val="tx1"/>
            </a:solidFill>
            <a:round/>
            <a:headEnd type="triangle" w="med" len="med"/>
            <a:tailEnd/>
          </a:ln>
          <a:effectLst/>
        </p:spPr>
        <p:txBody>
          <a:bodyPr/>
          <a:lstStyle/>
          <a:p>
            <a:endParaRPr lang="en-US"/>
          </a:p>
        </p:txBody>
      </p:sp>
      <p:sp>
        <p:nvSpPr>
          <p:cNvPr id="1265761" name="Line 97"/>
          <p:cNvSpPr>
            <a:spLocks noChangeShapeType="1"/>
          </p:cNvSpPr>
          <p:nvPr/>
        </p:nvSpPr>
        <p:spPr bwMode="auto">
          <a:xfrm>
            <a:off x="2362200" y="3733800"/>
            <a:ext cx="152400" cy="0"/>
          </a:xfrm>
          <a:prstGeom prst="line">
            <a:avLst/>
          </a:prstGeom>
          <a:noFill/>
          <a:ln w="28575">
            <a:solidFill>
              <a:schemeClr val="tx1"/>
            </a:solidFill>
            <a:round/>
            <a:headEnd/>
            <a:tailEnd/>
          </a:ln>
          <a:effectLst/>
        </p:spPr>
        <p:txBody>
          <a:bodyPr/>
          <a:lstStyle/>
          <a:p>
            <a:endParaRPr lang="en-US"/>
          </a:p>
        </p:txBody>
      </p:sp>
      <p:sp>
        <p:nvSpPr>
          <p:cNvPr id="1265762" name="Line 98"/>
          <p:cNvSpPr>
            <a:spLocks noChangeShapeType="1"/>
          </p:cNvSpPr>
          <p:nvPr/>
        </p:nvSpPr>
        <p:spPr bwMode="auto">
          <a:xfrm>
            <a:off x="8077200" y="3810000"/>
            <a:ext cx="177800" cy="0"/>
          </a:xfrm>
          <a:prstGeom prst="line">
            <a:avLst/>
          </a:prstGeom>
          <a:noFill/>
          <a:ln w="28575">
            <a:solidFill>
              <a:schemeClr val="tx1"/>
            </a:solidFill>
            <a:round/>
            <a:headEnd/>
            <a:tailEnd/>
          </a:ln>
          <a:effectLst/>
        </p:spPr>
        <p:txBody>
          <a:bodyPr/>
          <a:lstStyle/>
          <a:p>
            <a:endParaRPr lang="en-US"/>
          </a:p>
        </p:txBody>
      </p:sp>
      <p:sp>
        <p:nvSpPr>
          <p:cNvPr id="1265763" name="Rectangle 99"/>
          <p:cNvSpPr>
            <a:spLocks noChangeArrowheads="1"/>
          </p:cNvSpPr>
          <p:nvPr/>
        </p:nvSpPr>
        <p:spPr bwMode="auto">
          <a:xfrm>
            <a:off x="2209800" y="2209800"/>
            <a:ext cx="152400" cy="2209800"/>
          </a:xfrm>
          <a:prstGeom prst="rect">
            <a:avLst/>
          </a:prstGeom>
          <a:noFill/>
          <a:ln w="12700">
            <a:solidFill>
              <a:schemeClr val="accent2"/>
            </a:solidFill>
            <a:miter lim="800000"/>
            <a:headEnd/>
            <a:tailEnd/>
          </a:ln>
          <a:effectLst/>
        </p:spPr>
        <p:txBody>
          <a:bodyPr wrap="none" anchor="ctr"/>
          <a:lstStyle/>
          <a:p>
            <a:endParaRPr lang="en-US"/>
          </a:p>
        </p:txBody>
      </p:sp>
      <p:sp>
        <p:nvSpPr>
          <p:cNvPr id="1265764" name="Rectangle 100"/>
          <p:cNvSpPr>
            <a:spLocks noChangeArrowheads="1"/>
          </p:cNvSpPr>
          <p:nvPr/>
        </p:nvSpPr>
        <p:spPr bwMode="auto">
          <a:xfrm>
            <a:off x="4267200" y="2209800"/>
            <a:ext cx="152400" cy="3886200"/>
          </a:xfrm>
          <a:prstGeom prst="rect">
            <a:avLst/>
          </a:prstGeom>
          <a:noFill/>
          <a:ln w="12700">
            <a:solidFill>
              <a:schemeClr val="accent2"/>
            </a:solidFill>
            <a:miter lim="800000"/>
            <a:headEnd/>
            <a:tailEnd/>
          </a:ln>
          <a:effectLst/>
        </p:spPr>
        <p:txBody>
          <a:bodyPr wrap="none" anchor="ctr"/>
          <a:lstStyle/>
          <a:p>
            <a:endParaRPr lang="en-US"/>
          </a:p>
        </p:txBody>
      </p:sp>
      <p:sp>
        <p:nvSpPr>
          <p:cNvPr id="1265765" name="Line 101"/>
          <p:cNvSpPr>
            <a:spLocks noChangeShapeType="1"/>
          </p:cNvSpPr>
          <p:nvPr/>
        </p:nvSpPr>
        <p:spPr bwMode="auto">
          <a:xfrm>
            <a:off x="1981200" y="2438400"/>
            <a:ext cx="228600" cy="0"/>
          </a:xfrm>
          <a:prstGeom prst="line">
            <a:avLst/>
          </a:prstGeom>
          <a:noFill/>
          <a:ln w="28575">
            <a:solidFill>
              <a:schemeClr val="tx1"/>
            </a:solidFill>
            <a:round/>
            <a:headEnd/>
            <a:tailEnd/>
          </a:ln>
          <a:effectLst/>
        </p:spPr>
        <p:txBody>
          <a:bodyPr/>
          <a:lstStyle/>
          <a:p>
            <a:endParaRPr lang="en-US"/>
          </a:p>
        </p:txBody>
      </p:sp>
      <p:sp>
        <p:nvSpPr>
          <p:cNvPr id="1265766" name="Line 102"/>
          <p:cNvSpPr>
            <a:spLocks noChangeShapeType="1"/>
          </p:cNvSpPr>
          <p:nvPr/>
        </p:nvSpPr>
        <p:spPr bwMode="auto">
          <a:xfrm>
            <a:off x="2362200" y="2438400"/>
            <a:ext cx="1905000" cy="0"/>
          </a:xfrm>
          <a:prstGeom prst="line">
            <a:avLst/>
          </a:prstGeom>
          <a:noFill/>
          <a:ln w="28575">
            <a:solidFill>
              <a:schemeClr val="tx1"/>
            </a:solidFill>
            <a:round/>
            <a:headEnd/>
            <a:tailEnd/>
          </a:ln>
          <a:effectLst/>
        </p:spPr>
        <p:txBody>
          <a:bodyPr/>
          <a:lstStyle/>
          <a:p>
            <a:endParaRPr lang="en-US"/>
          </a:p>
        </p:txBody>
      </p:sp>
      <p:sp>
        <p:nvSpPr>
          <p:cNvPr id="1265767" name="Line 103"/>
          <p:cNvSpPr>
            <a:spLocks noChangeShapeType="1"/>
          </p:cNvSpPr>
          <p:nvPr/>
        </p:nvSpPr>
        <p:spPr bwMode="auto">
          <a:xfrm>
            <a:off x="6400800" y="2667000"/>
            <a:ext cx="152400" cy="0"/>
          </a:xfrm>
          <a:prstGeom prst="line">
            <a:avLst/>
          </a:prstGeom>
          <a:noFill/>
          <a:ln w="28575">
            <a:solidFill>
              <a:schemeClr val="tx1"/>
            </a:solidFill>
            <a:round/>
            <a:headEnd/>
            <a:tailEnd/>
          </a:ln>
          <a:effectLst/>
        </p:spPr>
        <p:txBody>
          <a:bodyPr/>
          <a:lstStyle/>
          <a:p>
            <a:endParaRPr lang="en-US"/>
          </a:p>
        </p:txBody>
      </p:sp>
      <p:sp>
        <p:nvSpPr>
          <p:cNvPr id="1265768" name="Line 104"/>
          <p:cNvSpPr>
            <a:spLocks noChangeShapeType="1"/>
          </p:cNvSpPr>
          <p:nvPr/>
        </p:nvSpPr>
        <p:spPr bwMode="auto">
          <a:xfrm>
            <a:off x="4419600" y="4953000"/>
            <a:ext cx="762000" cy="0"/>
          </a:xfrm>
          <a:prstGeom prst="line">
            <a:avLst/>
          </a:prstGeom>
          <a:noFill/>
          <a:ln w="28575">
            <a:solidFill>
              <a:schemeClr val="tx1"/>
            </a:solidFill>
            <a:round/>
            <a:headEnd/>
            <a:tailEnd/>
          </a:ln>
          <a:effectLst/>
        </p:spPr>
        <p:txBody>
          <a:bodyPr/>
          <a:lstStyle/>
          <a:p>
            <a:endParaRPr lang="en-US"/>
          </a:p>
        </p:txBody>
      </p:sp>
      <p:sp>
        <p:nvSpPr>
          <p:cNvPr id="1265769" name="Line 105"/>
          <p:cNvSpPr>
            <a:spLocks noChangeShapeType="1"/>
          </p:cNvSpPr>
          <p:nvPr/>
        </p:nvSpPr>
        <p:spPr bwMode="auto">
          <a:xfrm>
            <a:off x="5257800" y="4419600"/>
            <a:ext cx="0" cy="533400"/>
          </a:xfrm>
          <a:prstGeom prst="line">
            <a:avLst/>
          </a:prstGeom>
          <a:noFill/>
          <a:ln w="28575">
            <a:solidFill>
              <a:schemeClr val="tx1"/>
            </a:solidFill>
            <a:round/>
            <a:headEnd/>
            <a:tailEnd/>
          </a:ln>
          <a:effectLst/>
        </p:spPr>
        <p:txBody>
          <a:bodyPr/>
          <a:lstStyle/>
          <a:p>
            <a:endParaRPr lang="en-US"/>
          </a:p>
        </p:txBody>
      </p:sp>
      <p:sp>
        <p:nvSpPr>
          <p:cNvPr id="1265770" name="Line 106"/>
          <p:cNvSpPr>
            <a:spLocks noChangeShapeType="1"/>
          </p:cNvSpPr>
          <p:nvPr/>
        </p:nvSpPr>
        <p:spPr bwMode="auto">
          <a:xfrm>
            <a:off x="5257800" y="4953000"/>
            <a:ext cx="1295400" cy="0"/>
          </a:xfrm>
          <a:prstGeom prst="line">
            <a:avLst/>
          </a:prstGeom>
          <a:noFill/>
          <a:ln w="28575">
            <a:solidFill>
              <a:schemeClr val="tx1"/>
            </a:solidFill>
            <a:round/>
            <a:headEnd/>
            <a:tailEnd/>
          </a:ln>
          <a:effectLst/>
        </p:spPr>
        <p:txBody>
          <a:bodyPr/>
          <a:lstStyle/>
          <a:p>
            <a:endParaRPr lang="en-US"/>
          </a:p>
        </p:txBody>
      </p:sp>
      <p:sp>
        <p:nvSpPr>
          <p:cNvPr id="1265771" name="Rectangle 107"/>
          <p:cNvSpPr>
            <a:spLocks noChangeArrowheads="1"/>
          </p:cNvSpPr>
          <p:nvPr/>
        </p:nvSpPr>
        <p:spPr bwMode="auto">
          <a:xfrm>
            <a:off x="8229600" y="2819400"/>
            <a:ext cx="152400" cy="2819400"/>
          </a:xfrm>
          <a:prstGeom prst="rect">
            <a:avLst/>
          </a:prstGeom>
          <a:noFill/>
          <a:ln w="12700">
            <a:solidFill>
              <a:schemeClr val="accent2"/>
            </a:solidFill>
            <a:miter lim="800000"/>
            <a:headEnd/>
            <a:tailEnd/>
          </a:ln>
          <a:effectLst/>
        </p:spPr>
        <p:txBody>
          <a:bodyPr wrap="none" anchor="ctr"/>
          <a:lstStyle/>
          <a:p>
            <a:endParaRPr lang="en-US"/>
          </a:p>
        </p:txBody>
      </p:sp>
      <p:sp>
        <p:nvSpPr>
          <p:cNvPr id="1265772" name="Line 108"/>
          <p:cNvSpPr>
            <a:spLocks noChangeShapeType="1"/>
          </p:cNvSpPr>
          <p:nvPr/>
        </p:nvSpPr>
        <p:spPr bwMode="auto">
          <a:xfrm>
            <a:off x="6781800" y="4953000"/>
            <a:ext cx="1447800" cy="0"/>
          </a:xfrm>
          <a:prstGeom prst="line">
            <a:avLst/>
          </a:prstGeom>
          <a:noFill/>
          <a:ln w="28575">
            <a:solidFill>
              <a:schemeClr val="tx1"/>
            </a:solidFill>
            <a:round/>
            <a:headEnd/>
            <a:tailEnd/>
          </a:ln>
          <a:effectLst/>
        </p:spPr>
        <p:txBody>
          <a:bodyPr/>
          <a:lstStyle/>
          <a:p>
            <a:endParaRPr lang="en-US"/>
          </a:p>
        </p:txBody>
      </p:sp>
      <p:sp>
        <p:nvSpPr>
          <p:cNvPr id="1265773" name="Line 109"/>
          <p:cNvSpPr>
            <a:spLocks noChangeShapeType="1"/>
          </p:cNvSpPr>
          <p:nvPr/>
        </p:nvSpPr>
        <p:spPr bwMode="auto">
          <a:xfrm>
            <a:off x="8382000" y="3810000"/>
            <a:ext cx="228600" cy="1588"/>
          </a:xfrm>
          <a:prstGeom prst="line">
            <a:avLst/>
          </a:prstGeom>
          <a:noFill/>
          <a:ln w="28575">
            <a:solidFill>
              <a:schemeClr val="tx1"/>
            </a:solidFill>
            <a:round/>
            <a:headEnd/>
            <a:tailEnd type="triangle" w="med" len="med"/>
          </a:ln>
          <a:effectLst/>
        </p:spPr>
        <p:txBody>
          <a:bodyPr/>
          <a:lstStyle/>
          <a:p>
            <a:endParaRPr lang="en-US"/>
          </a:p>
        </p:txBody>
      </p:sp>
      <p:sp>
        <p:nvSpPr>
          <p:cNvPr id="1265775" name="Line 111"/>
          <p:cNvSpPr>
            <a:spLocks noChangeShapeType="1"/>
          </p:cNvSpPr>
          <p:nvPr/>
        </p:nvSpPr>
        <p:spPr bwMode="auto">
          <a:xfrm>
            <a:off x="6934200" y="1143000"/>
            <a:ext cx="0" cy="1524000"/>
          </a:xfrm>
          <a:prstGeom prst="line">
            <a:avLst/>
          </a:prstGeom>
          <a:noFill/>
          <a:ln w="28575">
            <a:solidFill>
              <a:srgbClr val="CC3399"/>
            </a:solidFill>
            <a:round/>
            <a:headEnd/>
            <a:tailEnd/>
          </a:ln>
          <a:effectLst/>
        </p:spPr>
        <p:txBody>
          <a:bodyPr/>
          <a:lstStyle/>
          <a:p>
            <a:endParaRPr lang="en-US"/>
          </a:p>
        </p:txBody>
      </p:sp>
      <p:sp>
        <p:nvSpPr>
          <p:cNvPr id="1265776" name="Line 112"/>
          <p:cNvSpPr>
            <a:spLocks noChangeShapeType="1"/>
          </p:cNvSpPr>
          <p:nvPr/>
        </p:nvSpPr>
        <p:spPr bwMode="auto">
          <a:xfrm flipH="1" flipV="1">
            <a:off x="4267200" y="4800600"/>
            <a:ext cx="152400" cy="152400"/>
          </a:xfrm>
          <a:prstGeom prst="line">
            <a:avLst/>
          </a:prstGeom>
          <a:noFill/>
          <a:ln w="28575" cap="rnd">
            <a:solidFill>
              <a:schemeClr val="accent2"/>
            </a:solidFill>
            <a:prstDash val="sysDot"/>
            <a:round/>
            <a:headEnd/>
            <a:tailEnd/>
          </a:ln>
          <a:effectLst/>
        </p:spPr>
        <p:txBody>
          <a:bodyPr/>
          <a:lstStyle/>
          <a:p>
            <a:endParaRPr lang="en-US"/>
          </a:p>
        </p:txBody>
      </p:sp>
      <p:sp>
        <p:nvSpPr>
          <p:cNvPr id="1265777" name="Line 113"/>
          <p:cNvSpPr>
            <a:spLocks noChangeShapeType="1"/>
          </p:cNvSpPr>
          <p:nvPr/>
        </p:nvSpPr>
        <p:spPr bwMode="auto">
          <a:xfrm flipH="1">
            <a:off x="82296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778" name="Text Box 114"/>
          <p:cNvSpPr txBox="1">
            <a:spLocks noChangeArrowheads="1"/>
          </p:cNvSpPr>
          <p:nvPr/>
        </p:nvSpPr>
        <p:spPr bwMode="auto">
          <a:xfrm>
            <a:off x="2057400" y="1905000"/>
            <a:ext cx="515938" cy="274638"/>
          </a:xfrm>
          <a:prstGeom prst="rect">
            <a:avLst/>
          </a:prstGeom>
          <a:noFill/>
          <a:ln w="12700">
            <a:noFill/>
            <a:miter lim="800000"/>
            <a:headEnd/>
            <a:tailEnd/>
          </a:ln>
          <a:effectLst/>
        </p:spPr>
        <p:txBody>
          <a:bodyPr wrap="none">
            <a:spAutoFit/>
          </a:bodyPr>
          <a:lstStyle/>
          <a:p>
            <a:r>
              <a:rPr lang="en-US" sz="1200" b="1">
                <a:solidFill>
                  <a:schemeClr val="accent2"/>
                </a:solidFill>
              </a:rPr>
              <a:t>IF/ID</a:t>
            </a:r>
          </a:p>
        </p:txBody>
      </p:sp>
      <p:sp>
        <p:nvSpPr>
          <p:cNvPr id="1265779" name="Line 115"/>
          <p:cNvSpPr>
            <a:spLocks noChangeShapeType="1"/>
          </p:cNvSpPr>
          <p:nvPr/>
        </p:nvSpPr>
        <p:spPr bwMode="auto">
          <a:xfrm flipV="1">
            <a:off x="5181600" y="2895600"/>
            <a:ext cx="0" cy="1524000"/>
          </a:xfrm>
          <a:prstGeom prst="line">
            <a:avLst/>
          </a:prstGeom>
          <a:noFill/>
          <a:ln w="28575">
            <a:solidFill>
              <a:schemeClr val="tx1"/>
            </a:solidFill>
            <a:round/>
            <a:headEnd/>
            <a:tailEnd/>
          </a:ln>
          <a:effectLst/>
        </p:spPr>
        <p:txBody>
          <a:bodyPr/>
          <a:lstStyle/>
          <a:p>
            <a:endParaRPr lang="en-US"/>
          </a:p>
        </p:txBody>
      </p:sp>
      <p:sp>
        <p:nvSpPr>
          <p:cNvPr id="1265780" name="Line 116"/>
          <p:cNvSpPr>
            <a:spLocks noChangeShapeType="1"/>
          </p:cNvSpPr>
          <p:nvPr/>
        </p:nvSpPr>
        <p:spPr bwMode="auto">
          <a:xfrm>
            <a:off x="3733800" y="4800600"/>
            <a:ext cx="533400" cy="0"/>
          </a:xfrm>
          <a:prstGeom prst="line">
            <a:avLst/>
          </a:prstGeom>
          <a:noFill/>
          <a:ln w="28575">
            <a:solidFill>
              <a:schemeClr val="tx1"/>
            </a:solidFill>
            <a:round/>
            <a:headEnd/>
            <a:tailEnd/>
          </a:ln>
          <a:effectLst/>
        </p:spPr>
        <p:txBody>
          <a:bodyPr/>
          <a:lstStyle/>
          <a:p>
            <a:endParaRPr lang="en-US"/>
          </a:p>
        </p:txBody>
      </p:sp>
      <p:sp>
        <p:nvSpPr>
          <p:cNvPr id="1265781" name="Line 117"/>
          <p:cNvSpPr>
            <a:spLocks noChangeShapeType="1"/>
          </p:cNvSpPr>
          <p:nvPr/>
        </p:nvSpPr>
        <p:spPr bwMode="auto">
          <a:xfrm>
            <a:off x="4419600" y="2438400"/>
            <a:ext cx="1676400" cy="0"/>
          </a:xfrm>
          <a:prstGeom prst="line">
            <a:avLst/>
          </a:prstGeom>
          <a:noFill/>
          <a:ln w="28575">
            <a:solidFill>
              <a:schemeClr val="tx1"/>
            </a:solidFill>
            <a:round/>
            <a:headEnd/>
            <a:tailEnd type="triangle" w="med" len="med"/>
          </a:ln>
          <a:effectLst/>
        </p:spPr>
        <p:txBody>
          <a:bodyPr/>
          <a:lstStyle/>
          <a:p>
            <a:endParaRPr lang="en-US"/>
          </a:p>
        </p:txBody>
      </p:sp>
      <p:sp>
        <p:nvSpPr>
          <p:cNvPr id="1265782" name="Line 118"/>
          <p:cNvSpPr>
            <a:spLocks noChangeShapeType="1"/>
          </p:cNvSpPr>
          <p:nvPr/>
        </p:nvSpPr>
        <p:spPr bwMode="auto">
          <a:xfrm>
            <a:off x="1981200" y="1447800"/>
            <a:ext cx="0" cy="990600"/>
          </a:xfrm>
          <a:prstGeom prst="line">
            <a:avLst/>
          </a:prstGeom>
          <a:noFill/>
          <a:ln w="28575">
            <a:solidFill>
              <a:schemeClr val="tx1"/>
            </a:solidFill>
            <a:round/>
            <a:headEnd/>
            <a:tailEnd/>
          </a:ln>
          <a:effectLst/>
        </p:spPr>
        <p:txBody>
          <a:bodyPr/>
          <a:lstStyle/>
          <a:p>
            <a:endParaRPr lang="en-US"/>
          </a:p>
        </p:txBody>
      </p:sp>
      <p:sp>
        <p:nvSpPr>
          <p:cNvPr id="1265783" name="Line 119"/>
          <p:cNvSpPr>
            <a:spLocks noChangeShapeType="1"/>
          </p:cNvSpPr>
          <p:nvPr/>
        </p:nvSpPr>
        <p:spPr bwMode="auto">
          <a:xfrm flipV="1">
            <a:off x="6324600" y="2971800"/>
            <a:ext cx="0" cy="457200"/>
          </a:xfrm>
          <a:prstGeom prst="line">
            <a:avLst/>
          </a:prstGeom>
          <a:noFill/>
          <a:ln w="12700">
            <a:solidFill>
              <a:schemeClr val="accent1"/>
            </a:solidFill>
            <a:round/>
            <a:headEnd/>
            <a:tailEnd/>
          </a:ln>
          <a:effectLst/>
        </p:spPr>
        <p:txBody>
          <a:bodyPr/>
          <a:lstStyle/>
          <a:p>
            <a:endParaRPr lang="en-US"/>
          </a:p>
        </p:txBody>
      </p:sp>
      <p:sp>
        <p:nvSpPr>
          <p:cNvPr id="1265784" name="Line 120"/>
          <p:cNvSpPr>
            <a:spLocks noChangeShapeType="1"/>
          </p:cNvSpPr>
          <p:nvPr/>
        </p:nvSpPr>
        <p:spPr bwMode="auto">
          <a:xfrm>
            <a:off x="609600" y="2133600"/>
            <a:ext cx="0" cy="1600200"/>
          </a:xfrm>
          <a:prstGeom prst="line">
            <a:avLst/>
          </a:prstGeom>
          <a:noFill/>
          <a:ln w="28575">
            <a:solidFill>
              <a:schemeClr val="tx1"/>
            </a:solidFill>
            <a:round/>
            <a:headEnd/>
            <a:tailEnd/>
          </a:ln>
          <a:effectLst/>
        </p:spPr>
        <p:txBody>
          <a:bodyPr/>
          <a:lstStyle/>
          <a:p>
            <a:endParaRPr lang="en-US"/>
          </a:p>
        </p:txBody>
      </p:sp>
      <p:sp>
        <p:nvSpPr>
          <p:cNvPr id="1265785" name="Rectangle 121"/>
          <p:cNvSpPr>
            <a:spLocks noChangeArrowheads="1"/>
          </p:cNvSpPr>
          <p:nvPr/>
        </p:nvSpPr>
        <p:spPr bwMode="auto">
          <a:xfrm>
            <a:off x="6553200" y="2209800"/>
            <a:ext cx="152400" cy="3429000"/>
          </a:xfrm>
          <a:prstGeom prst="rect">
            <a:avLst/>
          </a:prstGeom>
          <a:noFill/>
          <a:ln w="12700">
            <a:solidFill>
              <a:schemeClr val="accent2"/>
            </a:solidFill>
            <a:miter lim="800000"/>
            <a:headEnd/>
            <a:tailEnd/>
          </a:ln>
          <a:effectLst/>
        </p:spPr>
        <p:txBody>
          <a:bodyPr wrap="none" anchor="ctr"/>
          <a:lstStyle/>
          <a:p>
            <a:endParaRPr lang="en-US"/>
          </a:p>
        </p:txBody>
      </p:sp>
      <p:sp>
        <p:nvSpPr>
          <p:cNvPr id="1265786" name="Oval 122"/>
          <p:cNvSpPr>
            <a:spLocks noChangeArrowheads="1"/>
          </p:cNvSpPr>
          <p:nvPr/>
        </p:nvSpPr>
        <p:spPr bwMode="auto">
          <a:xfrm>
            <a:off x="2895600" y="4572000"/>
            <a:ext cx="812800" cy="4572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1265787" name="Rectangle 123"/>
          <p:cNvSpPr>
            <a:spLocks noChangeArrowheads="1"/>
          </p:cNvSpPr>
          <p:nvPr/>
        </p:nvSpPr>
        <p:spPr bwMode="auto">
          <a:xfrm>
            <a:off x="3048000" y="4572000"/>
            <a:ext cx="533400" cy="457200"/>
          </a:xfrm>
          <a:prstGeom prst="rect">
            <a:avLst/>
          </a:prstGeom>
          <a:noFill/>
          <a:ln w="12700">
            <a:noFill/>
            <a:miter lim="800000"/>
            <a:headEnd/>
            <a:tailEnd/>
          </a:ln>
          <a:effectLst/>
        </p:spPr>
        <p:txBody>
          <a:bodyPr wrap="none" lIns="19050" tIns="26988" rIns="19050" bIns="26988"/>
          <a:lstStyle/>
          <a:p>
            <a:pPr algn="ctr"/>
            <a:r>
              <a:rPr lang="en-US" sz="1200" b="1">
                <a:solidFill>
                  <a:srgbClr val="000000"/>
                </a:solidFill>
              </a:rPr>
              <a:t>Sign</a:t>
            </a:r>
          </a:p>
          <a:p>
            <a:pPr algn="ctr"/>
            <a:r>
              <a:rPr lang="en-US" sz="1200" b="1">
                <a:solidFill>
                  <a:srgbClr val="000000"/>
                </a:solidFill>
              </a:rPr>
              <a:t>Extend</a:t>
            </a:r>
          </a:p>
        </p:txBody>
      </p:sp>
      <p:sp>
        <p:nvSpPr>
          <p:cNvPr id="1265788" name="Line 124"/>
          <p:cNvSpPr>
            <a:spLocks noChangeShapeType="1"/>
          </p:cNvSpPr>
          <p:nvPr/>
        </p:nvSpPr>
        <p:spPr bwMode="auto">
          <a:xfrm>
            <a:off x="6705600" y="2667000"/>
            <a:ext cx="228600" cy="0"/>
          </a:xfrm>
          <a:prstGeom prst="line">
            <a:avLst/>
          </a:prstGeom>
          <a:noFill/>
          <a:ln w="28575">
            <a:solidFill>
              <a:schemeClr val="tx1"/>
            </a:solidFill>
            <a:round/>
            <a:headEnd/>
            <a:tailEnd/>
          </a:ln>
          <a:effectLst/>
        </p:spPr>
        <p:txBody>
          <a:bodyPr/>
          <a:lstStyle/>
          <a:p>
            <a:endParaRPr lang="en-US"/>
          </a:p>
        </p:txBody>
      </p:sp>
      <p:sp>
        <p:nvSpPr>
          <p:cNvPr id="1265789" name="Line 125"/>
          <p:cNvSpPr>
            <a:spLocks noChangeShapeType="1"/>
          </p:cNvSpPr>
          <p:nvPr/>
        </p:nvSpPr>
        <p:spPr bwMode="auto">
          <a:xfrm>
            <a:off x="6324600" y="2971800"/>
            <a:ext cx="228600" cy="0"/>
          </a:xfrm>
          <a:prstGeom prst="line">
            <a:avLst/>
          </a:prstGeom>
          <a:noFill/>
          <a:ln w="12700">
            <a:solidFill>
              <a:schemeClr val="accent1"/>
            </a:solidFill>
            <a:round/>
            <a:headEnd/>
            <a:tailEnd type="triangle" w="med" len="med"/>
          </a:ln>
          <a:effectLst/>
        </p:spPr>
        <p:txBody>
          <a:bodyPr/>
          <a:lstStyle/>
          <a:p>
            <a:endParaRPr lang="en-US"/>
          </a:p>
        </p:txBody>
      </p:sp>
      <p:sp>
        <p:nvSpPr>
          <p:cNvPr id="1265790" name="Line 126"/>
          <p:cNvSpPr>
            <a:spLocks noChangeShapeType="1"/>
          </p:cNvSpPr>
          <p:nvPr/>
        </p:nvSpPr>
        <p:spPr bwMode="auto">
          <a:xfrm>
            <a:off x="6705600" y="2971800"/>
            <a:ext cx="228600" cy="0"/>
          </a:xfrm>
          <a:prstGeom prst="line">
            <a:avLst/>
          </a:prstGeom>
          <a:noFill/>
          <a:ln w="12700">
            <a:solidFill>
              <a:schemeClr val="accent1"/>
            </a:solidFill>
            <a:round/>
            <a:headEnd/>
            <a:tailEnd/>
          </a:ln>
          <a:effectLst/>
        </p:spPr>
        <p:txBody>
          <a:bodyPr/>
          <a:lstStyle/>
          <a:p>
            <a:endParaRPr lang="en-US"/>
          </a:p>
        </p:txBody>
      </p:sp>
      <p:sp>
        <p:nvSpPr>
          <p:cNvPr id="1265792" name="Text Box 128"/>
          <p:cNvSpPr txBox="1">
            <a:spLocks noChangeArrowheads="1"/>
          </p:cNvSpPr>
          <p:nvPr/>
        </p:nvSpPr>
        <p:spPr bwMode="auto">
          <a:xfrm>
            <a:off x="4114800" y="1295400"/>
            <a:ext cx="582613" cy="274638"/>
          </a:xfrm>
          <a:prstGeom prst="rect">
            <a:avLst/>
          </a:prstGeom>
          <a:noFill/>
          <a:ln w="12700">
            <a:noFill/>
            <a:miter lim="800000"/>
            <a:headEnd/>
            <a:tailEnd/>
          </a:ln>
          <a:effectLst/>
        </p:spPr>
        <p:txBody>
          <a:bodyPr wrap="none">
            <a:spAutoFit/>
          </a:bodyPr>
          <a:lstStyle/>
          <a:p>
            <a:r>
              <a:rPr lang="en-US" sz="1200" b="1">
                <a:solidFill>
                  <a:schemeClr val="accent2"/>
                </a:solidFill>
              </a:rPr>
              <a:t>ID/EX</a:t>
            </a:r>
          </a:p>
        </p:txBody>
      </p:sp>
      <p:sp>
        <p:nvSpPr>
          <p:cNvPr id="1265793" name="Text Box 129"/>
          <p:cNvSpPr txBox="1">
            <a:spLocks noChangeArrowheads="1"/>
          </p:cNvSpPr>
          <p:nvPr/>
        </p:nvSpPr>
        <p:spPr bwMode="auto">
          <a:xfrm>
            <a:off x="6172200" y="1477963"/>
            <a:ext cx="785813" cy="274637"/>
          </a:xfrm>
          <a:prstGeom prst="rect">
            <a:avLst/>
          </a:prstGeom>
          <a:noFill/>
          <a:ln w="12700">
            <a:noFill/>
            <a:miter lim="800000"/>
            <a:headEnd/>
            <a:tailEnd/>
          </a:ln>
          <a:effectLst/>
        </p:spPr>
        <p:txBody>
          <a:bodyPr wrap="none">
            <a:spAutoFit/>
          </a:bodyPr>
          <a:lstStyle/>
          <a:p>
            <a:r>
              <a:rPr lang="en-US" sz="1200" b="1">
                <a:solidFill>
                  <a:schemeClr val="accent2"/>
                </a:solidFill>
              </a:rPr>
              <a:t>EX/MEM</a:t>
            </a:r>
          </a:p>
        </p:txBody>
      </p:sp>
      <p:sp>
        <p:nvSpPr>
          <p:cNvPr id="1265794" name="Text Box 130"/>
          <p:cNvSpPr txBox="1">
            <a:spLocks noChangeArrowheads="1"/>
          </p:cNvSpPr>
          <p:nvPr/>
        </p:nvSpPr>
        <p:spPr bwMode="auto">
          <a:xfrm>
            <a:off x="7924800" y="2362200"/>
            <a:ext cx="836613" cy="274638"/>
          </a:xfrm>
          <a:prstGeom prst="rect">
            <a:avLst/>
          </a:prstGeom>
          <a:noFill/>
          <a:ln w="12700">
            <a:noFill/>
            <a:miter lim="800000"/>
            <a:headEnd/>
            <a:tailEnd/>
          </a:ln>
          <a:effectLst/>
        </p:spPr>
        <p:txBody>
          <a:bodyPr wrap="none">
            <a:spAutoFit/>
          </a:bodyPr>
          <a:lstStyle/>
          <a:p>
            <a:r>
              <a:rPr lang="en-US" sz="1200" b="1">
                <a:solidFill>
                  <a:schemeClr val="accent2"/>
                </a:solidFill>
              </a:rPr>
              <a:t>MEM/WB</a:t>
            </a:r>
          </a:p>
        </p:txBody>
      </p:sp>
      <p:sp>
        <p:nvSpPr>
          <p:cNvPr id="1265795" name="Rectangle 131"/>
          <p:cNvSpPr>
            <a:spLocks noChangeArrowheads="1"/>
          </p:cNvSpPr>
          <p:nvPr/>
        </p:nvSpPr>
        <p:spPr bwMode="auto">
          <a:xfrm>
            <a:off x="4267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6" name="Rectangle 132"/>
          <p:cNvSpPr>
            <a:spLocks noChangeArrowheads="1"/>
          </p:cNvSpPr>
          <p:nvPr/>
        </p:nvSpPr>
        <p:spPr bwMode="auto">
          <a:xfrm>
            <a:off x="4267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7" name="Rectangle 133"/>
          <p:cNvSpPr>
            <a:spLocks noChangeArrowheads="1"/>
          </p:cNvSpPr>
          <p:nvPr/>
        </p:nvSpPr>
        <p:spPr bwMode="auto">
          <a:xfrm>
            <a:off x="4267200" y="15240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8" name="Rectangle 134"/>
          <p:cNvSpPr>
            <a:spLocks noChangeArrowheads="1"/>
          </p:cNvSpPr>
          <p:nvPr/>
        </p:nvSpPr>
        <p:spPr bwMode="auto">
          <a:xfrm>
            <a:off x="6553200" y="19812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799" name="Rectangle 135"/>
          <p:cNvSpPr>
            <a:spLocks noChangeArrowheads="1"/>
          </p:cNvSpPr>
          <p:nvPr/>
        </p:nvSpPr>
        <p:spPr bwMode="auto">
          <a:xfrm>
            <a:off x="6553200" y="17526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0" name="Rectangle 136"/>
          <p:cNvSpPr>
            <a:spLocks noChangeArrowheads="1"/>
          </p:cNvSpPr>
          <p:nvPr/>
        </p:nvSpPr>
        <p:spPr bwMode="auto">
          <a:xfrm>
            <a:off x="8229600" y="2590800"/>
            <a:ext cx="152400" cy="228600"/>
          </a:xfrm>
          <a:prstGeom prst="rect">
            <a:avLst/>
          </a:prstGeom>
          <a:noFill/>
          <a:ln w="12700">
            <a:solidFill>
              <a:schemeClr val="accent1"/>
            </a:solidFill>
            <a:miter lim="800000"/>
            <a:headEnd/>
            <a:tailEnd/>
          </a:ln>
          <a:effectLst/>
        </p:spPr>
        <p:txBody>
          <a:bodyPr wrap="none" anchor="ctr"/>
          <a:lstStyle/>
          <a:p>
            <a:endParaRPr lang="en-US"/>
          </a:p>
        </p:txBody>
      </p:sp>
      <p:sp>
        <p:nvSpPr>
          <p:cNvPr id="1265801" name="Rectangle 137"/>
          <p:cNvSpPr>
            <a:spLocks noChangeArrowheads="1"/>
          </p:cNvSpPr>
          <p:nvPr/>
        </p:nvSpPr>
        <p:spPr bwMode="auto">
          <a:xfrm>
            <a:off x="3200400" y="1752600"/>
            <a:ext cx="533400" cy="304800"/>
          </a:xfrm>
          <a:prstGeom prst="rect">
            <a:avLst/>
          </a:prstGeom>
          <a:noFill/>
          <a:ln w="12700">
            <a:noFill/>
            <a:miter lim="800000"/>
            <a:headEnd/>
            <a:tailEnd/>
          </a:ln>
          <a:effectLst/>
        </p:spPr>
        <p:txBody>
          <a:bodyPr wrap="none" lIns="19050" tIns="26988" rIns="19050" bIns="26988"/>
          <a:lstStyle/>
          <a:p>
            <a:pPr algn="ctr"/>
            <a:r>
              <a:rPr lang="en-US" sz="1200" b="1"/>
              <a:t>Control</a:t>
            </a:r>
          </a:p>
        </p:txBody>
      </p:sp>
      <p:sp>
        <p:nvSpPr>
          <p:cNvPr id="1265802" name="Oval 138"/>
          <p:cNvSpPr>
            <a:spLocks noChangeArrowheads="1"/>
          </p:cNvSpPr>
          <p:nvPr/>
        </p:nvSpPr>
        <p:spPr bwMode="auto">
          <a:xfrm>
            <a:off x="3048000" y="1371600"/>
            <a:ext cx="762000" cy="990600"/>
          </a:xfrm>
          <a:prstGeom prst="ellipse">
            <a:avLst/>
          </a:prstGeom>
          <a:noFill/>
          <a:ln w="12700">
            <a:solidFill>
              <a:schemeClr val="accent1"/>
            </a:solidFill>
            <a:round/>
            <a:headEnd/>
            <a:tailEnd/>
          </a:ln>
          <a:effectLst/>
        </p:spPr>
        <p:txBody>
          <a:bodyPr wrap="none" anchor="ctr"/>
          <a:lstStyle/>
          <a:p>
            <a:endParaRPr lang="en-US"/>
          </a:p>
        </p:txBody>
      </p:sp>
      <p:sp>
        <p:nvSpPr>
          <p:cNvPr id="1265803" name="Line 139"/>
          <p:cNvSpPr>
            <a:spLocks noChangeShapeType="1"/>
          </p:cNvSpPr>
          <p:nvPr/>
        </p:nvSpPr>
        <p:spPr bwMode="auto">
          <a:xfrm>
            <a:off x="2514600" y="1905000"/>
            <a:ext cx="0" cy="1219200"/>
          </a:xfrm>
          <a:prstGeom prst="line">
            <a:avLst/>
          </a:prstGeom>
          <a:noFill/>
          <a:ln w="12700">
            <a:solidFill>
              <a:schemeClr val="accent1"/>
            </a:solidFill>
            <a:round/>
            <a:headEnd/>
            <a:tailEnd/>
          </a:ln>
          <a:effectLst/>
        </p:spPr>
        <p:txBody>
          <a:bodyPr/>
          <a:lstStyle/>
          <a:p>
            <a:endParaRPr lang="en-US"/>
          </a:p>
        </p:txBody>
      </p:sp>
      <p:sp>
        <p:nvSpPr>
          <p:cNvPr id="1265804" name="Line 140"/>
          <p:cNvSpPr>
            <a:spLocks noChangeShapeType="1"/>
          </p:cNvSpPr>
          <p:nvPr/>
        </p:nvSpPr>
        <p:spPr bwMode="auto">
          <a:xfrm>
            <a:off x="2514600" y="19050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5" name="Line 141"/>
          <p:cNvSpPr>
            <a:spLocks noChangeShapeType="1"/>
          </p:cNvSpPr>
          <p:nvPr/>
        </p:nvSpPr>
        <p:spPr bwMode="auto">
          <a:xfrm>
            <a:off x="3733800" y="16764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6" name="Line 142"/>
          <p:cNvSpPr>
            <a:spLocks noChangeShapeType="1"/>
          </p:cNvSpPr>
          <p:nvPr/>
        </p:nvSpPr>
        <p:spPr bwMode="auto">
          <a:xfrm>
            <a:off x="3810000" y="1905000"/>
            <a:ext cx="457200" cy="0"/>
          </a:xfrm>
          <a:prstGeom prst="line">
            <a:avLst/>
          </a:prstGeom>
          <a:noFill/>
          <a:ln w="12700">
            <a:solidFill>
              <a:schemeClr val="accent1"/>
            </a:solidFill>
            <a:round/>
            <a:headEnd/>
            <a:tailEnd type="triangle" w="med" len="med"/>
          </a:ln>
          <a:effectLst/>
        </p:spPr>
        <p:txBody>
          <a:bodyPr/>
          <a:lstStyle/>
          <a:p>
            <a:endParaRPr lang="en-US"/>
          </a:p>
        </p:txBody>
      </p:sp>
      <p:sp>
        <p:nvSpPr>
          <p:cNvPr id="1265807" name="Line 143"/>
          <p:cNvSpPr>
            <a:spLocks noChangeShapeType="1"/>
          </p:cNvSpPr>
          <p:nvPr/>
        </p:nvSpPr>
        <p:spPr bwMode="auto">
          <a:xfrm>
            <a:off x="3733800" y="2133600"/>
            <a:ext cx="533400" cy="0"/>
          </a:xfrm>
          <a:prstGeom prst="line">
            <a:avLst/>
          </a:prstGeom>
          <a:noFill/>
          <a:ln w="12700">
            <a:solidFill>
              <a:schemeClr val="accent1"/>
            </a:solidFill>
            <a:round/>
            <a:headEnd/>
            <a:tailEnd type="triangle" w="med" len="med"/>
          </a:ln>
          <a:effectLst/>
        </p:spPr>
        <p:txBody>
          <a:bodyPr/>
          <a:lstStyle/>
          <a:p>
            <a:endParaRPr lang="en-US"/>
          </a:p>
        </p:txBody>
      </p:sp>
      <p:sp>
        <p:nvSpPr>
          <p:cNvPr id="1265808" name="Line 144"/>
          <p:cNvSpPr>
            <a:spLocks noChangeShapeType="1"/>
          </p:cNvSpPr>
          <p:nvPr/>
        </p:nvSpPr>
        <p:spPr bwMode="auto">
          <a:xfrm>
            <a:off x="6705600" y="2133600"/>
            <a:ext cx="1524000" cy="533400"/>
          </a:xfrm>
          <a:prstGeom prst="line">
            <a:avLst/>
          </a:prstGeom>
          <a:noFill/>
          <a:ln w="12700">
            <a:solidFill>
              <a:schemeClr val="accent1"/>
            </a:solidFill>
            <a:round/>
            <a:headEnd/>
            <a:tailEnd type="triangle" w="med" len="med"/>
          </a:ln>
          <a:effectLst/>
        </p:spPr>
        <p:txBody>
          <a:bodyPr/>
          <a:lstStyle/>
          <a:p>
            <a:endParaRPr lang="en-US"/>
          </a:p>
        </p:txBody>
      </p:sp>
      <p:sp>
        <p:nvSpPr>
          <p:cNvPr id="1265809" name="Line 145"/>
          <p:cNvSpPr>
            <a:spLocks noChangeShapeType="1"/>
          </p:cNvSpPr>
          <p:nvPr/>
        </p:nvSpPr>
        <p:spPr bwMode="auto">
          <a:xfrm>
            <a:off x="4419600" y="21336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0" name="Line 146"/>
          <p:cNvSpPr>
            <a:spLocks noChangeShapeType="1"/>
          </p:cNvSpPr>
          <p:nvPr/>
        </p:nvSpPr>
        <p:spPr bwMode="auto">
          <a:xfrm>
            <a:off x="4419600" y="1905000"/>
            <a:ext cx="2133600" cy="0"/>
          </a:xfrm>
          <a:prstGeom prst="line">
            <a:avLst/>
          </a:prstGeom>
          <a:noFill/>
          <a:ln w="12700">
            <a:solidFill>
              <a:schemeClr val="accent1"/>
            </a:solidFill>
            <a:round/>
            <a:headEnd/>
            <a:tailEnd type="triangle" w="med" len="med"/>
          </a:ln>
          <a:effectLst/>
        </p:spPr>
        <p:txBody>
          <a:bodyPr/>
          <a:lstStyle/>
          <a:p>
            <a:endParaRPr lang="en-US"/>
          </a:p>
        </p:txBody>
      </p:sp>
      <p:sp>
        <p:nvSpPr>
          <p:cNvPr id="1265811" name="Line 147"/>
          <p:cNvSpPr>
            <a:spLocks noChangeShapeType="1"/>
          </p:cNvSpPr>
          <p:nvPr/>
        </p:nvSpPr>
        <p:spPr bwMode="auto">
          <a:xfrm>
            <a:off x="4419600" y="1600200"/>
            <a:ext cx="609600" cy="0"/>
          </a:xfrm>
          <a:prstGeom prst="line">
            <a:avLst/>
          </a:prstGeom>
          <a:noFill/>
          <a:ln w="12700">
            <a:solidFill>
              <a:schemeClr val="accent1"/>
            </a:solidFill>
            <a:round/>
            <a:headEnd/>
            <a:tailEnd/>
          </a:ln>
          <a:effectLst/>
        </p:spPr>
        <p:txBody>
          <a:bodyPr/>
          <a:lstStyle/>
          <a:p>
            <a:endParaRPr lang="en-US"/>
          </a:p>
        </p:txBody>
      </p:sp>
      <p:sp>
        <p:nvSpPr>
          <p:cNvPr id="1265812" name="Line 148"/>
          <p:cNvSpPr>
            <a:spLocks noChangeShapeType="1"/>
          </p:cNvSpPr>
          <p:nvPr/>
        </p:nvSpPr>
        <p:spPr bwMode="auto">
          <a:xfrm>
            <a:off x="8763000" y="2743200"/>
            <a:ext cx="0" cy="304800"/>
          </a:xfrm>
          <a:prstGeom prst="line">
            <a:avLst/>
          </a:prstGeom>
          <a:noFill/>
          <a:ln w="12700">
            <a:solidFill>
              <a:schemeClr val="accent1"/>
            </a:solidFill>
            <a:round/>
            <a:headEnd/>
            <a:tailEnd type="triangle" w="med" len="med"/>
          </a:ln>
          <a:effectLst/>
        </p:spPr>
        <p:txBody>
          <a:bodyPr/>
          <a:lstStyle/>
          <a:p>
            <a:endParaRPr lang="en-US"/>
          </a:p>
        </p:txBody>
      </p:sp>
      <p:sp>
        <p:nvSpPr>
          <p:cNvPr id="1265813" name="Line 149"/>
          <p:cNvSpPr>
            <a:spLocks noChangeShapeType="1"/>
          </p:cNvSpPr>
          <p:nvPr/>
        </p:nvSpPr>
        <p:spPr bwMode="auto">
          <a:xfrm>
            <a:off x="6705600" y="1905000"/>
            <a:ext cx="685800" cy="0"/>
          </a:xfrm>
          <a:prstGeom prst="line">
            <a:avLst/>
          </a:prstGeom>
          <a:noFill/>
          <a:ln w="12700">
            <a:solidFill>
              <a:schemeClr val="accent1"/>
            </a:solidFill>
            <a:round/>
            <a:headEnd/>
            <a:tailEnd/>
          </a:ln>
          <a:effectLst/>
        </p:spPr>
        <p:txBody>
          <a:bodyPr/>
          <a:lstStyle/>
          <a:p>
            <a:endParaRPr lang="en-US"/>
          </a:p>
        </p:txBody>
      </p:sp>
      <p:sp>
        <p:nvSpPr>
          <p:cNvPr id="1265814" name="Line 150"/>
          <p:cNvSpPr>
            <a:spLocks noChangeShapeType="1"/>
          </p:cNvSpPr>
          <p:nvPr/>
        </p:nvSpPr>
        <p:spPr bwMode="auto">
          <a:xfrm>
            <a:off x="8382000" y="2743200"/>
            <a:ext cx="381000" cy="0"/>
          </a:xfrm>
          <a:prstGeom prst="line">
            <a:avLst/>
          </a:prstGeom>
          <a:noFill/>
          <a:ln w="12700">
            <a:solidFill>
              <a:schemeClr val="accent1"/>
            </a:solidFill>
            <a:round/>
            <a:headEnd/>
            <a:tailEnd/>
          </a:ln>
          <a:effectLst/>
        </p:spPr>
        <p:txBody>
          <a:bodyPr/>
          <a:lstStyle/>
          <a:p>
            <a:endParaRPr lang="en-US"/>
          </a:p>
        </p:txBody>
      </p:sp>
      <p:sp>
        <p:nvSpPr>
          <p:cNvPr id="1265815" name="Line 151"/>
          <p:cNvSpPr>
            <a:spLocks noChangeShapeType="1"/>
          </p:cNvSpPr>
          <p:nvPr/>
        </p:nvSpPr>
        <p:spPr bwMode="auto">
          <a:xfrm>
            <a:off x="7391400" y="1905000"/>
            <a:ext cx="0" cy="152400"/>
          </a:xfrm>
          <a:prstGeom prst="line">
            <a:avLst/>
          </a:prstGeom>
          <a:noFill/>
          <a:ln w="12700">
            <a:solidFill>
              <a:schemeClr val="accent1"/>
            </a:solidFill>
            <a:round/>
            <a:headEnd/>
            <a:tailEnd type="triangle" w="med" len="med"/>
          </a:ln>
          <a:effectLst/>
        </p:spPr>
        <p:txBody>
          <a:bodyPr/>
          <a:lstStyle/>
          <a:p>
            <a:endParaRPr lang="en-US"/>
          </a:p>
        </p:txBody>
      </p:sp>
      <p:sp>
        <p:nvSpPr>
          <p:cNvPr id="1265816" name="Line 152"/>
          <p:cNvSpPr>
            <a:spLocks noChangeShapeType="1"/>
          </p:cNvSpPr>
          <p:nvPr/>
        </p:nvSpPr>
        <p:spPr bwMode="auto">
          <a:xfrm>
            <a:off x="5029200" y="1600200"/>
            <a:ext cx="0" cy="228600"/>
          </a:xfrm>
          <a:prstGeom prst="line">
            <a:avLst/>
          </a:prstGeom>
          <a:noFill/>
          <a:ln w="12700">
            <a:solidFill>
              <a:schemeClr val="accent1"/>
            </a:solidFill>
            <a:round/>
            <a:headEnd/>
            <a:tailEnd type="triangle" w="med" len="med"/>
          </a:ln>
          <a:effectLst/>
        </p:spPr>
        <p:txBody>
          <a:bodyPr/>
          <a:lstStyle/>
          <a:p>
            <a:endParaRPr lang="en-US"/>
          </a:p>
        </p:txBody>
      </p:sp>
      <p:sp>
        <p:nvSpPr>
          <p:cNvPr id="1265817" name="AutoShape 153"/>
          <p:cNvSpPr>
            <a:spLocks noChangeArrowheads="1"/>
          </p:cNvSpPr>
          <p:nvPr/>
        </p:nvSpPr>
        <p:spPr bwMode="auto">
          <a:xfrm rot="-5400000">
            <a:off x="4648200" y="52578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18" name="Line 154"/>
          <p:cNvSpPr>
            <a:spLocks noChangeShapeType="1"/>
          </p:cNvSpPr>
          <p:nvPr/>
        </p:nvSpPr>
        <p:spPr bwMode="auto">
          <a:xfrm>
            <a:off x="5105400" y="5334000"/>
            <a:ext cx="1447800" cy="0"/>
          </a:xfrm>
          <a:prstGeom prst="line">
            <a:avLst/>
          </a:prstGeom>
          <a:noFill/>
          <a:ln w="19050">
            <a:solidFill>
              <a:schemeClr val="tx1"/>
            </a:solidFill>
            <a:round/>
            <a:headEnd/>
            <a:tailEnd/>
          </a:ln>
          <a:effectLst/>
        </p:spPr>
        <p:txBody>
          <a:bodyPr/>
          <a:lstStyle/>
          <a:p>
            <a:endParaRPr lang="en-US"/>
          </a:p>
        </p:txBody>
      </p:sp>
      <p:sp>
        <p:nvSpPr>
          <p:cNvPr id="1265819" name="Line 155"/>
          <p:cNvSpPr>
            <a:spLocks noChangeShapeType="1"/>
          </p:cNvSpPr>
          <p:nvPr/>
        </p:nvSpPr>
        <p:spPr bwMode="auto">
          <a:xfrm>
            <a:off x="2514600" y="5562600"/>
            <a:ext cx="1752600" cy="0"/>
          </a:xfrm>
          <a:prstGeom prst="line">
            <a:avLst/>
          </a:prstGeom>
          <a:noFill/>
          <a:ln w="19050">
            <a:solidFill>
              <a:schemeClr val="tx1"/>
            </a:solidFill>
            <a:round/>
            <a:headEnd/>
            <a:tailEnd/>
          </a:ln>
          <a:effectLst/>
        </p:spPr>
        <p:txBody>
          <a:bodyPr/>
          <a:lstStyle/>
          <a:p>
            <a:endParaRPr lang="en-US"/>
          </a:p>
        </p:txBody>
      </p:sp>
      <p:sp>
        <p:nvSpPr>
          <p:cNvPr id="1265820" name="Line 156"/>
          <p:cNvSpPr>
            <a:spLocks noChangeShapeType="1"/>
          </p:cNvSpPr>
          <p:nvPr/>
        </p:nvSpPr>
        <p:spPr bwMode="auto">
          <a:xfrm>
            <a:off x="4419600" y="5562600"/>
            <a:ext cx="457200" cy="0"/>
          </a:xfrm>
          <a:prstGeom prst="line">
            <a:avLst/>
          </a:prstGeom>
          <a:noFill/>
          <a:ln w="19050">
            <a:solidFill>
              <a:schemeClr val="tx1"/>
            </a:solidFill>
            <a:round/>
            <a:headEnd/>
            <a:tailEnd/>
          </a:ln>
          <a:effectLst/>
        </p:spPr>
        <p:txBody>
          <a:bodyPr/>
          <a:lstStyle/>
          <a:p>
            <a:endParaRPr lang="en-US"/>
          </a:p>
        </p:txBody>
      </p:sp>
      <p:sp>
        <p:nvSpPr>
          <p:cNvPr id="1265823" name="Oval 159"/>
          <p:cNvSpPr>
            <a:spLocks noChangeArrowheads="1"/>
          </p:cNvSpPr>
          <p:nvPr/>
        </p:nvSpPr>
        <p:spPr bwMode="auto">
          <a:xfrm>
            <a:off x="5943600" y="4343400"/>
            <a:ext cx="457200" cy="533400"/>
          </a:xfrm>
          <a:prstGeom prst="ellipse">
            <a:avLst/>
          </a:prstGeom>
          <a:noFill/>
          <a:ln w="12700">
            <a:solidFill>
              <a:schemeClr val="accent1"/>
            </a:solidFill>
            <a:round/>
            <a:headEnd/>
            <a:tailEnd/>
          </a:ln>
          <a:effectLst/>
        </p:spPr>
        <p:txBody>
          <a:bodyPr wrap="none" anchor="ctr"/>
          <a:lstStyle/>
          <a:p>
            <a:endParaRPr lang="en-US"/>
          </a:p>
        </p:txBody>
      </p:sp>
      <p:sp>
        <p:nvSpPr>
          <p:cNvPr id="1265824" name="Rectangle 160"/>
          <p:cNvSpPr>
            <a:spLocks noChangeArrowheads="1"/>
          </p:cNvSpPr>
          <p:nvPr/>
        </p:nvSpPr>
        <p:spPr bwMode="auto">
          <a:xfrm>
            <a:off x="5943600" y="43434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ALU</a:t>
            </a:r>
          </a:p>
          <a:p>
            <a:pPr algn="ctr" defTabSz="904875">
              <a:lnSpc>
                <a:spcPts val="1600"/>
              </a:lnSpc>
              <a:tabLst>
                <a:tab pos="452438" algn="l"/>
                <a:tab pos="904875" algn="l"/>
                <a:tab pos="1357313" algn="l"/>
              </a:tabLst>
            </a:pPr>
            <a:r>
              <a:rPr lang="en-US" sz="1200" b="1"/>
              <a:t>cntrl</a:t>
            </a:r>
          </a:p>
        </p:txBody>
      </p:sp>
      <p:sp>
        <p:nvSpPr>
          <p:cNvPr id="1265825" name="Line 161"/>
          <p:cNvSpPr>
            <a:spLocks noChangeShapeType="1"/>
          </p:cNvSpPr>
          <p:nvPr/>
        </p:nvSpPr>
        <p:spPr bwMode="auto">
          <a:xfrm>
            <a:off x="5181600" y="4648200"/>
            <a:ext cx="762000" cy="0"/>
          </a:xfrm>
          <a:prstGeom prst="line">
            <a:avLst/>
          </a:prstGeom>
          <a:noFill/>
          <a:ln w="12700">
            <a:solidFill>
              <a:schemeClr val="accent1"/>
            </a:solidFill>
            <a:round/>
            <a:headEnd/>
            <a:tailEnd type="triangle" w="med" len="med"/>
          </a:ln>
          <a:effectLst/>
        </p:spPr>
        <p:txBody>
          <a:bodyPr/>
          <a:lstStyle/>
          <a:p>
            <a:endParaRPr lang="en-US"/>
          </a:p>
        </p:txBody>
      </p:sp>
      <p:sp>
        <p:nvSpPr>
          <p:cNvPr id="1265826" name="Line 162"/>
          <p:cNvSpPr>
            <a:spLocks noChangeShapeType="1"/>
          </p:cNvSpPr>
          <p:nvPr/>
        </p:nvSpPr>
        <p:spPr bwMode="auto">
          <a:xfrm flipV="1">
            <a:off x="6172200" y="4191000"/>
            <a:ext cx="0" cy="152400"/>
          </a:xfrm>
          <a:prstGeom prst="line">
            <a:avLst/>
          </a:prstGeom>
          <a:noFill/>
          <a:ln w="12700">
            <a:solidFill>
              <a:schemeClr val="tx1"/>
            </a:solidFill>
            <a:round/>
            <a:headEnd/>
            <a:tailEnd type="triangle" w="med" len="med"/>
          </a:ln>
          <a:effectLst/>
        </p:spPr>
        <p:txBody>
          <a:bodyPr/>
          <a:lstStyle/>
          <a:p>
            <a:endParaRPr lang="en-US"/>
          </a:p>
        </p:txBody>
      </p:sp>
      <p:sp>
        <p:nvSpPr>
          <p:cNvPr id="1265827" name="AutoShape 163"/>
          <p:cNvSpPr>
            <a:spLocks noChangeArrowheads="1"/>
          </p:cNvSpPr>
          <p:nvPr/>
        </p:nvSpPr>
        <p:spPr bwMode="auto">
          <a:xfrm>
            <a:off x="7315200" y="2590800"/>
            <a:ext cx="381000" cy="304800"/>
          </a:xfrm>
          <a:prstGeom prst="flowChartDelay">
            <a:avLst/>
          </a:prstGeom>
          <a:noFill/>
          <a:ln w="12700">
            <a:solidFill>
              <a:schemeClr val="accent1"/>
            </a:solidFill>
            <a:miter lim="800000"/>
            <a:headEnd/>
            <a:tailEnd/>
          </a:ln>
          <a:effectLst/>
        </p:spPr>
        <p:txBody>
          <a:bodyPr wrap="none" anchor="ctr"/>
          <a:lstStyle/>
          <a:p>
            <a:endParaRPr lang="en-US"/>
          </a:p>
        </p:txBody>
      </p:sp>
      <p:sp>
        <p:nvSpPr>
          <p:cNvPr id="1265828" name="Line 164"/>
          <p:cNvSpPr>
            <a:spLocks noChangeShapeType="1"/>
          </p:cNvSpPr>
          <p:nvPr/>
        </p:nvSpPr>
        <p:spPr bwMode="auto">
          <a:xfrm flipV="1">
            <a:off x="6934200" y="2819400"/>
            <a:ext cx="381000" cy="0"/>
          </a:xfrm>
          <a:prstGeom prst="line">
            <a:avLst/>
          </a:prstGeom>
          <a:noFill/>
          <a:ln w="12700">
            <a:solidFill>
              <a:schemeClr val="accent1"/>
            </a:solidFill>
            <a:round/>
            <a:headEnd/>
            <a:tailEnd/>
          </a:ln>
          <a:effectLst/>
        </p:spPr>
        <p:txBody>
          <a:bodyPr/>
          <a:lstStyle/>
          <a:p>
            <a:endParaRPr lang="en-US"/>
          </a:p>
        </p:txBody>
      </p:sp>
      <p:sp>
        <p:nvSpPr>
          <p:cNvPr id="1265829" name="Line 165"/>
          <p:cNvSpPr>
            <a:spLocks noChangeShapeType="1"/>
          </p:cNvSpPr>
          <p:nvPr/>
        </p:nvSpPr>
        <p:spPr bwMode="auto">
          <a:xfrm>
            <a:off x="6934200" y="2819400"/>
            <a:ext cx="0" cy="152400"/>
          </a:xfrm>
          <a:prstGeom prst="line">
            <a:avLst/>
          </a:prstGeom>
          <a:noFill/>
          <a:ln w="12700">
            <a:solidFill>
              <a:schemeClr val="accent1"/>
            </a:solidFill>
            <a:round/>
            <a:headEnd/>
            <a:tailEnd/>
          </a:ln>
          <a:effectLst/>
        </p:spPr>
        <p:txBody>
          <a:bodyPr/>
          <a:lstStyle/>
          <a:p>
            <a:endParaRPr lang="en-US"/>
          </a:p>
        </p:txBody>
      </p:sp>
      <p:sp>
        <p:nvSpPr>
          <p:cNvPr id="1265837" name="Rectangle 173"/>
          <p:cNvSpPr>
            <a:spLocks noChangeArrowheads="1"/>
          </p:cNvSpPr>
          <p:nvPr/>
        </p:nvSpPr>
        <p:spPr bwMode="auto">
          <a:xfrm>
            <a:off x="6858000" y="2438400"/>
            <a:ext cx="533400" cy="304800"/>
          </a:xfrm>
          <a:prstGeom prst="rect">
            <a:avLst/>
          </a:prstGeom>
          <a:noFill/>
          <a:ln w="12700">
            <a:noFill/>
            <a:miter lim="800000"/>
            <a:headEnd/>
            <a:tailEnd/>
          </a:ln>
          <a:effectLst/>
        </p:spPr>
        <p:txBody>
          <a:bodyPr wrap="none" lIns="19050" tIns="26988" rIns="19050" bIns="26988"/>
          <a:lstStyle/>
          <a:p>
            <a:pPr algn="ctr"/>
            <a:r>
              <a:rPr lang="en-US" sz="1200" b="1"/>
              <a:t>Branch</a:t>
            </a:r>
          </a:p>
        </p:txBody>
      </p:sp>
      <p:sp>
        <p:nvSpPr>
          <p:cNvPr id="1265838" name="Line 174"/>
          <p:cNvSpPr>
            <a:spLocks noChangeShapeType="1"/>
          </p:cNvSpPr>
          <p:nvPr/>
        </p:nvSpPr>
        <p:spPr bwMode="auto">
          <a:xfrm>
            <a:off x="7162800" y="2667000"/>
            <a:ext cx="152400" cy="0"/>
          </a:xfrm>
          <a:prstGeom prst="line">
            <a:avLst/>
          </a:prstGeom>
          <a:noFill/>
          <a:ln w="12700">
            <a:solidFill>
              <a:schemeClr val="accent1"/>
            </a:solidFill>
            <a:round/>
            <a:headEnd/>
            <a:tailEnd/>
          </a:ln>
          <a:effectLst/>
        </p:spPr>
        <p:txBody>
          <a:bodyPr/>
          <a:lstStyle/>
          <a:p>
            <a:endParaRPr lang="en-US"/>
          </a:p>
        </p:txBody>
      </p:sp>
      <p:sp>
        <p:nvSpPr>
          <p:cNvPr id="1265839" name="Line 175"/>
          <p:cNvSpPr>
            <a:spLocks noChangeShapeType="1"/>
          </p:cNvSpPr>
          <p:nvPr/>
        </p:nvSpPr>
        <p:spPr bwMode="auto">
          <a:xfrm>
            <a:off x="7848600" y="914400"/>
            <a:ext cx="0" cy="1828800"/>
          </a:xfrm>
          <a:prstGeom prst="line">
            <a:avLst/>
          </a:prstGeom>
          <a:noFill/>
          <a:ln w="12700">
            <a:solidFill>
              <a:schemeClr val="accent1"/>
            </a:solidFill>
            <a:round/>
            <a:headEnd/>
            <a:tailEnd/>
          </a:ln>
          <a:effectLst/>
        </p:spPr>
        <p:txBody>
          <a:bodyPr/>
          <a:lstStyle/>
          <a:p>
            <a:endParaRPr lang="en-US"/>
          </a:p>
        </p:txBody>
      </p:sp>
      <p:sp>
        <p:nvSpPr>
          <p:cNvPr id="1265840" name="Line 176"/>
          <p:cNvSpPr>
            <a:spLocks noChangeShapeType="1"/>
          </p:cNvSpPr>
          <p:nvPr/>
        </p:nvSpPr>
        <p:spPr bwMode="auto">
          <a:xfrm>
            <a:off x="7696200" y="2743200"/>
            <a:ext cx="152400" cy="0"/>
          </a:xfrm>
          <a:prstGeom prst="line">
            <a:avLst/>
          </a:prstGeom>
          <a:noFill/>
          <a:ln w="12700">
            <a:solidFill>
              <a:schemeClr val="accent1"/>
            </a:solidFill>
            <a:round/>
            <a:headEnd/>
            <a:tailEnd/>
          </a:ln>
          <a:effectLst/>
        </p:spPr>
        <p:txBody>
          <a:bodyPr/>
          <a:lstStyle/>
          <a:p>
            <a:endParaRPr lang="en-US"/>
          </a:p>
        </p:txBody>
      </p:sp>
      <p:sp>
        <p:nvSpPr>
          <p:cNvPr id="1265841" name="Line 177"/>
          <p:cNvSpPr>
            <a:spLocks noChangeShapeType="1"/>
          </p:cNvSpPr>
          <p:nvPr/>
        </p:nvSpPr>
        <p:spPr bwMode="auto">
          <a:xfrm>
            <a:off x="914400" y="914400"/>
            <a:ext cx="6934200" cy="0"/>
          </a:xfrm>
          <a:prstGeom prst="line">
            <a:avLst/>
          </a:prstGeom>
          <a:noFill/>
          <a:ln w="12700">
            <a:solidFill>
              <a:schemeClr val="accent1"/>
            </a:solidFill>
            <a:round/>
            <a:headEnd/>
            <a:tailEnd/>
          </a:ln>
          <a:effectLst/>
        </p:spPr>
        <p:txBody>
          <a:bodyPr/>
          <a:lstStyle/>
          <a:p>
            <a:endParaRPr lang="en-US"/>
          </a:p>
        </p:txBody>
      </p:sp>
      <p:sp>
        <p:nvSpPr>
          <p:cNvPr id="1265843" name="Line 179"/>
          <p:cNvSpPr>
            <a:spLocks noChangeShapeType="1"/>
          </p:cNvSpPr>
          <p:nvPr/>
        </p:nvSpPr>
        <p:spPr bwMode="auto">
          <a:xfrm>
            <a:off x="914400" y="914400"/>
            <a:ext cx="0" cy="152400"/>
          </a:xfrm>
          <a:prstGeom prst="line">
            <a:avLst/>
          </a:prstGeom>
          <a:noFill/>
          <a:ln w="12700">
            <a:solidFill>
              <a:schemeClr val="accent1"/>
            </a:solidFill>
            <a:round/>
            <a:headEnd/>
            <a:tailEnd/>
          </a:ln>
          <a:effectLst/>
        </p:spPr>
        <p:txBody>
          <a:bodyPr/>
          <a:lstStyle/>
          <a:p>
            <a:endParaRPr lang="en-US"/>
          </a:p>
        </p:txBody>
      </p:sp>
      <p:sp>
        <p:nvSpPr>
          <p:cNvPr id="1265851" name="AutoShape 187"/>
          <p:cNvSpPr>
            <a:spLocks noChangeArrowheads="1"/>
          </p:cNvSpPr>
          <p:nvPr/>
        </p:nvSpPr>
        <p:spPr bwMode="auto">
          <a:xfrm rot="-5400000">
            <a:off x="4522787" y="43164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3" name="AutoShape 189"/>
          <p:cNvSpPr>
            <a:spLocks noChangeArrowheads="1"/>
          </p:cNvSpPr>
          <p:nvPr/>
        </p:nvSpPr>
        <p:spPr bwMode="auto">
          <a:xfrm rot="-5400000">
            <a:off x="4522787" y="3249613"/>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265854" name="Line 190"/>
          <p:cNvSpPr>
            <a:spLocks noChangeShapeType="1"/>
          </p:cNvSpPr>
          <p:nvPr/>
        </p:nvSpPr>
        <p:spPr bwMode="auto">
          <a:xfrm>
            <a:off x="4419600" y="30480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5" name="Line 191"/>
          <p:cNvSpPr>
            <a:spLocks noChangeShapeType="1"/>
          </p:cNvSpPr>
          <p:nvPr/>
        </p:nvSpPr>
        <p:spPr bwMode="auto">
          <a:xfrm>
            <a:off x="4419600" y="4114800"/>
            <a:ext cx="457200" cy="0"/>
          </a:xfrm>
          <a:prstGeom prst="line">
            <a:avLst/>
          </a:prstGeom>
          <a:noFill/>
          <a:ln w="28575">
            <a:solidFill>
              <a:schemeClr val="tx1"/>
            </a:solidFill>
            <a:round/>
            <a:headEnd/>
            <a:tailEnd type="triangle" w="med" len="med"/>
          </a:ln>
          <a:effectLst/>
        </p:spPr>
        <p:txBody>
          <a:bodyPr/>
          <a:lstStyle/>
          <a:p>
            <a:endParaRPr lang="en-US"/>
          </a:p>
        </p:txBody>
      </p:sp>
      <p:sp>
        <p:nvSpPr>
          <p:cNvPr id="1265858" name="Line 194"/>
          <p:cNvSpPr>
            <a:spLocks noChangeShapeType="1"/>
          </p:cNvSpPr>
          <p:nvPr/>
        </p:nvSpPr>
        <p:spPr bwMode="auto">
          <a:xfrm>
            <a:off x="4724400" y="36576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60" name="Line 196"/>
          <p:cNvSpPr>
            <a:spLocks noChangeShapeType="1"/>
          </p:cNvSpPr>
          <p:nvPr/>
        </p:nvSpPr>
        <p:spPr bwMode="auto">
          <a:xfrm>
            <a:off x="4572000" y="33528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63" name="Oval 199"/>
          <p:cNvSpPr>
            <a:spLocks noChangeArrowheads="1"/>
          </p:cNvSpPr>
          <p:nvPr/>
        </p:nvSpPr>
        <p:spPr bwMode="auto">
          <a:xfrm>
            <a:off x="5410200" y="5562600"/>
            <a:ext cx="838200" cy="533400"/>
          </a:xfrm>
          <a:prstGeom prst="ellipse">
            <a:avLst/>
          </a:prstGeom>
          <a:noFill/>
          <a:ln w="12700">
            <a:solidFill>
              <a:schemeClr val="accent1"/>
            </a:solidFill>
            <a:round/>
            <a:headEnd/>
            <a:tailEnd/>
          </a:ln>
          <a:effectLst/>
        </p:spPr>
        <p:txBody>
          <a:bodyPr wrap="none" anchor="ctr"/>
          <a:lstStyle/>
          <a:p>
            <a:endParaRPr lang="en-US"/>
          </a:p>
        </p:txBody>
      </p:sp>
      <p:sp>
        <p:nvSpPr>
          <p:cNvPr id="1265864" name="Rectangle 200"/>
          <p:cNvSpPr>
            <a:spLocks noChangeArrowheads="1"/>
          </p:cNvSpPr>
          <p:nvPr/>
        </p:nvSpPr>
        <p:spPr bwMode="auto">
          <a:xfrm>
            <a:off x="5638800" y="5638800"/>
            <a:ext cx="457200" cy="457200"/>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a:t>Forward</a:t>
            </a:r>
          </a:p>
          <a:p>
            <a:pPr algn="ctr" defTabSz="904875">
              <a:lnSpc>
                <a:spcPts val="1600"/>
              </a:lnSpc>
              <a:tabLst>
                <a:tab pos="452438" algn="l"/>
                <a:tab pos="904875" algn="l"/>
                <a:tab pos="1357313" algn="l"/>
              </a:tabLst>
            </a:pPr>
            <a:r>
              <a:rPr lang="en-US" sz="1200" b="1"/>
              <a:t>Unit</a:t>
            </a:r>
          </a:p>
        </p:txBody>
      </p:sp>
      <p:sp>
        <p:nvSpPr>
          <p:cNvPr id="1265873" name="Line 209"/>
          <p:cNvSpPr>
            <a:spLocks noChangeShapeType="1"/>
          </p:cNvSpPr>
          <p:nvPr/>
        </p:nvSpPr>
        <p:spPr bwMode="auto">
          <a:xfrm flipH="1" flipV="1">
            <a:off x="5029200" y="3657600"/>
            <a:ext cx="762000" cy="1905000"/>
          </a:xfrm>
          <a:prstGeom prst="line">
            <a:avLst/>
          </a:prstGeom>
          <a:noFill/>
          <a:ln w="12700">
            <a:solidFill>
              <a:schemeClr val="accent1"/>
            </a:solidFill>
            <a:round/>
            <a:headEnd/>
            <a:tailEnd type="triangle" w="med" len="med"/>
          </a:ln>
          <a:effectLst/>
        </p:spPr>
        <p:txBody>
          <a:bodyPr/>
          <a:lstStyle/>
          <a:p>
            <a:endParaRPr lang="en-US"/>
          </a:p>
        </p:txBody>
      </p:sp>
      <p:sp>
        <p:nvSpPr>
          <p:cNvPr id="1265874" name="Line 210"/>
          <p:cNvSpPr>
            <a:spLocks noChangeShapeType="1"/>
          </p:cNvSpPr>
          <p:nvPr/>
        </p:nvSpPr>
        <p:spPr bwMode="auto">
          <a:xfrm flipH="1" flipV="1">
            <a:off x="5029200" y="4724400"/>
            <a:ext cx="457200" cy="990600"/>
          </a:xfrm>
          <a:prstGeom prst="line">
            <a:avLst/>
          </a:prstGeom>
          <a:noFill/>
          <a:ln w="12700">
            <a:solidFill>
              <a:schemeClr val="accent1"/>
            </a:solidFill>
            <a:round/>
            <a:headEnd/>
            <a:tailEnd type="triangle" w="med" len="med"/>
          </a:ln>
          <a:effectLst/>
        </p:spPr>
        <p:txBody>
          <a:bodyPr/>
          <a:lstStyle/>
          <a:p>
            <a:endParaRPr lang="en-US"/>
          </a:p>
        </p:txBody>
      </p:sp>
      <p:sp>
        <p:nvSpPr>
          <p:cNvPr id="1265880" name="Line 216"/>
          <p:cNvSpPr>
            <a:spLocks noChangeShapeType="1"/>
          </p:cNvSpPr>
          <p:nvPr/>
        </p:nvSpPr>
        <p:spPr bwMode="auto">
          <a:xfrm flipH="1">
            <a:off x="4267200" y="3048000"/>
            <a:ext cx="152400" cy="304800"/>
          </a:xfrm>
          <a:prstGeom prst="line">
            <a:avLst/>
          </a:prstGeom>
          <a:noFill/>
          <a:ln w="28575" cap="rnd">
            <a:solidFill>
              <a:schemeClr val="accent2"/>
            </a:solidFill>
            <a:prstDash val="sysDot"/>
            <a:round/>
            <a:headEnd/>
            <a:tailEnd/>
          </a:ln>
          <a:effectLst/>
        </p:spPr>
        <p:txBody>
          <a:bodyPr/>
          <a:lstStyle/>
          <a:p>
            <a:endParaRPr lang="en-US"/>
          </a:p>
        </p:txBody>
      </p:sp>
      <p:sp>
        <p:nvSpPr>
          <p:cNvPr id="1265881" name="Line 217"/>
          <p:cNvSpPr>
            <a:spLocks noChangeShapeType="1"/>
          </p:cNvSpPr>
          <p:nvPr/>
        </p:nvSpPr>
        <p:spPr bwMode="auto">
          <a:xfrm flipH="1">
            <a:off x="6553200" y="4191000"/>
            <a:ext cx="152400" cy="762000"/>
          </a:xfrm>
          <a:prstGeom prst="line">
            <a:avLst/>
          </a:prstGeom>
          <a:noFill/>
          <a:ln w="28575" cap="rnd">
            <a:solidFill>
              <a:schemeClr val="accent2"/>
            </a:solidFill>
            <a:prstDash val="sysDot"/>
            <a:round/>
            <a:headEnd/>
            <a:tailEnd/>
          </a:ln>
          <a:effectLst/>
        </p:spPr>
        <p:txBody>
          <a:bodyPr/>
          <a:lstStyle/>
          <a:p>
            <a:endParaRPr lang="en-US"/>
          </a:p>
        </p:txBody>
      </p:sp>
      <p:sp>
        <p:nvSpPr>
          <p:cNvPr id="1265884" name="Line 220"/>
          <p:cNvSpPr>
            <a:spLocks noChangeShapeType="1"/>
          </p:cNvSpPr>
          <p:nvPr/>
        </p:nvSpPr>
        <p:spPr bwMode="auto">
          <a:xfrm>
            <a:off x="4572000" y="4419600"/>
            <a:ext cx="304800" cy="0"/>
          </a:xfrm>
          <a:prstGeom prst="line">
            <a:avLst/>
          </a:prstGeom>
          <a:noFill/>
          <a:ln w="28575">
            <a:solidFill>
              <a:srgbClr val="CC3399"/>
            </a:solidFill>
            <a:round/>
            <a:headEnd/>
            <a:tailEnd type="triangle" w="med" len="med"/>
          </a:ln>
          <a:effectLst/>
        </p:spPr>
        <p:txBody>
          <a:bodyPr/>
          <a:lstStyle/>
          <a:p>
            <a:endParaRPr lang="en-US"/>
          </a:p>
        </p:txBody>
      </p:sp>
      <p:sp>
        <p:nvSpPr>
          <p:cNvPr id="1265885" name="Line 221"/>
          <p:cNvSpPr>
            <a:spLocks noChangeShapeType="1"/>
          </p:cNvSpPr>
          <p:nvPr/>
        </p:nvSpPr>
        <p:spPr bwMode="auto">
          <a:xfrm>
            <a:off x="4724400" y="4724400"/>
            <a:ext cx="152400" cy="0"/>
          </a:xfrm>
          <a:prstGeom prst="line">
            <a:avLst/>
          </a:prstGeom>
          <a:noFill/>
          <a:ln w="28575">
            <a:solidFill>
              <a:srgbClr val="CC3399"/>
            </a:solidFill>
            <a:round/>
            <a:headEnd/>
            <a:tailEnd type="triangle" w="med" len="med"/>
          </a:ln>
          <a:effectLst/>
        </p:spPr>
        <p:txBody>
          <a:bodyPr/>
          <a:lstStyle/>
          <a:p>
            <a:endParaRPr lang="en-US"/>
          </a:p>
        </p:txBody>
      </p:sp>
      <p:sp>
        <p:nvSpPr>
          <p:cNvPr id="1265886" name="Line 222"/>
          <p:cNvSpPr>
            <a:spLocks noChangeShapeType="1"/>
          </p:cNvSpPr>
          <p:nvPr/>
        </p:nvSpPr>
        <p:spPr bwMode="auto">
          <a:xfrm>
            <a:off x="8991600" y="3962400"/>
            <a:ext cx="0" cy="2514600"/>
          </a:xfrm>
          <a:prstGeom prst="line">
            <a:avLst/>
          </a:prstGeom>
          <a:noFill/>
          <a:ln w="28575">
            <a:solidFill>
              <a:srgbClr val="CC3399"/>
            </a:solidFill>
            <a:round/>
            <a:headEnd/>
            <a:tailEnd/>
          </a:ln>
          <a:effectLst/>
        </p:spPr>
        <p:txBody>
          <a:bodyPr/>
          <a:lstStyle/>
          <a:p>
            <a:endParaRPr lang="en-US"/>
          </a:p>
        </p:txBody>
      </p:sp>
      <p:sp>
        <p:nvSpPr>
          <p:cNvPr id="1265887" name="Line 223"/>
          <p:cNvSpPr>
            <a:spLocks noChangeShapeType="1"/>
          </p:cNvSpPr>
          <p:nvPr/>
        </p:nvSpPr>
        <p:spPr bwMode="auto">
          <a:xfrm flipH="1">
            <a:off x="2590800" y="6477000"/>
            <a:ext cx="6400800" cy="0"/>
          </a:xfrm>
          <a:prstGeom prst="line">
            <a:avLst/>
          </a:prstGeom>
          <a:noFill/>
          <a:ln w="28575">
            <a:solidFill>
              <a:srgbClr val="CC3399"/>
            </a:solidFill>
            <a:round/>
            <a:headEnd/>
            <a:tailEnd/>
          </a:ln>
          <a:effectLst/>
        </p:spPr>
        <p:txBody>
          <a:bodyPr/>
          <a:lstStyle/>
          <a:p>
            <a:endParaRPr lang="en-US"/>
          </a:p>
        </p:txBody>
      </p:sp>
      <p:sp>
        <p:nvSpPr>
          <p:cNvPr id="1265888" name="Line 224"/>
          <p:cNvSpPr>
            <a:spLocks noChangeShapeType="1"/>
          </p:cNvSpPr>
          <p:nvPr/>
        </p:nvSpPr>
        <p:spPr bwMode="auto">
          <a:xfrm>
            <a:off x="2590800" y="4267200"/>
            <a:ext cx="0" cy="2209800"/>
          </a:xfrm>
          <a:prstGeom prst="line">
            <a:avLst/>
          </a:prstGeom>
          <a:noFill/>
          <a:ln w="28575">
            <a:solidFill>
              <a:srgbClr val="CC3399"/>
            </a:solidFill>
            <a:round/>
            <a:headEnd/>
            <a:tailEnd/>
          </a:ln>
          <a:effectLst/>
        </p:spPr>
        <p:txBody>
          <a:bodyPr/>
          <a:lstStyle/>
          <a:p>
            <a:endParaRPr lang="en-US"/>
          </a:p>
        </p:txBody>
      </p:sp>
      <p:sp>
        <p:nvSpPr>
          <p:cNvPr id="1265890" name="Line 226"/>
          <p:cNvSpPr>
            <a:spLocks noChangeShapeType="1"/>
          </p:cNvSpPr>
          <p:nvPr/>
        </p:nvSpPr>
        <p:spPr bwMode="auto">
          <a:xfrm>
            <a:off x="6781800" y="3810000"/>
            <a:ext cx="0" cy="114300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normAutofit fontScale="90000"/>
          </a:bodyPr>
          <a:lstStyle/>
          <a:p>
            <a:r>
              <a:rPr lang="zh-CN" altLang="en-US" dirty="0" smtClean="0"/>
              <a:t>带转发的数据通路</a:t>
            </a:r>
            <a:r>
              <a:rPr lang="zh-CN" altLang="en-US" sz="2400" dirty="0" smtClean="0"/>
              <a:t>（</a:t>
            </a:r>
            <a:r>
              <a:rPr lang="zh-CN" altLang="en-US" sz="2700" dirty="0" smtClean="0"/>
              <a:t>各状态寄存器位数）</a:t>
            </a:r>
            <a:endParaRPr lang="en-US" sz="2700" dirty="0"/>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Instruction</a:t>
              </a:r>
            </a:p>
            <a:p>
              <a:pPr algn="ctr"/>
              <a:r>
                <a:rPr lang="en-US" sz="1400" b="1" dirty="0">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dirty="0">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dirty="0">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dirty="0">
                  <a:solidFill>
                    <a:schemeClr val="tx1"/>
                  </a:solidFill>
                </a:rPr>
                <a:t>Read</a:t>
              </a:r>
            </a:p>
            <a:p>
              <a:pPr algn="r"/>
              <a:r>
                <a:rPr lang="en-US" sz="1200" dirty="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dirty="0">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endParaRPr lang="en-US"/>
            </a:p>
          </p:txBody>
        </p:sp>
      </p:gr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Rectangle 2"/>
          <p:cNvSpPr>
            <a:spLocks noGrp="1" noChangeArrowheads="1"/>
          </p:cNvSpPr>
          <p:nvPr>
            <p:ph type="title"/>
          </p:nvPr>
        </p:nvSpPr>
        <p:spPr>
          <a:xfrm>
            <a:off x="533400" y="304800"/>
            <a:ext cx="8229600" cy="422275"/>
          </a:xfrm>
        </p:spPr>
        <p:txBody>
          <a:bodyPr>
            <a:normAutofit fontScale="90000"/>
          </a:bodyPr>
          <a:lstStyle/>
          <a:p>
            <a:r>
              <a:rPr lang="zh-CN" altLang="en-US" dirty="0" smtClean="0"/>
              <a:t>带转发的数据通路</a:t>
            </a:r>
            <a:endParaRPr lang="en-US" dirty="0"/>
          </a:p>
        </p:txBody>
      </p:sp>
      <p:sp>
        <p:nvSpPr>
          <p:cNvPr id="1300483" name="Rectangle 3"/>
          <p:cNvSpPr>
            <a:spLocks noChangeArrowheads="1"/>
          </p:cNvSpPr>
          <p:nvPr/>
        </p:nvSpPr>
        <p:spPr bwMode="auto">
          <a:xfrm>
            <a:off x="7391400" y="685800"/>
            <a:ext cx="533400" cy="304800"/>
          </a:xfrm>
          <a:prstGeom prst="rect">
            <a:avLst/>
          </a:prstGeom>
          <a:noFill/>
          <a:ln w="12700">
            <a:noFill/>
            <a:miter lim="800000"/>
            <a:headEnd/>
            <a:tailEnd/>
          </a:ln>
          <a:effectLst/>
        </p:spPr>
        <p:txBody>
          <a:bodyPr wrap="none" lIns="19050" tIns="26988" rIns="19050" bIns="26988"/>
          <a:lstStyle/>
          <a:p>
            <a:pPr algn="ctr"/>
            <a:r>
              <a:rPr lang="en-US" sz="1200" b="1"/>
              <a:t>PCSrc</a:t>
            </a:r>
          </a:p>
        </p:txBody>
      </p:sp>
      <p:grpSp>
        <p:nvGrpSpPr>
          <p:cNvPr id="2" name="Group 199"/>
          <p:cNvGrpSpPr>
            <a:grpSpLocks/>
          </p:cNvGrpSpPr>
          <p:nvPr/>
        </p:nvGrpSpPr>
        <p:grpSpPr bwMode="auto">
          <a:xfrm>
            <a:off x="152400" y="914400"/>
            <a:ext cx="8839200" cy="5562600"/>
            <a:chOff x="96" y="576"/>
            <a:chExt cx="5568" cy="3504"/>
          </a:xfrm>
        </p:grpSpPr>
        <p:sp>
          <p:nvSpPr>
            <p:cNvPr id="1300484" name="Line 4"/>
            <p:cNvSpPr>
              <a:spLocks noChangeShapeType="1"/>
            </p:cNvSpPr>
            <p:nvPr/>
          </p:nvSpPr>
          <p:spPr bwMode="auto">
            <a:xfrm>
              <a:off x="1584" y="3312"/>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485" name="Line 5"/>
            <p:cNvSpPr>
              <a:spLocks noChangeShapeType="1"/>
            </p:cNvSpPr>
            <p:nvPr/>
          </p:nvSpPr>
          <p:spPr bwMode="auto">
            <a:xfrm>
              <a:off x="2784" y="3312"/>
              <a:ext cx="288" cy="0"/>
            </a:xfrm>
            <a:prstGeom prst="line">
              <a:avLst/>
            </a:prstGeom>
            <a:noFill/>
            <a:ln w="19050">
              <a:solidFill>
                <a:schemeClr val="bg1">
                  <a:lumMod val="65000"/>
                </a:schemeClr>
              </a:solidFill>
              <a:round/>
              <a:headEnd/>
              <a:tailEnd/>
            </a:ln>
            <a:effectLst/>
          </p:spPr>
          <p:txBody>
            <a:bodyPr/>
            <a:lstStyle/>
            <a:p>
              <a:endParaRPr lang="en-US"/>
            </a:p>
          </p:txBody>
        </p:sp>
        <p:sp>
          <p:nvSpPr>
            <p:cNvPr id="1300486" name="Line 6"/>
            <p:cNvSpPr>
              <a:spLocks noChangeShapeType="1"/>
            </p:cNvSpPr>
            <p:nvPr/>
          </p:nvSpPr>
          <p:spPr bwMode="auto">
            <a:xfrm>
              <a:off x="4224" y="3360"/>
              <a:ext cx="960" cy="0"/>
            </a:xfrm>
            <a:prstGeom prst="line">
              <a:avLst/>
            </a:prstGeom>
            <a:noFill/>
            <a:ln w="19050">
              <a:solidFill>
                <a:schemeClr val="bg1">
                  <a:lumMod val="65000"/>
                </a:schemeClr>
              </a:solidFill>
              <a:round/>
              <a:headEnd/>
              <a:tailEnd/>
            </a:ln>
            <a:effectLst/>
          </p:spPr>
          <p:txBody>
            <a:bodyPr/>
            <a:lstStyle/>
            <a:p>
              <a:endParaRPr lang="en-US"/>
            </a:p>
          </p:txBody>
        </p:sp>
        <p:sp>
          <p:nvSpPr>
            <p:cNvPr id="1300487" name="Line 7"/>
            <p:cNvSpPr>
              <a:spLocks noChangeShapeType="1"/>
            </p:cNvSpPr>
            <p:nvPr/>
          </p:nvSpPr>
          <p:spPr bwMode="auto">
            <a:xfrm>
              <a:off x="1584" y="3024"/>
              <a:ext cx="0" cy="432"/>
            </a:xfrm>
            <a:prstGeom prst="line">
              <a:avLst/>
            </a:prstGeom>
            <a:noFill/>
            <a:ln w="12700">
              <a:solidFill>
                <a:schemeClr val="bg1">
                  <a:lumMod val="65000"/>
                </a:schemeClr>
              </a:solidFill>
              <a:round/>
              <a:headEnd/>
              <a:tailEnd/>
            </a:ln>
            <a:effectLst/>
          </p:spPr>
          <p:txBody>
            <a:bodyPr/>
            <a:lstStyle/>
            <a:p>
              <a:endParaRPr lang="en-US"/>
            </a:p>
          </p:txBody>
        </p:sp>
        <p:sp>
          <p:nvSpPr>
            <p:cNvPr id="1300488" name="Line 8"/>
            <p:cNvSpPr>
              <a:spLocks noChangeShapeType="1"/>
            </p:cNvSpPr>
            <p:nvPr/>
          </p:nvSpPr>
          <p:spPr bwMode="auto">
            <a:xfrm>
              <a:off x="1536" y="3984"/>
              <a:ext cx="3840" cy="0"/>
            </a:xfrm>
            <a:prstGeom prst="line">
              <a:avLst/>
            </a:prstGeom>
            <a:noFill/>
            <a:ln w="19050">
              <a:solidFill>
                <a:schemeClr val="bg1">
                  <a:lumMod val="65000"/>
                </a:schemeClr>
              </a:solidFill>
              <a:round/>
              <a:headEnd/>
              <a:tailEnd/>
            </a:ln>
            <a:effectLst/>
          </p:spPr>
          <p:txBody>
            <a:bodyPr/>
            <a:lstStyle/>
            <a:p>
              <a:endParaRPr lang="en-US"/>
            </a:p>
          </p:txBody>
        </p:sp>
        <p:sp>
          <p:nvSpPr>
            <p:cNvPr id="1300489" name="Line 9"/>
            <p:cNvSpPr>
              <a:spLocks noChangeShapeType="1"/>
            </p:cNvSpPr>
            <p:nvPr/>
          </p:nvSpPr>
          <p:spPr bwMode="auto">
            <a:xfrm>
              <a:off x="5280" y="3360"/>
              <a:ext cx="96" cy="0"/>
            </a:xfrm>
            <a:prstGeom prst="line">
              <a:avLst/>
            </a:prstGeom>
            <a:noFill/>
            <a:ln w="19050">
              <a:solidFill>
                <a:schemeClr val="bg1">
                  <a:lumMod val="65000"/>
                </a:schemeClr>
              </a:solidFill>
              <a:round/>
              <a:headEnd/>
              <a:tailEnd/>
            </a:ln>
            <a:effectLst/>
          </p:spPr>
          <p:txBody>
            <a:bodyPr/>
            <a:lstStyle/>
            <a:p>
              <a:endParaRPr lang="en-US"/>
            </a:p>
          </p:txBody>
        </p:sp>
        <p:sp>
          <p:nvSpPr>
            <p:cNvPr id="1300490" name="Line 10"/>
            <p:cNvSpPr>
              <a:spLocks noChangeShapeType="1"/>
            </p:cNvSpPr>
            <p:nvPr/>
          </p:nvSpPr>
          <p:spPr bwMode="auto">
            <a:xfrm>
              <a:off x="5376" y="3360"/>
              <a:ext cx="0" cy="624"/>
            </a:xfrm>
            <a:prstGeom prst="line">
              <a:avLst/>
            </a:prstGeom>
            <a:noFill/>
            <a:ln w="12700">
              <a:solidFill>
                <a:schemeClr val="bg1">
                  <a:lumMod val="65000"/>
                </a:schemeClr>
              </a:solidFill>
              <a:round/>
              <a:headEnd/>
              <a:tailEnd/>
            </a:ln>
            <a:effectLst/>
          </p:spPr>
          <p:txBody>
            <a:bodyPr/>
            <a:lstStyle/>
            <a:p>
              <a:endParaRPr lang="en-US"/>
            </a:p>
          </p:txBody>
        </p:sp>
        <p:sp>
          <p:nvSpPr>
            <p:cNvPr id="1300491" name="Line 11"/>
            <p:cNvSpPr>
              <a:spLocks noChangeShapeType="1"/>
            </p:cNvSpPr>
            <p:nvPr/>
          </p:nvSpPr>
          <p:spPr bwMode="auto">
            <a:xfrm flipV="1">
              <a:off x="1536" y="2448"/>
              <a:ext cx="0" cy="1536"/>
            </a:xfrm>
            <a:prstGeom prst="line">
              <a:avLst/>
            </a:prstGeom>
            <a:noFill/>
            <a:ln w="12700">
              <a:solidFill>
                <a:schemeClr val="bg1">
                  <a:lumMod val="65000"/>
                </a:schemeClr>
              </a:solidFill>
              <a:round/>
              <a:headEnd/>
              <a:tailEnd/>
            </a:ln>
            <a:effectLst/>
          </p:spPr>
          <p:txBody>
            <a:bodyPr/>
            <a:lstStyle/>
            <a:p>
              <a:endParaRPr lang="en-US"/>
            </a:p>
          </p:txBody>
        </p:sp>
        <p:sp>
          <p:nvSpPr>
            <p:cNvPr id="1300492" name="Line 12"/>
            <p:cNvSpPr>
              <a:spLocks noChangeShapeType="1"/>
            </p:cNvSpPr>
            <p:nvPr/>
          </p:nvSpPr>
          <p:spPr bwMode="auto">
            <a:xfrm>
              <a:off x="1536" y="2448"/>
              <a:ext cx="240" cy="0"/>
            </a:xfrm>
            <a:prstGeom prst="line">
              <a:avLst/>
            </a:prstGeom>
            <a:noFill/>
            <a:ln w="12700">
              <a:solidFill>
                <a:schemeClr val="bg1">
                  <a:lumMod val="65000"/>
                </a:schemeClr>
              </a:solidFill>
              <a:round/>
              <a:headEnd/>
              <a:tailEnd type="triangle" w="med" len="med"/>
            </a:ln>
            <a:effectLst/>
          </p:spPr>
          <p:txBody>
            <a:bodyPr/>
            <a:lstStyle/>
            <a:p>
              <a:endParaRPr lang="en-US"/>
            </a:p>
          </p:txBody>
        </p:sp>
        <p:grpSp>
          <p:nvGrpSpPr>
            <p:cNvPr id="3" name="Group 13"/>
            <p:cNvGrpSpPr>
              <a:grpSpLocks/>
            </p:cNvGrpSpPr>
            <p:nvPr/>
          </p:nvGrpSpPr>
          <p:grpSpPr bwMode="auto">
            <a:xfrm>
              <a:off x="912" y="1248"/>
              <a:ext cx="240" cy="576"/>
              <a:chOff x="1392" y="2880"/>
              <a:chExt cx="288" cy="480"/>
            </a:xfrm>
          </p:grpSpPr>
          <p:sp>
            <p:nvSpPr>
              <p:cNvPr id="1300494" name="Line 14"/>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5" name="Line 15"/>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496" name="Line 16"/>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7" name="Line 17"/>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498" name="Line 18"/>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499" name="Line 19"/>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00" name="Line 20"/>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01" name="Rectangle 21"/>
            <p:cNvSpPr>
              <a:spLocks noChangeArrowheads="1"/>
            </p:cNvSpPr>
            <p:nvPr/>
          </p:nvSpPr>
          <p:spPr bwMode="auto">
            <a:xfrm>
              <a:off x="480"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2" name="Rectangle 22"/>
            <p:cNvSpPr>
              <a:spLocks noChangeArrowheads="1"/>
            </p:cNvSpPr>
            <p:nvPr/>
          </p:nvSpPr>
          <p:spPr bwMode="auto">
            <a:xfrm>
              <a:off x="240" y="2112"/>
              <a:ext cx="96" cy="52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03" name="Line 23"/>
            <p:cNvSpPr>
              <a:spLocks noChangeShapeType="1"/>
            </p:cNvSpPr>
            <p:nvPr/>
          </p:nvSpPr>
          <p:spPr bwMode="auto">
            <a:xfrm>
              <a:off x="33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4" name="Line 24"/>
            <p:cNvSpPr>
              <a:spLocks noChangeShapeType="1"/>
            </p:cNvSpPr>
            <p:nvPr/>
          </p:nvSpPr>
          <p:spPr bwMode="auto">
            <a:xfrm>
              <a:off x="384" y="1344"/>
              <a:ext cx="52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5" name="Line 25"/>
            <p:cNvSpPr>
              <a:spLocks noChangeShapeType="1"/>
            </p:cNvSpPr>
            <p:nvPr/>
          </p:nvSpPr>
          <p:spPr bwMode="auto">
            <a:xfrm>
              <a:off x="672" y="1728"/>
              <a:ext cx="24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06" name="Text Box 26"/>
            <p:cNvSpPr txBox="1">
              <a:spLocks noChangeArrowheads="1"/>
            </p:cNvSpPr>
            <p:nvPr/>
          </p:nvSpPr>
          <p:spPr bwMode="auto">
            <a:xfrm>
              <a:off x="432" y="2208"/>
              <a:ext cx="467"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Address</a:t>
              </a:r>
            </a:p>
          </p:txBody>
        </p:sp>
        <p:sp>
          <p:nvSpPr>
            <p:cNvPr id="1300507" name="Text Box 27"/>
            <p:cNvSpPr txBox="1">
              <a:spLocks noChangeArrowheads="1"/>
            </p:cNvSpPr>
            <p:nvPr/>
          </p:nvSpPr>
          <p:spPr bwMode="auto">
            <a:xfrm>
              <a:off x="585" y="1906"/>
              <a:ext cx="692"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Instruction</a:t>
              </a:r>
            </a:p>
            <a:p>
              <a:pPr algn="ctr"/>
              <a:r>
                <a:rPr lang="en-US" sz="1400" b="1" dirty="0">
                  <a:solidFill>
                    <a:schemeClr val="tx1"/>
                  </a:solidFill>
                </a:rPr>
                <a:t>Memory</a:t>
              </a:r>
            </a:p>
          </p:txBody>
        </p:sp>
        <p:sp>
          <p:nvSpPr>
            <p:cNvPr id="1300508" name="Text Box 28"/>
            <p:cNvSpPr txBox="1">
              <a:spLocks noChangeArrowheads="1"/>
            </p:cNvSpPr>
            <p:nvPr/>
          </p:nvSpPr>
          <p:spPr bwMode="auto">
            <a:xfrm>
              <a:off x="912" y="1440"/>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09" name="Text Box 29"/>
            <p:cNvSpPr txBox="1">
              <a:spLocks noChangeArrowheads="1"/>
            </p:cNvSpPr>
            <p:nvPr/>
          </p:nvSpPr>
          <p:spPr bwMode="auto">
            <a:xfrm rot="-5400000">
              <a:off x="154" y="2246"/>
              <a:ext cx="249" cy="173"/>
            </a:xfrm>
            <a:prstGeom prst="rect">
              <a:avLst/>
            </a:prstGeom>
            <a:noFill/>
            <a:ln w="12700">
              <a:noFill/>
              <a:miter lim="800000"/>
              <a:headEnd/>
              <a:tailEnd/>
            </a:ln>
            <a:effectLst/>
          </p:spPr>
          <p:txBody>
            <a:bodyPr wrap="none">
              <a:spAutoFit/>
            </a:bodyPr>
            <a:lstStyle/>
            <a:p>
              <a:r>
                <a:rPr lang="en-US" sz="1200" b="1" dirty="0">
                  <a:solidFill>
                    <a:schemeClr val="accent2"/>
                  </a:solidFill>
                </a:rPr>
                <a:t>PC</a:t>
              </a:r>
            </a:p>
          </p:txBody>
        </p:sp>
        <p:sp>
          <p:nvSpPr>
            <p:cNvPr id="1300510" name="Line 30"/>
            <p:cNvSpPr>
              <a:spLocks noChangeShapeType="1"/>
            </p:cNvSpPr>
            <p:nvPr/>
          </p:nvSpPr>
          <p:spPr bwMode="auto">
            <a:xfrm>
              <a:off x="96" y="2352"/>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1" name="Text Box 31"/>
            <p:cNvSpPr txBox="1">
              <a:spLocks noChangeArrowheads="1"/>
            </p:cNvSpPr>
            <p:nvPr/>
          </p:nvSpPr>
          <p:spPr bwMode="auto">
            <a:xfrm>
              <a:off x="528" y="1632"/>
              <a:ext cx="169" cy="173"/>
            </a:xfrm>
            <a:prstGeom prst="rect">
              <a:avLst/>
            </a:prstGeom>
            <a:noFill/>
            <a:ln w="12700">
              <a:noFill/>
              <a:miter lim="800000"/>
              <a:headEnd/>
              <a:tailEnd/>
            </a:ln>
            <a:effectLst/>
          </p:spPr>
          <p:txBody>
            <a:bodyPr wrap="none">
              <a:spAutoFit/>
            </a:bodyPr>
            <a:lstStyle/>
            <a:p>
              <a:r>
                <a:rPr lang="en-US" sz="1200" b="1" dirty="0">
                  <a:solidFill>
                    <a:schemeClr val="tx1"/>
                  </a:solidFill>
                </a:rPr>
                <a:t>4</a:t>
              </a:r>
            </a:p>
          </p:txBody>
        </p:sp>
        <p:sp>
          <p:nvSpPr>
            <p:cNvPr id="1300512" name="Line 32"/>
            <p:cNvSpPr>
              <a:spLocks noChangeShapeType="1"/>
            </p:cNvSpPr>
            <p:nvPr/>
          </p:nvSpPr>
          <p:spPr bwMode="auto">
            <a:xfrm>
              <a:off x="96" y="816"/>
              <a:ext cx="0" cy="1536"/>
            </a:xfrm>
            <a:prstGeom prst="line">
              <a:avLst/>
            </a:prstGeom>
            <a:noFill/>
            <a:ln w="28575">
              <a:solidFill>
                <a:schemeClr val="bg1">
                  <a:lumMod val="65000"/>
                </a:schemeClr>
              </a:solidFill>
              <a:round/>
              <a:headEnd/>
              <a:tailEnd/>
            </a:ln>
            <a:effectLst/>
          </p:spPr>
          <p:txBody>
            <a:bodyPr/>
            <a:lstStyle/>
            <a:p>
              <a:endParaRPr lang="en-US"/>
            </a:p>
          </p:txBody>
        </p:sp>
        <p:sp>
          <p:nvSpPr>
            <p:cNvPr id="1300513" name="AutoShape 33"/>
            <p:cNvSpPr>
              <a:spLocks noChangeArrowheads="1"/>
            </p:cNvSpPr>
            <p:nvPr/>
          </p:nvSpPr>
          <p:spPr bwMode="auto">
            <a:xfrm rot="5400000" flipH="1">
              <a:off x="384" y="76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14" name="Line 34"/>
            <p:cNvSpPr>
              <a:spLocks noChangeShapeType="1"/>
            </p:cNvSpPr>
            <p:nvPr/>
          </p:nvSpPr>
          <p:spPr bwMode="auto">
            <a:xfrm flipH="1">
              <a:off x="96" y="816"/>
              <a:ext cx="441" cy="0"/>
            </a:xfrm>
            <a:prstGeom prst="line">
              <a:avLst/>
            </a:prstGeom>
            <a:noFill/>
            <a:ln w="28575">
              <a:solidFill>
                <a:schemeClr val="bg1">
                  <a:lumMod val="65000"/>
                </a:schemeClr>
              </a:solidFill>
              <a:round/>
              <a:headEnd/>
              <a:tailEnd/>
            </a:ln>
            <a:effectLst/>
          </p:spPr>
          <p:txBody>
            <a:bodyPr/>
            <a:lstStyle/>
            <a:p>
              <a:endParaRPr lang="en-US"/>
            </a:p>
          </p:txBody>
        </p:sp>
        <p:sp>
          <p:nvSpPr>
            <p:cNvPr id="1300515" name="Line 35"/>
            <p:cNvSpPr>
              <a:spLocks noChangeShapeType="1"/>
            </p:cNvSpPr>
            <p:nvPr/>
          </p:nvSpPr>
          <p:spPr bwMode="auto">
            <a:xfrm flipH="1">
              <a:off x="672" y="720"/>
              <a:ext cx="36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16" name="Rectangle 36"/>
            <p:cNvSpPr>
              <a:spLocks noChangeArrowheads="1"/>
            </p:cNvSpPr>
            <p:nvPr/>
          </p:nvSpPr>
          <p:spPr bwMode="auto">
            <a:xfrm>
              <a:off x="1776" y="1872"/>
              <a:ext cx="816"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17" name="Line 37"/>
            <p:cNvSpPr>
              <a:spLocks noChangeShapeType="1"/>
            </p:cNvSpPr>
            <p:nvPr/>
          </p:nvSpPr>
          <p:spPr bwMode="auto">
            <a:xfrm>
              <a:off x="1296"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18" name="Line 38"/>
            <p:cNvSpPr>
              <a:spLocks noChangeShapeType="1"/>
            </p:cNvSpPr>
            <p:nvPr/>
          </p:nvSpPr>
          <p:spPr bwMode="auto">
            <a:xfrm>
              <a:off x="1584" y="220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19" name="Text Box 39"/>
            <p:cNvSpPr txBox="1">
              <a:spLocks noChangeArrowheads="1"/>
            </p:cNvSpPr>
            <p:nvPr/>
          </p:nvSpPr>
          <p:spPr bwMode="auto">
            <a:xfrm>
              <a:off x="1728" y="2592"/>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20" name="Text Box 40"/>
            <p:cNvSpPr txBox="1">
              <a:spLocks noChangeArrowheads="1"/>
            </p:cNvSpPr>
            <p:nvPr/>
          </p:nvSpPr>
          <p:spPr bwMode="auto">
            <a:xfrm>
              <a:off x="1728" y="187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1</a:t>
              </a:r>
            </a:p>
          </p:txBody>
        </p:sp>
        <p:sp>
          <p:nvSpPr>
            <p:cNvPr id="1300521" name="Text Box 41"/>
            <p:cNvSpPr txBox="1">
              <a:spLocks noChangeArrowheads="1"/>
            </p:cNvSpPr>
            <p:nvPr/>
          </p:nvSpPr>
          <p:spPr bwMode="auto">
            <a:xfrm>
              <a:off x="1728" y="2112"/>
              <a:ext cx="653" cy="173"/>
            </a:xfrm>
            <a:prstGeom prst="rect">
              <a:avLst/>
            </a:prstGeom>
            <a:noFill/>
            <a:ln w="12700">
              <a:noFill/>
              <a:miter lim="800000"/>
              <a:headEnd/>
              <a:tailEnd/>
            </a:ln>
            <a:effectLst/>
          </p:spPr>
          <p:txBody>
            <a:bodyPr wrap="none">
              <a:spAutoFit/>
            </a:bodyPr>
            <a:lstStyle/>
            <a:p>
              <a:r>
                <a:rPr lang="en-US" sz="1200" dirty="0">
                  <a:solidFill>
                    <a:schemeClr val="tx1"/>
                  </a:solidFill>
                </a:rPr>
                <a:t>Read </a:t>
              </a:r>
              <a:r>
                <a:rPr lang="en-US" sz="1200" dirty="0" err="1">
                  <a:solidFill>
                    <a:schemeClr val="tx1"/>
                  </a:solidFill>
                </a:rPr>
                <a:t>Addr</a:t>
              </a:r>
              <a:r>
                <a:rPr lang="en-US" sz="1200" dirty="0">
                  <a:solidFill>
                    <a:schemeClr val="tx1"/>
                  </a:solidFill>
                </a:rPr>
                <a:t> 2</a:t>
              </a:r>
            </a:p>
          </p:txBody>
        </p:sp>
        <p:sp>
          <p:nvSpPr>
            <p:cNvPr id="1300522" name="Text Box 42"/>
            <p:cNvSpPr txBox="1">
              <a:spLocks noChangeArrowheads="1"/>
            </p:cNvSpPr>
            <p:nvPr/>
          </p:nvSpPr>
          <p:spPr bwMode="auto">
            <a:xfrm>
              <a:off x="1728" y="2352"/>
              <a:ext cx="569" cy="173"/>
            </a:xfrm>
            <a:prstGeom prst="rect">
              <a:avLst/>
            </a:prstGeom>
            <a:noFill/>
            <a:ln w="12700">
              <a:noFill/>
              <a:miter lim="800000"/>
              <a:headEnd/>
              <a:tailEnd/>
            </a:ln>
            <a:effectLst/>
          </p:spPr>
          <p:txBody>
            <a:bodyPr wrap="none">
              <a:spAutoFit/>
            </a:bodyPr>
            <a:lstStyle/>
            <a:p>
              <a:r>
                <a:rPr lang="en-US" sz="1200">
                  <a:solidFill>
                    <a:schemeClr val="tx1"/>
                  </a:solidFill>
                </a:rPr>
                <a:t>Write Addr</a:t>
              </a:r>
            </a:p>
          </p:txBody>
        </p:sp>
        <p:sp>
          <p:nvSpPr>
            <p:cNvPr id="1300523" name="Text Box 43"/>
            <p:cNvSpPr txBox="1">
              <a:spLocks noChangeArrowheads="1"/>
            </p:cNvSpPr>
            <p:nvPr/>
          </p:nvSpPr>
          <p:spPr bwMode="auto">
            <a:xfrm>
              <a:off x="1776" y="1968"/>
              <a:ext cx="563" cy="460"/>
            </a:xfrm>
            <a:prstGeom prst="rect">
              <a:avLst/>
            </a:prstGeom>
            <a:noFill/>
            <a:ln w="12700">
              <a:noFill/>
              <a:miter lim="800000"/>
              <a:headEnd/>
              <a:tailEnd/>
            </a:ln>
            <a:effectLst/>
          </p:spPr>
          <p:txBody>
            <a:bodyPr wrap="none">
              <a:spAutoFit/>
            </a:bodyPr>
            <a:lstStyle/>
            <a:p>
              <a:pPr algn="ctr"/>
              <a:r>
                <a:rPr lang="en-US" sz="1400" b="1">
                  <a:solidFill>
                    <a:schemeClr val="tx1"/>
                  </a:solidFill>
                </a:rPr>
                <a:t>Register</a:t>
              </a:r>
            </a:p>
            <a:p>
              <a:pPr algn="ctr"/>
              <a:endParaRPr lang="en-US" sz="1400" b="1">
                <a:solidFill>
                  <a:schemeClr val="tx1"/>
                </a:solidFill>
              </a:endParaRPr>
            </a:p>
            <a:p>
              <a:pPr algn="ctr"/>
              <a:r>
                <a:rPr lang="en-US" sz="1400" b="1">
                  <a:solidFill>
                    <a:schemeClr val="tx1"/>
                  </a:solidFill>
                </a:rPr>
                <a:t>File</a:t>
              </a:r>
            </a:p>
          </p:txBody>
        </p:sp>
        <p:sp>
          <p:nvSpPr>
            <p:cNvPr id="1300524" name="Text Box 44"/>
            <p:cNvSpPr txBox="1">
              <a:spLocks noChangeArrowheads="1"/>
            </p:cNvSpPr>
            <p:nvPr/>
          </p:nvSpPr>
          <p:spPr bwMode="auto">
            <a:xfrm>
              <a:off x="2208" y="1968"/>
              <a:ext cx="425" cy="288"/>
            </a:xfrm>
            <a:prstGeom prst="rect">
              <a:avLst/>
            </a:prstGeom>
            <a:noFill/>
            <a:ln w="12700">
              <a:noFill/>
              <a:miter lim="800000"/>
              <a:headEnd/>
              <a:tailEnd/>
            </a:ln>
            <a:effectLst/>
          </p:spPr>
          <p:txBody>
            <a:bodyPr wrap="none">
              <a:spAutoFit/>
            </a:bodyPr>
            <a:lstStyle/>
            <a:p>
              <a:pPr algn="r"/>
              <a:r>
                <a:rPr lang="en-US" sz="1200">
                  <a:solidFill>
                    <a:schemeClr val="tx1"/>
                  </a:solidFill>
                </a:rPr>
                <a:t>Read</a:t>
              </a:r>
            </a:p>
            <a:p>
              <a:pPr algn="r"/>
              <a:r>
                <a:rPr lang="en-US" sz="1200">
                  <a:solidFill>
                    <a:schemeClr val="tx1"/>
                  </a:solidFill>
                </a:rPr>
                <a:t> Data 1</a:t>
              </a:r>
            </a:p>
          </p:txBody>
        </p:sp>
        <p:sp>
          <p:nvSpPr>
            <p:cNvPr id="1300525" name="Text Box 45"/>
            <p:cNvSpPr txBox="1">
              <a:spLocks noChangeArrowheads="1"/>
            </p:cNvSpPr>
            <p:nvPr/>
          </p:nvSpPr>
          <p:spPr bwMode="auto">
            <a:xfrm>
              <a:off x="2208" y="2400"/>
              <a:ext cx="425" cy="288"/>
            </a:xfrm>
            <a:prstGeom prst="rect">
              <a:avLst/>
            </a:prstGeom>
            <a:noFill/>
            <a:ln w="12700">
              <a:noFill/>
              <a:miter lim="800000"/>
              <a:headEnd/>
              <a:tailEnd/>
            </a:ln>
            <a:effectLst/>
          </p:spPr>
          <p:txBody>
            <a:bodyPr wrap="none">
              <a:spAutoFit/>
            </a:bodyPr>
            <a:lstStyle/>
            <a:p>
              <a:pPr algn="r"/>
              <a:r>
                <a:rPr lang="en-US" sz="1200" dirty="0">
                  <a:solidFill>
                    <a:schemeClr val="tx1"/>
                  </a:solidFill>
                </a:rPr>
                <a:t>Read</a:t>
              </a:r>
            </a:p>
            <a:p>
              <a:pPr algn="r"/>
              <a:r>
                <a:rPr lang="en-US" sz="1200" dirty="0">
                  <a:solidFill>
                    <a:schemeClr val="tx1"/>
                  </a:solidFill>
                </a:rPr>
                <a:t> Data 2</a:t>
              </a:r>
            </a:p>
          </p:txBody>
        </p:sp>
        <p:sp>
          <p:nvSpPr>
            <p:cNvPr id="1300526" name="Line 46"/>
            <p:cNvSpPr>
              <a:spLocks noChangeShapeType="1"/>
            </p:cNvSpPr>
            <p:nvPr/>
          </p:nvSpPr>
          <p:spPr bwMode="auto">
            <a:xfrm>
              <a:off x="1584" y="3024"/>
              <a:ext cx="240" cy="0"/>
            </a:xfrm>
            <a:prstGeom prst="line">
              <a:avLst/>
            </a:prstGeom>
            <a:noFill/>
            <a:ln w="28575">
              <a:solidFill>
                <a:schemeClr val="bg1">
                  <a:lumMod val="65000"/>
                </a:schemeClr>
              </a:solidFill>
              <a:round/>
              <a:headEnd/>
              <a:tailEnd/>
            </a:ln>
            <a:effectLst/>
          </p:spPr>
          <p:txBody>
            <a:bodyPr/>
            <a:lstStyle/>
            <a:p>
              <a:endParaRPr lang="en-US"/>
            </a:p>
          </p:txBody>
        </p:sp>
        <p:sp>
          <p:nvSpPr>
            <p:cNvPr id="1300527" name="Line 47"/>
            <p:cNvSpPr>
              <a:spLocks noChangeShapeType="1"/>
            </p:cNvSpPr>
            <p:nvPr/>
          </p:nvSpPr>
          <p:spPr bwMode="auto">
            <a:xfrm>
              <a:off x="1632"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8" name="Line 48"/>
            <p:cNvSpPr>
              <a:spLocks noChangeShapeType="1"/>
            </p:cNvSpPr>
            <p:nvPr/>
          </p:nvSpPr>
          <p:spPr bwMode="auto">
            <a:xfrm>
              <a:off x="2400" y="2976"/>
              <a:ext cx="48" cy="96"/>
            </a:xfrm>
            <a:prstGeom prst="line">
              <a:avLst/>
            </a:prstGeom>
            <a:noFill/>
            <a:ln w="12700">
              <a:solidFill>
                <a:schemeClr val="bg1">
                  <a:lumMod val="65000"/>
                </a:schemeClr>
              </a:solidFill>
              <a:round/>
              <a:headEnd/>
              <a:tailEnd/>
            </a:ln>
            <a:effectLst/>
          </p:spPr>
          <p:txBody>
            <a:bodyPr/>
            <a:lstStyle/>
            <a:p>
              <a:endParaRPr lang="en-US"/>
            </a:p>
          </p:txBody>
        </p:sp>
        <p:sp>
          <p:nvSpPr>
            <p:cNvPr id="1300529" name="Text Box 49"/>
            <p:cNvSpPr txBox="1">
              <a:spLocks noChangeArrowheads="1"/>
            </p:cNvSpPr>
            <p:nvPr/>
          </p:nvSpPr>
          <p:spPr bwMode="auto">
            <a:xfrm>
              <a:off x="163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16</a:t>
              </a:r>
            </a:p>
          </p:txBody>
        </p:sp>
        <p:sp>
          <p:nvSpPr>
            <p:cNvPr id="1300530" name="Text Box 50"/>
            <p:cNvSpPr txBox="1">
              <a:spLocks noChangeArrowheads="1"/>
            </p:cNvSpPr>
            <p:nvPr/>
          </p:nvSpPr>
          <p:spPr bwMode="auto">
            <a:xfrm>
              <a:off x="2352" y="2832"/>
              <a:ext cx="222" cy="173"/>
            </a:xfrm>
            <a:prstGeom prst="rect">
              <a:avLst/>
            </a:prstGeom>
            <a:noFill/>
            <a:ln w="12700">
              <a:noFill/>
              <a:miter lim="800000"/>
              <a:headEnd/>
              <a:tailEnd/>
            </a:ln>
            <a:effectLst/>
          </p:spPr>
          <p:txBody>
            <a:bodyPr wrap="none">
              <a:spAutoFit/>
            </a:bodyPr>
            <a:lstStyle/>
            <a:p>
              <a:r>
                <a:rPr lang="en-US" sz="1200" dirty="0">
                  <a:solidFill>
                    <a:schemeClr val="tx1"/>
                  </a:solidFill>
                </a:rPr>
                <a:t>32</a:t>
              </a:r>
            </a:p>
          </p:txBody>
        </p:sp>
        <p:sp>
          <p:nvSpPr>
            <p:cNvPr id="1300531" name="Line 51"/>
            <p:cNvSpPr>
              <a:spLocks noChangeShapeType="1"/>
            </p:cNvSpPr>
            <p:nvPr/>
          </p:nvSpPr>
          <p:spPr bwMode="auto">
            <a:xfrm>
              <a:off x="1632" y="2688"/>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2" name="Line 52"/>
            <p:cNvSpPr>
              <a:spLocks noChangeShapeType="1"/>
            </p:cNvSpPr>
            <p:nvPr/>
          </p:nvSpPr>
          <p:spPr bwMode="auto">
            <a:xfrm>
              <a:off x="3264"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33" name="Line 53"/>
            <p:cNvSpPr>
              <a:spLocks noChangeShapeType="1"/>
            </p:cNvSpPr>
            <p:nvPr/>
          </p:nvSpPr>
          <p:spPr bwMode="auto">
            <a:xfrm>
              <a:off x="2592" y="259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34" name="Line 54"/>
            <p:cNvSpPr>
              <a:spLocks noChangeShapeType="1"/>
            </p:cNvSpPr>
            <p:nvPr/>
          </p:nvSpPr>
          <p:spPr bwMode="auto">
            <a:xfrm>
              <a:off x="1584" y="1968"/>
              <a:ext cx="0" cy="1056"/>
            </a:xfrm>
            <a:prstGeom prst="line">
              <a:avLst/>
            </a:prstGeom>
            <a:noFill/>
            <a:ln w="28575">
              <a:solidFill>
                <a:schemeClr val="bg1">
                  <a:lumMod val="65000"/>
                </a:schemeClr>
              </a:solidFill>
              <a:round/>
              <a:headEnd/>
              <a:tailEnd/>
            </a:ln>
            <a:effectLst/>
          </p:spPr>
          <p:txBody>
            <a:bodyPr/>
            <a:lstStyle/>
            <a:p>
              <a:endParaRPr lang="en-US"/>
            </a:p>
          </p:txBody>
        </p:sp>
        <p:sp>
          <p:nvSpPr>
            <p:cNvPr id="1300535" name="Line 55"/>
            <p:cNvSpPr>
              <a:spLocks noChangeShapeType="1"/>
            </p:cNvSpPr>
            <p:nvPr/>
          </p:nvSpPr>
          <p:spPr bwMode="auto">
            <a:xfrm>
              <a:off x="1584" y="1968"/>
              <a:ext cx="192" cy="0"/>
            </a:xfrm>
            <a:prstGeom prst="line">
              <a:avLst/>
            </a:prstGeom>
            <a:noFill/>
            <a:ln w="19050">
              <a:solidFill>
                <a:schemeClr val="bg1">
                  <a:lumMod val="65000"/>
                </a:schemeClr>
              </a:solidFill>
              <a:round/>
              <a:headEnd/>
              <a:tailEnd type="triangle" w="med" len="med"/>
            </a:ln>
            <a:effectLst/>
          </p:spPr>
          <p:txBody>
            <a:bodyPr/>
            <a:lstStyle/>
            <a:p>
              <a:endParaRPr lang="en-US"/>
            </a:p>
          </p:txBody>
        </p:sp>
        <p:sp>
          <p:nvSpPr>
            <p:cNvPr id="1300536" name="Line 56"/>
            <p:cNvSpPr>
              <a:spLocks noChangeShapeType="1"/>
            </p:cNvSpPr>
            <p:nvPr/>
          </p:nvSpPr>
          <p:spPr bwMode="auto">
            <a:xfrm>
              <a:off x="3216"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37" name="Line 57"/>
            <p:cNvSpPr>
              <a:spLocks noChangeShapeType="1"/>
            </p:cNvSpPr>
            <p:nvPr/>
          </p:nvSpPr>
          <p:spPr bwMode="auto">
            <a:xfrm>
              <a:off x="4032"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38" name="Freeform 58"/>
            <p:cNvSpPr>
              <a:spLocks/>
            </p:cNvSpPr>
            <p:nvPr/>
          </p:nvSpPr>
          <p:spPr bwMode="auto">
            <a:xfrm>
              <a:off x="3696" y="196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chemeClr val="bg1">
                  <a:lumMod val="65000"/>
                </a:schemeClr>
              </a:solidFill>
              <a:prstDash val="solid"/>
              <a:round/>
              <a:headEnd type="none" w="med" len="med"/>
              <a:tailEnd type="none" w="med" len="med"/>
            </a:ln>
            <a:effectLst/>
          </p:spPr>
          <p:txBody>
            <a:bodyPr/>
            <a:lstStyle/>
            <a:p>
              <a:endParaRPr lang="en-US"/>
            </a:p>
          </p:txBody>
        </p:sp>
        <p:sp>
          <p:nvSpPr>
            <p:cNvPr id="1300539" name="Rectangle 59"/>
            <p:cNvSpPr>
              <a:spLocks noChangeArrowheads="1"/>
            </p:cNvSpPr>
            <p:nvPr/>
          </p:nvSpPr>
          <p:spPr bwMode="auto">
            <a:xfrm>
              <a:off x="3760" y="2352"/>
              <a:ext cx="318" cy="210"/>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200" b="1" dirty="0">
                  <a:solidFill>
                    <a:srgbClr val="000000"/>
                  </a:solidFill>
                </a:rPr>
                <a:t>ALU</a:t>
              </a:r>
            </a:p>
          </p:txBody>
        </p:sp>
        <p:sp>
          <p:nvSpPr>
            <p:cNvPr id="1300540" name="AutoShape 60"/>
            <p:cNvSpPr>
              <a:spLocks noChangeArrowheads="1"/>
            </p:cNvSpPr>
            <p:nvPr/>
          </p:nvSpPr>
          <p:spPr bwMode="auto">
            <a:xfrm rot="-5400000">
              <a:off x="3256" y="2568"/>
              <a:ext cx="48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41" name="Line 61"/>
            <p:cNvSpPr>
              <a:spLocks noChangeShapeType="1"/>
            </p:cNvSpPr>
            <p:nvPr/>
          </p:nvSpPr>
          <p:spPr bwMode="auto">
            <a:xfrm>
              <a:off x="3568"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2" name="Line 62"/>
            <p:cNvSpPr>
              <a:spLocks noChangeShapeType="1"/>
            </p:cNvSpPr>
            <p:nvPr/>
          </p:nvSpPr>
          <p:spPr bwMode="auto">
            <a:xfrm>
              <a:off x="3264" y="2544"/>
              <a:ext cx="17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3" name="Line 63"/>
            <p:cNvSpPr>
              <a:spLocks noChangeShapeType="1"/>
            </p:cNvSpPr>
            <p:nvPr/>
          </p:nvSpPr>
          <p:spPr bwMode="auto">
            <a:xfrm>
              <a:off x="3216" y="2112"/>
              <a:ext cx="48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44" name="Oval 64"/>
            <p:cNvSpPr>
              <a:spLocks noChangeArrowheads="1"/>
            </p:cNvSpPr>
            <p:nvPr/>
          </p:nvSpPr>
          <p:spPr bwMode="auto">
            <a:xfrm>
              <a:off x="3408" y="1632"/>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545" name="Rectangle 65"/>
            <p:cNvSpPr>
              <a:spLocks noChangeArrowheads="1"/>
            </p:cNvSpPr>
            <p:nvPr/>
          </p:nvSpPr>
          <p:spPr bwMode="auto">
            <a:xfrm>
              <a:off x="3408" y="163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solidFill>
                    <a:srgbClr val="000000"/>
                  </a:solidFill>
                </a:rPr>
                <a:t>Shift</a:t>
              </a:r>
            </a:p>
            <a:p>
              <a:pPr algn="ctr" defTabSz="904875">
                <a:lnSpc>
                  <a:spcPts val="1600"/>
                </a:lnSpc>
                <a:tabLst>
                  <a:tab pos="452438" algn="l"/>
                  <a:tab pos="904875" algn="l"/>
                  <a:tab pos="1357313" algn="l"/>
                </a:tabLst>
              </a:pPr>
              <a:r>
                <a:rPr lang="en-US" sz="1200" b="1" dirty="0">
                  <a:solidFill>
                    <a:srgbClr val="000000"/>
                  </a:solidFill>
                </a:rPr>
                <a:t>left 2</a:t>
              </a:r>
            </a:p>
          </p:txBody>
        </p:sp>
        <p:sp>
          <p:nvSpPr>
            <p:cNvPr id="1300546" name="Line 66"/>
            <p:cNvSpPr>
              <a:spLocks noChangeShapeType="1"/>
            </p:cNvSpPr>
            <p:nvPr/>
          </p:nvSpPr>
          <p:spPr bwMode="auto">
            <a:xfrm>
              <a:off x="3264"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grpSp>
          <p:nvGrpSpPr>
            <p:cNvPr id="4" name="Group 67"/>
            <p:cNvGrpSpPr>
              <a:grpSpLocks/>
            </p:cNvGrpSpPr>
            <p:nvPr/>
          </p:nvGrpSpPr>
          <p:grpSpPr bwMode="auto">
            <a:xfrm>
              <a:off x="3840" y="1392"/>
              <a:ext cx="192" cy="576"/>
              <a:chOff x="1392" y="2880"/>
              <a:chExt cx="288" cy="480"/>
            </a:xfrm>
          </p:grpSpPr>
          <p:sp>
            <p:nvSpPr>
              <p:cNvPr id="1300548" name="Line 68"/>
              <p:cNvSpPr>
                <a:spLocks noChangeShapeType="1"/>
              </p:cNvSpPr>
              <p:nvPr/>
            </p:nvSpPr>
            <p:spPr bwMode="auto">
              <a:xfrm>
                <a:off x="1392" y="3072"/>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49" name="Line 69"/>
              <p:cNvSpPr>
                <a:spLocks noChangeShapeType="1"/>
              </p:cNvSpPr>
              <p:nvPr/>
            </p:nvSpPr>
            <p:spPr bwMode="auto">
              <a:xfrm flipH="1">
                <a:off x="1392" y="3120"/>
                <a:ext cx="48" cy="48"/>
              </a:xfrm>
              <a:prstGeom prst="line">
                <a:avLst/>
              </a:prstGeom>
              <a:noFill/>
              <a:ln w="12700">
                <a:solidFill>
                  <a:schemeClr val="bg1">
                    <a:lumMod val="65000"/>
                  </a:schemeClr>
                </a:solidFill>
                <a:round/>
                <a:headEnd/>
                <a:tailEnd/>
              </a:ln>
              <a:effectLst/>
            </p:spPr>
            <p:txBody>
              <a:bodyPr/>
              <a:lstStyle/>
              <a:p>
                <a:endParaRPr lang="en-US"/>
              </a:p>
            </p:txBody>
          </p:sp>
          <p:sp>
            <p:nvSpPr>
              <p:cNvPr id="1300550" name="Line 70"/>
              <p:cNvSpPr>
                <a:spLocks noChangeShapeType="1"/>
              </p:cNvSpPr>
              <p:nvPr/>
            </p:nvSpPr>
            <p:spPr bwMode="auto">
              <a:xfrm flipV="1">
                <a:off x="1392" y="2880"/>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1" name="Line 71"/>
              <p:cNvSpPr>
                <a:spLocks noChangeShapeType="1"/>
              </p:cNvSpPr>
              <p:nvPr/>
            </p:nvSpPr>
            <p:spPr bwMode="auto">
              <a:xfrm flipV="1">
                <a:off x="1392" y="3168"/>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2" name="Line 72"/>
              <p:cNvSpPr>
                <a:spLocks noChangeShapeType="1"/>
              </p:cNvSpPr>
              <p:nvPr/>
            </p:nvSpPr>
            <p:spPr bwMode="auto">
              <a:xfrm flipV="1">
                <a:off x="1392" y="3216"/>
                <a:ext cx="288" cy="144"/>
              </a:xfrm>
              <a:prstGeom prst="line">
                <a:avLst/>
              </a:prstGeom>
              <a:noFill/>
              <a:ln w="12700">
                <a:solidFill>
                  <a:schemeClr val="bg1">
                    <a:lumMod val="65000"/>
                  </a:schemeClr>
                </a:solidFill>
                <a:round/>
                <a:headEnd/>
                <a:tailEnd/>
              </a:ln>
              <a:effectLst/>
            </p:spPr>
            <p:txBody>
              <a:bodyPr/>
              <a:lstStyle/>
              <a:p>
                <a:endParaRPr lang="en-US"/>
              </a:p>
            </p:txBody>
          </p:sp>
          <p:sp>
            <p:nvSpPr>
              <p:cNvPr id="1300553" name="Line 73"/>
              <p:cNvSpPr>
                <a:spLocks noChangeShapeType="1"/>
              </p:cNvSpPr>
              <p:nvPr/>
            </p:nvSpPr>
            <p:spPr bwMode="auto">
              <a:xfrm flipV="1">
                <a:off x="1680" y="3024"/>
                <a:ext cx="0" cy="192"/>
              </a:xfrm>
              <a:prstGeom prst="line">
                <a:avLst/>
              </a:prstGeom>
              <a:noFill/>
              <a:ln w="12700">
                <a:solidFill>
                  <a:schemeClr val="bg1">
                    <a:lumMod val="65000"/>
                  </a:schemeClr>
                </a:solidFill>
                <a:round/>
                <a:headEnd/>
                <a:tailEnd/>
              </a:ln>
              <a:effectLst/>
            </p:spPr>
            <p:txBody>
              <a:bodyPr/>
              <a:lstStyle/>
              <a:p>
                <a:endParaRPr lang="en-US"/>
              </a:p>
            </p:txBody>
          </p:sp>
          <p:sp>
            <p:nvSpPr>
              <p:cNvPr id="1300554" name="Line 74"/>
              <p:cNvSpPr>
                <a:spLocks noChangeShapeType="1"/>
              </p:cNvSpPr>
              <p:nvPr/>
            </p:nvSpPr>
            <p:spPr bwMode="auto">
              <a:xfrm>
                <a:off x="1392" y="2880"/>
                <a:ext cx="288" cy="144"/>
              </a:xfrm>
              <a:prstGeom prst="line">
                <a:avLst/>
              </a:prstGeom>
              <a:noFill/>
              <a:ln w="12700">
                <a:solidFill>
                  <a:schemeClr val="bg1">
                    <a:lumMod val="65000"/>
                  </a:schemeClr>
                </a:solidFill>
                <a:round/>
                <a:headEnd/>
                <a:tailEnd/>
              </a:ln>
              <a:effectLst/>
            </p:spPr>
            <p:txBody>
              <a:bodyPr/>
              <a:lstStyle/>
              <a:p>
                <a:endParaRPr lang="en-US"/>
              </a:p>
            </p:txBody>
          </p:sp>
        </p:grpSp>
        <p:sp>
          <p:nvSpPr>
            <p:cNvPr id="1300555" name="Text Box 75"/>
            <p:cNvSpPr txBox="1">
              <a:spLocks noChangeArrowheads="1"/>
            </p:cNvSpPr>
            <p:nvPr/>
          </p:nvSpPr>
          <p:spPr bwMode="auto">
            <a:xfrm>
              <a:off x="3792" y="1584"/>
              <a:ext cx="303" cy="173"/>
            </a:xfrm>
            <a:prstGeom prst="rect">
              <a:avLst/>
            </a:prstGeom>
            <a:noFill/>
            <a:ln w="12700">
              <a:noFill/>
              <a:miter lim="800000"/>
              <a:headEnd/>
              <a:tailEnd/>
            </a:ln>
            <a:effectLst/>
          </p:spPr>
          <p:txBody>
            <a:bodyPr wrap="none">
              <a:spAutoFit/>
            </a:bodyPr>
            <a:lstStyle/>
            <a:p>
              <a:r>
                <a:rPr lang="en-US" sz="1200" b="1" dirty="0">
                  <a:solidFill>
                    <a:schemeClr val="tx1"/>
                  </a:solidFill>
                </a:rPr>
                <a:t>Add</a:t>
              </a:r>
            </a:p>
          </p:txBody>
        </p:sp>
        <p:sp>
          <p:nvSpPr>
            <p:cNvPr id="1300556" name="Line 76"/>
            <p:cNvSpPr>
              <a:spLocks noChangeShapeType="1"/>
            </p:cNvSpPr>
            <p:nvPr/>
          </p:nvSpPr>
          <p:spPr bwMode="auto">
            <a:xfrm>
              <a:off x="3687" y="1824"/>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7" name="Rectangle 77"/>
            <p:cNvSpPr>
              <a:spLocks noChangeArrowheads="1"/>
            </p:cNvSpPr>
            <p:nvPr/>
          </p:nvSpPr>
          <p:spPr bwMode="auto">
            <a:xfrm>
              <a:off x="4368" y="1920"/>
              <a:ext cx="720" cy="91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58" name="Line 78"/>
            <p:cNvSpPr>
              <a:spLocks noChangeShapeType="1"/>
            </p:cNvSpPr>
            <p:nvPr/>
          </p:nvSpPr>
          <p:spPr bwMode="auto">
            <a:xfrm>
              <a:off x="4224" y="2400"/>
              <a:ext cx="160"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59" name="Text Box 79"/>
            <p:cNvSpPr txBox="1">
              <a:spLocks noChangeArrowheads="1"/>
            </p:cNvSpPr>
            <p:nvPr/>
          </p:nvSpPr>
          <p:spPr bwMode="auto">
            <a:xfrm>
              <a:off x="4560" y="1920"/>
              <a:ext cx="545" cy="326"/>
            </a:xfrm>
            <a:prstGeom prst="rect">
              <a:avLst/>
            </a:prstGeom>
            <a:noFill/>
            <a:ln w="12700">
              <a:noFill/>
              <a:miter lim="800000"/>
              <a:headEnd/>
              <a:tailEnd/>
            </a:ln>
            <a:effectLst/>
          </p:spPr>
          <p:txBody>
            <a:bodyPr wrap="none">
              <a:spAutoFit/>
            </a:bodyPr>
            <a:lstStyle/>
            <a:p>
              <a:pPr algn="ctr"/>
              <a:r>
                <a:rPr lang="en-US" sz="1400" b="1" dirty="0">
                  <a:solidFill>
                    <a:schemeClr val="tx1"/>
                  </a:solidFill>
                </a:rPr>
                <a:t>Data</a:t>
              </a:r>
            </a:p>
            <a:p>
              <a:pPr algn="ctr"/>
              <a:r>
                <a:rPr lang="en-US" sz="1400" b="1" dirty="0">
                  <a:solidFill>
                    <a:schemeClr val="tx1"/>
                  </a:solidFill>
                </a:rPr>
                <a:t>Memory</a:t>
              </a:r>
            </a:p>
          </p:txBody>
        </p:sp>
        <p:sp>
          <p:nvSpPr>
            <p:cNvPr id="1300560" name="Text Box 80"/>
            <p:cNvSpPr txBox="1">
              <a:spLocks noChangeArrowheads="1"/>
            </p:cNvSpPr>
            <p:nvPr/>
          </p:nvSpPr>
          <p:spPr bwMode="auto">
            <a:xfrm>
              <a:off x="4333" y="2304"/>
              <a:ext cx="467" cy="173"/>
            </a:xfrm>
            <a:prstGeom prst="rect">
              <a:avLst/>
            </a:prstGeom>
            <a:noFill/>
            <a:ln w="12700">
              <a:noFill/>
              <a:miter lim="800000"/>
              <a:headEnd/>
              <a:tailEnd/>
            </a:ln>
            <a:effectLst/>
          </p:spPr>
          <p:txBody>
            <a:bodyPr wrap="none">
              <a:spAutoFit/>
            </a:bodyPr>
            <a:lstStyle/>
            <a:p>
              <a:r>
                <a:rPr lang="en-US" sz="1200" dirty="0">
                  <a:solidFill>
                    <a:schemeClr val="tx1"/>
                  </a:solidFill>
                </a:rPr>
                <a:t>Address</a:t>
              </a:r>
            </a:p>
          </p:txBody>
        </p:sp>
        <p:sp>
          <p:nvSpPr>
            <p:cNvPr id="1300561" name="Text Box 81"/>
            <p:cNvSpPr txBox="1">
              <a:spLocks noChangeArrowheads="1"/>
            </p:cNvSpPr>
            <p:nvPr/>
          </p:nvSpPr>
          <p:spPr bwMode="auto">
            <a:xfrm>
              <a:off x="4327" y="2544"/>
              <a:ext cx="569" cy="173"/>
            </a:xfrm>
            <a:prstGeom prst="rect">
              <a:avLst/>
            </a:prstGeom>
            <a:noFill/>
            <a:ln w="12700">
              <a:noFill/>
              <a:miter lim="800000"/>
              <a:headEnd/>
              <a:tailEnd/>
            </a:ln>
            <a:effectLst/>
          </p:spPr>
          <p:txBody>
            <a:bodyPr wrap="none">
              <a:spAutoFit/>
            </a:bodyPr>
            <a:lstStyle/>
            <a:p>
              <a:r>
                <a:rPr lang="en-US" sz="1200" dirty="0">
                  <a:solidFill>
                    <a:schemeClr val="tx1"/>
                  </a:solidFill>
                </a:rPr>
                <a:t>Write Data</a:t>
              </a:r>
            </a:p>
          </p:txBody>
        </p:sp>
        <p:sp>
          <p:nvSpPr>
            <p:cNvPr id="1300562" name="Text Box 82"/>
            <p:cNvSpPr txBox="1">
              <a:spLocks noChangeArrowheads="1"/>
            </p:cNvSpPr>
            <p:nvPr/>
          </p:nvSpPr>
          <p:spPr bwMode="auto">
            <a:xfrm>
              <a:off x="4752" y="2256"/>
              <a:ext cx="344" cy="288"/>
            </a:xfrm>
            <a:prstGeom prst="rect">
              <a:avLst/>
            </a:prstGeom>
            <a:noFill/>
            <a:ln w="12700">
              <a:noFill/>
              <a:miter lim="800000"/>
              <a:headEnd/>
              <a:tailEnd/>
            </a:ln>
            <a:effectLst/>
          </p:spPr>
          <p:txBody>
            <a:bodyPr wrap="none">
              <a:spAutoFit/>
            </a:bodyPr>
            <a:lstStyle/>
            <a:p>
              <a:r>
                <a:rPr lang="en-US" sz="1200" dirty="0">
                  <a:solidFill>
                    <a:schemeClr val="tx1"/>
                  </a:solidFill>
                </a:rPr>
                <a:t>Read</a:t>
              </a:r>
            </a:p>
            <a:p>
              <a:r>
                <a:rPr lang="en-US" sz="1200" dirty="0">
                  <a:solidFill>
                    <a:schemeClr val="tx1"/>
                  </a:solidFill>
                </a:rPr>
                <a:t>Data</a:t>
              </a:r>
            </a:p>
          </p:txBody>
        </p:sp>
        <p:sp>
          <p:nvSpPr>
            <p:cNvPr id="1300563" name="Line 83"/>
            <p:cNvSpPr>
              <a:spLocks noChangeShapeType="1"/>
            </p:cNvSpPr>
            <p:nvPr/>
          </p:nvSpPr>
          <p:spPr bwMode="auto">
            <a:xfrm>
              <a:off x="4224" y="2640"/>
              <a:ext cx="144"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4" name="Line 84"/>
            <p:cNvSpPr>
              <a:spLocks noChangeShapeType="1"/>
            </p:cNvSpPr>
            <p:nvPr/>
          </p:nvSpPr>
          <p:spPr bwMode="auto">
            <a:xfrm>
              <a:off x="5280" y="264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65" name="AutoShape 85"/>
            <p:cNvSpPr>
              <a:spLocks noChangeArrowheads="1"/>
            </p:cNvSpPr>
            <p:nvPr/>
          </p:nvSpPr>
          <p:spPr bwMode="auto">
            <a:xfrm rot="-5400000">
              <a:off x="5280" y="244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566" name="Line 86"/>
            <p:cNvSpPr>
              <a:spLocks noChangeShapeType="1"/>
            </p:cNvSpPr>
            <p:nvPr/>
          </p:nvSpPr>
          <p:spPr bwMode="auto">
            <a:xfrm>
              <a:off x="5568" y="2496"/>
              <a:ext cx="96" cy="1"/>
            </a:xfrm>
            <a:prstGeom prst="line">
              <a:avLst/>
            </a:prstGeom>
            <a:noFill/>
            <a:ln w="28575">
              <a:solidFill>
                <a:schemeClr val="bg1">
                  <a:lumMod val="65000"/>
                </a:schemeClr>
              </a:solidFill>
              <a:round/>
              <a:headEnd/>
              <a:tailEnd/>
            </a:ln>
            <a:effectLst/>
          </p:spPr>
          <p:txBody>
            <a:bodyPr/>
            <a:lstStyle/>
            <a:p>
              <a:endParaRPr lang="en-US"/>
            </a:p>
          </p:txBody>
        </p:sp>
        <p:sp>
          <p:nvSpPr>
            <p:cNvPr id="1300567" name="Line 87"/>
            <p:cNvSpPr>
              <a:spLocks noChangeShapeType="1"/>
            </p:cNvSpPr>
            <p:nvPr/>
          </p:nvSpPr>
          <p:spPr bwMode="auto">
            <a:xfrm>
              <a:off x="2592" y="211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68" name="Line 88"/>
            <p:cNvSpPr>
              <a:spLocks noChangeShapeType="1"/>
            </p:cNvSpPr>
            <p:nvPr/>
          </p:nvSpPr>
          <p:spPr bwMode="auto">
            <a:xfrm>
              <a:off x="1152"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69" name="Line 89"/>
            <p:cNvSpPr>
              <a:spLocks noChangeShapeType="1"/>
            </p:cNvSpPr>
            <p:nvPr/>
          </p:nvSpPr>
          <p:spPr bwMode="auto">
            <a:xfrm>
              <a:off x="672" y="912"/>
              <a:ext cx="576" cy="0"/>
            </a:xfrm>
            <a:prstGeom prst="line">
              <a:avLst/>
            </a:prstGeom>
            <a:noFill/>
            <a:ln w="28575">
              <a:solidFill>
                <a:schemeClr val="bg1">
                  <a:lumMod val="65000"/>
                </a:schemeClr>
              </a:solidFill>
              <a:round/>
              <a:headEnd type="triangle" w="med" len="med"/>
              <a:tailEnd/>
            </a:ln>
            <a:effectLst/>
          </p:spPr>
          <p:txBody>
            <a:bodyPr/>
            <a:lstStyle/>
            <a:p>
              <a:endParaRPr lang="en-US"/>
            </a:p>
          </p:txBody>
        </p:sp>
        <p:sp>
          <p:nvSpPr>
            <p:cNvPr id="1300570" name="Line 90"/>
            <p:cNvSpPr>
              <a:spLocks noChangeShapeType="1"/>
            </p:cNvSpPr>
            <p:nvPr/>
          </p:nvSpPr>
          <p:spPr bwMode="auto">
            <a:xfrm>
              <a:off x="1488" y="2352"/>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1" name="Line 91"/>
            <p:cNvSpPr>
              <a:spLocks noChangeShapeType="1"/>
            </p:cNvSpPr>
            <p:nvPr/>
          </p:nvSpPr>
          <p:spPr bwMode="auto">
            <a:xfrm>
              <a:off x="5088" y="2400"/>
              <a:ext cx="112" cy="0"/>
            </a:xfrm>
            <a:prstGeom prst="line">
              <a:avLst/>
            </a:prstGeom>
            <a:noFill/>
            <a:ln w="28575">
              <a:solidFill>
                <a:schemeClr val="bg1">
                  <a:lumMod val="65000"/>
                </a:schemeClr>
              </a:solidFill>
              <a:round/>
              <a:headEnd/>
              <a:tailEnd/>
            </a:ln>
            <a:effectLst/>
          </p:spPr>
          <p:txBody>
            <a:bodyPr/>
            <a:lstStyle/>
            <a:p>
              <a:endParaRPr lang="en-US"/>
            </a:p>
          </p:txBody>
        </p:sp>
        <p:sp>
          <p:nvSpPr>
            <p:cNvPr id="1300572" name="Rectangle 92"/>
            <p:cNvSpPr>
              <a:spLocks noChangeArrowheads="1"/>
            </p:cNvSpPr>
            <p:nvPr/>
          </p:nvSpPr>
          <p:spPr bwMode="auto">
            <a:xfrm>
              <a:off x="1392" y="1392"/>
              <a:ext cx="96" cy="1392"/>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3" name="Rectangle 93"/>
            <p:cNvSpPr>
              <a:spLocks noChangeArrowheads="1"/>
            </p:cNvSpPr>
            <p:nvPr/>
          </p:nvSpPr>
          <p:spPr bwMode="auto">
            <a:xfrm>
              <a:off x="2688" y="1392"/>
              <a:ext cx="96" cy="2448"/>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74" name="Line 94"/>
            <p:cNvSpPr>
              <a:spLocks noChangeShapeType="1"/>
            </p:cNvSpPr>
            <p:nvPr/>
          </p:nvSpPr>
          <p:spPr bwMode="auto">
            <a:xfrm>
              <a:off x="1248" y="1536"/>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75" name="Line 95"/>
            <p:cNvSpPr>
              <a:spLocks noChangeShapeType="1"/>
            </p:cNvSpPr>
            <p:nvPr/>
          </p:nvSpPr>
          <p:spPr bwMode="auto">
            <a:xfrm>
              <a:off x="1488" y="1536"/>
              <a:ext cx="1200" cy="0"/>
            </a:xfrm>
            <a:prstGeom prst="line">
              <a:avLst/>
            </a:prstGeom>
            <a:noFill/>
            <a:ln w="28575">
              <a:solidFill>
                <a:schemeClr val="bg1">
                  <a:lumMod val="65000"/>
                </a:schemeClr>
              </a:solidFill>
              <a:round/>
              <a:headEnd/>
              <a:tailEnd/>
            </a:ln>
            <a:effectLst/>
          </p:spPr>
          <p:txBody>
            <a:bodyPr/>
            <a:lstStyle/>
            <a:p>
              <a:endParaRPr lang="en-US"/>
            </a:p>
          </p:txBody>
        </p:sp>
        <p:sp>
          <p:nvSpPr>
            <p:cNvPr id="1300576" name="Line 96"/>
            <p:cNvSpPr>
              <a:spLocks noChangeShapeType="1"/>
            </p:cNvSpPr>
            <p:nvPr/>
          </p:nvSpPr>
          <p:spPr bwMode="auto">
            <a:xfrm>
              <a:off x="4032" y="1680"/>
              <a:ext cx="96" cy="0"/>
            </a:xfrm>
            <a:prstGeom prst="line">
              <a:avLst/>
            </a:prstGeom>
            <a:noFill/>
            <a:ln w="28575">
              <a:solidFill>
                <a:schemeClr val="bg1">
                  <a:lumMod val="65000"/>
                </a:schemeClr>
              </a:solidFill>
              <a:round/>
              <a:headEnd/>
              <a:tailEnd/>
            </a:ln>
            <a:effectLst/>
          </p:spPr>
          <p:txBody>
            <a:bodyPr/>
            <a:lstStyle/>
            <a:p>
              <a:endParaRPr lang="en-US"/>
            </a:p>
          </p:txBody>
        </p:sp>
        <p:sp>
          <p:nvSpPr>
            <p:cNvPr id="1300577" name="Line 97"/>
            <p:cNvSpPr>
              <a:spLocks noChangeShapeType="1"/>
            </p:cNvSpPr>
            <p:nvPr/>
          </p:nvSpPr>
          <p:spPr bwMode="auto">
            <a:xfrm>
              <a:off x="2784" y="3120"/>
              <a:ext cx="480" cy="0"/>
            </a:xfrm>
            <a:prstGeom prst="line">
              <a:avLst/>
            </a:prstGeom>
            <a:noFill/>
            <a:ln w="28575">
              <a:solidFill>
                <a:schemeClr val="bg1">
                  <a:lumMod val="65000"/>
                </a:schemeClr>
              </a:solidFill>
              <a:round/>
              <a:headEnd/>
              <a:tailEnd/>
            </a:ln>
            <a:effectLst/>
          </p:spPr>
          <p:txBody>
            <a:bodyPr/>
            <a:lstStyle/>
            <a:p>
              <a:endParaRPr lang="en-US"/>
            </a:p>
          </p:txBody>
        </p:sp>
        <p:sp>
          <p:nvSpPr>
            <p:cNvPr id="1300578" name="Line 98"/>
            <p:cNvSpPr>
              <a:spLocks noChangeShapeType="1"/>
            </p:cNvSpPr>
            <p:nvPr/>
          </p:nvSpPr>
          <p:spPr bwMode="auto">
            <a:xfrm>
              <a:off x="3312" y="2784"/>
              <a:ext cx="0" cy="336"/>
            </a:xfrm>
            <a:prstGeom prst="line">
              <a:avLst/>
            </a:prstGeom>
            <a:noFill/>
            <a:ln w="28575">
              <a:solidFill>
                <a:schemeClr val="bg1">
                  <a:lumMod val="65000"/>
                </a:schemeClr>
              </a:solidFill>
              <a:round/>
              <a:headEnd/>
              <a:tailEnd/>
            </a:ln>
            <a:effectLst/>
          </p:spPr>
          <p:txBody>
            <a:bodyPr/>
            <a:lstStyle/>
            <a:p>
              <a:endParaRPr lang="en-US"/>
            </a:p>
          </p:txBody>
        </p:sp>
        <p:sp>
          <p:nvSpPr>
            <p:cNvPr id="1300579" name="Line 99"/>
            <p:cNvSpPr>
              <a:spLocks noChangeShapeType="1"/>
            </p:cNvSpPr>
            <p:nvPr/>
          </p:nvSpPr>
          <p:spPr bwMode="auto">
            <a:xfrm>
              <a:off x="3312" y="3120"/>
              <a:ext cx="816" cy="0"/>
            </a:xfrm>
            <a:prstGeom prst="line">
              <a:avLst/>
            </a:prstGeom>
            <a:noFill/>
            <a:ln w="28575">
              <a:solidFill>
                <a:schemeClr val="bg1">
                  <a:lumMod val="65000"/>
                </a:schemeClr>
              </a:solidFill>
              <a:round/>
              <a:headEnd/>
              <a:tailEnd/>
            </a:ln>
            <a:effectLst/>
          </p:spPr>
          <p:txBody>
            <a:bodyPr/>
            <a:lstStyle/>
            <a:p>
              <a:endParaRPr lang="en-US"/>
            </a:p>
          </p:txBody>
        </p:sp>
        <p:sp>
          <p:nvSpPr>
            <p:cNvPr id="1300580" name="Rectangle 100"/>
            <p:cNvSpPr>
              <a:spLocks noChangeArrowheads="1"/>
            </p:cNvSpPr>
            <p:nvPr/>
          </p:nvSpPr>
          <p:spPr bwMode="auto">
            <a:xfrm>
              <a:off x="5184" y="1776"/>
              <a:ext cx="96" cy="1776"/>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81" name="Line 101"/>
            <p:cNvSpPr>
              <a:spLocks noChangeShapeType="1"/>
            </p:cNvSpPr>
            <p:nvPr/>
          </p:nvSpPr>
          <p:spPr bwMode="auto">
            <a:xfrm>
              <a:off x="4272" y="3120"/>
              <a:ext cx="912" cy="0"/>
            </a:xfrm>
            <a:prstGeom prst="line">
              <a:avLst/>
            </a:prstGeom>
            <a:noFill/>
            <a:ln w="28575">
              <a:solidFill>
                <a:schemeClr val="bg1">
                  <a:lumMod val="65000"/>
                </a:schemeClr>
              </a:solidFill>
              <a:round/>
              <a:headEnd/>
              <a:tailEnd/>
            </a:ln>
            <a:effectLst/>
          </p:spPr>
          <p:txBody>
            <a:bodyPr/>
            <a:lstStyle/>
            <a:p>
              <a:endParaRPr lang="en-US"/>
            </a:p>
          </p:txBody>
        </p:sp>
        <p:sp>
          <p:nvSpPr>
            <p:cNvPr id="1300582" name="Line 102"/>
            <p:cNvSpPr>
              <a:spLocks noChangeShapeType="1"/>
            </p:cNvSpPr>
            <p:nvPr/>
          </p:nvSpPr>
          <p:spPr bwMode="auto">
            <a:xfrm>
              <a:off x="5280" y="2400"/>
              <a:ext cx="144" cy="1"/>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83" name="Line 103"/>
            <p:cNvSpPr>
              <a:spLocks noChangeShapeType="1"/>
            </p:cNvSpPr>
            <p:nvPr/>
          </p:nvSpPr>
          <p:spPr bwMode="auto">
            <a:xfrm>
              <a:off x="4368" y="720"/>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4" name="Line 104"/>
            <p:cNvSpPr>
              <a:spLocks noChangeShapeType="1"/>
            </p:cNvSpPr>
            <p:nvPr/>
          </p:nvSpPr>
          <p:spPr bwMode="auto">
            <a:xfrm flipH="1" flipV="1">
              <a:off x="2688" y="3024"/>
              <a:ext cx="96" cy="96"/>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5" name="Line 105"/>
            <p:cNvSpPr>
              <a:spLocks noChangeShapeType="1"/>
            </p:cNvSpPr>
            <p:nvPr/>
          </p:nvSpPr>
          <p:spPr bwMode="auto">
            <a:xfrm flipH="1">
              <a:off x="5184"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586" name="Text Box 106"/>
            <p:cNvSpPr txBox="1">
              <a:spLocks noChangeArrowheads="1"/>
            </p:cNvSpPr>
            <p:nvPr/>
          </p:nvSpPr>
          <p:spPr bwMode="auto">
            <a:xfrm>
              <a:off x="1296" y="1200"/>
              <a:ext cx="325" cy="173"/>
            </a:xfrm>
            <a:prstGeom prst="rect">
              <a:avLst/>
            </a:prstGeom>
            <a:noFill/>
            <a:ln w="12700">
              <a:noFill/>
              <a:miter lim="800000"/>
              <a:headEnd/>
              <a:tailEnd/>
            </a:ln>
            <a:effectLst/>
          </p:spPr>
          <p:txBody>
            <a:bodyPr wrap="none">
              <a:spAutoFit/>
            </a:bodyPr>
            <a:lstStyle/>
            <a:p>
              <a:r>
                <a:rPr lang="en-US" sz="1200" b="1" dirty="0">
                  <a:solidFill>
                    <a:schemeClr val="accent2"/>
                  </a:solidFill>
                </a:rPr>
                <a:t>IF/ID</a:t>
              </a:r>
            </a:p>
          </p:txBody>
        </p:sp>
        <p:sp>
          <p:nvSpPr>
            <p:cNvPr id="1300587" name="Line 107"/>
            <p:cNvSpPr>
              <a:spLocks noChangeShapeType="1"/>
            </p:cNvSpPr>
            <p:nvPr/>
          </p:nvSpPr>
          <p:spPr bwMode="auto">
            <a:xfrm flipV="1">
              <a:off x="3264" y="1824"/>
              <a:ext cx="0" cy="960"/>
            </a:xfrm>
            <a:prstGeom prst="line">
              <a:avLst/>
            </a:prstGeom>
            <a:noFill/>
            <a:ln w="28575">
              <a:solidFill>
                <a:schemeClr val="bg1">
                  <a:lumMod val="65000"/>
                </a:schemeClr>
              </a:solidFill>
              <a:round/>
              <a:headEnd/>
              <a:tailEnd/>
            </a:ln>
            <a:effectLst/>
          </p:spPr>
          <p:txBody>
            <a:bodyPr/>
            <a:lstStyle/>
            <a:p>
              <a:endParaRPr lang="en-US"/>
            </a:p>
          </p:txBody>
        </p:sp>
        <p:sp>
          <p:nvSpPr>
            <p:cNvPr id="1300588" name="Line 108"/>
            <p:cNvSpPr>
              <a:spLocks noChangeShapeType="1"/>
            </p:cNvSpPr>
            <p:nvPr/>
          </p:nvSpPr>
          <p:spPr bwMode="auto">
            <a:xfrm>
              <a:off x="2352" y="3024"/>
              <a:ext cx="336" cy="0"/>
            </a:xfrm>
            <a:prstGeom prst="line">
              <a:avLst/>
            </a:prstGeom>
            <a:noFill/>
            <a:ln w="28575">
              <a:solidFill>
                <a:schemeClr val="bg1">
                  <a:lumMod val="65000"/>
                </a:schemeClr>
              </a:solidFill>
              <a:round/>
              <a:headEnd/>
              <a:tailEnd/>
            </a:ln>
            <a:effectLst/>
          </p:spPr>
          <p:txBody>
            <a:bodyPr/>
            <a:lstStyle/>
            <a:p>
              <a:endParaRPr lang="en-US"/>
            </a:p>
          </p:txBody>
        </p:sp>
        <p:sp>
          <p:nvSpPr>
            <p:cNvPr id="1300589" name="Line 109"/>
            <p:cNvSpPr>
              <a:spLocks noChangeShapeType="1"/>
            </p:cNvSpPr>
            <p:nvPr/>
          </p:nvSpPr>
          <p:spPr bwMode="auto">
            <a:xfrm>
              <a:off x="2784" y="1536"/>
              <a:ext cx="105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590" name="Line 110"/>
            <p:cNvSpPr>
              <a:spLocks noChangeShapeType="1"/>
            </p:cNvSpPr>
            <p:nvPr/>
          </p:nvSpPr>
          <p:spPr bwMode="auto">
            <a:xfrm>
              <a:off x="1248" y="912"/>
              <a:ext cx="0" cy="624"/>
            </a:xfrm>
            <a:prstGeom prst="line">
              <a:avLst/>
            </a:prstGeom>
            <a:noFill/>
            <a:ln w="28575">
              <a:solidFill>
                <a:schemeClr val="bg1">
                  <a:lumMod val="65000"/>
                </a:schemeClr>
              </a:solidFill>
              <a:round/>
              <a:headEnd/>
              <a:tailEnd/>
            </a:ln>
            <a:effectLst/>
          </p:spPr>
          <p:txBody>
            <a:bodyPr/>
            <a:lstStyle/>
            <a:p>
              <a:endParaRPr lang="en-US"/>
            </a:p>
          </p:txBody>
        </p:sp>
        <p:sp>
          <p:nvSpPr>
            <p:cNvPr id="1300591" name="Line 111"/>
            <p:cNvSpPr>
              <a:spLocks noChangeShapeType="1"/>
            </p:cNvSpPr>
            <p:nvPr/>
          </p:nvSpPr>
          <p:spPr bwMode="auto">
            <a:xfrm flipV="1">
              <a:off x="3984" y="1872"/>
              <a:ext cx="0" cy="288"/>
            </a:xfrm>
            <a:prstGeom prst="line">
              <a:avLst/>
            </a:prstGeom>
            <a:noFill/>
            <a:ln w="12700">
              <a:solidFill>
                <a:schemeClr val="bg1">
                  <a:lumMod val="65000"/>
                </a:schemeClr>
              </a:solidFill>
              <a:round/>
              <a:headEnd/>
              <a:tailEnd/>
            </a:ln>
            <a:effectLst/>
          </p:spPr>
          <p:txBody>
            <a:bodyPr/>
            <a:lstStyle/>
            <a:p>
              <a:endParaRPr lang="en-US"/>
            </a:p>
          </p:txBody>
        </p:sp>
        <p:sp>
          <p:nvSpPr>
            <p:cNvPr id="1300592" name="Line 112"/>
            <p:cNvSpPr>
              <a:spLocks noChangeShapeType="1"/>
            </p:cNvSpPr>
            <p:nvPr/>
          </p:nvSpPr>
          <p:spPr bwMode="auto">
            <a:xfrm>
              <a:off x="384" y="1344"/>
              <a:ext cx="0" cy="1008"/>
            </a:xfrm>
            <a:prstGeom prst="line">
              <a:avLst/>
            </a:prstGeom>
            <a:noFill/>
            <a:ln w="28575">
              <a:solidFill>
                <a:schemeClr val="bg1">
                  <a:lumMod val="65000"/>
                </a:schemeClr>
              </a:solidFill>
              <a:round/>
              <a:headEnd/>
              <a:tailEnd/>
            </a:ln>
            <a:effectLst/>
          </p:spPr>
          <p:txBody>
            <a:bodyPr/>
            <a:lstStyle/>
            <a:p>
              <a:endParaRPr lang="en-US"/>
            </a:p>
          </p:txBody>
        </p:sp>
        <p:sp>
          <p:nvSpPr>
            <p:cNvPr id="1300593" name="Rectangle 113"/>
            <p:cNvSpPr>
              <a:spLocks noChangeArrowheads="1"/>
            </p:cNvSpPr>
            <p:nvPr/>
          </p:nvSpPr>
          <p:spPr bwMode="auto">
            <a:xfrm>
              <a:off x="4128" y="1392"/>
              <a:ext cx="96" cy="2160"/>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594" name="Oval 114"/>
            <p:cNvSpPr>
              <a:spLocks noChangeArrowheads="1"/>
            </p:cNvSpPr>
            <p:nvPr/>
          </p:nvSpPr>
          <p:spPr bwMode="auto">
            <a:xfrm>
              <a:off x="1824" y="2880"/>
              <a:ext cx="512" cy="288"/>
            </a:xfrm>
            <a:prstGeom prst="ellipse">
              <a:avLst/>
            </a:prstGeom>
            <a:solidFill>
              <a:schemeClr val="bg1"/>
            </a:solidFill>
            <a:ln w="12700">
              <a:solidFill>
                <a:schemeClr val="bg1">
                  <a:lumMod val="65000"/>
                </a:schemeClr>
              </a:solidFill>
              <a:round/>
              <a:headEnd/>
              <a:tailEnd/>
            </a:ln>
            <a:effectLst/>
          </p:spPr>
          <p:txBody>
            <a:bodyPr wrap="none" anchor="ctr"/>
            <a:lstStyle/>
            <a:p>
              <a:endParaRPr lang="en-US"/>
            </a:p>
          </p:txBody>
        </p:sp>
        <p:sp>
          <p:nvSpPr>
            <p:cNvPr id="1300595" name="Rectangle 115"/>
            <p:cNvSpPr>
              <a:spLocks noChangeArrowheads="1"/>
            </p:cNvSpPr>
            <p:nvPr/>
          </p:nvSpPr>
          <p:spPr bwMode="auto">
            <a:xfrm>
              <a:off x="1920" y="2880"/>
              <a:ext cx="336" cy="288"/>
            </a:xfrm>
            <a:prstGeom prst="rect">
              <a:avLst/>
            </a:prstGeom>
            <a:noFill/>
            <a:ln w="12700">
              <a:noFill/>
              <a:miter lim="800000"/>
              <a:headEnd/>
              <a:tailEnd/>
            </a:ln>
            <a:effectLst/>
          </p:spPr>
          <p:txBody>
            <a:bodyPr wrap="none" lIns="19050" tIns="26988" rIns="19050" bIns="26988"/>
            <a:lstStyle/>
            <a:p>
              <a:pPr algn="ctr"/>
              <a:r>
                <a:rPr lang="en-US" sz="1200" b="1" dirty="0">
                  <a:solidFill>
                    <a:srgbClr val="000000"/>
                  </a:solidFill>
                </a:rPr>
                <a:t>Sign</a:t>
              </a:r>
            </a:p>
            <a:p>
              <a:pPr algn="ctr"/>
              <a:r>
                <a:rPr lang="en-US" sz="1200" b="1" dirty="0">
                  <a:solidFill>
                    <a:srgbClr val="000000"/>
                  </a:solidFill>
                </a:rPr>
                <a:t>Extend</a:t>
              </a:r>
            </a:p>
          </p:txBody>
        </p:sp>
        <p:sp>
          <p:nvSpPr>
            <p:cNvPr id="1300596" name="Line 116"/>
            <p:cNvSpPr>
              <a:spLocks noChangeShapeType="1"/>
            </p:cNvSpPr>
            <p:nvPr/>
          </p:nvSpPr>
          <p:spPr bwMode="auto">
            <a:xfrm>
              <a:off x="4224" y="1680"/>
              <a:ext cx="144" cy="0"/>
            </a:xfrm>
            <a:prstGeom prst="line">
              <a:avLst/>
            </a:prstGeom>
            <a:noFill/>
            <a:ln w="28575">
              <a:solidFill>
                <a:schemeClr val="bg1">
                  <a:lumMod val="65000"/>
                </a:schemeClr>
              </a:solidFill>
              <a:round/>
              <a:headEnd/>
              <a:tailEnd/>
            </a:ln>
            <a:effectLst/>
          </p:spPr>
          <p:txBody>
            <a:bodyPr/>
            <a:lstStyle/>
            <a:p>
              <a:endParaRPr lang="en-US"/>
            </a:p>
          </p:txBody>
        </p:sp>
        <p:sp>
          <p:nvSpPr>
            <p:cNvPr id="1300597" name="Line 117"/>
            <p:cNvSpPr>
              <a:spLocks noChangeShapeType="1"/>
            </p:cNvSpPr>
            <p:nvPr/>
          </p:nvSpPr>
          <p:spPr bwMode="auto">
            <a:xfrm>
              <a:off x="3984" y="1872"/>
              <a:ext cx="1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598" name="Line 118"/>
            <p:cNvSpPr>
              <a:spLocks noChangeShapeType="1"/>
            </p:cNvSpPr>
            <p:nvPr/>
          </p:nvSpPr>
          <p:spPr bwMode="auto">
            <a:xfrm>
              <a:off x="4224" y="1872"/>
              <a:ext cx="144" cy="0"/>
            </a:xfrm>
            <a:prstGeom prst="line">
              <a:avLst/>
            </a:prstGeom>
            <a:noFill/>
            <a:ln w="12700">
              <a:solidFill>
                <a:schemeClr val="bg1">
                  <a:lumMod val="65000"/>
                </a:schemeClr>
              </a:solidFill>
              <a:round/>
              <a:headEnd/>
              <a:tailEnd/>
            </a:ln>
            <a:effectLst/>
          </p:spPr>
          <p:txBody>
            <a:bodyPr/>
            <a:lstStyle/>
            <a:p>
              <a:endParaRPr lang="en-US"/>
            </a:p>
          </p:txBody>
        </p:sp>
        <p:sp>
          <p:nvSpPr>
            <p:cNvPr id="1300599" name="Text Box 119"/>
            <p:cNvSpPr txBox="1">
              <a:spLocks noChangeArrowheads="1"/>
            </p:cNvSpPr>
            <p:nvPr/>
          </p:nvSpPr>
          <p:spPr bwMode="auto">
            <a:xfrm>
              <a:off x="2592" y="816"/>
              <a:ext cx="367" cy="173"/>
            </a:xfrm>
            <a:prstGeom prst="rect">
              <a:avLst/>
            </a:prstGeom>
            <a:noFill/>
            <a:ln w="12700">
              <a:noFill/>
              <a:miter lim="800000"/>
              <a:headEnd/>
              <a:tailEnd/>
            </a:ln>
            <a:effectLst/>
          </p:spPr>
          <p:txBody>
            <a:bodyPr wrap="none">
              <a:spAutoFit/>
            </a:bodyPr>
            <a:lstStyle/>
            <a:p>
              <a:r>
                <a:rPr lang="en-US" sz="1200" b="1" dirty="0">
                  <a:solidFill>
                    <a:schemeClr val="accent2"/>
                  </a:solidFill>
                </a:rPr>
                <a:t>ID/EX</a:t>
              </a:r>
            </a:p>
          </p:txBody>
        </p:sp>
        <p:sp>
          <p:nvSpPr>
            <p:cNvPr id="1300600" name="Text Box 120"/>
            <p:cNvSpPr txBox="1">
              <a:spLocks noChangeArrowheads="1"/>
            </p:cNvSpPr>
            <p:nvPr/>
          </p:nvSpPr>
          <p:spPr bwMode="auto">
            <a:xfrm>
              <a:off x="3888" y="931"/>
              <a:ext cx="495" cy="173"/>
            </a:xfrm>
            <a:prstGeom prst="rect">
              <a:avLst/>
            </a:prstGeom>
            <a:noFill/>
            <a:ln w="12700">
              <a:noFill/>
              <a:miter lim="800000"/>
              <a:headEnd/>
              <a:tailEnd/>
            </a:ln>
            <a:effectLst/>
          </p:spPr>
          <p:txBody>
            <a:bodyPr wrap="none">
              <a:spAutoFit/>
            </a:bodyPr>
            <a:lstStyle/>
            <a:p>
              <a:r>
                <a:rPr lang="en-US" sz="1200" b="1" dirty="0">
                  <a:solidFill>
                    <a:schemeClr val="accent2"/>
                  </a:solidFill>
                </a:rPr>
                <a:t>EX/MEM</a:t>
              </a:r>
            </a:p>
          </p:txBody>
        </p:sp>
        <p:sp>
          <p:nvSpPr>
            <p:cNvPr id="1300601" name="Text Box 121"/>
            <p:cNvSpPr txBox="1">
              <a:spLocks noChangeArrowheads="1"/>
            </p:cNvSpPr>
            <p:nvPr/>
          </p:nvSpPr>
          <p:spPr bwMode="auto">
            <a:xfrm>
              <a:off x="4992" y="1488"/>
              <a:ext cx="527" cy="173"/>
            </a:xfrm>
            <a:prstGeom prst="rect">
              <a:avLst/>
            </a:prstGeom>
            <a:noFill/>
            <a:ln w="12700">
              <a:noFill/>
              <a:miter lim="800000"/>
              <a:headEnd/>
              <a:tailEnd/>
            </a:ln>
            <a:effectLst/>
          </p:spPr>
          <p:txBody>
            <a:bodyPr wrap="none">
              <a:spAutoFit/>
            </a:bodyPr>
            <a:lstStyle/>
            <a:p>
              <a:r>
                <a:rPr lang="en-US" sz="1200" b="1" dirty="0">
                  <a:solidFill>
                    <a:schemeClr val="accent2"/>
                  </a:solidFill>
                </a:rPr>
                <a:t>MEM/WB</a:t>
              </a:r>
            </a:p>
          </p:txBody>
        </p:sp>
        <p:sp>
          <p:nvSpPr>
            <p:cNvPr id="1300602" name="Rectangle 122"/>
            <p:cNvSpPr>
              <a:spLocks noChangeArrowheads="1"/>
            </p:cNvSpPr>
            <p:nvPr/>
          </p:nvSpPr>
          <p:spPr bwMode="auto">
            <a:xfrm>
              <a:off x="268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3" name="Rectangle 123"/>
            <p:cNvSpPr>
              <a:spLocks noChangeArrowheads="1"/>
            </p:cNvSpPr>
            <p:nvPr/>
          </p:nvSpPr>
          <p:spPr bwMode="auto">
            <a:xfrm>
              <a:off x="268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4" name="Rectangle 124"/>
            <p:cNvSpPr>
              <a:spLocks noChangeArrowheads="1"/>
            </p:cNvSpPr>
            <p:nvPr/>
          </p:nvSpPr>
          <p:spPr bwMode="auto">
            <a:xfrm>
              <a:off x="2688" y="960"/>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5" name="Rectangle 125"/>
            <p:cNvSpPr>
              <a:spLocks noChangeArrowheads="1"/>
            </p:cNvSpPr>
            <p:nvPr/>
          </p:nvSpPr>
          <p:spPr bwMode="auto">
            <a:xfrm>
              <a:off x="4128" y="1248"/>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6" name="Rectangle 126"/>
            <p:cNvSpPr>
              <a:spLocks noChangeArrowheads="1"/>
            </p:cNvSpPr>
            <p:nvPr/>
          </p:nvSpPr>
          <p:spPr bwMode="auto">
            <a:xfrm>
              <a:off x="4128" y="1104"/>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7" name="Rectangle 127"/>
            <p:cNvSpPr>
              <a:spLocks noChangeArrowheads="1"/>
            </p:cNvSpPr>
            <p:nvPr/>
          </p:nvSpPr>
          <p:spPr bwMode="auto">
            <a:xfrm>
              <a:off x="5184" y="1632"/>
              <a:ext cx="96" cy="144"/>
            </a:xfrm>
            <a:prstGeom prst="rect">
              <a:avLst/>
            </a:prstGeom>
            <a:noFill/>
            <a:ln w="12700">
              <a:solidFill>
                <a:schemeClr val="bg1">
                  <a:lumMod val="65000"/>
                </a:schemeClr>
              </a:solidFill>
              <a:miter lim="800000"/>
              <a:headEnd/>
              <a:tailEnd/>
            </a:ln>
            <a:effectLst/>
          </p:spPr>
          <p:txBody>
            <a:bodyPr wrap="none" anchor="ctr"/>
            <a:lstStyle/>
            <a:p>
              <a:endParaRPr lang="en-US"/>
            </a:p>
          </p:txBody>
        </p:sp>
        <p:sp>
          <p:nvSpPr>
            <p:cNvPr id="1300608" name="Rectangle 128"/>
            <p:cNvSpPr>
              <a:spLocks noChangeArrowheads="1"/>
            </p:cNvSpPr>
            <p:nvPr/>
          </p:nvSpPr>
          <p:spPr bwMode="auto">
            <a:xfrm>
              <a:off x="2016" y="1104"/>
              <a:ext cx="336" cy="192"/>
            </a:xfrm>
            <a:prstGeom prst="rect">
              <a:avLst/>
            </a:prstGeom>
            <a:noFill/>
            <a:ln w="12700">
              <a:noFill/>
              <a:miter lim="800000"/>
              <a:headEnd/>
              <a:tailEnd/>
            </a:ln>
            <a:effectLst/>
          </p:spPr>
          <p:txBody>
            <a:bodyPr wrap="none" lIns="19050" tIns="26988" rIns="19050" bIns="26988"/>
            <a:lstStyle/>
            <a:p>
              <a:pPr algn="ctr"/>
              <a:r>
                <a:rPr lang="en-US" sz="1200" b="1" dirty="0"/>
                <a:t>Control</a:t>
              </a:r>
            </a:p>
          </p:txBody>
        </p:sp>
        <p:sp>
          <p:nvSpPr>
            <p:cNvPr id="1300609" name="Oval 129"/>
            <p:cNvSpPr>
              <a:spLocks noChangeArrowheads="1"/>
            </p:cNvSpPr>
            <p:nvPr/>
          </p:nvSpPr>
          <p:spPr bwMode="auto">
            <a:xfrm>
              <a:off x="1920" y="864"/>
              <a:ext cx="480" cy="624"/>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10" name="Line 130"/>
            <p:cNvSpPr>
              <a:spLocks noChangeShapeType="1"/>
            </p:cNvSpPr>
            <p:nvPr/>
          </p:nvSpPr>
          <p:spPr bwMode="auto">
            <a:xfrm>
              <a:off x="1584" y="1200"/>
              <a:ext cx="0" cy="768"/>
            </a:xfrm>
            <a:prstGeom prst="line">
              <a:avLst/>
            </a:prstGeom>
            <a:noFill/>
            <a:ln w="12700">
              <a:solidFill>
                <a:schemeClr val="bg1">
                  <a:lumMod val="65000"/>
                </a:schemeClr>
              </a:solidFill>
              <a:round/>
              <a:headEnd/>
              <a:tailEnd/>
            </a:ln>
            <a:effectLst/>
          </p:spPr>
          <p:txBody>
            <a:bodyPr/>
            <a:lstStyle/>
            <a:p>
              <a:endParaRPr lang="en-US"/>
            </a:p>
          </p:txBody>
        </p:sp>
        <p:sp>
          <p:nvSpPr>
            <p:cNvPr id="1300611" name="Line 131"/>
            <p:cNvSpPr>
              <a:spLocks noChangeShapeType="1"/>
            </p:cNvSpPr>
            <p:nvPr/>
          </p:nvSpPr>
          <p:spPr bwMode="auto">
            <a:xfrm>
              <a:off x="1584" y="1200"/>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2" name="Line 132"/>
            <p:cNvSpPr>
              <a:spLocks noChangeShapeType="1"/>
            </p:cNvSpPr>
            <p:nvPr/>
          </p:nvSpPr>
          <p:spPr bwMode="auto">
            <a:xfrm>
              <a:off x="2352" y="1056"/>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3" name="Line 133"/>
            <p:cNvSpPr>
              <a:spLocks noChangeShapeType="1"/>
            </p:cNvSpPr>
            <p:nvPr/>
          </p:nvSpPr>
          <p:spPr bwMode="auto">
            <a:xfrm>
              <a:off x="2400" y="1200"/>
              <a:ext cx="288"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4" name="Line 134"/>
            <p:cNvSpPr>
              <a:spLocks noChangeShapeType="1"/>
            </p:cNvSpPr>
            <p:nvPr/>
          </p:nvSpPr>
          <p:spPr bwMode="auto">
            <a:xfrm>
              <a:off x="2352" y="1344"/>
              <a:ext cx="336"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5" name="Line 135"/>
            <p:cNvSpPr>
              <a:spLocks noChangeShapeType="1"/>
            </p:cNvSpPr>
            <p:nvPr/>
          </p:nvSpPr>
          <p:spPr bwMode="auto">
            <a:xfrm>
              <a:off x="4224" y="1344"/>
              <a:ext cx="960" cy="33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6" name="Line 136"/>
            <p:cNvSpPr>
              <a:spLocks noChangeShapeType="1"/>
            </p:cNvSpPr>
            <p:nvPr/>
          </p:nvSpPr>
          <p:spPr bwMode="auto">
            <a:xfrm>
              <a:off x="2784" y="1344"/>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7" name="Line 137"/>
            <p:cNvSpPr>
              <a:spLocks noChangeShapeType="1"/>
            </p:cNvSpPr>
            <p:nvPr/>
          </p:nvSpPr>
          <p:spPr bwMode="auto">
            <a:xfrm>
              <a:off x="2784" y="1200"/>
              <a:ext cx="1344"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18" name="Line 138"/>
            <p:cNvSpPr>
              <a:spLocks noChangeShapeType="1"/>
            </p:cNvSpPr>
            <p:nvPr/>
          </p:nvSpPr>
          <p:spPr bwMode="auto">
            <a:xfrm>
              <a:off x="2784" y="1008"/>
              <a:ext cx="384" cy="0"/>
            </a:xfrm>
            <a:prstGeom prst="line">
              <a:avLst/>
            </a:prstGeom>
            <a:noFill/>
            <a:ln w="12700">
              <a:solidFill>
                <a:schemeClr val="bg1">
                  <a:lumMod val="65000"/>
                </a:schemeClr>
              </a:solidFill>
              <a:round/>
              <a:headEnd/>
              <a:tailEnd/>
            </a:ln>
            <a:effectLst/>
          </p:spPr>
          <p:txBody>
            <a:bodyPr/>
            <a:lstStyle/>
            <a:p>
              <a:endParaRPr lang="en-US"/>
            </a:p>
          </p:txBody>
        </p:sp>
        <p:sp>
          <p:nvSpPr>
            <p:cNvPr id="1300619" name="Line 139"/>
            <p:cNvSpPr>
              <a:spLocks noChangeShapeType="1"/>
            </p:cNvSpPr>
            <p:nvPr/>
          </p:nvSpPr>
          <p:spPr bwMode="auto">
            <a:xfrm>
              <a:off x="5520" y="1728"/>
              <a:ext cx="0" cy="192"/>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0" name="Line 140"/>
            <p:cNvSpPr>
              <a:spLocks noChangeShapeType="1"/>
            </p:cNvSpPr>
            <p:nvPr/>
          </p:nvSpPr>
          <p:spPr bwMode="auto">
            <a:xfrm>
              <a:off x="4224" y="1200"/>
              <a:ext cx="432" cy="0"/>
            </a:xfrm>
            <a:prstGeom prst="line">
              <a:avLst/>
            </a:prstGeom>
            <a:noFill/>
            <a:ln w="12700">
              <a:solidFill>
                <a:schemeClr val="bg1">
                  <a:lumMod val="65000"/>
                </a:schemeClr>
              </a:solidFill>
              <a:round/>
              <a:headEnd/>
              <a:tailEnd/>
            </a:ln>
            <a:effectLst/>
          </p:spPr>
          <p:txBody>
            <a:bodyPr/>
            <a:lstStyle/>
            <a:p>
              <a:endParaRPr lang="en-US"/>
            </a:p>
          </p:txBody>
        </p:sp>
        <p:sp>
          <p:nvSpPr>
            <p:cNvPr id="1300621" name="Line 141"/>
            <p:cNvSpPr>
              <a:spLocks noChangeShapeType="1"/>
            </p:cNvSpPr>
            <p:nvPr/>
          </p:nvSpPr>
          <p:spPr bwMode="auto">
            <a:xfrm>
              <a:off x="5280" y="1728"/>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22" name="Line 142"/>
            <p:cNvSpPr>
              <a:spLocks noChangeShapeType="1"/>
            </p:cNvSpPr>
            <p:nvPr/>
          </p:nvSpPr>
          <p:spPr bwMode="auto">
            <a:xfrm>
              <a:off x="4656" y="120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3" name="Line 143"/>
            <p:cNvSpPr>
              <a:spLocks noChangeShapeType="1"/>
            </p:cNvSpPr>
            <p:nvPr/>
          </p:nvSpPr>
          <p:spPr bwMode="auto">
            <a:xfrm>
              <a:off x="3168" y="1008"/>
              <a:ext cx="0" cy="14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4" name="AutoShape 144"/>
            <p:cNvSpPr>
              <a:spLocks noChangeArrowheads="1"/>
            </p:cNvSpPr>
            <p:nvPr/>
          </p:nvSpPr>
          <p:spPr bwMode="auto">
            <a:xfrm rot="-5400000">
              <a:off x="2928" y="331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25" name="Line 145"/>
            <p:cNvSpPr>
              <a:spLocks noChangeShapeType="1"/>
            </p:cNvSpPr>
            <p:nvPr/>
          </p:nvSpPr>
          <p:spPr bwMode="auto">
            <a:xfrm>
              <a:off x="3216" y="3360"/>
              <a:ext cx="912" cy="0"/>
            </a:xfrm>
            <a:prstGeom prst="line">
              <a:avLst/>
            </a:prstGeom>
            <a:noFill/>
            <a:ln w="19050">
              <a:solidFill>
                <a:schemeClr val="bg1">
                  <a:lumMod val="65000"/>
                </a:schemeClr>
              </a:solidFill>
              <a:round/>
              <a:headEnd/>
              <a:tailEnd/>
            </a:ln>
            <a:effectLst/>
          </p:spPr>
          <p:txBody>
            <a:bodyPr/>
            <a:lstStyle/>
            <a:p>
              <a:endParaRPr lang="en-US"/>
            </a:p>
          </p:txBody>
        </p:sp>
        <p:sp>
          <p:nvSpPr>
            <p:cNvPr id="1300626" name="Oval 146"/>
            <p:cNvSpPr>
              <a:spLocks noChangeArrowheads="1"/>
            </p:cNvSpPr>
            <p:nvPr/>
          </p:nvSpPr>
          <p:spPr bwMode="auto">
            <a:xfrm>
              <a:off x="3744" y="2736"/>
              <a:ext cx="28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27" name="Rectangle 147"/>
            <p:cNvSpPr>
              <a:spLocks noChangeArrowheads="1"/>
            </p:cNvSpPr>
            <p:nvPr/>
          </p:nvSpPr>
          <p:spPr bwMode="auto">
            <a:xfrm>
              <a:off x="3744" y="2736"/>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ALU</a:t>
              </a:r>
            </a:p>
            <a:p>
              <a:pPr algn="ctr" defTabSz="904875">
                <a:lnSpc>
                  <a:spcPts val="1600"/>
                </a:lnSpc>
                <a:tabLst>
                  <a:tab pos="452438" algn="l"/>
                  <a:tab pos="904875" algn="l"/>
                  <a:tab pos="1357313" algn="l"/>
                </a:tabLst>
              </a:pPr>
              <a:r>
                <a:rPr lang="en-US" sz="1200" b="1" dirty="0" err="1"/>
                <a:t>cntrl</a:t>
              </a:r>
              <a:endParaRPr lang="en-US" sz="1200" b="1" dirty="0"/>
            </a:p>
          </p:txBody>
        </p:sp>
        <p:sp>
          <p:nvSpPr>
            <p:cNvPr id="1300628" name="Line 148"/>
            <p:cNvSpPr>
              <a:spLocks noChangeShapeType="1"/>
            </p:cNvSpPr>
            <p:nvPr/>
          </p:nvSpPr>
          <p:spPr bwMode="auto">
            <a:xfrm>
              <a:off x="3264" y="2928"/>
              <a:ext cx="480" cy="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29" name="Line 149"/>
            <p:cNvSpPr>
              <a:spLocks noChangeShapeType="1"/>
            </p:cNvSpPr>
            <p:nvPr/>
          </p:nvSpPr>
          <p:spPr bwMode="auto">
            <a:xfrm flipV="1">
              <a:off x="3888" y="2640"/>
              <a:ext cx="0" cy="96"/>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30" name="AutoShape 150"/>
            <p:cNvSpPr>
              <a:spLocks noChangeArrowheads="1"/>
            </p:cNvSpPr>
            <p:nvPr/>
          </p:nvSpPr>
          <p:spPr bwMode="auto">
            <a:xfrm>
              <a:off x="4608" y="1632"/>
              <a:ext cx="240" cy="192"/>
            </a:xfrm>
            <a:prstGeom prst="flowChartDelay">
              <a:avLst/>
            </a:prstGeom>
            <a:noFill/>
            <a:ln w="12700">
              <a:solidFill>
                <a:schemeClr val="bg1">
                  <a:lumMod val="65000"/>
                </a:schemeClr>
              </a:solidFill>
              <a:miter lim="800000"/>
              <a:headEnd/>
              <a:tailEnd/>
            </a:ln>
            <a:effectLst/>
          </p:spPr>
          <p:txBody>
            <a:bodyPr wrap="none" anchor="ctr"/>
            <a:lstStyle/>
            <a:p>
              <a:endParaRPr lang="en-US"/>
            </a:p>
          </p:txBody>
        </p:sp>
        <p:sp>
          <p:nvSpPr>
            <p:cNvPr id="1300631" name="Line 151"/>
            <p:cNvSpPr>
              <a:spLocks noChangeShapeType="1"/>
            </p:cNvSpPr>
            <p:nvPr/>
          </p:nvSpPr>
          <p:spPr bwMode="auto">
            <a:xfrm flipV="1">
              <a:off x="4368" y="1776"/>
              <a:ext cx="240" cy="0"/>
            </a:xfrm>
            <a:prstGeom prst="line">
              <a:avLst/>
            </a:prstGeom>
            <a:noFill/>
            <a:ln w="12700">
              <a:solidFill>
                <a:schemeClr val="bg1">
                  <a:lumMod val="65000"/>
                </a:schemeClr>
              </a:solidFill>
              <a:round/>
              <a:headEnd/>
              <a:tailEnd/>
            </a:ln>
            <a:effectLst/>
          </p:spPr>
          <p:txBody>
            <a:bodyPr/>
            <a:lstStyle/>
            <a:p>
              <a:endParaRPr lang="en-US"/>
            </a:p>
          </p:txBody>
        </p:sp>
        <p:sp>
          <p:nvSpPr>
            <p:cNvPr id="1300632" name="Line 152"/>
            <p:cNvSpPr>
              <a:spLocks noChangeShapeType="1"/>
            </p:cNvSpPr>
            <p:nvPr/>
          </p:nvSpPr>
          <p:spPr bwMode="auto">
            <a:xfrm>
              <a:off x="4368" y="17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3" name="Rectangle 153"/>
            <p:cNvSpPr>
              <a:spLocks noChangeArrowheads="1"/>
            </p:cNvSpPr>
            <p:nvPr/>
          </p:nvSpPr>
          <p:spPr bwMode="auto">
            <a:xfrm>
              <a:off x="4320" y="1536"/>
              <a:ext cx="336" cy="192"/>
            </a:xfrm>
            <a:prstGeom prst="rect">
              <a:avLst/>
            </a:prstGeom>
            <a:noFill/>
            <a:ln w="12700">
              <a:noFill/>
              <a:miter lim="800000"/>
              <a:headEnd/>
              <a:tailEnd/>
            </a:ln>
            <a:effectLst/>
          </p:spPr>
          <p:txBody>
            <a:bodyPr wrap="none" lIns="19050" tIns="26988" rIns="19050" bIns="26988"/>
            <a:lstStyle/>
            <a:p>
              <a:pPr algn="ctr"/>
              <a:r>
                <a:rPr lang="en-US" sz="1200" b="1" dirty="0"/>
                <a:t>Branch</a:t>
              </a:r>
            </a:p>
          </p:txBody>
        </p:sp>
        <p:sp>
          <p:nvSpPr>
            <p:cNvPr id="1300634" name="Line 154"/>
            <p:cNvSpPr>
              <a:spLocks noChangeShapeType="1"/>
            </p:cNvSpPr>
            <p:nvPr/>
          </p:nvSpPr>
          <p:spPr bwMode="auto">
            <a:xfrm>
              <a:off x="4512" y="1680"/>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5" name="Line 155"/>
            <p:cNvSpPr>
              <a:spLocks noChangeShapeType="1"/>
            </p:cNvSpPr>
            <p:nvPr/>
          </p:nvSpPr>
          <p:spPr bwMode="auto">
            <a:xfrm>
              <a:off x="4944" y="576"/>
              <a:ext cx="0" cy="1152"/>
            </a:xfrm>
            <a:prstGeom prst="line">
              <a:avLst/>
            </a:prstGeom>
            <a:noFill/>
            <a:ln w="12700">
              <a:solidFill>
                <a:schemeClr val="bg1">
                  <a:lumMod val="65000"/>
                </a:schemeClr>
              </a:solidFill>
              <a:round/>
              <a:headEnd/>
              <a:tailEnd/>
            </a:ln>
            <a:effectLst/>
          </p:spPr>
          <p:txBody>
            <a:bodyPr/>
            <a:lstStyle/>
            <a:p>
              <a:endParaRPr lang="en-US"/>
            </a:p>
          </p:txBody>
        </p:sp>
        <p:sp>
          <p:nvSpPr>
            <p:cNvPr id="1300636" name="Line 156"/>
            <p:cNvSpPr>
              <a:spLocks noChangeShapeType="1"/>
            </p:cNvSpPr>
            <p:nvPr/>
          </p:nvSpPr>
          <p:spPr bwMode="auto">
            <a:xfrm>
              <a:off x="4848" y="1728"/>
              <a:ext cx="96" cy="0"/>
            </a:xfrm>
            <a:prstGeom prst="line">
              <a:avLst/>
            </a:prstGeom>
            <a:noFill/>
            <a:ln w="12700">
              <a:solidFill>
                <a:schemeClr val="bg1">
                  <a:lumMod val="65000"/>
                </a:schemeClr>
              </a:solidFill>
              <a:round/>
              <a:headEnd/>
              <a:tailEnd/>
            </a:ln>
            <a:effectLst/>
          </p:spPr>
          <p:txBody>
            <a:bodyPr/>
            <a:lstStyle/>
            <a:p>
              <a:endParaRPr lang="en-US"/>
            </a:p>
          </p:txBody>
        </p:sp>
        <p:sp>
          <p:nvSpPr>
            <p:cNvPr id="1300637" name="Line 157"/>
            <p:cNvSpPr>
              <a:spLocks noChangeShapeType="1"/>
            </p:cNvSpPr>
            <p:nvPr/>
          </p:nvSpPr>
          <p:spPr bwMode="auto">
            <a:xfrm>
              <a:off x="576" y="576"/>
              <a:ext cx="4368" cy="0"/>
            </a:xfrm>
            <a:prstGeom prst="line">
              <a:avLst/>
            </a:prstGeom>
            <a:noFill/>
            <a:ln w="12700">
              <a:solidFill>
                <a:schemeClr val="bg1">
                  <a:lumMod val="65000"/>
                </a:schemeClr>
              </a:solidFill>
              <a:round/>
              <a:headEnd/>
              <a:tailEnd/>
            </a:ln>
            <a:effectLst/>
          </p:spPr>
          <p:txBody>
            <a:bodyPr/>
            <a:lstStyle/>
            <a:p>
              <a:endParaRPr lang="en-US"/>
            </a:p>
          </p:txBody>
        </p:sp>
        <p:sp>
          <p:nvSpPr>
            <p:cNvPr id="1300638" name="Line 158"/>
            <p:cNvSpPr>
              <a:spLocks noChangeShapeType="1"/>
            </p:cNvSpPr>
            <p:nvPr/>
          </p:nvSpPr>
          <p:spPr bwMode="auto">
            <a:xfrm>
              <a:off x="576" y="576"/>
              <a:ext cx="0" cy="96"/>
            </a:xfrm>
            <a:prstGeom prst="line">
              <a:avLst/>
            </a:prstGeom>
            <a:noFill/>
            <a:ln w="12700">
              <a:solidFill>
                <a:schemeClr val="bg1">
                  <a:lumMod val="65000"/>
                </a:schemeClr>
              </a:solidFill>
              <a:round/>
              <a:headEnd/>
              <a:tailEnd/>
            </a:ln>
            <a:effectLst/>
          </p:spPr>
          <p:txBody>
            <a:bodyPr/>
            <a:lstStyle/>
            <a:p>
              <a:endParaRPr lang="en-US"/>
            </a:p>
          </p:txBody>
        </p:sp>
        <p:sp>
          <p:nvSpPr>
            <p:cNvPr id="1300639" name="AutoShape 159"/>
            <p:cNvSpPr>
              <a:spLocks noChangeArrowheads="1"/>
            </p:cNvSpPr>
            <p:nvPr/>
          </p:nvSpPr>
          <p:spPr bwMode="auto">
            <a:xfrm rot="-5400000">
              <a:off x="2849" y="2719"/>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0" name="AutoShape 160"/>
            <p:cNvSpPr>
              <a:spLocks noChangeArrowheads="1"/>
            </p:cNvSpPr>
            <p:nvPr/>
          </p:nvSpPr>
          <p:spPr bwMode="auto">
            <a:xfrm rot="-5400000">
              <a:off x="2849" y="2047"/>
              <a:ext cx="590"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bg1">
                  <a:lumMod val="65000"/>
                </a:schemeClr>
              </a:solidFill>
              <a:miter lim="800000"/>
              <a:headEnd/>
              <a:tailEnd/>
            </a:ln>
            <a:effectLst/>
          </p:spPr>
          <p:txBody>
            <a:bodyPr wrap="none" anchor="ctr"/>
            <a:lstStyle/>
            <a:p>
              <a:endParaRPr lang="en-US"/>
            </a:p>
          </p:txBody>
        </p:sp>
        <p:sp>
          <p:nvSpPr>
            <p:cNvPr id="1300641" name="Line 161"/>
            <p:cNvSpPr>
              <a:spLocks noChangeShapeType="1"/>
            </p:cNvSpPr>
            <p:nvPr/>
          </p:nvSpPr>
          <p:spPr bwMode="auto">
            <a:xfrm>
              <a:off x="2784" y="1920"/>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2" name="Line 162"/>
            <p:cNvSpPr>
              <a:spLocks noChangeShapeType="1"/>
            </p:cNvSpPr>
            <p:nvPr/>
          </p:nvSpPr>
          <p:spPr bwMode="auto">
            <a:xfrm>
              <a:off x="2784" y="2592"/>
              <a:ext cx="288"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3" name="Line 163"/>
            <p:cNvSpPr>
              <a:spLocks noChangeShapeType="1"/>
            </p:cNvSpPr>
            <p:nvPr/>
          </p:nvSpPr>
          <p:spPr bwMode="auto">
            <a:xfrm>
              <a:off x="2976" y="2304"/>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4" name="Line 164"/>
            <p:cNvSpPr>
              <a:spLocks noChangeShapeType="1"/>
            </p:cNvSpPr>
            <p:nvPr/>
          </p:nvSpPr>
          <p:spPr bwMode="auto">
            <a:xfrm>
              <a:off x="2880" y="2112"/>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45" name="Oval 165"/>
            <p:cNvSpPr>
              <a:spLocks noChangeArrowheads="1"/>
            </p:cNvSpPr>
            <p:nvPr/>
          </p:nvSpPr>
          <p:spPr bwMode="auto">
            <a:xfrm>
              <a:off x="3408" y="3504"/>
              <a:ext cx="528" cy="336"/>
            </a:xfrm>
            <a:prstGeom prst="ellipse">
              <a:avLst/>
            </a:prstGeom>
            <a:noFill/>
            <a:ln w="12700">
              <a:solidFill>
                <a:schemeClr val="bg1">
                  <a:lumMod val="65000"/>
                </a:schemeClr>
              </a:solidFill>
              <a:round/>
              <a:headEnd/>
              <a:tailEnd/>
            </a:ln>
            <a:effectLst/>
          </p:spPr>
          <p:txBody>
            <a:bodyPr wrap="none" anchor="ctr"/>
            <a:lstStyle/>
            <a:p>
              <a:endParaRPr lang="en-US"/>
            </a:p>
          </p:txBody>
        </p:sp>
        <p:sp>
          <p:nvSpPr>
            <p:cNvPr id="1300646" name="Rectangle 166"/>
            <p:cNvSpPr>
              <a:spLocks noChangeArrowheads="1"/>
            </p:cNvSpPr>
            <p:nvPr/>
          </p:nvSpPr>
          <p:spPr bwMode="auto">
            <a:xfrm>
              <a:off x="3552" y="3552"/>
              <a:ext cx="288" cy="288"/>
            </a:xfrm>
            <a:prstGeom prst="rect">
              <a:avLst/>
            </a:prstGeom>
            <a:noFill/>
            <a:ln w="12700">
              <a:noFill/>
              <a:miter lim="800000"/>
              <a:headEnd/>
              <a:tailEnd/>
            </a:ln>
            <a:effectLst/>
          </p:spPr>
          <p:txBody>
            <a:bodyPr wrap="none" lIns="19050" tIns="26988" rIns="19050" bIns="26988"/>
            <a:lstStyle/>
            <a:p>
              <a:pPr algn="ctr" defTabSz="904875">
                <a:lnSpc>
                  <a:spcPts val="1600"/>
                </a:lnSpc>
                <a:tabLst>
                  <a:tab pos="452438" algn="l"/>
                  <a:tab pos="904875" algn="l"/>
                  <a:tab pos="1357313" algn="l"/>
                </a:tabLst>
              </a:pPr>
              <a:r>
                <a:rPr lang="en-US" sz="1200" b="1" dirty="0"/>
                <a:t>Forward</a:t>
              </a:r>
            </a:p>
            <a:p>
              <a:pPr algn="ctr" defTabSz="904875">
                <a:lnSpc>
                  <a:spcPts val="1600"/>
                </a:lnSpc>
                <a:tabLst>
                  <a:tab pos="452438" algn="l"/>
                  <a:tab pos="904875" algn="l"/>
                  <a:tab pos="1357313" algn="l"/>
                </a:tabLst>
              </a:pPr>
              <a:r>
                <a:rPr lang="en-US" sz="1200" b="1" dirty="0"/>
                <a:t>Unit</a:t>
              </a:r>
            </a:p>
          </p:txBody>
        </p:sp>
        <p:sp>
          <p:nvSpPr>
            <p:cNvPr id="1300647" name="Line 167"/>
            <p:cNvSpPr>
              <a:spLocks noChangeShapeType="1"/>
            </p:cNvSpPr>
            <p:nvPr/>
          </p:nvSpPr>
          <p:spPr bwMode="auto">
            <a:xfrm flipH="1" flipV="1">
              <a:off x="3168" y="2304"/>
              <a:ext cx="480" cy="1200"/>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8" name="Line 168"/>
            <p:cNvSpPr>
              <a:spLocks noChangeShapeType="1"/>
            </p:cNvSpPr>
            <p:nvPr/>
          </p:nvSpPr>
          <p:spPr bwMode="auto">
            <a:xfrm flipH="1" flipV="1">
              <a:off x="3168" y="2976"/>
              <a:ext cx="288" cy="624"/>
            </a:xfrm>
            <a:prstGeom prst="line">
              <a:avLst/>
            </a:prstGeom>
            <a:noFill/>
            <a:ln w="12700">
              <a:solidFill>
                <a:schemeClr val="bg1">
                  <a:lumMod val="65000"/>
                </a:schemeClr>
              </a:solidFill>
              <a:round/>
              <a:headEnd/>
              <a:tailEnd type="triangle" w="med" len="med"/>
            </a:ln>
            <a:effectLst/>
          </p:spPr>
          <p:txBody>
            <a:bodyPr/>
            <a:lstStyle/>
            <a:p>
              <a:endParaRPr lang="en-US"/>
            </a:p>
          </p:txBody>
        </p:sp>
        <p:sp>
          <p:nvSpPr>
            <p:cNvPr id="1300649" name="Line 169"/>
            <p:cNvSpPr>
              <a:spLocks noChangeShapeType="1"/>
            </p:cNvSpPr>
            <p:nvPr/>
          </p:nvSpPr>
          <p:spPr bwMode="auto">
            <a:xfrm flipH="1">
              <a:off x="2688" y="1920"/>
              <a:ext cx="96" cy="192"/>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0" name="Line 170"/>
            <p:cNvSpPr>
              <a:spLocks noChangeShapeType="1"/>
            </p:cNvSpPr>
            <p:nvPr/>
          </p:nvSpPr>
          <p:spPr bwMode="auto">
            <a:xfrm flipH="1">
              <a:off x="4128" y="2640"/>
              <a:ext cx="96" cy="480"/>
            </a:xfrm>
            <a:prstGeom prst="line">
              <a:avLst/>
            </a:prstGeom>
            <a:noFill/>
            <a:ln w="28575" cap="rnd">
              <a:solidFill>
                <a:schemeClr val="bg1">
                  <a:lumMod val="65000"/>
                </a:schemeClr>
              </a:solidFill>
              <a:prstDash val="sysDot"/>
              <a:round/>
              <a:headEnd/>
              <a:tailEnd/>
            </a:ln>
            <a:effectLst/>
          </p:spPr>
          <p:txBody>
            <a:bodyPr/>
            <a:lstStyle/>
            <a:p>
              <a:endParaRPr lang="en-US"/>
            </a:p>
          </p:txBody>
        </p:sp>
        <p:sp>
          <p:nvSpPr>
            <p:cNvPr id="1300651" name="Line 171"/>
            <p:cNvSpPr>
              <a:spLocks noChangeShapeType="1"/>
            </p:cNvSpPr>
            <p:nvPr/>
          </p:nvSpPr>
          <p:spPr bwMode="auto">
            <a:xfrm>
              <a:off x="2880" y="2784"/>
              <a:ext cx="192"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2" name="Line 172"/>
            <p:cNvSpPr>
              <a:spLocks noChangeShapeType="1"/>
            </p:cNvSpPr>
            <p:nvPr/>
          </p:nvSpPr>
          <p:spPr bwMode="auto">
            <a:xfrm>
              <a:off x="2976" y="2976"/>
              <a:ext cx="96" cy="0"/>
            </a:xfrm>
            <a:prstGeom prst="line">
              <a:avLst/>
            </a:prstGeom>
            <a:noFill/>
            <a:ln w="28575">
              <a:solidFill>
                <a:schemeClr val="bg1">
                  <a:lumMod val="65000"/>
                </a:schemeClr>
              </a:solidFill>
              <a:round/>
              <a:headEnd/>
              <a:tailEnd type="triangle" w="med" len="med"/>
            </a:ln>
            <a:effectLst/>
          </p:spPr>
          <p:txBody>
            <a:bodyPr/>
            <a:lstStyle/>
            <a:p>
              <a:endParaRPr lang="en-US"/>
            </a:p>
          </p:txBody>
        </p:sp>
        <p:sp>
          <p:nvSpPr>
            <p:cNvPr id="1300653" name="Line 173"/>
            <p:cNvSpPr>
              <a:spLocks noChangeShapeType="1"/>
            </p:cNvSpPr>
            <p:nvPr/>
          </p:nvSpPr>
          <p:spPr bwMode="auto">
            <a:xfrm>
              <a:off x="5664" y="2496"/>
              <a:ext cx="0" cy="1584"/>
            </a:xfrm>
            <a:prstGeom prst="line">
              <a:avLst/>
            </a:prstGeom>
            <a:noFill/>
            <a:ln w="28575">
              <a:solidFill>
                <a:schemeClr val="bg1">
                  <a:lumMod val="65000"/>
                </a:schemeClr>
              </a:solidFill>
              <a:round/>
              <a:headEnd/>
              <a:tailEnd/>
            </a:ln>
            <a:effectLst/>
          </p:spPr>
          <p:txBody>
            <a:bodyPr/>
            <a:lstStyle/>
            <a:p>
              <a:endParaRPr lang="en-US"/>
            </a:p>
          </p:txBody>
        </p:sp>
        <p:sp>
          <p:nvSpPr>
            <p:cNvPr id="1300654" name="Line 174"/>
            <p:cNvSpPr>
              <a:spLocks noChangeShapeType="1"/>
            </p:cNvSpPr>
            <p:nvPr/>
          </p:nvSpPr>
          <p:spPr bwMode="auto">
            <a:xfrm flipH="1">
              <a:off x="1632" y="4080"/>
              <a:ext cx="4032" cy="0"/>
            </a:xfrm>
            <a:prstGeom prst="line">
              <a:avLst/>
            </a:prstGeom>
            <a:noFill/>
            <a:ln w="28575">
              <a:solidFill>
                <a:schemeClr val="bg1">
                  <a:lumMod val="65000"/>
                </a:schemeClr>
              </a:solidFill>
              <a:round/>
              <a:headEnd/>
              <a:tailEnd/>
            </a:ln>
            <a:effectLst/>
          </p:spPr>
          <p:txBody>
            <a:bodyPr/>
            <a:lstStyle/>
            <a:p>
              <a:endParaRPr lang="en-US"/>
            </a:p>
          </p:txBody>
        </p:sp>
        <p:sp>
          <p:nvSpPr>
            <p:cNvPr id="1300655" name="Line 175"/>
            <p:cNvSpPr>
              <a:spLocks noChangeShapeType="1"/>
            </p:cNvSpPr>
            <p:nvPr/>
          </p:nvSpPr>
          <p:spPr bwMode="auto">
            <a:xfrm>
              <a:off x="1632" y="2688"/>
              <a:ext cx="0" cy="1392"/>
            </a:xfrm>
            <a:prstGeom prst="line">
              <a:avLst/>
            </a:prstGeom>
            <a:noFill/>
            <a:ln w="28575">
              <a:solidFill>
                <a:schemeClr val="bg1">
                  <a:lumMod val="65000"/>
                </a:schemeClr>
              </a:solidFill>
              <a:round/>
              <a:headEnd/>
              <a:tailEnd/>
            </a:ln>
            <a:effectLst/>
          </p:spPr>
          <p:txBody>
            <a:bodyPr/>
            <a:lstStyle/>
            <a:p>
              <a:endParaRPr lang="en-US"/>
            </a:p>
          </p:txBody>
        </p:sp>
        <p:sp>
          <p:nvSpPr>
            <p:cNvPr id="1300667" name="Line 187"/>
            <p:cNvSpPr>
              <a:spLocks noChangeShapeType="1"/>
            </p:cNvSpPr>
            <p:nvPr/>
          </p:nvSpPr>
          <p:spPr bwMode="auto">
            <a:xfrm>
              <a:off x="4272" y="2400"/>
              <a:ext cx="0" cy="720"/>
            </a:xfrm>
            <a:prstGeom prst="line">
              <a:avLst/>
            </a:prstGeom>
            <a:noFill/>
            <a:ln w="28575">
              <a:solidFill>
                <a:schemeClr val="bg1">
                  <a:lumMod val="65000"/>
                </a:schemeClr>
              </a:solidFill>
              <a:round/>
              <a:headEnd/>
              <a:tailEnd/>
            </a:ln>
            <a:effectLst/>
          </p:spPr>
          <p:txBody>
            <a:bodyPr/>
            <a:lstStyle/>
            <a:p>
              <a:endParaRPr lang="en-US"/>
            </a:p>
          </p:txBody>
        </p:sp>
        <p:sp>
          <p:nvSpPr>
            <p:cNvPr id="1300668" name="Line 188"/>
            <p:cNvSpPr>
              <a:spLocks noChangeShapeType="1"/>
            </p:cNvSpPr>
            <p:nvPr/>
          </p:nvSpPr>
          <p:spPr bwMode="auto">
            <a:xfrm>
              <a:off x="1584" y="3456"/>
              <a:ext cx="1104" cy="0"/>
            </a:xfrm>
            <a:prstGeom prst="line">
              <a:avLst/>
            </a:prstGeom>
            <a:noFill/>
            <a:ln w="19050">
              <a:solidFill>
                <a:schemeClr val="bg1">
                  <a:lumMod val="65000"/>
                </a:schemeClr>
              </a:solidFill>
              <a:round/>
              <a:headEnd/>
              <a:tailEnd/>
            </a:ln>
            <a:effectLst/>
          </p:spPr>
          <p:txBody>
            <a:bodyPr/>
            <a:lstStyle/>
            <a:p>
              <a:endParaRPr lang="en-US"/>
            </a:p>
          </p:txBody>
        </p:sp>
        <p:sp>
          <p:nvSpPr>
            <p:cNvPr id="1300669" name="Line 189"/>
            <p:cNvSpPr>
              <a:spLocks noChangeShapeType="1"/>
            </p:cNvSpPr>
            <p:nvPr/>
          </p:nvSpPr>
          <p:spPr bwMode="auto">
            <a:xfrm>
              <a:off x="2784" y="3456"/>
              <a:ext cx="288" cy="0"/>
            </a:xfrm>
            <a:prstGeom prst="line">
              <a:avLst/>
            </a:prstGeom>
            <a:noFill/>
            <a:ln w="19050">
              <a:solidFill>
                <a:schemeClr val="bg1">
                  <a:lumMod val="65000"/>
                </a:schemeClr>
              </a:solidFill>
              <a:round/>
              <a:headEnd/>
              <a:tailEnd/>
            </a:ln>
            <a:effectLst/>
          </p:spPr>
          <p:txBody>
            <a:bodyPr/>
            <a:lstStyle/>
            <a:p>
              <a:endParaRPr lang="en-US"/>
            </a:p>
          </p:txBody>
        </p:sp>
      </p:grpSp>
      <p:grpSp>
        <p:nvGrpSpPr>
          <p:cNvPr id="5" name="Group 200"/>
          <p:cNvGrpSpPr>
            <a:grpSpLocks/>
          </p:cNvGrpSpPr>
          <p:nvPr/>
        </p:nvGrpSpPr>
        <p:grpSpPr bwMode="auto">
          <a:xfrm>
            <a:off x="4724400" y="3657600"/>
            <a:ext cx="2057400" cy="2514600"/>
            <a:chOff x="2976" y="2304"/>
            <a:chExt cx="1296" cy="1584"/>
          </a:xfrm>
        </p:grpSpPr>
        <p:sp>
          <p:nvSpPr>
            <p:cNvPr id="1300681"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endParaRPr lang="en-US"/>
            </a:p>
          </p:txBody>
        </p:sp>
        <p:sp>
          <p:nvSpPr>
            <p:cNvPr id="1300682"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endParaRPr lang="en-US"/>
            </a:p>
          </p:txBody>
        </p:sp>
        <p:sp>
          <p:nvSpPr>
            <p:cNvPr id="1300683"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endParaRPr lang="en-US"/>
            </a:p>
          </p:txBody>
        </p:sp>
      </p:grpSp>
      <p:grpSp>
        <p:nvGrpSpPr>
          <p:cNvPr id="6" name="Group 228"/>
          <p:cNvGrpSpPr>
            <a:grpSpLocks/>
          </p:cNvGrpSpPr>
          <p:nvPr/>
        </p:nvGrpSpPr>
        <p:grpSpPr bwMode="auto">
          <a:xfrm>
            <a:off x="6172200" y="1905000"/>
            <a:ext cx="990600" cy="3886200"/>
            <a:chOff x="3888" y="1200"/>
            <a:chExt cx="624" cy="2448"/>
          </a:xfrm>
        </p:grpSpPr>
        <p:sp>
          <p:nvSpPr>
            <p:cNvPr id="1300684" name="Line 204"/>
            <p:cNvSpPr>
              <a:spLocks noChangeShapeType="1"/>
            </p:cNvSpPr>
            <p:nvPr/>
          </p:nvSpPr>
          <p:spPr bwMode="auto">
            <a:xfrm>
              <a:off x="4512" y="1200"/>
              <a:ext cx="0" cy="2448"/>
            </a:xfrm>
            <a:prstGeom prst="line">
              <a:avLst/>
            </a:prstGeom>
            <a:noFill/>
            <a:ln w="12700">
              <a:solidFill>
                <a:schemeClr val="accent1"/>
              </a:solidFill>
              <a:round/>
              <a:headEnd/>
              <a:tailEnd/>
            </a:ln>
            <a:effectLst/>
          </p:spPr>
          <p:txBody>
            <a:bodyPr/>
            <a:lstStyle/>
            <a:p>
              <a:endParaRPr lang="en-US"/>
            </a:p>
          </p:txBody>
        </p:sp>
        <p:sp>
          <p:nvSpPr>
            <p:cNvPr id="1300685" name="Line 205"/>
            <p:cNvSpPr>
              <a:spLocks noChangeShapeType="1"/>
            </p:cNvSpPr>
            <p:nvPr/>
          </p:nvSpPr>
          <p:spPr bwMode="auto">
            <a:xfrm flipH="1">
              <a:off x="3888" y="3648"/>
              <a:ext cx="624"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7" name="Group 206"/>
          <p:cNvGrpSpPr>
            <a:grpSpLocks/>
          </p:cNvGrpSpPr>
          <p:nvPr/>
        </p:nvGrpSpPr>
        <p:grpSpPr bwMode="auto">
          <a:xfrm>
            <a:off x="2514600" y="5257800"/>
            <a:ext cx="2895600" cy="914400"/>
            <a:chOff x="0" y="3408"/>
            <a:chExt cx="1824" cy="576"/>
          </a:xfrm>
        </p:grpSpPr>
        <p:sp>
          <p:nvSpPr>
            <p:cNvPr id="1300687" name="Line 207"/>
            <p:cNvSpPr>
              <a:spLocks noChangeShapeType="1"/>
            </p:cNvSpPr>
            <p:nvPr/>
          </p:nvSpPr>
          <p:spPr bwMode="auto">
            <a:xfrm>
              <a:off x="0" y="3552"/>
              <a:ext cx="0" cy="240"/>
            </a:xfrm>
            <a:prstGeom prst="line">
              <a:avLst/>
            </a:prstGeom>
            <a:noFill/>
            <a:ln w="12700">
              <a:solidFill>
                <a:schemeClr val="tx1"/>
              </a:solidFill>
              <a:round/>
              <a:headEnd/>
              <a:tailEnd/>
            </a:ln>
            <a:effectLst/>
          </p:spPr>
          <p:txBody>
            <a:bodyPr/>
            <a:lstStyle/>
            <a:p>
              <a:endParaRPr lang="en-US"/>
            </a:p>
          </p:txBody>
        </p:sp>
        <p:sp>
          <p:nvSpPr>
            <p:cNvPr id="1300688" name="Line 208"/>
            <p:cNvSpPr>
              <a:spLocks noChangeShapeType="1"/>
            </p:cNvSpPr>
            <p:nvPr/>
          </p:nvSpPr>
          <p:spPr bwMode="auto">
            <a:xfrm>
              <a:off x="0" y="3792"/>
              <a:ext cx="1104" cy="0"/>
            </a:xfrm>
            <a:prstGeom prst="line">
              <a:avLst/>
            </a:prstGeom>
            <a:noFill/>
            <a:ln w="19050">
              <a:solidFill>
                <a:schemeClr val="tx1"/>
              </a:solidFill>
              <a:round/>
              <a:headEnd/>
              <a:tailEnd/>
            </a:ln>
            <a:effectLst/>
          </p:spPr>
          <p:txBody>
            <a:bodyPr/>
            <a:lstStyle/>
            <a:p>
              <a:endParaRPr lang="en-US"/>
            </a:p>
          </p:txBody>
        </p:sp>
        <p:sp>
          <p:nvSpPr>
            <p:cNvPr id="1300689" name="Line 209"/>
            <p:cNvSpPr>
              <a:spLocks noChangeShapeType="1"/>
            </p:cNvSpPr>
            <p:nvPr/>
          </p:nvSpPr>
          <p:spPr bwMode="auto">
            <a:xfrm>
              <a:off x="1248" y="3696"/>
              <a:ext cx="576" cy="0"/>
            </a:xfrm>
            <a:prstGeom prst="line">
              <a:avLst/>
            </a:prstGeom>
            <a:noFill/>
            <a:ln w="19050">
              <a:solidFill>
                <a:schemeClr val="tx1"/>
              </a:solidFill>
              <a:round/>
              <a:headEnd/>
              <a:tailEnd type="triangle" w="med" len="med"/>
            </a:ln>
            <a:effectLst/>
          </p:spPr>
          <p:txBody>
            <a:bodyPr/>
            <a:lstStyle/>
            <a:p>
              <a:endParaRPr lang="en-US"/>
            </a:p>
          </p:txBody>
        </p:sp>
        <p:sp>
          <p:nvSpPr>
            <p:cNvPr id="1300690" name="Line 210"/>
            <p:cNvSpPr>
              <a:spLocks noChangeShapeType="1"/>
            </p:cNvSpPr>
            <p:nvPr/>
          </p:nvSpPr>
          <p:spPr bwMode="auto">
            <a:xfrm>
              <a:off x="1200" y="3792"/>
              <a:ext cx="624" cy="0"/>
            </a:xfrm>
            <a:prstGeom prst="line">
              <a:avLst/>
            </a:prstGeom>
            <a:noFill/>
            <a:ln w="19050">
              <a:solidFill>
                <a:schemeClr val="tx1"/>
              </a:solidFill>
              <a:round/>
              <a:headEnd/>
              <a:tailEnd type="triangle" w="med" len="med"/>
            </a:ln>
            <a:effectLst/>
          </p:spPr>
          <p:txBody>
            <a:bodyPr/>
            <a:lstStyle/>
            <a:p>
              <a:endParaRPr lang="en-US"/>
            </a:p>
          </p:txBody>
        </p:sp>
        <p:sp>
          <p:nvSpPr>
            <p:cNvPr id="1300691" name="Rectangle 211"/>
            <p:cNvSpPr>
              <a:spLocks noChangeArrowheads="1"/>
            </p:cNvSpPr>
            <p:nvPr/>
          </p:nvSpPr>
          <p:spPr bwMode="auto">
            <a:xfrm>
              <a:off x="624" y="3552"/>
              <a:ext cx="720" cy="192"/>
            </a:xfrm>
            <a:prstGeom prst="rect">
              <a:avLst/>
            </a:prstGeom>
            <a:noFill/>
            <a:ln w="12700">
              <a:noFill/>
              <a:miter lim="800000"/>
              <a:headEnd/>
              <a:tailEnd/>
            </a:ln>
            <a:effectLst/>
          </p:spPr>
          <p:txBody>
            <a:bodyPr wrap="none" lIns="19050" tIns="26988" rIns="19050" bIns="26988"/>
            <a:lstStyle/>
            <a:p>
              <a:pPr algn="ctr"/>
              <a:r>
                <a:rPr lang="en-US" sz="1200" b="1"/>
                <a:t>ID/EX.RegisterRt</a:t>
              </a:r>
            </a:p>
          </p:txBody>
        </p:sp>
        <p:sp>
          <p:nvSpPr>
            <p:cNvPr id="1300692" name="Rectangle 212"/>
            <p:cNvSpPr>
              <a:spLocks noChangeArrowheads="1"/>
            </p:cNvSpPr>
            <p:nvPr/>
          </p:nvSpPr>
          <p:spPr bwMode="auto">
            <a:xfrm>
              <a:off x="1056" y="3792"/>
              <a:ext cx="720" cy="192"/>
            </a:xfrm>
            <a:prstGeom prst="rect">
              <a:avLst/>
            </a:prstGeom>
            <a:noFill/>
            <a:ln w="12700">
              <a:noFill/>
              <a:miter lim="800000"/>
              <a:headEnd/>
              <a:tailEnd/>
            </a:ln>
            <a:effectLst/>
          </p:spPr>
          <p:txBody>
            <a:bodyPr wrap="none" lIns="19050" tIns="26988" rIns="19050" bIns="26988"/>
            <a:lstStyle/>
            <a:p>
              <a:pPr algn="ctr"/>
              <a:r>
                <a:rPr lang="en-US" sz="1200" b="1"/>
                <a:t>ID/EX.RegisterRs</a:t>
              </a:r>
            </a:p>
          </p:txBody>
        </p:sp>
        <p:sp>
          <p:nvSpPr>
            <p:cNvPr id="1300693" name="Line 213"/>
            <p:cNvSpPr>
              <a:spLocks noChangeShapeType="1"/>
            </p:cNvSpPr>
            <p:nvPr/>
          </p:nvSpPr>
          <p:spPr bwMode="auto">
            <a:xfrm>
              <a:off x="1248" y="3408"/>
              <a:ext cx="0" cy="288"/>
            </a:xfrm>
            <a:prstGeom prst="line">
              <a:avLst/>
            </a:prstGeom>
            <a:noFill/>
            <a:ln w="12700">
              <a:solidFill>
                <a:schemeClr val="tx1"/>
              </a:solidFill>
              <a:round/>
              <a:headEnd/>
              <a:tailEnd/>
            </a:ln>
            <a:effectLst/>
          </p:spPr>
          <p:txBody>
            <a:bodyPr/>
            <a:lstStyle/>
            <a:p>
              <a:endParaRPr lang="en-US"/>
            </a:p>
          </p:txBody>
        </p:sp>
      </p:grpSp>
      <p:grpSp>
        <p:nvGrpSpPr>
          <p:cNvPr id="8" name="Group 229"/>
          <p:cNvGrpSpPr>
            <a:grpSpLocks/>
          </p:cNvGrpSpPr>
          <p:nvPr/>
        </p:nvGrpSpPr>
        <p:grpSpPr bwMode="auto">
          <a:xfrm>
            <a:off x="6096000" y="2743200"/>
            <a:ext cx="2590800" cy="3276600"/>
            <a:chOff x="3840" y="1728"/>
            <a:chExt cx="1632" cy="2064"/>
          </a:xfrm>
        </p:grpSpPr>
        <p:sp>
          <p:nvSpPr>
            <p:cNvPr id="1300700" name="Line 220"/>
            <p:cNvSpPr>
              <a:spLocks noChangeShapeType="1"/>
            </p:cNvSpPr>
            <p:nvPr/>
          </p:nvSpPr>
          <p:spPr bwMode="auto">
            <a:xfrm>
              <a:off x="5472" y="1728"/>
              <a:ext cx="0" cy="2064"/>
            </a:xfrm>
            <a:prstGeom prst="line">
              <a:avLst/>
            </a:prstGeom>
            <a:noFill/>
            <a:ln w="12700">
              <a:solidFill>
                <a:schemeClr val="accent1"/>
              </a:solidFill>
              <a:round/>
              <a:headEnd/>
              <a:tailEnd/>
            </a:ln>
            <a:effectLst/>
          </p:spPr>
          <p:txBody>
            <a:bodyPr/>
            <a:lstStyle/>
            <a:p>
              <a:endParaRPr lang="en-US"/>
            </a:p>
          </p:txBody>
        </p:sp>
        <p:sp>
          <p:nvSpPr>
            <p:cNvPr id="1300701" name="Line 221"/>
            <p:cNvSpPr>
              <a:spLocks noChangeShapeType="1"/>
            </p:cNvSpPr>
            <p:nvPr/>
          </p:nvSpPr>
          <p:spPr bwMode="auto">
            <a:xfrm flipH="1" flipV="1">
              <a:off x="3840" y="3792"/>
              <a:ext cx="1632" cy="0"/>
            </a:xfrm>
            <a:prstGeom prst="line">
              <a:avLst/>
            </a:prstGeom>
            <a:noFill/>
            <a:ln w="12700">
              <a:solidFill>
                <a:schemeClr val="accent1"/>
              </a:solidFill>
              <a:round/>
              <a:headEnd/>
              <a:tailEnd type="triangle" w="med" len="med"/>
            </a:ln>
            <a:effectLst/>
          </p:spPr>
          <p:txBody>
            <a:bodyPr/>
            <a:lstStyle/>
            <a:p>
              <a:endParaRPr lang="en-US"/>
            </a:p>
          </p:txBody>
        </p:sp>
      </p:grpSp>
      <p:grpSp>
        <p:nvGrpSpPr>
          <p:cNvPr id="9" name="Group 222"/>
          <p:cNvGrpSpPr>
            <a:grpSpLocks/>
          </p:cNvGrpSpPr>
          <p:nvPr/>
        </p:nvGrpSpPr>
        <p:grpSpPr bwMode="auto">
          <a:xfrm>
            <a:off x="6248400" y="5105400"/>
            <a:ext cx="2286000" cy="838200"/>
            <a:chOff x="3936" y="3216"/>
            <a:chExt cx="1440" cy="528"/>
          </a:xfrm>
        </p:grpSpPr>
        <p:sp>
          <p:nvSpPr>
            <p:cNvPr id="1300703" name="Line 223"/>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endParaRPr lang="en-US"/>
            </a:p>
          </p:txBody>
        </p:sp>
        <p:sp>
          <p:nvSpPr>
            <p:cNvPr id="1300704" name="Line 224"/>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endParaRPr lang="en-US"/>
            </a:p>
          </p:txBody>
        </p:sp>
        <p:sp>
          <p:nvSpPr>
            <p:cNvPr id="1300705" name="Line 225"/>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endParaRPr lang="en-US"/>
            </a:p>
          </p:txBody>
        </p:sp>
        <p:sp>
          <p:nvSpPr>
            <p:cNvPr id="1300706" name="Rectangle 226"/>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a:r>
                <a:rPr lang="en-US" sz="1200" b="1"/>
                <a:t>EX/MEM.RegisterRd</a:t>
              </a:r>
            </a:p>
          </p:txBody>
        </p:sp>
        <p:sp>
          <p:nvSpPr>
            <p:cNvPr id="1300707" name="Rectangle 227"/>
            <p:cNvSpPr>
              <a:spLocks noChangeArrowheads="1"/>
            </p:cNvSpPr>
            <p:nvPr/>
          </p:nvSpPr>
          <p:spPr bwMode="auto">
            <a:xfrm>
              <a:off x="4368" y="3552"/>
              <a:ext cx="720" cy="192"/>
            </a:xfrm>
            <a:prstGeom prst="rect">
              <a:avLst/>
            </a:prstGeom>
            <a:noFill/>
            <a:ln w="12700">
              <a:noFill/>
              <a:miter lim="800000"/>
              <a:headEnd/>
              <a:tailEnd/>
            </a:ln>
            <a:effectLst/>
          </p:spPr>
          <p:txBody>
            <a:bodyPr wrap="none" lIns="19050" tIns="26988" rIns="19050" bIns="26988"/>
            <a:lstStyle/>
            <a:p>
              <a:pPr algn="ctr"/>
              <a:r>
                <a:rPr lang="en-US" sz="1200" b="1"/>
                <a:t>MEM/WB.RegisterRd</a:t>
              </a:r>
            </a:p>
          </p:txBody>
        </p:sp>
      </p:grpSp>
      <p:sp>
        <p:nvSpPr>
          <p:cNvPr id="1300714" name="Line 234"/>
          <p:cNvSpPr>
            <a:spLocks noChangeShapeType="1"/>
          </p:cNvSpPr>
          <p:nvPr/>
        </p:nvSpPr>
        <p:spPr bwMode="auto">
          <a:xfrm>
            <a:off x="4572000" y="3352800"/>
            <a:ext cx="0" cy="3124200"/>
          </a:xfrm>
          <a:prstGeom prst="line">
            <a:avLst/>
          </a:prstGeom>
          <a:noFill/>
          <a:ln w="28575">
            <a:solidFill>
              <a:srgbClr val="CC3399"/>
            </a:solidFill>
            <a:round/>
            <a:headEnd/>
            <a:tailEnd/>
          </a:ln>
          <a:effectLst/>
        </p:spPr>
        <p:txBody>
          <a:bodyPr/>
          <a:lstStyle/>
          <a:p>
            <a:endParaRPr lang="en-US"/>
          </a:p>
        </p:txBody>
      </p:sp>
      <p:sp>
        <p:nvSpPr>
          <p:cNvPr id="206" name="椭圆 205"/>
          <p:cNvSpPr/>
          <p:nvPr/>
        </p:nvSpPr>
        <p:spPr>
          <a:xfrm>
            <a:off x="5214942" y="3643314"/>
            <a:ext cx="857256" cy="12144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0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651500" y="3892550"/>
            <a:ext cx="381000" cy="1524000"/>
            <a:chOff x="2880" y="1824"/>
            <a:chExt cx="240" cy="960"/>
          </a:xfrm>
        </p:grpSpPr>
        <p:sp>
          <p:nvSpPr>
            <p:cNvPr id="1274891" name="Rectangle 11"/>
            <p:cNvSpPr>
              <a:spLocks noChangeArrowheads="1"/>
            </p:cNvSpPr>
            <p:nvPr/>
          </p:nvSpPr>
          <p:spPr bwMode="auto">
            <a:xfrm>
              <a:off x="3024" y="2496"/>
              <a:ext cx="96" cy="288"/>
            </a:xfrm>
            <a:prstGeom prst="rect">
              <a:avLst/>
            </a:prstGeom>
            <a:solidFill>
              <a:srgbClr val="009900"/>
            </a:solidFill>
            <a:ln w="12700">
              <a:solidFill>
                <a:schemeClr val="tx1"/>
              </a:solidFill>
              <a:miter lim="800000"/>
              <a:headEnd/>
              <a:tailEnd/>
            </a:ln>
            <a:effectLst/>
          </p:spPr>
          <p:txBody>
            <a:bodyPr wrap="none" anchor="ctr"/>
            <a:lstStyle/>
            <a:p>
              <a:endParaRPr lang="en-US"/>
            </a:p>
          </p:txBody>
        </p:sp>
        <p:sp>
          <p:nvSpPr>
            <p:cNvPr id="1274892" name="Rectangle 12"/>
            <p:cNvSpPr>
              <a:spLocks noChangeArrowheads="1"/>
            </p:cNvSpPr>
            <p:nvPr/>
          </p:nvSpPr>
          <p:spPr bwMode="auto">
            <a:xfrm>
              <a:off x="2880" y="1824"/>
              <a:ext cx="96" cy="2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74893" name="Line 13"/>
            <p:cNvSpPr>
              <a:spLocks noChangeShapeType="1"/>
            </p:cNvSpPr>
            <p:nvPr/>
          </p:nvSpPr>
          <p:spPr bwMode="auto">
            <a:xfrm>
              <a:off x="2928" y="2112"/>
              <a:ext cx="96" cy="384"/>
            </a:xfrm>
            <a:prstGeom prst="line">
              <a:avLst/>
            </a:prstGeom>
            <a:noFill/>
            <a:ln w="28575">
              <a:solidFill>
                <a:srgbClr val="009900"/>
              </a:solidFill>
              <a:round/>
              <a:headEnd/>
              <a:tailEnd type="triangle" w="med" len="med"/>
            </a:ln>
            <a:effectLst/>
          </p:spPr>
          <p:txBody>
            <a:bodyPr/>
            <a:lstStyle/>
            <a:p>
              <a:endParaRPr lang="en-US"/>
            </a:p>
          </p:txBody>
        </p:sp>
      </p:grpSp>
      <p:sp>
        <p:nvSpPr>
          <p:cNvPr id="1274894" name="Rectangle 14"/>
          <p:cNvSpPr>
            <a:spLocks noGrp="1" noChangeArrowheads="1"/>
          </p:cNvSpPr>
          <p:nvPr>
            <p:ph type="title"/>
          </p:nvPr>
        </p:nvSpPr>
        <p:spPr>
          <a:xfrm>
            <a:off x="652462" y="304800"/>
            <a:ext cx="7920066" cy="422275"/>
          </a:xfrm>
          <a:noFill/>
          <a:ln/>
        </p:spPr>
        <p:txBody>
          <a:bodyPr wrap="none">
            <a:normAutofit fontScale="90000"/>
          </a:bodyPr>
          <a:lstStyle/>
          <a:p>
            <a:r>
              <a:rPr lang="en-US" dirty="0"/>
              <a:t>Memory-to-Memory </a:t>
            </a:r>
            <a:r>
              <a:rPr lang="zh-CN" altLang="en-US" dirty="0" smtClean="0"/>
              <a:t>拷贝（</a:t>
            </a:r>
            <a:r>
              <a:rPr lang="zh-CN" altLang="en-US" sz="2700" dirty="0" smtClean="0"/>
              <a:t>精解，作业</a:t>
            </a:r>
            <a:r>
              <a:rPr lang="zh-CN" altLang="en-US" dirty="0" smtClean="0"/>
              <a:t>）</a:t>
            </a:r>
            <a:endParaRPr lang="en-US" dirty="0"/>
          </a:p>
        </p:txBody>
      </p:sp>
      <p:sp>
        <p:nvSpPr>
          <p:cNvPr id="1274895" name="Rectangle 15"/>
          <p:cNvSpPr>
            <a:spLocks noChangeArrowheads="1"/>
          </p:cNvSpPr>
          <p:nvPr/>
        </p:nvSpPr>
        <p:spPr bwMode="auto">
          <a:xfrm>
            <a:off x="304800" y="3511550"/>
            <a:ext cx="358775" cy="281305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US" i="1">
                <a:solidFill>
                  <a:schemeClr val="tx1"/>
                </a:solidFill>
              </a:rPr>
              <a:t>I</a:t>
            </a:r>
          </a:p>
          <a:p>
            <a:pPr algn="ctr">
              <a:lnSpc>
                <a:spcPct val="90000"/>
              </a:lnSpc>
            </a:pPr>
            <a:r>
              <a:rPr lang="en-US" i="1">
                <a:solidFill>
                  <a:schemeClr val="tx1"/>
                </a:solidFill>
              </a:rPr>
              <a:t>n</a:t>
            </a:r>
          </a:p>
          <a:p>
            <a:pPr algn="ctr">
              <a:lnSpc>
                <a:spcPct val="90000"/>
              </a:lnSpc>
            </a:pPr>
            <a:r>
              <a:rPr lang="en-US" i="1">
                <a:solidFill>
                  <a:schemeClr val="tx1"/>
                </a:solidFill>
              </a:rPr>
              <a:t>s</a:t>
            </a:r>
          </a:p>
          <a:p>
            <a:pPr algn="ctr">
              <a:lnSpc>
                <a:spcPct val="90000"/>
              </a:lnSpc>
            </a:pPr>
            <a:r>
              <a:rPr lang="en-US" i="1">
                <a:solidFill>
                  <a:schemeClr val="tx1"/>
                </a:solidFill>
              </a:rPr>
              <a:t>t</a:t>
            </a:r>
          </a:p>
          <a:p>
            <a:pPr algn="ctr">
              <a:lnSpc>
                <a:spcPct val="90000"/>
              </a:lnSpc>
            </a:pPr>
            <a:r>
              <a:rPr lang="en-US" i="1">
                <a:solidFill>
                  <a:schemeClr val="tx1"/>
                </a:solidFill>
              </a:rPr>
              <a:t>r.</a:t>
            </a:r>
          </a:p>
          <a:p>
            <a:pPr algn="ctr">
              <a:lnSpc>
                <a:spcPct val="90000"/>
              </a:lnSpc>
            </a:pPr>
            <a:endParaRPr lang="en-US" i="1">
              <a:solidFill>
                <a:schemeClr val="tx1"/>
              </a:solidFill>
            </a:endParaRPr>
          </a:p>
          <a:p>
            <a:pPr algn="ctr">
              <a:lnSpc>
                <a:spcPct val="90000"/>
              </a:lnSpc>
            </a:pPr>
            <a:r>
              <a:rPr lang="en-US" i="1">
                <a:solidFill>
                  <a:schemeClr val="tx1"/>
                </a:solidFill>
              </a:rPr>
              <a:t>O</a:t>
            </a:r>
          </a:p>
          <a:p>
            <a:pPr algn="ctr">
              <a:lnSpc>
                <a:spcPct val="90000"/>
              </a:lnSpc>
            </a:pPr>
            <a:r>
              <a:rPr lang="en-US" i="1">
                <a:solidFill>
                  <a:schemeClr val="tx1"/>
                </a:solidFill>
              </a:rPr>
              <a:t>r</a:t>
            </a:r>
          </a:p>
          <a:p>
            <a:pPr algn="ctr">
              <a:lnSpc>
                <a:spcPct val="90000"/>
              </a:lnSpc>
            </a:pPr>
            <a:r>
              <a:rPr lang="en-US" i="1">
                <a:solidFill>
                  <a:schemeClr val="tx1"/>
                </a:solidFill>
              </a:rPr>
              <a:t>d</a:t>
            </a:r>
          </a:p>
          <a:p>
            <a:pPr algn="ctr">
              <a:lnSpc>
                <a:spcPct val="90000"/>
              </a:lnSpc>
            </a:pPr>
            <a:r>
              <a:rPr lang="en-US" i="1">
                <a:solidFill>
                  <a:schemeClr val="tx1"/>
                </a:solidFill>
              </a:rPr>
              <a:t>e</a:t>
            </a:r>
          </a:p>
          <a:p>
            <a:pPr algn="ctr">
              <a:lnSpc>
                <a:spcPct val="90000"/>
              </a:lnSpc>
            </a:pPr>
            <a:r>
              <a:rPr lang="en-US" i="1">
                <a:solidFill>
                  <a:schemeClr val="tx1"/>
                </a:solidFill>
              </a:rPr>
              <a:t>r</a:t>
            </a:r>
          </a:p>
        </p:txBody>
      </p:sp>
      <p:sp>
        <p:nvSpPr>
          <p:cNvPr id="1274896" name="Line 16"/>
          <p:cNvSpPr>
            <a:spLocks noChangeShapeType="1"/>
          </p:cNvSpPr>
          <p:nvPr/>
        </p:nvSpPr>
        <p:spPr bwMode="auto">
          <a:xfrm>
            <a:off x="2527300" y="3363913"/>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74897" name="Rectangle 17"/>
          <p:cNvSpPr>
            <a:spLocks noChangeArrowheads="1"/>
          </p:cNvSpPr>
          <p:nvPr/>
        </p:nvSpPr>
        <p:spPr bwMode="auto">
          <a:xfrm>
            <a:off x="762000" y="3816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lw </a:t>
            </a:r>
            <a:r>
              <a:rPr lang="en-US" sz="2400" b="1">
                <a:latin typeface="Courier New" pitchFamily="49" charset="0"/>
              </a:rPr>
              <a:t>$1</a:t>
            </a:r>
            <a:r>
              <a:rPr lang="en-US" sz="2400" b="1">
                <a:solidFill>
                  <a:schemeClr val="tx1"/>
                </a:solidFill>
                <a:latin typeface="Courier New" pitchFamily="49" charset="0"/>
              </a:rPr>
              <a:t>,4($2)</a:t>
            </a:r>
          </a:p>
        </p:txBody>
      </p:sp>
      <p:grpSp>
        <p:nvGrpSpPr>
          <p:cNvPr id="3" name="Group 18"/>
          <p:cNvGrpSpPr>
            <a:grpSpLocks/>
          </p:cNvGrpSpPr>
          <p:nvPr/>
        </p:nvGrpSpPr>
        <p:grpSpPr bwMode="auto">
          <a:xfrm>
            <a:off x="3708400" y="3490913"/>
            <a:ext cx="4800600" cy="2382837"/>
            <a:chOff x="2088" y="659"/>
            <a:chExt cx="3024" cy="2816"/>
          </a:xfrm>
        </p:grpSpPr>
        <p:sp>
          <p:nvSpPr>
            <p:cNvPr id="1274899"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0"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1"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2"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3"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4"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5"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74906"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74907" name="Line 27"/>
          <p:cNvSpPr>
            <a:spLocks noChangeShapeType="1"/>
          </p:cNvSpPr>
          <p:nvPr/>
        </p:nvSpPr>
        <p:spPr bwMode="auto">
          <a:xfrm>
            <a:off x="685800" y="3511550"/>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4" name="Group 28"/>
          <p:cNvGrpSpPr>
            <a:grpSpLocks/>
          </p:cNvGrpSpPr>
          <p:nvPr/>
        </p:nvGrpSpPr>
        <p:grpSpPr bwMode="auto">
          <a:xfrm>
            <a:off x="3136900" y="3740150"/>
            <a:ext cx="3355975" cy="838200"/>
            <a:chOff x="1562" y="1152"/>
            <a:chExt cx="2114" cy="528"/>
          </a:xfrm>
        </p:grpSpPr>
        <p:grpSp>
          <p:nvGrpSpPr>
            <p:cNvPr id="5" name="Group 29"/>
            <p:cNvGrpSpPr>
              <a:grpSpLocks/>
            </p:cNvGrpSpPr>
            <p:nvPr/>
          </p:nvGrpSpPr>
          <p:grpSpPr bwMode="auto">
            <a:xfrm>
              <a:off x="2487" y="1152"/>
              <a:ext cx="223" cy="481"/>
              <a:chOff x="2207" y="1413"/>
              <a:chExt cx="223" cy="481"/>
            </a:xfrm>
          </p:grpSpPr>
          <p:sp>
            <p:nvSpPr>
              <p:cNvPr id="1274910"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1"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6" name="Group 32"/>
            <p:cNvGrpSpPr>
              <a:grpSpLocks/>
            </p:cNvGrpSpPr>
            <p:nvPr/>
          </p:nvGrpSpPr>
          <p:grpSpPr bwMode="auto">
            <a:xfrm>
              <a:off x="1562" y="1248"/>
              <a:ext cx="349" cy="289"/>
              <a:chOff x="1282" y="1509"/>
              <a:chExt cx="349" cy="289"/>
            </a:xfrm>
          </p:grpSpPr>
          <p:sp>
            <p:nvSpPr>
              <p:cNvPr id="1274913"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7" name="Group 34"/>
              <p:cNvGrpSpPr>
                <a:grpSpLocks/>
              </p:cNvGrpSpPr>
              <p:nvPr/>
            </p:nvGrpSpPr>
            <p:grpSpPr bwMode="auto">
              <a:xfrm>
                <a:off x="1291" y="1509"/>
                <a:ext cx="340" cy="289"/>
                <a:chOff x="1291" y="1509"/>
                <a:chExt cx="340" cy="289"/>
              </a:xfrm>
            </p:grpSpPr>
            <p:sp>
              <p:nvSpPr>
                <p:cNvPr id="1274915"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16"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17"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8" name="Group 38"/>
            <p:cNvGrpSpPr>
              <a:grpSpLocks/>
            </p:cNvGrpSpPr>
            <p:nvPr/>
          </p:nvGrpSpPr>
          <p:grpSpPr bwMode="auto">
            <a:xfrm>
              <a:off x="2031" y="1248"/>
              <a:ext cx="296" cy="289"/>
              <a:chOff x="1751" y="1509"/>
              <a:chExt cx="296" cy="289"/>
            </a:xfrm>
          </p:grpSpPr>
          <p:sp>
            <p:nvSpPr>
              <p:cNvPr id="1274919"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0"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1"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22"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3"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24"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9" name="Group 45"/>
            <p:cNvGrpSpPr>
              <a:grpSpLocks/>
            </p:cNvGrpSpPr>
            <p:nvPr/>
          </p:nvGrpSpPr>
          <p:grpSpPr bwMode="auto">
            <a:xfrm>
              <a:off x="2880" y="1248"/>
              <a:ext cx="325" cy="289"/>
              <a:chOff x="2600" y="1509"/>
              <a:chExt cx="325" cy="289"/>
            </a:xfrm>
          </p:grpSpPr>
          <p:sp>
            <p:nvSpPr>
              <p:cNvPr id="1274926"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27"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28"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0" name="Group 49"/>
            <p:cNvGrpSpPr>
              <a:grpSpLocks/>
            </p:cNvGrpSpPr>
            <p:nvPr/>
          </p:nvGrpSpPr>
          <p:grpSpPr bwMode="auto">
            <a:xfrm>
              <a:off x="3348" y="1248"/>
              <a:ext cx="284" cy="289"/>
              <a:chOff x="3068" y="1509"/>
              <a:chExt cx="284" cy="289"/>
            </a:xfrm>
          </p:grpSpPr>
          <p:sp>
            <p:nvSpPr>
              <p:cNvPr id="1274930"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31"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32"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33"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34"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35"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36"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37"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38"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39"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40"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4941" name="Rectangle 61"/>
          <p:cNvSpPr>
            <a:spLocks noChangeArrowheads="1"/>
          </p:cNvSpPr>
          <p:nvPr/>
        </p:nvSpPr>
        <p:spPr bwMode="auto">
          <a:xfrm>
            <a:off x="762000" y="4959350"/>
            <a:ext cx="2189163"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sw </a:t>
            </a:r>
            <a:r>
              <a:rPr lang="en-US" sz="2400" b="1">
                <a:latin typeface="Courier New" pitchFamily="49" charset="0"/>
              </a:rPr>
              <a:t>$1</a:t>
            </a:r>
            <a:r>
              <a:rPr lang="en-US" sz="2400" b="1">
                <a:solidFill>
                  <a:schemeClr val="tx1"/>
                </a:solidFill>
                <a:latin typeface="Courier New" pitchFamily="49" charset="0"/>
              </a:rPr>
              <a:t>,4($3)</a:t>
            </a:r>
          </a:p>
        </p:txBody>
      </p:sp>
      <p:grpSp>
        <p:nvGrpSpPr>
          <p:cNvPr id="11" name="Group 63"/>
          <p:cNvGrpSpPr>
            <a:grpSpLocks/>
          </p:cNvGrpSpPr>
          <p:nvPr/>
        </p:nvGrpSpPr>
        <p:grpSpPr bwMode="auto">
          <a:xfrm>
            <a:off x="3822700" y="4806950"/>
            <a:ext cx="3355975" cy="838200"/>
            <a:chOff x="1562" y="1152"/>
            <a:chExt cx="2114" cy="528"/>
          </a:xfrm>
        </p:grpSpPr>
        <p:grpSp>
          <p:nvGrpSpPr>
            <p:cNvPr id="12" name="Group 64"/>
            <p:cNvGrpSpPr>
              <a:grpSpLocks/>
            </p:cNvGrpSpPr>
            <p:nvPr/>
          </p:nvGrpSpPr>
          <p:grpSpPr bwMode="auto">
            <a:xfrm>
              <a:off x="2487" y="1152"/>
              <a:ext cx="223" cy="481"/>
              <a:chOff x="2207" y="1413"/>
              <a:chExt cx="223" cy="481"/>
            </a:xfrm>
          </p:grpSpPr>
          <p:sp>
            <p:nvSpPr>
              <p:cNvPr id="1274945"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46"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3" name="Group 67"/>
            <p:cNvGrpSpPr>
              <a:grpSpLocks/>
            </p:cNvGrpSpPr>
            <p:nvPr/>
          </p:nvGrpSpPr>
          <p:grpSpPr bwMode="auto">
            <a:xfrm>
              <a:off x="1562" y="1248"/>
              <a:ext cx="349" cy="289"/>
              <a:chOff x="1282" y="1509"/>
              <a:chExt cx="349" cy="289"/>
            </a:xfrm>
          </p:grpSpPr>
          <p:sp>
            <p:nvSpPr>
              <p:cNvPr id="1274948"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4" name="Group 69"/>
              <p:cNvGrpSpPr>
                <a:grpSpLocks/>
              </p:cNvGrpSpPr>
              <p:nvPr/>
            </p:nvGrpSpPr>
            <p:grpSpPr bwMode="auto">
              <a:xfrm>
                <a:off x="1291" y="1509"/>
                <a:ext cx="340" cy="289"/>
                <a:chOff x="1291" y="1509"/>
                <a:chExt cx="340" cy="289"/>
              </a:xfrm>
            </p:grpSpPr>
            <p:sp>
              <p:nvSpPr>
                <p:cNvPr id="1274950"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1"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74952"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5" name="Group 73"/>
            <p:cNvGrpSpPr>
              <a:grpSpLocks/>
            </p:cNvGrpSpPr>
            <p:nvPr/>
          </p:nvGrpSpPr>
          <p:grpSpPr bwMode="auto">
            <a:xfrm>
              <a:off x="2031" y="1248"/>
              <a:ext cx="296" cy="289"/>
              <a:chOff x="1751" y="1509"/>
              <a:chExt cx="296" cy="289"/>
            </a:xfrm>
          </p:grpSpPr>
          <p:sp>
            <p:nvSpPr>
              <p:cNvPr id="1274954"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5"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56"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74957"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58"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74959"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6" name="Group 80"/>
            <p:cNvGrpSpPr>
              <a:grpSpLocks/>
            </p:cNvGrpSpPr>
            <p:nvPr/>
          </p:nvGrpSpPr>
          <p:grpSpPr bwMode="auto">
            <a:xfrm>
              <a:off x="2880" y="1248"/>
              <a:ext cx="325" cy="289"/>
              <a:chOff x="2600" y="1509"/>
              <a:chExt cx="325" cy="289"/>
            </a:xfrm>
          </p:grpSpPr>
          <p:sp>
            <p:nvSpPr>
              <p:cNvPr id="1274961"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2"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3"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7" name="Group 84"/>
            <p:cNvGrpSpPr>
              <a:grpSpLocks/>
            </p:cNvGrpSpPr>
            <p:nvPr/>
          </p:nvGrpSpPr>
          <p:grpSpPr bwMode="auto">
            <a:xfrm>
              <a:off x="3348" y="1248"/>
              <a:ext cx="284" cy="289"/>
              <a:chOff x="3068" y="1509"/>
              <a:chExt cx="284" cy="289"/>
            </a:xfrm>
          </p:grpSpPr>
          <p:sp>
            <p:nvSpPr>
              <p:cNvPr id="1274965"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74966"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74967"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74968"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74969"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74970"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74971"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74972"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74973"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74974"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74975"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75009" name="Rectangle 129"/>
          <p:cNvSpPr>
            <a:spLocks noGrp="1" noChangeArrowheads="1"/>
          </p:cNvSpPr>
          <p:nvPr>
            <p:ph type="body" idx="1"/>
          </p:nvPr>
        </p:nvSpPr>
        <p:spPr>
          <a:xfrm>
            <a:off x="381000" y="838200"/>
            <a:ext cx="8153400" cy="1928733"/>
          </a:xfrm>
          <a:noFill/>
          <a:ln/>
        </p:spPr>
        <p:txBody>
          <a:bodyPr>
            <a:normAutofit fontScale="85000" lnSpcReduction="10000"/>
          </a:bodyPr>
          <a:lstStyle/>
          <a:p>
            <a:pPr marL="342900" indent="-342900">
              <a:lnSpc>
                <a:spcPct val="100000"/>
              </a:lnSpc>
              <a:spcBef>
                <a:spcPct val="30000"/>
              </a:spcBef>
            </a:pPr>
            <a:r>
              <a:rPr lang="en-US" altLang="zh-CN" dirty="0" err="1" smtClean="0"/>
              <a:t>Lw</a:t>
            </a:r>
            <a:r>
              <a:rPr lang="zh-CN" altLang="en-US" dirty="0" smtClean="0"/>
              <a:t>指令后，立刻</a:t>
            </a:r>
            <a:r>
              <a:rPr lang="en-US" altLang="zh-CN" dirty="0" err="1" smtClean="0"/>
              <a:t>sw</a:t>
            </a:r>
            <a:r>
              <a:rPr lang="zh-CN" altLang="en-US" dirty="0" smtClean="0"/>
              <a:t>指令，也需要转发，以避免一个时钟周期的阻塞。转发从</a:t>
            </a:r>
            <a:r>
              <a:rPr lang="en-US" altLang="zh-CN" dirty="0" smtClean="0"/>
              <a:t>MEM/WB</a:t>
            </a:r>
            <a:r>
              <a:rPr lang="zh-CN" altLang="en-US" dirty="0" smtClean="0"/>
              <a:t>状态寄存器到数据存储器输入端。</a:t>
            </a:r>
            <a:endParaRPr lang="en-US" altLang="zh-CN" dirty="0" smtClean="0"/>
          </a:p>
          <a:p>
            <a:pPr>
              <a:spcBef>
                <a:spcPct val="30000"/>
              </a:spcBef>
            </a:pPr>
            <a:r>
              <a:rPr lang="zh-CN" altLang="en-US" dirty="0" smtClean="0"/>
              <a:t>需要增加</a:t>
            </a:r>
            <a:r>
              <a:rPr lang="en-US" altLang="zh-CN" dirty="0" err="1" smtClean="0"/>
              <a:t>mux</a:t>
            </a:r>
            <a:r>
              <a:rPr lang="zh-CN" altLang="en-US" dirty="0" smtClean="0"/>
              <a:t>多选器和（在</a:t>
            </a:r>
            <a:r>
              <a:rPr lang="en-US" altLang="zh-CN" dirty="0" smtClean="0"/>
              <a:t>MEM</a:t>
            </a:r>
            <a:r>
              <a:rPr lang="zh-CN" altLang="en-US" dirty="0" smtClean="0"/>
              <a:t>级）转发控制单元</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8" descr="f04-58-P374493"/>
          <p:cNvPicPr>
            <a:picLocks noChangeAspect="1" noChangeArrowheads="1"/>
          </p:cNvPicPr>
          <p:nvPr/>
        </p:nvPicPr>
        <p:blipFill>
          <a:blip r:embed="rId3"/>
          <a:srcRect/>
          <a:stretch>
            <a:fillRect/>
          </a:stretch>
        </p:blipFill>
        <p:spPr bwMode="auto">
          <a:xfrm>
            <a:off x="1042988" y="1346200"/>
            <a:ext cx="6834187" cy="4800600"/>
          </a:xfrm>
          <a:prstGeom prst="rect">
            <a:avLst/>
          </a:prstGeom>
          <a:noFill/>
          <a:ln w="9525">
            <a:noFill/>
            <a:miter lim="800000"/>
            <a:headEnd/>
            <a:tailEnd/>
          </a:ln>
        </p:spPr>
      </p:pic>
      <p:sp>
        <p:nvSpPr>
          <p:cNvPr id="79876" name="Rectangle 2"/>
          <p:cNvSpPr>
            <a:spLocks noGrp="1" noChangeArrowheads="1"/>
          </p:cNvSpPr>
          <p:nvPr>
            <p:ph type="title"/>
          </p:nvPr>
        </p:nvSpPr>
        <p:spPr>
          <a:xfrm>
            <a:off x="428596" y="0"/>
            <a:ext cx="8229600" cy="1143000"/>
          </a:xfrm>
        </p:spPr>
        <p:txBody>
          <a:bodyPr/>
          <a:lstStyle/>
          <a:p>
            <a:pPr eaLnBrk="1" hangingPunct="1"/>
            <a:r>
              <a:rPr lang="zh-CN" altLang="en-US" dirty="0" smtClean="0">
                <a:ea typeface="宋体" charset="-122"/>
              </a:rPr>
              <a:t>装载使用型数据冒险</a:t>
            </a:r>
            <a:endParaRPr lang="en-AU" altLang="zh-CN" dirty="0" smtClean="0">
              <a:ea typeface="宋体" charset="-122"/>
            </a:endParaRPr>
          </a:p>
        </p:txBody>
      </p:sp>
      <p:sp>
        <p:nvSpPr>
          <p:cNvPr id="79877" name="Oval 6"/>
          <p:cNvSpPr>
            <a:spLocks noChangeArrowheads="1"/>
          </p:cNvSpPr>
          <p:nvPr/>
        </p:nvSpPr>
        <p:spPr bwMode="auto">
          <a:xfrm rot="2714808">
            <a:off x="4352131" y="2715419"/>
            <a:ext cx="360363" cy="1069975"/>
          </a:xfrm>
          <a:prstGeom prst="ellipse">
            <a:avLst/>
          </a:prstGeom>
          <a:noFill/>
          <a:ln w="28575">
            <a:solidFill>
              <a:srgbClr val="FF0000"/>
            </a:solidFill>
            <a:round/>
            <a:headEnd/>
            <a:tailEnd/>
          </a:ln>
          <a:effectLst/>
        </p:spPr>
        <p:txBody>
          <a:bodyPr wrap="none" anchor="ctr"/>
          <a:lstStyle/>
          <a:p>
            <a:endParaRPr lang="zh-CN" altLang="en-US">
              <a:ea typeface="宋体" charset="-122"/>
            </a:endParaRPr>
          </a:p>
        </p:txBody>
      </p:sp>
      <p:sp>
        <p:nvSpPr>
          <p:cNvPr id="79878" name="AutoShape 7"/>
          <p:cNvSpPr>
            <a:spLocks/>
          </p:cNvSpPr>
          <p:nvPr/>
        </p:nvSpPr>
        <p:spPr bwMode="auto">
          <a:xfrm>
            <a:off x="6953250" y="2593975"/>
            <a:ext cx="1579563" cy="1263653"/>
          </a:xfrm>
          <a:prstGeom prst="borderCallout1">
            <a:avLst>
              <a:gd name="adj1" fmla="val 16551"/>
              <a:gd name="adj2" fmla="val -4824"/>
              <a:gd name="adj3" fmla="val 44377"/>
              <a:gd name="adj4" fmla="val -130550"/>
            </a:avLst>
          </a:prstGeom>
          <a:solidFill>
            <a:schemeClr val="accent1"/>
          </a:solidFill>
          <a:ln w="9525">
            <a:solidFill>
              <a:schemeClr val="tx1"/>
            </a:solidFill>
            <a:miter lim="800000"/>
            <a:headEnd/>
            <a:tailEnd type="triangle" w="med" len="med"/>
          </a:ln>
          <a:effectLst/>
        </p:spPr>
        <p:txBody>
          <a:bodyPr/>
          <a:lstStyle/>
          <a:p>
            <a:r>
              <a:rPr lang="zh-CN" altLang="en-US" sz="1800" dirty="0" smtClean="0">
                <a:solidFill>
                  <a:schemeClr val="bg1"/>
                </a:solidFill>
                <a:ea typeface="宋体" charset="-122"/>
              </a:rPr>
              <a:t>需要阻塞一个时钟周期，无法转发。因为数据产生得晚</a:t>
            </a:r>
            <a:endParaRPr lang="en-AU" altLang="zh-CN" sz="1800" dirty="0">
              <a:solidFill>
                <a:schemeClr val="bg1"/>
              </a:solidFill>
              <a:ea typeface="宋体"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a:bodyPr>
          <a:lstStyle/>
          <a:p>
            <a:pPr eaLnBrk="1" hangingPunct="1"/>
            <a:r>
              <a:rPr lang="zh-CN" altLang="en-US" dirty="0" smtClean="0">
                <a:ea typeface="宋体" charset="-122"/>
              </a:rPr>
              <a:t>装载使用型冒险检测单元</a:t>
            </a:r>
            <a:endParaRPr lang="en-AU" altLang="zh-CN" dirty="0" smtClean="0">
              <a:ea typeface="宋体" charset="-122"/>
            </a:endParaRPr>
          </a:p>
        </p:txBody>
      </p:sp>
      <p:sp>
        <p:nvSpPr>
          <p:cNvPr id="80900" name="Rectangle 3"/>
          <p:cNvSpPr>
            <a:spLocks noGrp="1" noChangeArrowheads="1"/>
          </p:cNvSpPr>
          <p:nvPr>
            <p:ph type="body" idx="1"/>
          </p:nvPr>
        </p:nvSpPr>
        <p:spPr/>
        <p:txBody>
          <a:bodyPr>
            <a:normAutofit lnSpcReduction="10000"/>
          </a:bodyPr>
          <a:lstStyle/>
          <a:p>
            <a:pPr eaLnBrk="1" hangingPunct="1">
              <a:lnSpc>
                <a:spcPct val="90000"/>
              </a:lnSpc>
            </a:pPr>
            <a:r>
              <a:rPr lang="zh-CN" altLang="en-US" dirty="0" smtClean="0">
                <a:ea typeface="宋体" charset="-122"/>
              </a:rPr>
              <a:t>检测单元在</a:t>
            </a:r>
            <a:r>
              <a:rPr lang="en-US" altLang="zh-CN" dirty="0" smtClean="0">
                <a:ea typeface="宋体" charset="-122"/>
              </a:rPr>
              <a:t>ID</a:t>
            </a:r>
            <a:r>
              <a:rPr lang="zh-CN" altLang="en-US" dirty="0" smtClean="0">
                <a:ea typeface="宋体" charset="-122"/>
              </a:rPr>
              <a:t>级工作</a:t>
            </a:r>
            <a:endParaRPr lang="en-US" altLang="zh-CN" dirty="0" smtClean="0">
              <a:ea typeface="宋体" charset="-122"/>
            </a:endParaRPr>
          </a:p>
          <a:p>
            <a:pPr eaLnBrk="1" hangingPunct="1">
              <a:lnSpc>
                <a:spcPct val="90000"/>
              </a:lnSpc>
            </a:pPr>
            <a:r>
              <a:rPr lang="en-US" altLang="zh-CN" dirty="0" smtClean="0">
                <a:ea typeface="宋体" charset="-122"/>
              </a:rPr>
              <a:t>ID</a:t>
            </a:r>
            <a:r>
              <a:rPr lang="zh-CN" altLang="en-US" dirty="0" smtClean="0">
                <a:ea typeface="宋体" charset="-122"/>
              </a:rPr>
              <a:t>级的</a:t>
            </a:r>
            <a:r>
              <a:rPr lang="en-US" altLang="zh-CN" dirty="0" smtClean="0">
                <a:ea typeface="宋体" charset="-122"/>
              </a:rPr>
              <a:t>ALU</a:t>
            </a:r>
            <a:r>
              <a:rPr lang="zh-CN" altLang="en-US" dirty="0" smtClean="0">
                <a:ea typeface="宋体" charset="-122"/>
              </a:rPr>
              <a:t>操作数寄存器号如下：</a:t>
            </a:r>
            <a:endParaRPr lang="en-US" altLang="zh-CN" dirty="0" smtClean="0">
              <a:ea typeface="宋体" charset="-122"/>
            </a:endParaRPr>
          </a:p>
          <a:p>
            <a:pPr lvl="1" eaLnBrk="1" hangingPunct="1">
              <a:lnSpc>
                <a:spcPct val="90000"/>
              </a:lnSpc>
            </a:pPr>
            <a:r>
              <a:rPr lang="en-US" altLang="zh-CN" dirty="0" smtClean="0">
                <a:ea typeface="宋体" charset="-122"/>
              </a:rPr>
              <a:t>IF/</a:t>
            </a:r>
            <a:r>
              <a:rPr lang="en-US" altLang="zh-CN" dirty="0" err="1" smtClean="0">
                <a:ea typeface="宋体" charset="-122"/>
              </a:rPr>
              <a:t>ID.RegisterRs</a:t>
            </a:r>
            <a:r>
              <a:rPr lang="en-US" altLang="zh-CN" dirty="0" smtClean="0">
                <a:ea typeface="宋体" charset="-122"/>
              </a:rPr>
              <a:t>, IF/</a:t>
            </a:r>
            <a:r>
              <a:rPr lang="en-US" altLang="zh-CN" dirty="0" err="1" smtClean="0">
                <a:ea typeface="宋体" charset="-122"/>
              </a:rPr>
              <a:t>ID.RegisterRt</a:t>
            </a:r>
            <a:endParaRPr lang="en-US" altLang="zh-CN" dirty="0" smtClean="0">
              <a:ea typeface="宋体" charset="-122"/>
            </a:endParaRPr>
          </a:p>
          <a:p>
            <a:pPr eaLnBrk="1" hangingPunct="1">
              <a:lnSpc>
                <a:spcPct val="90000"/>
              </a:lnSpc>
            </a:pPr>
            <a:r>
              <a:rPr lang="zh-CN" altLang="en-US" dirty="0" smtClean="0">
                <a:ea typeface="宋体" charset="-122"/>
              </a:rPr>
              <a:t>如下条件成立发生装载使用数据冒险</a:t>
            </a:r>
            <a:endParaRPr lang="en-US" altLang="zh-CN" dirty="0" smtClean="0">
              <a:ea typeface="宋体" charset="-122"/>
            </a:endParaRPr>
          </a:p>
          <a:p>
            <a:pPr lvl="1" eaLnBrk="1" hangingPunct="1">
              <a:lnSpc>
                <a:spcPct val="90000"/>
              </a:lnSpc>
            </a:pPr>
            <a:r>
              <a:rPr lang="en-US" altLang="zh-CN" dirty="0" smtClean="0">
                <a:ea typeface="宋体" charset="-122"/>
              </a:rPr>
              <a:t>ID/</a:t>
            </a:r>
            <a:r>
              <a:rPr lang="en-US" altLang="zh-CN" dirty="0" err="1" smtClean="0">
                <a:ea typeface="宋体" charset="-122"/>
              </a:rPr>
              <a:t>EX.MemRead</a:t>
            </a:r>
            <a:r>
              <a:rPr lang="en-US" altLang="zh-CN" dirty="0" smtClean="0">
                <a:ea typeface="宋体" charset="-122"/>
              </a:rPr>
              <a:t> and</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IF/</a:t>
            </a:r>
            <a:r>
              <a:rPr lang="en-US" altLang="zh-CN" dirty="0" err="1" smtClean="0">
                <a:ea typeface="宋体" charset="-122"/>
              </a:rPr>
              <a:t>ID.RegisterRs</a:t>
            </a:r>
            <a:r>
              <a:rPr lang="en-US" altLang="zh-CN" dirty="0" smtClean="0">
                <a:ea typeface="宋体" charset="-122"/>
              </a:rPr>
              <a:t>) or</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IF/</a:t>
            </a:r>
            <a:r>
              <a:rPr lang="en-US" altLang="zh-CN" dirty="0" err="1" smtClean="0">
                <a:ea typeface="宋体" charset="-122"/>
              </a:rPr>
              <a:t>ID.RegisterRt</a:t>
            </a:r>
            <a:r>
              <a:rPr lang="en-US" altLang="zh-CN" dirty="0" smtClean="0">
                <a:ea typeface="宋体" charset="-122"/>
              </a:rPr>
              <a:t>))</a:t>
            </a:r>
          </a:p>
          <a:p>
            <a:pPr lvl="1" eaLnBrk="1" hangingPunct="1">
              <a:lnSpc>
                <a:spcPct val="90000"/>
              </a:lnSpc>
            </a:pPr>
            <a:endParaRPr lang="en-US" altLang="zh-CN" dirty="0" smtClean="0">
              <a:ea typeface="宋体" charset="-122"/>
            </a:endParaRPr>
          </a:p>
          <a:p>
            <a:pPr lvl="1" eaLnBrk="1" hangingPunct="1">
              <a:lnSpc>
                <a:spcPct val="90000"/>
              </a:lnSpc>
            </a:pPr>
            <a:endParaRPr lang="en-AU" altLang="zh-CN" dirty="0" smtClean="0">
              <a:ea typeface="宋体" charset="-122"/>
            </a:endParaRPr>
          </a:p>
          <a:p>
            <a:pPr eaLnBrk="1" hangingPunct="1">
              <a:lnSpc>
                <a:spcPct val="90000"/>
              </a:lnSpc>
            </a:pPr>
            <a:r>
              <a:rPr lang="zh-CN" altLang="en-US" dirty="0" smtClean="0">
                <a:ea typeface="宋体" charset="-122"/>
              </a:rPr>
              <a:t>若检测到，则插入空指令，阻塞</a:t>
            </a:r>
            <a:endParaRPr lang="en-AU" altLang="zh-CN" dirty="0"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285720" y="357166"/>
            <a:ext cx="8259762" cy="671512"/>
          </a:xfrm>
        </p:spPr>
        <p:txBody>
          <a:bodyPr/>
          <a:lstStyle/>
          <a:p>
            <a:pPr eaLnBrk="1" hangingPunct="1"/>
            <a:r>
              <a:rPr lang="zh-CN" altLang="en-US" sz="3800" dirty="0" smtClean="0">
                <a:ea typeface="宋体" charset="-122"/>
              </a:rPr>
              <a:t>数据冒险</a:t>
            </a:r>
            <a:endParaRPr lang="en-AU" altLang="zh-CN" sz="3800" dirty="0" smtClean="0">
              <a:ea typeface="宋体" charset="-122"/>
            </a:endParaRPr>
          </a:p>
        </p:txBody>
      </p:sp>
      <p:sp>
        <p:nvSpPr>
          <p:cNvPr id="70660" name="Rectangle 3"/>
          <p:cNvSpPr>
            <a:spLocks noGrp="1" noChangeArrowheads="1"/>
          </p:cNvSpPr>
          <p:nvPr>
            <p:ph type="body" idx="1"/>
          </p:nvPr>
        </p:nvSpPr>
        <p:spPr/>
        <p:txBody>
          <a:bodyPr/>
          <a:lstStyle/>
          <a:p>
            <a:pPr eaLnBrk="1" hangingPunct="1"/>
            <a:r>
              <a:rPr lang="zh-CN" altLang="en-US" dirty="0" smtClean="0">
                <a:ea typeface="宋体" charset="-122"/>
              </a:rPr>
              <a:t>如下指令序列会发生数据冒险</a:t>
            </a:r>
            <a:r>
              <a:rPr lang="en-US" altLang="zh-CN" dirty="0" smtClean="0">
                <a:ea typeface="宋体" charset="-122"/>
              </a:rPr>
              <a:t>:</a:t>
            </a:r>
          </a:p>
          <a:p>
            <a:pPr lvl="1" eaLnBrk="1" hangingPunct="1">
              <a:buFont typeface="Wingdings" pitchFamily="2" charset="2"/>
              <a:buNone/>
            </a:pPr>
            <a:r>
              <a:rPr lang="en-AU" altLang="zh-CN" dirty="0" smtClean="0">
                <a:latin typeface="Lucida Console" pitchFamily="49" charset="0"/>
                <a:ea typeface="宋体" charset="-122"/>
              </a:rPr>
              <a:t>	sub </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 $1,$3</a:t>
            </a:r>
            <a:br>
              <a:rPr lang="en-AU" altLang="zh-CN" dirty="0" smtClean="0">
                <a:latin typeface="Lucida Console" pitchFamily="49" charset="0"/>
                <a:ea typeface="宋体" charset="-122"/>
              </a:rPr>
            </a:br>
            <a:r>
              <a:rPr lang="en-AU" altLang="zh-CN" dirty="0" smtClean="0">
                <a:latin typeface="Lucida Console" pitchFamily="49" charset="0"/>
                <a:ea typeface="宋体" charset="-122"/>
              </a:rPr>
              <a:t>and $12,</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,$5</a:t>
            </a:r>
            <a:br>
              <a:rPr lang="en-AU" altLang="zh-CN" dirty="0" smtClean="0">
                <a:latin typeface="Lucida Console" pitchFamily="49" charset="0"/>
                <a:ea typeface="宋体" charset="-122"/>
              </a:rPr>
            </a:br>
            <a:r>
              <a:rPr lang="en-AU" altLang="zh-CN" dirty="0" smtClean="0">
                <a:latin typeface="Lucida Console" pitchFamily="49" charset="0"/>
                <a:ea typeface="宋体" charset="-122"/>
              </a:rPr>
              <a:t>or  $13,$6,</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
            </a:r>
            <a:br>
              <a:rPr lang="en-AU" altLang="zh-CN" dirty="0" smtClean="0">
                <a:latin typeface="Lucida Console" pitchFamily="49" charset="0"/>
                <a:ea typeface="宋体" charset="-122"/>
              </a:rPr>
            </a:br>
            <a:r>
              <a:rPr lang="en-AU" altLang="zh-CN" dirty="0" smtClean="0">
                <a:latin typeface="Lucida Console" pitchFamily="49" charset="0"/>
                <a:ea typeface="宋体" charset="-122"/>
              </a:rPr>
              <a:t>add $14,</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
            </a:r>
            <a:br>
              <a:rPr lang="en-AU" altLang="zh-CN" dirty="0" smtClean="0">
                <a:latin typeface="Lucida Console" pitchFamily="49" charset="0"/>
                <a:ea typeface="宋体" charset="-122"/>
              </a:rPr>
            </a:br>
            <a:r>
              <a:rPr lang="en-AU" altLang="zh-CN" dirty="0" err="1" smtClean="0">
                <a:latin typeface="Lucida Console" pitchFamily="49" charset="0"/>
                <a:ea typeface="宋体" charset="-122"/>
              </a:rPr>
              <a:t>sw</a:t>
            </a:r>
            <a:r>
              <a:rPr lang="en-AU" altLang="zh-CN" dirty="0" smtClean="0">
                <a:latin typeface="Lucida Console" pitchFamily="49" charset="0"/>
                <a:ea typeface="宋体" charset="-122"/>
              </a:rPr>
              <a:t>  $15,100(</a:t>
            </a:r>
            <a:r>
              <a:rPr lang="en-AU" altLang="zh-CN" dirty="0" smtClean="0">
                <a:solidFill>
                  <a:schemeClr val="hlink"/>
                </a:solidFill>
                <a:latin typeface="Lucida Console" pitchFamily="49" charset="0"/>
                <a:ea typeface="宋体" charset="-122"/>
              </a:rPr>
              <a:t>$2</a:t>
            </a:r>
            <a:r>
              <a:rPr lang="en-AU" altLang="zh-CN" dirty="0" smtClean="0">
                <a:latin typeface="Lucida Console" pitchFamily="49" charset="0"/>
                <a:ea typeface="宋体" charset="-122"/>
              </a:rPr>
              <a:t>)</a:t>
            </a:r>
          </a:p>
          <a:p>
            <a:pPr eaLnBrk="1" hangingPunct="1"/>
            <a:r>
              <a:rPr lang="zh-CN" altLang="en-US" dirty="0" smtClean="0">
                <a:ea typeface="宋体" charset="-122"/>
              </a:rPr>
              <a:t>通过转发解决数据冒险</a:t>
            </a:r>
            <a:endParaRPr lang="en-US" altLang="zh-CN" dirty="0" smtClean="0">
              <a:ea typeface="宋体" charset="-122"/>
            </a:endParaRPr>
          </a:p>
          <a:p>
            <a:pPr lvl="1" eaLnBrk="1" hangingPunct="1"/>
            <a:r>
              <a:rPr lang="zh-CN" altLang="en-US" dirty="0" smtClean="0">
                <a:ea typeface="宋体" charset="-122"/>
              </a:rPr>
              <a:t>如何测知何时转发</a:t>
            </a:r>
            <a:r>
              <a:rPr lang="en-US" altLang="zh-CN" dirty="0" smtClean="0">
                <a:ea typeface="宋体" charset="-122"/>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a:bodyPr>
          <a:lstStyle/>
          <a:p>
            <a:pPr eaLnBrk="1" hangingPunct="1"/>
            <a:r>
              <a:rPr lang="zh-CN" altLang="en-US" dirty="0" smtClean="0">
                <a:ea typeface="宋体" charset="-122"/>
              </a:rPr>
              <a:t>装载使用型冒险检测单元</a:t>
            </a:r>
            <a:endParaRPr lang="en-AU" altLang="zh-CN" dirty="0" smtClean="0">
              <a:ea typeface="宋体" charset="-122"/>
            </a:endParaRPr>
          </a:p>
        </p:txBody>
      </p:sp>
      <p:sp>
        <p:nvSpPr>
          <p:cNvPr id="80900" name="Rectangle 3"/>
          <p:cNvSpPr>
            <a:spLocks noGrp="1" noChangeArrowheads="1"/>
          </p:cNvSpPr>
          <p:nvPr>
            <p:ph type="body" idx="1"/>
          </p:nvPr>
        </p:nvSpPr>
        <p:spPr/>
        <p:txBody>
          <a:bodyPr>
            <a:normAutofit lnSpcReduction="10000"/>
          </a:bodyPr>
          <a:lstStyle/>
          <a:p>
            <a:pPr eaLnBrk="1" hangingPunct="1">
              <a:lnSpc>
                <a:spcPct val="90000"/>
              </a:lnSpc>
            </a:pPr>
            <a:r>
              <a:rPr lang="zh-CN" altLang="en-US" dirty="0" smtClean="0">
                <a:ea typeface="宋体" charset="-122"/>
              </a:rPr>
              <a:t>检测单元在</a:t>
            </a:r>
            <a:r>
              <a:rPr lang="en-US" altLang="zh-CN" dirty="0" smtClean="0">
                <a:ea typeface="宋体" charset="-122"/>
              </a:rPr>
              <a:t>ID</a:t>
            </a:r>
            <a:r>
              <a:rPr lang="zh-CN" altLang="en-US" dirty="0" smtClean="0">
                <a:ea typeface="宋体" charset="-122"/>
              </a:rPr>
              <a:t>级工作</a:t>
            </a:r>
            <a:endParaRPr lang="en-US" altLang="zh-CN" dirty="0" smtClean="0">
              <a:ea typeface="宋体" charset="-122"/>
            </a:endParaRPr>
          </a:p>
          <a:p>
            <a:pPr eaLnBrk="1" hangingPunct="1">
              <a:lnSpc>
                <a:spcPct val="90000"/>
              </a:lnSpc>
            </a:pPr>
            <a:r>
              <a:rPr lang="en-US" altLang="zh-CN" dirty="0" smtClean="0">
                <a:ea typeface="宋体" charset="-122"/>
              </a:rPr>
              <a:t>ID</a:t>
            </a:r>
            <a:r>
              <a:rPr lang="zh-CN" altLang="en-US" dirty="0" smtClean="0">
                <a:ea typeface="宋体" charset="-122"/>
              </a:rPr>
              <a:t>级的</a:t>
            </a:r>
            <a:r>
              <a:rPr lang="en-US" altLang="zh-CN" dirty="0" smtClean="0">
                <a:ea typeface="宋体" charset="-122"/>
              </a:rPr>
              <a:t>ALU</a:t>
            </a:r>
            <a:r>
              <a:rPr lang="zh-CN" altLang="en-US" dirty="0" smtClean="0">
                <a:ea typeface="宋体" charset="-122"/>
              </a:rPr>
              <a:t>操作数寄存器号如下：</a:t>
            </a:r>
            <a:endParaRPr lang="en-US" altLang="zh-CN" dirty="0" smtClean="0">
              <a:ea typeface="宋体" charset="-122"/>
            </a:endParaRPr>
          </a:p>
          <a:p>
            <a:pPr lvl="1" eaLnBrk="1" hangingPunct="1">
              <a:lnSpc>
                <a:spcPct val="90000"/>
              </a:lnSpc>
            </a:pPr>
            <a:r>
              <a:rPr lang="en-US" altLang="zh-CN" dirty="0" smtClean="0">
                <a:ea typeface="宋体" charset="-122"/>
              </a:rPr>
              <a:t>IF/</a:t>
            </a:r>
            <a:r>
              <a:rPr lang="en-US" altLang="zh-CN" dirty="0" err="1" smtClean="0">
                <a:ea typeface="宋体" charset="-122"/>
              </a:rPr>
              <a:t>ID.RegisterRs</a:t>
            </a:r>
            <a:r>
              <a:rPr lang="en-US" altLang="zh-CN" dirty="0" smtClean="0">
                <a:ea typeface="宋体" charset="-122"/>
              </a:rPr>
              <a:t>, IF/</a:t>
            </a:r>
            <a:r>
              <a:rPr lang="en-US" altLang="zh-CN" dirty="0" err="1" smtClean="0">
                <a:ea typeface="宋体" charset="-122"/>
              </a:rPr>
              <a:t>ID.RegisterRt</a:t>
            </a:r>
            <a:endParaRPr lang="en-US" altLang="zh-CN" dirty="0" smtClean="0">
              <a:ea typeface="宋体" charset="-122"/>
            </a:endParaRPr>
          </a:p>
          <a:p>
            <a:pPr eaLnBrk="1" hangingPunct="1">
              <a:lnSpc>
                <a:spcPct val="90000"/>
              </a:lnSpc>
            </a:pPr>
            <a:r>
              <a:rPr lang="zh-CN" altLang="en-US" dirty="0" smtClean="0">
                <a:ea typeface="宋体" charset="-122"/>
              </a:rPr>
              <a:t>如下条件成立发生装载使用数据冒险</a:t>
            </a:r>
            <a:endParaRPr lang="en-US" altLang="zh-CN" dirty="0" smtClean="0">
              <a:ea typeface="宋体" charset="-122"/>
            </a:endParaRPr>
          </a:p>
          <a:p>
            <a:pPr lvl="1" eaLnBrk="1" hangingPunct="1">
              <a:lnSpc>
                <a:spcPct val="90000"/>
              </a:lnSpc>
            </a:pPr>
            <a:r>
              <a:rPr lang="en-US" altLang="zh-CN" dirty="0" smtClean="0">
                <a:ea typeface="宋体" charset="-122"/>
              </a:rPr>
              <a:t>ID/</a:t>
            </a:r>
            <a:r>
              <a:rPr lang="en-US" altLang="zh-CN" dirty="0" err="1" smtClean="0">
                <a:ea typeface="宋体" charset="-122"/>
              </a:rPr>
              <a:t>EX.MemRead</a:t>
            </a:r>
            <a:r>
              <a:rPr lang="en-US" altLang="zh-CN" dirty="0" smtClean="0">
                <a:ea typeface="宋体" charset="-122"/>
              </a:rPr>
              <a:t> and</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IF/</a:t>
            </a:r>
            <a:r>
              <a:rPr lang="en-US" altLang="zh-CN" dirty="0" err="1" smtClean="0">
                <a:ea typeface="宋体" charset="-122"/>
              </a:rPr>
              <a:t>ID.RegisterRs</a:t>
            </a:r>
            <a:r>
              <a:rPr lang="en-US" altLang="zh-CN" dirty="0" smtClean="0">
                <a:ea typeface="宋体" charset="-122"/>
              </a:rPr>
              <a:t>) or</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IF/</a:t>
            </a:r>
            <a:r>
              <a:rPr lang="en-US" altLang="zh-CN" dirty="0" err="1" smtClean="0">
                <a:ea typeface="宋体" charset="-122"/>
              </a:rPr>
              <a:t>ID.RegisterRt</a:t>
            </a:r>
            <a:r>
              <a:rPr lang="en-US" altLang="zh-CN" dirty="0" smtClean="0">
                <a:ea typeface="宋体" charset="-122"/>
              </a:rPr>
              <a:t>))</a:t>
            </a:r>
          </a:p>
          <a:p>
            <a:pPr lvl="1" eaLnBrk="1" hangingPunct="1">
              <a:lnSpc>
                <a:spcPct val="90000"/>
              </a:lnSpc>
            </a:pPr>
            <a:endParaRPr lang="en-US" altLang="zh-CN" dirty="0" smtClean="0">
              <a:ea typeface="宋体" charset="-122"/>
            </a:endParaRPr>
          </a:p>
          <a:p>
            <a:pPr lvl="1" eaLnBrk="1" hangingPunct="1">
              <a:lnSpc>
                <a:spcPct val="90000"/>
              </a:lnSpc>
            </a:pPr>
            <a:endParaRPr lang="en-AU" altLang="zh-CN" dirty="0" smtClean="0">
              <a:ea typeface="宋体" charset="-122"/>
            </a:endParaRPr>
          </a:p>
          <a:p>
            <a:pPr eaLnBrk="1" hangingPunct="1">
              <a:lnSpc>
                <a:spcPct val="90000"/>
              </a:lnSpc>
            </a:pPr>
            <a:r>
              <a:rPr lang="zh-CN" altLang="en-US" dirty="0" smtClean="0">
                <a:ea typeface="宋体" charset="-122"/>
              </a:rPr>
              <a:t>若检测到，则插入空指令，阻塞</a:t>
            </a:r>
            <a:endParaRPr lang="en-AU" altLang="zh-CN" dirty="0" smtClean="0">
              <a:ea typeface="宋体" charset="-122"/>
            </a:endParaRPr>
          </a:p>
        </p:txBody>
      </p:sp>
      <p:sp>
        <p:nvSpPr>
          <p:cNvPr id="4" name="线形标注 1 3"/>
          <p:cNvSpPr/>
          <p:nvPr/>
        </p:nvSpPr>
        <p:spPr>
          <a:xfrm>
            <a:off x="5429256" y="3929066"/>
            <a:ext cx="2000264" cy="642942"/>
          </a:xfrm>
          <a:prstGeom prst="borderCallout1">
            <a:avLst>
              <a:gd name="adj1" fmla="val 18750"/>
              <a:gd name="adj2" fmla="val -8333"/>
              <a:gd name="adj3" fmla="val -29721"/>
              <a:gd name="adj4" fmla="val -82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译码后判断是否为装载</a:t>
            </a:r>
            <a:r>
              <a:rPr lang="en-US" altLang="zh-CN" dirty="0" err="1" smtClean="0"/>
              <a:t>lw</a:t>
            </a:r>
            <a:r>
              <a:rPr lang="zh-CN" altLang="en-US" dirty="0" smtClean="0"/>
              <a:t>指令</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a:bodyPr>
          <a:lstStyle/>
          <a:p>
            <a:pPr eaLnBrk="1" hangingPunct="1"/>
            <a:r>
              <a:rPr lang="zh-CN" altLang="en-US" dirty="0" smtClean="0">
                <a:ea typeface="宋体" charset="-122"/>
              </a:rPr>
              <a:t>装载使用型冒险检测单元</a:t>
            </a:r>
            <a:endParaRPr lang="en-AU" altLang="zh-CN" dirty="0" smtClean="0">
              <a:ea typeface="宋体" charset="-122"/>
            </a:endParaRPr>
          </a:p>
        </p:txBody>
      </p:sp>
      <p:sp>
        <p:nvSpPr>
          <p:cNvPr id="80900" name="Rectangle 3"/>
          <p:cNvSpPr>
            <a:spLocks noGrp="1" noChangeArrowheads="1"/>
          </p:cNvSpPr>
          <p:nvPr>
            <p:ph type="body" idx="1"/>
          </p:nvPr>
        </p:nvSpPr>
        <p:spPr/>
        <p:txBody>
          <a:bodyPr>
            <a:normAutofit lnSpcReduction="10000"/>
          </a:bodyPr>
          <a:lstStyle/>
          <a:p>
            <a:pPr eaLnBrk="1" hangingPunct="1">
              <a:lnSpc>
                <a:spcPct val="90000"/>
              </a:lnSpc>
            </a:pPr>
            <a:r>
              <a:rPr lang="zh-CN" altLang="en-US" dirty="0" smtClean="0">
                <a:ea typeface="宋体" charset="-122"/>
              </a:rPr>
              <a:t>检测单元在</a:t>
            </a:r>
            <a:r>
              <a:rPr lang="en-US" altLang="zh-CN" dirty="0" smtClean="0">
                <a:ea typeface="宋体" charset="-122"/>
              </a:rPr>
              <a:t>ID</a:t>
            </a:r>
            <a:r>
              <a:rPr lang="zh-CN" altLang="en-US" dirty="0" smtClean="0">
                <a:ea typeface="宋体" charset="-122"/>
              </a:rPr>
              <a:t>级工作</a:t>
            </a:r>
            <a:endParaRPr lang="en-US" altLang="zh-CN" dirty="0" smtClean="0">
              <a:ea typeface="宋体" charset="-122"/>
            </a:endParaRPr>
          </a:p>
          <a:p>
            <a:pPr eaLnBrk="1" hangingPunct="1">
              <a:lnSpc>
                <a:spcPct val="90000"/>
              </a:lnSpc>
            </a:pPr>
            <a:r>
              <a:rPr lang="en-US" altLang="zh-CN" dirty="0" smtClean="0">
                <a:ea typeface="宋体" charset="-122"/>
              </a:rPr>
              <a:t>ID</a:t>
            </a:r>
            <a:r>
              <a:rPr lang="zh-CN" altLang="en-US" dirty="0" smtClean="0">
                <a:ea typeface="宋体" charset="-122"/>
              </a:rPr>
              <a:t>级的</a:t>
            </a:r>
            <a:r>
              <a:rPr lang="en-US" altLang="zh-CN" dirty="0" smtClean="0">
                <a:ea typeface="宋体" charset="-122"/>
              </a:rPr>
              <a:t>ALU</a:t>
            </a:r>
            <a:r>
              <a:rPr lang="zh-CN" altLang="en-US" dirty="0" smtClean="0">
                <a:ea typeface="宋体" charset="-122"/>
              </a:rPr>
              <a:t>操作数寄存器号如下：</a:t>
            </a:r>
            <a:endParaRPr lang="en-US" altLang="zh-CN" dirty="0" smtClean="0">
              <a:ea typeface="宋体" charset="-122"/>
            </a:endParaRPr>
          </a:p>
          <a:p>
            <a:pPr lvl="1" eaLnBrk="1" hangingPunct="1">
              <a:lnSpc>
                <a:spcPct val="90000"/>
              </a:lnSpc>
            </a:pPr>
            <a:r>
              <a:rPr lang="en-US" altLang="zh-CN" dirty="0" smtClean="0">
                <a:ea typeface="宋体" charset="-122"/>
              </a:rPr>
              <a:t>IF/</a:t>
            </a:r>
            <a:r>
              <a:rPr lang="en-US" altLang="zh-CN" dirty="0" err="1" smtClean="0">
                <a:ea typeface="宋体" charset="-122"/>
              </a:rPr>
              <a:t>ID.RegisterRs</a:t>
            </a:r>
            <a:r>
              <a:rPr lang="en-US" altLang="zh-CN" dirty="0" smtClean="0">
                <a:ea typeface="宋体" charset="-122"/>
              </a:rPr>
              <a:t>, IF/</a:t>
            </a:r>
            <a:r>
              <a:rPr lang="en-US" altLang="zh-CN" dirty="0" err="1" smtClean="0">
                <a:ea typeface="宋体" charset="-122"/>
              </a:rPr>
              <a:t>ID.RegisterRt</a:t>
            </a:r>
            <a:endParaRPr lang="en-US" altLang="zh-CN" dirty="0" smtClean="0">
              <a:ea typeface="宋体" charset="-122"/>
            </a:endParaRPr>
          </a:p>
          <a:p>
            <a:pPr eaLnBrk="1" hangingPunct="1">
              <a:lnSpc>
                <a:spcPct val="90000"/>
              </a:lnSpc>
            </a:pPr>
            <a:r>
              <a:rPr lang="zh-CN" altLang="en-US" dirty="0" smtClean="0">
                <a:ea typeface="宋体" charset="-122"/>
              </a:rPr>
              <a:t>如下条件成立发生装载使用数据冒险</a:t>
            </a:r>
            <a:endParaRPr lang="en-US" altLang="zh-CN" dirty="0" smtClean="0">
              <a:ea typeface="宋体" charset="-122"/>
            </a:endParaRPr>
          </a:p>
          <a:p>
            <a:pPr lvl="1" eaLnBrk="1" hangingPunct="1">
              <a:lnSpc>
                <a:spcPct val="90000"/>
              </a:lnSpc>
            </a:pPr>
            <a:r>
              <a:rPr lang="en-US" altLang="zh-CN" dirty="0" smtClean="0">
                <a:ea typeface="宋体" charset="-122"/>
              </a:rPr>
              <a:t>ID/</a:t>
            </a:r>
            <a:r>
              <a:rPr lang="en-US" altLang="zh-CN" dirty="0" err="1" smtClean="0">
                <a:ea typeface="宋体" charset="-122"/>
              </a:rPr>
              <a:t>EX.MemRead</a:t>
            </a:r>
            <a:r>
              <a:rPr lang="en-US" altLang="zh-CN" dirty="0" smtClean="0">
                <a:ea typeface="宋体" charset="-122"/>
              </a:rPr>
              <a:t> and</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a:t>
            </a:r>
            <a:r>
              <a:rPr lang="en-US" altLang="zh-CN" dirty="0" smtClean="0">
                <a:solidFill>
                  <a:srgbClr val="FF0000"/>
                </a:solidFill>
                <a:ea typeface="宋体" charset="-122"/>
              </a:rPr>
              <a:t>IF/</a:t>
            </a:r>
            <a:r>
              <a:rPr lang="en-US" altLang="zh-CN" dirty="0" err="1" smtClean="0">
                <a:solidFill>
                  <a:srgbClr val="FF0000"/>
                </a:solidFill>
                <a:ea typeface="宋体" charset="-122"/>
              </a:rPr>
              <a:t>ID.RegisterRs</a:t>
            </a:r>
            <a:r>
              <a:rPr lang="en-US" altLang="zh-CN" dirty="0" smtClean="0">
                <a:ea typeface="宋体" charset="-122"/>
              </a:rPr>
              <a:t>) or</a:t>
            </a:r>
            <a:br>
              <a:rPr lang="en-US" altLang="zh-CN" dirty="0" smtClean="0">
                <a:ea typeface="宋体" charset="-122"/>
              </a:rPr>
            </a:br>
            <a:r>
              <a:rPr lang="en-US" altLang="zh-CN" dirty="0" smtClean="0">
                <a:ea typeface="宋体" charset="-122"/>
              </a:rPr>
              <a:t>   (ID/</a:t>
            </a:r>
            <a:r>
              <a:rPr lang="en-US" altLang="zh-CN" dirty="0" err="1" smtClean="0">
                <a:ea typeface="宋体" charset="-122"/>
              </a:rPr>
              <a:t>EX.RegisterRt</a:t>
            </a:r>
            <a:r>
              <a:rPr lang="en-US" altLang="zh-CN" dirty="0" smtClean="0">
                <a:ea typeface="宋体" charset="-122"/>
              </a:rPr>
              <a:t> = IF/</a:t>
            </a:r>
            <a:r>
              <a:rPr lang="en-US" altLang="zh-CN" dirty="0" err="1" smtClean="0">
                <a:ea typeface="宋体" charset="-122"/>
              </a:rPr>
              <a:t>ID.RegisterRt</a:t>
            </a:r>
            <a:r>
              <a:rPr lang="en-US" altLang="zh-CN" dirty="0" smtClean="0">
                <a:ea typeface="宋体" charset="-122"/>
              </a:rPr>
              <a:t>))</a:t>
            </a:r>
          </a:p>
          <a:p>
            <a:pPr lvl="1" eaLnBrk="1" hangingPunct="1">
              <a:lnSpc>
                <a:spcPct val="90000"/>
              </a:lnSpc>
            </a:pPr>
            <a:endParaRPr lang="en-US" altLang="zh-CN" dirty="0" smtClean="0">
              <a:ea typeface="宋体" charset="-122"/>
            </a:endParaRPr>
          </a:p>
          <a:p>
            <a:pPr lvl="1" eaLnBrk="1" hangingPunct="1">
              <a:lnSpc>
                <a:spcPct val="90000"/>
              </a:lnSpc>
            </a:pPr>
            <a:endParaRPr lang="en-AU" altLang="zh-CN" dirty="0" smtClean="0">
              <a:ea typeface="宋体" charset="-122"/>
            </a:endParaRPr>
          </a:p>
          <a:p>
            <a:pPr eaLnBrk="1" hangingPunct="1">
              <a:lnSpc>
                <a:spcPct val="90000"/>
              </a:lnSpc>
            </a:pPr>
            <a:r>
              <a:rPr lang="zh-CN" altLang="en-US" dirty="0" smtClean="0">
                <a:ea typeface="宋体" charset="-122"/>
              </a:rPr>
              <a:t>若检测到，则插入空指令，阻塞</a:t>
            </a:r>
            <a:endParaRPr lang="en-AU" altLang="zh-CN" dirty="0" smtClean="0">
              <a:ea typeface="宋体" charset="-122"/>
            </a:endParaRPr>
          </a:p>
        </p:txBody>
      </p:sp>
      <p:sp>
        <p:nvSpPr>
          <p:cNvPr id="4" name="线形标注 1 3"/>
          <p:cNvSpPr/>
          <p:nvPr/>
        </p:nvSpPr>
        <p:spPr>
          <a:xfrm>
            <a:off x="6143604" y="4572008"/>
            <a:ext cx="3000396" cy="1071570"/>
          </a:xfrm>
          <a:prstGeom prst="borderCallout1">
            <a:avLst>
              <a:gd name="adj1" fmla="val 18750"/>
              <a:gd name="adj2" fmla="val -8333"/>
              <a:gd name="adj3" fmla="val -34194"/>
              <a:gd name="adj4" fmla="val -44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后一条指令（</a:t>
            </a:r>
            <a:r>
              <a:rPr lang="en-US" altLang="zh-CN" dirty="0" smtClean="0"/>
              <a:t>add</a:t>
            </a:r>
            <a:r>
              <a:rPr lang="zh-CN" altLang="en-US" dirty="0" smtClean="0"/>
              <a:t>等算术运算类指令）的源寄存器与</a:t>
            </a:r>
            <a:r>
              <a:rPr lang="en-US" altLang="zh-CN" dirty="0" err="1" smtClean="0"/>
              <a:t>lw</a:t>
            </a:r>
            <a:r>
              <a:rPr lang="zh-CN" altLang="en-US" dirty="0" smtClean="0"/>
              <a:t>指令的目标寄存器相同</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normAutofit fontScale="90000"/>
          </a:bodyPr>
          <a:lstStyle/>
          <a:p>
            <a:pPr eaLnBrk="1" hangingPunct="1"/>
            <a:r>
              <a:rPr lang="zh-CN" altLang="en-US" dirty="0" smtClean="0">
                <a:ea typeface="宋体" charset="-122"/>
              </a:rPr>
              <a:t>如何在流水线中插入空指令（阻塞）</a:t>
            </a:r>
            <a:endParaRPr lang="en-AU" altLang="zh-CN" dirty="0" smtClean="0">
              <a:ea typeface="宋体" charset="-122"/>
            </a:endParaRPr>
          </a:p>
        </p:txBody>
      </p:sp>
      <p:sp>
        <p:nvSpPr>
          <p:cNvPr id="81924" name="Rectangle 3"/>
          <p:cNvSpPr>
            <a:spLocks noGrp="1" noChangeArrowheads="1"/>
          </p:cNvSpPr>
          <p:nvPr>
            <p:ph type="body" idx="1"/>
          </p:nvPr>
        </p:nvSpPr>
        <p:spPr/>
        <p:txBody>
          <a:bodyPr>
            <a:normAutofit lnSpcReduction="10000"/>
          </a:bodyPr>
          <a:lstStyle/>
          <a:p>
            <a:pPr eaLnBrk="1" hangingPunct="1"/>
            <a:r>
              <a:rPr lang="zh-CN" altLang="en-US" dirty="0" smtClean="0">
                <a:ea typeface="宋体" charset="-122"/>
              </a:rPr>
              <a:t>将</a:t>
            </a:r>
            <a:r>
              <a:rPr lang="en-US" altLang="zh-CN" dirty="0" smtClean="0">
                <a:ea typeface="宋体" charset="-122"/>
              </a:rPr>
              <a:t>ID/EX</a:t>
            </a:r>
            <a:r>
              <a:rPr lang="zh-CN" altLang="en-US" dirty="0" smtClean="0">
                <a:ea typeface="宋体" charset="-122"/>
              </a:rPr>
              <a:t>寄存器的</a:t>
            </a:r>
            <a:r>
              <a:rPr lang="en-US" altLang="zh-CN" dirty="0" smtClean="0">
                <a:ea typeface="宋体" charset="-122"/>
              </a:rPr>
              <a:t>9</a:t>
            </a:r>
            <a:r>
              <a:rPr lang="zh-CN" altLang="en-US" dirty="0" smtClean="0">
                <a:ea typeface="宋体" charset="-122"/>
              </a:rPr>
              <a:t>个控制信号置</a:t>
            </a:r>
            <a:r>
              <a:rPr lang="en-US" altLang="zh-CN" dirty="0" smtClean="0">
                <a:ea typeface="宋体" charset="-122"/>
              </a:rPr>
              <a:t>0</a:t>
            </a:r>
            <a:r>
              <a:rPr lang="zh-CN" altLang="en-US" dirty="0" smtClean="0">
                <a:ea typeface="宋体" charset="-122"/>
              </a:rPr>
              <a:t>，则“使用型”指令的</a:t>
            </a:r>
            <a:r>
              <a:rPr lang="en-US" altLang="zh-CN" dirty="0" smtClean="0">
                <a:ea typeface="宋体" charset="-122"/>
              </a:rPr>
              <a:t>EX, MEM</a:t>
            </a:r>
            <a:r>
              <a:rPr lang="zh-CN" altLang="en-US" dirty="0" smtClean="0">
                <a:ea typeface="宋体" charset="-122"/>
              </a:rPr>
              <a:t>和</a:t>
            </a:r>
            <a:r>
              <a:rPr lang="en-US" altLang="zh-CN" dirty="0" smtClean="0">
                <a:ea typeface="宋体" charset="-122"/>
              </a:rPr>
              <a:t>WB</a:t>
            </a:r>
            <a:r>
              <a:rPr lang="zh-CN" altLang="en-US" dirty="0" smtClean="0">
                <a:ea typeface="宋体" charset="-122"/>
              </a:rPr>
              <a:t>将为空操作。（不会产生不良后果，因为不会有写操作）</a:t>
            </a:r>
            <a:endParaRPr lang="en-US" altLang="zh-CN" dirty="0" smtClean="0">
              <a:ea typeface="宋体" charset="-122"/>
            </a:endParaRPr>
          </a:p>
          <a:p>
            <a:pPr eaLnBrk="1" hangingPunct="1"/>
            <a:endParaRPr lang="en-AU" altLang="zh-CN" dirty="0" smtClean="0">
              <a:ea typeface="宋体" charset="-122"/>
            </a:endParaRPr>
          </a:p>
          <a:p>
            <a:pPr eaLnBrk="1" hangingPunct="1"/>
            <a:r>
              <a:rPr lang="zh-CN" altLang="en-US" dirty="0" smtClean="0">
                <a:ea typeface="宋体" charset="-122"/>
              </a:rPr>
              <a:t>阻止</a:t>
            </a:r>
            <a:r>
              <a:rPr lang="en-US" altLang="zh-CN" dirty="0" smtClean="0">
                <a:ea typeface="宋体" charset="-122"/>
              </a:rPr>
              <a:t>PC</a:t>
            </a:r>
            <a:r>
              <a:rPr lang="zh-CN" altLang="en-US" dirty="0" smtClean="0">
                <a:ea typeface="宋体" charset="-122"/>
              </a:rPr>
              <a:t>和</a:t>
            </a:r>
            <a:r>
              <a:rPr lang="en-US" altLang="zh-CN" dirty="0" smtClean="0">
                <a:ea typeface="宋体" charset="-122"/>
              </a:rPr>
              <a:t>IF/ID</a:t>
            </a:r>
            <a:r>
              <a:rPr lang="zh-CN" altLang="en-US" dirty="0" smtClean="0">
                <a:ea typeface="宋体" charset="-122"/>
              </a:rPr>
              <a:t>寄存器的更新</a:t>
            </a:r>
            <a:endParaRPr lang="en-US" altLang="zh-CN" dirty="0" smtClean="0">
              <a:ea typeface="宋体" charset="-122"/>
            </a:endParaRPr>
          </a:p>
          <a:p>
            <a:pPr lvl="1" eaLnBrk="1" hangingPunct="1"/>
            <a:r>
              <a:rPr lang="zh-CN" altLang="en-US" dirty="0" smtClean="0">
                <a:ea typeface="宋体" charset="-122"/>
              </a:rPr>
              <a:t>“使用型”指令将被重新译码</a:t>
            </a:r>
            <a:endParaRPr lang="en-US" altLang="zh-CN" dirty="0" smtClean="0">
              <a:ea typeface="宋体" charset="-122"/>
            </a:endParaRPr>
          </a:p>
          <a:p>
            <a:pPr lvl="1" eaLnBrk="1" hangingPunct="1"/>
            <a:r>
              <a:rPr lang="zh-CN" altLang="en-US" dirty="0" smtClean="0">
                <a:ea typeface="宋体" charset="-122"/>
              </a:rPr>
              <a:t>“使用型”下一条指令将重新取指</a:t>
            </a:r>
            <a:endParaRPr lang="en-US" altLang="zh-CN" dirty="0" smtClean="0">
              <a:ea typeface="宋体" charset="-122"/>
            </a:endParaRPr>
          </a:p>
          <a:p>
            <a:pPr lvl="1" eaLnBrk="1" hangingPunct="1"/>
            <a:r>
              <a:rPr lang="zh-CN" altLang="en-US" dirty="0" smtClean="0">
                <a:ea typeface="宋体" charset="-122"/>
              </a:rPr>
              <a:t>一个时钟周期的阻塞，使</a:t>
            </a:r>
            <a:r>
              <a:rPr lang="en-US" altLang="zh-CN" dirty="0" err="1" smtClean="0">
                <a:ea typeface="宋体" charset="-122"/>
              </a:rPr>
              <a:t>lw</a:t>
            </a:r>
            <a:r>
              <a:rPr lang="zh-CN" altLang="en-US" dirty="0" smtClean="0">
                <a:ea typeface="宋体" charset="-122"/>
              </a:rPr>
              <a:t>指令读出存储器数值，通过转发“使用型”指令可以工作。</a:t>
            </a:r>
            <a:endParaRPr lang="en-US" altLang="zh-CN" dirty="0" smtClean="0">
              <a:latin typeface="Lucida Console" pitchFamily="49" charset="0"/>
              <a:ea typeface="宋体"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7" name="Picture 7" descr="f04-59-P374493"/>
          <p:cNvPicPr>
            <a:picLocks noChangeAspect="1" noChangeArrowheads="1"/>
          </p:cNvPicPr>
          <p:nvPr/>
        </p:nvPicPr>
        <p:blipFill>
          <a:blip r:embed="rId3"/>
          <a:srcRect/>
          <a:stretch>
            <a:fillRect/>
          </a:stretch>
        </p:blipFill>
        <p:spPr bwMode="auto">
          <a:xfrm>
            <a:off x="900113" y="1366838"/>
            <a:ext cx="7524750" cy="4830762"/>
          </a:xfrm>
          <a:prstGeom prst="rect">
            <a:avLst/>
          </a:prstGeom>
          <a:noFill/>
          <a:ln w="9525">
            <a:noFill/>
            <a:miter lim="800000"/>
            <a:headEnd/>
            <a:tailEnd/>
          </a:ln>
        </p:spPr>
      </p:pic>
      <p:sp>
        <p:nvSpPr>
          <p:cNvPr id="82948" name="Rectangle 2"/>
          <p:cNvSpPr>
            <a:spLocks noGrp="1" noChangeArrowheads="1"/>
          </p:cNvSpPr>
          <p:nvPr>
            <p:ph type="title"/>
          </p:nvPr>
        </p:nvSpPr>
        <p:spPr/>
        <p:txBody>
          <a:bodyPr/>
          <a:lstStyle/>
          <a:p>
            <a:pPr eaLnBrk="1" hangingPunct="1"/>
            <a:r>
              <a:rPr lang="zh-CN" altLang="en-US" dirty="0" smtClean="0">
                <a:ea typeface="宋体" charset="-122"/>
              </a:rPr>
              <a:t>流水线中插入阻塞 图</a:t>
            </a:r>
            <a:r>
              <a:rPr lang="en-US" altLang="zh-CN" dirty="0" smtClean="0">
                <a:ea typeface="宋体" charset="-122"/>
              </a:rPr>
              <a:t>4-59</a:t>
            </a:r>
            <a:endParaRPr lang="en-AU" altLang="zh-CN" dirty="0" smtClean="0">
              <a:ea typeface="宋体" charset="-122"/>
            </a:endParaRPr>
          </a:p>
        </p:txBody>
      </p:sp>
      <p:sp>
        <p:nvSpPr>
          <p:cNvPr id="82949" name="AutoShape 6"/>
          <p:cNvSpPr>
            <a:spLocks/>
          </p:cNvSpPr>
          <p:nvPr/>
        </p:nvSpPr>
        <p:spPr bwMode="auto">
          <a:xfrm>
            <a:off x="7235825" y="3068638"/>
            <a:ext cx="1122389" cy="431800"/>
          </a:xfrm>
          <a:prstGeom prst="borderCallout1">
            <a:avLst>
              <a:gd name="adj1" fmla="val 16551"/>
              <a:gd name="adj2" fmla="val -4824"/>
              <a:gd name="adj3" fmla="val 103513"/>
              <a:gd name="adj4" fmla="val -112013"/>
            </a:avLst>
          </a:prstGeom>
          <a:solidFill>
            <a:schemeClr val="accent1"/>
          </a:solidFill>
          <a:ln w="9525">
            <a:solidFill>
              <a:schemeClr val="tx1"/>
            </a:solidFill>
            <a:miter lim="800000"/>
            <a:headEnd/>
            <a:tailEnd type="triangle" w="med" len="med"/>
          </a:ln>
          <a:effectLst/>
        </p:spPr>
        <p:txBody>
          <a:bodyPr/>
          <a:lstStyle/>
          <a:p>
            <a:r>
              <a:rPr lang="zh-CN" altLang="en-US" dirty="0" smtClean="0">
                <a:ea typeface="宋体" charset="-122"/>
              </a:rPr>
              <a:t>插入阻塞</a:t>
            </a:r>
            <a:endParaRPr lang="en-AU" altLang="zh-CN" sz="1800" dirty="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1" name="Picture 7" descr="f04-59-P374493-what-really-happens"/>
          <p:cNvPicPr>
            <a:picLocks noChangeAspect="1" noChangeArrowheads="1"/>
          </p:cNvPicPr>
          <p:nvPr/>
        </p:nvPicPr>
        <p:blipFill>
          <a:blip r:embed="rId3"/>
          <a:srcRect/>
          <a:stretch>
            <a:fillRect/>
          </a:stretch>
        </p:blipFill>
        <p:spPr bwMode="auto">
          <a:xfrm>
            <a:off x="900113" y="1379538"/>
            <a:ext cx="7597775" cy="4819650"/>
          </a:xfrm>
          <a:prstGeom prst="rect">
            <a:avLst/>
          </a:prstGeom>
          <a:noFill/>
          <a:ln w="9525">
            <a:noFill/>
            <a:miter lim="800000"/>
            <a:headEnd/>
            <a:tailEnd/>
          </a:ln>
        </p:spPr>
      </p:pic>
      <p:sp>
        <p:nvSpPr>
          <p:cNvPr id="83972" name="Rectangle 2"/>
          <p:cNvSpPr>
            <a:spLocks noGrp="1" noChangeArrowheads="1"/>
          </p:cNvSpPr>
          <p:nvPr>
            <p:ph type="title"/>
          </p:nvPr>
        </p:nvSpPr>
        <p:spPr/>
        <p:txBody>
          <a:bodyPr/>
          <a:lstStyle/>
          <a:p>
            <a:r>
              <a:rPr lang="zh-CN" altLang="en-US" dirty="0" smtClean="0">
                <a:ea typeface="宋体" charset="-122"/>
              </a:rPr>
              <a:t>流水线中插入阻塞</a:t>
            </a:r>
            <a:endParaRPr lang="en-AU" altLang="zh-CN" dirty="0" smtClean="0">
              <a:ea typeface="宋体" charset="-122"/>
            </a:endParaRPr>
          </a:p>
        </p:txBody>
      </p:sp>
      <p:sp>
        <p:nvSpPr>
          <p:cNvPr id="83973" name="AutoShape 6"/>
          <p:cNvSpPr>
            <a:spLocks/>
          </p:cNvSpPr>
          <p:nvPr/>
        </p:nvSpPr>
        <p:spPr bwMode="auto">
          <a:xfrm>
            <a:off x="1357290" y="6000768"/>
            <a:ext cx="1579563" cy="479446"/>
          </a:xfrm>
          <a:prstGeom prst="borderCallout1">
            <a:avLst>
              <a:gd name="adj1" fmla="val 16551"/>
              <a:gd name="adj2" fmla="val 104824"/>
              <a:gd name="adj3" fmla="val -146920"/>
              <a:gd name="adj4" fmla="val 141524"/>
            </a:avLst>
          </a:prstGeom>
          <a:solidFill>
            <a:schemeClr val="accent1"/>
          </a:solidFill>
          <a:ln w="9525">
            <a:solidFill>
              <a:schemeClr val="tx1"/>
            </a:solidFill>
            <a:miter lim="800000"/>
            <a:headEnd/>
            <a:tailEnd type="triangle" w="med" len="med"/>
          </a:ln>
          <a:effectLst/>
        </p:spPr>
        <p:txBody>
          <a:bodyPr/>
          <a:lstStyle/>
          <a:p>
            <a:r>
              <a:rPr lang="zh-CN" altLang="en-US" sz="1800" dirty="0" smtClean="0">
                <a:ea typeface="宋体" charset="-122"/>
              </a:rPr>
              <a:t>更精确的画法</a:t>
            </a:r>
            <a:endParaRPr lang="en-AU" altLang="zh-CN" sz="1800" dirty="0">
              <a:ea typeface="宋体" charset="-122"/>
            </a:endParaRPr>
          </a:p>
        </p:txBody>
      </p:sp>
      <p:cxnSp>
        <p:nvCxnSpPr>
          <p:cNvPr id="7" name="直接箭头连接符 6"/>
          <p:cNvCxnSpPr/>
          <p:nvPr/>
        </p:nvCxnSpPr>
        <p:spPr>
          <a:xfrm rot="5400000" flipH="1" flipV="1">
            <a:off x="2464579" y="4679165"/>
            <a:ext cx="1571636"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5" descr="f04-60-P374493"/>
          <p:cNvPicPr>
            <a:picLocks noChangeAspect="1" noChangeArrowheads="1"/>
          </p:cNvPicPr>
          <p:nvPr/>
        </p:nvPicPr>
        <p:blipFill>
          <a:blip r:embed="rId3"/>
          <a:srcRect/>
          <a:stretch>
            <a:fillRect/>
          </a:stretch>
        </p:blipFill>
        <p:spPr bwMode="auto">
          <a:xfrm>
            <a:off x="688975" y="1273175"/>
            <a:ext cx="8201025" cy="4997450"/>
          </a:xfrm>
          <a:prstGeom prst="rect">
            <a:avLst/>
          </a:prstGeom>
          <a:noFill/>
          <a:ln w="9525">
            <a:noFill/>
            <a:miter lim="800000"/>
            <a:headEnd/>
            <a:tailEnd/>
          </a:ln>
        </p:spPr>
      </p:pic>
      <p:sp>
        <p:nvSpPr>
          <p:cNvPr id="84996" name="Rectangle 2"/>
          <p:cNvSpPr>
            <a:spLocks noGrp="1" noChangeArrowheads="1"/>
          </p:cNvSpPr>
          <p:nvPr>
            <p:ph type="title"/>
          </p:nvPr>
        </p:nvSpPr>
        <p:spPr/>
        <p:txBody>
          <a:bodyPr/>
          <a:lstStyle/>
          <a:p>
            <a:pPr eaLnBrk="1" hangingPunct="1"/>
            <a:r>
              <a:rPr lang="zh-CN" altLang="en-US" sz="4000" dirty="0" smtClean="0">
                <a:ea typeface="宋体" charset="-122"/>
              </a:rPr>
              <a:t>冒险检测数据通路 图</a:t>
            </a:r>
            <a:r>
              <a:rPr lang="en-US" altLang="zh-CN" sz="4000" dirty="0" smtClean="0">
                <a:ea typeface="宋体" charset="-122"/>
              </a:rPr>
              <a:t>4-60</a:t>
            </a:r>
            <a:endParaRPr lang="en-AU" altLang="zh-CN" sz="4000" dirty="0"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dirty="0" smtClean="0">
                <a:ea typeface="宋体" charset="-122"/>
              </a:rPr>
              <a:t>阻塞和性能</a:t>
            </a:r>
            <a:endParaRPr lang="en-AU" altLang="zh-CN" dirty="0" smtClean="0">
              <a:ea typeface="宋体" charset="-122"/>
            </a:endParaRPr>
          </a:p>
        </p:txBody>
      </p:sp>
      <p:sp>
        <p:nvSpPr>
          <p:cNvPr id="86020" name="Rectangle 3"/>
          <p:cNvSpPr>
            <a:spLocks noGrp="1" noChangeArrowheads="1"/>
          </p:cNvSpPr>
          <p:nvPr>
            <p:ph type="body" idx="1"/>
          </p:nvPr>
        </p:nvSpPr>
        <p:spPr>
          <a:xfrm>
            <a:off x="684213" y="1844675"/>
            <a:ext cx="8270875" cy="4392613"/>
          </a:xfrm>
        </p:spPr>
        <p:txBody>
          <a:bodyPr/>
          <a:lstStyle/>
          <a:p>
            <a:pPr eaLnBrk="1" hangingPunct="1"/>
            <a:r>
              <a:rPr lang="zh-CN" altLang="en-US" dirty="0" smtClean="0">
                <a:ea typeface="宋体" charset="-122"/>
              </a:rPr>
              <a:t>阻塞会降低性能</a:t>
            </a:r>
            <a:endParaRPr lang="en-US" altLang="zh-CN" dirty="0" smtClean="0">
              <a:ea typeface="宋体" charset="-122"/>
            </a:endParaRPr>
          </a:p>
          <a:p>
            <a:pPr eaLnBrk="1" hangingPunct="1"/>
            <a:endParaRPr lang="en-AU" altLang="zh-CN" dirty="0" smtClean="0">
              <a:ea typeface="宋体" charset="-122"/>
            </a:endParaRPr>
          </a:p>
          <a:p>
            <a:pPr eaLnBrk="1" hangingPunct="1"/>
            <a:r>
              <a:rPr lang="zh-CN" altLang="en-US" dirty="0" smtClean="0">
                <a:ea typeface="宋体" charset="-122"/>
              </a:rPr>
              <a:t>编译需安排指令，避免阻塞</a:t>
            </a:r>
            <a:endParaRPr lang="en-AU" altLang="zh-CN" dirty="0" smtClean="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4.16.4 5 6</a:t>
            </a:r>
          </a:p>
          <a:p>
            <a:r>
              <a:rPr lang="en-US" altLang="zh-CN" dirty="0" smtClean="0"/>
              <a:t>4.20.1 2 4 5 6 </a:t>
            </a:r>
            <a:endParaRPr lang="en-US" altLang="zh-CN" dirty="0" smtClean="0"/>
          </a:p>
          <a:p>
            <a:endParaRPr lang="en-US" altLang="zh-CN" dirty="0"/>
          </a:p>
          <a:p>
            <a:r>
              <a:rPr lang="en-US" altLang="zh-CN" dirty="0" smtClean="0"/>
              <a:t>4.8</a:t>
            </a:r>
            <a:r>
              <a:rPr lang="zh-CN" altLang="en-US" dirty="0" smtClean="0"/>
              <a:t>（新）</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3" name="Picture 10" descr="f04-61-P374493"/>
          <p:cNvPicPr>
            <a:picLocks noChangeAspect="1" noChangeArrowheads="1"/>
          </p:cNvPicPr>
          <p:nvPr/>
        </p:nvPicPr>
        <p:blipFill>
          <a:blip r:embed="rId3"/>
          <a:srcRect/>
          <a:stretch>
            <a:fillRect/>
          </a:stretch>
        </p:blipFill>
        <p:spPr bwMode="auto">
          <a:xfrm>
            <a:off x="1116013" y="1898650"/>
            <a:ext cx="6021387" cy="4221163"/>
          </a:xfrm>
          <a:prstGeom prst="rect">
            <a:avLst/>
          </a:prstGeom>
          <a:noFill/>
          <a:ln w="9525">
            <a:noFill/>
            <a:miter lim="800000"/>
            <a:headEnd/>
            <a:tailEnd/>
          </a:ln>
        </p:spPr>
      </p:pic>
      <p:sp>
        <p:nvSpPr>
          <p:cNvPr id="87044" name="Rectangle 2"/>
          <p:cNvSpPr>
            <a:spLocks noGrp="1" noChangeArrowheads="1"/>
          </p:cNvSpPr>
          <p:nvPr>
            <p:ph type="title"/>
          </p:nvPr>
        </p:nvSpPr>
        <p:spPr/>
        <p:txBody>
          <a:bodyPr/>
          <a:lstStyle/>
          <a:p>
            <a:r>
              <a:rPr lang="zh-CN" altLang="en-US" dirty="0" smtClean="0">
                <a:ea typeface="宋体" charset="-122"/>
              </a:rPr>
              <a:t>（控制）分支冒险 图</a:t>
            </a:r>
            <a:r>
              <a:rPr lang="en-US" altLang="zh-CN" dirty="0" smtClean="0">
                <a:ea typeface="宋体" charset="-122"/>
              </a:rPr>
              <a:t>4-61</a:t>
            </a:r>
            <a:endParaRPr lang="en-AU" altLang="zh-CN" dirty="0" smtClean="0">
              <a:ea typeface="宋体" charset="-122"/>
            </a:endParaRPr>
          </a:p>
        </p:txBody>
      </p:sp>
      <p:sp>
        <p:nvSpPr>
          <p:cNvPr id="87045" name="Rectangle 3"/>
          <p:cNvSpPr>
            <a:spLocks noGrp="1" noChangeArrowheads="1"/>
          </p:cNvSpPr>
          <p:nvPr>
            <p:ph type="body" idx="1"/>
          </p:nvPr>
        </p:nvSpPr>
        <p:spPr>
          <a:xfrm>
            <a:off x="684213" y="1125538"/>
            <a:ext cx="8270875" cy="690562"/>
          </a:xfrm>
        </p:spPr>
        <p:txBody>
          <a:bodyPr>
            <a:normAutofit fontScale="85000" lnSpcReduction="10000"/>
          </a:bodyPr>
          <a:lstStyle/>
          <a:p>
            <a:r>
              <a:rPr lang="zh-CN" altLang="en-US" dirty="0" smtClean="0">
                <a:ea typeface="宋体" charset="-122"/>
              </a:rPr>
              <a:t>每个时钟周期都取指，但在</a:t>
            </a:r>
            <a:r>
              <a:rPr lang="en-US" altLang="zh-CN" dirty="0" smtClean="0">
                <a:ea typeface="宋体" charset="-122"/>
              </a:rPr>
              <a:t>MEM</a:t>
            </a:r>
            <a:r>
              <a:rPr lang="zh-CN" altLang="en-US" dirty="0" smtClean="0">
                <a:ea typeface="宋体" charset="-122"/>
              </a:rPr>
              <a:t>才得出分支结果</a:t>
            </a:r>
            <a:endParaRPr lang="en-AU" altLang="zh-CN" dirty="0" smtClean="0">
              <a:ea typeface="宋体" charset="-122"/>
            </a:endParaRPr>
          </a:p>
        </p:txBody>
      </p:sp>
      <p:sp>
        <p:nvSpPr>
          <p:cNvPr id="87047" name="AutoShape 6"/>
          <p:cNvSpPr>
            <a:spLocks/>
          </p:cNvSpPr>
          <p:nvPr/>
        </p:nvSpPr>
        <p:spPr bwMode="auto">
          <a:xfrm>
            <a:off x="3203575" y="5949950"/>
            <a:ext cx="501650" cy="330200"/>
          </a:xfrm>
          <a:prstGeom prst="borderCallout1">
            <a:avLst>
              <a:gd name="adj1" fmla="val 34616"/>
              <a:gd name="adj2" fmla="val 115190"/>
              <a:gd name="adj3" fmla="val -43269"/>
              <a:gd name="adj4" fmla="val 243356"/>
            </a:avLst>
          </a:prstGeom>
          <a:solidFill>
            <a:schemeClr val="accent1"/>
          </a:solidFill>
          <a:ln w="9525">
            <a:solidFill>
              <a:schemeClr val="tx1"/>
            </a:solidFill>
            <a:miter lim="800000"/>
            <a:headEnd/>
            <a:tailEnd type="triangle" w="med" len="med"/>
          </a:ln>
          <a:effectLst/>
        </p:spPr>
        <p:txBody>
          <a:bodyPr/>
          <a:lstStyle/>
          <a:p>
            <a:r>
              <a:rPr lang="en-US" altLang="zh-CN" sz="1400">
                <a:ea typeface="宋体" charset="-122"/>
              </a:rPr>
              <a:t>PC</a:t>
            </a:r>
            <a:endParaRPr lang="en-AU" altLang="zh-CN" sz="1400">
              <a:ea typeface="宋体" charset="-122"/>
            </a:endParaRPr>
          </a:p>
        </p:txBody>
      </p:sp>
      <p:sp>
        <p:nvSpPr>
          <p:cNvPr id="87048" name="Text Box 7"/>
          <p:cNvSpPr txBox="1">
            <a:spLocks noChangeArrowheads="1"/>
          </p:cNvSpPr>
          <p:nvPr/>
        </p:nvSpPr>
        <p:spPr bwMode="auto">
          <a:xfrm>
            <a:off x="7429520" y="2786058"/>
            <a:ext cx="1714480" cy="3970318"/>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p>
            <a:r>
              <a:rPr lang="zh-CN" altLang="en-US" dirty="0" smtClean="0">
                <a:solidFill>
                  <a:srgbClr val="FF0000"/>
                </a:solidFill>
                <a:ea typeface="宋体" charset="-122"/>
              </a:rPr>
              <a:t>（假定分支不发生的，正常取指译码）</a:t>
            </a:r>
            <a:endParaRPr lang="en-US" altLang="zh-CN" dirty="0" smtClean="0">
              <a:solidFill>
                <a:srgbClr val="FF0000"/>
              </a:solidFill>
              <a:ea typeface="宋体" charset="-122"/>
            </a:endParaRPr>
          </a:p>
          <a:p>
            <a:r>
              <a:rPr lang="zh-CN" altLang="en-US" dirty="0" smtClean="0">
                <a:ea typeface="宋体" charset="-122"/>
              </a:rPr>
              <a:t>这三条指令的执行结果必须清除。</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将</a:t>
            </a:r>
            <a:r>
              <a:rPr lang="en-US" altLang="zh-CN" dirty="0" smtClean="0">
                <a:ea typeface="宋体" charset="-122"/>
              </a:rPr>
              <a:t>IF</a:t>
            </a:r>
            <a:r>
              <a:rPr lang="zh-CN" altLang="en-US" dirty="0" smtClean="0">
                <a:ea typeface="宋体" charset="-122"/>
              </a:rPr>
              <a:t>、</a:t>
            </a:r>
            <a:r>
              <a:rPr lang="en-US" altLang="zh-CN" dirty="0" smtClean="0">
                <a:ea typeface="宋体" charset="-122"/>
              </a:rPr>
              <a:t>ID</a:t>
            </a:r>
            <a:r>
              <a:rPr lang="zh-CN" altLang="en-US" dirty="0" smtClean="0">
                <a:ea typeface="宋体" charset="-122"/>
              </a:rPr>
              <a:t>、</a:t>
            </a:r>
            <a:r>
              <a:rPr lang="en-US" altLang="zh-CN" dirty="0" smtClean="0">
                <a:ea typeface="宋体" charset="-122"/>
              </a:rPr>
              <a:t>EX</a:t>
            </a:r>
            <a:r>
              <a:rPr lang="zh-CN" altLang="en-US" dirty="0" smtClean="0">
                <a:ea typeface="宋体" charset="-122"/>
              </a:rPr>
              <a:t>级流水线寄存器控制信号清</a:t>
            </a:r>
            <a:r>
              <a:rPr lang="en-US" altLang="zh-CN" dirty="0" smtClean="0">
                <a:ea typeface="宋体" charset="-122"/>
              </a:rPr>
              <a:t>0</a:t>
            </a:r>
            <a:r>
              <a:rPr lang="zh-CN" altLang="en-US" dirty="0" smtClean="0">
                <a:ea typeface="宋体" charset="-122"/>
              </a:rPr>
              <a:t>，</a:t>
            </a:r>
            <a:r>
              <a:rPr lang="zh-CN" altLang="en-US" dirty="0" smtClean="0">
                <a:solidFill>
                  <a:srgbClr val="FF0000"/>
                </a:solidFill>
                <a:ea typeface="宋体" charset="-122"/>
              </a:rPr>
              <a:t>未发生寄存器或存储器写，所以结果正确</a:t>
            </a:r>
            <a:endParaRPr lang="en-US" altLang="zh-CN" dirty="0" smtClean="0">
              <a:ea typeface="宋体" charset="-122"/>
            </a:endParaRPr>
          </a:p>
          <a:p>
            <a:r>
              <a:rPr lang="en-US" altLang="zh-CN" dirty="0" smtClean="0">
                <a:ea typeface="宋体" charset="-122"/>
              </a:rPr>
              <a:t>P234</a:t>
            </a:r>
            <a:r>
              <a:rPr lang="zh-CN" altLang="en-US" dirty="0" smtClean="0">
                <a:ea typeface="宋体" charset="-122"/>
              </a:rPr>
              <a:t>图</a:t>
            </a:r>
          </a:p>
        </p:txBody>
      </p:sp>
      <p:sp>
        <p:nvSpPr>
          <p:cNvPr id="87049" name="AutoShape 8"/>
          <p:cNvSpPr>
            <a:spLocks/>
          </p:cNvSpPr>
          <p:nvPr/>
        </p:nvSpPr>
        <p:spPr bwMode="auto">
          <a:xfrm>
            <a:off x="6858016" y="3714752"/>
            <a:ext cx="215900" cy="1800225"/>
          </a:xfrm>
          <a:prstGeom prst="rightBrace">
            <a:avLst>
              <a:gd name="adj1" fmla="val 69485"/>
              <a:gd name="adj2" fmla="val 50000"/>
            </a:avLst>
          </a:prstGeom>
          <a:noFill/>
          <a:ln w="9525">
            <a:solidFill>
              <a:schemeClr val="tx1"/>
            </a:solidFill>
            <a:round/>
            <a:headEnd/>
            <a:tailEnd/>
          </a:ln>
          <a:effectLst/>
        </p:spPr>
        <p:txBody>
          <a:bodyPr wrap="none" anchor="ctr"/>
          <a:lstStyle/>
          <a:p>
            <a:endParaRPr lang="zh-CN" altLang="en-US">
              <a:ea typeface="宋体" charset="-122"/>
            </a:endParaRPr>
          </a:p>
        </p:txBody>
      </p:sp>
      <p:cxnSp>
        <p:nvCxnSpPr>
          <p:cNvPr id="11" name="直接连接符 10"/>
          <p:cNvCxnSpPr/>
          <p:nvPr/>
        </p:nvCxnSpPr>
        <p:spPr>
          <a:xfrm flipV="1">
            <a:off x="4429124" y="4857760"/>
            <a:ext cx="3357586" cy="2143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00562" y="4500570"/>
            <a:ext cx="3643338" cy="2857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29124" y="4000504"/>
            <a:ext cx="4143404" cy="8572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分支中的寻址（</a:t>
            </a:r>
            <a:r>
              <a:rPr lang="zh-CN" altLang="en-US" dirty="0" smtClean="0">
                <a:solidFill>
                  <a:srgbClr val="FF0000"/>
                </a:solidFill>
              </a:rPr>
              <a:t>复习</a:t>
            </a:r>
            <a:r>
              <a:rPr lang="zh-CN" altLang="en-US" dirty="0" smtClean="0"/>
              <a:t>）</a:t>
            </a:r>
            <a:endParaRPr lang="zh-CN" altLang="en-US" dirty="0"/>
          </a:p>
        </p:txBody>
      </p:sp>
      <p:sp>
        <p:nvSpPr>
          <p:cNvPr id="3" name="内容占位符 2"/>
          <p:cNvSpPr>
            <a:spLocks noGrp="1"/>
          </p:cNvSpPr>
          <p:nvPr>
            <p:ph idx="1"/>
          </p:nvPr>
        </p:nvSpPr>
        <p:spPr>
          <a:xfrm>
            <a:off x="362744" y="1412776"/>
            <a:ext cx="8638412" cy="4925144"/>
          </a:xfrm>
        </p:spPr>
        <p:txBody>
          <a:bodyPr>
            <a:normAutofit fontScale="92500" lnSpcReduction="10000"/>
          </a:bodyPr>
          <a:lstStyle/>
          <a:p>
            <a:r>
              <a:rPr lang="zh-CN" altLang="en-US" dirty="0" smtClean="0"/>
              <a:t>回顾：分支指令</a:t>
            </a:r>
            <a:r>
              <a:rPr lang="en-US" altLang="zh-CN" dirty="0" err="1" smtClean="0"/>
              <a:t>bne</a:t>
            </a:r>
            <a:r>
              <a:rPr lang="en-US" altLang="zh-CN" dirty="0" smtClean="0"/>
              <a:t> $s0,$s1,Exit</a:t>
            </a:r>
            <a:r>
              <a:rPr lang="zh-CN" altLang="en-US" dirty="0" smtClean="0"/>
              <a:t>该指令给出操作码、两个寄存器、目标地址</a:t>
            </a:r>
            <a:endParaRPr lang="en-US" altLang="zh-CN" dirty="0" smtClean="0"/>
          </a:p>
          <a:p>
            <a:endParaRPr lang="en-US" altLang="zh-CN" dirty="0"/>
          </a:p>
          <a:p>
            <a:endParaRPr lang="en-US" altLang="zh-CN" dirty="0" smtClean="0"/>
          </a:p>
          <a:p>
            <a:r>
              <a:rPr lang="en-US" altLang="zh-CN" dirty="0" smtClean="0"/>
              <a:t>Address</a:t>
            </a:r>
            <a:r>
              <a:rPr lang="zh-CN" altLang="en-US" dirty="0" smtClean="0"/>
              <a:t>不是绝对地址</a:t>
            </a:r>
            <a:r>
              <a:rPr lang="zh-CN" altLang="en-US" sz="1500" dirty="0" smtClean="0"/>
              <a:t>（程序不能大于</a:t>
            </a:r>
            <a:r>
              <a:rPr lang="en-US" altLang="zh-CN" sz="1500" dirty="0" smtClean="0"/>
              <a:t>2</a:t>
            </a:r>
            <a:r>
              <a:rPr lang="en-US" altLang="zh-CN" sz="1500" baseline="30000" dirty="0" smtClean="0"/>
              <a:t>16</a:t>
            </a:r>
            <a:r>
              <a:rPr lang="zh-CN" altLang="en-US" sz="1500" dirty="0" smtClean="0"/>
              <a:t>）</a:t>
            </a:r>
            <a:r>
              <a:rPr lang="zh-CN" altLang="en-US" dirty="0" smtClean="0"/>
              <a:t>而是相对地址。</a:t>
            </a:r>
            <a:endParaRPr lang="en-US" altLang="zh-CN" dirty="0" smtClean="0"/>
          </a:p>
          <a:p>
            <a:r>
              <a:rPr lang="zh-CN" altLang="en-US" dirty="0" smtClean="0"/>
              <a:t>大多数分支目标都很近（先前或向后，</a:t>
            </a:r>
            <a:r>
              <a:rPr lang="en-US" altLang="zh-CN" dirty="0" smtClean="0"/>
              <a:t>P77</a:t>
            </a:r>
            <a:r>
              <a:rPr lang="zh-CN" altLang="en-US" dirty="0" smtClean="0"/>
              <a:t>），所以可以采用下面的</a:t>
            </a:r>
            <a:r>
              <a:rPr lang="en-US" altLang="zh-CN" dirty="0" smtClean="0">
                <a:solidFill>
                  <a:srgbClr val="FF0000"/>
                </a:solidFill>
              </a:rPr>
              <a:t>PC</a:t>
            </a:r>
            <a:r>
              <a:rPr lang="zh-CN" altLang="en-US" dirty="0" smtClean="0">
                <a:solidFill>
                  <a:srgbClr val="FF0000"/>
                </a:solidFill>
              </a:rPr>
              <a:t>相对寻址</a:t>
            </a:r>
            <a:r>
              <a:rPr lang="zh-CN" altLang="en-US" dirty="0" smtClean="0"/>
              <a:t>：</a:t>
            </a:r>
            <a:endParaRPr lang="en-US" altLang="zh-CN" dirty="0" smtClean="0"/>
          </a:p>
          <a:p>
            <a:pPr marL="0" indent="0">
              <a:buNone/>
            </a:pPr>
            <a:r>
              <a:rPr lang="zh-CN" altLang="en-US" dirty="0"/>
              <a:t>目标</a:t>
            </a:r>
            <a:r>
              <a:rPr lang="zh-CN" altLang="en-US" dirty="0" smtClean="0"/>
              <a:t>地址 </a:t>
            </a:r>
            <a:r>
              <a:rPr lang="en-US" altLang="zh-CN" dirty="0" smtClean="0"/>
              <a:t>= PC + </a:t>
            </a:r>
            <a:r>
              <a:rPr lang="zh-CN" altLang="en-US" dirty="0" smtClean="0"/>
              <a:t>偏移量*</a:t>
            </a:r>
            <a:r>
              <a:rPr lang="en-US" altLang="zh-CN" dirty="0" smtClean="0"/>
              <a:t>4</a:t>
            </a:r>
          </a:p>
          <a:p>
            <a:pPr marL="0" indent="0">
              <a:buNone/>
            </a:pPr>
            <a:r>
              <a:rPr lang="zh-CN" altLang="en-US" dirty="0" smtClean="0"/>
              <a:t>注：此时</a:t>
            </a:r>
            <a:r>
              <a:rPr lang="en-US" altLang="zh-CN" dirty="0" smtClean="0"/>
              <a:t>PC</a:t>
            </a:r>
            <a:r>
              <a:rPr lang="zh-CN" altLang="en-US" dirty="0" smtClean="0"/>
              <a:t>已经加了</a:t>
            </a:r>
            <a:r>
              <a:rPr lang="en-US" altLang="zh-CN" dirty="0" smtClean="0"/>
              <a:t>4</a:t>
            </a:r>
            <a:r>
              <a:rPr lang="zh-CN" altLang="en-US" dirty="0" smtClean="0"/>
              <a:t>（第</a:t>
            </a:r>
            <a:r>
              <a:rPr lang="en-US" altLang="zh-CN" dirty="0" smtClean="0"/>
              <a:t>4</a:t>
            </a:r>
            <a:r>
              <a:rPr lang="zh-CN" altLang="en-US" dirty="0" smtClean="0"/>
              <a:t>章讲），所以</a:t>
            </a:r>
            <a:r>
              <a:rPr lang="en-US" altLang="zh-CN" dirty="0" smtClean="0"/>
              <a:t>MIPS</a:t>
            </a:r>
            <a:r>
              <a:rPr lang="zh-CN" altLang="en-US" dirty="0" smtClean="0"/>
              <a:t>的</a:t>
            </a:r>
            <a:r>
              <a:rPr lang="en-US" altLang="zh-CN" dirty="0" smtClean="0"/>
              <a:t>PC</a:t>
            </a:r>
            <a:r>
              <a:rPr lang="zh-CN" altLang="en-US" dirty="0" smtClean="0"/>
              <a:t>相对寻址是相对于当前指令的下一条地址。</a:t>
            </a:r>
            <a:endParaRPr lang="zh-CN" altLang="en-US" dirty="0"/>
          </a:p>
        </p:txBody>
      </p:sp>
      <p:grpSp>
        <p:nvGrpSpPr>
          <p:cNvPr id="4" name="Group 4"/>
          <p:cNvGrpSpPr>
            <a:grpSpLocks/>
          </p:cNvGrpSpPr>
          <p:nvPr/>
        </p:nvGrpSpPr>
        <p:grpSpPr bwMode="auto">
          <a:xfrm>
            <a:off x="1211262" y="2504953"/>
            <a:ext cx="6913563" cy="773113"/>
            <a:chOff x="884" y="981"/>
            <a:chExt cx="4355" cy="487"/>
          </a:xfrm>
        </p:grpSpPr>
        <p:sp>
          <p:nvSpPr>
            <p:cNvPr id="5"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op</a:t>
              </a:r>
              <a:endParaRPr lang="en-AU" altLang="zh-CN" sz="2000">
                <a:ea typeface="宋体" charset="-122"/>
              </a:endParaRPr>
            </a:p>
          </p:txBody>
        </p:sp>
        <p:sp>
          <p:nvSpPr>
            <p:cNvPr id="6"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rs</a:t>
              </a:r>
              <a:endParaRPr lang="en-AU" altLang="zh-CN" sz="2000">
                <a:ea typeface="宋体" charset="-122"/>
              </a:endParaRPr>
            </a:p>
          </p:txBody>
        </p:sp>
        <p:sp>
          <p:nvSpPr>
            <p:cNvPr id="7"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rt</a:t>
              </a:r>
              <a:endParaRPr lang="en-AU" altLang="zh-CN" sz="2000">
                <a:ea typeface="宋体" charset="-122"/>
              </a:endParaRPr>
            </a:p>
          </p:txBody>
        </p:sp>
        <p:sp>
          <p:nvSpPr>
            <p:cNvPr id="8"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2000">
                  <a:ea typeface="宋体" charset="-122"/>
                </a:rPr>
                <a:t>constant or address</a:t>
              </a:r>
              <a:endParaRPr lang="en-AU" altLang="zh-CN" sz="2000">
                <a:ea typeface="宋体" charset="-122"/>
              </a:endParaRPr>
            </a:p>
          </p:txBody>
        </p:sp>
        <p:sp>
          <p:nvSpPr>
            <p:cNvPr id="9" name="Text Box 9"/>
            <p:cNvSpPr txBox="1">
              <a:spLocks noChangeArrowheads="1"/>
            </p:cNvSpPr>
            <p:nvPr/>
          </p:nvSpPr>
          <p:spPr bwMode="auto">
            <a:xfrm>
              <a:off x="1067"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6 bits</a:t>
              </a:r>
              <a:endParaRPr lang="en-AU" altLang="zh-CN" sz="1600">
                <a:ea typeface="宋体" charset="-122"/>
              </a:endParaRPr>
            </a:p>
          </p:txBody>
        </p:sp>
        <p:sp>
          <p:nvSpPr>
            <p:cNvPr id="10" name="Text Box 10"/>
            <p:cNvSpPr txBox="1">
              <a:spLocks noChangeArrowheads="1"/>
            </p:cNvSpPr>
            <p:nvPr/>
          </p:nvSpPr>
          <p:spPr bwMode="auto">
            <a:xfrm>
              <a:off x="1838"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1" name="Text Box 11"/>
            <p:cNvSpPr txBox="1">
              <a:spLocks noChangeArrowheads="1"/>
            </p:cNvSpPr>
            <p:nvPr/>
          </p:nvSpPr>
          <p:spPr bwMode="auto">
            <a:xfrm>
              <a:off x="2519" y="1256"/>
              <a:ext cx="4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5 bits</a:t>
              </a:r>
              <a:endParaRPr lang="en-AU" altLang="zh-CN" sz="1600">
                <a:ea typeface="宋体" charset="-122"/>
              </a:endParaRPr>
            </a:p>
          </p:txBody>
        </p:sp>
        <p:sp>
          <p:nvSpPr>
            <p:cNvPr id="12" name="Text Box 12"/>
            <p:cNvSpPr txBox="1">
              <a:spLocks noChangeArrowheads="1"/>
            </p:cNvSpPr>
            <p:nvPr/>
          </p:nvSpPr>
          <p:spPr bwMode="auto">
            <a:xfrm>
              <a:off x="3935" y="1256"/>
              <a:ext cx="4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zh-CN" sz="1600">
                  <a:ea typeface="宋体" charset="-122"/>
                </a:rPr>
                <a:t>16 bits</a:t>
              </a:r>
              <a:endParaRPr lang="en-AU" altLang="zh-CN" sz="1600">
                <a:ea typeface="宋体" charset="-122"/>
              </a:endParaRPr>
            </a:p>
          </p:txBody>
        </p:sp>
      </p:grpSp>
    </p:spTree>
    <p:extLst>
      <p:ext uri="{BB962C8B-B14F-4D97-AF65-F5344CB8AC3E}">
        <p14:creationId xmlns:p14="http://schemas.microsoft.com/office/powerpoint/2010/main" val="580412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7" descr="f04-52-P374493"/>
          <p:cNvPicPr>
            <a:picLocks noChangeAspect="1" noChangeArrowheads="1"/>
          </p:cNvPicPr>
          <p:nvPr/>
        </p:nvPicPr>
        <p:blipFill>
          <a:blip r:embed="rId3"/>
          <a:srcRect/>
          <a:stretch>
            <a:fillRect/>
          </a:stretch>
        </p:blipFill>
        <p:spPr bwMode="auto">
          <a:xfrm>
            <a:off x="971550" y="1346200"/>
            <a:ext cx="6999288" cy="4881563"/>
          </a:xfrm>
          <a:prstGeom prst="rect">
            <a:avLst/>
          </a:prstGeom>
          <a:noFill/>
          <a:ln w="9525">
            <a:noFill/>
            <a:miter lim="800000"/>
            <a:headEnd/>
            <a:tailEnd/>
          </a:ln>
        </p:spPr>
      </p:pic>
      <p:sp>
        <p:nvSpPr>
          <p:cNvPr id="71684" name="Rectangle 2"/>
          <p:cNvSpPr>
            <a:spLocks noGrp="1" noChangeArrowheads="1"/>
          </p:cNvSpPr>
          <p:nvPr>
            <p:ph type="title"/>
          </p:nvPr>
        </p:nvSpPr>
        <p:spPr/>
        <p:txBody>
          <a:bodyPr/>
          <a:lstStyle/>
          <a:p>
            <a:pPr eaLnBrk="1" hangingPunct="1"/>
            <a:r>
              <a:rPr lang="zh-CN" altLang="en-US" dirty="0" smtClean="0">
                <a:ea typeface="宋体" charset="-122"/>
              </a:rPr>
              <a:t>相关性（</a:t>
            </a:r>
            <a:r>
              <a:rPr lang="zh-CN" altLang="en-US" sz="2400" dirty="0" smtClean="0">
                <a:ea typeface="宋体" charset="-122"/>
              </a:rPr>
              <a:t>转发时间点，</a:t>
            </a:r>
            <a:r>
              <a:rPr lang="en-US" altLang="zh-CN" sz="2400" dirty="0" smtClean="0">
                <a:ea typeface="宋体" charset="-122"/>
              </a:rPr>
              <a:t>P227</a:t>
            </a:r>
            <a:r>
              <a:rPr lang="zh-CN" altLang="en-US" sz="2400" dirty="0" smtClean="0">
                <a:ea typeface="宋体" charset="-122"/>
              </a:rPr>
              <a:t>图</a:t>
            </a:r>
            <a:r>
              <a:rPr lang="en-US" altLang="zh-CN" sz="2400" dirty="0" smtClean="0">
                <a:ea typeface="宋体" charset="-122"/>
              </a:rPr>
              <a:t>4-53</a:t>
            </a:r>
            <a:r>
              <a:rPr lang="zh-CN" altLang="en-US" dirty="0" smtClean="0">
                <a:ea typeface="宋体" charset="-122"/>
              </a:rPr>
              <a:t>）</a:t>
            </a:r>
            <a:endParaRPr lang="en-AU" altLang="zh-CN" dirty="0" smtClean="0">
              <a:ea typeface="宋体" charset="-122"/>
            </a:endParaRPr>
          </a:p>
        </p:txBody>
      </p:sp>
      <p:sp>
        <p:nvSpPr>
          <p:cNvPr id="71685" name="Line 4"/>
          <p:cNvSpPr>
            <a:spLocks noChangeShapeType="1"/>
          </p:cNvSpPr>
          <p:nvPr/>
        </p:nvSpPr>
        <p:spPr bwMode="auto">
          <a:xfrm>
            <a:off x="4086225" y="2959100"/>
            <a:ext cx="136525" cy="631825"/>
          </a:xfrm>
          <a:prstGeom prst="line">
            <a:avLst/>
          </a:prstGeom>
          <a:noFill/>
          <a:ln w="28575">
            <a:solidFill>
              <a:srgbClr val="FF0000"/>
            </a:solidFill>
            <a:round/>
            <a:headEnd/>
            <a:tailEnd/>
          </a:ln>
          <a:effectLst/>
        </p:spPr>
        <p:txBody>
          <a:bodyPr/>
          <a:lstStyle/>
          <a:p>
            <a:endParaRPr lang="zh-CN" altLang="en-US"/>
          </a:p>
        </p:txBody>
      </p:sp>
      <p:sp>
        <p:nvSpPr>
          <p:cNvPr id="71686" name="Line 5"/>
          <p:cNvSpPr>
            <a:spLocks noChangeShapeType="1"/>
          </p:cNvSpPr>
          <p:nvPr/>
        </p:nvSpPr>
        <p:spPr bwMode="auto">
          <a:xfrm>
            <a:off x="4743450" y="2968625"/>
            <a:ext cx="138113" cy="1530350"/>
          </a:xfrm>
          <a:prstGeom prst="line">
            <a:avLst/>
          </a:prstGeom>
          <a:noFill/>
          <a:ln w="28575">
            <a:solidFill>
              <a:srgbClr val="FF0000"/>
            </a:solidFill>
            <a:round/>
            <a:headEnd/>
            <a:tailEnd/>
          </a:ln>
          <a:effectLst/>
        </p:spPr>
        <p:txBody>
          <a:bodyPr/>
          <a:lstStyle/>
          <a:p>
            <a:endParaRPr lang="zh-CN" altLang="en-US"/>
          </a:p>
        </p:txBody>
      </p:sp>
      <p:sp>
        <p:nvSpPr>
          <p:cNvPr id="7" name="矩形标注 6"/>
          <p:cNvSpPr/>
          <p:nvPr/>
        </p:nvSpPr>
        <p:spPr>
          <a:xfrm>
            <a:off x="6357950" y="2000240"/>
            <a:ext cx="2571768" cy="1214446"/>
          </a:xfrm>
          <a:prstGeom prst="wedgeRectCallout">
            <a:avLst>
              <a:gd name="adj1" fmla="val -99399"/>
              <a:gd name="adj2" fmla="val -554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1</a:t>
            </a:r>
            <a:r>
              <a:rPr lang="zh-CN" altLang="en-US" dirty="0" smtClean="0"/>
              <a:t>）前</a:t>
            </a:r>
            <a:r>
              <a:rPr lang="en-US" altLang="zh-CN" dirty="0" smtClean="0"/>
              <a:t>4</a:t>
            </a:r>
            <a:r>
              <a:rPr lang="zh-CN" altLang="en-US" dirty="0" smtClean="0"/>
              <a:t>个时钟周期</a:t>
            </a:r>
            <a:r>
              <a:rPr lang="en-US" altLang="zh-CN" dirty="0" smtClean="0"/>
              <a:t>$2</a:t>
            </a:r>
            <a:r>
              <a:rPr lang="zh-CN" altLang="en-US" dirty="0" smtClean="0"/>
              <a:t>的值不是后面需要的结果。</a:t>
            </a:r>
            <a:endParaRPr lang="en-US" altLang="zh-CN" dirty="0" smtClean="0"/>
          </a:p>
          <a:p>
            <a:r>
              <a:rPr lang="zh-CN" altLang="en-US" dirty="0" smtClean="0"/>
              <a:t>第</a:t>
            </a:r>
            <a:r>
              <a:rPr lang="en-US" altLang="zh-CN" dirty="0" smtClean="0"/>
              <a:t>5</a:t>
            </a:r>
            <a:r>
              <a:rPr lang="zh-CN" altLang="en-US" dirty="0" smtClean="0"/>
              <a:t>个时钟周期</a:t>
            </a:r>
            <a:r>
              <a:rPr lang="en-US" altLang="zh-CN" dirty="0" smtClean="0"/>
              <a:t>$2</a:t>
            </a:r>
            <a:r>
              <a:rPr lang="zh-CN" altLang="en-US" dirty="0" smtClean="0"/>
              <a:t>才存入结果</a:t>
            </a:r>
            <a:endParaRPr lang="zh-CN" altLang="en-US" dirty="0"/>
          </a:p>
        </p:txBody>
      </p:sp>
      <p:sp>
        <p:nvSpPr>
          <p:cNvPr id="9" name="线形标注 1 8"/>
          <p:cNvSpPr/>
          <p:nvPr/>
        </p:nvSpPr>
        <p:spPr>
          <a:xfrm>
            <a:off x="6500826" y="3571876"/>
            <a:ext cx="1500198" cy="500066"/>
          </a:xfrm>
          <a:prstGeom prst="borderCallout1">
            <a:avLst>
              <a:gd name="adj1" fmla="val 36446"/>
              <a:gd name="adj2" fmla="val -468"/>
              <a:gd name="adj3" fmla="val -44947"/>
              <a:gd name="adj4" fmla="val -140131"/>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r>
              <a:rPr lang="zh-CN" altLang="en-US" dirty="0" smtClean="0"/>
              <a:t>）需要转发</a:t>
            </a:r>
            <a:endParaRPr lang="zh-CN" altLang="en-US" dirty="0"/>
          </a:p>
        </p:txBody>
      </p:sp>
      <p:cxnSp>
        <p:nvCxnSpPr>
          <p:cNvPr id="11" name="直接连接符 10"/>
          <p:cNvCxnSpPr/>
          <p:nvPr/>
        </p:nvCxnSpPr>
        <p:spPr>
          <a:xfrm flipV="1">
            <a:off x="4500562" y="3857628"/>
            <a:ext cx="2000264" cy="428628"/>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线形标注 1 13"/>
          <p:cNvSpPr/>
          <p:nvPr/>
        </p:nvSpPr>
        <p:spPr>
          <a:xfrm>
            <a:off x="7286644" y="5429264"/>
            <a:ext cx="1857356" cy="500066"/>
          </a:xfrm>
          <a:prstGeom prst="borderCallout1">
            <a:avLst>
              <a:gd name="adj1" fmla="val 36446"/>
              <a:gd name="adj2" fmla="val -468"/>
              <a:gd name="adj3" fmla="val -139325"/>
              <a:gd name="adj4" fmla="val -118691"/>
            </a:avLst>
          </a:prstGeom>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r>
              <a:rPr lang="zh-CN" altLang="en-US" dirty="0" smtClean="0"/>
              <a:t>）不需要转发</a:t>
            </a:r>
            <a:endParaRPr lang="zh-CN" altLang="en-US" dirty="0"/>
          </a:p>
        </p:txBody>
      </p:sp>
      <p:cxnSp>
        <p:nvCxnSpPr>
          <p:cNvPr id="16" name="直接连接符 15"/>
          <p:cNvCxnSpPr>
            <a:stCxn id="14" idx="2"/>
          </p:cNvCxnSpPr>
          <p:nvPr/>
        </p:nvCxnSpPr>
        <p:spPr>
          <a:xfrm rot="10800000">
            <a:off x="5715008" y="5572141"/>
            <a:ext cx="1571636" cy="107157"/>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106966" y="762000"/>
            <a:ext cx="7281458" cy="5259288"/>
            <a:chOff x="1200" y="2304"/>
            <a:chExt cx="3798" cy="1776"/>
          </a:xfrm>
        </p:grpSpPr>
        <p:sp>
          <p:nvSpPr>
            <p:cNvPr id="6" name="Rectangle 18"/>
            <p:cNvSpPr>
              <a:spLocks noChangeArrowheads="1"/>
            </p:cNvSpPr>
            <p:nvPr/>
          </p:nvSpPr>
          <p:spPr bwMode="auto">
            <a:xfrm>
              <a:off x="1488" y="3552"/>
              <a:ext cx="1440" cy="144"/>
            </a:xfrm>
            <a:prstGeom prst="rect">
              <a:avLst/>
            </a:prstGeom>
            <a:noFill/>
            <a:ln w="12700">
              <a:solidFill>
                <a:schemeClr val="tx1"/>
              </a:solidFill>
              <a:miter lim="800000"/>
              <a:headEnd/>
              <a:tailEnd/>
            </a:ln>
            <a:effectLst/>
          </p:spPr>
          <p:txBody>
            <a:bodyPr wrap="none" anchor="ctr"/>
            <a:lstStyle/>
            <a:p>
              <a:endParaRPr lang="en-US"/>
            </a:p>
          </p:txBody>
        </p:sp>
        <p:sp>
          <p:nvSpPr>
            <p:cNvPr id="7" name="Rectangle 19"/>
            <p:cNvSpPr>
              <a:spLocks noChangeArrowheads="1"/>
            </p:cNvSpPr>
            <p:nvPr/>
          </p:nvSpPr>
          <p:spPr bwMode="auto">
            <a:xfrm>
              <a:off x="2095" y="3552"/>
              <a:ext cx="257"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PC</a:t>
              </a:r>
            </a:p>
          </p:txBody>
        </p:sp>
        <p:grpSp>
          <p:nvGrpSpPr>
            <p:cNvPr id="3" name="Group 20"/>
            <p:cNvGrpSpPr>
              <a:grpSpLocks/>
            </p:cNvGrpSpPr>
            <p:nvPr/>
          </p:nvGrpSpPr>
          <p:grpSpPr bwMode="auto">
            <a:xfrm>
              <a:off x="3840" y="3312"/>
              <a:ext cx="288" cy="480"/>
              <a:chOff x="1392" y="2880"/>
              <a:chExt cx="288" cy="480"/>
            </a:xfrm>
          </p:grpSpPr>
          <p:sp>
            <p:nvSpPr>
              <p:cNvPr id="65" name="Line 2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66" name="Line 2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67" name="Line 2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68" name="Line 2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9" name="Line 2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0" name="Line 2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1" name="Line 2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9" name="Rectangle 28"/>
            <p:cNvSpPr>
              <a:spLocks noChangeArrowheads="1"/>
            </p:cNvSpPr>
            <p:nvPr/>
          </p:nvSpPr>
          <p:spPr bwMode="auto">
            <a:xfrm>
              <a:off x="3840" y="3456"/>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10" name="Line 29"/>
            <p:cNvSpPr>
              <a:spLocks noChangeShapeType="1"/>
            </p:cNvSpPr>
            <p:nvPr/>
          </p:nvSpPr>
          <p:spPr bwMode="auto">
            <a:xfrm flipV="1">
              <a:off x="3216" y="3408"/>
              <a:ext cx="624" cy="0"/>
            </a:xfrm>
            <a:prstGeom prst="line">
              <a:avLst/>
            </a:prstGeom>
            <a:noFill/>
            <a:ln w="12700">
              <a:solidFill>
                <a:schemeClr val="tx1"/>
              </a:solidFill>
              <a:round/>
              <a:headEnd/>
              <a:tailEnd type="triangle" w="med" len="med"/>
            </a:ln>
            <a:effectLst/>
          </p:spPr>
          <p:txBody>
            <a:bodyPr/>
            <a:lstStyle/>
            <a:p>
              <a:endParaRPr lang="en-US"/>
            </a:p>
          </p:txBody>
        </p:sp>
        <p:sp>
          <p:nvSpPr>
            <p:cNvPr id="11" name="Line 30"/>
            <p:cNvSpPr>
              <a:spLocks noChangeShapeType="1"/>
            </p:cNvSpPr>
            <p:nvPr/>
          </p:nvSpPr>
          <p:spPr bwMode="auto">
            <a:xfrm flipV="1">
              <a:off x="3504" y="3696"/>
              <a:ext cx="336" cy="0"/>
            </a:xfrm>
            <a:prstGeom prst="line">
              <a:avLst/>
            </a:prstGeom>
            <a:noFill/>
            <a:ln w="12700">
              <a:solidFill>
                <a:schemeClr val="tx1"/>
              </a:solidFill>
              <a:round/>
              <a:headEnd/>
              <a:tailEnd type="triangle" w="med" len="med"/>
            </a:ln>
            <a:effectLst/>
          </p:spPr>
          <p:txBody>
            <a:bodyPr/>
            <a:lstStyle/>
            <a:p>
              <a:endParaRPr lang="en-US"/>
            </a:p>
          </p:txBody>
        </p:sp>
        <p:sp>
          <p:nvSpPr>
            <p:cNvPr id="12" name="Line 31"/>
            <p:cNvSpPr>
              <a:spLocks noChangeShapeType="1"/>
            </p:cNvSpPr>
            <p:nvPr/>
          </p:nvSpPr>
          <p:spPr bwMode="auto">
            <a:xfrm flipV="1">
              <a:off x="4128" y="3552"/>
              <a:ext cx="336" cy="0"/>
            </a:xfrm>
            <a:prstGeom prst="line">
              <a:avLst/>
            </a:prstGeom>
            <a:noFill/>
            <a:ln w="12700">
              <a:solidFill>
                <a:schemeClr val="tx1"/>
              </a:solidFill>
              <a:round/>
              <a:headEnd/>
              <a:tailEnd type="triangle" w="med" len="med"/>
            </a:ln>
            <a:effectLst/>
          </p:spPr>
          <p:txBody>
            <a:bodyPr/>
            <a:lstStyle/>
            <a:p>
              <a:endParaRPr lang="en-US"/>
            </a:p>
          </p:txBody>
        </p:sp>
        <p:sp>
          <p:nvSpPr>
            <p:cNvPr id="13" name="Line 32"/>
            <p:cNvSpPr>
              <a:spLocks noChangeShapeType="1"/>
            </p:cNvSpPr>
            <p:nvPr/>
          </p:nvSpPr>
          <p:spPr bwMode="auto">
            <a:xfrm flipV="1">
              <a:off x="2928" y="3600"/>
              <a:ext cx="288" cy="0"/>
            </a:xfrm>
            <a:prstGeom prst="line">
              <a:avLst/>
            </a:prstGeom>
            <a:noFill/>
            <a:ln w="12700">
              <a:solidFill>
                <a:schemeClr val="tx1"/>
              </a:solidFill>
              <a:round/>
              <a:headEnd/>
              <a:tailEnd type="triangle" w="med" len="med"/>
            </a:ln>
            <a:effectLst/>
          </p:spPr>
          <p:txBody>
            <a:bodyPr/>
            <a:lstStyle/>
            <a:p>
              <a:endParaRPr lang="en-US"/>
            </a:p>
          </p:txBody>
        </p:sp>
        <p:sp>
          <p:nvSpPr>
            <p:cNvPr id="14" name="Line 33"/>
            <p:cNvSpPr>
              <a:spLocks noChangeShapeType="1"/>
            </p:cNvSpPr>
            <p:nvPr/>
          </p:nvSpPr>
          <p:spPr bwMode="auto">
            <a:xfrm flipH="1">
              <a:off x="2160" y="3792"/>
              <a:ext cx="96" cy="96"/>
            </a:xfrm>
            <a:prstGeom prst="line">
              <a:avLst/>
            </a:prstGeom>
            <a:noFill/>
            <a:ln w="28575">
              <a:solidFill>
                <a:schemeClr val="accent1"/>
              </a:solidFill>
              <a:round/>
              <a:headEnd/>
              <a:tailEnd/>
            </a:ln>
            <a:effectLst/>
          </p:spPr>
          <p:txBody>
            <a:bodyPr/>
            <a:lstStyle/>
            <a:p>
              <a:endParaRPr lang="en-US"/>
            </a:p>
          </p:txBody>
        </p:sp>
        <p:sp>
          <p:nvSpPr>
            <p:cNvPr id="15" name="Line 34"/>
            <p:cNvSpPr>
              <a:spLocks noChangeShapeType="1"/>
            </p:cNvSpPr>
            <p:nvPr/>
          </p:nvSpPr>
          <p:spPr bwMode="auto">
            <a:xfrm flipH="1">
              <a:off x="2964" y="3552"/>
              <a:ext cx="96" cy="96"/>
            </a:xfrm>
            <a:prstGeom prst="line">
              <a:avLst/>
            </a:prstGeom>
            <a:noFill/>
            <a:ln w="28575">
              <a:solidFill>
                <a:schemeClr val="accent1"/>
              </a:solidFill>
              <a:round/>
              <a:headEnd/>
              <a:tailEnd/>
            </a:ln>
            <a:effectLst/>
          </p:spPr>
          <p:txBody>
            <a:bodyPr/>
            <a:lstStyle/>
            <a:p>
              <a:endParaRPr lang="en-US"/>
            </a:p>
          </p:txBody>
        </p:sp>
        <p:sp>
          <p:nvSpPr>
            <p:cNvPr id="16" name="Line 35"/>
            <p:cNvSpPr>
              <a:spLocks noChangeShapeType="1"/>
            </p:cNvSpPr>
            <p:nvPr/>
          </p:nvSpPr>
          <p:spPr bwMode="auto">
            <a:xfrm flipH="1">
              <a:off x="4128" y="3504"/>
              <a:ext cx="96" cy="96"/>
            </a:xfrm>
            <a:prstGeom prst="line">
              <a:avLst/>
            </a:prstGeom>
            <a:noFill/>
            <a:ln w="28575">
              <a:solidFill>
                <a:schemeClr val="accent1"/>
              </a:solidFill>
              <a:round/>
              <a:headEnd/>
              <a:tailEnd/>
            </a:ln>
            <a:effectLst/>
          </p:spPr>
          <p:txBody>
            <a:bodyPr/>
            <a:lstStyle/>
            <a:p>
              <a:endParaRPr lang="en-US"/>
            </a:p>
          </p:txBody>
        </p:sp>
        <p:sp>
          <p:nvSpPr>
            <p:cNvPr id="17" name="Line 36"/>
            <p:cNvSpPr>
              <a:spLocks noChangeShapeType="1"/>
            </p:cNvSpPr>
            <p:nvPr/>
          </p:nvSpPr>
          <p:spPr bwMode="auto">
            <a:xfrm flipH="1">
              <a:off x="3648" y="3360"/>
              <a:ext cx="96" cy="96"/>
            </a:xfrm>
            <a:prstGeom prst="line">
              <a:avLst/>
            </a:prstGeom>
            <a:noFill/>
            <a:ln w="28575">
              <a:solidFill>
                <a:schemeClr val="accent1"/>
              </a:solidFill>
              <a:round/>
              <a:headEnd/>
              <a:tailEnd/>
            </a:ln>
            <a:effectLst/>
          </p:spPr>
          <p:txBody>
            <a:bodyPr/>
            <a:lstStyle/>
            <a:p>
              <a:endParaRPr lang="en-US"/>
            </a:p>
          </p:txBody>
        </p:sp>
        <p:sp>
          <p:nvSpPr>
            <p:cNvPr id="18" name="Line 37"/>
            <p:cNvSpPr>
              <a:spLocks noChangeShapeType="1"/>
            </p:cNvSpPr>
            <p:nvPr/>
          </p:nvSpPr>
          <p:spPr bwMode="auto">
            <a:xfrm flipH="1">
              <a:off x="3648" y="3648"/>
              <a:ext cx="96" cy="96"/>
            </a:xfrm>
            <a:prstGeom prst="line">
              <a:avLst/>
            </a:prstGeom>
            <a:noFill/>
            <a:ln w="28575">
              <a:solidFill>
                <a:schemeClr val="accent1"/>
              </a:solidFill>
              <a:round/>
              <a:headEnd/>
              <a:tailEnd/>
            </a:ln>
            <a:effectLst/>
          </p:spPr>
          <p:txBody>
            <a:bodyPr/>
            <a:lstStyle/>
            <a:p>
              <a:endParaRPr lang="en-US"/>
            </a:p>
          </p:txBody>
        </p:sp>
        <p:sp>
          <p:nvSpPr>
            <p:cNvPr id="19" name="Rectangle 38"/>
            <p:cNvSpPr>
              <a:spLocks noChangeArrowheads="1"/>
            </p:cNvSpPr>
            <p:nvPr/>
          </p:nvSpPr>
          <p:spPr bwMode="auto">
            <a:xfrm>
              <a:off x="2208"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0" name="Rectangle 39"/>
            <p:cNvSpPr>
              <a:spLocks noChangeArrowheads="1"/>
            </p:cNvSpPr>
            <p:nvPr/>
          </p:nvSpPr>
          <p:spPr bwMode="auto">
            <a:xfrm>
              <a:off x="2964" y="3600"/>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1" name="Rectangle 40"/>
            <p:cNvSpPr>
              <a:spLocks noChangeArrowheads="1"/>
            </p:cNvSpPr>
            <p:nvPr/>
          </p:nvSpPr>
          <p:spPr bwMode="auto">
            <a:xfrm>
              <a:off x="4128" y="355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2" name="Rectangle 41"/>
            <p:cNvSpPr>
              <a:spLocks noChangeArrowheads="1"/>
            </p:cNvSpPr>
            <p:nvPr/>
          </p:nvSpPr>
          <p:spPr bwMode="auto">
            <a:xfrm>
              <a:off x="3648"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3" name="Rectangle 42"/>
            <p:cNvSpPr>
              <a:spLocks noChangeArrowheads="1"/>
            </p:cNvSpPr>
            <p:nvPr/>
          </p:nvSpPr>
          <p:spPr bwMode="auto">
            <a:xfrm>
              <a:off x="3648" y="3696"/>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24" name="Rectangle 43"/>
            <p:cNvSpPr>
              <a:spLocks noChangeArrowheads="1"/>
            </p:cNvSpPr>
            <p:nvPr/>
          </p:nvSpPr>
          <p:spPr bwMode="auto">
            <a:xfrm>
              <a:off x="2112" y="2688"/>
              <a:ext cx="672" cy="144"/>
            </a:xfrm>
            <a:prstGeom prst="rect">
              <a:avLst/>
            </a:prstGeom>
            <a:noFill/>
            <a:ln w="12700">
              <a:solidFill>
                <a:schemeClr val="tx1"/>
              </a:solidFill>
              <a:miter lim="800000"/>
              <a:headEnd/>
              <a:tailEnd/>
            </a:ln>
            <a:effectLst/>
          </p:spPr>
          <p:txBody>
            <a:bodyPr wrap="none" anchor="ctr"/>
            <a:lstStyle/>
            <a:p>
              <a:endParaRPr lang="en-US"/>
            </a:p>
          </p:txBody>
        </p:sp>
        <p:sp>
          <p:nvSpPr>
            <p:cNvPr id="25" name="Rectangle 44"/>
            <p:cNvSpPr>
              <a:spLocks noChangeArrowheads="1"/>
            </p:cNvSpPr>
            <p:nvPr/>
          </p:nvSpPr>
          <p:spPr bwMode="auto">
            <a:xfrm>
              <a:off x="2256" y="2688"/>
              <a:ext cx="394"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offset</a:t>
              </a:r>
            </a:p>
          </p:txBody>
        </p:sp>
        <p:sp>
          <p:nvSpPr>
            <p:cNvPr id="26" name="Line 45"/>
            <p:cNvSpPr>
              <a:spLocks noChangeShapeType="1"/>
            </p:cNvSpPr>
            <p:nvPr/>
          </p:nvSpPr>
          <p:spPr bwMode="auto">
            <a:xfrm flipH="1">
              <a:off x="2352" y="2544"/>
              <a:ext cx="96" cy="96"/>
            </a:xfrm>
            <a:prstGeom prst="line">
              <a:avLst/>
            </a:prstGeom>
            <a:noFill/>
            <a:ln w="28575">
              <a:solidFill>
                <a:schemeClr val="accent1"/>
              </a:solidFill>
              <a:round/>
              <a:headEnd/>
              <a:tailEnd/>
            </a:ln>
            <a:effectLst/>
          </p:spPr>
          <p:txBody>
            <a:bodyPr/>
            <a:lstStyle/>
            <a:p>
              <a:endParaRPr lang="en-US"/>
            </a:p>
          </p:txBody>
        </p:sp>
        <p:sp>
          <p:nvSpPr>
            <p:cNvPr id="27" name="Line 46"/>
            <p:cNvSpPr>
              <a:spLocks noChangeShapeType="1"/>
            </p:cNvSpPr>
            <p:nvPr/>
          </p:nvSpPr>
          <p:spPr bwMode="auto">
            <a:xfrm flipH="1">
              <a:off x="2496" y="3360"/>
              <a:ext cx="96" cy="96"/>
            </a:xfrm>
            <a:prstGeom prst="line">
              <a:avLst/>
            </a:prstGeom>
            <a:noFill/>
            <a:ln w="28575">
              <a:solidFill>
                <a:schemeClr val="accent1"/>
              </a:solidFill>
              <a:round/>
              <a:headEnd/>
              <a:tailEnd/>
            </a:ln>
            <a:effectLst/>
          </p:spPr>
          <p:txBody>
            <a:bodyPr/>
            <a:lstStyle/>
            <a:p>
              <a:endParaRPr lang="en-US"/>
            </a:p>
          </p:txBody>
        </p:sp>
        <p:sp>
          <p:nvSpPr>
            <p:cNvPr id="28" name="Rectangle 47"/>
            <p:cNvSpPr>
              <a:spLocks noChangeArrowheads="1"/>
            </p:cNvSpPr>
            <p:nvPr/>
          </p:nvSpPr>
          <p:spPr bwMode="auto">
            <a:xfrm>
              <a:off x="2400" y="2496"/>
              <a:ext cx="204" cy="166"/>
            </a:xfrm>
            <a:prstGeom prst="rect">
              <a:avLst/>
            </a:prstGeom>
            <a:noFill/>
            <a:ln w="12700">
              <a:noFill/>
              <a:miter lim="800000"/>
              <a:headEnd/>
              <a:tailEnd/>
            </a:ln>
            <a:effectLst/>
          </p:spPr>
          <p:txBody>
            <a:bodyPr wrap="none" lIns="63500" tIns="25400" rIns="63500" bIns="25400">
              <a:spAutoFit/>
            </a:bodyPr>
            <a:lstStyle/>
            <a:p>
              <a:r>
                <a:rPr lang="en-US" sz="1400"/>
                <a:t>16</a:t>
              </a:r>
            </a:p>
          </p:txBody>
        </p:sp>
        <p:sp>
          <p:nvSpPr>
            <p:cNvPr id="29" name="Rectangle 48"/>
            <p:cNvSpPr>
              <a:spLocks noChangeArrowheads="1"/>
            </p:cNvSpPr>
            <p:nvPr/>
          </p:nvSpPr>
          <p:spPr bwMode="auto">
            <a:xfrm>
              <a:off x="2496" y="3408"/>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sp>
          <p:nvSpPr>
            <p:cNvPr id="30" name="Line 49"/>
            <p:cNvSpPr>
              <a:spLocks noChangeShapeType="1"/>
            </p:cNvSpPr>
            <p:nvPr/>
          </p:nvSpPr>
          <p:spPr bwMode="auto">
            <a:xfrm>
              <a:off x="2400" y="2496"/>
              <a:ext cx="0" cy="192"/>
            </a:xfrm>
            <a:prstGeom prst="line">
              <a:avLst/>
            </a:prstGeom>
            <a:noFill/>
            <a:ln w="12700">
              <a:solidFill>
                <a:schemeClr val="tx1"/>
              </a:solidFill>
              <a:round/>
              <a:headEnd/>
              <a:tailEnd type="triangle" w="med" len="med"/>
            </a:ln>
            <a:effectLst/>
          </p:spPr>
          <p:txBody>
            <a:bodyPr/>
            <a:lstStyle/>
            <a:p>
              <a:endParaRPr lang="en-US"/>
            </a:p>
          </p:txBody>
        </p:sp>
        <p:sp>
          <p:nvSpPr>
            <p:cNvPr id="31" name="Line 50"/>
            <p:cNvSpPr>
              <a:spLocks noChangeShapeType="1"/>
            </p:cNvSpPr>
            <p:nvPr/>
          </p:nvSpPr>
          <p:spPr bwMode="auto">
            <a:xfrm>
              <a:off x="2208" y="2688"/>
              <a:ext cx="0" cy="144"/>
            </a:xfrm>
            <a:prstGeom prst="line">
              <a:avLst/>
            </a:prstGeom>
            <a:noFill/>
            <a:ln w="12700">
              <a:solidFill>
                <a:schemeClr val="tx1"/>
              </a:solidFill>
              <a:round/>
              <a:headEnd/>
              <a:tailEnd/>
            </a:ln>
            <a:effectLst/>
          </p:spPr>
          <p:txBody>
            <a:bodyPr/>
            <a:lstStyle/>
            <a:p>
              <a:endParaRPr lang="en-US"/>
            </a:p>
          </p:txBody>
        </p:sp>
        <p:sp>
          <p:nvSpPr>
            <p:cNvPr id="32" name="Rectangle 51"/>
            <p:cNvSpPr>
              <a:spLocks noChangeArrowheads="1"/>
            </p:cNvSpPr>
            <p:nvPr/>
          </p:nvSpPr>
          <p:spPr bwMode="auto">
            <a:xfrm>
              <a:off x="2772" y="3072"/>
              <a:ext cx="204"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00</a:t>
              </a:r>
            </a:p>
          </p:txBody>
        </p:sp>
        <p:sp>
          <p:nvSpPr>
            <p:cNvPr id="33" name="Rectangle 52"/>
            <p:cNvSpPr>
              <a:spLocks noChangeArrowheads="1"/>
            </p:cNvSpPr>
            <p:nvPr/>
          </p:nvSpPr>
          <p:spPr bwMode="auto">
            <a:xfrm>
              <a:off x="220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4" name="Line 53"/>
            <p:cNvSpPr>
              <a:spLocks noChangeShapeType="1"/>
            </p:cNvSpPr>
            <p:nvPr/>
          </p:nvSpPr>
          <p:spPr bwMode="auto">
            <a:xfrm>
              <a:off x="2112" y="3072"/>
              <a:ext cx="0" cy="144"/>
            </a:xfrm>
            <a:prstGeom prst="line">
              <a:avLst/>
            </a:prstGeom>
            <a:noFill/>
            <a:ln w="12700">
              <a:solidFill>
                <a:schemeClr val="tx1"/>
              </a:solidFill>
              <a:round/>
              <a:headEnd/>
              <a:tailEnd/>
            </a:ln>
            <a:effectLst/>
          </p:spPr>
          <p:txBody>
            <a:bodyPr/>
            <a:lstStyle/>
            <a:p>
              <a:endParaRPr lang="en-US"/>
            </a:p>
          </p:txBody>
        </p:sp>
        <p:sp>
          <p:nvSpPr>
            <p:cNvPr id="35" name="Rectangle 54"/>
            <p:cNvSpPr>
              <a:spLocks noChangeArrowheads="1"/>
            </p:cNvSpPr>
            <p:nvPr/>
          </p:nvSpPr>
          <p:spPr bwMode="auto">
            <a:xfrm>
              <a:off x="1488" y="3072"/>
              <a:ext cx="720" cy="144"/>
            </a:xfrm>
            <a:prstGeom prst="rect">
              <a:avLst/>
            </a:prstGeom>
            <a:noFill/>
            <a:ln w="12700">
              <a:solidFill>
                <a:schemeClr val="tx1"/>
              </a:solidFill>
              <a:miter lim="800000"/>
              <a:headEnd/>
              <a:tailEnd/>
            </a:ln>
            <a:effectLst/>
          </p:spPr>
          <p:txBody>
            <a:bodyPr wrap="none" anchor="ctr"/>
            <a:lstStyle/>
            <a:p>
              <a:endParaRPr lang="en-US"/>
            </a:p>
          </p:txBody>
        </p:sp>
        <p:sp>
          <p:nvSpPr>
            <p:cNvPr id="36" name="Line 55"/>
            <p:cNvSpPr>
              <a:spLocks noChangeShapeType="1"/>
            </p:cNvSpPr>
            <p:nvPr/>
          </p:nvSpPr>
          <p:spPr bwMode="auto">
            <a:xfrm>
              <a:off x="2400" y="2832"/>
              <a:ext cx="0" cy="240"/>
            </a:xfrm>
            <a:prstGeom prst="line">
              <a:avLst/>
            </a:prstGeom>
            <a:noFill/>
            <a:ln w="12700">
              <a:solidFill>
                <a:schemeClr val="tx1"/>
              </a:solidFill>
              <a:round/>
              <a:headEnd/>
              <a:tailEnd type="triangle" w="med" len="med"/>
            </a:ln>
            <a:effectLst/>
          </p:spPr>
          <p:txBody>
            <a:bodyPr/>
            <a:lstStyle/>
            <a:p>
              <a:endParaRPr lang="en-US"/>
            </a:p>
          </p:txBody>
        </p:sp>
        <p:sp>
          <p:nvSpPr>
            <p:cNvPr id="37" name="Oval 56"/>
            <p:cNvSpPr>
              <a:spLocks noChangeArrowheads="1"/>
            </p:cNvSpPr>
            <p:nvPr/>
          </p:nvSpPr>
          <p:spPr bwMode="auto">
            <a:xfrm>
              <a:off x="2160" y="3120"/>
              <a:ext cx="48" cy="48"/>
            </a:xfrm>
            <a:prstGeom prst="ellipse">
              <a:avLst/>
            </a:prstGeom>
            <a:noFill/>
            <a:ln w="12700">
              <a:noFill/>
              <a:round/>
              <a:headEnd/>
              <a:tailEnd/>
            </a:ln>
            <a:effectLst/>
          </p:spPr>
          <p:txBody>
            <a:bodyPr wrap="none" anchor="ctr"/>
            <a:lstStyle/>
            <a:p>
              <a:endParaRPr lang="en-US"/>
            </a:p>
          </p:txBody>
        </p:sp>
        <p:cxnSp>
          <p:nvCxnSpPr>
            <p:cNvPr id="38" name="AutoShape 57"/>
            <p:cNvCxnSpPr>
              <a:cxnSpLocks noChangeShapeType="1"/>
              <a:stCxn id="37" idx="3"/>
              <a:endCxn id="35" idx="0"/>
            </p:cNvCxnSpPr>
            <p:nvPr/>
          </p:nvCxnSpPr>
          <p:spPr bwMode="auto">
            <a:xfrm rot="16200000" flipV="1">
              <a:off x="1963" y="2957"/>
              <a:ext cx="89" cy="319"/>
            </a:xfrm>
            <a:prstGeom prst="curvedConnector5">
              <a:avLst>
                <a:gd name="adj1" fmla="val 315727"/>
                <a:gd name="adj2" fmla="val 84949"/>
                <a:gd name="adj3" fmla="val 261796"/>
              </a:avLst>
            </a:prstGeom>
            <a:noFill/>
            <a:ln w="12700">
              <a:solidFill>
                <a:schemeClr val="tx1"/>
              </a:solidFill>
              <a:round/>
              <a:headEnd/>
              <a:tailEnd type="triangle" w="med" len="med"/>
            </a:ln>
            <a:effectLst/>
          </p:spPr>
        </p:cxnSp>
        <p:sp>
          <p:nvSpPr>
            <p:cNvPr id="39" name="Rectangle 58"/>
            <p:cNvSpPr>
              <a:spLocks noChangeArrowheads="1"/>
            </p:cNvSpPr>
            <p:nvPr/>
          </p:nvSpPr>
          <p:spPr bwMode="auto">
            <a:xfrm>
              <a:off x="1200" y="2832"/>
              <a:ext cx="741" cy="186"/>
            </a:xfrm>
            <a:prstGeom prst="rect">
              <a:avLst/>
            </a:prstGeom>
            <a:noFill/>
            <a:ln w="12700">
              <a:noFill/>
              <a:miter lim="800000"/>
              <a:headEnd/>
              <a:tailEnd/>
            </a:ln>
            <a:effectLst/>
          </p:spPr>
          <p:txBody>
            <a:bodyPr wrap="none" lIns="63500" tIns="25400" rIns="63500" bIns="25400">
              <a:spAutoFit/>
            </a:bodyPr>
            <a:lstStyle/>
            <a:p>
              <a:r>
                <a:rPr lang="en-US" sz="1600">
                  <a:solidFill>
                    <a:schemeClr val="tx1"/>
                  </a:solidFill>
                </a:rPr>
                <a:t>sign-extend</a:t>
              </a:r>
            </a:p>
          </p:txBody>
        </p:sp>
        <p:sp>
          <p:nvSpPr>
            <p:cNvPr id="40" name="Line 59"/>
            <p:cNvSpPr>
              <a:spLocks noChangeShapeType="1"/>
            </p:cNvSpPr>
            <p:nvPr/>
          </p:nvSpPr>
          <p:spPr bwMode="auto">
            <a:xfrm>
              <a:off x="2160" y="3216"/>
              <a:ext cx="0" cy="192"/>
            </a:xfrm>
            <a:prstGeom prst="line">
              <a:avLst/>
            </a:prstGeom>
            <a:noFill/>
            <a:ln w="12700">
              <a:solidFill>
                <a:schemeClr val="tx1"/>
              </a:solidFill>
              <a:round/>
              <a:headEnd/>
              <a:tailEnd/>
            </a:ln>
            <a:effectLst/>
          </p:spPr>
          <p:txBody>
            <a:bodyPr/>
            <a:lstStyle/>
            <a:p>
              <a:endParaRPr lang="en-US"/>
            </a:p>
          </p:txBody>
        </p:sp>
        <p:sp>
          <p:nvSpPr>
            <p:cNvPr id="41" name="Line 60"/>
            <p:cNvSpPr>
              <a:spLocks noChangeShapeType="1"/>
            </p:cNvSpPr>
            <p:nvPr/>
          </p:nvSpPr>
          <p:spPr bwMode="auto">
            <a:xfrm>
              <a:off x="2160" y="3408"/>
              <a:ext cx="1056" cy="0"/>
            </a:xfrm>
            <a:prstGeom prst="line">
              <a:avLst/>
            </a:prstGeom>
            <a:noFill/>
            <a:ln w="12700">
              <a:solidFill>
                <a:schemeClr val="tx1"/>
              </a:solidFill>
              <a:round/>
              <a:headEnd/>
              <a:tailEnd type="triangle" w="med" len="med"/>
            </a:ln>
            <a:effectLst/>
          </p:spPr>
          <p:txBody>
            <a:bodyPr/>
            <a:lstStyle/>
            <a:p>
              <a:endParaRPr lang="en-US"/>
            </a:p>
          </p:txBody>
        </p:sp>
        <p:sp>
          <p:nvSpPr>
            <p:cNvPr id="42" name="Line 61"/>
            <p:cNvSpPr>
              <a:spLocks noChangeShapeType="1"/>
            </p:cNvSpPr>
            <p:nvPr/>
          </p:nvSpPr>
          <p:spPr bwMode="auto">
            <a:xfrm flipV="1">
              <a:off x="2208" y="3696"/>
              <a:ext cx="0" cy="384"/>
            </a:xfrm>
            <a:prstGeom prst="line">
              <a:avLst/>
            </a:prstGeom>
            <a:noFill/>
            <a:ln w="12700">
              <a:solidFill>
                <a:schemeClr val="tx1"/>
              </a:solidFill>
              <a:round/>
              <a:headEnd/>
              <a:tailEnd type="triangle" w="med" len="med"/>
            </a:ln>
            <a:effectLst/>
          </p:spPr>
          <p:txBody>
            <a:bodyPr/>
            <a:lstStyle/>
            <a:p>
              <a:endParaRPr lang="en-US"/>
            </a:p>
          </p:txBody>
        </p:sp>
        <p:sp>
          <p:nvSpPr>
            <p:cNvPr id="43" name="Line 62"/>
            <p:cNvSpPr>
              <a:spLocks noChangeShapeType="1"/>
            </p:cNvSpPr>
            <p:nvPr/>
          </p:nvSpPr>
          <p:spPr bwMode="auto">
            <a:xfrm>
              <a:off x="2208" y="4080"/>
              <a:ext cx="2256" cy="0"/>
            </a:xfrm>
            <a:prstGeom prst="line">
              <a:avLst/>
            </a:prstGeom>
            <a:noFill/>
            <a:ln w="12700">
              <a:solidFill>
                <a:schemeClr val="tx1"/>
              </a:solidFill>
              <a:round/>
              <a:headEnd/>
              <a:tailEnd/>
            </a:ln>
            <a:effectLst/>
          </p:spPr>
          <p:txBody>
            <a:bodyPr/>
            <a:lstStyle/>
            <a:p>
              <a:endParaRPr lang="en-US"/>
            </a:p>
          </p:txBody>
        </p:sp>
        <p:sp>
          <p:nvSpPr>
            <p:cNvPr id="44" name="Line 63"/>
            <p:cNvSpPr>
              <a:spLocks noChangeShapeType="1"/>
            </p:cNvSpPr>
            <p:nvPr/>
          </p:nvSpPr>
          <p:spPr bwMode="auto">
            <a:xfrm flipV="1">
              <a:off x="4464" y="3552"/>
              <a:ext cx="0" cy="144"/>
            </a:xfrm>
            <a:prstGeom prst="line">
              <a:avLst/>
            </a:prstGeom>
            <a:noFill/>
            <a:ln w="12700">
              <a:solidFill>
                <a:schemeClr val="tx1"/>
              </a:solidFill>
              <a:round/>
              <a:headEnd/>
              <a:tailEnd/>
            </a:ln>
            <a:effectLst/>
          </p:spPr>
          <p:txBody>
            <a:bodyPr/>
            <a:lstStyle/>
            <a:p>
              <a:endParaRPr lang="en-US"/>
            </a:p>
          </p:txBody>
        </p:sp>
        <p:sp>
          <p:nvSpPr>
            <p:cNvPr id="45" name="Rectangle 64"/>
            <p:cNvSpPr>
              <a:spLocks noChangeArrowheads="1"/>
            </p:cNvSpPr>
            <p:nvPr/>
          </p:nvSpPr>
          <p:spPr bwMode="auto">
            <a:xfrm>
              <a:off x="1200" y="2304"/>
              <a:ext cx="2929" cy="186"/>
            </a:xfrm>
            <a:prstGeom prst="rect">
              <a:avLst/>
            </a:prstGeom>
            <a:noFill/>
            <a:ln w="12700">
              <a:noFill/>
              <a:miter lim="800000"/>
              <a:headEnd/>
              <a:tailEnd/>
            </a:ln>
            <a:effectLst/>
          </p:spPr>
          <p:txBody>
            <a:bodyPr wrap="none" lIns="63500" tIns="25400" rIns="63500" bIns="25400">
              <a:spAutoFit/>
            </a:bodyPr>
            <a:lstStyle/>
            <a:p>
              <a:r>
                <a:rPr lang="en-US" sz="1600" dirty="0">
                  <a:solidFill>
                    <a:schemeClr val="tx1"/>
                  </a:solidFill>
                </a:rPr>
                <a:t>from the low order 16 bits of the branch instruction</a:t>
              </a:r>
            </a:p>
          </p:txBody>
        </p:sp>
        <p:sp>
          <p:nvSpPr>
            <p:cNvPr id="46" name="Line 65"/>
            <p:cNvSpPr>
              <a:spLocks noChangeShapeType="1"/>
            </p:cNvSpPr>
            <p:nvPr/>
          </p:nvSpPr>
          <p:spPr bwMode="auto">
            <a:xfrm>
              <a:off x="2784" y="3072"/>
              <a:ext cx="0" cy="144"/>
            </a:xfrm>
            <a:prstGeom prst="line">
              <a:avLst/>
            </a:prstGeom>
            <a:noFill/>
            <a:ln w="12700">
              <a:solidFill>
                <a:schemeClr val="tx1"/>
              </a:solidFill>
              <a:round/>
              <a:headEnd/>
              <a:tailEnd/>
            </a:ln>
            <a:effectLst/>
          </p:spPr>
          <p:txBody>
            <a:bodyPr/>
            <a:lstStyle/>
            <a:p>
              <a:endParaRPr lang="en-US"/>
            </a:p>
          </p:txBody>
        </p:sp>
        <p:sp>
          <p:nvSpPr>
            <p:cNvPr id="47" name="Rectangle 66"/>
            <p:cNvSpPr>
              <a:spLocks noChangeArrowheads="1"/>
            </p:cNvSpPr>
            <p:nvPr/>
          </p:nvSpPr>
          <p:spPr bwMode="auto">
            <a:xfrm>
              <a:off x="4320" y="3264"/>
              <a:ext cx="678" cy="340"/>
            </a:xfrm>
            <a:prstGeom prst="rect">
              <a:avLst/>
            </a:prstGeom>
            <a:noFill/>
            <a:ln w="12700">
              <a:noFill/>
              <a:miter lim="800000"/>
              <a:headEnd/>
              <a:tailEnd/>
            </a:ln>
            <a:effectLst/>
          </p:spPr>
          <p:txBody>
            <a:bodyPr wrap="none" lIns="63500" tIns="25400" rIns="63500" bIns="25400">
              <a:spAutoFit/>
            </a:bodyPr>
            <a:lstStyle/>
            <a:p>
              <a:pPr algn="r"/>
              <a:r>
                <a:rPr lang="en-US" sz="1600">
                  <a:solidFill>
                    <a:schemeClr val="tx1"/>
                  </a:solidFill>
                </a:rPr>
                <a:t>branch dst</a:t>
              </a:r>
            </a:p>
            <a:p>
              <a:pPr algn="r"/>
              <a:r>
                <a:rPr lang="en-US" sz="1600">
                  <a:solidFill>
                    <a:schemeClr val="tx1"/>
                  </a:solidFill>
                </a:rPr>
                <a:t>address</a:t>
              </a:r>
            </a:p>
          </p:txBody>
        </p:sp>
        <p:grpSp>
          <p:nvGrpSpPr>
            <p:cNvPr id="4" name="Group 67"/>
            <p:cNvGrpSpPr>
              <a:grpSpLocks/>
            </p:cNvGrpSpPr>
            <p:nvPr/>
          </p:nvGrpSpPr>
          <p:grpSpPr bwMode="auto">
            <a:xfrm>
              <a:off x="4320" y="3696"/>
              <a:ext cx="240" cy="254"/>
              <a:chOff x="4896" y="3696"/>
              <a:chExt cx="240" cy="254"/>
            </a:xfrm>
          </p:grpSpPr>
          <p:sp>
            <p:nvSpPr>
              <p:cNvPr id="63" name="Oval 68"/>
              <p:cNvSpPr>
                <a:spLocks noChangeArrowheads="1"/>
              </p:cNvSpPr>
              <p:nvPr/>
            </p:nvSpPr>
            <p:spPr bwMode="auto">
              <a:xfrm>
                <a:off x="4896" y="3696"/>
                <a:ext cx="240" cy="240"/>
              </a:xfrm>
              <a:prstGeom prst="ellipse">
                <a:avLst/>
              </a:prstGeom>
              <a:noFill/>
              <a:ln w="12700">
                <a:solidFill>
                  <a:schemeClr val="tx1"/>
                </a:solidFill>
                <a:round/>
                <a:headEnd/>
                <a:tailEnd/>
              </a:ln>
              <a:effectLst/>
            </p:spPr>
            <p:txBody>
              <a:bodyPr wrap="none" anchor="ctr"/>
              <a:lstStyle/>
              <a:p>
                <a:endParaRPr lang="en-US"/>
              </a:p>
            </p:txBody>
          </p:sp>
          <p:sp>
            <p:nvSpPr>
              <p:cNvPr id="64" name="Text Box 69"/>
              <p:cNvSpPr txBox="1">
                <a:spLocks noChangeArrowheads="1"/>
              </p:cNvSpPr>
              <p:nvPr/>
            </p:nvSpPr>
            <p:spPr bwMode="auto">
              <a:xfrm>
                <a:off x="4896" y="3719"/>
                <a:ext cx="186" cy="231"/>
              </a:xfrm>
              <a:prstGeom prst="rect">
                <a:avLst/>
              </a:prstGeom>
              <a:noFill/>
              <a:ln w="12700">
                <a:noFill/>
                <a:miter lim="800000"/>
                <a:headEnd/>
                <a:tailEnd/>
              </a:ln>
              <a:effectLst/>
            </p:spPr>
            <p:txBody>
              <a:bodyPr>
                <a:spAutoFit/>
              </a:bodyPr>
              <a:lstStyle/>
              <a:p>
                <a:r>
                  <a:rPr lang="en-US">
                    <a:solidFill>
                      <a:schemeClr val="tx1"/>
                    </a:solidFill>
                  </a:rPr>
                  <a:t>?</a:t>
                </a:r>
              </a:p>
            </p:txBody>
          </p:sp>
        </p:grpSp>
        <p:sp>
          <p:nvSpPr>
            <p:cNvPr id="49" name="Line 70"/>
            <p:cNvSpPr>
              <a:spLocks noChangeShapeType="1"/>
            </p:cNvSpPr>
            <p:nvPr/>
          </p:nvSpPr>
          <p:spPr bwMode="auto">
            <a:xfrm flipV="1">
              <a:off x="4464" y="3936"/>
              <a:ext cx="0" cy="144"/>
            </a:xfrm>
            <a:prstGeom prst="line">
              <a:avLst/>
            </a:prstGeom>
            <a:noFill/>
            <a:ln w="12700">
              <a:solidFill>
                <a:schemeClr val="tx1"/>
              </a:solidFill>
              <a:round/>
              <a:headEnd/>
              <a:tailEnd/>
            </a:ln>
            <a:effectLst/>
          </p:spPr>
          <p:txBody>
            <a:bodyPr/>
            <a:lstStyle/>
            <a:p>
              <a:endParaRPr lang="en-US"/>
            </a:p>
          </p:txBody>
        </p:sp>
        <p:grpSp>
          <p:nvGrpSpPr>
            <p:cNvPr id="5" name="Group 71"/>
            <p:cNvGrpSpPr>
              <a:grpSpLocks/>
            </p:cNvGrpSpPr>
            <p:nvPr/>
          </p:nvGrpSpPr>
          <p:grpSpPr bwMode="auto">
            <a:xfrm>
              <a:off x="3216" y="3456"/>
              <a:ext cx="288" cy="480"/>
              <a:chOff x="1392" y="2880"/>
              <a:chExt cx="288" cy="480"/>
            </a:xfrm>
          </p:grpSpPr>
          <p:sp>
            <p:nvSpPr>
              <p:cNvPr id="56"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57"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58"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59"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60"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61"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62"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51" name="Rectangle 79"/>
            <p:cNvSpPr>
              <a:spLocks noChangeArrowheads="1"/>
            </p:cNvSpPr>
            <p:nvPr/>
          </p:nvSpPr>
          <p:spPr bwMode="auto">
            <a:xfrm>
              <a:off x="3216" y="3600"/>
              <a:ext cx="279"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Add</a:t>
              </a:r>
            </a:p>
          </p:txBody>
        </p:sp>
        <p:sp>
          <p:nvSpPr>
            <p:cNvPr id="52" name="Line 80"/>
            <p:cNvSpPr>
              <a:spLocks noChangeShapeType="1"/>
            </p:cNvSpPr>
            <p:nvPr/>
          </p:nvSpPr>
          <p:spPr bwMode="auto">
            <a:xfrm flipV="1">
              <a:off x="2928" y="3840"/>
              <a:ext cx="288" cy="0"/>
            </a:xfrm>
            <a:prstGeom prst="line">
              <a:avLst/>
            </a:prstGeom>
            <a:noFill/>
            <a:ln w="12700">
              <a:solidFill>
                <a:schemeClr val="tx1"/>
              </a:solidFill>
              <a:round/>
              <a:headEnd/>
              <a:tailEnd type="triangle" w="med" len="med"/>
            </a:ln>
            <a:effectLst/>
          </p:spPr>
          <p:txBody>
            <a:bodyPr/>
            <a:lstStyle/>
            <a:p>
              <a:endParaRPr lang="en-US"/>
            </a:p>
          </p:txBody>
        </p:sp>
        <p:sp>
          <p:nvSpPr>
            <p:cNvPr id="53" name="Rectangle 81"/>
            <p:cNvSpPr>
              <a:spLocks noChangeArrowheads="1"/>
            </p:cNvSpPr>
            <p:nvPr/>
          </p:nvSpPr>
          <p:spPr bwMode="auto">
            <a:xfrm>
              <a:off x="2784" y="3744"/>
              <a:ext cx="142" cy="166"/>
            </a:xfrm>
            <a:prstGeom prst="rect">
              <a:avLst/>
            </a:prstGeom>
            <a:noFill/>
            <a:ln w="12700">
              <a:noFill/>
              <a:miter lim="800000"/>
              <a:headEnd/>
              <a:tailEnd/>
            </a:ln>
            <a:effectLst/>
          </p:spPr>
          <p:txBody>
            <a:bodyPr wrap="none" lIns="63500" tIns="25400" rIns="63500" bIns="25400">
              <a:spAutoFit/>
            </a:bodyPr>
            <a:lstStyle/>
            <a:p>
              <a:r>
                <a:rPr lang="en-US" sz="1400">
                  <a:solidFill>
                    <a:schemeClr val="tx1"/>
                  </a:solidFill>
                </a:rPr>
                <a:t>4</a:t>
              </a:r>
            </a:p>
          </p:txBody>
        </p:sp>
        <p:sp>
          <p:nvSpPr>
            <p:cNvPr id="54" name="Line 82"/>
            <p:cNvSpPr>
              <a:spLocks noChangeShapeType="1"/>
            </p:cNvSpPr>
            <p:nvPr/>
          </p:nvSpPr>
          <p:spPr bwMode="auto">
            <a:xfrm flipH="1">
              <a:off x="2928" y="3792"/>
              <a:ext cx="96" cy="96"/>
            </a:xfrm>
            <a:prstGeom prst="line">
              <a:avLst/>
            </a:prstGeom>
            <a:noFill/>
            <a:ln w="28575">
              <a:solidFill>
                <a:schemeClr val="accent1"/>
              </a:solidFill>
              <a:round/>
              <a:headEnd/>
              <a:tailEnd/>
            </a:ln>
            <a:effectLst/>
          </p:spPr>
          <p:txBody>
            <a:bodyPr/>
            <a:lstStyle/>
            <a:p>
              <a:endParaRPr lang="en-US"/>
            </a:p>
          </p:txBody>
        </p:sp>
        <p:sp>
          <p:nvSpPr>
            <p:cNvPr id="55" name="Rectangle 83"/>
            <p:cNvSpPr>
              <a:spLocks noChangeArrowheads="1"/>
            </p:cNvSpPr>
            <p:nvPr/>
          </p:nvSpPr>
          <p:spPr bwMode="auto">
            <a:xfrm>
              <a:off x="2976" y="3792"/>
              <a:ext cx="204" cy="166"/>
            </a:xfrm>
            <a:prstGeom prst="rect">
              <a:avLst/>
            </a:prstGeom>
            <a:noFill/>
            <a:ln w="12700">
              <a:noFill/>
              <a:miter lim="800000"/>
              <a:headEnd/>
              <a:tailEnd/>
            </a:ln>
            <a:effectLst/>
          </p:spPr>
          <p:txBody>
            <a:bodyPr wrap="none" lIns="63500" tIns="25400" rIns="63500" bIns="25400">
              <a:spAutoFit/>
            </a:bodyPr>
            <a:lstStyle/>
            <a:p>
              <a:r>
                <a:rPr lang="en-US" sz="1400"/>
                <a:t>32</a:t>
              </a:r>
            </a:p>
          </p:txBody>
        </p:sp>
      </p:grpSp>
      <p:sp>
        <p:nvSpPr>
          <p:cNvPr id="72" name="线形标注 1 71"/>
          <p:cNvSpPr/>
          <p:nvPr/>
        </p:nvSpPr>
        <p:spPr>
          <a:xfrm>
            <a:off x="5779303" y="1757001"/>
            <a:ext cx="2105065" cy="781785"/>
          </a:xfrm>
          <a:prstGeom prst="borderCallout1">
            <a:avLst>
              <a:gd name="adj1" fmla="val 18750"/>
              <a:gd name="adj2" fmla="val -8333"/>
              <a:gd name="adj3" fmla="val 176499"/>
              <a:gd name="adj4" fmla="val -694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1</a:t>
            </a:r>
            <a:r>
              <a:rPr lang="zh-CN" altLang="en-US" sz="2000" dirty="0" smtClean="0"/>
              <a:t>）偏移量*</a:t>
            </a:r>
            <a:r>
              <a:rPr lang="en-US" altLang="zh-CN" sz="2000" dirty="0" smtClean="0"/>
              <a:t>4</a:t>
            </a:r>
          </a:p>
          <a:p>
            <a:pPr algn="ctr"/>
            <a:r>
              <a:rPr lang="en-US" altLang="zh-CN" sz="2000" dirty="0" smtClean="0"/>
              <a:t>P77</a:t>
            </a:r>
            <a:endParaRPr lang="zh-CN" altLang="en-US" sz="2000" dirty="0"/>
          </a:p>
        </p:txBody>
      </p:sp>
      <p:sp>
        <p:nvSpPr>
          <p:cNvPr id="73" name="线形标注 1 72"/>
          <p:cNvSpPr/>
          <p:nvPr/>
        </p:nvSpPr>
        <p:spPr>
          <a:xfrm>
            <a:off x="17082" y="3604858"/>
            <a:ext cx="1800200" cy="918007"/>
          </a:xfrm>
          <a:prstGeom prst="borderCallout1">
            <a:avLst>
              <a:gd name="adj1" fmla="val -131"/>
              <a:gd name="adj2" fmla="val 57795"/>
              <a:gd name="adj3" fmla="val -33369"/>
              <a:gd name="adj4" fmla="val 96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2</a:t>
            </a:r>
            <a:r>
              <a:rPr lang="zh-CN" altLang="en-US" dirty="0" smtClean="0"/>
              <a:t>）（符号位）扩展为</a:t>
            </a:r>
            <a:r>
              <a:rPr lang="en-US" altLang="zh-CN" dirty="0" smtClean="0"/>
              <a:t>32</a:t>
            </a:r>
            <a:r>
              <a:rPr lang="zh-CN" altLang="en-US" dirty="0" smtClean="0"/>
              <a:t>位以便运算</a:t>
            </a:r>
            <a:endParaRPr lang="zh-CN" altLang="en-US" dirty="0"/>
          </a:p>
        </p:txBody>
      </p:sp>
      <p:sp>
        <p:nvSpPr>
          <p:cNvPr id="74" name="TextBox 73"/>
          <p:cNvSpPr txBox="1"/>
          <p:nvPr/>
        </p:nvSpPr>
        <p:spPr>
          <a:xfrm>
            <a:off x="5429256" y="6215082"/>
            <a:ext cx="1571636" cy="369332"/>
          </a:xfrm>
          <a:prstGeom prst="rect">
            <a:avLst/>
          </a:prstGeom>
          <a:noFill/>
        </p:spPr>
        <p:txBody>
          <a:bodyPr wrap="square" rtlCol="0">
            <a:spAutoFit/>
          </a:bodyPr>
          <a:lstStyle/>
          <a:p>
            <a:r>
              <a:rPr lang="zh-CN" altLang="en-US" dirty="0" smtClean="0">
                <a:solidFill>
                  <a:srgbClr val="FF0000"/>
                </a:solidFill>
              </a:rPr>
              <a:t>复习</a:t>
            </a:r>
            <a:endParaRPr lang="zh-CN" altLang="en-US" dirty="0">
              <a:solidFill>
                <a:srgbClr val="FF0000"/>
              </a:solidFill>
            </a:endParaRPr>
          </a:p>
        </p:txBody>
      </p:sp>
    </p:spTree>
    <p:extLst>
      <p:ext uri="{BB962C8B-B14F-4D97-AF65-F5344CB8AC3E}">
        <p14:creationId xmlns:p14="http://schemas.microsoft.com/office/powerpoint/2010/main" val="162228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normAutofit/>
          </a:bodyPr>
          <a:lstStyle/>
          <a:p>
            <a:r>
              <a:rPr lang="zh-CN" altLang="en-US" dirty="0" smtClean="0">
                <a:ea typeface="宋体" charset="-122"/>
              </a:rPr>
              <a:t>缩短分支的延迟（</a:t>
            </a:r>
            <a:r>
              <a:rPr lang="zh-CN" altLang="en-US" sz="2400" dirty="0" smtClean="0">
                <a:ea typeface="宋体" charset="-122"/>
              </a:rPr>
              <a:t>减少指令清除</a:t>
            </a:r>
            <a:r>
              <a:rPr lang="zh-CN" altLang="en-US" dirty="0" smtClean="0">
                <a:ea typeface="宋体" charset="-122"/>
              </a:rPr>
              <a:t>）</a:t>
            </a:r>
            <a:endParaRPr lang="en-AU" altLang="zh-CN" dirty="0" smtClean="0">
              <a:ea typeface="宋体" charset="-122"/>
            </a:endParaRPr>
          </a:p>
        </p:txBody>
      </p:sp>
      <p:sp>
        <p:nvSpPr>
          <p:cNvPr id="88068" name="Rectangle 3"/>
          <p:cNvSpPr>
            <a:spLocks noGrp="1" noChangeArrowheads="1"/>
          </p:cNvSpPr>
          <p:nvPr>
            <p:ph type="body" idx="1"/>
          </p:nvPr>
        </p:nvSpPr>
        <p:spPr/>
        <p:txBody>
          <a:bodyPr>
            <a:normAutofit fontScale="92500" lnSpcReduction="10000"/>
          </a:bodyPr>
          <a:lstStyle/>
          <a:p>
            <a:r>
              <a:rPr lang="zh-CN" altLang="en-US" sz="2800" dirty="0" smtClean="0">
                <a:ea typeface="宋体" charset="-122"/>
              </a:rPr>
              <a:t>把分支条件判断提前到</a:t>
            </a:r>
            <a:r>
              <a:rPr lang="en-US" altLang="zh-CN" sz="2800" dirty="0" smtClean="0">
                <a:ea typeface="宋体" charset="-122"/>
              </a:rPr>
              <a:t>ID</a:t>
            </a:r>
            <a:r>
              <a:rPr lang="zh-CN" altLang="en-US" sz="2800" dirty="0" smtClean="0">
                <a:ea typeface="宋体" charset="-122"/>
              </a:rPr>
              <a:t>级</a:t>
            </a:r>
            <a:endParaRPr lang="en-US" altLang="zh-CN" sz="2800" dirty="0" smtClean="0">
              <a:ea typeface="宋体" charset="-122"/>
            </a:endParaRPr>
          </a:p>
          <a:p>
            <a:pPr lvl="1"/>
            <a:r>
              <a:rPr lang="zh-CN" altLang="en-US" sz="2400" dirty="0" smtClean="0">
                <a:ea typeface="宋体" charset="-122"/>
              </a:rPr>
              <a:t>分支目标地址的计算</a:t>
            </a:r>
            <a:endParaRPr lang="en-US" altLang="zh-CN" sz="2400" dirty="0" smtClean="0">
              <a:ea typeface="宋体" charset="-122"/>
            </a:endParaRPr>
          </a:p>
          <a:p>
            <a:pPr lvl="1"/>
            <a:r>
              <a:rPr lang="zh-CN" altLang="en-US" sz="2400" dirty="0" smtClean="0">
                <a:ea typeface="宋体" charset="-122"/>
              </a:rPr>
              <a:t>分支条件的判断，即寄存器值的比较。</a:t>
            </a:r>
            <a:endParaRPr lang="en-US" altLang="zh-CN" sz="2400" dirty="0" smtClean="0">
              <a:ea typeface="宋体" charset="-122"/>
            </a:endParaRPr>
          </a:p>
          <a:p>
            <a:pPr lvl="2"/>
            <a:r>
              <a:rPr lang="zh-CN" altLang="en-US" sz="2000" dirty="0" smtClean="0">
                <a:solidFill>
                  <a:srgbClr val="FF0000"/>
                </a:solidFill>
                <a:ea typeface="宋体" charset="-122"/>
              </a:rPr>
              <a:t>将两个寄存器的值按位异或。结果全</a:t>
            </a:r>
            <a:r>
              <a:rPr lang="en-US" altLang="zh-CN" sz="2000" dirty="0" smtClean="0">
                <a:solidFill>
                  <a:srgbClr val="FF0000"/>
                </a:solidFill>
                <a:ea typeface="宋体" charset="-122"/>
              </a:rPr>
              <a:t>0</a:t>
            </a:r>
            <a:r>
              <a:rPr lang="zh-CN" altLang="en-US" sz="2000" dirty="0" smtClean="0">
                <a:solidFill>
                  <a:srgbClr val="FF0000"/>
                </a:solidFill>
                <a:ea typeface="宋体" charset="-122"/>
              </a:rPr>
              <a:t>表明二者相等。</a:t>
            </a:r>
            <a:endParaRPr lang="en-US" altLang="zh-CN" sz="2000" dirty="0" smtClean="0">
              <a:solidFill>
                <a:srgbClr val="FF0000"/>
              </a:solidFill>
              <a:ea typeface="宋体" charset="-122"/>
            </a:endParaRPr>
          </a:p>
          <a:p>
            <a:pPr lvl="2"/>
            <a:r>
              <a:rPr lang="zh-CN" altLang="en-US" sz="2000" dirty="0" smtClean="0">
                <a:solidFill>
                  <a:srgbClr val="FF0000"/>
                </a:solidFill>
                <a:ea typeface="宋体" charset="-122"/>
              </a:rPr>
              <a:t>将结果各位或，</a:t>
            </a:r>
            <a:r>
              <a:rPr lang="en-US" altLang="zh-CN" sz="2000" dirty="0" smtClean="0">
                <a:solidFill>
                  <a:srgbClr val="FF0000"/>
                </a:solidFill>
                <a:ea typeface="宋体" charset="-122"/>
              </a:rPr>
              <a:t>0</a:t>
            </a:r>
            <a:r>
              <a:rPr lang="zh-CN" altLang="en-US" sz="2000" dirty="0" smtClean="0">
                <a:solidFill>
                  <a:srgbClr val="FF0000"/>
                </a:solidFill>
                <a:ea typeface="宋体" charset="-122"/>
              </a:rPr>
              <a:t>相等，</a:t>
            </a:r>
            <a:r>
              <a:rPr lang="en-US" altLang="zh-CN" sz="2000" dirty="0" smtClean="0">
                <a:solidFill>
                  <a:srgbClr val="FF0000"/>
                </a:solidFill>
                <a:ea typeface="宋体" charset="-122"/>
              </a:rPr>
              <a:t>1</a:t>
            </a:r>
            <a:r>
              <a:rPr lang="zh-CN" altLang="en-US" sz="2000" dirty="0" smtClean="0">
                <a:solidFill>
                  <a:srgbClr val="FF0000"/>
                </a:solidFill>
                <a:ea typeface="宋体" charset="-122"/>
              </a:rPr>
              <a:t>不相等。</a:t>
            </a:r>
            <a:endParaRPr lang="en-US" altLang="zh-CN" sz="2000" dirty="0" smtClean="0">
              <a:solidFill>
                <a:srgbClr val="FF0000"/>
              </a:solidFill>
              <a:ea typeface="宋体" charset="-122"/>
            </a:endParaRPr>
          </a:p>
          <a:p>
            <a:r>
              <a:rPr lang="zh-CN" altLang="en-US" sz="2800" dirty="0" smtClean="0">
                <a:ea typeface="宋体" charset="-122"/>
              </a:rPr>
              <a:t>例：流水线分支</a:t>
            </a:r>
            <a:endParaRPr lang="en-US" altLang="zh-CN" sz="2800" dirty="0" smtClean="0">
              <a:ea typeface="宋体" charset="-122"/>
            </a:endParaRPr>
          </a:p>
          <a:p>
            <a:pPr>
              <a:buNone/>
            </a:pPr>
            <a:r>
              <a:rPr lang="en-US" altLang="zh-CN" sz="2000" dirty="0" smtClean="0">
                <a:ea typeface="宋体" charset="-122"/>
              </a:rPr>
              <a:t>	</a:t>
            </a:r>
            <a:r>
              <a:rPr lang="en-US" altLang="zh-CN" sz="2000" dirty="0" smtClean="0">
                <a:latin typeface="Lucida Console" pitchFamily="49" charset="0"/>
                <a:ea typeface="宋体" charset="-122"/>
              </a:rPr>
              <a:t>36:  sub  $10, $4, $8</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40:  </a:t>
            </a:r>
            <a:r>
              <a:rPr lang="en-US" altLang="zh-CN" sz="2000" dirty="0" err="1" smtClean="0">
                <a:latin typeface="Lucida Console" pitchFamily="49" charset="0"/>
                <a:ea typeface="宋体" charset="-122"/>
              </a:rPr>
              <a:t>beq</a:t>
            </a:r>
            <a:r>
              <a:rPr lang="en-US" altLang="zh-CN" sz="2000" dirty="0" smtClean="0">
                <a:latin typeface="Lucida Console" pitchFamily="49" charset="0"/>
                <a:ea typeface="宋体" charset="-122"/>
              </a:rPr>
              <a:t>  $1,  $3, 7</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44:  and  $12, $2, $5</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48:  or   $13, $2, $6</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52:  add  $14, $4, $2</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56:  </a:t>
            </a:r>
            <a:r>
              <a:rPr lang="en-US" altLang="zh-CN" sz="2000" dirty="0" err="1" smtClean="0">
                <a:latin typeface="Lucida Console" pitchFamily="49" charset="0"/>
                <a:ea typeface="宋体" charset="-122"/>
              </a:rPr>
              <a:t>slt</a:t>
            </a:r>
            <a:r>
              <a:rPr lang="en-US" altLang="zh-CN" sz="2000" dirty="0" smtClean="0">
                <a:latin typeface="Lucida Console" pitchFamily="49" charset="0"/>
                <a:ea typeface="宋体" charset="-122"/>
              </a:rPr>
              <a:t>  $15, $6, $7</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     ...</a:t>
            </a:r>
            <a:br>
              <a:rPr lang="en-US" altLang="zh-CN" sz="2000" dirty="0" smtClean="0">
                <a:latin typeface="Lucida Console" pitchFamily="49" charset="0"/>
                <a:ea typeface="宋体" charset="-122"/>
              </a:rPr>
            </a:br>
            <a:r>
              <a:rPr lang="en-US" altLang="zh-CN" sz="2000" dirty="0" smtClean="0">
                <a:latin typeface="Lucida Console" pitchFamily="49" charset="0"/>
                <a:ea typeface="宋体" charset="-122"/>
              </a:rPr>
              <a:t>72:  </a:t>
            </a:r>
            <a:r>
              <a:rPr lang="en-US" altLang="zh-CN" sz="2000" dirty="0" err="1" smtClean="0">
                <a:latin typeface="Lucida Console" pitchFamily="49" charset="0"/>
                <a:ea typeface="宋体" charset="-122"/>
              </a:rPr>
              <a:t>lw</a:t>
            </a:r>
            <a:r>
              <a:rPr lang="en-US" altLang="zh-CN" sz="2000" dirty="0" smtClean="0">
                <a:latin typeface="Lucida Console" pitchFamily="49" charset="0"/>
                <a:ea typeface="宋体" charset="-122"/>
              </a:rPr>
              <a:t>   $4, 50($7)</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7" descr="f04-62-P374493-top"/>
          <p:cNvPicPr>
            <a:picLocks noChangeAspect="1" noChangeArrowheads="1"/>
          </p:cNvPicPr>
          <p:nvPr/>
        </p:nvPicPr>
        <p:blipFill>
          <a:blip r:embed="rId3"/>
          <a:srcRect/>
          <a:stretch>
            <a:fillRect/>
          </a:stretch>
        </p:blipFill>
        <p:spPr bwMode="auto">
          <a:xfrm>
            <a:off x="755650" y="1196975"/>
            <a:ext cx="8064500" cy="5114925"/>
          </a:xfrm>
          <a:prstGeom prst="rect">
            <a:avLst/>
          </a:prstGeom>
          <a:noFill/>
          <a:ln w="9525">
            <a:noFill/>
            <a:miter lim="800000"/>
            <a:headEnd/>
            <a:tailEnd/>
          </a:ln>
        </p:spPr>
      </p:pic>
      <p:sp>
        <p:nvSpPr>
          <p:cNvPr id="89092" name="Rectangle 4"/>
          <p:cNvSpPr>
            <a:spLocks noGrp="1" noChangeArrowheads="1"/>
          </p:cNvSpPr>
          <p:nvPr>
            <p:ph type="title"/>
          </p:nvPr>
        </p:nvSpPr>
        <p:spPr>
          <a:xfrm>
            <a:off x="500034" y="0"/>
            <a:ext cx="8229600" cy="1143000"/>
          </a:xfrm>
        </p:spPr>
        <p:txBody>
          <a:bodyPr>
            <a:normAutofit/>
          </a:bodyPr>
          <a:lstStyle/>
          <a:p>
            <a:pPr algn="l"/>
            <a:r>
              <a:rPr lang="zh-CN" altLang="en-US" sz="2200" dirty="0" smtClean="0">
                <a:solidFill>
                  <a:srgbClr val="FF0000"/>
                </a:solidFill>
                <a:ea typeface="宋体" charset="-122"/>
              </a:rPr>
              <a:t>第三个时钟周期，</a:t>
            </a:r>
            <a:r>
              <a:rPr lang="en-US" altLang="zh-CN" sz="2200" dirty="0" smtClean="0">
                <a:solidFill>
                  <a:srgbClr val="FF0000"/>
                </a:solidFill>
                <a:ea typeface="宋体" charset="-122"/>
              </a:rPr>
              <a:t>sub</a:t>
            </a:r>
            <a:r>
              <a:rPr lang="zh-CN" altLang="en-US" sz="2200" dirty="0" smtClean="0">
                <a:solidFill>
                  <a:srgbClr val="FF0000"/>
                </a:solidFill>
                <a:ea typeface="宋体" charset="-122"/>
              </a:rPr>
              <a:t>指令执行到</a:t>
            </a:r>
            <a:r>
              <a:rPr lang="en-US" altLang="zh-CN" sz="2200" dirty="0" smtClean="0">
                <a:solidFill>
                  <a:srgbClr val="FF0000"/>
                </a:solidFill>
                <a:ea typeface="宋体" charset="-122"/>
              </a:rPr>
              <a:t>EX</a:t>
            </a:r>
            <a:r>
              <a:rPr lang="zh-CN" altLang="en-US" sz="2200" dirty="0" smtClean="0">
                <a:solidFill>
                  <a:srgbClr val="FF0000"/>
                </a:solidFill>
                <a:ea typeface="宋体" charset="-122"/>
              </a:rPr>
              <a:t>，</a:t>
            </a:r>
            <a:r>
              <a:rPr lang="en-US" altLang="zh-CN" sz="2200" dirty="0" err="1" smtClean="0">
                <a:solidFill>
                  <a:srgbClr val="FF0000"/>
                </a:solidFill>
                <a:ea typeface="宋体" charset="-122"/>
              </a:rPr>
              <a:t>beq</a:t>
            </a:r>
            <a:r>
              <a:rPr lang="zh-CN" altLang="en-US" sz="2200" dirty="0" smtClean="0">
                <a:solidFill>
                  <a:srgbClr val="FF0000"/>
                </a:solidFill>
                <a:ea typeface="宋体" charset="-122"/>
              </a:rPr>
              <a:t>指令执行到</a:t>
            </a:r>
            <a:r>
              <a:rPr lang="en-US" altLang="zh-CN" sz="2200" dirty="0" smtClean="0">
                <a:solidFill>
                  <a:srgbClr val="FF0000"/>
                </a:solidFill>
                <a:ea typeface="宋体" charset="-122"/>
              </a:rPr>
              <a:t>ID</a:t>
            </a:r>
            <a:r>
              <a:rPr lang="zh-CN" altLang="en-US" sz="2200" dirty="0" smtClean="0">
                <a:solidFill>
                  <a:srgbClr val="FF0000"/>
                </a:solidFill>
                <a:ea typeface="宋体" charset="-122"/>
              </a:rPr>
              <a:t>，</a:t>
            </a:r>
            <a:r>
              <a:rPr lang="en-US" altLang="zh-CN" sz="2200" dirty="0" smtClean="0">
                <a:solidFill>
                  <a:srgbClr val="FF0000"/>
                </a:solidFill>
                <a:ea typeface="宋体" charset="-122"/>
              </a:rPr>
              <a:t>and</a:t>
            </a:r>
            <a:r>
              <a:rPr lang="zh-CN" altLang="en-US" sz="2200" dirty="0" smtClean="0">
                <a:solidFill>
                  <a:srgbClr val="FF0000"/>
                </a:solidFill>
                <a:ea typeface="宋体" charset="-122"/>
              </a:rPr>
              <a:t>取指</a:t>
            </a:r>
            <a:r>
              <a:rPr lang="en-US" altLang="zh-CN" sz="2200" dirty="0" smtClean="0">
                <a:solidFill>
                  <a:srgbClr val="FF0000"/>
                </a:solidFill>
                <a:ea typeface="宋体" charset="-122"/>
              </a:rPr>
              <a:t/>
            </a:r>
            <a:br>
              <a:rPr lang="en-US" altLang="zh-CN" sz="2200" dirty="0" smtClean="0">
                <a:solidFill>
                  <a:srgbClr val="FF0000"/>
                </a:solidFill>
                <a:ea typeface="宋体" charset="-122"/>
              </a:rPr>
            </a:br>
            <a:r>
              <a:rPr lang="en-US" altLang="zh-CN" sz="2200" dirty="0" smtClean="0">
                <a:solidFill>
                  <a:srgbClr val="FF0000"/>
                </a:solidFill>
                <a:ea typeface="宋体" charset="-122"/>
              </a:rPr>
              <a:t/>
            </a:r>
            <a:br>
              <a:rPr lang="en-US" altLang="zh-CN" sz="2200" dirty="0" smtClean="0">
                <a:solidFill>
                  <a:srgbClr val="FF0000"/>
                </a:solidFill>
                <a:ea typeface="宋体" charset="-122"/>
              </a:rPr>
            </a:br>
            <a:r>
              <a:rPr lang="zh-CN" altLang="en-US" sz="2200" dirty="0" smtClean="0">
                <a:solidFill>
                  <a:srgbClr val="FF0000"/>
                </a:solidFill>
                <a:ea typeface="宋体" charset="-122"/>
              </a:rPr>
              <a:t>判断</a:t>
            </a:r>
            <a:r>
              <a:rPr lang="en-US" altLang="zh-CN" sz="2200" dirty="0" smtClean="0">
                <a:solidFill>
                  <a:srgbClr val="FF0000"/>
                </a:solidFill>
                <a:ea typeface="宋体" charset="-122"/>
              </a:rPr>
              <a:t>$1,$3</a:t>
            </a:r>
            <a:r>
              <a:rPr lang="zh-CN" altLang="en-US" sz="2200" dirty="0" smtClean="0">
                <a:solidFill>
                  <a:srgbClr val="FF0000"/>
                </a:solidFill>
                <a:ea typeface="宋体" charset="-122"/>
              </a:rPr>
              <a:t>相等，则生成信号清除流水线寄存器</a:t>
            </a:r>
            <a:r>
              <a:rPr lang="en-US" altLang="zh-CN" sz="2200" dirty="0" smtClean="0">
                <a:solidFill>
                  <a:srgbClr val="FF0000"/>
                </a:solidFill>
                <a:ea typeface="宋体" charset="-122"/>
              </a:rPr>
              <a:t>IF/ID</a:t>
            </a:r>
            <a:endParaRPr lang="en-AU" altLang="zh-CN" dirty="0" smtClean="0">
              <a:solidFill>
                <a:srgbClr val="FF0000"/>
              </a:solidFill>
              <a:ea typeface="宋体" charset="-122"/>
            </a:endParaRPr>
          </a:p>
        </p:txBody>
      </p:sp>
      <p:sp>
        <p:nvSpPr>
          <p:cNvPr id="5" name="椭圆 4"/>
          <p:cNvSpPr/>
          <p:nvPr/>
        </p:nvSpPr>
        <p:spPr>
          <a:xfrm>
            <a:off x="2928926" y="1714488"/>
            <a:ext cx="1143008"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6" descr="f04-62-P374493-bottom"/>
          <p:cNvPicPr>
            <a:picLocks noChangeAspect="1" noChangeArrowheads="1"/>
          </p:cNvPicPr>
          <p:nvPr/>
        </p:nvPicPr>
        <p:blipFill>
          <a:blip r:embed="rId3"/>
          <a:srcRect/>
          <a:stretch>
            <a:fillRect/>
          </a:stretch>
        </p:blipFill>
        <p:spPr bwMode="auto">
          <a:xfrm>
            <a:off x="827088" y="1557338"/>
            <a:ext cx="7848600" cy="4721225"/>
          </a:xfrm>
          <a:prstGeom prst="rect">
            <a:avLst/>
          </a:prstGeom>
          <a:noFill/>
          <a:ln w="9525">
            <a:noFill/>
            <a:miter lim="800000"/>
            <a:headEnd/>
            <a:tailEnd/>
          </a:ln>
        </p:spPr>
      </p:pic>
      <p:sp>
        <p:nvSpPr>
          <p:cNvPr id="90116" name="Rectangle 4"/>
          <p:cNvSpPr>
            <a:spLocks noGrp="1" noChangeArrowheads="1"/>
          </p:cNvSpPr>
          <p:nvPr>
            <p:ph type="title"/>
          </p:nvPr>
        </p:nvSpPr>
        <p:spPr/>
        <p:txBody>
          <a:bodyPr>
            <a:normAutofit fontScale="90000"/>
          </a:bodyPr>
          <a:lstStyle/>
          <a:p>
            <a:pPr algn="l"/>
            <a:r>
              <a:rPr lang="zh-CN" altLang="en-US" sz="2700" dirty="0" smtClean="0">
                <a:solidFill>
                  <a:srgbClr val="FF0000"/>
                </a:solidFill>
                <a:ea typeface="宋体" charset="-122"/>
              </a:rPr>
              <a:t>清除了</a:t>
            </a:r>
            <a:r>
              <a:rPr lang="en-US" altLang="zh-CN" sz="2700" dirty="0" smtClean="0">
                <a:solidFill>
                  <a:srgbClr val="FF0000"/>
                </a:solidFill>
                <a:ea typeface="宋体" charset="-122"/>
              </a:rPr>
              <a:t>IF/ID</a:t>
            </a:r>
            <a:r>
              <a:rPr lang="zh-CN" altLang="en-US" sz="2700" dirty="0" smtClean="0">
                <a:solidFill>
                  <a:srgbClr val="FF0000"/>
                </a:solidFill>
                <a:ea typeface="宋体" charset="-122"/>
              </a:rPr>
              <a:t>寄存器意味着，第四个时钟周期的</a:t>
            </a:r>
            <a:r>
              <a:rPr lang="en-US" altLang="zh-CN" sz="2700" dirty="0" smtClean="0">
                <a:solidFill>
                  <a:srgbClr val="FF0000"/>
                </a:solidFill>
                <a:ea typeface="宋体" charset="-122"/>
              </a:rPr>
              <a:t>ID</a:t>
            </a:r>
            <a:r>
              <a:rPr lang="zh-CN" altLang="en-US" sz="2700" dirty="0" smtClean="0">
                <a:solidFill>
                  <a:srgbClr val="FF0000"/>
                </a:solidFill>
                <a:ea typeface="宋体" charset="-122"/>
              </a:rPr>
              <a:t>执行的是空操作，就相当于把</a:t>
            </a:r>
            <a:r>
              <a:rPr lang="en-US" altLang="zh-CN" sz="2700" dirty="0" smtClean="0">
                <a:solidFill>
                  <a:srgbClr val="FF0000"/>
                </a:solidFill>
                <a:ea typeface="宋体" charset="-122"/>
              </a:rPr>
              <a:t>and</a:t>
            </a:r>
            <a:r>
              <a:rPr lang="zh-CN" altLang="en-US" sz="2700" dirty="0" smtClean="0">
                <a:solidFill>
                  <a:srgbClr val="FF0000"/>
                </a:solidFill>
                <a:ea typeface="宋体" charset="-122"/>
              </a:rPr>
              <a:t>指令给清除了（因为分支应执行取</a:t>
            </a:r>
            <a:r>
              <a:rPr lang="en-US" altLang="zh-CN" sz="2700" dirty="0" err="1" smtClean="0">
                <a:solidFill>
                  <a:srgbClr val="FF0000"/>
                </a:solidFill>
                <a:ea typeface="宋体" charset="-122"/>
              </a:rPr>
              <a:t>lw</a:t>
            </a:r>
            <a:r>
              <a:rPr lang="zh-CN" altLang="en-US" sz="2700" dirty="0" smtClean="0">
                <a:solidFill>
                  <a:srgbClr val="FF0000"/>
                </a:solidFill>
                <a:ea typeface="宋体" charset="-122"/>
              </a:rPr>
              <a:t>（地址</a:t>
            </a:r>
            <a:r>
              <a:rPr lang="en-US" altLang="zh-CN" sz="2700" dirty="0" smtClean="0">
                <a:solidFill>
                  <a:srgbClr val="FF0000"/>
                </a:solidFill>
                <a:ea typeface="宋体" charset="-122"/>
              </a:rPr>
              <a:t>72</a:t>
            </a:r>
            <a:r>
              <a:rPr lang="zh-CN" altLang="en-US" sz="2700" dirty="0" smtClean="0">
                <a:solidFill>
                  <a:srgbClr val="FF0000"/>
                </a:solidFill>
                <a:ea typeface="宋体" charset="-122"/>
              </a:rPr>
              <a:t>），</a:t>
            </a:r>
            <a:r>
              <a:rPr lang="en-US" altLang="zh-CN" sz="2700" dirty="0" smtClean="0">
                <a:solidFill>
                  <a:srgbClr val="FF0000"/>
                </a:solidFill>
                <a:ea typeface="宋体" charset="-122"/>
              </a:rPr>
              <a:t>and</a:t>
            </a:r>
            <a:r>
              <a:rPr lang="zh-CN" altLang="en-US" sz="2700" dirty="0" smtClean="0">
                <a:solidFill>
                  <a:srgbClr val="FF0000"/>
                </a:solidFill>
                <a:ea typeface="宋体" charset="-122"/>
              </a:rPr>
              <a:t>不应继续译码）</a:t>
            </a:r>
            <a:endParaRPr lang="en-AU" altLang="zh-CN" dirty="0" smtClean="0">
              <a:solidFill>
                <a:srgbClr val="FF0000"/>
              </a:solidFill>
              <a:ea typeface="宋体" charset="-122"/>
            </a:endParaRPr>
          </a:p>
        </p:txBody>
      </p:sp>
      <p:sp>
        <p:nvSpPr>
          <p:cNvPr id="5" name="椭圆 4"/>
          <p:cNvSpPr/>
          <p:nvPr/>
        </p:nvSpPr>
        <p:spPr>
          <a:xfrm>
            <a:off x="1928794" y="2786058"/>
            <a:ext cx="1143008"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857488" y="1357298"/>
            <a:ext cx="1071570" cy="5715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normAutofit/>
          </a:bodyPr>
          <a:lstStyle/>
          <a:p>
            <a:r>
              <a:rPr lang="zh-CN" altLang="en-US" dirty="0" smtClean="0">
                <a:ea typeface="宋体" charset="-122"/>
              </a:rPr>
              <a:t>分支中的数据冒险</a:t>
            </a:r>
            <a:endParaRPr lang="en-US" altLang="zh-CN" dirty="0" smtClean="0">
              <a:ea typeface="宋体" charset="-122"/>
            </a:endParaRPr>
          </a:p>
        </p:txBody>
      </p:sp>
      <p:sp>
        <p:nvSpPr>
          <p:cNvPr id="91140" name="Rectangle 3"/>
          <p:cNvSpPr>
            <a:spLocks noGrp="1" noChangeArrowheads="1"/>
          </p:cNvSpPr>
          <p:nvPr>
            <p:ph type="body" idx="1"/>
          </p:nvPr>
        </p:nvSpPr>
        <p:spPr>
          <a:xfrm>
            <a:off x="684213" y="1125538"/>
            <a:ext cx="8270875" cy="1228725"/>
          </a:xfrm>
        </p:spPr>
        <p:txBody>
          <a:bodyPr>
            <a:normAutofit fontScale="85000" lnSpcReduction="10000"/>
          </a:bodyPr>
          <a:lstStyle/>
          <a:p>
            <a:r>
              <a:rPr lang="zh-CN" altLang="en-US" dirty="0" smtClean="0">
                <a:ea typeface="宋体" charset="-122"/>
              </a:rPr>
              <a:t>采用缩短分支延迟策略后。如果参与分支比较的寄存器是，</a:t>
            </a:r>
            <a:r>
              <a:rPr lang="en-US" altLang="zh-CN" dirty="0" err="1" smtClean="0">
                <a:ea typeface="宋体" charset="-122"/>
              </a:rPr>
              <a:t>beq</a:t>
            </a:r>
            <a:r>
              <a:rPr lang="zh-CN" altLang="en-US" dirty="0" smtClean="0">
                <a:ea typeface="宋体" charset="-122"/>
              </a:rPr>
              <a:t>指令之前第二条或第三条</a:t>
            </a:r>
            <a:r>
              <a:rPr lang="en-US" altLang="zh-CN" dirty="0" smtClean="0">
                <a:ea typeface="宋体" charset="-122"/>
              </a:rPr>
              <a:t>ALU</a:t>
            </a:r>
            <a:r>
              <a:rPr lang="zh-CN" altLang="en-US" dirty="0" smtClean="0">
                <a:ea typeface="宋体" charset="-122"/>
              </a:rPr>
              <a:t>类指令的运算结果（目标寄存器），会产生数据冒险。</a:t>
            </a:r>
            <a:endParaRPr lang="en-US" altLang="zh-CN" dirty="0" smtClean="0">
              <a:ea typeface="宋体" charset="-122"/>
            </a:endParaRPr>
          </a:p>
        </p:txBody>
      </p:sp>
      <p:sp>
        <p:nvSpPr>
          <p:cNvPr id="91141" name="Rectangle 4"/>
          <p:cNvSpPr>
            <a:spLocks noChangeArrowheads="1"/>
          </p:cNvSpPr>
          <p:nvPr/>
        </p:nvSpPr>
        <p:spPr bwMode="auto">
          <a:xfrm>
            <a:off x="755650" y="3870325"/>
            <a:ext cx="322263"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a:t>
            </a:r>
            <a:endParaRPr lang="en-AU" altLang="zh-CN" sz="1800">
              <a:latin typeface="Lucida Console" pitchFamily="49" charset="0"/>
              <a:ea typeface="宋体" charset="-122"/>
            </a:endParaRPr>
          </a:p>
        </p:txBody>
      </p:sp>
      <p:grpSp>
        <p:nvGrpSpPr>
          <p:cNvPr id="2" name="Group 5"/>
          <p:cNvGrpSpPr>
            <a:grpSpLocks/>
          </p:cNvGrpSpPr>
          <p:nvPr/>
        </p:nvGrpSpPr>
        <p:grpSpPr bwMode="auto">
          <a:xfrm>
            <a:off x="3132138" y="2636838"/>
            <a:ext cx="3024187" cy="504825"/>
            <a:chOff x="2018" y="2341"/>
            <a:chExt cx="1905" cy="318"/>
          </a:xfrm>
        </p:grpSpPr>
        <p:sp>
          <p:nvSpPr>
            <p:cNvPr id="91179" name="Rectangle 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1180" name="Rectangle 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1181" name="Rectangle 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1182" name="Rectangle 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1183" name="Rectangle 1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1184"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85"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86"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87"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grpSp>
        <p:nvGrpSpPr>
          <p:cNvPr id="3" name="Group 15"/>
          <p:cNvGrpSpPr>
            <a:grpSpLocks/>
          </p:cNvGrpSpPr>
          <p:nvPr/>
        </p:nvGrpSpPr>
        <p:grpSpPr bwMode="auto">
          <a:xfrm>
            <a:off x="3779838" y="3213100"/>
            <a:ext cx="3024187" cy="504825"/>
            <a:chOff x="2018" y="2341"/>
            <a:chExt cx="1905" cy="318"/>
          </a:xfrm>
        </p:grpSpPr>
        <p:sp>
          <p:nvSpPr>
            <p:cNvPr id="91170" name="Rectangle 1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1171" name="Rectangle 1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1172" name="Rectangle 1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1173" name="Rectangle 1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1174" name="Rectangle 2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1175" name="Rectangle 2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76" name="Rectangle 2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77" name="Rectangle 2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78" name="Rectangle 2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grpSp>
        <p:nvGrpSpPr>
          <p:cNvPr id="4" name="Group 25"/>
          <p:cNvGrpSpPr>
            <a:grpSpLocks/>
          </p:cNvGrpSpPr>
          <p:nvPr/>
        </p:nvGrpSpPr>
        <p:grpSpPr bwMode="auto">
          <a:xfrm>
            <a:off x="4427538" y="3787775"/>
            <a:ext cx="3024187" cy="504825"/>
            <a:chOff x="2018" y="2341"/>
            <a:chExt cx="1905" cy="318"/>
          </a:xfrm>
        </p:grpSpPr>
        <p:sp>
          <p:nvSpPr>
            <p:cNvPr id="91161" name="Rectangle 2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1162" name="Rectangle 2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1163" name="Rectangle 2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1164" name="Rectangle 2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1165" name="Rectangle 3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1166" name="Rectangle 3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67" name="Rectangle 3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68" name="Rectangle 3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69" name="Rectangle 3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grpSp>
        <p:nvGrpSpPr>
          <p:cNvPr id="5" name="Group 35"/>
          <p:cNvGrpSpPr>
            <a:grpSpLocks/>
          </p:cNvGrpSpPr>
          <p:nvPr/>
        </p:nvGrpSpPr>
        <p:grpSpPr bwMode="auto">
          <a:xfrm>
            <a:off x="5076825" y="4364038"/>
            <a:ext cx="3024188" cy="504825"/>
            <a:chOff x="2018" y="2341"/>
            <a:chExt cx="1905" cy="318"/>
          </a:xfrm>
        </p:grpSpPr>
        <p:sp>
          <p:nvSpPr>
            <p:cNvPr id="91152" name="Rectangle 3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1153" name="Rectangle 3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1154" name="Rectangle 3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1155" name="Rectangle 3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1156" name="Rectangle 4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1157" name="Rectangle 4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58" name="Rectangle 4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59" name="Rectangle 4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1160" name="Rectangle 4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sp>
        <p:nvSpPr>
          <p:cNvPr id="91146" name="Rectangle 45"/>
          <p:cNvSpPr>
            <a:spLocks noChangeArrowheads="1"/>
          </p:cNvSpPr>
          <p:nvPr/>
        </p:nvSpPr>
        <p:spPr bwMode="auto">
          <a:xfrm>
            <a:off x="755650" y="3294063"/>
            <a:ext cx="2117725"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add </a:t>
            </a:r>
            <a:r>
              <a:rPr lang="en-US" altLang="zh-CN" sz="1800">
                <a:solidFill>
                  <a:schemeClr val="hlink"/>
                </a:solidFill>
                <a:latin typeface="Lucida Console" pitchFamily="49" charset="0"/>
                <a:ea typeface="宋体" charset="-122"/>
              </a:rPr>
              <a:t>$4</a:t>
            </a:r>
            <a:r>
              <a:rPr lang="en-US" altLang="zh-CN" sz="1800">
                <a:latin typeface="Lucida Console" pitchFamily="49" charset="0"/>
                <a:ea typeface="宋体" charset="-122"/>
              </a:rPr>
              <a:t>, $5, $6</a:t>
            </a:r>
            <a:endParaRPr lang="en-AU" altLang="zh-CN" sz="1800">
              <a:latin typeface="Lucida Console" pitchFamily="49" charset="0"/>
              <a:ea typeface="宋体" charset="-122"/>
            </a:endParaRPr>
          </a:p>
        </p:txBody>
      </p:sp>
      <p:sp>
        <p:nvSpPr>
          <p:cNvPr id="91147" name="Rectangle 46"/>
          <p:cNvSpPr>
            <a:spLocks noChangeArrowheads="1"/>
          </p:cNvSpPr>
          <p:nvPr/>
        </p:nvSpPr>
        <p:spPr bwMode="auto">
          <a:xfrm>
            <a:off x="755650" y="2717800"/>
            <a:ext cx="2117725"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add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$2, $3</a:t>
            </a:r>
            <a:endParaRPr lang="en-AU" altLang="zh-CN" sz="1800">
              <a:latin typeface="Lucida Console" pitchFamily="49" charset="0"/>
              <a:ea typeface="宋体" charset="-122"/>
            </a:endParaRPr>
          </a:p>
        </p:txBody>
      </p:sp>
      <p:sp>
        <p:nvSpPr>
          <p:cNvPr id="91148" name="Rectangle 47"/>
          <p:cNvSpPr>
            <a:spLocks noChangeArrowheads="1"/>
          </p:cNvSpPr>
          <p:nvPr/>
        </p:nvSpPr>
        <p:spPr bwMode="auto">
          <a:xfrm>
            <a:off x="755650" y="4446588"/>
            <a:ext cx="2670175"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a:t>
            </a:r>
            <a:r>
              <a:rPr lang="en-US" altLang="zh-CN" sz="1800">
                <a:solidFill>
                  <a:schemeClr val="hlink"/>
                </a:solidFill>
                <a:latin typeface="Lucida Console" pitchFamily="49" charset="0"/>
                <a:ea typeface="宋体" charset="-122"/>
              </a:rPr>
              <a:t>$4</a:t>
            </a:r>
            <a:r>
              <a:rPr lang="en-US" altLang="zh-CN" sz="1800">
                <a:latin typeface="Lucida Console" pitchFamily="49" charset="0"/>
                <a:ea typeface="宋体" charset="-122"/>
              </a:rPr>
              <a:t>, target</a:t>
            </a:r>
            <a:endParaRPr lang="en-AU" altLang="zh-CN" sz="1800">
              <a:latin typeface="Lucida Console" pitchFamily="49" charset="0"/>
              <a:ea typeface="宋体" charset="-122"/>
            </a:endParaRPr>
          </a:p>
        </p:txBody>
      </p:sp>
      <p:sp>
        <p:nvSpPr>
          <p:cNvPr id="91149" name="Line 48"/>
          <p:cNvSpPr>
            <a:spLocks noChangeShapeType="1"/>
          </p:cNvSpPr>
          <p:nvPr/>
        </p:nvSpPr>
        <p:spPr bwMode="auto">
          <a:xfrm>
            <a:off x="5651500" y="2852738"/>
            <a:ext cx="433388" cy="1727200"/>
          </a:xfrm>
          <a:prstGeom prst="line">
            <a:avLst/>
          </a:prstGeom>
          <a:noFill/>
          <a:ln w="19050">
            <a:solidFill>
              <a:schemeClr val="hlink"/>
            </a:solidFill>
            <a:round/>
            <a:headEnd/>
            <a:tailEnd/>
          </a:ln>
          <a:effectLst/>
        </p:spPr>
        <p:txBody>
          <a:bodyPr/>
          <a:lstStyle/>
          <a:p>
            <a:endParaRPr lang="zh-CN" altLang="en-US"/>
          </a:p>
        </p:txBody>
      </p:sp>
      <p:sp>
        <p:nvSpPr>
          <p:cNvPr id="91150" name="Line 49"/>
          <p:cNvSpPr>
            <a:spLocks noChangeShapeType="1"/>
          </p:cNvSpPr>
          <p:nvPr/>
        </p:nvSpPr>
        <p:spPr bwMode="auto">
          <a:xfrm>
            <a:off x="5651500" y="3429000"/>
            <a:ext cx="433388" cy="1223963"/>
          </a:xfrm>
          <a:prstGeom prst="line">
            <a:avLst/>
          </a:prstGeom>
          <a:noFill/>
          <a:ln w="19050">
            <a:solidFill>
              <a:schemeClr val="hlink"/>
            </a:solidFill>
            <a:round/>
            <a:headEnd/>
            <a:tailEnd/>
          </a:ln>
          <a:effectLst/>
        </p:spPr>
        <p:txBody>
          <a:bodyPr/>
          <a:lstStyle/>
          <a:p>
            <a:endParaRPr lang="zh-CN" altLang="en-US"/>
          </a:p>
        </p:txBody>
      </p:sp>
      <p:sp>
        <p:nvSpPr>
          <p:cNvPr id="91151" name="Rectangle 50"/>
          <p:cNvSpPr>
            <a:spLocks noChangeArrowheads="1"/>
          </p:cNvSpPr>
          <p:nvPr/>
        </p:nvSpPr>
        <p:spPr bwMode="auto">
          <a:xfrm>
            <a:off x="684213" y="5157788"/>
            <a:ext cx="7772400" cy="6477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zh-CN" altLang="en-US" sz="3200" dirty="0" smtClean="0">
                <a:ea typeface="宋体" charset="-122"/>
              </a:rPr>
              <a:t>需转发</a:t>
            </a:r>
            <a:r>
              <a:rPr lang="en-US" altLang="zh-CN" sz="3200" dirty="0" smtClean="0">
                <a:ea typeface="宋体" charset="-122"/>
              </a:rPr>
              <a:t>EX/MEM</a:t>
            </a:r>
            <a:r>
              <a:rPr lang="zh-CN" altLang="en-US" sz="3200" dirty="0" smtClean="0">
                <a:ea typeface="宋体" charset="-122"/>
              </a:rPr>
              <a:t>，</a:t>
            </a:r>
            <a:r>
              <a:rPr lang="en-US" altLang="zh-CN" sz="3200" dirty="0" smtClean="0">
                <a:ea typeface="宋体" charset="-122"/>
              </a:rPr>
              <a:t>MEM/WB</a:t>
            </a:r>
            <a:endParaRPr lang="en-US" altLang="zh-CN" sz="3200" dirty="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zh-CN" altLang="en-US" dirty="0" smtClean="0">
                <a:ea typeface="宋体" charset="-122"/>
              </a:rPr>
              <a:t>分支中的数据冒险</a:t>
            </a:r>
            <a:endParaRPr lang="en-US" altLang="zh-CN" dirty="0" smtClean="0">
              <a:ea typeface="宋体" charset="-122"/>
            </a:endParaRPr>
          </a:p>
        </p:txBody>
      </p:sp>
      <p:sp>
        <p:nvSpPr>
          <p:cNvPr id="92164" name="Rectangle 3"/>
          <p:cNvSpPr>
            <a:spLocks noGrp="1" noChangeArrowheads="1"/>
          </p:cNvSpPr>
          <p:nvPr>
            <p:ph type="body" idx="1"/>
          </p:nvPr>
        </p:nvSpPr>
        <p:spPr>
          <a:xfrm>
            <a:off x="684213" y="1125538"/>
            <a:ext cx="8270875" cy="2381250"/>
          </a:xfrm>
        </p:spPr>
        <p:txBody>
          <a:bodyPr>
            <a:normAutofit/>
          </a:bodyPr>
          <a:lstStyle/>
          <a:p>
            <a:r>
              <a:rPr lang="zh-CN" altLang="en-US" dirty="0" smtClean="0">
                <a:ea typeface="宋体" charset="-122"/>
              </a:rPr>
              <a:t>若参与比较的寄存器是</a:t>
            </a:r>
            <a:r>
              <a:rPr lang="en-US" altLang="zh-CN" dirty="0" err="1" smtClean="0">
                <a:ea typeface="宋体" charset="-122"/>
              </a:rPr>
              <a:t>beq</a:t>
            </a:r>
            <a:r>
              <a:rPr lang="zh-CN" altLang="en-US" dirty="0" smtClean="0">
                <a:ea typeface="宋体" charset="-122"/>
              </a:rPr>
              <a:t>前一个</a:t>
            </a:r>
            <a:r>
              <a:rPr lang="en-US" altLang="zh-CN" dirty="0" smtClean="0">
                <a:ea typeface="宋体" charset="-122"/>
              </a:rPr>
              <a:t>ALU</a:t>
            </a:r>
            <a:r>
              <a:rPr lang="zh-CN" altLang="en-US" dirty="0" smtClean="0">
                <a:ea typeface="宋体" charset="-122"/>
              </a:rPr>
              <a:t>指令的目标寄存器，或之前两个</a:t>
            </a:r>
            <a:r>
              <a:rPr lang="en-US" altLang="zh-CN" dirty="0" err="1" smtClean="0">
                <a:ea typeface="宋体" charset="-122"/>
              </a:rPr>
              <a:t>lw</a:t>
            </a:r>
            <a:r>
              <a:rPr lang="zh-CN" altLang="en-US" dirty="0" smtClean="0">
                <a:ea typeface="宋体" charset="-122"/>
              </a:rPr>
              <a:t>指令的目标寄存器：</a:t>
            </a:r>
            <a:endParaRPr lang="en-US" altLang="zh-CN" dirty="0" smtClean="0">
              <a:ea typeface="宋体" charset="-122"/>
            </a:endParaRPr>
          </a:p>
          <a:p>
            <a:pPr lvl="1" eaLnBrk="1" hangingPunct="1"/>
            <a:r>
              <a:rPr lang="zh-CN" altLang="en-US" dirty="0" smtClean="0">
                <a:ea typeface="宋体" charset="-122"/>
              </a:rPr>
              <a:t>需要阻塞一个时钟周期（</a:t>
            </a:r>
            <a:r>
              <a:rPr lang="en-US" altLang="zh-CN" dirty="0" smtClean="0">
                <a:ea typeface="宋体" charset="-122"/>
              </a:rPr>
              <a:t>ID/EX</a:t>
            </a:r>
            <a:r>
              <a:rPr lang="zh-CN" altLang="en-US" dirty="0" smtClean="0">
                <a:ea typeface="宋体" charset="-122"/>
              </a:rPr>
              <a:t>寄存器清</a:t>
            </a:r>
            <a:r>
              <a:rPr lang="en-US" altLang="zh-CN" dirty="0" smtClean="0">
                <a:ea typeface="宋体" charset="-122"/>
              </a:rPr>
              <a:t>0</a:t>
            </a:r>
            <a:r>
              <a:rPr lang="zh-CN" altLang="en-US" dirty="0" smtClean="0">
                <a:ea typeface="宋体" charset="-122"/>
              </a:rPr>
              <a:t>）</a:t>
            </a:r>
            <a:endParaRPr lang="en-US" altLang="zh-CN" dirty="0" smtClean="0">
              <a:ea typeface="宋体" charset="-122"/>
            </a:endParaRPr>
          </a:p>
        </p:txBody>
      </p:sp>
      <p:sp>
        <p:nvSpPr>
          <p:cNvPr id="92165" name="Rectangle 4"/>
          <p:cNvSpPr>
            <a:spLocks noChangeArrowheads="1"/>
          </p:cNvSpPr>
          <p:nvPr/>
        </p:nvSpPr>
        <p:spPr bwMode="auto">
          <a:xfrm>
            <a:off x="755650" y="4878388"/>
            <a:ext cx="1703388"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stalled</a:t>
            </a:r>
            <a:endParaRPr lang="en-AU" altLang="zh-CN" sz="1800">
              <a:latin typeface="Lucida Console" pitchFamily="49" charset="0"/>
              <a:ea typeface="宋体" charset="-122"/>
            </a:endParaRPr>
          </a:p>
        </p:txBody>
      </p:sp>
      <p:grpSp>
        <p:nvGrpSpPr>
          <p:cNvPr id="2" name="Group 5"/>
          <p:cNvGrpSpPr>
            <a:grpSpLocks/>
          </p:cNvGrpSpPr>
          <p:nvPr/>
        </p:nvGrpSpPr>
        <p:grpSpPr bwMode="auto">
          <a:xfrm>
            <a:off x="3132138" y="3644900"/>
            <a:ext cx="3024187" cy="504825"/>
            <a:chOff x="2018" y="2341"/>
            <a:chExt cx="1905" cy="318"/>
          </a:xfrm>
        </p:grpSpPr>
        <p:sp>
          <p:nvSpPr>
            <p:cNvPr id="92199" name="Rectangle 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2200" name="Rectangle 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2201" name="Rectangle 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2202" name="Rectangle 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2203" name="Rectangle 1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2204"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205"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206"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207"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grpSp>
        <p:nvGrpSpPr>
          <p:cNvPr id="3" name="Group 15"/>
          <p:cNvGrpSpPr>
            <a:grpSpLocks/>
          </p:cNvGrpSpPr>
          <p:nvPr/>
        </p:nvGrpSpPr>
        <p:grpSpPr bwMode="auto">
          <a:xfrm>
            <a:off x="3779838" y="4221163"/>
            <a:ext cx="3024187" cy="504825"/>
            <a:chOff x="2018" y="2341"/>
            <a:chExt cx="1905" cy="318"/>
          </a:xfrm>
        </p:grpSpPr>
        <p:sp>
          <p:nvSpPr>
            <p:cNvPr id="92190" name="Rectangle 1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2191" name="Rectangle 1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2192" name="Rectangle 1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2193" name="Rectangle 1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2194" name="Rectangle 2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2195" name="Rectangle 2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96" name="Rectangle 2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97" name="Rectangle 2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98" name="Rectangle 2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sp>
        <p:nvSpPr>
          <p:cNvPr id="92168" name="Rectangle 25"/>
          <p:cNvSpPr>
            <a:spLocks noChangeArrowheads="1"/>
          </p:cNvSpPr>
          <p:nvPr/>
        </p:nvSpPr>
        <p:spPr bwMode="auto">
          <a:xfrm>
            <a:off x="4427538" y="4868863"/>
            <a:ext cx="431800" cy="360362"/>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2169" name="Rectangle 26"/>
          <p:cNvSpPr>
            <a:spLocks noChangeArrowheads="1"/>
          </p:cNvSpPr>
          <p:nvPr/>
        </p:nvSpPr>
        <p:spPr bwMode="auto">
          <a:xfrm>
            <a:off x="5075238" y="4868863"/>
            <a:ext cx="431800" cy="360362"/>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2170" name="Rectangle 27"/>
          <p:cNvSpPr>
            <a:spLocks noChangeArrowheads="1"/>
          </p:cNvSpPr>
          <p:nvPr/>
        </p:nvSpPr>
        <p:spPr bwMode="auto">
          <a:xfrm>
            <a:off x="49323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71" name="Rectangle 28"/>
          <p:cNvSpPr>
            <a:spLocks noChangeArrowheads="1"/>
          </p:cNvSpPr>
          <p:nvPr/>
        </p:nvSpPr>
        <p:spPr bwMode="auto">
          <a:xfrm>
            <a:off x="55800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72" name="Rectangle 29"/>
          <p:cNvSpPr>
            <a:spLocks noChangeArrowheads="1"/>
          </p:cNvSpPr>
          <p:nvPr/>
        </p:nvSpPr>
        <p:spPr bwMode="auto">
          <a:xfrm>
            <a:off x="62277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73" name="Rectangle 30"/>
          <p:cNvSpPr>
            <a:spLocks noChangeArrowheads="1"/>
          </p:cNvSpPr>
          <p:nvPr/>
        </p:nvSpPr>
        <p:spPr bwMode="auto">
          <a:xfrm>
            <a:off x="68754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74" name="Rectangle 31"/>
          <p:cNvSpPr>
            <a:spLocks noChangeArrowheads="1"/>
          </p:cNvSpPr>
          <p:nvPr/>
        </p:nvSpPr>
        <p:spPr bwMode="auto">
          <a:xfrm>
            <a:off x="5724525"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2175" name="Rectangle 32"/>
          <p:cNvSpPr>
            <a:spLocks noChangeArrowheads="1"/>
          </p:cNvSpPr>
          <p:nvPr/>
        </p:nvSpPr>
        <p:spPr bwMode="auto">
          <a:xfrm>
            <a:off x="63738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2176" name="Rectangle 33"/>
          <p:cNvSpPr>
            <a:spLocks noChangeArrowheads="1"/>
          </p:cNvSpPr>
          <p:nvPr/>
        </p:nvSpPr>
        <p:spPr bwMode="auto">
          <a:xfrm>
            <a:off x="70215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2177" name="Rectangle 34"/>
          <p:cNvSpPr>
            <a:spLocks noChangeArrowheads="1"/>
          </p:cNvSpPr>
          <p:nvPr/>
        </p:nvSpPr>
        <p:spPr bwMode="auto">
          <a:xfrm>
            <a:off x="76692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2178" name="Rectangle 35"/>
          <p:cNvSpPr>
            <a:spLocks noChangeArrowheads="1"/>
          </p:cNvSpPr>
          <p:nvPr/>
        </p:nvSpPr>
        <p:spPr bwMode="auto">
          <a:xfrm>
            <a:off x="55816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79" name="Rectangle 36"/>
          <p:cNvSpPr>
            <a:spLocks noChangeArrowheads="1"/>
          </p:cNvSpPr>
          <p:nvPr/>
        </p:nvSpPr>
        <p:spPr bwMode="auto">
          <a:xfrm>
            <a:off x="62293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80" name="Rectangle 37"/>
          <p:cNvSpPr>
            <a:spLocks noChangeArrowheads="1"/>
          </p:cNvSpPr>
          <p:nvPr/>
        </p:nvSpPr>
        <p:spPr bwMode="auto">
          <a:xfrm>
            <a:off x="68770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81" name="Rectangle 38"/>
          <p:cNvSpPr>
            <a:spLocks noChangeArrowheads="1"/>
          </p:cNvSpPr>
          <p:nvPr/>
        </p:nvSpPr>
        <p:spPr bwMode="auto">
          <a:xfrm>
            <a:off x="75247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2182" name="Rectangle 39"/>
          <p:cNvSpPr>
            <a:spLocks noChangeArrowheads="1"/>
          </p:cNvSpPr>
          <p:nvPr/>
        </p:nvSpPr>
        <p:spPr bwMode="auto">
          <a:xfrm>
            <a:off x="755650" y="4302125"/>
            <a:ext cx="2117725"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add </a:t>
            </a:r>
            <a:r>
              <a:rPr lang="en-US" altLang="zh-CN" sz="1800">
                <a:solidFill>
                  <a:schemeClr val="hlink"/>
                </a:solidFill>
                <a:latin typeface="Lucida Console" pitchFamily="49" charset="0"/>
                <a:ea typeface="宋体" charset="-122"/>
              </a:rPr>
              <a:t>$4</a:t>
            </a:r>
            <a:r>
              <a:rPr lang="en-US" altLang="zh-CN" sz="1800">
                <a:latin typeface="Lucida Console" pitchFamily="49" charset="0"/>
                <a:ea typeface="宋体" charset="-122"/>
              </a:rPr>
              <a:t>, $5, $6</a:t>
            </a:r>
            <a:endParaRPr lang="en-AU" altLang="zh-CN" sz="1800">
              <a:latin typeface="Lucida Console" pitchFamily="49" charset="0"/>
              <a:ea typeface="宋体" charset="-122"/>
            </a:endParaRPr>
          </a:p>
        </p:txBody>
      </p:sp>
      <p:sp>
        <p:nvSpPr>
          <p:cNvPr id="92183" name="Rectangle 40"/>
          <p:cNvSpPr>
            <a:spLocks noChangeArrowheads="1"/>
          </p:cNvSpPr>
          <p:nvPr/>
        </p:nvSpPr>
        <p:spPr bwMode="auto">
          <a:xfrm>
            <a:off x="755650" y="3725863"/>
            <a:ext cx="1841500"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lw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addr</a:t>
            </a:r>
            <a:endParaRPr lang="en-AU" altLang="zh-CN" sz="1800">
              <a:latin typeface="Lucida Console" pitchFamily="49" charset="0"/>
              <a:ea typeface="宋体" charset="-122"/>
            </a:endParaRPr>
          </a:p>
        </p:txBody>
      </p:sp>
      <p:sp>
        <p:nvSpPr>
          <p:cNvPr id="92184" name="Rectangle 41"/>
          <p:cNvSpPr>
            <a:spLocks noChangeArrowheads="1"/>
          </p:cNvSpPr>
          <p:nvPr/>
        </p:nvSpPr>
        <p:spPr bwMode="auto">
          <a:xfrm>
            <a:off x="755650" y="5454650"/>
            <a:ext cx="2670175"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a:t>
            </a:r>
            <a:r>
              <a:rPr lang="en-US" altLang="zh-CN" sz="1800">
                <a:solidFill>
                  <a:schemeClr val="hlink"/>
                </a:solidFill>
                <a:latin typeface="Lucida Console" pitchFamily="49" charset="0"/>
                <a:ea typeface="宋体" charset="-122"/>
              </a:rPr>
              <a:t>$4</a:t>
            </a:r>
            <a:r>
              <a:rPr lang="en-US" altLang="zh-CN" sz="1800">
                <a:latin typeface="Lucida Console" pitchFamily="49" charset="0"/>
                <a:ea typeface="宋体" charset="-122"/>
              </a:rPr>
              <a:t>, target</a:t>
            </a:r>
            <a:endParaRPr lang="en-AU" altLang="zh-CN" sz="1800">
              <a:latin typeface="Lucida Console" pitchFamily="49" charset="0"/>
              <a:ea typeface="宋体" charset="-122"/>
            </a:endParaRPr>
          </a:p>
        </p:txBody>
      </p:sp>
      <p:sp>
        <p:nvSpPr>
          <p:cNvPr id="92185" name="Line 42"/>
          <p:cNvSpPr>
            <a:spLocks noChangeShapeType="1"/>
          </p:cNvSpPr>
          <p:nvPr/>
        </p:nvSpPr>
        <p:spPr bwMode="auto">
          <a:xfrm>
            <a:off x="5651500" y="3860800"/>
            <a:ext cx="433388" cy="1727200"/>
          </a:xfrm>
          <a:prstGeom prst="line">
            <a:avLst/>
          </a:prstGeom>
          <a:noFill/>
          <a:ln w="19050">
            <a:solidFill>
              <a:schemeClr val="hlink"/>
            </a:solidFill>
            <a:round/>
            <a:headEnd/>
            <a:tailEnd/>
          </a:ln>
          <a:effectLst/>
        </p:spPr>
        <p:txBody>
          <a:bodyPr/>
          <a:lstStyle/>
          <a:p>
            <a:endParaRPr lang="zh-CN" altLang="en-US"/>
          </a:p>
        </p:txBody>
      </p:sp>
      <p:sp>
        <p:nvSpPr>
          <p:cNvPr id="92186" name="Line 43"/>
          <p:cNvSpPr>
            <a:spLocks noChangeShapeType="1"/>
          </p:cNvSpPr>
          <p:nvPr/>
        </p:nvSpPr>
        <p:spPr bwMode="auto">
          <a:xfrm>
            <a:off x="5651500" y="4437063"/>
            <a:ext cx="433388" cy="1223962"/>
          </a:xfrm>
          <a:prstGeom prst="line">
            <a:avLst/>
          </a:prstGeom>
          <a:noFill/>
          <a:ln w="19050">
            <a:solidFill>
              <a:schemeClr val="hlink"/>
            </a:solidFill>
            <a:round/>
            <a:headEnd/>
            <a:tailEnd/>
          </a:ln>
          <a:effectLst/>
        </p:spPr>
        <p:txBody>
          <a:bodyPr/>
          <a:lstStyle/>
          <a:p>
            <a:endParaRPr lang="zh-CN" altLang="en-US"/>
          </a:p>
        </p:txBody>
      </p:sp>
      <p:sp>
        <p:nvSpPr>
          <p:cNvPr id="92187" name="AutoShape 44"/>
          <p:cNvSpPr>
            <a:spLocks noChangeArrowheads="1"/>
          </p:cNvSpPr>
          <p:nvPr/>
        </p:nvSpPr>
        <p:spPr bwMode="auto">
          <a:xfrm>
            <a:off x="5724525" y="4940300"/>
            <a:ext cx="360363" cy="287338"/>
          </a:xfrm>
          <a:prstGeom prst="cloudCallout">
            <a:avLst>
              <a:gd name="adj1" fmla="val -12995"/>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2188" name="AutoShape 45"/>
          <p:cNvSpPr>
            <a:spLocks noChangeArrowheads="1"/>
          </p:cNvSpPr>
          <p:nvPr/>
        </p:nvSpPr>
        <p:spPr bwMode="auto">
          <a:xfrm>
            <a:off x="6372225" y="4940300"/>
            <a:ext cx="358775" cy="287338"/>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2189" name="AutoShape 46"/>
          <p:cNvSpPr>
            <a:spLocks noChangeArrowheads="1"/>
          </p:cNvSpPr>
          <p:nvPr/>
        </p:nvSpPr>
        <p:spPr bwMode="auto">
          <a:xfrm>
            <a:off x="7019925" y="4940300"/>
            <a:ext cx="358775" cy="287338"/>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zh-CN" altLang="en-US" dirty="0" smtClean="0">
                <a:ea typeface="宋体" charset="-122"/>
              </a:rPr>
              <a:t>分支中的数据冒险</a:t>
            </a:r>
            <a:endParaRPr lang="en-US" altLang="zh-CN" dirty="0" smtClean="0">
              <a:ea typeface="宋体" charset="-122"/>
            </a:endParaRPr>
          </a:p>
        </p:txBody>
      </p:sp>
      <p:sp>
        <p:nvSpPr>
          <p:cNvPr id="93188" name="Rectangle 3"/>
          <p:cNvSpPr>
            <a:spLocks noGrp="1" noChangeArrowheads="1"/>
          </p:cNvSpPr>
          <p:nvPr>
            <p:ph type="body" idx="1"/>
          </p:nvPr>
        </p:nvSpPr>
        <p:spPr>
          <a:xfrm>
            <a:off x="684213" y="1125538"/>
            <a:ext cx="8270875" cy="1803396"/>
          </a:xfrm>
        </p:spPr>
        <p:txBody>
          <a:bodyPr>
            <a:normAutofit/>
          </a:bodyPr>
          <a:lstStyle/>
          <a:p>
            <a:r>
              <a:rPr lang="zh-CN" altLang="en-US" dirty="0" smtClean="0">
                <a:ea typeface="宋体" charset="-122"/>
              </a:rPr>
              <a:t>若参与比较的寄存器是</a:t>
            </a:r>
            <a:r>
              <a:rPr lang="en-US" altLang="zh-CN" dirty="0" err="1" smtClean="0">
                <a:ea typeface="宋体" charset="-122"/>
              </a:rPr>
              <a:t>beq</a:t>
            </a:r>
            <a:r>
              <a:rPr lang="zh-CN" altLang="en-US" dirty="0" smtClean="0">
                <a:ea typeface="宋体" charset="-122"/>
              </a:rPr>
              <a:t>前一个（紧挨着的）</a:t>
            </a:r>
            <a:r>
              <a:rPr lang="en-US" altLang="zh-CN" dirty="0" err="1" smtClean="0">
                <a:ea typeface="宋体" charset="-122"/>
              </a:rPr>
              <a:t>lw</a:t>
            </a:r>
            <a:r>
              <a:rPr lang="zh-CN" altLang="en-US" dirty="0" smtClean="0">
                <a:ea typeface="宋体" charset="-122"/>
              </a:rPr>
              <a:t>指令的目标寄存器：</a:t>
            </a:r>
            <a:endParaRPr lang="en-US" altLang="zh-CN" dirty="0" smtClean="0">
              <a:ea typeface="宋体" charset="-122"/>
            </a:endParaRPr>
          </a:p>
          <a:p>
            <a:pPr lvl="1"/>
            <a:r>
              <a:rPr lang="zh-CN" altLang="en-US" dirty="0" smtClean="0">
                <a:ea typeface="宋体" charset="-122"/>
              </a:rPr>
              <a:t>需要阻塞</a:t>
            </a:r>
            <a:r>
              <a:rPr lang="en-US" altLang="zh-CN" dirty="0" smtClean="0">
                <a:ea typeface="宋体" charset="-122"/>
              </a:rPr>
              <a:t>2</a:t>
            </a:r>
            <a:r>
              <a:rPr lang="zh-CN" altLang="en-US" dirty="0" smtClean="0">
                <a:ea typeface="宋体" charset="-122"/>
              </a:rPr>
              <a:t>个时钟周期</a:t>
            </a:r>
            <a:endParaRPr lang="en-US" altLang="zh-CN" dirty="0" smtClean="0">
              <a:ea typeface="宋体" charset="-122"/>
            </a:endParaRPr>
          </a:p>
        </p:txBody>
      </p:sp>
      <p:sp>
        <p:nvSpPr>
          <p:cNvPr id="93189" name="Rectangle 4"/>
          <p:cNvSpPr>
            <a:spLocks noChangeArrowheads="1"/>
          </p:cNvSpPr>
          <p:nvPr/>
        </p:nvSpPr>
        <p:spPr bwMode="auto">
          <a:xfrm>
            <a:off x="755650" y="4878388"/>
            <a:ext cx="1703388"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stalled</a:t>
            </a:r>
            <a:endParaRPr lang="en-AU" altLang="zh-CN" sz="1800">
              <a:latin typeface="Lucida Console" pitchFamily="49" charset="0"/>
              <a:ea typeface="宋体" charset="-122"/>
            </a:endParaRPr>
          </a:p>
        </p:txBody>
      </p:sp>
      <p:grpSp>
        <p:nvGrpSpPr>
          <p:cNvPr id="2" name="Group 5"/>
          <p:cNvGrpSpPr>
            <a:grpSpLocks/>
          </p:cNvGrpSpPr>
          <p:nvPr/>
        </p:nvGrpSpPr>
        <p:grpSpPr bwMode="auto">
          <a:xfrm>
            <a:off x="3132138" y="3644900"/>
            <a:ext cx="3024187" cy="504825"/>
            <a:chOff x="2018" y="2341"/>
            <a:chExt cx="1905" cy="318"/>
          </a:xfrm>
        </p:grpSpPr>
        <p:sp>
          <p:nvSpPr>
            <p:cNvPr id="93220" name="Rectangle 6"/>
            <p:cNvSpPr>
              <a:spLocks noChangeArrowheads="1"/>
            </p:cNvSpPr>
            <p:nvPr/>
          </p:nvSpPr>
          <p:spPr bwMode="auto">
            <a:xfrm>
              <a:off x="2018"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3221" name="Rectangle 7"/>
            <p:cNvSpPr>
              <a:spLocks noChangeArrowheads="1"/>
            </p:cNvSpPr>
            <p:nvPr/>
          </p:nvSpPr>
          <p:spPr bwMode="auto">
            <a:xfrm>
              <a:off x="2426"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3222" name="Rectangle 8"/>
            <p:cNvSpPr>
              <a:spLocks noChangeArrowheads="1"/>
            </p:cNvSpPr>
            <p:nvPr/>
          </p:nvSpPr>
          <p:spPr bwMode="auto">
            <a:xfrm>
              <a:off x="2835"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3223" name="Rectangle 9"/>
            <p:cNvSpPr>
              <a:spLocks noChangeArrowheads="1"/>
            </p:cNvSpPr>
            <p:nvPr/>
          </p:nvSpPr>
          <p:spPr bwMode="auto">
            <a:xfrm>
              <a:off x="3243"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3224" name="Rectangle 10"/>
            <p:cNvSpPr>
              <a:spLocks noChangeArrowheads="1"/>
            </p:cNvSpPr>
            <p:nvPr/>
          </p:nvSpPr>
          <p:spPr bwMode="auto">
            <a:xfrm>
              <a:off x="3651" y="2387"/>
              <a:ext cx="272" cy="227"/>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3225" name="Rectangle 11"/>
            <p:cNvSpPr>
              <a:spLocks noChangeArrowheads="1"/>
            </p:cNvSpPr>
            <p:nvPr/>
          </p:nvSpPr>
          <p:spPr bwMode="auto">
            <a:xfrm>
              <a:off x="2336"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26" name="Rectangle 12"/>
            <p:cNvSpPr>
              <a:spLocks noChangeArrowheads="1"/>
            </p:cNvSpPr>
            <p:nvPr/>
          </p:nvSpPr>
          <p:spPr bwMode="auto">
            <a:xfrm>
              <a:off x="2744"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27" name="Rectangle 13"/>
            <p:cNvSpPr>
              <a:spLocks noChangeArrowheads="1"/>
            </p:cNvSpPr>
            <p:nvPr/>
          </p:nvSpPr>
          <p:spPr bwMode="auto">
            <a:xfrm>
              <a:off x="3152"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28" name="Rectangle 14"/>
            <p:cNvSpPr>
              <a:spLocks noChangeArrowheads="1"/>
            </p:cNvSpPr>
            <p:nvPr/>
          </p:nvSpPr>
          <p:spPr bwMode="auto">
            <a:xfrm>
              <a:off x="3560" y="2341"/>
              <a:ext cx="45" cy="318"/>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grpSp>
      <p:sp>
        <p:nvSpPr>
          <p:cNvPr id="93191" name="Rectangle 15"/>
          <p:cNvSpPr>
            <a:spLocks noChangeArrowheads="1"/>
          </p:cNvSpPr>
          <p:nvPr/>
        </p:nvSpPr>
        <p:spPr bwMode="auto">
          <a:xfrm>
            <a:off x="3779838" y="4294188"/>
            <a:ext cx="431800" cy="360362"/>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IF</a:t>
            </a:r>
            <a:endParaRPr lang="en-AU" altLang="zh-CN" sz="1400">
              <a:ea typeface="宋体" charset="-122"/>
            </a:endParaRPr>
          </a:p>
        </p:txBody>
      </p:sp>
      <p:sp>
        <p:nvSpPr>
          <p:cNvPr id="93192" name="Rectangle 16"/>
          <p:cNvSpPr>
            <a:spLocks noChangeArrowheads="1"/>
          </p:cNvSpPr>
          <p:nvPr/>
        </p:nvSpPr>
        <p:spPr bwMode="auto">
          <a:xfrm>
            <a:off x="4427538" y="4294188"/>
            <a:ext cx="431800" cy="360362"/>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3193" name="Rectangle 17"/>
          <p:cNvSpPr>
            <a:spLocks noChangeArrowheads="1"/>
          </p:cNvSpPr>
          <p:nvPr/>
        </p:nvSpPr>
        <p:spPr bwMode="auto">
          <a:xfrm>
            <a:off x="4284663" y="4221163"/>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194" name="Rectangle 18"/>
          <p:cNvSpPr>
            <a:spLocks noChangeArrowheads="1"/>
          </p:cNvSpPr>
          <p:nvPr/>
        </p:nvSpPr>
        <p:spPr bwMode="auto">
          <a:xfrm>
            <a:off x="4932363" y="4221163"/>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195" name="Rectangle 19"/>
          <p:cNvSpPr>
            <a:spLocks noChangeArrowheads="1"/>
          </p:cNvSpPr>
          <p:nvPr/>
        </p:nvSpPr>
        <p:spPr bwMode="auto">
          <a:xfrm>
            <a:off x="5580063" y="4221163"/>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196" name="Rectangle 20"/>
          <p:cNvSpPr>
            <a:spLocks noChangeArrowheads="1"/>
          </p:cNvSpPr>
          <p:nvPr/>
        </p:nvSpPr>
        <p:spPr bwMode="auto">
          <a:xfrm>
            <a:off x="6227763" y="4221163"/>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197" name="Rectangle 21"/>
          <p:cNvSpPr>
            <a:spLocks noChangeArrowheads="1"/>
          </p:cNvSpPr>
          <p:nvPr/>
        </p:nvSpPr>
        <p:spPr bwMode="auto">
          <a:xfrm>
            <a:off x="5075238" y="4868863"/>
            <a:ext cx="431800" cy="360362"/>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3198" name="Rectangle 22"/>
          <p:cNvSpPr>
            <a:spLocks noChangeArrowheads="1"/>
          </p:cNvSpPr>
          <p:nvPr/>
        </p:nvSpPr>
        <p:spPr bwMode="auto">
          <a:xfrm>
            <a:off x="49323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199" name="Rectangle 23"/>
          <p:cNvSpPr>
            <a:spLocks noChangeArrowheads="1"/>
          </p:cNvSpPr>
          <p:nvPr/>
        </p:nvSpPr>
        <p:spPr bwMode="auto">
          <a:xfrm>
            <a:off x="55800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0" name="Rectangle 24"/>
          <p:cNvSpPr>
            <a:spLocks noChangeArrowheads="1"/>
          </p:cNvSpPr>
          <p:nvPr/>
        </p:nvSpPr>
        <p:spPr bwMode="auto">
          <a:xfrm>
            <a:off x="62277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1" name="Rectangle 25"/>
          <p:cNvSpPr>
            <a:spLocks noChangeArrowheads="1"/>
          </p:cNvSpPr>
          <p:nvPr/>
        </p:nvSpPr>
        <p:spPr bwMode="auto">
          <a:xfrm>
            <a:off x="6875463" y="4795838"/>
            <a:ext cx="71437"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2" name="Rectangle 26"/>
          <p:cNvSpPr>
            <a:spLocks noChangeArrowheads="1"/>
          </p:cNvSpPr>
          <p:nvPr/>
        </p:nvSpPr>
        <p:spPr bwMode="auto">
          <a:xfrm>
            <a:off x="5724525"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ID</a:t>
            </a:r>
            <a:endParaRPr lang="en-AU" altLang="zh-CN" sz="1400">
              <a:ea typeface="宋体" charset="-122"/>
            </a:endParaRPr>
          </a:p>
        </p:txBody>
      </p:sp>
      <p:sp>
        <p:nvSpPr>
          <p:cNvPr id="93203" name="Rectangle 27"/>
          <p:cNvSpPr>
            <a:spLocks noChangeArrowheads="1"/>
          </p:cNvSpPr>
          <p:nvPr/>
        </p:nvSpPr>
        <p:spPr bwMode="auto">
          <a:xfrm>
            <a:off x="63738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EX</a:t>
            </a:r>
            <a:endParaRPr lang="en-AU" altLang="zh-CN" sz="1400">
              <a:ea typeface="宋体" charset="-122"/>
            </a:endParaRPr>
          </a:p>
        </p:txBody>
      </p:sp>
      <p:sp>
        <p:nvSpPr>
          <p:cNvPr id="93204" name="Rectangle 28"/>
          <p:cNvSpPr>
            <a:spLocks noChangeArrowheads="1"/>
          </p:cNvSpPr>
          <p:nvPr/>
        </p:nvSpPr>
        <p:spPr bwMode="auto">
          <a:xfrm>
            <a:off x="70215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MEM</a:t>
            </a:r>
            <a:endParaRPr lang="en-AU" altLang="zh-CN" sz="1400">
              <a:ea typeface="宋体" charset="-122"/>
            </a:endParaRPr>
          </a:p>
        </p:txBody>
      </p:sp>
      <p:sp>
        <p:nvSpPr>
          <p:cNvPr id="93205" name="Rectangle 29"/>
          <p:cNvSpPr>
            <a:spLocks noChangeArrowheads="1"/>
          </p:cNvSpPr>
          <p:nvPr/>
        </p:nvSpPr>
        <p:spPr bwMode="auto">
          <a:xfrm>
            <a:off x="7669213" y="5445125"/>
            <a:ext cx="431800" cy="360363"/>
          </a:xfrm>
          <a:prstGeom prst="rect">
            <a:avLst/>
          </a:prstGeom>
          <a:noFill/>
          <a:ln w="19050">
            <a:solidFill>
              <a:schemeClr val="tx1"/>
            </a:solidFill>
            <a:miter lim="800000"/>
            <a:headEnd/>
            <a:tailEnd/>
          </a:ln>
          <a:effectLst/>
        </p:spPr>
        <p:txBody>
          <a:bodyPr wrap="none" anchor="ctr"/>
          <a:lstStyle/>
          <a:p>
            <a:r>
              <a:rPr lang="en-US" altLang="zh-CN" sz="1400">
                <a:ea typeface="宋体" charset="-122"/>
              </a:rPr>
              <a:t>WB</a:t>
            </a:r>
            <a:endParaRPr lang="en-AU" altLang="zh-CN" sz="1400">
              <a:ea typeface="宋体" charset="-122"/>
            </a:endParaRPr>
          </a:p>
        </p:txBody>
      </p:sp>
      <p:sp>
        <p:nvSpPr>
          <p:cNvPr id="93206" name="Rectangle 30"/>
          <p:cNvSpPr>
            <a:spLocks noChangeArrowheads="1"/>
          </p:cNvSpPr>
          <p:nvPr/>
        </p:nvSpPr>
        <p:spPr bwMode="auto">
          <a:xfrm>
            <a:off x="55816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7" name="Rectangle 31"/>
          <p:cNvSpPr>
            <a:spLocks noChangeArrowheads="1"/>
          </p:cNvSpPr>
          <p:nvPr/>
        </p:nvSpPr>
        <p:spPr bwMode="auto">
          <a:xfrm>
            <a:off x="62293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8" name="Rectangle 32"/>
          <p:cNvSpPr>
            <a:spLocks noChangeArrowheads="1"/>
          </p:cNvSpPr>
          <p:nvPr/>
        </p:nvSpPr>
        <p:spPr bwMode="auto">
          <a:xfrm>
            <a:off x="68770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09" name="Rectangle 33"/>
          <p:cNvSpPr>
            <a:spLocks noChangeArrowheads="1"/>
          </p:cNvSpPr>
          <p:nvPr/>
        </p:nvSpPr>
        <p:spPr bwMode="auto">
          <a:xfrm>
            <a:off x="7524750" y="5372100"/>
            <a:ext cx="71438"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3210" name="Rectangle 34"/>
          <p:cNvSpPr>
            <a:spLocks noChangeArrowheads="1"/>
          </p:cNvSpPr>
          <p:nvPr/>
        </p:nvSpPr>
        <p:spPr bwMode="auto">
          <a:xfrm>
            <a:off x="755650" y="4302125"/>
            <a:ext cx="1703388"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stalled</a:t>
            </a:r>
            <a:endParaRPr lang="en-AU" altLang="zh-CN" sz="1800">
              <a:solidFill>
                <a:schemeClr val="hlink"/>
              </a:solidFill>
              <a:latin typeface="Lucida Console" pitchFamily="49" charset="0"/>
              <a:ea typeface="宋体" charset="-122"/>
            </a:endParaRPr>
          </a:p>
        </p:txBody>
      </p:sp>
      <p:sp>
        <p:nvSpPr>
          <p:cNvPr id="93211" name="Rectangle 35"/>
          <p:cNvSpPr>
            <a:spLocks noChangeArrowheads="1"/>
          </p:cNvSpPr>
          <p:nvPr/>
        </p:nvSpPr>
        <p:spPr bwMode="auto">
          <a:xfrm>
            <a:off x="755650" y="3725863"/>
            <a:ext cx="1841500" cy="366712"/>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lw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addr</a:t>
            </a:r>
            <a:endParaRPr lang="en-AU" altLang="zh-CN" sz="1800">
              <a:latin typeface="Lucida Console" pitchFamily="49" charset="0"/>
              <a:ea typeface="宋体" charset="-122"/>
            </a:endParaRPr>
          </a:p>
        </p:txBody>
      </p:sp>
      <p:sp>
        <p:nvSpPr>
          <p:cNvPr id="93212" name="Rectangle 36"/>
          <p:cNvSpPr>
            <a:spLocks noChangeArrowheads="1"/>
          </p:cNvSpPr>
          <p:nvPr/>
        </p:nvSpPr>
        <p:spPr bwMode="auto">
          <a:xfrm>
            <a:off x="755650" y="5454650"/>
            <a:ext cx="2670175" cy="366713"/>
          </a:xfrm>
          <a:prstGeom prst="rect">
            <a:avLst/>
          </a:prstGeom>
          <a:noFill/>
          <a:ln w="9525">
            <a:noFill/>
            <a:miter lim="800000"/>
            <a:headEnd/>
            <a:tailEnd/>
          </a:ln>
          <a:effectLst/>
        </p:spPr>
        <p:txBody>
          <a:bodyPr wrap="none">
            <a:spAutoFit/>
          </a:bodyPr>
          <a:lstStyle/>
          <a:p>
            <a:pPr algn="l"/>
            <a:r>
              <a:rPr lang="en-US" altLang="zh-CN" sz="1800">
                <a:latin typeface="Lucida Console" pitchFamily="49" charset="0"/>
                <a:ea typeface="宋体" charset="-122"/>
              </a:rPr>
              <a:t>beq </a:t>
            </a:r>
            <a:r>
              <a:rPr lang="en-US" altLang="zh-CN" sz="1800">
                <a:solidFill>
                  <a:schemeClr val="hlink"/>
                </a:solidFill>
                <a:latin typeface="Lucida Console" pitchFamily="49" charset="0"/>
                <a:ea typeface="宋体" charset="-122"/>
              </a:rPr>
              <a:t>$1</a:t>
            </a:r>
            <a:r>
              <a:rPr lang="en-US" altLang="zh-CN" sz="1800">
                <a:latin typeface="Lucida Console" pitchFamily="49" charset="0"/>
                <a:ea typeface="宋体" charset="-122"/>
              </a:rPr>
              <a:t>, </a:t>
            </a:r>
            <a:r>
              <a:rPr lang="en-US" altLang="zh-CN" sz="1800">
                <a:solidFill>
                  <a:schemeClr val="hlink"/>
                </a:solidFill>
                <a:latin typeface="Lucida Console" pitchFamily="49" charset="0"/>
                <a:ea typeface="宋体" charset="-122"/>
              </a:rPr>
              <a:t>$0</a:t>
            </a:r>
            <a:r>
              <a:rPr lang="en-US" altLang="zh-CN" sz="1800">
                <a:latin typeface="Lucida Console" pitchFamily="49" charset="0"/>
                <a:ea typeface="宋体" charset="-122"/>
              </a:rPr>
              <a:t>, target</a:t>
            </a:r>
            <a:endParaRPr lang="en-AU" altLang="zh-CN" sz="1800">
              <a:latin typeface="Lucida Console" pitchFamily="49" charset="0"/>
              <a:ea typeface="宋体" charset="-122"/>
            </a:endParaRPr>
          </a:p>
        </p:txBody>
      </p:sp>
      <p:sp>
        <p:nvSpPr>
          <p:cNvPr id="93213" name="Line 37"/>
          <p:cNvSpPr>
            <a:spLocks noChangeShapeType="1"/>
          </p:cNvSpPr>
          <p:nvPr/>
        </p:nvSpPr>
        <p:spPr bwMode="auto">
          <a:xfrm>
            <a:off x="5651500" y="3860800"/>
            <a:ext cx="433388" cy="1727200"/>
          </a:xfrm>
          <a:prstGeom prst="line">
            <a:avLst/>
          </a:prstGeom>
          <a:noFill/>
          <a:ln w="19050">
            <a:solidFill>
              <a:schemeClr val="hlink"/>
            </a:solidFill>
            <a:round/>
            <a:headEnd/>
            <a:tailEnd/>
          </a:ln>
          <a:effectLst/>
        </p:spPr>
        <p:txBody>
          <a:bodyPr/>
          <a:lstStyle/>
          <a:p>
            <a:endParaRPr lang="zh-CN" altLang="en-US"/>
          </a:p>
        </p:txBody>
      </p:sp>
      <p:sp>
        <p:nvSpPr>
          <p:cNvPr id="93214" name="AutoShape 38"/>
          <p:cNvSpPr>
            <a:spLocks noChangeArrowheads="1"/>
          </p:cNvSpPr>
          <p:nvPr/>
        </p:nvSpPr>
        <p:spPr bwMode="auto">
          <a:xfrm>
            <a:off x="5724525" y="4940300"/>
            <a:ext cx="360363" cy="287338"/>
          </a:xfrm>
          <a:prstGeom prst="cloudCallout">
            <a:avLst>
              <a:gd name="adj1" fmla="val -12995"/>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3215" name="AutoShape 39"/>
          <p:cNvSpPr>
            <a:spLocks noChangeArrowheads="1"/>
          </p:cNvSpPr>
          <p:nvPr/>
        </p:nvSpPr>
        <p:spPr bwMode="auto">
          <a:xfrm>
            <a:off x="6372225" y="4940300"/>
            <a:ext cx="358775" cy="287338"/>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3216" name="AutoShape 40"/>
          <p:cNvSpPr>
            <a:spLocks noChangeArrowheads="1"/>
          </p:cNvSpPr>
          <p:nvPr/>
        </p:nvSpPr>
        <p:spPr bwMode="auto">
          <a:xfrm>
            <a:off x="7019925" y="4940300"/>
            <a:ext cx="358775" cy="287338"/>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3217" name="AutoShape 41"/>
          <p:cNvSpPr>
            <a:spLocks noChangeArrowheads="1"/>
          </p:cNvSpPr>
          <p:nvPr/>
        </p:nvSpPr>
        <p:spPr bwMode="auto">
          <a:xfrm>
            <a:off x="5076825" y="4364038"/>
            <a:ext cx="360363" cy="287337"/>
          </a:xfrm>
          <a:prstGeom prst="cloudCallout">
            <a:avLst>
              <a:gd name="adj1" fmla="val -12995"/>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3218" name="AutoShape 42"/>
          <p:cNvSpPr>
            <a:spLocks noChangeArrowheads="1"/>
          </p:cNvSpPr>
          <p:nvPr/>
        </p:nvSpPr>
        <p:spPr bwMode="auto">
          <a:xfrm>
            <a:off x="5724525" y="4364038"/>
            <a:ext cx="358775" cy="287337"/>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
        <p:nvSpPr>
          <p:cNvPr id="93219" name="AutoShape 43"/>
          <p:cNvSpPr>
            <a:spLocks noChangeArrowheads="1"/>
          </p:cNvSpPr>
          <p:nvPr/>
        </p:nvSpPr>
        <p:spPr bwMode="auto">
          <a:xfrm>
            <a:off x="6372225" y="4364038"/>
            <a:ext cx="358775" cy="287337"/>
          </a:xfrm>
          <a:prstGeom prst="cloudCallout">
            <a:avLst>
              <a:gd name="adj1" fmla="val -12833"/>
              <a:gd name="adj2" fmla="val 36190"/>
            </a:avLst>
          </a:prstGeom>
          <a:noFill/>
          <a:ln w="19050">
            <a:solidFill>
              <a:schemeClr val="tx1"/>
            </a:solidFill>
            <a:round/>
            <a:headEnd/>
            <a:tailEnd/>
          </a:ln>
          <a:effectLst/>
        </p:spPr>
        <p:txBody>
          <a:bodyPr/>
          <a:lstStyle/>
          <a:p>
            <a:endParaRPr lang="zh-CN" altLang="zh-CN" sz="180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zh-CN" altLang="en-US" dirty="0" smtClean="0">
                <a:ea typeface="宋体" charset="-122"/>
              </a:rPr>
              <a:t>动态分支预测</a:t>
            </a:r>
            <a:endParaRPr lang="en-US" altLang="zh-CN" dirty="0" smtClean="0">
              <a:ea typeface="宋体" charset="-122"/>
            </a:endParaRPr>
          </a:p>
        </p:txBody>
      </p:sp>
      <p:sp>
        <p:nvSpPr>
          <p:cNvPr id="94212" name="Rectangle 3"/>
          <p:cNvSpPr>
            <a:spLocks noGrp="1" noChangeArrowheads="1"/>
          </p:cNvSpPr>
          <p:nvPr>
            <p:ph type="body" idx="1"/>
          </p:nvPr>
        </p:nvSpPr>
        <p:spPr/>
        <p:txBody>
          <a:bodyPr>
            <a:normAutofit fontScale="92500" lnSpcReduction="10000"/>
          </a:bodyPr>
          <a:lstStyle/>
          <a:p>
            <a:r>
              <a:rPr lang="zh-CN" altLang="en-US" sz="2800" dirty="0" smtClean="0">
                <a:ea typeface="宋体" charset="-122"/>
              </a:rPr>
              <a:t>在高性能的流水线设计中，简单的静态预测机制可能浪费大量的性能。</a:t>
            </a:r>
            <a:endParaRPr lang="en-US" altLang="zh-CN" sz="2800" dirty="0" smtClean="0">
              <a:ea typeface="宋体" charset="-122"/>
            </a:endParaRPr>
          </a:p>
          <a:p>
            <a:r>
              <a:rPr lang="zh-CN" altLang="en-US" sz="2800" dirty="0" smtClean="0">
                <a:ea typeface="宋体" charset="-122"/>
              </a:rPr>
              <a:t>动态分支预测</a:t>
            </a:r>
            <a:endParaRPr lang="en-US" altLang="zh-CN" sz="2800" dirty="0" smtClean="0">
              <a:ea typeface="宋体" charset="-122"/>
            </a:endParaRPr>
          </a:p>
          <a:p>
            <a:pPr lvl="1"/>
            <a:r>
              <a:rPr lang="zh-CN" altLang="en-US" sz="2400" dirty="0" smtClean="0">
                <a:ea typeface="宋体" charset="-122"/>
              </a:rPr>
              <a:t>分支预测缓存（分支历史记录表）</a:t>
            </a:r>
            <a:endParaRPr lang="en-US" altLang="zh-CN" sz="2400" dirty="0" smtClean="0">
              <a:ea typeface="宋体" charset="-122"/>
            </a:endParaRPr>
          </a:p>
          <a:p>
            <a:pPr lvl="1"/>
            <a:r>
              <a:rPr lang="zh-CN" altLang="en-US" sz="2400" dirty="0" smtClean="0">
                <a:ea typeface="宋体" charset="-122"/>
              </a:rPr>
              <a:t>分支预测缓存是一小块按照分支指令的低位地址索引的存储区。（*</a:t>
            </a:r>
            <a:r>
              <a:rPr lang="en-US" altLang="zh-CN" sz="2400" dirty="0" smtClean="0">
                <a:ea typeface="宋体" charset="-122"/>
              </a:rPr>
              <a:t>P237</a:t>
            </a:r>
            <a:r>
              <a:rPr lang="zh-CN" altLang="en-US" sz="2400" dirty="0" smtClean="0">
                <a:ea typeface="宋体" charset="-122"/>
              </a:rPr>
              <a:t>）</a:t>
            </a:r>
            <a:endParaRPr lang="en-US" altLang="zh-CN" sz="2400" dirty="0" smtClean="0">
              <a:ea typeface="宋体" charset="-122"/>
            </a:endParaRPr>
          </a:p>
          <a:p>
            <a:pPr lvl="1"/>
            <a:r>
              <a:rPr lang="zh-CN" altLang="en-US" sz="2400" dirty="0" smtClean="0">
                <a:ea typeface="宋体" charset="-122"/>
              </a:rPr>
              <a:t>存储一位或多位，用以说明最近是否发生过分支。</a:t>
            </a:r>
            <a:endParaRPr lang="en-US" altLang="zh-CN" sz="2400" dirty="0" smtClean="0">
              <a:ea typeface="宋体" charset="-122"/>
            </a:endParaRPr>
          </a:p>
          <a:p>
            <a:pPr lvl="1"/>
            <a:r>
              <a:rPr lang="zh-CN" altLang="en-US" sz="2400" dirty="0" smtClean="0">
                <a:ea typeface="宋体" charset="-122"/>
              </a:rPr>
              <a:t>执行分支的方法。</a:t>
            </a:r>
            <a:endParaRPr lang="en-US" altLang="zh-CN" sz="2400" dirty="0" smtClean="0">
              <a:ea typeface="宋体" charset="-122"/>
            </a:endParaRPr>
          </a:p>
          <a:p>
            <a:pPr lvl="2"/>
            <a:r>
              <a:rPr lang="zh-CN" altLang="en-US" sz="1900" dirty="0" smtClean="0">
                <a:latin typeface="+mn-ea"/>
              </a:rPr>
              <a:t>根据分支目标地址的低位地址，查表。总是认为仍按上次的情况分支。</a:t>
            </a:r>
            <a:endParaRPr lang="en-US" altLang="zh-CN" sz="1900" dirty="0" smtClean="0">
              <a:latin typeface="+mn-ea"/>
            </a:endParaRPr>
          </a:p>
          <a:p>
            <a:pPr lvl="2"/>
            <a:r>
              <a:rPr lang="zh-CN" altLang="en-US" sz="1900" dirty="0" smtClean="0">
                <a:latin typeface="+mn-ea"/>
              </a:rPr>
              <a:t>按预测方向取指</a:t>
            </a:r>
            <a:endParaRPr lang="en-US" altLang="zh-CN" sz="1900" dirty="0" smtClean="0">
              <a:latin typeface="+mn-ea"/>
            </a:endParaRPr>
          </a:p>
          <a:p>
            <a:pPr lvl="2"/>
            <a:r>
              <a:rPr lang="zh-CN" altLang="en-US" sz="1900" dirty="0" smtClean="0">
                <a:latin typeface="+mn-ea"/>
              </a:rPr>
              <a:t>若预测错误指令将被删除，预测位取反，并返回原来的位置继续按照正确的方向去取指执行。</a:t>
            </a:r>
            <a:endParaRPr lang="en-AU" altLang="zh-CN" sz="1900" dirty="0" smtClean="0">
              <a:latin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a:ln>
            <a:miter lim="800000"/>
            <a:headEnd/>
            <a:tailEnd/>
          </a:ln>
        </p:spPr>
        <p:txBody>
          <a:bodyPr/>
          <a:lstStyle/>
          <a:p>
            <a:r>
              <a:rPr lang="en-AU" altLang="zh-CN" smtClean="0"/>
              <a:t>Chapter 4 — The Processor — </a:t>
            </a:r>
            <a:fld id="{90AC5B8D-7F4D-4654-BFD6-B9923663A6F4}" type="slidenum">
              <a:rPr lang="en-AU" altLang="zh-CN" smtClean="0"/>
              <a:pPr/>
              <a:t>38</a:t>
            </a:fld>
            <a:endParaRPr lang="en-AU" altLang="zh-CN" smtClean="0"/>
          </a:p>
        </p:txBody>
      </p:sp>
      <p:sp>
        <p:nvSpPr>
          <p:cNvPr id="95235" name="Rectangle 2"/>
          <p:cNvSpPr>
            <a:spLocks noChangeArrowheads="1"/>
          </p:cNvSpPr>
          <p:nvPr/>
        </p:nvSpPr>
        <p:spPr bwMode="auto">
          <a:xfrm>
            <a:off x="2700338" y="3140075"/>
            <a:ext cx="2447925" cy="431800"/>
          </a:xfrm>
          <a:prstGeom prst="rect">
            <a:avLst/>
          </a:prstGeom>
          <a:solidFill>
            <a:schemeClr val="accent1"/>
          </a:solidFill>
          <a:ln w="9525">
            <a:solidFill>
              <a:schemeClr val="tx1"/>
            </a:solidFill>
            <a:miter lim="800000"/>
            <a:headEnd/>
            <a:tailEnd/>
          </a:ln>
          <a:effectLst/>
        </p:spPr>
        <p:txBody>
          <a:bodyPr wrap="none" anchor="ctr"/>
          <a:lstStyle/>
          <a:p>
            <a:endParaRPr lang="zh-CN" altLang="en-US">
              <a:ea typeface="宋体" charset="-122"/>
            </a:endParaRPr>
          </a:p>
        </p:txBody>
      </p:sp>
      <p:sp>
        <p:nvSpPr>
          <p:cNvPr id="95236" name="Rectangle 3"/>
          <p:cNvSpPr>
            <a:spLocks noGrp="1" noChangeArrowheads="1"/>
          </p:cNvSpPr>
          <p:nvPr>
            <p:ph type="title"/>
          </p:nvPr>
        </p:nvSpPr>
        <p:spPr/>
        <p:txBody>
          <a:bodyPr>
            <a:normAutofit/>
          </a:bodyPr>
          <a:lstStyle/>
          <a:p>
            <a:r>
              <a:rPr lang="en-US" altLang="zh-CN" dirty="0" smtClean="0">
                <a:ea typeface="宋体" charset="-122"/>
              </a:rPr>
              <a:t>1-Bit</a:t>
            </a:r>
            <a:r>
              <a:rPr lang="zh-CN" altLang="en-US" dirty="0" smtClean="0">
                <a:ea typeface="宋体" charset="-122"/>
              </a:rPr>
              <a:t>预测位的缺点（</a:t>
            </a:r>
            <a:r>
              <a:rPr lang="en-US" altLang="zh-CN" sz="2700" dirty="0" smtClean="0">
                <a:ea typeface="宋体" charset="-122"/>
              </a:rPr>
              <a:t>P237</a:t>
            </a:r>
            <a:r>
              <a:rPr lang="zh-CN" altLang="en-US" sz="2700" dirty="0" smtClean="0">
                <a:ea typeface="宋体" charset="-122"/>
              </a:rPr>
              <a:t>翻译错误</a:t>
            </a:r>
            <a:r>
              <a:rPr lang="zh-CN" altLang="en-US" dirty="0" smtClean="0">
                <a:ea typeface="宋体" charset="-122"/>
              </a:rPr>
              <a:t>）</a:t>
            </a:r>
            <a:endParaRPr lang="en-AU" altLang="zh-CN" dirty="0" smtClean="0">
              <a:ea typeface="宋体" charset="-122"/>
            </a:endParaRPr>
          </a:p>
        </p:txBody>
      </p:sp>
      <p:sp>
        <p:nvSpPr>
          <p:cNvPr id="95237" name="Rectangle 4"/>
          <p:cNvSpPr>
            <a:spLocks noGrp="1" noChangeArrowheads="1"/>
          </p:cNvSpPr>
          <p:nvPr>
            <p:ph type="body" idx="1"/>
          </p:nvPr>
        </p:nvSpPr>
        <p:spPr>
          <a:xfrm>
            <a:off x="684213" y="1125538"/>
            <a:ext cx="8270875" cy="719137"/>
          </a:xfrm>
        </p:spPr>
        <p:txBody>
          <a:bodyPr>
            <a:normAutofit/>
          </a:bodyPr>
          <a:lstStyle/>
          <a:p>
            <a:r>
              <a:rPr lang="en-US" altLang="zh-CN" dirty="0" smtClean="0">
                <a:ea typeface="宋体" charset="-122"/>
              </a:rPr>
              <a:t>inner</a:t>
            </a:r>
            <a:r>
              <a:rPr lang="zh-CN" altLang="en-US" dirty="0" smtClean="0">
                <a:ea typeface="宋体" charset="-122"/>
              </a:rPr>
              <a:t>循环，分支预测会错两次。</a:t>
            </a:r>
            <a:endParaRPr lang="en-AU" altLang="zh-CN" dirty="0" smtClean="0">
              <a:ea typeface="宋体" charset="-122"/>
            </a:endParaRPr>
          </a:p>
        </p:txBody>
      </p:sp>
      <p:sp>
        <p:nvSpPr>
          <p:cNvPr id="95238" name="Text Box 5"/>
          <p:cNvSpPr txBox="1">
            <a:spLocks noChangeArrowheads="1"/>
          </p:cNvSpPr>
          <p:nvPr/>
        </p:nvSpPr>
        <p:spPr bwMode="auto">
          <a:xfrm>
            <a:off x="1617663" y="1916113"/>
            <a:ext cx="3536950" cy="2225675"/>
          </a:xfrm>
          <a:prstGeom prst="rect">
            <a:avLst/>
          </a:prstGeom>
          <a:noFill/>
          <a:ln w="9525">
            <a:noFill/>
            <a:miter lim="800000"/>
            <a:headEnd/>
            <a:tailEnd/>
          </a:ln>
          <a:effectLst/>
        </p:spPr>
        <p:txBody>
          <a:bodyPr wrap="none">
            <a:spAutoFit/>
          </a:bodyPr>
          <a:lstStyle/>
          <a:p>
            <a:pPr algn="l"/>
            <a:r>
              <a:rPr lang="en-US" altLang="zh-CN" sz="2000">
                <a:latin typeface="Lucida Console" pitchFamily="49" charset="0"/>
                <a:ea typeface="宋体" charset="-122"/>
              </a:rPr>
              <a:t>outer: …</a:t>
            </a:r>
            <a:br>
              <a:rPr lang="en-US" altLang="zh-CN" sz="2000">
                <a:latin typeface="Lucida Console" pitchFamily="49" charset="0"/>
                <a:ea typeface="宋体" charset="-122"/>
              </a:rPr>
            </a:br>
            <a:r>
              <a:rPr lang="en-US" altLang="zh-CN" sz="2000">
                <a:latin typeface="Lucida Console" pitchFamily="49" charset="0"/>
                <a:ea typeface="宋体" charset="-122"/>
              </a:rPr>
              <a:t>       …</a:t>
            </a:r>
            <a:br>
              <a:rPr lang="en-US" altLang="zh-CN" sz="2000">
                <a:latin typeface="Lucida Console" pitchFamily="49" charset="0"/>
                <a:ea typeface="宋体" charset="-122"/>
              </a:rPr>
            </a:br>
            <a:r>
              <a:rPr lang="en-US" altLang="zh-CN" sz="2000">
                <a:latin typeface="Lucida Console" pitchFamily="49" charset="0"/>
                <a:ea typeface="宋体" charset="-122"/>
              </a:rPr>
              <a:t>inner: …</a:t>
            </a:r>
          </a:p>
          <a:p>
            <a:pPr algn="l"/>
            <a:r>
              <a:rPr lang="en-US" altLang="zh-CN" sz="2000">
                <a:latin typeface="Lucida Console" pitchFamily="49" charset="0"/>
                <a:ea typeface="宋体" charset="-122"/>
              </a:rPr>
              <a:t>       …</a:t>
            </a:r>
          </a:p>
          <a:p>
            <a:pPr algn="l"/>
            <a:r>
              <a:rPr lang="en-US" altLang="zh-CN" sz="2000">
                <a:latin typeface="Lucida Console" pitchFamily="49" charset="0"/>
                <a:ea typeface="宋体" charset="-122"/>
              </a:rPr>
              <a:t>       beq …, …, inner</a:t>
            </a:r>
            <a:br>
              <a:rPr lang="en-US" altLang="zh-CN" sz="2000">
                <a:latin typeface="Lucida Console" pitchFamily="49" charset="0"/>
                <a:ea typeface="宋体" charset="-122"/>
              </a:rPr>
            </a:br>
            <a:r>
              <a:rPr lang="en-US" altLang="zh-CN" sz="2000">
                <a:latin typeface="Lucida Console" pitchFamily="49" charset="0"/>
                <a:ea typeface="宋体" charset="-122"/>
              </a:rPr>
              <a:t>       …</a:t>
            </a:r>
            <a:br>
              <a:rPr lang="en-US" altLang="zh-CN" sz="2000">
                <a:latin typeface="Lucida Console" pitchFamily="49" charset="0"/>
                <a:ea typeface="宋体" charset="-122"/>
              </a:rPr>
            </a:br>
            <a:r>
              <a:rPr lang="en-US" altLang="zh-CN" sz="2000">
                <a:latin typeface="Lucida Console" pitchFamily="49" charset="0"/>
                <a:ea typeface="宋体" charset="-122"/>
              </a:rPr>
              <a:t>       beq …, …, outer</a:t>
            </a:r>
            <a:endParaRPr lang="en-AU" altLang="zh-CN" sz="2000">
              <a:latin typeface="Lucida Console" pitchFamily="49" charset="0"/>
              <a:ea typeface="宋体" charset="-122"/>
            </a:endParaRPr>
          </a:p>
        </p:txBody>
      </p:sp>
      <p:sp>
        <p:nvSpPr>
          <p:cNvPr id="95239" name="Line 6"/>
          <p:cNvSpPr>
            <a:spLocks noChangeShapeType="1"/>
          </p:cNvSpPr>
          <p:nvPr/>
        </p:nvSpPr>
        <p:spPr bwMode="auto">
          <a:xfrm>
            <a:off x="5219700" y="3378200"/>
            <a:ext cx="360363" cy="0"/>
          </a:xfrm>
          <a:prstGeom prst="line">
            <a:avLst/>
          </a:prstGeom>
          <a:noFill/>
          <a:ln w="9525">
            <a:solidFill>
              <a:schemeClr val="tx1"/>
            </a:solidFill>
            <a:round/>
            <a:headEnd/>
            <a:tailEnd/>
          </a:ln>
          <a:effectLst/>
        </p:spPr>
        <p:txBody>
          <a:bodyPr/>
          <a:lstStyle/>
          <a:p>
            <a:endParaRPr lang="zh-CN" altLang="en-US"/>
          </a:p>
        </p:txBody>
      </p:sp>
      <p:sp>
        <p:nvSpPr>
          <p:cNvPr id="95240" name="Line 7"/>
          <p:cNvSpPr>
            <a:spLocks noChangeShapeType="1"/>
          </p:cNvSpPr>
          <p:nvPr/>
        </p:nvSpPr>
        <p:spPr bwMode="auto">
          <a:xfrm flipV="1">
            <a:off x="5580063" y="2730500"/>
            <a:ext cx="0" cy="647700"/>
          </a:xfrm>
          <a:prstGeom prst="line">
            <a:avLst/>
          </a:prstGeom>
          <a:noFill/>
          <a:ln w="9525">
            <a:solidFill>
              <a:schemeClr val="tx1"/>
            </a:solidFill>
            <a:round/>
            <a:headEnd/>
            <a:tailEnd/>
          </a:ln>
          <a:effectLst/>
        </p:spPr>
        <p:txBody>
          <a:bodyPr/>
          <a:lstStyle/>
          <a:p>
            <a:endParaRPr lang="zh-CN" altLang="en-US"/>
          </a:p>
        </p:txBody>
      </p:sp>
      <p:sp>
        <p:nvSpPr>
          <p:cNvPr id="95241" name="Line 8"/>
          <p:cNvSpPr>
            <a:spLocks noChangeShapeType="1"/>
          </p:cNvSpPr>
          <p:nvPr/>
        </p:nvSpPr>
        <p:spPr bwMode="auto">
          <a:xfrm flipH="1">
            <a:off x="4356100" y="2730500"/>
            <a:ext cx="1223963" cy="0"/>
          </a:xfrm>
          <a:prstGeom prst="line">
            <a:avLst/>
          </a:prstGeom>
          <a:noFill/>
          <a:ln w="9525">
            <a:solidFill>
              <a:schemeClr val="tx1"/>
            </a:solidFill>
            <a:round/>
            <a:headEnd/>
            <a:tailEnd type="triangle" w="med" len="med"/>
          </a:ln>
          <a:effectLst/>
        </p:spPr>
        <p:txBody>
          <a:bodyPr/>
          <a:lstStyle/>
          <a:p>
            <a:endParaRPr lang="zh-CN" altLang="en-US"/>
          </a:p>
        </p:txBody>
      </p:sp>
      <p:sp>
        <p:nvSpPr>
          <p:cNvPr id="95242" name="Line 9"/>
          <p:cNvSpPr>
            <a:spLocks noChangeShapeType="1"/>
          </p:cNvSpPr>
          <p:nvPr/>
        </p:nvSpPr>
        <p:spPr bwMode="auto">
          <a:xfrm>
            <a:off x="5219700" y="3954463"/>
            <a:ext cx="720725" cy="0"/>
          </a:xfrm>
          <a:prstGeom prst="line">
            <a:avLst/>
          </a:prstGeom>
          <a:noFill/>
          <a:ln w="9525">
            <a:solidFill>
              <a:schemeClr val="tx1"/>
            </a:solidFill>
            <a:round/>
            <a:headEnd/>
            <a:tailEnd/>
          </a:ln>
          <a:effectLst/>
        </p:spPr>
        <p:txBody>
          <a:bodyPr/>
          <a:lstStyle/>
          <a:p>
            <a:endParaRPr lang="zh-CN" altLang="en-US"/>
          </a:p>
        </p:txBody>
      </p:sp>
      <p:sp>
        <p:nvSpPr>
          <p:cNvPr id="95243" name="Line 10"/>
          <p:cNvSpPr>
            <a:spLocks noChangeShapeType="1"/>
          </p:cNvSpPr>
          <p:nvPr/>
        </p:nvSpPr>
        <p:spPr bwMode="auto">
          <a:xfrm flipV="1">
            <a:off x="5940425" y="2082800"/>
            <a:ext cx="0" cy="1871663"/>
          </a:xfrm>
          <a:prstGeom prst="line">
            <a:avLst/>
          </a:prstGeom>
          <a:noFill/>
          <a:ln w="9525">
            <a:solidFill>
              <a:schemeClr val="tx1"/>
            </a:solidFill>
            <a:round/>
            <a:headEnd/>
            <a:tailEnd/>
          </a:ln>
          <a:effectLst/>
        </p:spPr>
        <p:txBody>
          <a:bodyPr/>
          <a:lstStyle/>
          <a:p>
            <a:endParaRPr lang="zh-CN" altLang="en-US"/>
          </a:p>
        </p:txBody>
      </p:sp>
      <p:sp>
        <p:nvSpPr>
          <p:cNvPr id="95244" name="Line 11"/>
          <p:cNvSpPr>
            <a:spLocks noChangeShapeType="1"/>
          </p:cNvSpPr>
          <p:nvPr/>
        </p:nvSpPr>
        <p:spPr bwMode="auto">
          <a:xfrm flipH="1">
            <a:off x="4356100" y="2082800"/>
            <a:ext cx="1584325" cy="0"/>
          </a:xfrm>
          <a:prstGeom prst="line">
            <a:avLst/>
          </a:prstGeom>
          <a:noFill/>
          <a:ln w="9525">
            <a:solidFill>
              <a:schemeClr val="tx1"/>
            </a:solidFill>
            <a:round/>
            <a:headEnd/>
            <a:tailEnd type="triangle" w="med" len="med"/>
          </a:ln>
          <a:effectLst/>
        </p:spPr>
        <p:txBody>
          <a:bodyPr/>
          <a:lstStyle/>
          <a:p>
            <a:endParaRPr lang="zh-CN" altLang="en-US"/>
          </a:p>
        </p:txBody>
      </p:sp>
      <p:sp>
        <p:nvSpPr>
          <p:cNvPr id="95245" name="Rectangle 12"/>
          <p:cNvSpPr>
            <a:spLocks noChangeArrowheads="1"/>
          </p:cNvSpPr>
          <p:nvPr/>
        </p:nvSpPr>
        <p:spPr bwMode="auto">
          <a:xfrm>
            <a:off x="684213" y="4364038"/>
            <a:ext cx="7772400" cy="1873250"/>
          </a:xfrm>
          <a:prstGeom prst="rect">
            <a:avLst/>
          </a:prstGeom>
          <a:noFill/>
          <a:ln w="9525">
            <a:noFill/>
            <a:miter lim="800000"/>
            <a:headEnd/>
            <a:tailEnd/>
          </a:ln>
          <a:effectLst/>
        </p:spPr>
        <p:txBody>
          <a:bodyPr/>
          <a:lstStyle/>
          <a:p>
            <a:pPr marL="742950" lvl="1" indent="-285750">
              <a:spcBef>
                <a:spcPct val="20000"/>
              </a:spcBef>
              <a:buClr>
                <a:schemeClr val="hlink"/>
              </a:buClr>
              <a:buSzPct val="55000"/>
              <a:buFont typeface="Wingdings" pitchFamily="2" charset="2"/>
              <a:buChar char="n"/>
            </a:pPr>
            <a:r>
              <a:rPr lang="en-US" altLang="zh-CN" sz="2800" dirty="0" smtClean="0">
                <a:ea typeface="宋体" charset="-122"/>
              </a:rPr>
              <a:t>inner</a:t>
            </a:r>
            <a:r>
              <a:rPr lang="zh-CN" altLang="en-US" sz="2800" dirty="0" smtClean="0">
                <a:ea typeface="宋体" charset="-122"/>
              </a:rPr>
              <a:t>循环的最后一次循环，会被错误预测为：发生。</a:t>
            </a:r>
            <a:endParaRPr lang="en-US" altLang="zh-CN" sz="2800" dirty="0">
              <a:ea typeface="宋体" charset="-122"/>
            </a:endParaRPr>
          </a:p>
          <a:p>
            <a:pPr marL="742950" lvl="1" indent="-285750">
              <a:spcBef>
                <a:spcPct val="20000"/>
              </a:spcBef>
              <a:buClr>
                <a:schemeClr val="hlink"/>
              </a:buClr>
              <a:buSzPct val="55000"/>
              <a:buFont typeface="Wingdings" pitchFamily="2" charset="2"/>
              <a:buChar char="n"/>
            </a:pPr>
            <a:r>
              <a:rPr lang="zh-CN" altLang="en-US" sz="2800" dirty="0" smtClean="0">
                <a:ea typeface="宋体" charset="-122"/>
              </a:rPr>
              <a:t>下一次</a:t>
            </a:r>
            <a:r>
              <a:rPr lang="en-US" altLang="zh-CN" sz="2800" dirty="0" smtClean="0">
                <a:ea typeface="宋体" charset="-122"/>
              </a:rPr>
              <a:t>inner</a:t>
            </a:r>
            <a:r>
              <a:rPr lang="zh-CN" altLang="en-US" sz="2800" dirty="0" smtClean="0">
                <a:ea typeface="宋体" charset="-122"/>
              </a:rPr>
              <a:t>循环的第一次循环会被预测为：不发生。</a:t>
            </a:r>
            <a:endParaRPr lang="en-AU" altLang="zh-CN" sz="2800" dirty="0">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Picture 6" descr="f04-63-P374493"/>
          <p:cNvPicPr>
            <a:picLocks noChangeAspect="1" noChangeArrowheads="1"/>
          </p:cNvPicPr>
          <p:nvPr/>
        </p:nvPicPr>
        <p:blipFill>
          <a:blip r:embed="rId3"/>
          <a:srcRect/>
          <a:stretch>
            <a:fillRect/>
          </a:stretch>
        </p:blipFill>
        <p:spPr bwMode="auto">
          <a:xfrm>
            <a:off x="1476375" y="2349500"/>
            <a:ext cx="6132513" cy="3722688"/>
          </a:xfrm>
          <a:prstGeom prst="rect">
            <a:avLst/>
          </a:prstGeom>
          <a:noFill/>
          <a:ln w="9525">
            <a:noFill/>
            <a:miter lim="800000"/>
            <a:headEnd/>
            <a:tailEnd/>
          </a:ln>
        </p:spPr>
      </p:pic>
      <p:sp>
        <p:nvSpPr>
          <p:cNvPr id="96260" name="Rectangle 2"/>
          <p:cNvSpPr>
            <a:spLocks noGrp="1" noChangeArrowheads="1"/>
          </p:cNvSpPr>
          <p:nvPr>
            <p:ph type="title"/>
          </p:nvPr>
        </p:nvSpPr>
        <p:spPr/>
        <p:txBody>
          <a:bodyPr/>
          <a:lstStyle/>
          <a:p>
            <a:pPr eaLnBrk="1" hangingPunct="1"/>
            <a:r>
              <a:rPr lang="en-US" altLang="zh-CN" dirty="0" smtClean="0">
                <a:ea typeface="宋体" charset="-122"/>
              </a:rPr>
              <a:t>2-Bit </a:t>
            </a:r>
            <a:r>
              <a:rPr lang="zh-CN" altLang="en-US" dirty="0" smtClean="0">
                <a:ea typeface="宋体" charset="-122"/>
              </a:rPr>
              <a:t>预测</a:t>
            </a:r>
            <a:endParaRPr lang="en-AU" altLang="zh-CN" dirty="0" smtClean="0">
              <a:ea typeface="宋体" charset="-122"/>
            </a:endParaRPr>
          </a:p>
        </p:txBody>
      </p:sp>
      <p:sp>
        <p:nvSpPr>
          <p:cNvPr id="96261" name="Rectangle 3"/>
          <p:cNvSpPr>
            <a:spLocks noGrp="1" noChangeArrowheads="1"/>
          </p:cNvSpPr>
          <p:nvPr>
            <p:ph type="body" idx="1"/>
          </p:nvPr>
        </p:nvSpPr>
        <p:spPr>
          <a:xfrm>
            <a:off x="500034" y="1285860"/>
            <a:ext cx="8229600" cy="4525963"/>
          </a:xfrm>
        </p:spPr>
        <p:txBody>
          <a:bodyPr>
            <a:normAutofit/>
          </a:bodyPr>
          <a:lstStyle/>
          <a:p>
            <a:r>
              <a:rPr lang="zh-CN" altLang="en-US" sz="2000" dirty="0" smtClean="0">
                <a:ea typeface="宋体" charset="-122"/>
              </a:rPr>
              <a:t>再次发生预测错误才改变预测。</a:t>
            </a:r>
            <a:endParaRPr lang="en-US" altLang="zh-CN" sz="2000" dirty="0" smtClean="0">
              <a:ea typeface="宋体" charset="-122"/>
            </a:endParaRPr>
          </a:p>
          <a:p>
            <a:r>
              <a:rPr lang="zh-CN" altLang="en-US" sz="2000" dirty="0" smtClean="0"/>
              <a:t>有限状态机（</a:t>
            </a:r>
            <a:r>
              <a:rPr lang="en-US" altLang="zh-CN" sz="2000" dirty="0" smtClean="0"/>
              <a:t>Finite-state machine, FSM</a:t>
            </a:r>
            <a:r>
              <a:rPr lang="zh-CN" altLang="en-US" sz="2000" dirty="0" smtClean="0"/>
              <a:t>），是表示有限个状态以及在这些状态之间的转移和动作等行为的数学模型。</a:t>
            </a:r>
            <a:endParaRPr lang="en-AU" altLang="zh-CN" sz="2000" dirty="0" smtClean="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z="4000" dirty="0" smtClean="0">
                <a:ea typeface="宋体" charset="-122"/>
              </a:rPr>
              <a:t>检测需要转发的内容</a:t>
            </a:r>
            <a:endParaRPr lang="en-AU" altLang="zh-CN" sz="4000" dirty="0" smtClean="0">
              <a:ea typeface="宋体" charset="-122"/>
            </a:endParaRPr>
          </a:p>
        </p:txBody>
      </p:sp>
      <p:sp>
        <p:nvSpPr>
          <p:cNvPr id="72708" name="Rectangle 3"/>
          <p:cNvSpPr>
            <a:spLocks noGrp="1" noChangeArrowheads="1"/>
          </p:cNvSpPr>
          <p:nvPr>
            <p:ph type="body" idx="1"/>
          </p:nvPr>
        </p:nvSpPr>
        <p:spPr>
          <a:xfrm>
            <a:off x="696913" y="1341438"/>
            <a:ext cx="7772400" cy="4791075"/>
          </a:xfrm>
        </p:spPr>
        <p:txBody>
          <a:bodyPr>
            <a:normAutofit/>
          </a:bodyPr>
          <a:lstStyle/>
          <a:p>
            <a:pPr eaLnBrk="1" hangingPunct="1">
              <a:lnSpc>
                <a:spcPct val="90000"/>
              </a:lnSpc>
            </a:pPr>
            <a:r>
              <a:rPr lang="zh-CN" altLang="en-US" sz="2800" dirty="0" smtClean="0">
                <a:ea typeface="宋体" charset="-122"/>
              </a:rPr>
              <a:t>沿流水线传递寄存器号</a:t>
            </a:r>
            <a:endParaRPr lang="en-US" altLang="zh-CN" sz="2800" dirty="0" smtClean="0">
              <a:ea typeface="宋体" charset="-122"/>
            </a:endParaRPr>
          </a:p>
          <a:p>
            <a:pPr lvl="1" eaLnBrk="1" hangingPunct="1">
              <a:lnSpc>
                <a:spcPct val="90000"/>
              </a:lnSpc>
            </a:pPr>
            <a:r>
              <a:rPr lang="en-US" altLang="zh-CN" sz="2400" dirty="0" smtClean="0">
                <a:ea typeface="宋体" charset="-122"/>
              </a:rPr>
              <a:t>ID/</a:t>
            </a:r>
            <a:r>
              <a:rPr lang="en-US" altLang="zh-CN" sz="2400" dirty="0" err="1" smtClean="0">
                <a:ea typeface="宋体" charset="-122"/>
              </a:rPr>
              <a:t>EX.RegisterRs</a:t>
            </a:r>
            <a:r>
              <a:rPr lang="en-US" altLang="zh-CN" sz="2400" dirty="0" smtClean="0">
                <a:ea typeface="宋体" charset="-122"/>
              </a:rPr>
              <a:t> </a:t>
            </a:r>
            <a:r>
              <a:rPr lang="zh-CN" altLang="en-US" sz="2400" dirty="0" smtClean="0">
                <a:ea typeface="宋体" charset="-122"/>
              </a:rPr>
              <a:t>表示在</a:t>
            </a:r>
            <a:r>
              <a:rPr lang="en-US" altLang="zh-CN" sz="2400" dirty="0" smtClean="0">
                <a:ea typeface="宋体" charset="-122"/>
              </a:rPr>
              <a:t>ID/EX</a:t>
            </a:r>
            <a:r>
              <a:rPr lang="zh-CN" altLang="en-US" sz="2400" dirty="0" smtClean="0">
                <a:ea typeface="宋体" charset="-122"/>
              </a:rPr>
              <a:t>流水线寄存器中的</a:t>
            </a:r>
            <a:r>
              <a:rPr lang="en-US" altLang="zh-CN" sz="2400" dirty="0" err="1" smtClean="0">
                <a:ea typeface="宋体" charset="-122"/>
              </a:rPr>
              <a:t>rs</a:t>
            </a:r>
            <a:r>
              <a:rPr lang="zh-CN" altLang="en-US" sz="2400" dirty="0" smtClean="0">
                <a:ea typeface="宋体" charset="-122"/>
              </a:rPr>
              <a:t>寄存器号</a:t>
            </a:r>
            <a:endParaRPr lang="en-US" altLang="zh-CN" sz="2400" dirty="0" smtClean="0">
              <a:ea typeface="宋体" charset="-122"/>
            </a:endParaRPr>
          </a:p>
          <a:p>
            <a:pPr eaLnBrk="1" hangingPunct="1">
              <a:lnSpc>
                <a:spcPct val="90000"/>
              </a:lnSpc>
            </a:pPr>
            <a:r>
              <a:rPr lang="en-US" altLang="zh-CN" sz="2800" dirty="0" smtClean="0">
                <a:ea typeface="宋体" charset="-122"/>
              </a:rPr>
              <a:t>EX</a:t>
            </a:r>
            <a:r>
              <a:rPr lang="zh-CN" altLang="en-US" sz="2800" dirty="0" smtClean="0">
                <a:ea typeface="宋体" charset="-122"/>
              </a:rPr>
              <a:t>级中</a:t>
            </a:r>
            <a:r>
              <a:rPr lang="en-US" altLang="zh-CN" sz="2800" dirty="0" smtClean="0">
                <a:ea typeface="宋体" charset="-122"/>
              </a:rPr>
              <a:t>ALU</a:t>
            </a:r>
            <a:r>
              <a:rPr lang="zh-CN" altLang="en-US" sz="2800" dirty="0" smtClean="0">
                <a:ea typeface="宋体" charset="-122"/>
              </a:rPr>
              <a:t>两操作数的寄存器号</a:t>
            </a:r>
            <a:endParaRPr lang="en-US" altLang="zh-CN" sz="2800" dirty="0" smtClean="0">
              <a:ea typeface="宋体" charset="-122"/>
            </a:endParaRPr>
          </a:p>
          <a:p>
            <a:pPr lvl="1" eaLnBrk="1" hangingPunct="1">
              <a:lnSpc>
                <a:spcPct val="90000"/>
              </a:lnSpc>
            </a:pPr>
            <a:r>
              <a:rPr lang="en-US" altLang="zh-CN" sz="2400" dirty="0" smtClean="0">
                <a:ea typeface="宋体" charset="-122"/>
              </a:rPr>
              <a:t>ID/</a:t>
            </a:r>
            <a:r>
              <a:rPr lang="en-US" altLang="zh-CN" sz="2400" dirty="0" err="1" smtClean="0">
                <a:ea typeface="宋体" charset="-122"/>
              </a:rPr>
              <a:t>EX.RegisterRs</a:t>
            </a:r>
            <a:r>
              <a:rPr lang="en-US" altLang="zh-CN" sz="2400" dirty="0" smtClean="0">
                <a:ea typeface="宋体" charset="-122"/>
              </a:rPr>
              <a:t>, ID/</a:t>
            </a:r>
            <a:r>
              <a:rPr lang="en-US" altLang="zh-CN" sz="2400" dirty="0" err="1" smtClean="0">
                <a:ea typeface="宋体" charset="-122"/>
              </a:rPr>
              <a:t>EX.RegisterRt</a:t>
            </a:r>
            <a:endParaRPr lang="en-US" altLang="zh-CN" sz="2400" dirty="0" smtClean="0">
              <a:ea typeface="宋体" charset="-122"/>
            </a:endParaRPr>
          </a:p>
          <a:p>
            <a:pPr eaLnBrk="1" hangingPunct="1">
              <a:lnSpc>
                <a:spcPct val="90000"/>
              </a:lnSpc>
            </a:pPr>
            <a:r>
              <a:rPr lang="zh-CN" altLang="en-US" sz="2800" dirty="0" smtClean="0">
                <a:ea typeface="宋体" charset="-122"/>
              </a:rPr>
              <a:t>如下情况会发生数据冒险</a:t>
            </a:r>
            <a:endParaRPr lang="en-US" altLang="zh-CN" sz="2800" dirty="0" smtClean="0">
              <a:ea typeface="宋体" charset="-122"/>
            </a:endParaRPr>
          </a:p>
          <a:p>
            <a:pPr lvl="1" eaLnBrk="1" hangingPunct="1">
              <a:lnSpc>
                <a:spcPct val="90000"/>
              </a:lnSpc>
              <a:buFont typeface="Wingdings" pitchFamily="2" charset="2"/>
              <a:buNone/>
            </a:pPr>
            <a:r>
              <a:rPr lang="en-US" altLang="zh-CN" sz="2400" dirty="0" smtClean="0">
                <a:solidFill>
                  <a:schemeClr val="hlink"/>
                </a:solidFill>
                <a:ea typeface="宋体" charset="-122"/>
              </a:rPr>
              <a:t>1a.</a:t>
            </a:r>
            <a:r>
              <a:rPr lang="en-US" altLang="zh-CN" sz="2400" dirty="0" smtClean="0">
                <a:ea typeface="宋体" charset="-122"/>
              </a:rPr>
              <a:t> EX/</a:t>
            </a:r>
            <a:r>
              <a:rPr lang="en-US" altLang="zh-CN" sz="2400" dirty="0" err="1" smtClean="0">
                <a:ea typeface="宋体" charset="-122"/>
              </a:rPr>
              <a:t>MEM.RegisterRd</a:t>
            </a:r>
            <a:r>
              <a:rPr lang="en-US" altLang="zh-CN" sz="2400" dirty="0" smtClean="0">
                <a:ea typeface="宋体" charset="-122"/>
              </a:rPr>
              <a:t> = ID/</a:t>
            </a:r>
            <a:r>
              <a:rPr lang="en-US" altLang="zh-CN" sz="2400" dirty="0" err="1" smtClean="0">
                <a:ea typeface="宋体" charset="-122"/>
              </a:rPr>
              <a:t>EX.RegisterRs</a:t>
            </a:r>
            <a:endParaRPr lang="en-US" altLang="zh-CN" sz="2400" dirty="0" smtClean="0">
              <a:ea typeface="宋体" charset="-122"/>
            </a:endParaRPr>
          </a:p>
          <a:p>
            <a:pPr lvl="1" eaLnBrk="1" hangingPunct="1">
              <a:lnSpc>
                <a:spcPct val="90000"/>
              </a:lnSpc>
              <a:buFont typeface="Wingdings" pitchFamily="2" charset="2"/>
              <a:buNone/>
            </a:pPr>
            <a:r>
              <a:rPr lang="en-US" altLang="zh-CN" sz="2400" dirty="0" smtClean="0">
                <a:solidFill>
                  <a:schemeClr val="hlink"/>
                </a:solidFill>
                <a:ea typeface="宋体" charset="-122"/>
              </a:rPr>
              <a:t>1b.</a:t>
            </a:r>
            <a:r>
              <a:rPr lang="en-US" altLang="zh-CN" sz="2400" dirty="0" smtClean="0">
                <a:ea typeface="宋体" charset="-122"/>
              </a:rPr>
              <a:t> EX/</a:t>
            </a:r>
            <a:r>
              <a:rPr lang="en-US" altLang="zh-CN" sz="2400" dirty="0" err="1" smtClean="0">
                <a:ea typeface="宋体" charset="-122"/>
              </a:rPr>
              <a:t>MEM.RegisterRd</a:t>
            </a:r>
            <a:r>
              <a:rPr lang="en-US" altLang="zh-CN" sz="2400" dirty="0" smtClean="0">
                <a:ea typeface="宋体" charset="-122"/>
              </a:rPr>
              <a:t> = ID/</a:t>
            </a:r>
            <a:r>
              <a:rPr lang="en-US" altLang="zh-CN" sz="2400" dirty="0" err="1" smtClean="0">
                <a:ea typeface="宋体" charset="-122"/>
              </a:rPr>
              <a:t>EX.RegisterRt</a:t>
            </a:r>
            <a:endParaRPr lang="en-US" altLang="zh-CN" sz="2400" dirty="0" smtClean="0">
              <a:ea typeface="宋体" charset="-122"/>
            </a:endParaRPr>
          </a:p>
          <a:p>
            <a:pPr lvl="1" eaLnBrk="1" hangingPunct="1">
              <a:lnSpc>
                <a:spcPct val="90000"/>
              </a:lnSpc>
              <a:buFont typeface="Wingdings" pitchFamily="2" charset="2"/>
              <a:buNone/>
            </a:pPr>
            <a:endParaRPr lang="en-US" altLang="zh-CN" sz="2400" dirty="0" smtClean="0">
              <a:ea typeface="宋体" charset="-122"/>
            </a:endParaRPr>
          </a:p>
          <a:p>
            <a:pPr lvl="1" eaLnBrk="1" hangingPunct="1">
              <a:lnSpc>
                <a:spcPct val="90000"/>
              </a:lnSpc>
              <a:buFont typeface="Wingdings" pitchFamily="2" charset="2"/>
              <a:buNone/>
            </a:pPr>
            <a:r>
              <a:rPr lang="en-US" altLang="zh-CN" sz="2400" dirty="0" smtClean="0">
                <a:solidFill>
                  <a:schemeClr val="hlink"/>
                </a:solidFill>
                <a:ea typeface="宋体" charset="-122"/>
              </a:rPr>
              <a:t>2a.</a:t>
            </a:r>
            <a:r>
              <a:rPr lang="en-US" altLang="zh-CN" sz="2400" dirty="0" smtClean="0">
                <a:ea typeface="宋体" charset="-122"/>
              </a:rPr>
              <a:t> MEM/</a:t>
            </a:r>
            <a:r>
              <a:rPr lang="en-US" altLang="zh-CN" sz="2400" dirty="0" err="1" smtClean="0">
                <a:ea typeface="宋体" charset="-122"/>
              </a:rPr>
              <a:t>WB.RegisterRd</a:t>
            </a:r>
            <a:r>
              <a:rPr lang="en-US" altLang="zh-CN" sz="2400" dirty="0" smtClean="0">
                <a:ea typeface="宋体" charset="-122"/>
              </a:rPr>
              <a:t> = ID/</a:t>
            </a:r>
            <a:r>
              <a:rPr lang="en-US" altLang="zh-CN" sz="2400" dirty="0" err="1" smtClean="0">
                <a:ea typeface="宋体" charset="-122"/>
              </a:rPr>
              <a:t>EX.RegisterRs</a:t>
            </a:r>
            <a:endParaRPr lang="en-US" altLang="zh-CN" sz="2400" dirty="0" smtClean="0">
              <a:ea typeface="宋体" charset="-122"/>
            </a:endParaRPr>
          </a:p>
          <a:p>
            <a:pPr lvl="1" eaLnBrk="1" hangingPunct="1">
              <a:lnSpc>
                <a:spcPct val="90000"/>
              </a:lnSpc>
              <a:buFont typeface="Wingdings" pitchFamily="2" charset="2"/>
              <a:buNone/>
            </a:pPr>
            <a:r>
              <a:rPr lang="en-US" altLang="zh-CN" sz="2400" dirty="0" smtClean="0">
                <a:solidFill>
                  <a:schemeClr val="hlink"/>
                </a:solidFill>
                <a:ea typeface="宋体" charset="-122"/>
              </a:rPr>
              <a:t>2b.</a:t>
            </a:r>
            <a:r>
              <a:rPr lang="en-US" altLang="zh-CN" sz="2400" dirty="0" smtClean="0">
                <a:ea typeface="宋体" charset="-122"/>
              </a:rPr>
              <a:t> MEM/</a:t>
            </a:r>
            <a:r>
              <a:rPr lang="en-US" altLang="zh-CN" sz="2400" dirty="0" err="1" smtClean="0">
                <a:ea typeface="宋体" charset="-122"/>
              </a:rPr>
              <a:t>WB.RegisterRd</a:t>
            </a:r>
            <a:r>
              <a:rPr lang="en-US" altLang="zh-CN" sz="2400" dirty="0" smtClean="0">
                <a:ea typeface="宋体" charset="-122"/>
              </a:rPr>
              <a:t> = ID/</a:t>
            </a:r>
            <a:r>
              <a:rPr lang="en-US" altLang="zh-CN" sz="2400" dirty="0" err="1" smtClean="0">
                <a:ea typeface="宋体" charset="-122"/>
              </a:rPr>
              <a:t>EX.RegisterRt</a:t>
            </a:r>
            <a:endParaRPr lang="en-AU" altLang="zh-CN" sz="2400" dirty="0" smtClean="0">
              <a:ea typeface="宋体" charset="-122"/>
            </a:endParaRPr>
          </a:p>
        </p:txBody>
      </p:sp>
      <p:sp>
        <p:nvSpPr>
          <p:cNvPr id="72709" name="Text Box 4"/>
          <p:cNvSpPr txBox="1">
            <a:spLocks noChangeArrowheads="1"/>
          </p:cNvSpPr>
          <p:nvPr/>
        </p:nvSpPr>
        <p:spPr bwMode="auto">
          <a:xfrm>
            <a:off x="7072330" y="3857628"/>
            <a:ext cx="1714512" cy="923330"/>
          </a:xfrm>
          <a:prstGeom prst="rect">
            <a:avLst/>
          </a:prstGeom>
          <a:solidFill>
            <a:schemeClr val="accent1"/>
          </a:solidFill>
          <a:ln w="9525">
            <a:solidFill>
              <a:schemeClr val="tx1"/>
            </a:solidFill>
            <a:miter lim="800000"/>
            <a:headEnd/>
            <a:tailEnd/>
          </a:ln>
          <a:effectLst/>
        </p:spPr>
        <p:txBody>
          <a:bodyPr wrap="square">
            <a:spAutoFit/>
          </a:bodyPr>
          <a:lstStyle/>
          <a:p>
            <a:pPr algn="l"/>
            <a:r>
              <a:rPr lang="zh-CN" altLang="en-US" dirty="0" smtClean="0">
                <a:solidFill>
                  <a:schemeClr val="bg1"/>
                </a:solidFill>
                <a:ea typeface="宋体" charset="-122"/>
              </a:rPr>
              <a:t>从</a:t>
            </a:r>
            <a:r>
              <a:rPr lang="en-US" altLang="zh-CN" dirty="0" smtClean="0">
                <a:solidFill>
                  <a:schemeClr val="bg1"/>
                </a:solidFill>
                <a:ea typeface="宋体" charset="-122"/>
              </a:rPr>
              <a:t>EX/MEM</a:t>
            </a:r>
            <a:r>
              <a:rPr lang="en-US" altLang="zh-CN" dirty="0">
                <a:solidFill>
                  <a:schemeClr val="bg1"/>
                </a:solidFill>
                <a:ea typeface="宋体" charset="-122"/>
              </a:rPr>
              <a:t/>
            </a:r>
            <a:br>
              <a:rPr lang="en-US" altLang="zh-CN" dirty="0">
                <a:solidFill>
                  <a:schemeClr val="bg1"/>
                </a:solidFill>
                <a:ea typeface="宋体" charset="-122"/>
              </a:rPr>
            </a:br>
            <a:r>
              <a:rPr lang="zh-CN" altLang="en-US" dirty="0" smtClean="0">
                <a:solidFill>
                  <a:schemeClr val="bg1"/>
                </a:solidFill>
                <a:ea typeface="宋体" charset="-122"/>
              </a:rPr>
              <a:t>流水线寄存器转发</a:t>
            </a:r>
            <a:endParaRPr lang="en-AU" altLang="zh-CN" dirty="0">
              <a:solidFill>
                <a:schemeClr val="bg1"/>
              </a:solidFill>
              <a:ea typeface="宋体" charset="-122"/>
            </a:endParaRPr>
          </a:p>
        </p:txBody>
      </p:sp>
      <p:sp>
        <p:nvSpPr>
          <p:cNvPr id="72710" name="AutoShape 5"/>
          <p:cNvSpPr>
            <a:spLocks/>
          </p:cNvSpPr>
          <p:nvPr/>
        </p:nvSpPr>
        <p:spPr bwMode="auto">
          <a:xfrm>
            <a:off x="6715140" y="3786190"/>
            <a:ext cx="166688" cy="849312"/>
          </a:xfrm>
          <a:prstGeom prst="rightBrace">
            <a:avLst>
              <a:gd name="adj1" fmla="val 42460"/>
              <a:gd name="adj2" fmla="val 50000"/>
            </a:avLst>
          </a:prstGeom>
          <a:noFill/>
          <a:ln w="9525">
            <a:solidFill>
              <a:schemeClr val="tx1"/>
            </a:solidFill>
            <a:round/>
            <a:headEnd/>
            <a:tailEnd/>
          </a:ln>
          <a:effectLst/>
        </p:spPr>
        <p:txBody>
          <a:bodyPr wrap="none" anchor="ctr"/>
          <a:lstStyle/>
          <a:p>
            <a:endParaRPr lang="zh-CN" altLang="en-US">
              <a:ea typeface="宋体" charset="-122"/>
            </a:endParaRPr>
          </a:p>
        </p:txBody>
      </p:sp>
      <p:sp>
        <p:nvSpPr>
          <p:cNvPr id="72711" name="AutoShape 6"/>
          <p:cNvSpPr>
            <a:spLocks/>
          </p:cNvSpPr>
          <p:nvPr/>
        </p:nvSpPr>
        <p:spPr bwMode="auto">
          <a:xfrm>
            <a:off x="6786578" y="5072074"/>
            <a:ext cx="166688" cy="849312"/>
          </a:xfrm>
          <a:prstGeom prst="rightBrace">
            <a:avLst>
              <a:gd name="adj1" fmla="val 42460"/>
              <a:gd name="adj2" fmla="val 50000"/>
            </a:avLst>
          </a:prstGeom>
          <a:noFill/>
          <a:ln w="9525">
            <a:solidFill>
              <a:schemeClr val="tx1"/>
            </a:solidFill>
            <a:round/>
            <a:headEnd/>
            <a:tailEnd/>
          </a:ln>
          <a:effectLst/>
        </p:spPr>
        <p:txBody>
          <a:bodyPr wrap="none" anchor="ctr"/>
          <a:lstStyle/>
          <a:p>
            <a:endParaRPr lang="zh-CN" altLang="en-US">
              <a:ea typeface="宋体" charset="-122"/>
            </a:endParaRPr>
          </a:p>
        </p:txBody>
      </p:sp>
      <p:sp>
        <p:nvSpPr>
          <p:cNvPr id="72712" name="Text Box 7"/>
          <p:cNvSpPr txBox="1">
            <a:spLocks noChangeArrowheads="1"/>
          </p:cNvSpPr>
          <p:nvPr/>
        </p:nvSpPr>
        <p:spPr bwMode="auto">
          <a:xfrm>
            <a:off x="7072330" y="5000636"/>
            <a:ext cx="1571636" cy="923330"/>
          </a:xfrm>
          <a:prstGeom prst="rect">
            <a:avLst/>
          </a:prstGeom>
          <a:solidFill>
            <a:schemeClr val="accent1"/>
          </a:solidFill>
          <a:ln w="9525">
            <a:solidFill>
              <a:schemeClr val="tx1"/>
            </a:solidFill>
            <a:miter lim="800000"/>
            <a:headEnd/>
            <a:tailEnd/>
          </a:ln>
          <a:effectLst/>
        </p:spPr>
        <p:txBody>
          <a:bodyPr wrap="square">
            <a:spAutoFit/>
          </a:bodyPr>
          <a:lstStyle/>
          <a:p>
            <a:pPr algn="l"/>
            <a:r>
              <a:rPr lang="zh-CN" altLang="en-US" dirty="0" smtClean="0">
                <a:solidFill>
                  <a:schemeClr val="bg1"/>
                </a:solidFill>
                <a:ea typeface="宋体" charset="-122"/>
              </a:rPr>
              <a:t>从</a:t>
            </a:r>
            <a:r>
              <a:rPr lang="en-US" altLang="zh-CN" dirty="0" smtClean="0">
                <a:solidFill>
                  <a:schemeClr val="bg1"/>
                </a:solidFill>
                <a:ea typeface="宋体" charset="-122"/>
              </a:rPr>
              <a:t>MEM/WB</a:t>
            </a:r>
            <a:r>
              <a:rPr lang="en-US" altLang="zh-CN" dirty="0">
                <a:solidFill>
                  <a:schemeClr val="bg1"/>
                </a:solidFill>
                <a:ea typeface="宋体" charset="-122"/>
              </a:rPr>
              <a:t/>
            </a:r>
            <a:br>
              <a:rPr lang="en-US" altLang="zh-CN" dirty="0">
                <a:solidFill>
                  <a:schemeClr val="bg1"/>
                </a:solidFill>
                <a:ea typeface="宋体" charset="-122"/>
              </a:rPr>
            </a:br>
            <a:r>
              <a:rPr lang="zh-CN" altLang="en-US" dirty="0" smtClean="0">
                <a:solidFill>
                  <a:schemeClr val="bg1"/>
                </a:solidFill>
                <a:ea typeface="宋体" charset="-122"/>
              </a:rPr>
              <a:t>流水线寄存器转发</a:t>
            </a:r>
            <a:endParaRPr lang="en-AU" altLang="zh-CN" dirty="0">
              <a:solidFill>
                <a:schemeClr val="bg1"/>
              </a:solidFill>
              <a:ea typeface="宋体" charset="-122"/>
            </a:endParaRPr>
          </a:p>
        </p:txBody>
      </p:sp>
      <p:sp>
        <p:nvSpPr>
          <p:cNvPr id="10" name="左大括号 9"/>
          <p:cNvSpPr/>
          <p:nvPr/>
        </p:nvSpPr>
        <p:spPr>
          <a:xfrm rot="-5400000">
            <a:off x="3607587" y="3536156"/>
            <a:ext cx="464347" cy="5107817"/>
          </a:xfrm>
          <a:prstGeom prst="leftBrace">
            <a:avLst>
              <a:gd name="adj1" fmla="val 8333"/>
              <a:gd name="adj2" fmla="val 4938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4143372" y="6286520"/>
            <a:ext cx="2857520" cy="369332"/>
          </a:xfrm>
          <a:prstGeom prst="rect">
            <a:avLst/>
          </a:prstGeom>
          <a:noFill/>
        </p:spPr>
        <p:txBody>
          <a:bodyPr wrap="square" rtlCol="0">
            <a:spAutoFit/>
          </a:bodyPr>
          <a:lstStyle/>
          <a:p>
            <a:r>
              <a:rPr lang="zh-CN" altLang="en-US" dirty="0" smtClean="0"/>
              <a:t>见前页，红线</a:t>
            </a:r>
            <a:endParaRPr lang="zh-CN" altLang="en-US" dirty="0"/>
          </a:p>
        </p:txBody>
      </p:sp>
      <p:sp>
        <p:nvSpPr>
          <p:cNvPr id="12" name="TextBox 11"/>
          <p:cNvSpPr txBox="1"/>
          <p:nvPr/>
        </p:nvSpPr>
        <p:spPr>
          <a:xfrm>
            <a:off x="6286512" y="6072206"/>
            <a:ext cx="2286016" cy="646331"/>
          </a:xfrm>
          <a:prstGeom prst="rect">
            <a:avLst/>
          </a:prstGeom>
          <a:noFill/>
        </p:spPr>
        <p:txBody>
          <a:bodyPr wrap="square" rtlCol="0">
            <a:spAutoFit/>
          </a:bodyPr>
          <a:lstStyle/>
          <a:p>
            <a:r>
              <a:rPr lang="zh-CN" altLang="en-US" dirty="0" smtClean="0">
                <a:solidFill>
                  <a:srgbClr val="FF0000"/>
                </a:solidFill>
              </a:rPr>
              <a:t>需要转发的数据放到流水线寄存器里</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9" name="Picture 6" descr="f04-63-P374493"/>
          <p:cNvPicPr>
            <a:picLocks noChangeAspect="1" noChangeArrowheads="1"/>
          </p:cNvPicPr>
          <p:nvPr/>
        </p:nvPicPr>
        <p:blipFill>
          <a:blip r:embed="rId3"/>
          <a:srcRect/>
          <a:stretch>
            <a:fillRect/>
          </a:stretch>
        </p:blipFill>
        <p:spPr bwMode="auto">
          <a:xfrm>
            <a:off x="1476375" y="2349500"/>
            <a:ext cx="6132513" cy="3722688"/>
          </a:xfrm>
          <a:prstGeom prst="rect">
            <a:avLst/>
          </a:prstGeom>
          <a:noFill/>
          <a:ln w="9525">
            <a:noFill/>
            <a:miter lim="800000"/>
            <a:headEnd/>
            <a:tailEnd/>
          </a:ln>
        </p:spPr>
      </p:pic>
      <p:sp>
        <p:nvSpPr>
          <p:cNvPr id="96260" name="Rectangle 2"/>
          <p:cNvSpPr>
            <a:spLocks noGrp="1" noChangeArrowheads="1"/>
          </p:cNvSpPr>
          <p:nvPr>
            <p:ph type="title"/>
          </p:nvPr>
        </p:nvSpPr>
        <p:spPr/>
        <p:txBody>
          <a:bodyPr/>
          <a:lstStyle/>
          <a:p>
            <a:pPr eaLnBrk="1" hangingPunct="1"/>
            <a:r>
              <a:rPr lang="en-US" altLang="zh-CN" dirty="0" smtClean="0">
                <a:ea typeface="宋体" charset="-122"/>
              </a:rPr>
              <a:t>2-Bit </a:t>
            </a:r>
            <a:r>
              <a:rPr lang="zh-CN" altLang="en-US" dirty="0" smtClean="0">
                <a:ea typeface="宋体" charset="-122"/>
              </a:rPr>
              <a:t>预测</a:t>
            </a:r>
            <a:endParaRPr lang="en-AU" altLang="zh-CN" dirty="0" smtClean="0">
              <a:ea typeface="宋体" charset="-122"/>
            </a:endParaRPr>
          </a:p>
        </p:txBody>
      </p:sp>
      <p:sp>
        <p:nvSpPr>
          <p:cNvPr id="6" name="矩形 5"/>
          <p:cNvSpPr/>
          <p:nvPr/>
        </p:nvSpPr>
        <p:spPr>
          <a:xfrm>
            <a:off x="857224" y="1142984"/>
            <a:ext cx="7358114" cy="923330"/>
          </a:xfrm>
          <a:prstGeom prst="rect">
            <a:avLst/>
          </a:prstGeom>
        </p:spPr>
        <p:txBody>
          <a:bodyPr wrap="square">
            <a:spAutoFit/>
          </a:bodyPr>
          <a:lstStyle/>
          <a:p>
            <a:r>
              <a:rPr lang="en-US" altLang="zh-CN" dirty="0" smtClean="0"/>
              <a:t>inner</a:t>
            </a:r>
            <a:r>
              <a:rPr lang="zh-CN" altLang="en-US" dirty="0" smtClean="0"/>
              <a:t>循环最后一次预测错误（预测为发生，实际不发生分支），但是，并不改变预测。则在下一个</a:t>
            </a:r>
            <a:r>
              <a:rPr lang="en-US" altLang="zh-CN" dirty="0" smtClean="0"/>
              <a:t>inner</a:t>
            </a:r>
            <a:r>
              <a:rPr lang="zh-CN" altLang="en-US" dirty="0" smtClean="0"/>
              <a:t>的开始，会预测为，发生（确实应该分支，即减少一次预测错误）。</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normAutofit/>
          </a:bodyPr>
          <a:lstStyle/>
          <a:p>
            <a:r>
              <a:rPr lang="zh-CN" altLang="en-US" dirty="0" smtClean="0">
                <a:ea typeface="宋体" charset="-122"/>
              </a:rPr>
              <a:t>计算分支目标地址</a:t>
            </a:r>
            <a:endParaRPr lang="en-AU" altLang="zh-CN" dirty="0" smtClean="0">
              <a:ea typeface="宋体" charset="-122"/>
            </a:endParaRPr>
          </a:p>
        </p:txBody>
      </p:sp>
      <p:sp>
        <p:nvSpPr>
          <p:cNvPr id="97284" name="Rectangle 3"/>
          <p:cNvSpPr>
            <a:spLocks noGrp="1" noChangeArrowheads="1"/>
          </p:cNvSpPr>
          <p:nvPr>
            <p:ph type="body" idx="1"/>
          </p:nvPr>
        </p:nvSpPr>
        <p:spPr/>
        <p:txBody>
          <a:bodyPr>
            <a:normAutofit/>
          </a:bodyPr>
          <a:lstStyle/>
          <a:p>
            <a:r>
              <a:rPr lang="zh-CN" altLang="en-US" dirty="0" smtClean="0">
                <a:ea typeface="宋体" charset="-122"/>
              </a:rPr>
              <a:t>在五级流水线中计算分支目标地址需要一个时钟周期。</a:t>
            </a:r>
            <a:endParaRPr lang="en-US" altLang="zh-CN" dirty="0" smtClean="0">
              <a:ea typeface="宋体" charset="-122"/>
            </a:endParaRPr>
          </a:p>
          <a:p>
            <a:r>
              <a:rPr lang="zh-CN" altLang="en-US" dirty="0" smtClean="0">
                <a:ea typeface="宋体" charset="-122"/>
              </a:rPr>
              <a:t>延迟分支：用一条不影响分支的指令填充该时间片。</a:t>
            </a:r>
            <a:r>
              <a:rPr lang="en-US" altLang="zh-CN" dirty="0" smtClean="0">
                <a:ea typeface="宋体" charset="-122"/>
              </a:rPr>
              <a:t>P238</a:t>
            </a:r>
            <a:r>
              <a:rPr lang="zh-CN" altLang="en-US" dirty="0" smtClean="0">
                <a:ea typeface="宋体" charset="-122"/>
              </a:rPr>
              <a:t>图</a:t>
            </a:r>
            <a:r>
              <a:rPr lang="en-US" altLang="zh-CN" dirty="0" smtClean="0">
                <a:ea typeface="宋体" charset="-122"/>
              </a:rPr>
              <a:t>4-64</a:t>
            </a:r>
          </a:p>
          <a:p>
            <a:r>
              <a:rPr lang="zh-CN" altLang="en-US" dirty="0" smtClean="0">
                <a:ea typeface="宋体" charset="-122"/>
              </a:rPr>
              <a:t>分支目标缓存</a:t>
            </a:r>
            <a:endParaRPr lang="en-US" altLang="zh-CN" dirty="0" smtClean="0">
              <a:ea typeface="宋体" charset="-122"/>
            </a:endParaRPr>
          </a:p>
          <a:p>
            <a:pPr lvl="1"/>
            <a:r>
              <a:rPr lang="zh-CN" altLang="en-US" dirty="0" smtClean="0">
                <a:ea typeface="宋体" charset="-122"/>
              </a:rPr>
              <a:t>保存分支目标地址或分支目标指令</a:t>
            </a:r>
            <a:endParaRPr lang="en-AU" altLang="zh-CN" dirty="0" smtClean="0">
              <a:ea typeface="宋体" charset="-122"/>
            </a:endParaRPr>
          </a:p>
        </p:txBody>
      </p:sp>
      <p:sp>
        <p:nvSpPr>
          <p:cNvPr id="5" name="TextBox 4"/>
          <p:cNvSpPr txBox="1"/>
          <p:nvPr/>
        </p:nvSpPr>
        <p:spPr>
          <a:xfrm>
            <a:off x="2857488" y="5286388"/>
            <a:ext cx="5286412" cy="369332"/>
          </a:xfrm>
          <a:prstGeom prst="rect">
            <a:avLst/>
          </a:prstGeom>
          <a:noFill/>
        </p:spPr>
        <p:txBody>
          <a:bodyPr wrap="square" rtlCol="0">
            <a:spAutoFit/>
          </a:bodyPr>
          <a:lstStyle/>
          <a:p>
            <a:r>
              <a:rPr lang="zh-CN" altLang="en-US" dirty="0" smtClean="0"/>
              <a:t>另一种控制冒险，异常。不讲了</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谬误与陷阱</a:t>
            </a:r>
            <a:endParaRPr lang="zh-CN" altLang="en-US" dirty="0"/>
          </a:p>
        </p:txBody>
      </p:sp>
      <p:sp>
        <p:nvSpPr>
          <p:cNvPr id="3" name="内容占位符 2"/>
          <p:cNvSpPr>
            <a:spLocks noGrp="1"/>
          </p:cNvSpPr>
          <p:nvPr>
            <p:ph idx="1"/>
          </p:nvPr>
        </p:nvSpPr>
        <p:spPr/>
        <p:txBody>
          <a:bodyPr/>
          <a:lstStyle/>
          <a:p>
            <a:r>
              <a:rPr lang="zh-CN" altLang="en-US" dirty="0" smtClean="0"/>
              <a:t>流水线是一种简单结构</a:t>
            </a:r>
            <a:endParaRPr lang="en-US" altLang="zh-CN" dirty="0" smtClean="0"/>
          </a:p>
          <a:p>
            <a:r>
              <a:rPr lang="zh-CN" altLang="en-US" dirty="0" smtClean="0"/>
              <a:t>流水线概念的实现与工艺无关</a:t>
            </a:r>
            <a:endParaRPr lang="en-US" altLang="zh-CN" dirty="0" smtClean="0"/>
          </a:p>
          <a:p>
            <a:r>
              <a:rPr lang="zh-CN" altLang="en-US" dirty="0"/>
              <a:t>没有</a:t>
            </a:r>
            <a:r>
              <a:rPr lang="zh-CN" altLang="en-US" dirty="0" smtClean="0"/>
              <a:t>考虑指令集的设计反过来会影响流水线</a:t>
            </a:r>
            <a:endParaRPr lang="zh-CN" altLang="en-US" dirty="0"/>
          </a:p>
        </p:txBody>
      </p:sp>
      <p:sp>
        <p:nvSpPr>
          <p:cNvPr id="4" name="灯片编号占位符 3"/>
          <p:cNvSpPr>
            <a:spLocks noGrp="1"/>
          </p:cNvSpPr>
          <p:nvPr>
            <p:ph type="sldNum" sz="quarter" idx="12"/>
          </p:nvPr>
        </p:nvSpPr>
        <p:spPr/>
        <p:txBody>
          <a:bodyPr/>
          <a:lstStyle/>
          <a:p>
            <a:fld id="{9CD7E5E3-5652-4747-BA59-463CC3FE7DCF}" type="slidenum">
              <a:rPr lang="zh-CN" altLang="en-US" smtClean="0"/>
              <a:pPr/>
              <a:t>42</a:t>
            </a:fld>
            <a:endParaRPr lang="zh-CN" altLang="en-US"/>
          </a:p>
        </p:txBody>
      </p:sp>
    </p:spTree>
    <p:extLst>
      <p:ext uri="{BB962C8B-B14F-4D97-AF65-F5344CB8AC3E}">
        <p14:creationId xmlns:p14="http://schemas.microsoft.com/office/powerpoint/2010/main" val="2947321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4.22 </a:t>
            </a:r>
            <a:r>
              <a:rPr lang="en-US" altLang="zh-CN" dirty="0" smtClean="0"/>
              <a:t>a</a:t>
            </a:r>
          </a:p>
          <a:p>
            <a:endParaRPr lang="en-US" altLang="zh-CN" dirty="0"/>
          </a:p>
          <a:p>
            <a:r>
              <a:rPr lang="en-US" altLang="zh-CN" dirty="0" smtClean="0"/>
              <a:t>4.12</a:t>
            </a:r>
            <a:r>
              <a:rPr lang="zh-CN" altLang="en-US" dirty="0" smtClean="0"/>
              <a:t>，</a:t>
            </a:r>
            <a:r>
              <a:rPr lang="en-US" altLang="zh-CN" dirty="0" smtClean="0"/>
              <a:t>4.15</a:t>
            </a:r>
            <a:r>
              <a:rPr lang="zh-CN" altLang="en-US" dirty="0" smtClean="0"/>
              <a:t>（新）</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z="4000" dirty="0" smtClean="0">
                <a:ea typeface="宋体" charset="-122"/>
              </a:rPr>
              <a:t>检测是否需要转发</a:t>
            </a:r>
            <a:endParaRPr lang="en-AU" altLang="zh-CN" sz="4000" dirty="0" smtClean="0">
              <a:ea typeface="宋体" charset="-122"/>
            </a:endParaRPr>
          </a:p>
        </p:txBody>
      </p:sp>
      <p:sp>
        <p:nvSpPr>
          <p:cNvPr id="73732" name="Rectangle 3"/>
          <p:cNvSpPr>
            <a:spLocks noGrp="1" noChangeArrowheads="1"/>
          </p:cNvSpPr>
          <p:nvPr>
            <p:ph type="body" idx="1"/>
          </p:nvPr>
        </p:nvSpPr>
        <p:spPr/>
        <p:txBody>
          <a:bodyPr/>
          <a:lstStyle/>
          <a:p>
            <a:pPr eaLnBrk="1" hangingPunct="1"/>
            <a:r>
              <a:rPr lang="zh-CN" altLang="en-US" dirty="0" smtClean="0">
                <a:ea typeface="宋体" charset="-122"/>
              </a:rPr>
              <a:t>仅当当前指令有回写寄存器时，转发</a:t>
            </a:r>
            <a:endParaRPr lang="en-US" altLang="zh-CN" dirty="0" smtClean="0">
              <a:ea typeface="宋体" charset="-122"/>
            </a:endParaRPr>
          </a:p>
          <a:p>
            <a:pPr lvl="1" eaLnBrk="1" hangingPunct="1"/>
            <a:r>
              <a:rPr lang="en-US" altLang="zh-CN" dirty="0" smtClean="0">
                <a:ea typeface="宋体" charset="-122"/>
              </a:rPr>
              <a:t>EX/</a:t>
            </a:r>
            <a:r>
              <a:rPr lang="en-US" altLang="zh-CN" dirty="0" err="1" smtClean="0">
                <a:ea typeface="宋体" charset="-122"/>
              </a:rPr>
              <a:t>MEM.RegWrite</a:t>
            </a:r>
            <a:r>
              <a:rPr lang="en-US" altLang="zh-CN" dirty="0" smtClean="0">
                <a:ea typeface="宋体" charset="-122"/>
              </a:rPr>
              <a:t>, MEM/</a:t>
            </a:r>
            <a:r>
              <a:rPr lang="en-US" altLang="zh-CN" dirty="0" err="1" smtClean="0">
                <a:ea typeface="宋体" charset="-122"/>
              </a:rPr>
              <a:t>WB.RegWrite</a:t>
            </a:r>
            <a:r>
              <a:rPr lang="zh-CN" altLang="en-US" dirty="0" smtClean="0">
                <a:ea typeface="宋体" charset="-122"/>
              </a:rPr>
              <a:t>这两个信号有效，说明有回写操作，则需要转发。（图</a:t>
            </a:r>
            <a:r>
              <a:rPr lang="en-US" altLang="zh-CN" dirty="0" smtClean="0">
                <a:ea typeface="宋体" charset="-122"/>
              </a:rPr>
              <a:t>4-51</a:t>
            </a:r>
            <a:r>
              <a:rPr lang="zh-CN" altLang="en-US" dirty="0" smtClean="0">
                <a:ea typeface="宋体" charset="-122"/>
              </a:rPr>
              <a:t>回写信号</a:t>
            </a:r>
            <a:r>
              <a:rPr lang="en-US" altLang="zh-CN" dirty="0" err="1" smtClean="0">
                <a:ea typeface="宋体" charset="-122"/>
              </a:rPr>
              <a:t>RegWrite</a:t>
            </a:r>
            <a:r>
              <a:rPr lang="zh-CN" altLang="en-US" dirty="0" smtClean="0">
                <a:ea typeface="宋体" charset="-122"/>
              </a:rPr>
              <a:t>）</a:t>
            </a:r>
            <a:endParaRPr lang="en-US" altLang="zh-CN" dirty="0" smtClean="0">
              <a:ea typeface="宋体" charset="-122"/>
            </a:endParaRPr>
          </a:p>
          <a:p>
            <a:pPr eaLnBrk="1" hangingPunct="1"/>
            <a:r>
              <a:rPr lang="zh-CN" altLang="en-US" dirty="0" smtClean="0">
                <a:ea typeface="宋体" charset="-122"/>
              </a:rPr>
              <a:t>仅当指令的</a:t>
            </a:r>
            <a:r>
              <a:rPr lang="en-US" altLang="zh-CN" dirty="0" smtClean="0">
                <a:ea typeface="宋体" charset="-122"/>
              </a:rPr>
              <a:t>Rd</a:t>
            </a:r>
            <a:r>
              <a:rPr lang="zh-CN" altLang="en-US" dirty="0" smtClean="0">
                <a:ea typeface="宋体" charset="-122"/>
              </a:rPr>
              <a:t>不是</a:t>
            </a:r>
            <a:r>
              <a:rPr lang="en-US" altLang="zh-CN" dirty="0" smtClean="0">
                <a:ea typeface="宋体" charset="-122"/>
              </a:rPr>
              <a:t>$zero</a:t>
            </a:r>
            <a:r>
              <a:rPr lang="zh-CN" altLang="en-US" dirty="0" smtClean="0">
                <a:ea typeface="宋体" charset="-122"/>
              </a:rPr>
              <a:t>，因为该寄存器恒置为</a:t>
            </a:r>
            <a:r>
              <a:rPr lang="en-US" altLang="zh-CN" dirty="0" smtClean="0">
                <a:ea typeface="宋体" charset="-122"/>
              </a:rPr>
              <a:t>0</a:t>
            </a:r>
            <a:r>
              <a:rPr lang="zh-CN" altLang="en-US" dirty="0" smtClean="0">
                <a:ea typeface="宋体" charset="-122"/>
              </a:rPr>
              <a:t>，所以，转发其非</a:t>
            </a:r>
            <a:r>
              <a:rPr lang="en-US" altLang="zh-CN" dirty="0" smtClean="0">
                <a:ea typeface="宋体" charset="-122"/>
              </a:rPr>
              <a:t>0</a:t>
            </a:r>
            <a:r>
              <a:rPr lang="zh-CN" altLang="en-US" dirty="0" smtClean="0">
                <a:ea typeface="宋体" charset="-122"/>
              </a:rPr>
              <a:t>运算结果反而会造成错误。</a:t>
            </a:r>
            <a:endParaRPr lang="en-US" altLang="zh-CN" dirty="0" smtClean="0">
              <a:ea typeface="宋体" charset="-122"/>
            </a:endParaRPr>
          </a:p>
          <a:p>
            <a:pPr lvl="1" eaLnBrk="1" hangingPunct="1"/>
            <a:r>
              <a:rPr lang="en-US" altLang="zh-CN" dirty="0" smtClean="0">
                <a:ea typeface="宋体" charset="-122"/>
              </a:rPr>
              <a:t>EX/</a:t>
            </a:r>
            <a:r>
              <a:rPr lang="en-US" altLang="zh-CN" dirty="0" err="1" smtClean="0">
                <a:ea typeface="宋体" charset="-122"/>
              </a:rPr>
              <a:t>MEM.RegisterRd</a:t>
            </a:r>
            <a:r>
              <a:rPr lang="en-US" altLang="zh-CN" dirty="0" smtClean="0">
                <a:ea typeface="宋体" charset="-122"/>
              </a:rPr>
              <a:t> ≠ 0,</a:t>
            </a:r>
            <a:br>
              <a:rPr lang="en-US" altLang="zh-CN" dirty="0" smtClean="0">
                <a:ea typeface="宋体" charset="-122"/>
              </a:rPr>
            </a:br>
            <a:r>
              <a:rPr lang="en-US" altLang="zh-CN" dirty="0" smtClean="0">
                <a:ea typeface="宋体" charset="-122"/>
              </a:rPr>
              <a:t>MEM/</a:t>
            </a:r>
            <a:r>
              <a:rPr lang="en-US" altLang="zh-CN" dirty="0" err="1" smtClean="0">
                <a:ea typeface="宋体" charset="-122"/>
              </a:rPr>
              <a:t>WB.RegisterRd</a:t>
            </a:r>
            <a:r>
              <a:rPr lang="en-US" altLang="zh-CN" dirty="0" smtClean="0">
                <a:ea typeface="宋体" charset="-122"/>
              </a:rPr>
              <a:t> ≠ 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6" descr="f04-54-P374493-bottom"/>
          <p:cNvPicPr>
            <a:picLocks noChangeAspect="1" noChangeArrowheads="1"/>
          </p:cNvPicPr>
          <p:nvPr/>
        </p:nvPicPr>
        <p:blipFill>
          <a:blip r:embed="rId3"/>
          <a:srcRect/>
          <a:stretch>
            <a:fillRect/>
          </a:stretch>
        </p:blipFill>
        <p:spPr bwMode="auto">
          <a:xfrm>
            <a:off x="1285852" y="1643050"/>
            <a:ext cx="6618287" cy="4410075"/>
          </a:xfrm>
          <a:prstGeom prst="rect">
            <a:avLst/>
          </a:prstGeom>
          <a:noFill/>
          <a:ln w="9525">
            <a:noFill/>
            <a:miter lim="800000"/>
            <a:headEnd/>
            <a:tailEnd/>
          </a:ln>
        </p:spPr>
      </p:pic>
      <p:sp>
        <p:nvSpPr>
          <p:cNvPr id="74756" name="Rectangle 2"/>
          <p:cNvSpPr>
            <a:spLocks noGrp="1" noChangeArrowheads="1"/>
          </p:cNvSpPr>
          <p:nvPr>
            <p:ph type="title"/>
          </p:nvPr>
        </p:nvSpPr>
        <p:spPr>
          <a:xfrm>
            <a:off x="500034" y="0"/>
            <a:ext cx="8229600" cy="1143000"/>
          </a:xfrm>
        </p:spPr>
        <p:txBody>
          <a:bodyPr/>
          <a:lstStyle/>
          <a:p>
            <a:pPr eaLnBrk="1" hangingPunct="1"/>
            <a:r>
              <a:rPr lang="zh-CN" altLang="en-US" dirty="0" smtClean="0">
                <a:ea typeface="宋体" charset="-122"/>
              </a:rPr>
              <a:t>转发路径</a:t>
            </a:r>
            <a:endParaRPr lang="en-AU" altLang="zh-CN" dirty="0" smtClean="0">
              <a:ea typeface="宋体" charset="-122"/>
            </a:endParaRPr>
          </a:p>
        </p:txBody>
      </p:sp>
      <p:sp>
        <p:nvSpPr>
          <p:cNvPr id="5" name="TextBox 4"/>
          <p:cNvSpPr txBox="1"/>
          <p:nvPr/>
        </p:nvSpPr>
        <p:spPr>
          <a:xfrm>
            <a:off x="785786" y="928670"/>
            <a:ext cx="8001056" cy="646331"/>
          </a:xfrm>
          <a:prstGeom prst="rect">
            <a:avLst/>
          </a:prstGeom>
          <a:noFill/>
        </p:spPr>
        <p:txBody>
          <a:bodyPr wrap="square" rtlCol="0">
            <a:spAutoFit/>
          </a:bodyPr>
          <a:lstStyle/>
          <a:p>
            <a:r>
              <a:rPr lang="zh-CN" altLang="en-US" dirty="0" smtClean="0"/>
              <a:t>不仅仅从</a:t>
            </a:r>
            <a:r>
              <a:rPr lang="en-US" altLang="zh-CN" dirty="0" smtClean="0"/>
              <a:t>ID/EX</a:t>
            </a:r>
            <a:r>
              <a:rPr lang="zh-CN" altLang="en-US" dirty="0" smtClean="0"/>
              <a:t>得到</a:t>
            </a:r>
            <a:r>
              <a:rPr lang="en-US" altLang="zh-CN" dirty="0" smtClean="0"/>
              <a:t>ALU</a:t>
            </a:r>
            <a:r>
              <a:rPr lang="zh-CN" altLang="en-US" dirty="0" smtClean="0"/>
              <a:t>的输入，则可以转发所有所需的数据。通过增加多选器和正确的控制逻辑。</a:t>
            </a:r>
            <a:endParaRPr lang="zh-CN" altLang="en-US" dirty="0"/>
          </a:p>
        </p:txBody>
      </p:sp>
      <p:sp>
        <p:nvSpPr>
          <p:cNvPr id="6" name="TextBox 5"/>
          <p:cNvSpPr txBox="1"/>
          <p:nvPr/>
        </p:nvSpPr>
        <p:spPr>
          <a:xfrm>
            <a:off x="4143372" y="6072206"/>
            <a:ext cx="3071834" cy="369332"/>
          </a:xfrm>
          <a:prstGeom prst="rect">
            <a:avLst/>
          </a:prstGeom>
          <a:noFill/>
        </p:spPr>
        <p:txBody>
          <a:bodyPr wrap="square" rtlCol="0">
            <a:spAutoFit/>
          </a:bodyPr>
          <a:lstStyle/>
          <a:p>
            <a:r>
              <a:rPr lang="en-US" altLang="zh-CN" dirty="0" smtClean="0"/>
              <a:t>P228 </a:t>
            </a:r>
            <a:r>
              <a:rPr lang="zh-CN" altLang="en-US" dirty="0" smtClean="0"/>
              <a:t>图</a:t>
            </a:r>
            <a:r>
              <a:rPr lang="en-US" altLang="zh-CN" dirty="0" smtClean="0"/>
              <a:t>4-54</a:t>
            </a:r>
            <a:r>
              <a:rPr lang="zh-CN" altLang="en-US" dirty="0" smtClean="0"/>
              <a:t>讲解电路图</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457200" y="274638"/>
            <a:ext cx="8401080" cy="1143000"/>
          </a:xfrm>
        </p:spPr>
        <p:txBody>
          <a:bodyPr>
            <a:normAutofit fontScale="90000"/>
          </a:bodyPr>
          <a:lstStyle/>
          <a:p>
            <a:pPr eaLnBrk="1" hangingPunct="1"/>
            <a:r>
              <a:rPr lang="zh-CN" altLang="en-US" dirty="0" smtClean="0">
                <a:ea typeface="宋体" charset="-122"/>
              </a:rPr>
              <a:t>检测冒险的条件</a:t>
            </a:r>
            <a:r>
              <a:rPr lang="en-US" altLang="zh-CN" dirty="0" smtClean="0">
                <a:ea typeface="宋体" charset="-122"/>
              </a:rPr>
              <a:t>=&gt;</a:t>
            </a:r>
            <a:r>
              <a:rPr lang="zh-CN" altLang="en-US" dirty="0" smtClean="0">
                <a:ea typeface="宋体" charset="-122"/>
              </a:rPr>
              <a:t>转发单元控制信号</a:t>
            </a:r>
            <a:endParaRPr lang="en-AU" altLang="zh-CN" dirty="0" smtClean="0">
              <a:ea typeface="宋体" charset="-122"/>
            </a:endParaRPr>
          </a:p>
        </p:txBody>
      </p:sp>
      <p:sp>
        <p:nvSpPr>
          <p:cNvPr id="75780" name="Rectangle 3"/>
          <p:cNvSpPr>
            <a:spLocks noGrp="1" noChangeArrowheads="1"/>
          </p:cNvSpPr>
          <p:nvPr>
            <p:ph type="body" idx="1"/>
          </p:nvPr>
        </p:nvSpPr>
        <p:spPr/>
        <p:txBody>
          <a:bodyPr>
            <a:normAutofit lnSpcReduction="10000"/>
          </a:bodyPr>
          <a:lstStyle/>
          <a:p>
            <a:pPr eaLnBrk="1" hangingPunct="1"/>
            <a:r>
              <a:rPr lang="en-US" altLang="zh-CN" sz="2400" dirty="0" smtClean="0">
                <a:ea typeface="宋体" charset="-122"/>
              </a:rPr>
              <a:t>EX </a:t>
            </a:r>
            <a:r>
              <a:rPr lang="zh-CN" altLang="en-US" sz="2400" dirty="0" smtClean="0">
                <a:ea typeface="宋体" charset="-122"/>
              </a:rPr>
              <a:t>冒险</a:t>
            </a:r>
            <a:endParaRPr lang="en-AU" altLang="zh-CN" sz="2400" dirty="0" smtClean="0">
              <a:ea typeface="宋体" charset="-122"/>
            </a:endParaRPr>
          </a:p>
          <a:p>
            <a:pPr lvl="1" eaLnBrk="1" hangingPunct="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a:t>
            </a:r>
            <a:r>
              <a:rPr lang="en-AU" altLang="zh-CN" sz="2000" dirty="0" smtClean="0">
                <a:solidFill>
                  <a:srgbClr val="FF0000"/>
                </a:solidFill>
                <a:ea typeface="宋体" charset="-122"/>
              </a:rPr>
              <a:t>ID/</a:t>
            </a:r>
            <a:r>
              <a:rPr lang="en-AU" altLang="zh-CN" sz="2000" dirty="0" err="1" smtClean="0">
                <a:solidFill>
                  <a:srgbClr val="FF0000"/>
                </a:solidFill>
                <a:ea typeface="宋体" charset="-122"/>
              </a:rPr>
              <a:t>EX.RegisterRs</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solidFill>
                  <a:schemeClr val="hlink"/>
                </a:solidFill>
                <a:ea typeface="宋体" charset="-122"/>
              </a:rPr>
              <a:t>ForwardA</a:t>
            </a:r>
            <a:r>
              <a:rPr lang="en-AU" altLang="zh-CN" sz="2000" dirty="0" smtClean="0">
                <a:solidFill>
                  <a:schemeClr val="hlink"/>
                </a:solidFill>
                <a:ea typeface="宋体" charset="-122"/>
              </a:rPr>
              <a:t> = 10</a:t>
            </a:r>
          </a:p>
          <a:p>
            <a:pPr lvl="1" eaLnBrk="1" hangingPunct="1"/>
            <a:r>
              <a:rPr lang="en-AU" altLang="zh-CN" sz="2000" dirty="0" smtClean="0">
                <a:ea typeface="宋体" charset="-122"/>
              </a:rPr>
              <a:t>if (EX/</a:t>
            </a:r>
            <a:r>
              <a:rPr lang="en-AU" altLang="zh-CN" sz="2000" dirty="0" err="1" smtClean="0">
                <a:ea typeface="宋体" charset="-122"/>
              </a:rPr>
              <a:t>MEM.RegWrite</a:t>
            </a: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(EX/</a:t>
            </a:r>
            <a:r>
              <a:rPr lang="en-AU" altLang="zh-CN" sz="2000" dirty="0" err="1" smtClean="0">
                <a:ea typeface="宋体" charset="-122"/>
              </a:rPr>
              <a:t>MEM.RegisterRd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solidFill>
                  <a:schemeClr val="hlink"/>
                </a:solidFill>
                <a:ea typeface="宋体" charset="-122"/>
              </a:rPr>
              <a:t>ForwardB</a:t>
            </a:r>
            <a:r>
              <a:rPr lang="en-AU" altLang="zh-CN" sz="2000" dirty="0" smtClean="0">
                <a:solidFill>
                  <a:schemeClr val="hlink"/>
                </a:solidFill>
                <a:ea typeface="宋体" charset="-122"/>
              </a:rPr>
              <a:t> = 10</a:t>
            </a:r>
          </a:p>
          <a:p>
            <a:pPr eaLnBrk="1" hangingPunct="1"/>
            <a:r>
              <a:rPr lang="en-US" altLang="zh-CN" sz="2400" dirty="0" smtClean="0">
                <a:ea typeface="宋体" charset="-122"/>
              </a:rPr>
              <a:t>MEM </a:t>
            </a:r>
            <a:r>
              <a:rPr lang="zh-CN" altLang="en-US" sz="2400" dirty="0" smtClean="0">
                <a:ea typeface="宋体" charset="-122"/>
              </a:rPr>
              <a:t>冒险</a:t>
            </a:r>
            <a:endParaRPr lang="en-US" altLang="zh-CN" sz="2400" dirty="0" smtClean="0">
              <a:ea typeface="宋体" charset="-122"/>
            </a:endParaRPr>
          </a:p>
          <a:p>
            <a:pPr lvl="1" eaLnBrk="1" hangingPunct="1"/>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EX.RegisterRs</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solidFill>
                  <a:schemeClr val="hlink"/>
                </a:solidFill>
                <a:ea typeface="宋体" charset="-122"/>
              </a:rPr>
              <a:t>ForwardA</a:t>
            </a:r>
            <a:r>
              <a:rPr lang="en-AU" altLang="zh-CN" sz="2000" dirty="0" smtClean="0">
                <a:solidFill>
                  <a:schemeClr val="hlink"/>
                </a:solidFill>
                <a:ea typeface="宋体" charset="-122"/>
              </a:rPr>
              <a:t> = 01</a:t>
            </a:r>
          </a:p>
          <a:p>
            <a:pPr lvl="1" eaLnBrk="1" hangingPunct="1"/>
            <a:r>
              <a:rPr lang="en-AU" altLang="zh-CN" sz="2000" dirty="0" smtClean="0">
                <a:ea typeface="宋体" charset="-122"/>
              </a:rPr>
              <a:t>if (MEM/</a:t>
            </a:r>
            <a:r>
              <a:rPr lang="en-AU" altLang="zh-CN" sz="2000" dirty="0" err="1" smtClean="0">
                <a:ea typeface="宋体" charset="-122"/>
              </a:rPr>
              <a:t>WB.RegWrite</a:t>
            </a: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0)</a:t>
            </a:r>
            <a:br>
              <a:rPr lang="en-AU" altLang="zh-CN" sz="2000" dirty="0" smtClean="0">
                <a:ea typeface="宋体" charset="-122"/>
              </a:rPr>
            </a:br>
            <a:r>
              <a:rPr lang="en-AU" altLang="zh-CN" sz="2000" dirty="0" smtClean="0">
                <a:ea typeface="宋体" charset="-122"/>
              </a:rPr>
              <a:t>    and (MEM/</a:t>
            </a:r>
            <a:r>
              <a:rPr lang="en-AU" altLang="zh-CN" sz="2000" dirty="0" err="1" smtClean="0">
                <a:ea typeface="宋体" charset="-122"/>
              </a:rPr>
              <a:t>WB.RegisterRd</a:t>
            </a:r>
            <a:r>
              <a:rPr lang="en-AU" altLang="zh-CN" sz="2000" dirty="0" smtClean="0">
                <a:ea typeface="宋体" charset="-122"/>
              </a:rPr>
              <a:t> = ID/</a:t>
            </a:r>
            <a:r>
              <a:rPr lang="en-AU" altLang="zh-CN" sz="2000" dirty="0" err="1" smtClean="0">
                <a:ea typeface="宋体" charset="-122"/>
              </a:rPr>
              <a:t>EX.RegisterRt</a:t>
            </a:r>
            <a:r>
              <a:rPr lang="en-AU" altLang="zh-CN" sz="2000" dirty="0" smtClean="0">
                <a:ea typeface="宋体" charset="-122"/>
              </a:rPr>
              <a:t>))</a:t>
            </a:r>
            <a:br>
              <a:rPr lang="en-AU" altLang="zh-CN" sz="2000" dirty="0" smtClean="0">
                <a:ea typeface="宋体" charset="-122"/>
              </a:rPr>
            </a:br>
            <a:r>
              <a:rPr lang="en-AU" altLang="zh-CN" sz="2000" dirty="0" smtClean="0">
                <a:ea typeface="宋体" charset="-122"/>
              </a:rPr>
              <a:t>  </a:t>
            </a:r>
            <a:r>
              <a:rPr lang="en-AU" altLang="zh-CN" sz="2000" dirty="0" err="1" smtClean="0">
                <a:solidFill>
                  <a:schemeClr val="hlink"/>
                </a:solidFill>
                <a:ea typeface="宋体" charset="-122"/>
              </a:rPr>
              <a:t>ForwardB</a:t>
            </a:r>
            <a:r>
              <a:rPr lang="en-AU" altLang="zh-CN" sz="2000" dirty="0" smtClean="0">
                <a:solidFill>
                  <a:schemeClr val="hlink"/>
                </a:solidFill>
                <a:ea typeface="宋体" charset="-122"/>
              </a:rPr>
              <a:t> = 01</a:t>
            </a:r>
          </a:p>
        </p:txBody>
      </p:sp>
      <p:sp>
        <p:nvSpPr>
          <p:cNvPr id="5" name="线形标注 1 4"/>
          <p:cNvSpPr/>
          <p:nvPr/>
        </p:nvSpPr>
        <p:spPr>
          <a:xfrm>
            <a:off x="7143768" y="1928802"/>
            <a:ext cx="1785950" cy="2071702"/>
          </a:xfrm>
          <a:prstGeom prst="borderCallout1">
            <a:avLst>
              <a:gd name="adj1" fmla="val 18750"/>
              <a:gd name="adj2" fmla="val -8333"/>
              <a:gd name="adj3" fmla="val 23731"/>
              <a:gd name="adj4" fmla="val -63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后一条指令处于</a:t>
            </a:r>
            <a:r>
              <a:rPr lang="en-US" altLang="zh-CN" dirty="0" smtClean="0"/>
              <a:t>ID/EX</a:t>
            </a:r>
            <a:r>
              <a:rPr lang="zh-CN" altLang="en-US" dirty="0" smtClean="0"/>
              <a:t>阶段，需要前面</a:t>
            </a:r>
            <a:r>
              <a:rPr lang="en-US" altLang="zh-CN" dirty="0" smtClean="0"/>
              <a:t>EX/MEM</a:t>
            </a:r>
            <a:r>
              <a:rPr lang="zh-CN" altLang="en-US" dirty="0" smtClean="0"/>
              <a:t>的</a:t>
            </a:r>
            <a:r>
              <a:rPr lang="en-US" altLang="zh-CN" dirty="0" smtClean="0"/>
              <a:t>Rd</a:t>
            </a:r>
          </a:p>
          <a:p>
            <a:r>
              <a:rPr lang="zh-CN" altLang="en-US" dirty="0" smtClean="0"/>
              <a:t>需要转发，见图</a:t>
            </a:r>
            <a:r>
              <a:rPr lang="en-US" altLang="zh-CN" dirty="0" smtClean="0"/>
              <a:t>4-55  </a:t>
            </a:r>
            <a:r>
              <a:rPr lang="en-US" altLang="zh-CN" dirty="0" err="1" smtClean="0"/>
              <a:t>ForwardA</a:t>
            </a:r>
            <a:r>
              <a:rPr lang="en-US" altLang="zh-CN" dirty="0" smtClean="0"/>
              <a:t>=10</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48" name="Rectangle 12"/>
          <p:cNvSpPr>
            <a:spLocks noGrp="1" noChangeArrowheads="1"/>
          </p:cNvSpPr>
          <p:nvPr>
            <p:ph type="title"/>
          </p:nvPr>
        </p:nvSpPr>
        <p:spPr>
          <a:xfrm>
            <a:off x="1500166" y="571480"/>
            <a:ext cx="5848363" cy="552432"/>
          </a:xfrm>
          <a:noFill/>
          <a:ln/>
        </p:spPr>
        <p:txBody>
          <a:bodyPr wrap="none">
            <a:normAutofit fontScale="90000"/>
          </a:bodyPr>
          <a:lstStyle/>
          <a:p>
            <a:r>
              <a:rPr lang="zh-CN" altLang="en-US" dirty="0" smtClean="0"/>
              <a:t>上述两种冒险同时发生</a:t>
            </a:r>
            <a:endParaRPr lang="en-US" dirty="0"/>
          </a:p>
        </p:txBody>
      </p:sp>
      <p:sp>
        <p:nvSpPr>
          <p:cNvPr id="1268749" name="Rectangle 13"/>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68750" name="Line 14"/>
          <p:cNvSpPr>
            <a:spLocks noChangeShapeType="1"/>
          </p:cNvSpPr>
          <p:nvPr/>
        </p:nvSpPr>
        <p:spPr bwMode="auto">
          <a:xfrm>
            <a:off x="2571736" y="271462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68751" name="Rectangle 15"/>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95"/>
          <p:cNvGrpSpPr>
            <a:grpSpLocks/>
          </p:cNvGrpSpPr>
          <p:nvPr/>
        </p:nvGrpSpPr>
        <p:grpSpPr bwMode="auto">
          <a:xfrm>
            <a:off x="3708400" y="2870200"/>
            <a:ext cx="4800600" cy="3449638"/>
            <a:chOff x="2088" y="659"/>
            <a:chExt cx="3024" cy="2816"/>
          </a:xfrm>
        </p:grpSpPr>
        <p:sp>
          <p:nvSpPr>
            <p:cNvPr id="1268752" name="Line 16"/>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3" name="Line 17"/>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4" name="Line 18"/>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5" name="Line 19"/>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6" name="Line 20"/>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7" name="Line 21"/>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8" name="Line 22"/>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68759" name="Line 23"/>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68760" name="Line 24"/>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5"/>
          <p:cNvGrpSpPr>
            <a:grpSpLocks/>
          </p:cNvGrpSpPr>
          <p:nvPr/>
        </p:nvGrpSpPr>
        <p:grpSpPr bwMode="auto">
          <a:xfrm>
            <a:off x="3136900" y="3119438"/>
            <a:ext cx="3355975" cy="838200"/>
            <a:chOff x="1562" y="1152"/>
            <a:chExt cx="2114" cy="528"/>
          </a:xfrm>
        </p:grpSpPr>
        <p:grpSp>
          <p:nvGrpSpPr>
            <p:cNvPr id="4" name="Group 26"/>
            <p:cNvGrpSpPr>
              <a:grpSpLocks/>
            </p:cNvGrpSpPr>
            <p:nvPr/>
          </p:nvGrpSpPr>
          <p:grpSpPr bwMode="auto">
            <a:xfrm>
              <a:off x="2487" y="1152"/>
              <a:ext cx="223" cy="481"/>
              <a:chOff x="2207" y="1413"/>
              <a:chExt cx="223" cy="481"/>
            </a:xfrm>
          </p:grpSpPr>
          <p:sp>
            <p:nvSpPr>
              <p:cNvPr id="1268763" name="Freeform 27"/>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4" name="Rectangle 28"/>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29"/>
            <p:cNvGrpSpPr>
              <a:grpSpLocks/>
            </p:cNvGrpSpPr>
            <p:nvPr/>
          </p:nvGrpSpPr>
          <p:grpSpPr bwMode="auto">
            <a:xfrm>
              <a:off x="1562" y="1248"/>
              <a:ext cx="349" cy="289"/>
              <a:chOff x="1282" y="1509"/>
              <a:chExt cx="349" cy="289"/>
            </a:xfrm>
          </p:grpSpPr>
          <p:sp>
            <p:nvSpPr>
              <p:cNvPr id="1268766" name="Rectangle 30"/>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1"/>
              <p:cNvGrpSpPr>
                <a:grpSpLocks/>
              </p:cNvGrpSpPr>
              <p:nvPr/>
            </p:nvGrpSpPr>
            <p:grpSpPr bwMode="auto">
              <a:xfrm>
                <a:off x="1291" y="1509"/>
                <a:ext cx="340" cy="289"/>
                <a:chOff x="1291" y="1509"/>
                <a:chExt cx="340" cy="289"/>
              </a:xfrm>
            </p:grpSpPr>
            <p:sp>
              <p:nvSpPr>
                <p:cNvPr id="1268768" name="Freeform 32"/>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69" name="Freeform 33"/>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770" name="Rectangle 34"/>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5"/>
            <p:cNvGrpSpPr>
              <a:grpSpLocks/>
            </p:cNvGrpSpPr>
            <p:nvPr/>
          </p:nvGrpSpPr>
          <p:grpSpPr bwMode="auto">
            <a:xfrm>
              <a:off x="2031" y="1248"/>
              <a:ext cx="296" cy="289"/>
              <a:chOff x="1751" y="1509"/>
              <a:chExt cx="296" cy="289"/>
            </a:xfrm>
          </p:grpSpPr>
          <p:sp>
            <p:nvSpPr>
              <p:cNvPr id="1268772" name="Freeform 36"/>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3" name="Freeform 37"/>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74" name="Line 38"/>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775" name="Freeform 39"/>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76" name="Line 40"/>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777" name="Rectangle 41"/>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2"/>
            <p:cNvGrpSpPr>
              <a:grpSpLocks/>
            </p:cNvGrpSpPr>
            <p:nvPr/>
          </p:nvGrpSpPr>
          <p:grpSpPr bwMode="auto">
            <a:xfrm>
              <a:off x="2880" y="1248"/>
              <a:ext cx="325" cy="289"/>
              <a:chOff x="2600" y="1509"/>
              <a:chExt cx="325" cy="289"/>
            </a:xfrm>
          </p:grpSpPr>
          <p:sp>
            <p:nvSpPr>
              <p:cNvPr id="1268779" name="Freeform 43"/>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0" name="Freeform 44"/>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1" name="Rectangle 45"/>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6"/>
            <p:cNvGrpSpPr>
              <a:grpSpLocks/>
            </p:cNvGrpSpPr>
            <p:nvPr/>
          </p:nvGrpSpPr>
          <p:grpSpPr bwMode="auto">
            <a:xfrm>
              <a:off x="3348" y="1248"/>
              <a:ext cx="284" cy="289"/>
              <a:chOff x="3068" y="1509"/>
              <a:chExt cx="284" cy="289"/>
            </a:xfrm>
          </p:grpSpPr>
          <p:sp>
            <p:nvSpPr>
              <p:cNvPr id="1268783" name="Freeform 47"/>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84" name="Freeform 48"/>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785" name="Line 49"/>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786" name="Line 50"/>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787" name="Line 51"/>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788" name="Line 52"/>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789" name="Line 53"/>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790" name="Line 54"/>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791" name="Line 55"/>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792" name="Line 56"/>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793" name="Line 57"/>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794" name="Rectangle 58"/>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68795" name="Rectangle 59"/>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dirty="0">
                <a:solidFill>
                  <a:schemeClr val="tx1"/>
                </a:solidFill>
                <a:latin typeface="Courier New" pitchFamily="49" charset="0"/>
              </a:rPr>
              <a:t>add $1,</a:t>
            </a:r>
            <a:r>
              <a:rPr lang="en-US" sz="2400" b="1" dirty="0">
                <a:solidFill>
                  <a:srgbClr val="009900"/>
                </a:solidFill>
                <a:latin typeface="Courier New" pitchFamily="49" charset="0"/>
              </a:rPr>
              <a:t>$1</a:t>
            </a:r>
            <a:r>
              <a:rPr lang="en-US" sz="2400" b="1" dirty="0">
                <a:solidFill>
                  <a:schemeClr val="tx1"/>
                </a:solidFill>
                <a:latin typeface="Courier New" pitchFamily="49" charset="0"/>
              </a:rPr>
              <a:t>,$4</a:t>
            </a:r>
          </a:p>
        </p:txBody>
      </p:sp>
      <p:grpSp>
        <p:nvGrpSpPr>
          <p:cNvPr id="10" name="Group 60"/>
          <p:cNvGrpSpPr>
            <a:grpSpLocks/>
          </p:cNvGrpSpPr>
          <p:nvPr/>
        </p:nvGrpSpPr>
        <p:grpSpPr bwMode="auto">
          <a:xfrm>
            <a:off x="3822700" y="4186238"/>
            <a:ext cx="3355975" cy="838200"/>
            <a:chOff x="1562" y="1152"/>
            <a:chExt cx="2114" cy="528"/>
          </a:xfrm>
        </p:grpSpPr>
        <p:grpSp>
          <p:nvGrpSpPr>
            <p:cNvPr id="11" name="Group 61"/>
            <p:cNvGrpSpPr>
              <a:grpSpLocks/>
            </p:cNvGrpSpPr>
            <p:nvPr/>
          </p:nvGrpSpPr>
          <p:grpSpPr bwMode="auto">
            <a:xfrm>
              <a:off x="2487" y="1152"/>
              <a:ext cx="223" cy="481"/>
              <a:chOff x="2207" y="1413"/>
              <a:chExt cx="223" cy="481"/>
            </a:xfrm>
          </p:grpSpPr>
          <p:sp>
            <p:nvSpPr>
              <p:cNvPr id="1268798" name="Freeform 62"/>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799" name="Rectangle 63"/>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4"/>
            <p:cNvGrpSpPr>
              <a:grpSpLocks/>
            </p:cNvGrpSpPr>
            <p:nvPr/>
          </p:nvGrpSpPr>
          <p:grpSpPr bwMode="auto">
            <a:xfrm>
              <a:off x="1562" y="1248"/>
              <a:ext cx="349" cy="289"/>
              <a:chOff x="1282" y="1509"/>
              <a:chExt cx="349" cy="289"/>
            </a:xfrm>
          </p:grpSpPr>
          <p:sp>
            <p:nvSpPr>
              <p:cNvPr id="1268801" name="Rectangle 65"/>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6"/>
              <p:cNvGrpSpPr>
                <a:grpSpLocks/>
              </p:cNvGrpSpPr>
              <p:nvPr/>
            </p:nvGrpSpPr>
            <p:grpSpPr bwMode="auto">
              <a:xfrm>
                <a:off x="1291" y="1509"/>
                <a:ext cx="340" cy="289"/>
                <a:chOff x="1291" y="1509"/>
                <a:chExt cx="340" cy="289"/>
              </a:xfrm>
            </p:grpSpPr>
            <p:sp>
              <p:nvSpPr>
                <p:cNvPr id="1268803" name="Freeform 67"/>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4" name="Freeform 68"/>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05" name="Rectangle 69"/>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0"/>
            <p:cNvGrpSpPr>
              <a:grpSpLocks/>
            </p:cNvGrpSpPr>
            <p:nvPr/>
          </p:nvGrpSpPr>
          <p:grpSpPr bwMode="auto">
            <a:xfrm>
              <a:off x="2031" y="1248"/>
              <a:ext cx="296" cy="289"/>
              <a:chOff x="1751" y="1509"/>
              <a:chExt cx="296" cy="289"/>
            </a:xfrm>
          </p:grpSpPr>
          <p:sp>
            <p:nvSpPr>
              <p:cNvPr id="1268807" name="Freeform 71"/>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08" name="Freeform 72"/>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09" name="Line 73"/>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10" name="Freeform 74"/>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1" name="Line 75"/>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12" name="Rectangle 76"/>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77"/>
            <p:cNvGrpSpPr>
              <a:grpSpLocks/>
            </p:cNvGrpSpPr>
            <p:nvPr/>
          </p:nvGrpSpPr>
          <p:grpSpPr bwMode="auto">
            <a:xfrm>
              <a:off x="2880" y="1248"/>
              <a:ext cx="325" cy="289"/>
              <a:chOff x="2600" y="1509"/>
              <a:chExt cx="325" cy="289"/>
            </a:xfrm>
          </p:grpSpPr>
          <p:sp>
            <p:nvSpPr>
              <p:cNvPr id="1268814" name="Freeform 78"/>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5" name="Freeform 79"/>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16" name="Rectangle 80"/>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1"/>
            <p:cNvGrpSpPr>
              <a:grpSpLocks/>
            </p:cNvGrpSpPr>
            <p:nvPr/>
          </p:nvGrpSpPr>
          <p:grpSpPr bwMode="auto">
            <a:xfrm>
              <a:off x="3348" y="1248"/>
              <a:ext cx="284" cy="289"/>
              <a:chOff x="3068" y="1509"/>
              <a:chExt cx="284" cy="289"/>
            </a:xfrm>
          </p:grpSpPr>
          <p:sp>
            <p:nvSpPr>
              <p:cNvPr id="1268818" name="Freeform 82"/>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19" name="Freeform 83"/>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20" name="Line 84"/>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21" name="Line 85"/>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22" name="Line 86"/>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23" name="Line 87"/>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24" name="Line 88"/>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25" name="Line 89"/>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26" name="Line 90"/>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27" name="Line 91"/>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28" name="Line 92"/>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3"/>
          <p:cNvGrpSpPr>
            <a:grpSpLocks/>
          </p:cNvGrpSpPr>
          <p:nvPr/>
        </p:nvGrpSpPr>
        <p:grpSpPr bwMode="auto">
          <a:xfrm>
            <a:off x="4508500" y="5176838"/>
            <a:ext cx="3355975" cy="838200"/>
            <a:chOff x="1562" y="1152"/>
            <a:chExt cx="2114" cy="528"/>
          </a:xfrm>
        </p:grpSpPr>
        <p:grpSp>
          <p:nvGrpSpPr>
            <p:cNvPr id="18" name="Group 94"/>
            <p:cNvGrpSpPr>
              <a:grpSpLocks/>
            </p:cNvGrpSpPr>
            <p:nvPr/>
          </p:nvGrpSpPr>
          <p:grpSpPr bwMode="auto">
            <a:xfrm>
              <a:off x="2487" y="1152"/>
              <a:ext cx="223" cy="481"/>
              <a:chOff x="2207" y="1413"/>
              <a:chExt cx="223" cy="481"/>
            </a:xfrm>
          </p:grpSpPr>
          <p:sp>
            <p:nvSpPr>
              <p:cNvPr id="1268831" name="Freeform 9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2" name="Rectangle 9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97"/>
            <p:cNvGrpSpPr>
              <a:grpSpLocks/>
            </p:cNvGrpSpPr>
            <p:nvPr/>
          </p:nvGrpSpPr>
          <p:grpSpPr bwMode="auto">
            <a:xfrm>
              <a:off x="1562" y="1248"/>
              <a:ext cx="349" cy="289"/>
              <a:chOff x="1282" y="1509"/>
              <a:chExt cx="349" cy="289"/>
            </a:xfrm>
          </p:grpSpPr>
          <p:sp>
            <p:nvSpPr>
              <p:cNvPr id="1268834" name="Rectangle 9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99"/>
              <p:cNvGrpSpPr>
                <a:grpSpLocks/>
              </p:cNvGrpSpPr>
              <p:nvPr/>
            </p:nvGrpSpPr>
            <p:grpSpPr bwMode="auto">
              <a:xfrm>
                <a:off x="1291" y="1509"/>
                <a:ext cx="340" cy="289"/>
                <a:chOff x="1291" y="1509"/>
                <a:chExt cx="340" cy="289"/>
              </a:xfrm>
            </p:grpSpPr>
            <p:sp>
              <p:nvSpPr>
                <p:cNvPr id="1268836" name="Freeform 10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37" name="Freeform 10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68838" name="Rectangle 10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3"/>
            <p:cNvGrpSpPr>
              <a:grpSpLocks/>
            </p:cNvGrpSpPr>
            <p:nvPr/>
          </p:nvGrpSpPr>
          <p:grpSpPr bwMode="auto">
            <a:xfrm>
              <a:off x="2031" y="1248"/>
              <a:ext cx="296" cy="289"/>
              <a:chOff x="1751" y="1509"/>
              <a:chExt cx="296" cy="289"/>
            </a:xfrm>
          </p:grpSpPr>
          <p:sp>
            <p:nvSpPr>
              <p:cNvPr id="1268840" name="Freeform 10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1" name="Freeform 10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2" name="Line 10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68843" name="Freeform 10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4" name="Line 10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68845" name="Rectangle 10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0"/>
            <p:cNvGrpSpPr>
              <a:grpSpLocks/>
            </p:cNvGrpSpPr>
            <p:nvPr/>
          </p:nvGrpSpPr>
          <p:grpSpPr bwMode="auto">
            <a:xfrm>
              <a:off x="2880" y="1248"/>
              <a:ext cx="325" cy="289"/>
              <a:chOff x="2600" y="1509"/>
              <a:chExt cx="325" cy="289"/>
            </a:xfrm>
          </p:grpSpPr>
          <p:sp>
            <p:nvSpPr>
              <p:cNvPr id="1268847" name="Freeform 11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48" name="Freeform 11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49" name="Rectangle 11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4"/>
            <p:cNvGrpSpPr>
              <a:grpSpLocks/>
            </p:cNvGrpSpPr>
            <p:nvPr/>
          </p:nvGrpSpPr>
          <p:grpSpPr bwMode="auto">
            <a:xfrm>
              <a:off x="3348" y="1248"/>
              <a:ext cx="284" cy="289"/>
              <a:chOff x="3068" y="1509"/>
              <a:chExt cx="284" cy="289"/>
            </a:xfrm>
          </p:grpSpPr>
          <p:sp>
            <p:nvSpPr>
              <p:cNvPr id="1268851" name="Freeform 11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68852" name="Freeform 11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68853" name="Line 11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68854" name="Line 11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68855" name="Line 11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68856" name="Line 12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68857" name="Line 12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68858" name="Line 12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68859" name="Line 12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68860" name="Line 12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68861" name="Line 12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68932" name="Rectangle 196"/>
          <p:cNvSpPr>
            <a:spLocks noGrp="1" noChangeArrowheads="1"/>
          </p:cNvSpPr>
          <p:nvPr>
            <p:ph type="body" idx="1"/>
          </p:nvPr>
        </p:nvSpPr>
        <p:spPr>
          <a:xfrm>
            <a:off x="428596" y="1428736"/>
            <a:ext cx="8305800" cy="661974"/>
          </a:xfrm>
          <a:noFill/>
          <a:ln/>
        </p:spPr>
        <p:txBody>
          <a:bodyPr>
            <a:normAutofit/>
          </a:bodyPr>
          <a:lstStyle/>
          <a:p>
            <a:pPr>
              <a:spcBef>
                <a:spcPct val="30000"/>
              </a:spcBef>
            </a:pPr>
            <a:r>
              <a:rPr lang="zh-CN" altLang="en-US" dirty="0" smtClean="0">
                <a:ea typeface="宋体" charset="-122"/>
              </a:rPr>
              <a:t>必须使用最新的结果</a:t>
            </a:r>
            <a:endParaRPr lang="en-US" altLang="zh-CN" dirty="0" smtClean="0">
              <a:ea typeface="宋体" charset="-122"/>
            </a:endParaRPr>
          </a:p>
          <a:p>
            <a:pPr marL="342900" indent="-342900">
              <a:lnSpc>
                <a:spcPct val="100000"/>
              </a:lnSpc>
              <a:spcBef>
                <a:spcPct val="30000"/>
              </a:spcBef>
            </a:pPr>
            <a:endParaRPr lang="en-US" dirty="0"/>
          </a:p>
        </p:txBody>
      </p:sp>
      <p:cxnSp>
        <p:nvCxnSpPr>
          <p:cNvPr id="120" name="直接连接符 119"/>
          <p:cNvCxnSpPr/>
          <p:nvPr/>
        </p:nvCxnSpPr>
        <p:spPr>
          <a:xfrm rot="5400000">
            <a:off x="607191" y="3536157"/>
            <a:ext cx="3286148"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16200000" flipH="1">
            <a:off x="1607323" y="4750603"/>
            <a:ext cx="714380" cy="357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303" name="Rectangle 15"/>
          <p:cNvSpPr>
            <a:spLocks noChangeArrowheads="1"/>
          </p:cNvSpPr>
          <p:nvPr/>
        </p:nvSpPr>
        <p:spPr bwMode="auto">
          <a:xfrm>
            <a:off x="328613" y="3119438"/>
            <a:ext cx="358775" cy="3109912"/>
          </a:xfrm>
          <a:prstGeom prst="rect">
            <a:avLst/>
          </a:prstGeom>
          <a:noFill/>
          <a:ln w="12700">
            <a:noFill/>
            <a:miter lim="800000"/>
            <a:headEnd/>
            <a:tailEnd/>
          </a:ln>
          <a:effectLst/>
        </p:spPr>
        <p:txBody>
          <a:bodyPr wrap="none" lIns="90488" tIns="44450" rIns="90488" bIns="44450">
            <a:spAutoFit/>
          </a:bodyPr>
          <a:lstStyle/>
          <a:p>
            <a:pPr algn="ctr"/>
            <a:r>
              <a:rPr lang="en-US" i="1">
                <a:solidFill>
                  <a:schemeClr val="tx1"/>
                </a:solidFill>
              </a:rPr>
              <a:t>I</a:t>
            </a:r>
          </a:p>
          <a:p>
            <a:pPr algn="ctr"/>
            <a:r>
              <a:rPr lang="en-US" i="1">
                <a:solidFill>
                  <a:schemeClr val="tx1"/>
                </a:solidFill>
              </a:rPr>
              <a:t>n</a:t>
            </a:r>
          </a:p>
          <a:p>
            <a:pPr algn="ctr"/>
            <a:r>
              <a:rPr lang="en-US" i="1">
                <a:solidFill>
                  <a:schemeClr val="tx1"/>
                </a:solidFill>
              </a:rPr>
              <a:t>s</a:t>
            </a:r>
          </a:p>
          <a:p>
            <a:pPr algn="ctr"/>
            <a:r>
              <a:rPr lang="en-US" i="1">
                <a:solidFill>
                  <a:schemeClr val="tx1"/>
                </a:solidFill>
              </a:rPr>
              <a:t>t</a:t>
            </a:r>
          </a:p>
          <a:p>
            <a:pPr algn="ctr"/>
            <a:r>
              <a:rPr lang="en-US" i="1">
                <a:solidFill>
                  <a:schemeClr val="tx1"/>
                </a:solidFill>
              </a:rPr>
              <a:t>r.</a:t>
            </a:r>
          </a:p>
          <a:p>
            <a:pPr algn="ctr"/>
            <a:endParaRPr lang="en-US" i="1">
              <a:solidFill>
                <a:schemeClr val="tx1"/>
              </a:solidFill>
            </a:endParaRPr>
          </a:p>
          <a:p>
            <a:pPr algn="ctr"/>
            <a:r>
              <a:rPr lang="en-US" i="1">
                <a:solidFill>
                  <a:schemeClr val="tx1"/>
                </a:solidFill>
              </a:rPr>
              <a:t>O</a:t>
            </a:r>
          </a:p>
          <a:p>
            <a:pPr algn="ctr"/>
            <a:r>
              <a:rPr lang="en-US" i="1">
                <a:solidFill>
                  <a:schemeClr val="tx1"/>
                </a:solidFill>
              </a:rPr>
              <a:t>r</a:t>
            </a:r>
          </a:p>
          <a:p>
            <a:pPr algn="ctr"/>
            <a:r>
              <a:rPr lang="en-US" i="1">
                <a:solidFill>
                  <a:schemeClr val="tx1"/>
                </a:solidFill>
              </a:rPr>
              <a:t>d</a:t>
            </a:r>
          </a:p>
          <a:p>
            <a:pPr algn="ctr"/>
            <a:r>
              <a:rPr lang="en-US" i="1">
                <a:solidFill>
                  <a:schemeClr val="tx1"/>
                </a:solidFill>
              </a:rPr>
              <a:t>e</a:t>
            </a:r>
          </a:p>
          <a:p>
            <a:pPr algn="ctr"/>
            <a:r>
              <a:rPr lang="en-US" i="1">
                <a:solidFill>
                  <a:schemeClr val="tx1"/>
                </a:solidFill>
              </a:rPr>
              <a:t>r</a:t>
            </a:r>
          </a:p>
        </p:txBody>
      </p:sp>
      <p:sp>
        <p:nvSpPr>
          <p:cNvPr id="1292304" name="Line 16"/>
          <p:cNvSpPr>
            <a:spLocks noChangeShapeType="1"/>
          </p:cNvSpPr>
          <p:nvPr/>
        </p:nvSpPr>
        <p:spPr bwMode="auto">
          <a:xfrm>
            <a:off x="2527300" y="2743200"/>
            <a:ext cx="63119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92305" name="Rectangle 17"/>
          <p:cNvSpPr>
            <a:spLocks noChangeArrowheads="1"/>
          </p:cNvSpPr>
          <p:nvPr/>
        </p:nvSpPr>
        <p:spPr bwMode="auto">
          <a:xfrm>
            <a:off x="762000" y="31956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,$1,$2</a:t>
            </a:r>
          </a:p>
        </p:txBody>
      </p:sp>
      <p:grpSp>
        <p:nvGrpSpPr>
          <p:cNvPr id="2" name="Group 18"/>
          <p:cNvGrpSpPr>
            <a:grpSpLocks/>
          </p:cNvGrpSpPr>
          <p:nvPr/>
        </p:nvGrpSpPr>
        <p:grpSpPr bwMode="auto">
          <a:xfrm>
            <a:off x="3708400" y="2870200"/>
            <a:ext cx="4800600" cy="3449638"/>
            <a:chOff x="2088" y="659"/>
            <a:chExt cx="3024" cy="2816"/>
          </a:xfrm>
        </p:grpSpPr>
        <p:sp>
          <p:nvSpPr>
            <p:cNvPr id="1292307" name="Line 19"/>
            <p:cNvSpPr>
              <a:spLocks noChangeShapeType="1"/>
            </p:cNvSpPr>
            <p:nvPr/>
          </p:nvSpPr>
          <p:spPr bwMode="auto">
            <a:xfrm>
              <a:off x="208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8" name="Line 20"/>
            <p:cNvSpPr>
              <a:spLocks noChangeShapeType="1"/>
            </p:cNvSpPr>
            <p:nvPr/>
          </p:nvSpPr>
          <p:spPr bwMode="auto">
            <a:xfrm>
              <a:off x="252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09" name="Line 21"/>
            <p:cNvSpPr>
              <a:spLocks noChangeShapeType="1"/>
            </p:cNvSpPr>
            <p:nvPr/>
          </p:nvSpPr>
          <p:spPr bwMode="auto">
            <a:xfrm>
              <a:off x="2952"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0" name="Line 22"/>
            <p:cNvSpPr>
              <a:spLocks noChangeShapeType="1"/>
            </p:cNvSpPr>
            <p:nvPr/>
          </p:nvSpPr>
          <p:spPr bwMode="auto">
            <a:xfrm>
              <a:off x="3384"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1" name="Line 23"/>
            <p:cNvSpPr>
              <a:spLocks noChangeShapeType="1"/>
            </p:cNvSpPr>
            <p:nvPr/>
          </p:nvSpPr>
          <p:spPr bwMode="auto">
            <a:xfrm>
              <a:off x="3816"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2" name="Line 24"/>
            <p:cNvSpPr>
              <a:spLocks noChangeShapeType="1"/>
            </p:cNvSpPr>
            <p:nvPr/>
          </p:nvSpPr>
          <p:spPr bwMode="auto">
            <a:xfrm>
              <a:off x="4248"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3" name="Line 25"/>
            <p:cNvSpPr>
              <a:spLocks noChangeShapeType="1"/>
            </p:cNvSpPr>
            <p:nvPr/>
          </p:nvSpPr>
          <p:spPr bwMode="auto">
            <a:xfrm>
              <a:off x="4680" y="659"/>
              <a:ext cx="0" cy="2816"/>
            </a:xfrm>
            <a:prstGeom prst="line">
              <a:avLst/>
            </a:prstGeom>
            <a:noFill/>
            <a:ln w="25400">
              <a:solidFill>
                <a:schemeClr val="tx1"/>
              </a:solidFill>
              <a:prstDash val="sysDot"/>
              <a:round/>
              <a:headEnd/>
              <a:tailEnd/>
            </a:ln>
            <a:effectLst/>
          </p:spPr>
          <p:txBody>
            <a:bodyPr wrap="none" anchor="ctr"/>
            <a:lstStyle/>
            <a:p>
              <a:endParaRPr lang="en-US"/>
            </a:p>
          </p:txBody>
        </p:sp>
        <p:sp>
          <p:nvSpPr>
            <p:cNvPr id="1292314" name="Line 26"/>
            <p:cNvSpPr>
              <a:spLocks noChangeShapeType="1"/>
            </p:cNvSpPr>
            <p:nvPr/>
          </p:nvSpPr>
          <p:spPr bwMode="auto">
            <a:xfrm>
              <a:off x="5112" y="659"/>
              <a:ext cx="0" cy="2816"/>
            </a:xfrm>
            <a:prstGeom prst="line">
              <a:avLst/>
            </a:prstGeom>
            <a:noFill/>
            <a:ln w="25400">
              <a:solidFill>
                <a:schemeClr val="tx1"/>
              </a:solidFill>
              <a:prstDash val="sysDot"/>
              <a:round/>
              <a:headEnd/>
              <a:tailEnd/>
            </a:ln>
            <a:effectLst/>
          </p:spPr>
          <p:txBody>
            <a:bodyPr wrap="none" anchor="ctr"/>
            <a:lstStyle/>
            <a:p>
              <a:endParaRPr lang="en-US"/>
            </a:p>
          </p:txBody>
        </p:sp>
      </p:grpSp>
      <p:sp>
        <p:nvSpPr>
          <p:cNvPr id="1292315" name="Line 27"/>
          <p:cNvSpPr>
            <a:spLocks noChangeShapeType="1"/>
          </p:cNvSpPr>
          <p:nvPr/>
        </p:nvSpPr>
        <p:spPr bwMode="auto">
          <a:xfrm>
            <a:off x="685800" y="3271838"/>
            <a:ext cx="0" cy="2514600"/>
          </a:xfrm>
          <a:prstGeom prst="line">
            <a:avLst/>
          </a:prstGeom>
          <a:noFill/>
          <a:ln w="28575">
            <a:solidFill>
              <a:schemeClr val="tx1"/>
            </a:solidFill>
            <a:round/>
            <a:headEnd/>
            <a:tailEnd type="triangle" w="med" len="med"/>
          </a:ln>
          <a:effectLst/>
        </p:spPr>
        <p:txBody>
          <a:bodyPr/>
          <a:lstStyle/>
          <a:p>
            <a:endParaRPr lang="en-US"/>
          </a:p>
        </p:txBody>
      </p:sp>
      <p:grpSp>
        <p:nvGrpSpPr>
          <p:cNvPr id="3" name="Group 28"/>
          <p:cNvGrpSpPr>
            <a:grpSpLocks/>
          </p:cNvGrpSpPr>
          <p:nvPr/>
        </p:nvGrpSpPr>
        <p:grpSpPr bwMode="auto">
          <a:xfrm>
            <a:off x="3136900" y="3119438"/>
            <a:ext cx="3355975" cy="838200"/>
            <a:chOff x="1562" y="1152"/>
            <a:chExt cx="2114" cy="528"/>
          </a:xfrm>
        </p:grpSpPr>
        <p:grpSp>
          <p:nvGrpSpPr>
            <p:cNvPr id="4" name="Group 29"/>
            <p:cNvGrpSpPr>
              <a:grpSpLocks/>
            </p:cNvGrpSpPr>
            <p:nvPr/>
          </p:nvGrpSpPr>
          <p:grpSpPr bwMode="auto">
            <a:xfrm>
              <a:off x="2487" y="1152"/>
              <a:ext cx="223" cy="481"/>
              <a:chOff x="2207" y="1413"/>
              <a:chExt cx="223" cy="481"/>
            </a:xfrm>
          </p:grpSpPr>
          <p:sp>
            <p:nvSpPr>
              <p:cNvPr id="1292318" name="Freeform 30"/>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19" name="Rectangle 31"/>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5" name="Group 32"/>
            <p:cNvGrpSpPr>
              <a:grpSpLocks/>
            </p:cNvGrpSpPr>
            <p:nvPr/>
          </p:nvGrpSpPr>
          <p:grpSpPr bwMode="auto">
            <a:xfrm>
              <a:off x="1562" y="1248"/>
              <a:ext cx="349" cy="289"/>
              <a:chOff x="1282" y="1509"/>
              <a:chExt cx="349" cy="289"/>
            </a:xfrm>
          </p:grpSpPr>
          <p:sp>
            <p:nvSpPr>
              <p:cNvPr id="1292321" name="Rectangle 33"/>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6" name="Group 34"/>
              <p:cNvGrpSpPr>
                <a:grpSpLocks/>
              </p:cNvGrpSpPr>
              <p:nvPr/>
            </p:nvGrpSpPr>
            <p:grpSpPr bwMode="auto">
              <a:xfrm>
                <a:off x="1291" y="1509"/>
                <a:ext cx="340" cy="289"/>
                <a:chOff x="1291" y="1509"/>
                <a:chExt cx="340" cy="289"/>
              </a:xfrm>
            </p:grpSpPr>
            <p:sp>
              <p:nvSpPr>
                <p:cNvPr id="1292323" name="Freeform 35"/>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4" name="Freeform 36"/>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25" name="Rectangle 37"/>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7" name="Group 38"/>
            <p:cNvGrpSpPr>
              <a:grpSpLocks/>
            </p:cNvGrpSpPr>
            <p:nvPr/>
          </p:nvGrpSpPr>
          <p:grpSpPr bwMode="auto">
            <a:xfrm>
              <a:off x="2031" y="1248"/>
              <a:ext cx="296" cy="289"/>
              <a:chOff x="1751" y="1509"/>
              <a:chExt cx="296" cy="289"/>
            </a:xfrm>
          </p:grpSpPr>
          <p:sp>
            <p:nvSpPr>
              <p:cNvPr id="1292327" name="Freeform 39"/>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28" name="Freeform 40"/>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29" name="Line 41"/>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30" name="Freeform 42"/>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1" name="Line 43"/>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32" name="Rectangle 44"/>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8" name="Group 45"/>
            <p:cNvGrpSpPr>
              <a:grpSpLocks/>
            </p:cNvGrpSpPr>
            <p:nvPr/>
          </p:nvGrpSpPr>
          <p:grpSpPr bwMode="auto">
            <a:xfrm>
              <a:off x="2880" y="1248"/>
              <a:ext cx="325" cy="289"/>
              <a:chOff x="2600" y="1509"/>
              <a:chExt cx="325" cy="289"/>
            </a:xfrm>
          </p:grpSpPr>
          <p:sp>
            <p:nvSpPr>
              <p:cNvPr id="1292334" name="Freeform 46"/>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5" name="Freeform 47"/>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36" name="Rectangle 48"/>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9" name="Group 49"/>
            <p:cNvGrpSpPr>
              <a:grpSpLocks/>
            </p:cNvGrpSpPr>
            <p:nvPr/>
          </p:nvGrpSpPr>
          <p:grpSpPr bwMode="auto">
            <a:xfrm>
              <a:off x="3348" y="1248"/>
              <a:ext cx="284" cy="289"/>
              <a:chOff x="3068" y="1509"/>
              <a:chExt cx="284" cy="289"/>
            </a:xfrm>
          </p:grpSpPr>
          <p:sp>
            <p:nvSpPr>
              <p:cNvPr id="1292338" name="Freeform 50"/>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39" name="Freeform 51"/>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40" name="Line 52"/>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41" name="Line 53"/>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42" name="Line 54"/>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43" name="Line 55"/>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44" name="Line 56"/>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45" name="Line 57"/>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46" name="Line 58"/>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47" name="Line 59"/>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48" name="Line 60"/>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349" name="Rectangle 61"/>
          <p:cNvSpPr>
            <a:spLocks noChangeArrowheads="1"/>
          </p:cNvSpPr>
          <p:nvPr/>
        </p:nvSpPr>
        <p:spPr bwMode="auto">
          <a:xfrm>
            <a:off x="762000" y="41862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a:t>
            </a:r>
            <a:r>
              <a:rPr lang="en-US" sz="2400" b="1">
                <a:latin typeface="Courier New" pitchFamily="49" charset="0"/>
              </a:rPr>
              <a:t>$1</a:t>
            </a:r>
            <a:r>
              <a:rPr lang="en-US" sz="2400" b="1">
                <a:solidFill>
                  <a:schemeClr val="tx1"/>
                </a:solidFill>
                <a:latin typeface="Courier New" pitchFamily="49" charset="0"/>
              </a:rPr>
              <a:t>,</a:t>
            </a:r>
            <a:r>
              <a:rPr lang="en-US" sz="2400" b="1">
                <a:solidFill>
                  <a:srgbClr val="009900"/>
                </a:solidFill>
                <a:latin typeface="Courier New" pitchFamily="49" charset="0"/>
              </a:rPr>
              <a:t>$1</a:t>
            </a:r>
            <a:r>
              <a:rPr lang="en-US" sz="2400" b="1">
                <a:solidFill>
                  <a:schemeClr val="tx1"/>
                </a:solidFill>
                <a:latin typeface="Courier New" pitchFamily="49" charset="0"/>
              </a:rPr>
              <a:t>,$3</a:t>
            </a:r>
          </a:p>
        </p:txBody>
      </p:sp>
      <p:sp>
        <p:nvSpPr>
          <p:cNvPr id="1292350" name="Rectangle 62"/>
          <p:cNvSpPr>
            <a:spLocks noChangeArrowheads="1"/>
          </p:cNvSpPr>
          <p:nvPr/>
        </p:nvSpPr>
        <p:spPr bwMode="auto">
          <a:xfrm>
            <a:off x="762000" y="5253038"/>
            <a:ext cx="2371725" cy="454025"/>
          </a:xfrm>
          <a:prstGeom prst="rect">
            <a:avLst/>
          </a:prstGeom>
          <a:noFill/>
          <a:ln w="12700">
            <a:noFill/>
            <a:miter lim="800000"/>
            <a:headEnd/>
            <a:tailEnd/>
          </a:ln>
          <a:effectLst/>
        </p:spPr>
        <p:txBody>
          <a:bodyPr wrap="none" lIns="90488" tIns="44450" rIns="90488" bIns="44450">
            <a:spAutoFit/>
          </a:bodyPr>
          <a:lstStyle/>
          <a:p>
            <a:r>
              <a:rPr lang="en-US" sz="2400" b="1">
                <a:solidFill>
                  <a:schemeClr val="tx1"/>
                </a:solidFill>
                <a:latin typeface="Courier New" pitchFamily="49" charset="0"/>
              </a:rPr>
              <a:t>add $1,</a:t>
            </a:r>
            <a:r>
              <a:rPr lang="en-US" sz="2400" b="1">
                <a:solidFill>
                  <a:srgbClr val="009900"/>
                </a:solidFill>
                <a:latin typeface="Courier New" pitchFamily="49" charset="0"/>
              </a:rPr>
              <a:t>$1</a:t>
            </a:r>
            <a:r>
              <a:rPr lang="en-US" sz="2400" b="1">
                <a:solidFill>
                  <a:schemeClr val="tx1"/>
                </a:solidFill>
                <a:latin typeface="Courier New" pitchFamily="49" charset="0"/>
              </a:rPr>
              <a:t>,$4</a:t>
            </a:r>
          </a:p>
        </p:txBody>
      </p:sp>
      <p:grpSp>
        <p:nvGrpSpPr>
          <p:cNvPr id="10" name="Group 63"/>
          <p:cNvGrpSpPr>
            <a:grpSpLocks/>
          </p:cNvGrpSpPr>
          <p:nvPr/>
        </p:nvGrpSpPr>
        <p:grpSpPr bwMode="auto">
          <a:xfrm>
            <a:off x="3822700" y="4186238"/>
            <a:ext cx="3355975" cy="838200"/>
            <a:chOff x="1562" y="1152"/>
            <a:chExt cx="2114" cy="528"/>
          </a:xfrm>
        </p:grpSpPr>
        <p:grpSp>
          <p:nvGrpSpPr>
            <p:cNvPr id="11" name="Group 64"/>
            <p:cNvGrpSpPr>
              <a:grpSpLocks/>
            </p:cNvGrpSpPr>
            <p:nvPr/>
          </p:nvGrpSpPr>
          <p:grpSpPr bwMode="auto">
            <a:xfrm>
              <a:off x="2487" y="1152"/>
              <a:ext cx="223" cy="481"/>
              <a:chOff x="2207" y="1413"/>
              <a:chExt cx="223" cy="481"/>
            </a:xfrm>
          </p:grpSpPr>
          <p:sp>
            <p:nvSpPr>
              <p:cNvPr id="1292353" name="Freeform 65"/>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4" name="Rectangle 66"/>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2" name="Group 67"/>
            <p:cNvGrpSpPr>
              <a:grpSpLocks/>
            </p:cNvGrpSpPr>
            <p:nvPr/>
          </p:nvGrpSpPr>
          <p:grpSpPr bwMode="auto">
            <a:xfrm>
              <a:off x="1562" y="1248"/>
              <a:ext cx="349" cy="289"/>
              <a:chOff x="1282" y="1509"/>
              <a:chExt cx="349" cy="289"/>
            </a:xfrm>
          </p:grpSpPr>
          <p:sp>
            <p:nvSpPr>
              <p:cNvPr id="1292356" name="Rectangle 68"/>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13" name="Group 69"/>
              <p:cNvGrpSpPr>
                <a:grpSpLocks/>
              </p:cNvGrpSpPr>
              <p:nvPr/>
            </p:nvGrpSpPr>
            <p:grpSpPr bwMode="auto">
              <a:xfrm>
                <a:off x="1291" y="1509"/>
                <a:ext cx="340" cy="289"/>
                <a:chOff x="1291" y="1509"/>
                <a:chExt cx="340" cy="289"/>
              </a:xfrm>
            </p:grpSpPr>
            <p:sp>
              <p:nvSpPr>
                <p:cNvPr id="1292358" name="Freeform 70"/>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59" name="Freeform 71"/>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60" name="Rectangle 72"/>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4" name="Group 73"/>
            <p:cNvGrpSpPr>
              <a:grpSpLocks/>
            </p:cNvGrpSpPr>
            <p:nvPr/>
          </p:nvGrpSpPr>
          <p:grpSpPr bwMode="auto">
            <a:xfrm>
              <a:off x="2031" y="1248"/>
              <a:ext cx="296" cy="289"/>
              <a:chOff x="1751" y="1509"/>
              <a:chExt cx="296" cy="289"/>
            </a:xfrm>
          </p:grpSpPr>
          <p:sp>
            <p:nvSpPr>
              <p:cNvPr id="1292362" name="Freeform 74"/>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3" name="Freeform 75"/>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64" name="Line 76"/>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65" name="Freeform 77"/>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66" name="Line 78"/>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367" name="Rectangle 79"/>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15" name="Group 80"/>
            <p:cNvGrpSpPr>
              <a:grpSpLocks/>
            </p:cNvGrpSpPr>
            <p:nvPr/>
          </p:nvGrpSpPr>
          <p:grpSpPr bwMode="auto">
            <a:xfrm>
              <a:off x="2880" y="1248"/>
              <a:ext cx="325" cy="289"/>
              <a:chOff x="2600" y="1509"/>
              <a:chExt cx="325" cy="289"/>
            </a:xfrm>
          </p:grpSpPr>
          <p:sp>
            <p:nvSpPr>
              <p:cNvPr id="1292369" name="Freeform 81"/>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0" name="Freeform 82"/>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1" name="Rectangle 83"/>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16" name="Group 84"/>
            <p:cNvGrpSpPr>
              <a:grpSpLocks/>
            </p:cNvGrpSpPr>
            <p:nvPr/>
          </p:nvGrpSpPr>
          <p:grpSpPr bwMode="auto">
            <a:xfrm>
              <a:off x="3348" y="1248"/>
              <a:ext cx="284" cy="289"/>
              <a:chOff x="3068" y="1509"/>
              <a:chExt cx="284" cy="289"/>
            </a:xfrm>
          </p:grpSpPr>
          <p:sp>
            <p:nvSpPr>
              <p:cNvPr id="1292373" name="Freeform 85"/>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74" name="Freeform 86"/>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75" name="Line 87"/>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376" name="Line 88"/>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377" name="Line 89"/>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378" name="Line 90"/>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379" name="Line 91"/>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380" name="Line 92"/>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381" name="Line 93"/>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382" name="Line 94"/>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383" name="Line 95"/>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grpSp>
        <p:nvGrpSpPr>
          <p:cNvPr id="17" name="Group 96"/>
          <p:cNvGrpSpPr>
            <a:grpSpLocks/>
          </p:cNvGrpSpPr>
          <p:nvPr/>
        </p:nvGrpSpPr>
        <p:grpSpPr bwMode="auto">
          <a:xfrm>
            <a:off x="4508500" y="5176838"/>
            <a:ext cx="3355975" cy="838200"/>
            <a:chOff x="1562" y="1152"/>
            <a:chExt cx="2114" cy="528"/>
          </a:xfrm>
        </p:grpSpPr>
        <p:grpSp>
          <p:nvGrpSpPr>
            <p:cNvPr id="18" name="Group 97"/>
            <p:cNvGrpSpPr>
              <a:grpSpLocks/>
            </p:cNvGrpSpPr>
            <p:nvPr/>
          </p:nvGrpSpPr>
          <p:grpSpPr bwMode="auto">
            <a:xfrm>
              <a:off x="2487" y="1152"/>
              <a:ext cx="223" cy="481"/>
              <a:chOff x="2207" y="1413"/>
              <a:chExt cx="223" cy="481"/>
            </a:xfrm>
          </p:grpSpPr>
          <p:sp>
            <p:nvSpPr>
              <p:cNvPr id="1292386" name="Freeform 98"/>
              <p:cNvSpPr>
                <a:spLocks/>
              </p:cNvSpPr>
              <p:nvPr/>
            </p:nvSpPr>
            <p:spPr bwMode="auto">
              <a:xfrm>
                <a:off x="2217" y="1413"/>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87" name="Rectangle 99"/>
              <p:cNvSpPr>
                <a:spLocks noChangeArrowheads="1"/>
              </p:cNvSpPr>
              <p:nvPr/>
            </p:nvSpPr>
            <p:spPr bwMode="auto">
              <a:xfrm rot="5400000">
                <a:off x="2124" y="1532"/>
                <a:ext cx="376"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ALU</a:t>
                </a:r>
              </a:p>
            </p:txBody>
          </p:sp>
        </p:grpSp>
        <p:grpSp>
          <p:nvGrpSpPr>
            <p:cNvPr id="19" name="Group 100"/>
            <p:cNvGrpSpPr>
              <a:grpSpLocks/>
            </p:cNvGrpSpPr>
            <p:nvPr/>
          </p:nvGrpSpPr>
          <p:grpSpPr bwMode="auto">
            <a:xfrm>
              <a:off x="1562" y="1248"/>
              <a:ext cx="349" cy="289"/>
              <a:chOff x="1282" y="1509"/>
              <a:chExt cx="349" cy="289"/>
            </a:xfrm>
          </p:grpSpPr>
          <p:sp>
            <p:nvSpPr>
              <p:cNvPr id="1292389" name="Rectangle 101"/>
              <p:cNvSpPr>
                <a:spLocks noChangeArrowheads="1"/>
              </p:cNvSpPr>
              <p:nvPr/>
            </p:nvSpPr>
            <p:spPr bwMode="auto">
              <a:xfrm>
                <a:off x="1282" y="1511"/>
                <a:ext cx="257" cy="21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IM</a:t>
                </a:r>
              </a:p>
            </p:txBody>
          </p:sp>
          <p:grpSp>
            <p:nvGrpSpPr>
              <p:cNvPr id="20" name="Group 102"/>
              <p:cNvGrpSpPr>
                <a:grpSpLocks/>
              </p:cNvGrpSpPr>
              <p:nvPr/>
            </p:nvGrpSpPr>
            <p:grpSpPr bwMode="auto">
              <a:xfrm>
                <a:off x="1291" y="1509"/>
                <a:ext cx="340" cy="289"/>
                <a:chOff x="1291" y="1509"/>
                <a:chExt cx="340" cy="289"/>
              </a:xfrm>
            </p:grpSpPr>
            <p:sp>
              <p:nvSpPr>
                <p:cNvPr id="1292391" name="Freeform 103"/>
                <p:cNvSpPr>
                  <a:spLocks/>
                </p:cNvSpPr>
                <p:nvPr/>
              </p:nvSpPr>
              <p:spPr bwMode="auto">
                <a:xfrm>
                  <a:off x="1291" y="150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2" name="Freeform 104"/>
                <p:cNvSpPr>
                  <a:spLocks/>
                </p:cNvSpPr>
                <p:nvPr/>
              </p:nvSpPr>
              <p:spPr bwMode="auto">
                <a:xfrm>
                  <a:off x="1460" y="150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grpSp>
        <p:sp>
          <p:nvSpPr>
            <p:cNvPr id="1292393" name="Rectangle 105"/>
            <p:cNvSpPr>
              <a:spLocks noChangeArrowheads="1"/>
            </p:cNvSpPr>
            <p:nvPr/>
          </p:nvSpPr>
          <p:spPr bwMode="auto">
            <a:xfrm>
              <a:off x="2012" y="1255"/>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1" name="Group 106"/>
            <p:cNvGrpSpPr>
              <a:grpSpLocks/>
            </p:cNvGrpSpPr>
            <p:nvPr/>
          </p:nvGrpSpPr>
          <p:grpSpPr bwMode="auto">
            <a:xfrm>
              <a:off x="2031" y="1248"/>
              <a:ext cx="296" cy="289"/>
              <a:chOff x="1751" y="1509"/>
              <a:chExt cx="296" cy="289"/>
            </a:xfrm>
          </p:grpSpPr>
          <p:sp>
            <p:nvSpPr>
              <p:cNvPr id="1292395" name="Freeform 107"/>
              <p:cNvSpPr>
                <a:spLocks/>
              </p:cNvSpPr>
              <p:nvPr/>
            </p:nvSpPr>
            <p:spPr bwMode="auto">
              <a:xfrm>
                <a:off x="1751" y="1509"/>
                <a:ext cx="149" cy="289"/>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6" name="Freeform 108"/>
              <p:cNvSpPr>
                <a:spLocks/>
              </p:cNvSpPr>
              <p:nvPr/>
            </p:nvSpPr>
            <p:spPr bwMode="auto">
              <a:xfrm>
                <a:off x="1899" y="1509"/>
                <a:ext cx="148" cy="289"/>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397" name="Line 109"/>
            <p:cNvSpPr>
              <a:spLocks noChangeShapeType="1"/>
            </p:cNvSpPr>
            <p:nvPr/>
          </p:nvSpPr>
          <p:spPr bwMode="auto">
            <a:xfrm>
              <a:off x="1916" y="1392"/>
              <a:ext cx="116" cy="0"/>
            </a:xfrm>
            <a:prstGeom prst="line">
              <a:avLst/>
            </a:prstGeom>
            <a:noFill/>
            <a:ln w="25400">
              <a:solidFill>
                <a:schemeClr val="tx1"/>
              </a:solidFill>
              <a:round/>
              <a:headEnd/>
              <a:tailEnd/>
            </a:ln>
            <a:effectLst/>
          </p:spPr>
          <p:txBody>
            <a:bodyPr wrap="none" anchor="ctr"/>
            <a:lstStyle/>
            <a:p>
              <a:endParaRPr lang="en-US"/>
            </a:p>
          </p:txBody>
        </p:sp>
        <p:sp>
          <p:nvSpPr>
            <p:cNvPr id="1292398" name="Freeform 110"/>
            <p:cNvSpPr>
              <a:spLocks/>
            </p:cNvSpPr>
            <p:nvPr/>
          </p:nvSpPr>
          <p:spPr bwMode="auto">
            <a:xfrm>
              <a:off x="1984" y="1296"/>
              <a:ext cx="48" cy="9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399" name="Line 111"/>
            <p:cNvSpPr>
              <a:spLocks noChangeShapeType="1"/>
            </p:cNvSpPr>
            <p:nvPr/>
          </p:nvSpPr>
          <p:spPr bwMode="auto">
            <a:xfrm>
              <a:off x="2332" y="1296"/>
              <a:ext cx="157" cy="0"/>
            </a:xfrm>
            <a:prstGeom prst="line">
              <a:avLst/>
            </a:prstGeom>
            <a:noFill/>
            <a:ln w="25400">
              <a:solidFill>
                <a:schemeClr val="tx1"/>
              </a:solidFill>
              <a:round/>
              <a:headEnd/>
              <a:tailEnd/>
            </a:ln>
            <a:effectLst/>
          </p:spPr>
          <p:txBody>
            <a:bodyPr wrap="none" anchor="ctr"/>
            <a:lstStyle/>
            <a:p>
              <a:endParaRPr lang="en-US"/>
            </a:p>
          </p:txBody>
        </p:sp>
        <p:sp>
          <p:nvSpPr>
            <p:cNvPr id="1292400" name="Rectangle 112"/>
            <p:cNvSpPr>
              <a:spLocks noChangeArrowheads="1"/>
            </p:cNvSpPr>
            <p:nvPr/>
          </p:nvSpPr>
          <p:spPr bwMode="auto">
            <a:xfrm>
              <a:off x="2829" y="1250"/>
              <a:ext cx="313"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DM</a:t>
              </a:r>
            </a:p>
          </p:txBody>
        </p:sp>
        <p:grpSp>
          <p:nvGrpSpPr>
            <p:cNvPr id="22" name="Group 113"/>
            <p:cNvGrpSpPr>
              <a:grpSpLocks/>
            </p:cNvGrpSpPr>
            <p:nvPr/>
          </p:nvGrpSpPr>
          <p:grpSpPr bwMode="auto">
            <a:xfrm>
              <a:off x="2880" y="1248"/>
              <a:ext cx="325" cy="289"/>
              <a:chOff x="2600" y="1509"/>
              <a:chExt cx="325" cy="289"/>
            </a:xfrm>
          </p:grpSpPr>
          <p:sp>
            <p:nvSpPr>
              <p:cNvPr id="1292402" name="Freeform 114"/>
              <p:cNvSpPr>
                <a:spLocks/>
              </p:cNvSpPr>
              <p:nvPr/>
            </p:nvSpPr>
            <p:spPr bwMode="auto">
              <a:xfrm>
                <a:off x="2600" y="1509"/>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3" name="Freeform 115"/>
              <p:cNvSpPr>
                <a:spLocks/>
              </p:cNvSpPr>
              <p:nvPr/>
            </p:nvSpPr>
            <p:spPr bwMode="auto">
              <a:xfrm>
                <a:off x="2761" y="1509"/>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4" name="Rectangle 116"/>
            <p:cNvSpPr>
              <a:spLocks noChangeArrowheads="1"/>
            </p:cNvSpPr>
            <p:nvPr/>
          </p:nvSpPr>
          <p:spPr bwMode="auto">
            <a:xfrm>
              <a:off x="3321" y="1250"/>
              <a:ext cx="355"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Reg</a:t>
              </a:r>
            </a:p>
          </p:txBody>
        </p:sp>
        <p:grpSp>
          <p:nvGrpSpPr>
            <p:cNvPr id="23" name="Group 117"/>
            <p:cNvGrpSpPr>
              <a:grpSpLocks/>
            </p:cNvGrpSpPr>
            <p:nvPr/>
          </p:nvGrpSpPr>
          <p:grpSpPr bwMode="auto">
            <a:xfrm>
              <a:off x="3348" y="1248"/>
              <a:ext cx="284" cy="289"/>
              <a:chOff x="3068" y="1509"/>
              <a:chExt cx="284" cy="289"/>
            </a:xfrm>
          </p:grpSpPr>
          <p:sp>
            <p:nvSpPr>
              <p:cNvPr id="1292406" name="Freeform 118"/>
              <p:cNvSpPr>
                <a:spLocks/>
              </p:cNvSpPr>
              <p:nvPr/>
            </p:nvSpPr>
            <p:spPr bwMode="auto">
              <a:xfrm>
                <a:off x="3068" y="1509"/>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sp>
            <p:nvSpPr>
              <p:cNvPr id="1292407" name="Freeform 119"/>
              <p:cNvSpPr>
                <a:spLocks/>
              </p:cNvSpPr>
              <p:nvPr/>
            </p:nvSpPr>
            <p:spPr bwMode="auto">
              <a:xfrm>
                <a:off x="3209" y="1509"/>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p:spPr>
            <p:txBody>
              <a:bodyPr/>
              <a:lstStyle/>
              <a:p>
                <a:endParaRPr lang="en-US"/>
              </a:p>
            </p:txBody>
          </p:sp>
        </p:grpSp>
        <p:sp>
          <p:nvSpPr>
            <p:cNvPr id="1292408" name="Line 120"/>
            <p:cNvSpPr>
              <a:spLocks noChangeShapeType="1"/>
            </p:cNvSpPr>
            <p:nvPr/>
          </p:nvSpPr>
          <p:spPr bwMode="auto">
            <a:xfrm>
              <a:off x="3201" y="1392"/>
              <a:ext cx="139" cy="0"/>
            </a:xfrm>
            <a:prstGeom prst="line">
              <a:avLst/>
            </a:prstGeom>
            <a:noFill/>
            <a:ln w="25400">
              <a:solidFill>
                <a:schemeClr val="tx1"/>
              </a:solidFill>
              <a:round/>
              <a:headEnd/>
              <a:tailEnd/>
            </a:ln>
            <a:effectLst/>
          </p:spPr>
          <p:txBody>
            <a:bodyPr wrap="none" anchor="ctr"/>
            <a:lstStyle/>
            <a:p>
              <a:endParaRPr lang="en-US"/>
            </a:p>
          </p:txBody>
        </p:sp>
        <p:sp>
          <p:nvSpPr>
            <p:cNvPr id="1292409" name="Line 121"/>
            <p:cNvSpPr>
              <a:spLocks noChangeShapeType="1"/>
            </p:cNvSpPr>
            <p:nvPr/>
          </p:nvSpPr>
          <p:spPr bwMode="auto">
            <a:xfrm>
              <a:off x="2717" y="1392"/>
              <a:ext cx="155" cy="0"/>
            </a:xfrm>
            <a:prstGeom prst="line">
              <a:avLst/>
            </a:prstGeom>
            <a:noFill/>
            <a:ln w="25400">
              <a:solidFill>
                <a:schemeClr val="tx1"/>
              </a:solidFill>
              <a:round/>
              <a:headEnd/>
              <a:tailEnd/>
            </a:ln>
            <a:effectLst/>
          </p:spPr>
          <p:txBody>
            <a:bodyPr wrap="none" anchor="ctr"/>
            <a:lstStyle/>
            <a:p>
              <a:endParaRPr lang="en-US"/>
            </a:p>
          </p:txBody>
        </p:sp>
        <p:sp>
          <p:nvSpPr>
            <p:cNvPr id="1292410" name="Line 122"/>
            <p:cNvSpPr>
              <a:spLocks noChangeShapeType="1"/>
            </p:cNvSpPr>
            <p:nvPr/>
          </p:nvSpPr>
          <p:spPr bwMode="auto">
            <a:xfrm>
              <a:off x="2332" y="1488"/>
              <a:ext cx="157" cy="0"/>
            </a:xfrm>
            <a:prstGeom prst="line">
              <a:avLst/>
            </a:prstGeom>
            <a:noFill/>
            <a:ln w="25400">
              <a:solidFill>
                <a:schemeClr val="tx1"/>
              </a:solidFill>
              <a:round/>
              <a:headEnd/>
              <a:tailEnd/>
            </a:ln>
            <a:effectLst/>
          </p:spPr>
          <p:txBody>
            <a:bodyPr wrap="none" anchor="ctr"/>
            <a:lstStyle/>
            <a:p>
              <a:endParaRPr lang="en-US"/>
            </a:p>
          </p:txBody>
        </p:sp>
        <p:sp>
          <p:nvSpPr>
            <p:cNvPr id="1292411" name="Line 123"/>
            <p:cNvSpPr>
              <a:spLocks noChangeShapeType="1"/>
            </p:cNvSpPr>
            <p:nvPr/>
          </p:nvSpPr>
          <p:spPr bwMode="auto">
            <a:xfrm>
              <a:off x="2416" y="1488"/>
              <a:ext cx="0" cy="192"/>
            </a:xfrm>
            <a:prstGeom prst="line">
              <a:avLst/>
            </a:prstGeom>
            <a:noFill/>
            <a:ln w="28575">
              <a:solidFill>
                <a:schemeClr val="tx1"/>
              </a:solidFill>
              <a:round/>
              <a:headEnd/>
              <a:tailEnd/>
            </a:ln>
            <a:effectLst/>
          </p:spPr>
          <p:txBody>
            <a:bodyPr/>
            <a:lstStyle/>
            <a:p>
              <a:endParaRPr lang="en-US"/>
            </a:p>
          </p:txBody>
        </p:sp>
        <p:sp>
          <p:nvSpPr>
            <p:cNvPr id="1292412" name="Line 124"/>
            <p:cNvSpPr>
              <a:spLocks noChangeShapeType="1"/>
            </p:cNvSpPr>
            <p:nvPr/>
          </p:nvSpPr>
          <p:spPr bwMode="auto">
            <a:xfrm>
              <a:off x="2416" y="1680"/>
              <a:ext cx="336" cy="0"/>
            </a:xfrm>
            <a:prstGeom prst="line">
              <a:avLst/>
            </a:prstGeom>
            <a:noFill/>
            <a:ln w="28575">
              <a:solidFill>
                <a:schemeClr val="tx1"/>
              </a:solidFill>
              <a:round/>
              <a:headEnd/>
              <a:tailEnd/>
            </a:ln>
            <a:effectLst/>
          </p:spPr>
          <p:txBody>
            <a:bodyPr/>
            <a:lstStyle/>
            <a:p>
              <a:endParaRPr lang="en-US"/>
            </a:p>
          </p:txBody>
        </p:sp>
        <p:sp>
          <p:nvSpPr>
            <p:cNvPr id="1292413" name="Line 125"/>
            <p:cNvSpPr>
              <a:spLocks noChangeShapeType="1"/>
            </p:cNvSpPr>
            <p:nvPr/>
          </p:nvSpPr>
          <p:spPr bwMode="auto">
            <a:xfrm>
              <a:off x="2752" y="1392"/>
              <a:ext cx="0" cy="288"/>
            </a:xfrm>
            <a:prstGeom prst="line">
              <a:avLst/>
            </a:prstGeom>
            <a:noFill/>
            <a:ln w="28575">
              <a:solidFill>
                <a:schemeClr val="tx1"/>
              </a:solidFill>
              <a:round/>
              <a:headEnd/>
              <a:tailEnd/>
            </a:ln>
            <a:effectLst/>
          </p:spPr>
          <p:txBody>
            <a:bodyPr/>
            <a:lstStyle/>
            <a:p>
              <a:endParaRPr lang="en-US"/>
            </a:p>
          </p:txBody>
        </p:sp>
        <p:sp>
          <p:nvSpPr>
            <p:cNvPr id="1292414" name="Line 126"/>
            <p:cNvSpPr>
              <a:spLocks noChangeShapeType="1"/>
            </p:cNvSpPr>
            <p:nvPr/>
          </p:nvSpPr>
          <p:spPr bwMode="auto">
            <a:xfrm flipH="1">
              <a:off x="2832" y="1392"/>
              <a:ext cx="0" cy="240"/>
            </a:xfrm>
            <a:prstGeom prst="line">
              <a:avLst/>
            </a:prstGeom>
            <a:noFill/>
            <a:ln w="28575">
              <a:solidFill>
                <a:schemeClr val="tx1"/>
              </a:solidFill>
              <a:round/>
              <a:headEnd/>
              <a:tailEnd/>
            </a:ln>
            <a:effectLst/>
          </p:spPr>
          <p:txBody>
            <a:bodyPr/>
            <a:lstStyle/>
            <a:p>
              <a:endParaRPr lang="en-US"/>
            </a:p>
          </p:txBody>
        </p:sp>
        <p:sp>
          <p:nvSpPr>
            <p:cNvPr id="1292415" name="Line 127"/>
            <p:cNvSpPr>
              <a:spLocks noChangeShapeType="1"/>
            </p:cNvSpPr>
            <p:nvPr/>
          </p:nvSpPr>
          <p:spPr bwMode="auto">
            <a:xfrm>
              <a:off x="2832" y="1632"/>
              <a:ext cx="432" cy="0"/>
            </a:xfrm>
            <a:prstGeom prst="line">
              <a:avLst/>
            </a:prstGeom>
            <a:noFill/>
            <a:ln w="28575">
              <a:solidFill>
                <a:schemeClr val="tx1"/>
              </a:solidFill>
              <a:round/>
              <a:headEnd/>
              <a:tailEnd/>
            </a:ln>
            <a:effectLst/>
          </p:spPr>
          <p:txBody>
            <a:bodyPr/>
            <a:lstStyle/>
            <a:p>
              <a:endParaRPr lang="en-US"/>
            </a:p>
          </p:txBody>
        </p:sp>
        <p:sp>
          <p:nvSpPr>
            <p:cNvPr id="1292416" name="Line 128"/>
            <p:cNvSpPr>
              <a:spLocks noChangeShapeType="1"/>
            </p:cNvSpPr>
            <p:nvPr/>
          </p:nvSpPr>
          <p:spPr bwMode="auto">
            <a:xfrm>
              <a:off x="3264" y="1392"/>
              <a:ext cx="0" cy="240"/>
            </a:xfrm>
            <a:prstGeom prst="line">
              <a:avLst/>
            </a:prstGeom>
            <a:noFill/>
            <a:ln w="28575">
              <a:solidFill>
                <a:schemeClr val="tx1"/>
              </a:solidFill>
              <a:round/>
              <a:headEnd/>
              <a:tailEnd/>
            </a:ln>
            <a:effectLst/>
          </p:spPr>
          <p:txBody>
            <a:bodyPr/>
            <a:lstStyle/>
            <a:p>
              <a:endParaRPr lang="en-US"/>
            </a:p>
          </p:txBody>
        </p:sp>
      </p:grpSp>
      <p:sp>
        <p:nvSpPr>
          <p:cNvPr id="1292417" name="Rectangle 129"/>
          <p:cNvSpPr>
            <a:spLocks noGrp="1" noChangeArrowheads="1"/>
          </p:cNvSpPr>
          <p:nvPr>
            <p:ph type="body" idx="1"/>
          </p:nvPr>
        </p:nvSpPr>
        <p:spPr>
          <a:xfrm>
            <a:off x="357158" y="1785926"/>
            <a:ext cx="8305800" cy="661974"/>
          </a:xfrm>
          <a:noFill/>
          <a:ln/>
        </p:spPr>
        <p:txBody>
          <a:bodyPr>
            <a:normAutofit/>
          </a:bodyPr>
          <a:lstStyle/>
          <a:p>
            <a:r>
              <a:rPr lang="zh-CN" altLang="en-US" dirty="0" smtClean="0">
                <a:ea typeface="宋体" charset="-122"/>
              </a:rPr>
              <a:t>必须使用最新的结果</a:t>
            </a:r>
            <a:endParaRPr lang="en-US" altLang="zh-CN" dirty="0" smtClean="0">
              <a:ea typeface="宋体" charset="-122"/>
            </a:endParaRPr>
          </a:p>
        </p:txBody>
      </p:sp>
      <p:grpSp>
        <p:nvGrpSpPr>
          <p:cNvPr id="24" name="Group 130"/>
          <p:cNvGrpSpPr>
            <a:grpSpLocks/>
          </p:cNvGrpSpPr>
          <p:nvPr/>
        </p:nvGrpSpPr>
        <p:grpSpPr bwMode="auto">
          <a:xfrm>
            <a:off x="5029200" y="3276600"/>
            <a:ext cx="304800" cy="1447800"/>
            <a:chOff x="2928" y="864"/>
            <a:chExt cx="192" cy="912"/>
          </a:xfrm>
        </p:grpSpPr>
        <p:sp>
          <p:nvSpPr>
            <p:cNvPr id="1292419" name="Rectangle 131"/>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0" name="Rectangle 132"/>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21" name="Line 133"/>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5" name="Group 142"/>
          <p:cNvGrpSpPr>
            <a:grpSpLocks/>
          </p:cNvGrpSpPr>
          <p:nvPr/>
        </p:nvGrpSpPr>
        <p:grpSpPr bwMode="auto">
          <a:xfrm>
            <a:off x="5715000" y="4267200"/>
            <a:ext cx="304800" cy="1447800"/>
            <a:chOff x="2928" y="864"/>
            <a:chExt cx="192" cy="912"/>
          </a:xfrm>
        </p:grpSpPr>
        <p:sp>
          <p:nvSpPr>
            <p:cNvPr id="1292431" name="Rectangle 143"/>
            <p:cNvSpPr>
              <a:spLocks noChangeArrowheads="1"/>
            </p:cNvSpPr>
            <p:nvPr/>
          </p:nvSpPr>
          <p:spPr bwMode="auto">
            <a:xfrm>
              <a:off x="3072" y="1488"/>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2" name="Rectangle 144"/>
            <p:cNvSpPr>
              <a:spLocks noChangeArrowheads="1"/>
            </p:cNvSpPr>
            <p:nvPr/>
          </p:nvSpPr>
          <p:spPr bwMode="auto">
            <a:xfrm>
              <a:off x="2928"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3" name="Line 145"/>
            <p:cNvSpPr>
              <a:spLocks noChangeShapeType="1"/>
            </p:cNvSpPr>
            <p:nvPr/>
          </p:nvSpPr>
          <p:spPr bwMode="auto">
            <a:xfrm>
              <a:off x="2976" y="1104"/>
              <a:ext cx="96" cy="528"/>
            </a:xfrm>
            <a:prstGeom prst="line">
              <a:avLst/>
            </a:prstGeom>
            <a:noFill/>
            <a:ln w="28575">
              <a:solidFill>
                <a:schemeClr val="accent2"/>
              </a:solidFill>
              <a:round/>
              <a:headEnd/>
              <a:tailEnd type="triangle" w="med" len="med"/>
            </a:ln>
            <a:effectLst/>
          </p:spPr>
          <p:txBody>
            <a:bodyPr/>
            <a:lstStyle/>
            <a:p>
              <a:endParaRPr lang="en-US"/>
            </a:p>
          </p:txBody>
        </p:sp>
      </p:grpSp>
      <p:grpSp>
        <p:nvGrpSpPr>
          <p:cNvPr id="26" name="Group 146"/>
          <p:cNvGrpSpPr>
            <a:grpSpLocks/>
          </p:cNvGrpSpPr>
          <p:nvPr/>
        </p:nvGrpSpPr>
        <p:grpSpPr bwMode="auto">
          <a:xfrm>
            <a:off x="5715000" y="3276600"/>
            <a:ext cx="304800" cy="2438400"/>
            <a:chOff x="3360" y="864"/>
            <a:chExt cx="192" cy="1536"/>
          </a:xfrm>
        </p:grpSpPr>
        <p:sp>
          <p:nvSpPr>
            <p:cNvPr id="1292435" name="Rectangle 147"/>
            <p:cNvSpPr>
              <a:spLocks noChangeArrowheads="1"/>
            </p:cNvSpPr>
            <p:nvPr/>
          </p:nvSpPr>
          <p:spPr bwMode="auto">
            <a:xfrm>
              <a:off x="3504" y="2112"/>
              <a:ext cx="48" cy="288"/>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sp>
          <p:nvSpPr>
            <p:cNvPr id="1292436" name="Line 148"/>
            <p:cNvSpPr>
              <a:spLocks noChangeShapeType="1"/>
            </p:cNvSpPr>
            <p:nvPr/>
          </p:nvSpPr>
          <p:spPr bwMode="auto">
            <a:xfrm>
              <a:off x="3408" y="1056"/>
              <a:ext cx="96" cy="1056"/>
            </a:xfrm>
            <a:prstGeom prst="line">
              <a:avLst/>
            </a:prstGeom>
            <a:noFill/>
            <a:ln w="28575">
              <a:solidFill>
                <a:schemeClr val="accent2"/>
              </a:solidFill>
              <a:round/>
              <a:headEnd/>
              <a:tailEnd type="triangle" w="med" len="med"/>
            </a:ln>
            <a:effectLst/>
          </p:spPr>
          <p:txBody>
            <a:bodyPr/>
            <a:lstStyle/>
            <a:p>
              <a:endParaRPr lang="en-US"/>
            </a:p>
          </p:txBody>
        </p:sp>
        <p:sp>
          <p:nvSpPr>
            <p:cNvPr id="1292437" name="Rectangle 149"/>
            <p:cNvSpPr>
              <a:spLocks noChangeArrowheads="1"/>
            </p:cNvSpPr>
            <p:nvPr/>
          </p:nvSpPr>
          <p:spPr bwMode="auto">
            <a:xfrm>
              <a:off x="3360" y="864"/>
              <a:ext cx="48" cy="480"/>
            </a:xfrm>
            <a:prstGeom prst="rect">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30" name="标题 129"/>
          <p:cNvSpPr>
            <a:spLocks noGrp="1"/>
          </p:cNvSpPr>
          <p:nvPr>
            <p:ph type="title"/>
          </p:nvPr>
        </p:nvSpPr>
        <p:spPr/>
        <p:txBody>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2623</Words>
  <Application>Microsoft Office PowerPoint</Application>
  <PresentationFormat>全屏显示(4:3)</PresentationFormat>
  <Paragraphs>655</Paragraphs>
  <Slides>43</Slides>
  <Notes>38</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宋体</vt:lpstr>
      <vt:lpstr>Arial</vt:lpstr>
      <vt:lpstr>Calibri</vt:lpstr>
      <vt:lpstr>Courier New</vt:lpstr>
      <vt:lpstr>Lucida Console</vt:lpstr>
      <vt:lpstr>Wingdings</vt:lpstr>
      <vt:lpstr>Office 主题</vt:lpstr>
      <vt:lpstr>4.7 数据冒险：转发与阻塞</vt:lpstr>
      <vt:lpstr>数据冒险</vt:lpstr>
      <vt:lpstr>相关性（转发时间点，P227图4-53）</vt:lpstr>
      <vt:lpstr>检测需要转发的内容</vt:lpstr>
      <vt:lpstr>检测是否需要转发</vt:lpstr>
      <vt:lpstr>转发路径</vt:lpstr>
      <vt:lpstr>检测冒险的条件=&gt;转发单元控制信号</vt:lpstr>
      <vt:lpstr>上述两种冒险同时发生</vt:lpstr>
      <vt:lpstr>PowerPoint 演示文稿</vt:lpstr>
      <vt:lpstr>修正 MEM 转发控制 仅当没有发生Ex冒险时转发</vt:lpstr>
      <vt:lpstr>修正 MEM 转发控制 仅当没有发生Ex冒险时转发</vt:lpstr>
      <vt:lpstr>修正 MEM 转发控制 仅当没有发生Ex冒险时转发</vt:lpstr>
      <vt:lpstr>带转发的数据通路（P230，图4-56）</vt:lpstr>
      <vt:lpstr>带转发的数据通路</vt:lpstr>
      <vt:lpstr>带转发的数据通路（各状态寄存器位数）</vt:lpstr>
      <vt:lpstr>带转发的数据通路</vt:lpstr>
      <vt:lpstr>Memory-to-Memory 拷贝（精解，作业）</vt:lpstr>
      <vt:lpstr>装载使用型数据冒险</vt:lpstr>
      <vt:lpstr>装载使用型冒险检测单元</vt:lpstr>
      <vt:lpstr>装载使用型冒险检测单元</vt:lpstr>
      <vt:lpstr>装载使用型冒险检测单元</vt:lpstr>
      <vt:lpstr>如何在流水线中插入空指令（阻塞）</vt:lpstr>
      <vt:lpstr>流水线中插入阻塞 图4-59</vt:lpstr>
      <vt:lpstr>流水线中插入阻塞</vt:lpstr>
      <vt:lpstr>冒险检测数据通路 图4-60</vt:lpstr>
      <vt:lpstr>阻塞和性能</vt:lpstr>
      <vt:lpstr>作业</vt:lpstr>
      <vt:lpstr>（控制）分支冒险 图4-61</vt:lpstr>
      <vt:lpstr>分支中的寻址（复习）</vt:lpstr>
      <vt:lpstr>PowerPoint 演示文稿</vt:lpstr>
      <vt:lpstr>缩短分支的延迟（减少指令清除）</vt:lpstr>
      <vt:lpstr>第三个时钟周期，sub指令执行到EX，beq指令执行到ID，and取指  判断$1,$3相等，则生成信号清除流水线寄存器IF/ID</vt:lpstr>
      <vt:lpstr>清除了IF/ID寄存器意味着，第四个时钟周期的ID执行的是空操作，就相当于把and指令给清除了（因为分支应执行取lw（地址72），and不应继续译码）</vt:lpstr>
      <vt:lpstr>分支中的数据冒险</vt:lpstr>
      <vt:lpstr>分支中的数据冒险</vt:lpstr>
      <vt:lpstr>分支中的数据冒险</vt:lpstr>
      <vt:lpstr>动态分支预测</vt:lpstr>
      <vt:lpstr>1-Bit预测位的缺点（P237翻译错误）</vt:lpstr>
      <vt:lpstr>2-Bit 预测</vt:lpstr>
      <vt:lpstr>2-Bit 预测</vt:lpstr>
      <vt:lpstr>计算分支目标地址</vt:lpstr>
      <vt:lpstr>谬误与陷阱</vt:lpstr>
      <vt:lpstr>作业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4.7 数据冒险：转发与阻塞</dc:title>
  <dc:creator>thinkpad</dc:creator>
  <cp:lastModifiedBy>Zhang</cp:lastModifiedBy>
  <cp:revision>168</cp:revision>
  <dcterms:created xsi:type="dcterms:W3CDTF">2015-05-04T08:39:40Z</dcterms:created>
  <dcterms:modified xsi:type="dcterms:W3CDTF">2017-04-17T13:28:59Z</dcterms:modified>
</cp:coreProperties>
</file>