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70" r:id="rId21"/>
    <p:sldId id="271" r:id="rId22"/>
    <p:sldId id="272" r:id="rId23"/>
    <p:sldId id="27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5" r:id="rId54"/>
    <p:sldId id="314" r:id="rId55"/>
    <p:sldId id="316"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59" autoAdjust="0"/>
  </p:normalViewPr>
  <p:slideViewPr>
    <p:cSldViewPr>
      <p:cViewPr varScale="1">
        <p:scale>
          <a:sx n="70" d="100"/>
          <a:sy n="70" d="100"/>
        </p:scale>
        <p:origin x="138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presProps" Target="pres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363612-D291-405F-A75C-8CD9094300C5}" type="datetimeFigureOut">
              <a:rPr lang="zh-CN" altLang="en-US" smtClean="0"/>
              <a:pPr/>
              <a:t>2017/4/20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4B9D82-0364-486F-B08A-2265B4F02EDF}" type="slidenum">
              <a:rPr lang="zh-CN" altLang="en-US" smtClean="0"/>
              <a:pPr/>
              <a:t>‹#›</a:t>
            </a:fld>
            <a:endParaRPr lang="zh-CN" altLang="en-US"/>
          </a:p>
        </p:txBody>
      </p:sp>
    </p:spTree>
    <p:extLst>
      <p:ext uri="{BB962C8B-B14F-4D97-AF65-F5344CB8AC3E}">
        <p14:creationId xmlns:p14="http://schemas.microsoft.com/office/powerpoint/2010/main" val="3942840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363612-D291-405F-A75C-8CD9094300C5}" type="datetimeFigureOut">
              <a:rPr lang="zh-CN" altLang="en-US" smtClean="0"/>
              <a:pPr/>
              <a:t>2017/4/20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4B9D82-0364-486F-B08A-2265B4F02EDF}" type="slidenum">
              <a:rPr lang="zh-CN" altLang="en-US" smtClean="0"/>
              <a:pPr/>
              <a:t>‹#›</a:t>
            </a:fld>
            <a:endParaRPr lang="zh-CN" altLang="en-US"/>
          </a:p>
        </p:txBody>
      </p:sp>
    </p:spTree>
    <p:extLst>
      <p:ext uri="{BB962C8B-B14F-4D97-AF65-F5344CB8AC3E}">
        <p14:creationId xmlns:p14="http://schemas.microsoft.com/office/powerpoint/2010/main" val="286991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363612-D291-405F-A75C-8CD9094300C5}" type="datetimeFigureOut">
              <a:rPr lang="zh-CN" altLang="en-US" smtClean="0"/>
              <a:pPr/>
              <a:t>2017/4/20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4B9D82-0364-486F-B08A-2265B4F02EDF}" type="slidenum">
              <a:rPr lang="zh-CN" altLang="en-US" smtClean="0"/>
              <a:pPr/>
              <a:t>‹#›</a:t>
            </a:fld>
            <a:endParaRPr lang="zh-CN" altLang="en-US"/>
          </a:p>
        </p:txBody>
      </p:sp>
    </p:spTree>
    <p:extLst>
      <p:ext uri="{BB962C8B-B14F-4D97-AF65-F5344CB8AC3E}">
        <p14:creationId xmlns:p14="http://schemas.microsoft.com/office/powerpoint/2010/main" val="3954277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144000" cy="1063625"/>
            <a:chOff x="0" y="0"/>
            <a:chExt cx="5762" cy="670"/>
          </a:xfrm>
        </p:grpSpPr>
        <p:grpSp>
          <p:nvGrpSpPr>
            <p:cNvPr id="5" name="Group 3"/>
            <p:cNvGrpSpPr>
              <a:grpSpLocks/>
            </p:cNvGrpSpPr>
            <p:nvPr/>
          </p:nvGrpSpPr>
          <p:grpSpPr bwMode="auto">
            <a:xfrm flipH="1">
              <a:off x="0" y="26"/>
              <a:ext cx="5762" cy="638"/>
              <a:chOff x="0" y="0"/>
              <a:chExt cx="5762" cy="638"/>
            </a:xfrm>
          </p:grpSpPr>
          <p:sp>
            <p:nvSpPr>
              <p:cNvPr id="8"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9"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1"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2"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3"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4"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5"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6"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7"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8"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9"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0"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1"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2"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3"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4"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5"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6"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6" name="未知"/>
            <p:cNvSpPr>
              <a:spLocks/>
            </p:cNvSpPr>
            <p:nvPr/>
          </p:nvSpPr>
          <p:spPr bwMode="auto">
            <a:xfrm flipH="1">
              <a:off x="0" y="0"/>
              <a:ext cx="5762" cy="412"/>
            </a:xfrm>
            <a:custGeom>
              <a:avLst/>
              <a:gdLst>
                <a:gd name="T0" fmla="*/ 0 w 5762"/>
                <a:gd name="T1" fmla="*/ 210 h 385"/>
                <a:gd name="T2" fmla="*/ 5762 w 5762"/>
                <a:gd name="T3" fmla="*/ 201 h 385"/>
                <a:gd name="T4" fmla="*/ 5762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7" name="未知"/>
            <p:cNvSpPr>
              <a:spLocks/>
            </p:cNvSpPr>
            <p:nvPr/>
          </p:nvSpPr>
          <p:spPr bwMode="auto">
            <a:xfrm flipH="1">
              <a:off x="0" y="481"/>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2073"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CN" altLang="en-US" noProof="0" smtClean="0"/>
              <a:t>单击此处编辑母版标题样式</a:t>
            </a:r>
          </a:p>
        </p:txBody>
      </p:sp>
      <p:sp>
        <p:nvSpPr>
          <p:cNvPr id="2074"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pPr lvl="0"/>
            <a:r>
              <a:rPr lang="zh-CN" altLang="en-US" noProof="0" smtClean="0"/>
              <a:t>单击此处编辑母版副标题样式</a:t>
            </a:r>
          </a:p>
        </p:txBody>
      </p:sp>
      <p:sp>
        <p:nvSpPr>
          <p:cNvPr id="27" name="Rectangle 27"/>
          <p:cNvSpPr>
            <a:spLocks noGrp="1" noChangeArrowheads="1"/>
          </p:cNvSpPr>
          <p:nvPr>
            <p:ph type="dt" sz="half" idx="10"/>
          </p:nvPr>
        </p:nvSpPr>
        <p:spPr>
          <a:xfrm>
            <a:off x="1166813" y="6248400"/>
            <a:ext cx="1905000" cy="457200"/>
          </a:xfrm>
        </p:spPr>
        <p:txBody>
          <a:bodyPr/>
          <a:lstStyle>
            <a:lvl1pPr>
              <a:defRPr smtClean="0"/>
            </a:lvl1pPr>
          </a:lstStyle>
          <a:p>
            <a:pPr>
              <a:defRPr/>
            </a:pPr>
            <a:endParaRPr lang="zh-CN" altLang="en-US">
              <a:solidFill>
                <a:srgbClr val="000000"/>
              </a:solidFill>
            </a:endParaRPr>
          </a:p>
        </p:txBody>
      </p:sp>
      <p:sp>
        <p:nvSpPr>
          <p:cNvPr id="28" name="Rectangle 28"/>
          <p:cNvSpPr>
            <a:spLocks noGrp="1" noChangeArrowheads="1"/>
          </p:cNvSpPr>
          <p:nvPr>
            <p:ph type="ftr" sz="quarter" idx="11"/>
          </p:nvPr>
        </p:nvSpPr>
        <p:spPr/>
        <p:txBody>
          <a:bodyPr/>
          <a:lstStyle>
            <a:lvl1pPr>
              <a:defRPr smtClean="0"/>
            </a:lvl1pPr>
          </a:lstStyle>
          <a:p>
            <a:pPr>
              <a:defRPr/>
            </a:pPr>
            <a:endParaRPr lang="zh-CN" altLang="en-US">
              <a:solidFill>
                <a:srgbClr val="000000"/>
              </a:solidFill>
            </a:endParaRPr>
          </a:p>
        </p:txBody>
      </p:sp>
      <p:sp>
        <p:nvSpPr>
          <p:cNvPr id="29" name="Rectangle 29"/>
          <p:cNvSpPr>
            <a:spLocks noGrp="1" noChangeArrowheads="1"/>
          </p:cNvSpPr>
          <p:nvPr>
            <p:ph type="sldNum" sz="quarter" idx="12"/>
          </p:nvPr>
        </p:nvSpPr>
        <p:spPr/>
        <p:txBody>
          <a:bodyPr/>
          <a:lstStyle>
            <a:lvl1pPr>
              <a:defRPr smtClean="0"/>
            </a:lvl1pPr>
          </a:lstStyle>
          <a:p>
            <a:pPr>
              <a:defRPr/>
            </a:pPr>
            <a:fld id="{2D354EA4-14F2-400A-AE23-0ACB1C5EBD2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305832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A8EE275-E4E5-4BE4-A73B-489DAF0E69C8}"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126577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F82AF726-9792-49AB-8EBF-950AE7C5BD8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113397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0DD818B6-A50E-4EEB-93EA-6838DCE68EE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152364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8"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29"/>
          <p:cNvSpPr>
            <a:spLocks noGrp="1" noChangeArrowheads="1"/>
          </p:cNvSpPr>
          <p:nvPr>
            <p:ph type="sldNum" sz="quarter" idx="12"/>
          </p:nvPr>
        </p:nvSpPr>
        <p:spPr>
          <a:ln/>
        </p:spPr>
        <p:txBody>
          <a:bodyPr/>
          <a:lstStyle>
            <a:lvl1pPr>
              <a:defRPr/>
            </a:lvl1pPr>
          </a:lstStyle>
          <a:p>
            <a:pPr>
              <a:defRPr/>
            </a:pPr>
            <a:fld id="{6EBA2DB3-881E-4B50-84EC-C642A5A4AEC6}"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78177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4"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29"/>
          <p:cNvSpPr>
            <a:spLocks noGrp="1" noChangeArrowheads="1"/>
          </p:cNvSpPr>
          <p:nvPr>
            <p:ph type="sldNum" sz="quarter" idx="12"/>
          </p:nvPr>
        </p:nvSpPr>
        <p:spPr>
          <a:ln/>
        </p:spPr>
        <p:txBody>
          <a:bodyPr/>
          <a:lstStyle>
            <a:lvl1pPr>
              <a:defRPr/>
            </a:lvl1pPr>
          </a:lstStyle>
          <a:p>
            <a:pPr>
              <a:defRPr/>
            </a:pPr>
            <a:fld id="{A17B8123-A792-4B40-80D7-DC463BB70579}"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768872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3"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Rectangle 29"/>
          <p:cNvSpPr>
            <a:spLocks noGrp="1" noChangeArrowheads="1"/>
          </p:cNvSpPr>
          <p:nvPr>
            <p:ph type="sldNum" sz="quarter" idx="12"/>
          </p:nvPr>
        </p:nvSpPr>
        <p:spPr>
          <a:ln/>
        </p:spPr>
        <p:txBody>
          <a:bodyPr/>
          <a:lstStyle>
            <a:lvl1pPr>
              <a:defRPr/>
            </a:lvl1pPr>
          </a:lstStyle>
          <a:p>
            <a:pPr>
              <a:defRPr/>
            </a:pPr>
            <a:fld id="{229264F6-1D0C-422A-97B8-996B4A9E72E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56766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7D33FAC6-ECCE-4B5B-AAE3-0EAA0922105B}"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12039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363612-D291-405F-A75C-8CD9094300C5}" type="datetimeFigureOut">
              <a:rPr lang="zh-CN" altLang="en-US" smtClean="0"/>
              <a:pPr/>
              <a:t>2017/4/20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4B9D82-0364-486F-B08A-2265B4F02EDF}" type="slidenum">
              <a:rPr lang="zh-CN" altLang="en-US" smtClean="0"/>
              <a:pPr/>
              <a:t>‹#›</a:t>
            </a:fld>
            <a:endParaRPr lang="zh-CN" altLang="en-US"/>
          </a:p>
        </p:txBody>
      </p:sp>
    </p:spTree>
    <p:extLst>
      <p:ext uri="{BB962C8B-B14F-4D97-AF65-F5344CB8AC3E}">
        <p14:creationId xmlns:p14="http://schemas.microsoft.com/office/powerpoint/2010/main" val="2267402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6ED3BF4E-5868-45EE-9D44-E38482F81FF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8177100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D8C12F3D-73C1-4B42-878D-0A968734561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680499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73163"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03EA299-6279-4A6D-A502-C57EE552DF7D}"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104254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144000" cy="1063625"/>
            <a:chOff x="0" y="0"/>
            <a:chExt cx="5762" cy="670"/>
          </a:xfrm>
        </p:grpSpPr>
        <p:grpSp>
          <p:nvGrpSpPr>
            <p:cNvPr id="5" name="Group 3"/>
            <p:cNvGrpSpPr>
              <a:grpSpLocks/>
            </p:cNvGrpSpPr>
            <p:nvPr/>
          </p:nvGrpSpPr>
          <p:grpSpPr bwMode="auto">
            <a:xfrm flipH="1">
              <a:off x="0" y="26"/>
              <a:ext cx="5762" cy="638"/>
              <a:chOff x="0" y="0"/>
              <a:chExt cx="5762" cy="638"/>
            </a:xfrm>
          </p:grpSpPr>
          <p:sp>
            <p:nvSpPr>
              <p:cNvPr id="8"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9"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1"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2"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3"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4"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5"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6"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7"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8"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9"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0"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1"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2"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3"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4"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5"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6"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6" name="未知"/>
            <p:cNvSpPr>
              <a:spLocks/>
            </p:cNvSpPr>
            <p:nvPr/>
          </p:nvSpPr>
          <p:spPr bwMode="auto">
            <a:xfrm flipH="1">
              <a:off x="0" y="0"/>
              <a:ext cx="5762" cy="412"/>
            </a:xfrm>
            <a:custGeom>
              <a:avLst/>
              <a:gdLst>
                <a:gd name="T0" fmla="*/ 0 w 5762"/>
                <a:gd name="T1" fmla="*/ 210 h 385"/>
                <a:gd name="T2" fmla="*/ 5762 w 5762"/>
                <a:gd name="T3" fmla="*/ 201 h 385"/>
                <a:gd name="T4" fmla="*/ 5762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7" name="未知"/>
            <p:cNvSpPr>
              <a:spLocks/>
            </p:cNvSpPr>
            <p:nvPr/>
          </p:nvSpPr>
          <p:spPr bwMode="auto">
            <a:xfrm flipH="1">
              <a:off x="0" y="481"/>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2073"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CN" altLang="en-US" noProof="0" smtClean="0"/>
              <a:t>单击此处编辑母版标题样式</a:t>
            </a:r>
          </a:p>
        </p:txBody>
      </p:sp>
      <p:sp>
        <p:nvSpPr>
          <p:cNvPr id="2074"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pPr lvl="0"/>
            <a:r>
              <a:rPr lang="zh-CN" altLang="en-US" noProof="0" smtClean="0"/>
              <a:t>单击此处编辑母版副标题样式</a:t>
            </a:r>
          </a:p>
        </p:txBody>
      </p:sp>
      <p:sp>
        <p:nvSpPr>
          <p:cNvPr id="27" name="Rectangle 27"/>
          <p:cNvSpPr>
            <a:spLocks noGrp="1" noChangeArrowheads="1"/>
          </p:cNvSpPr>
          <p:nvPr>
            <p:ph type="dt" sz="half" idx="10"/>
          </p:nvPr>
        </p:nvSpPr>
        <p:spPr>
          <a:xfrm>
            <a:off x="1166813" y="6248400"/>
            <a:ext cx="1905000" cy="457200"/>
          </a:xfrm>
        </p:spPr>
        <p:txBody>
          <a:bodyPr/>
          <a:lstStyle>
            <a:lvl1pPr>
              <a:defRPr smtClean="0"/>
            </a:lvl1pPr>
          </a:lstStyle>
          <a:p>
            <a:pPr>
              <a:defRPr/>
            </a:pPr>
            <a:endParaRPr lang="zh-CN" altLang="en-US">
              <a:solidFill>
                <a:srgbClr val="000000"/>
              </a:solidFill>
            </a:endParaRPr>
          </a:p>
        </p:txBody>
      </p:sp>
      <p:sp>
        <p:nvSpPr>
          <p:cNvPr id="28" name="Rectangle 28"/>
          <p:cNvSpPr>
            <a:spLocks noGrp="1" noChangeArrowheads="1"/>
          </p:cNvSpPr>
          <p:nvPr>
            <p:ph type="ftr" sz="quarter" idx="11"/>
          </p:nvPr>
        </p:nvSpPr>
        <p:spPr/>
        <p:txBody>
          <a:bodyPr/>
          <a:lstStyle>
            <a:lvl1pPr>
              <a:defRPr smtClean="0"/>
            </a:lvl1pPr>
          </a:lstStyle>
          <a:p>
            <a:pPr>
              <a:defRPr/>
            </a:pPr>
            <a:endParaRPr lang="zh-CN" altLang="en-US">
              <a:solidFill>
                <a:srgbClr val="000000"/>
              </a:solidFill>
            </a:endParaRPr>
          </a:p>
        </p:txBody>
      </p:sp>
      <p:sp>
        <p:nvSpPr>
          <p:cNvPr id="29" name="Rectangle 29"/>
          <p:cNvSpPr>
            <a:spLocks noGrp="1" noChangeArrowheads="1"/>
          </p:cNvSpPr>
          <p:nvPr>
            <p:ph type="sldNum" sz="quarter" idx="12"/>
          </p:nvPr>
        </p:nvSpPr>
        <p:spPr/>
        <p:txBody>
          <a:bodyPr/>
          <a:lstStyle>
            <a:lvl1pPr>
              <a:defRPr smtClean="0"/>
            </a:lvl1pPr>
          </a:lstStyle>
          <a:p>
            <a:pPr>
              <a:defRPr/>
            </a:pPr>
            <a:fld id="{2D354EA4-14F2-400A-AE23-0ACB1C5EBD2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4892352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A8EE275-E4E5-4BE4-A73B-489DAF0E69C8}"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4770997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F82AF726-9792-49AB-8EBF-950AE7C5BD8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2631303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0DD818B6-A50E-4EEB-93EA-6838DCE68EE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4160878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8"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29"/>
          <p:cNvSpPr>
            <a:spLocks noGrp="1" noChangeArrowheads="1"/>
          </p:cNvSpPr>
          <p:nvPr>
            <p:ph type="sldNum" sz="quarter" idx="12"/>
          </p:nvPr>
        </p:nvSpPr>
        <p:spPr>
          <a:ln/>
        </p:spPr>
        <p:txBody>
          <a:bodyPr/>
          <a:lstStyle>
            <a:lvl1pPr>
              <a:defRPr/>
            </a:lvl1pPr>
          </a:lstStyle>
          <a:p>
            <a:pPr>
              <a:defRPr/>
            </a:pPr>
            <a:fld id="{6EBA2DB3-881E-4B50-84EC-C642A5A4AEC6}"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120437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4"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29"/>
          <p:cNvSpPr>
            <a:spLocks noGrp="1" noChangeArrowheads="1"/>
          </p:cNvSpPr>
          <p:nvPr>
            <p:ph type="sldNum" sz="quarter" idx="12"/>
          </p:nvPr>
        </p:nvSpPr>
        <p:spPr>
          <a:ln/>
        </p:spPr>
        <p:txBody>
          <a:bodyPr/>
          <a:lstStyle>
            <a:lvl1pPr>
              <a:defRPr/>
            </a:lvl1pPr>
          </a:lstStyle>
          <a:p>
            <a:pPr>
              <a:defRPr/>
            </a:pPr>
            <a:fld id="{A17B8123-A792-4B40-80D7-DC463BB70579}"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263217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3"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Rectangle 29"/>
          <p:cNvSpPr>
            <a:spLocks noGrp="1" noChangeArrowheads="1"/>
          </p:cNvSpPr>
          <p:nvPr>
            <p:ph type="sldNum" sz="quarter" idx="12"/>
          </p:nvPr>
        </p:nvSpPr>
        <p:spPr>
          <a:ln/>
        </p:spPr>
        <p:txBody>
          <a:bodyPr/>
          <a:lstStyle>
            <a:lvl1pPr>
              <a:defRPr/>
            </a:lvl1pPr>
          </a:lstStyle>
          <a:p>
            <a:pPr>
              <a:defRPr/>
            </a:pPr>
            <a:fld id="{229264F6-1D0C-422A-97B8-996B4A9E72E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90832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363612-D291-405F-A75C-8CD9094300C5}" type="datetimeFigureOut">
              <a:rPr lang="zh-CN" altLang="en-US" smtClean="0"/>
              <a:pPr/>
              <a:t>2017/4/20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4B9D82-0364-486F-B08A-2265B4F02EDF}" type="slidenum">
              <a:rPr lang="zh-CN" altLang="en-US" smtClean="0"/>
              <a:pPr/>
              <a:t>‹#›</a:t>
            </a:fld>
            <a:endParaRPr lang="zh-CN" altLang="en-US"/>
          </a:p>
        </p:txBody>
      </p:sp>
    </p:spTree>
    <p:extLst>
      <p:ext uri="{BB962C8B-B14F-4D97-AF65-F5344CB8AC3E}">
        <p14:creationId xmlns:p14="http://schemas.microsoft.com/office/powerpoint/2010/main" val="3565727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7D33FAC6-ECCE-4B5B-AAE3-0EAA0922105B}"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6670869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6ED3BF4E-5868-45EE-9D44-E38482F81FF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0100822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D8C12F3D-73C1-4B42-878D-0A968734561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7659473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73163"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03EA299-6279-4A6D-A502-C57EE552DF7D}"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2827011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144000" cy="1063625"/>
            <a:chOff x="0" y="0"/>
            <a:chExt cx="5762" cy="670"/>
          </a:xfrm>
        </p:grpSpPr>
        <p:grpSp>
          <p:nvGrpSpPr>
            <p:cNvPr id="5" name="Group 3"/>
            <p:cNvGrpSpPr>
              <a:grpSpLocks/>
            </p:cNvGrpSpPr>
            <p:nvPr/>
          </p:nvGrpSpPr>
          <p:grpSpPr bwMode="auto">
            <a:xfrm flipH="1">
              <a:off x="0" y="26"/>
              <a:ext cx="5762" cy="638"/>
              <a:chOff x="0" y="0"/>
              <a:chExt cx="5762" cy="638"/>
            </a:xfrm>
          </p:grpSpPr>
          <p:sp>
            <p:nvSpPr>
              <p:cNvPr id="8"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9"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1"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2"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3"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4"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5"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6"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7"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8"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9"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0"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1"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2"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3"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4"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5"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6"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6" name="未知"/>
            <p:cNvSpPr>
              <a:spLocks/>
            </p:cNvSpPr>
            <p:nvPr/>
          </p:nvSpPr>
          <p:spPr bwMode="auto">
            <a:xfrm flipH="1">
              <a:off x="0" y="0"/>
              <a:ext cx="5762" cy="412"/>
            </a:xfrm>
            <a:custGeom>
              <a:avLst/>
              <a:gdLst>
                <a:gd name="T0" fmla="*/ 0 w 5762"/>
                <a:gd name="T1" fmla="*/ 210 h 385"/>
                <a:gd name="T2" fmla="*/ 5762 w 5762"/>
                <a:gd name="T3" fmla="*/ 201 h 385"/>
                <a:gd name="T4" fmla="*/ 5762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7" name="未知"/>
            <p:cNvSpPr>
              <a:spLocks/>
            </p:cNvSpPr>
            <p:nvPr/>
          </p:nvSpPr>
          <p:spPr bwMode="auto">
            <a:xfrm flipH="1">
              <a:off x="0" y="481"/>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2073"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CN" altLang="en-US" noProof="0" smtClean="0"/>
              <a:t>单击此处编辑母版标题样式</a:t>
            </a:r>
          </a:p>
        </p:txBody>
      </p:sp>
      <p:sp>
        <p:nvSpPr>
          <p:cNvPr id="2074"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pPr lvl="0"/>
            <a:r>
              <a:rPr lang="zh-CN" altLang="en-US" noProof="0" smtClean="0"/>
              <a:t>单击此处编辑母版副标题样式</a:t>
            </a:r>
          </a:p>
        </p:txBody>
      </p:sp>
      <p:sp>
        <p:nvSpPr>
          <p:cNvPr id="27" name="Rectangle 27"/>
          <p:cNvSpPr>
            <a:spLocks noGrp="1" noChangeArrowheads="1"/>
          </p:cNvSpPr>
          <p:nvPr>
            <p:ph type="dt" sz="half" idx="10"/>
          </p:nvPr>
        </p:nvSpPr>
        <p:spPr>
          <a:xfrm>
            <a:off x="1166813" y="6248400"/>
            <a:ext cx="1905000" cy="457200"/>
          </a:xfrm>
        </p:spPr>
        <p:txBody>
          <a:bodyPr/>
          <a:lstStyle>
            <a:lvl1pPr>
              <a:defRPr smtClean="0"/>
            </a:lvl1pPr>
          </a:lstStyle>
          <a:p>
            <a:pPr>
              <a:defRPr/>
            </a:pPr>
            <a:endParaRPr lang="zh-CN" altLang="en-US">
              <a:solidFill>
                <a:srgbClr val="000000"/>
              </a:solidFill>
            </a:endParaRPr>
          </a:p>
        </p:txBody>
      </p:sp>
      <p:sp>
        <p:nvSpPr>
          <p:cNvPr id="28" name="Rectangle 28"/>
          <p:cNvSpPr>
            <a:spLocks noGrp="1" noChangeArrowheads="1"/>
          </p:cNvSpPr>
          <p:nvPr>
            <p:ph type="ftr" sz="quarter" idx="11"/>
          </p:nvPr>
        </p:nvSpPr>
        <p:spPr/>
        <p:txBody>
          <a:bodyPr/>
          <a:lstStyle>
            <a:lvl1pPr>
              <a:defRPr smtClean="0"/>
            </a:lvl1pPr>
          </a:lstStyle>
          <a:p>
            <a:pPr>
              <a:defRPr/>
            </a:pPr>
            <a:endParaRPr lang="zh-CN" altLang="en-US">
              <a:solidFill>
                <a:srgbClr val="000000"/>
              </a:solidFill>
            </a:endParaRPr>
          </a:p>
        </p:txBody>
      </p:sp>
      <p:sp>
        <p:nvSpPr>
          <p:cNvPr id="29" name="Rectangle 29"/>
          <p:cNvSpPr>
            <a:spLocks noGrp="1" noChangeArrowheads="1"/>
          </p:cNvSpPr>
          <p:nvPr>
            <p:ph type="sldNum" sz="quarter" idx="12"/>
          </p:nvPr>
        </p:nvSpPr>
        <p:spPr/>
        <p:txBody>
          <a:bodyPr/>
          <a:lstStyle>
            <a:lvl1pPr>
              <a:defRPr smtClean="0"/>
            </a:lvl1pPr>
          </a:lstStyle>
          <a:p>
            <a:pPr>
              <a:defRPr/>
            </a:pPr>
            <a:fld id="{2D354EA4-14F2-400A-AE23-0ACB1C5EBD2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7395264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A8EE275-E4E5-4BE4-A73B-489DAF0E69C8}"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1293642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F82AF726-9792-49AB-8EBF-950AE7C5BD8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7366459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0DD818B6-A50E-4EEB-93EA-6838DCE68EE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7017182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8"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29"/>
          <p:cNvSpPr>
            <a:spLocks noGrp="1" noChangeArrowheads="1"/>
          </p:cNvSpPr>
          <p:nvPr>
            <p:ph type="sldNum" sz="quarter" idx="12"/>
          </p:nvPr>
        </p:nvSpPr>
        <p:spPr>
          <a:ln/>
        </p:spPr>
        <p:txBody>
          <a:bodyPr/>
          <a:lstStyle>
            <a:lvl1pPr>
              <a:defRPr/>
            </a:lvl1pPr>
          </a:lstStyle>
          <a:p>
            <a:pPr>
              <a:defRPr/>
            </a:pPr>
            <a:fld id="{6EBA2DB3-881E-4B50-84EC-C642A5A4AEC6}"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7517084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4"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29"/>
          <p:cNvSpPr>
            <a:spLocks noGrp="1" noChangeArrowheads="1"/>
          </p:cNvSpPr>
          <p:nvPr>
            <p:ph type="sldNum" sz="quarter" idx="12"/>
          </p:nvPr>
        </p:nvSpPr>
        <p:spPr>
          <a:ln/>
        </p:spPr>
        <p:txBody>
          <a:bodyPr/>
          <a:lstStyle>
            <a:lvl1pPr>
              <a:defRPr/>
            </a:lvl1pPr>
          </a:lstStyle>
          <a:p>
            <a:pPr>
              <a:defRPr/>
            </a:pPr>
            <a:fld id="{A17B8123-A792-4B40-80D7-DC463BB70579}"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19115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363612-D291-405F-A75C-8CD9094300C5}" type="datetimeFigureOut">
              <a:rPr lang="zh-CN" altLang="en-US" smtClean="0"/>
              <a:pPr/>
              <a:t>2017/4/20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4B9D82-0364-486F-B08A-2265B4F02EDF}" type="slidenum">
              <a:rPr lang="zh-CN" altLang="en-US" smtClean="0"/>
              <a:pPr/>
              <a:t>‹#›</a:t>
            </a:fld>
            <a:endParaRPr lang="zh-CN" altLang="en-US"/>
          </a:p>
        </p:txBody>
      </p:sp>
    </p:spTree>
    <p:extLst>
      <p:ext uri="{BB962C8B-B14F-4D97-AF65-F5344CB8AC3E}">
        <p14:creationId xmlns:p14="http://schemas.microsoft.com/office/powerpoint/2010/main" val="40143624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3"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Rectangle 29"/>
          <p:cNvSpPr>
            <a:spLocks noGrp="1" noChangeArrowheads="1"/>
          </p:cNvSpPr>
          <p:nvPr>
            <p:ph type="sldNum" sz="quarter" idx="12"/>
          </p:nvPr>
        </p:nvSpPr>
        <p:spPr>
          <a:ln/>
        </p:spPr>
        <p:txBody>
          <a:bodyPr/>
          <a:lstStyle>
            <a:lvl1pPr>
              <a:defRPr/>
            </a:lvl1pPr>
          </a:lstStyle>
          <a:p>
            <a:pPr>
              <a:defRPr/>
            </a:pPr>
            <a:fld id="{229264F6-1D0C-422A-97B8-996B4A9E72E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4547251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7D33FAC6-ECCE-4B5B-AAE3-0EAA0922105B}"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367828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6ED3BF4E-5868-45EE-9D44-E38482F81FF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2113467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D8C12F3D-73C1-4B42-878D-0A968734561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2501345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73163"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03EA299-6279-4A6D-A502-C57EE552DF7D}"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3951036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144000" cy="1063625"/>
            <a:chOff x="0" y="0"/>
            <a:chExt cx="5762" cy="670"/>
          </a:xfrm>
        </p:grpSpPr>
        <p:grpSp>
          <p:nvGrpSpPr>
            <p:cNvPr id="5" name="Group 3"/>
            <p:cNvGrpSpPr>
              <a:grpSpLocks/>
            </p:cNvGrpSpPr>
            <p:nvPr/>
          </p:nvGrpSpPr>
          <p:grpSpPr bwMode="auto">
            <a:xfrm flipH="1">
              <a:off x="0" y="26"/>
              <a:ext cx="5762" cy="638"/>
              <a:chOff x="0" y="0"/>
              <a:chExt cx="5762" cy="638"/>
            </a:xfrm>
          </p:grpSpPr>
          <p:sp>
            <p:nvSpPr>
              <p:cNvPr id="8"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9"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1"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2"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3"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4"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5"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6"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7"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8"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9"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0"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1"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2"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3"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4"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5"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6"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6" name="未知"/>
            <p:cNvSpPr>
              <a:spLocks/>
            </p:cNvSpPr>
            <p:nvPr/>
          </p:nvSpPr>
          <p:spPr bwMode="auto">
            <a:xfrm flipH="1">
              <a:off x="0" y="0"/>
              <a:ext cx="5762" cy="412"/>
            </a:xfrm>
            <a:custGeom>
              <a:avLst/>
              <a:gdLst>
                <a:gd name="T0" fmla="*/ 0 w 5762"/>
                <a:gd name="T1" fmla="*/ 210 h 385"/>
                <a:gd name="T2" fmla="*/ 5762 w 5762"/>
                <a:gd name="T3" fmla="*/ 201 h 385"/>
                <a:gd name="T4" fmla="*/ 5762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7" name="未知"/>
            <p:cNvSpPr>
              <a:spLocks/>
            </p:cNvSpPr>
            <p:nvPr/>
          </p:nvSpPr>
          <p:spPr bwMode="auto">
            <a:xfrm flipH="1">
              <a:off x="0" y="481"/>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2073"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CN" altLang="en-US" noProof="0" smtClean="0"/>
              <a:t>单击此处编辑母版标题样式</a:t>
            </a:r>
          </a:p>
        </p:txBody>
      </p:sp>
      <p:sp>
        <p:nvSpPr>
          <p:cNvPr id="2074"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pPr lvl="0"/>
            <a:r>
              <a:rPr lang="zh-CN" altLang="en-US" noProof="0" smtClean="0"/>
              <a:t>单击此处编辑母版副标题样式</a:t>
            </a:r>
          </a:p>
        </p:txBody>
      </p:sp>
      <p:sp>
        <p:nvSpPr>
          <p:cNvPr id="27" name="Rectangle 27"/>
          <p:cNvSpPr>
            <a:spLocks noGrp="1" noChangeArrowheads="1"/>
          </p:cNvSpPr>
          <p:nvPr>
            <p:ph type="dt" sz="half" idx="10"/>
          </p:nvPr>
        </p:nvSpPr>
        <p:spPr>
          <a:xfrm>
            <a:off x="1166813" y="6248400"/>
            <a:ext cx="1905000" cy="457200"/>
          </a:xfrm>
        </p:spPr>
        <p:txBody>
          <a:bodyPr/>
          <a:lstStyle>
            <a:lvl1pPr>
              <a:defRPr smtClean="0"/>
            </a:lvl1pPr>
          </a:lstStyle>
          <a:p>
            <a:pPr>
              <a:defRPr/>
            </a:pPr>
            <a:endParaRPr lang="zh-CN" altLang="en-US">
              <a:solidFill>
                <a:srgbClr val="000000"/>
              </a:solidFill>
            </a:endParaRPr>
          </a:p>
        </p:txBody>
      </p:sp>
      <p:sp>
        <p:nvSpPr>
          <p:cNvPr id="28" name="Rectangle 28"/>
          <p:cNvSpPr>
            <a:spLocks noGrp="1" noChangeArrowheads="1"/>
          </p:cNvSpPr>
          <p:nvPr>
            <p:ph type="ftr" sz="quarter" idx="11"/>
          </p:nvPr>
        </p:nvSpPr>
        <p:spPr/>
        <p:txBody>
          <a:bodyPr/>
          <a:lstStyle>
            <a:lvl1pPr>
              <a:defRPr smtClean="0"/>
            </a:lvl1pPr>
          </a:lstStyle>
          <a:p>
            <a:pPr>
              <a:defRPr/>
            </a:pPr>
            <a:endParaRPr lang="zh-CN" altLang="en-US">
              <a:solidFill>
                <a:srgbClr val="000000"/>
              </a:solidFill>
            </a:endParaRPr>
          </a:p>
        </p:txBody>
      </p:sp>
      <p:sp>
        <p:nvSpPr>
          <p:cNvPr id="29" name="Rectangle 29"/>
          <p:cNvSpPr>
            <a:spLocks noGrp="1" noChangeArrowheads="1"/>
          </p:cNvSpPr>
          <p:nvPr>
            <p:ph type="sldNum" sz="quarter" idx="12"/>
          </p:nvPr>
        </p:nvSpPr>
        <p:spPr/>
        <p:txBody>
          <a:bodyPr/>
          <a:lstStyle>
            <a:lvl1pPr>
              <a:defRPr smtClean="0"/>
            </a:lvl1pPr>
          </a:lstStyle>
          <a:p>
            <a:pPr>
              <a:defRPr/>
            </a:pPr>
            <a:fld id="{2D354EA4-14F2-400A-AE23-0ACB1C5EBD2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18880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A8EE275-E4E5-4BE4-A73B-489DAF0E69C8}"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9129866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F82AF726-9792-49AB-8EBF-950AE7C5BD8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340747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0DD818B6-A50E-4EEB-93EA-6838DCE68EE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3651256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8"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29"/>
          <p:cNvSpPr>
            <a:spLocks noGrp="1" noChangeArrowheads="1"/>
          </p:cNvSpPr>
          <p:nvPr>
            <p:ph type="sldNum" sz="quarter" idx="12"/>
          </p:nvPr>
        </p:nvSpPr>
        <p:spPr>
          <a:ln/>
        </p:spPr>
        <p:txBody>
          <a:bodyPr/>
          <a:lstStyle>
            <a:lvl1pPr>
              <a:defRPr/>
            </a:lvl1pPr>
          </a:lstStyle>
          <a:p>
            <a:pPr>
              <a:defRPr/>
            </a:pPr>
            <a:fld id="{6EBA2DB3-881E-4B50-84EC-C642A5A4AEC6}"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4852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363612-D291-405F-A75C-8CD9094300C5}" type="datetimeFigureOut">
              <a:rPr lang="zh-CN" altLang="en-US" smtClean="0"/>
              <a:pPr/>
              <a:t>2017/4/20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4B9D82-0364-486F-B08A-2265B4F02EDF}" type="slidenum">
              <a:rPr lang="zh-CN" altLang="en-US" smtClean="0"/>
              <a:pPr/>
              <a:t>‹#›</a:t>
            </a:fld>
            <a:endParaRPr lang="zh-CN" altLang="en-US"/>
          </a:p>
        </p:txBody>
      </p:sp>
    </p:spTree>
    <p:extLst>
      <p:ext uri="{BB962C8B-B14F-4D97-AF65-F5344CB8AC3E}">
        <p14:creationId xmlns:p14="http://schemas.microsoft.com/office/powerpoint/2010/main" val="18209256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4"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29"/>
          <p:cNvSpPr>
            <a:spLocks noGrp="1" noChangeArrowheads="1"/>
          </p:cNvSpPr>
          <p:nvPr>
            <p:ph type="sldNum" sz="quarter" idx="12"/>
          </p:nvPr>
        </p:nvSpPr>
        <p:spPr>
          <a:ln/>
        </p:spPr>
        <p:txBody>
          <a:bodyPr/>
          <a:lstStyle>
            <a:lvl1pPr>
              <a:defRPr/>
            </a:lvl1pPr>
          </a:lstStyle>
          <a:p>
            <a:pPr>
              <a:defRPr/>
            </a:pPr>
            <a:fld id="{A17B8123-A792-4B40-80D7-DC463BB70579}"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5979708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3"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Rectangle 29"/>
          <p:cNvSpPr>
            <a:spLocks noGrp="1" noChangeArrowheads="1"/>
          </p:cNvSpPr>
          <p:nvPr>
            <p:ph type="sldNum" sz="quarter" idx="12"/>
          </p:nvPr>
        </p:nvSpPr>
        <p:spPr>
          <a:ln/>
        </p:spPr>
        <p:txBody>
          <a:bodyPr/>
          <a:lstStyle>
            <a:lvl1pPr>
              <a:defRPr/>
            </a:lvl1pPr>
          </a:lstStyle>
          <a:p>
            <a:pPr>
              <a:defRPr/>
            </a:pPr>
            <a:fld id="{229264F6-1D0C-422A-97B8-996B4A9E72E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1745811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7D33FAC6-ECCE-4B5B-AAE3-0EAA0922105B}"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2152243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6ED3BF4E-5868-45EE-9D44-E38482F81FF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1218755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D8C12F3D-73C1-4B42-878D-0A968734561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008646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73163"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03EA299-6279-4A6D-A502-C57EE552DF7D}"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2698805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144000" cy="1063625"/>
            <a:chOff x="0" y="0"/>
            <a:chExt cx="5762" cy="670"/>
          </a:xfrm>
        </p:grpSpPr>
        <p:grpSp>
          <p:nvGrpSpPr>
            <p:cNvPr id="5" name="Group 3"/>
            <p:cNvGrpSpPr>
              <a:grpSpLocks/>
            </p:cNvGrpSpPr>
            <p:nvPr/>
          </p:nvGrpSpPr>
          <p:grpSpPr bwMode="auto">
            <a:xfrm flipH="1">
              <a:off x="0" y="26"/>
              <a:ext cx="5762" cy="638"/>
              <a:chOff x="0" y="0"/>
              <a:chExt cx="5762" cy="638"/>
            </a:xfrm>
          </p:grpSpPr>
          <p:sp>
            <p:nvSpPr>
              <p:cNvPr id="8"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9"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1"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2"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3"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4"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5"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6"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7"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8"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9"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0"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1"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2"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3"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4"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5"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6"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6" name="未知"/>
            <p:cNvSpPr>
              <a:spLocks/>
            </p:cNvSpPr>
            <p:nvPr/>
          </p:nvSpPr>
          <p:spPr bwMode="auto">
            <a:xfrm flipH="1">
              <a:off x="0" y="0"/>
              <a:ext cx="5762" cy="412"/>
            </a:xfrm>
            <a:custGeom>
              <a:avLst/>
              <a:gdLst>
                <a:gd name="T0" fmla="*/ 0 w 5762"/>
                <a:gd name="T1" fmla="*/ 210 h 385"/>
                <a:gd name="T2" fmla="*/ 5762 w 5762"/>
                <a:gd name="T3" fmla="*/ 201 h 385"/>
                <a:gd name="T4" fmla="*/ 5762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7" name="未知"/>
            <p:cNvSpPr>
              <a:spLocks/>
            </p:cNvSpPr>
            <p:nvPr/>
          </p:nvSpPr>
          <p:spPr bwMode="auto">
            <a:xfrm flipH="1">
              <a:off x="0" y="481"/>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2073"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CN" altLang="en-US" noProof="0" smtClean="0"/>
              <a:t>单击此处编辑母版标题样式</a:t>
            </a:r>
          </a:p>
        </p:txBody>
      </p:sp>
      <p:sp>
        <p:nvSpPr>
          <p:cNvPr id="2074"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pPr lvl="0"/>
            <a:r>
              <a:rPr lang="zh-CN" altLang="en-US" noProof="0" smtClean="0"/>
              <a:t>单击此处编辑母版副标题样式</a:t>
            </a:r>
          </a:p>
        </p:txBody>
      </p:sp>
      <p:sp>
        <p:nvSpPr>
          <p:cNvPr id="27" name="Rectangle 27"/>
          <p:cNvSpPr>
            <a:spLocks noGrp="1" noChangeArrowheads="1"/>
          </p:cNvSpPr>
          <p:nvPr>
            <p:ph type="dt" sz="half" idx="10"/>
          </p:nvPr>
        </p:nvSpPr>
        <p:spPr>
          <a:xfrm>
            <a:off x="1166813" y="6248400"/>
            <a:ext cx="1905000" cy="457200"/>
          </a:xfrm>
        </p:spPr>
        <p:txBody>
          <a:bodyPr/>
          <a:lstStyle>
            <a:lvl1pPr>
              <a:defRPr smtClean="0"/>
            </a:lvl1pPr>
          </a:lstStyle>
          <a:p>
            <a:pPr>
              <a:defRPr/>
            </a:pPr>
            <a:endParaRPr lang="zh-CN" altLang="en-US">
              <a:solidFill>
                <a:srgbClr val="000000"/>
              </a:solidFill>
            </a:endParaRPr>
          </a:p>
        </p:txBody>
      </p:sp>
      <p:sp>
        <p:nvSpPr>
          <p:cNvPr id="28" name="Rectangle 28"/>
          <p:cNvSpPr>
            <a:spLocks noGrp="1" noChangeArrowheads="1"/>
          </p:cNvSpPr>
          <p:nvPr>
            <p:ph type="ftr" sz="quarter" idx="11"/>
          </p:nvPr>
        </p:nvSpPr>
        <p:spPr/>
        <p:txBody>
          <a:bodyPr/>
          <a:lstStyle>
            <a:lvl1pPr>
              <a:defRPr smtClean="0"/>
            </a:lvl1pPr>
          </a:lstStyle>
          <a:p>
            <a:pPr>
              <a:defRPr/>
            </a:pPr>
            <a:endParaRPr lang="zh-CN" altLang="en-US">
              <a:solidFill>
                <a:srgbClr val="000000"/>
              </a:solidFill>
            </a:endParaRPr>
          </a:p>
        </p:txBody>
      </p:sp>
      <p:sp>
        <p:nvSpPr>
          <p:cNvPr id="29" name="Rectangle 29"/>
          <p:cNvSpPr>
            <a:spLocks noGrp="1" noChangeArrowheads="1"/>
          </p:cNvSpPr>
          <p:nvPr>
            <p:ph type="sldNum" sz="quarter" idx="12"/>
          </p:nvPr>
        </p:nvSpPr>
        <p:spPr/>
        <p:txBody>
          <a:bodyPr/>
          <a:lstStyle>
            <a:lvl1pPr>
              <a:defRPr smtClean="0"/>
            </a:lvl1pPr>
          </a:lstStyle>
          <a:p>
            <a:pPr>
              <a:defRPr/>
            </a:pPr>
            <a:fld id="{2D354EA4-14F2-400A-AE23-0ACB1C5EBD2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8713694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A8EE275-E4E5-4BE4-A73B-489DAF0E69C8}"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882525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F82AF726-9792-49AB-8EBF-950AE7C5BD8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8795957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0DD818B6-A50E-4EEB-93EA-6838DCE68EE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485301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363612-D291-405F-A75C-8CD9094300C5}" type="datetimeFigureOut">
              <a:rPr lang="zh-CN" altLang="en-US" smtClean="0"/>
              <a:pPr/>
              <a:t>2017/4/20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4B9D82-0364-486F-B08A-2265B4F02EDF}" type="slidenum">
              <a:rPr lang="zh-CN" altLang="en-US" smtClean="0"/>
              <a:pPr/>
              <a:t>‹#›</a:t>
            </a:fld>
            <a:endParaRPr lang="zh-CN" altLang="en-US"/>
          </a:p>
        </p:txBody>
      </p:sp>
    </p:spTree>
    <p:extLst>
      <p:ext uri="{BB962C8B-B14F-4D97-AF65-F5344CB8AC3E}">
        <p14:creationId xmlns:p14="http://schemas.microsoft.com/office/powerpoint/2010/main" val="5374777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8"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29"/>
          <p:cNvSpPr>
            <a:spLocks noGrp="1" noChangeArrowheads="1"/>
          </p:cNvSpPr>
          <p:nvPr>
            <p:ph type="sldNum" sz="quarter" idx="12"/>
          </p:nvPr>
        </p:nvSpPr>
        <p:spPr>
          <a:ln/>
        </p:spPr>
        <p:txBody>
          <a:bodyPr/>
          <a:lstStyle>
            <a:lvl1pPr>
              <a:defRPr/>
            </a:lvl1pPr>
          </a:lstStyle>
          <a:p>
            <a:pPr>
              <a:defRPr/>
            </a:pPr>
            <a:fld id="{6EBA2DB3-881E-4B50-84EC-C642A5A4AEC6}"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24957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4"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29"/>
          <p:cNvSpPr>
            <a:spLocks noGrp="1" noChangeArrowheads="1"/>
          </p:cNvSpPr>
          <p:nvPr>
            <p:ph type="sldNum" sz="quarter" idx="12"/>
          </p:nvPr>
        </p:nvSpPr>
        <p:spPr>
          <a:ln/>
        </p:spPr>
        <p:txBody>
          <a:bodyPr/>
          <a:lstStyle>
            <a:lvl1pPr>
              <a:defRPr/>
            </a:lvl1pPr>
          </a:lstStyle>
          <a:p>
            <a:pPr>
              <a:defRPr/>
            </a:pPr>
            <a:fld id="{A17B8123-A792-4B40-80D7-DC463BB70579}"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875585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3"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Rectangle 29"/>
          <p:cNvSpPr>
            <a:spLocks noGrp="1" noChangeArrowheads="1"/>
          </p:cNvSpPr>
          <p:nvPr>
            <p:ph type="sldNum" sz="quarter" idx="12"/>
          </p:nvPr>
        </p:nvSpPr>
        <p:spPr>
          <a:ln/>
        </p:spPr>
        <p:txBody>
          <a:bodyPr/>
          <a:lstStyle>
            <a:lvl1pPr>
              <a:defRPr/>
            </a:lvl1pPr>
          </a:lstStyle>
          <a:p>
            <a:pPr>
              <a:defRPr/>
            </a:pPr>
            <a:fld id="{229264F6-1D0C-422A-97B8-996B4A9E72E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8486500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7D33FAC6-ECCE-4B5B-AAE3-0EAA0922105B}"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719766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6ED3BF4E-5868-45EE-9D44-E38482F81FF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7400018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D8C12F3D-73C1-4B42-878D-0A968734561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2841340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73163"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03EA299-6279-4A6D-A502-C57EE552DF7D}"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0601088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21990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58695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398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363612-D291-405F-A75C-8CD9094300C5}" type="datetimeFigureOut">
              <a:rPr lang="zh-CN" altLang="en-US" smtClean="0"/>
              <a:pPr/>
              <a:t>2017/4/20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4B9D82-0364-486F-B08A-2265B4F02EDF}" type="slidenum">
              <a:rPr lang="zh-CN" altLang="en-US" smtClean="0"/>
              <a:pPr/>
              <a:t>‹#›</a:t>
            </a:fld>
            <a:endParaRPr lang="zh-CN" altLang="en-US"/>
          </a:p>
        </p:txBody>
      </p:sp>
    </p:spTree>
    <p:extLst>
      <p:ext uri="{BB962C8B-B14F-4D97-AF65-F5344CB8AC3E}">
        <p14:creationId xmlns:p14="http://schemas.microsoft.com/office/powerpoint/2010/main" val="11579556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11791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960110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73208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5952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171817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8808343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1610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03780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363612-D291-405F-A75C-8CD9094300C5}" type="datetimeFigureOut">
              <a:rPr lang="zh-CN" altLang="en-US" smtClean="0"/>
              <a:pPr/>
              <a:t>2017/4/20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4B9D82-0364-486F-B08A-2265B4F02EDF}" type="slidenum">
              <a:rPr lang="zh-CN" altLang="en-US" smtClean="0"/>
              <a:pPr/>
              <a:t>‹#›</a:t>
            </a:fld>
            <a:endParaRPr lang="zh-CN" altLang="en-US"/>
          </a:p>
        </p:txBody>
      </p:sp>
    </p:spTree>
    <p:extLst>
      <p:ext uri="{BB962C8B-B14F-4D97-AF65-F5344CB8AC3E}">
        <p14:creationId xmlns:p14="http://schemas.microsoft.com/office/powerpoint/2010/main" val="2156779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363612-D291-405F-A75C-8CD9094300C5}" type="datetimeFigureOut">
              <a:rPr lang="zh-CN" altLang="en-US" smtClean="0"/>
              <a:pPr/>
              <a:t>2017/4/20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4B9D82-0364-486F-B08A-2265B4F02EDF}" type="slidenum">
              <a:rPr lang="zh-CN" altLang="en-US" smtClean="0"/>
              <a:pPr/>
              <a:t>‹#›</a:t>
            </a:fld>
            <a:endParaRPr lang="zh-CN" altLang="en-US"/>
          </a:p>
        </p:txBody>
      </p:sp>
    </p:spTree>
    <p:extLst>
      <p:ext uri="{BB962C8B-B14F-4D97-AF65-F5344CB8AC3E}">
        <p14:creationId xmlns:p14="http://schemas.microsoft.com/office/powerpoint/2010/main" val="179458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63612-D291-405F-A75C-8CD9094300C5}" type="datetimeFigureOut">
              <a:rPr lang="zh-CN" altLang="en-US" smtClean="0"/>
              <a:pPr/>
              <a:t>2017/4/20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B9D82-0364-486F-B08A-2265B4F02EDF}" type="slidenum">
              <a:rPr lang="zh-CN" altLang="en-US" smtClean="0"/>
              <a:pPr/>
              <a:t>‹#›</a:t>
            </a:fld>
            <a:endParaRPr lang="zh-CN" altLang="en-US"/>
          </a:p>
        </p:txBody>
      </p:sp>
    </p:spTree>
    <p:extLst>
      <p:ext uri="{BB962C8B-B14F-4D97-AF65-F5344CB8AC3E}">
        <p14:creationId xmlns:p14="http://schemas.microsoft.com/office/powerpoint/2010/main" val="464045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063625" cy="6853238"/>
            <a:chOff x="0" y="0"/>
            <a:chExt cx="670" cy="4320"/>
          </a:xfrm>
        </p:grpSpPr>
        <p:grpSp>
          <p:nvGrpSpPr>
            <p:cNvPr id="1032" name="Group 3"/>
            <p:cNvGrpSpPr>
              <a:grpSpLocks/>
            </p:cNvGrpSpPr>
            <p:nvPr/>
          </p:nvGrpSpPr>
          <p:grpSpPr bwMode="auto">
            <a:xfrm rot="16200000" flipH="1">
              <a:off x="-1815" y="1841"/>
              <a:ext cx="4320" cy="638"/>
              <a:chOff x="0" y="0"/>
              <a:chExt cx="5762" cy="638"/>
            </a:xfrm>
          </p:grpSpPr>
          <p:sp>
            <p:nvSpPr>
              <p:cNvPr id="1035"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6"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7"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8"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9"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0"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1"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2"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3"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4"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5"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6"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7"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8"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9"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50"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3"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4"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1033" name="未知"/>
            <p:cNvSpPr>
              <a:spLocks/>
            </p:cNvSpPr>
            <p:nvPr/>
          </p:nvSpPr>
          <p:spPr bwMode="auto">
            <a:xfrm rot="16200000" flipH="1">
              <a:off x="-1954" y="1954"/>
              <a:ext cx="4320" cy="412"/>
            </a:xfrm>
            <a:custGeom>
              <a:avLst/>
              <a:gdLst>
                <a:gd name="T0" fmla="*/ 0 w 5762"/>
                <a:gd name="T1" fmla="*/ 210 h 385"/>
                <a:gd name="T2" fmla="*/ 4320 w 5762"/>
                <a:gd name="T3" fmla="*/ 201 h 385"/>
                <a:gd name="T4" fmla="*/ 4320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4" name="未知"/>
            <p:cNvSpPr>
              <a:spLocks/>
            </p:cNvSpPr>
            <p:nvPr/>
          </p:nvSpPr>
          <p:spPr bwMode="auto">
            <a:xfrm rot="16200000" flipH="1">
              <a:off x="-1587" y="2065"/>
              <a:ext cx="4319" cy="189"/>
            </a:xfrm>
            <a:custGeom>
              <a:avLst/>
              <a:gdLst>
                <a:gd name="T0" fmla="*/ 0 w 5761"/>
                <a:gd name="T1" fmla="*/ 28 h 189"/>
                <a:gd name="T2" fmla="*/ 4319 w 5761"/>
                <a:gd name="T3" fmla="*/ 0 h 189"/>
                <a:gd name="T4" fmla="*/ 4319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51" name="Rectangle 27"/>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2" name="Rectangle 28"/>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3" name="Rectangle 29"/>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fontAlgn="base">
              <a:spcAft>
                <a:spcPct val="0"/>
              </a:spcAft>
              <a:defRPr/>
            </a:pPr>
            <a:fld id="{F8C47E22-E5C8-4710-813C-0AB75E21B04A}" type="slidenum">
              <a:rPr lang="zh-CN" altLang="en-US">
                <a:solidFill>
                  <a:srgbClr val="000000"/>
                </a:solidFill>
              </a:rPr>
              <a:pPr fontAlgn="base">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2533514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l" rtl="0" fontAlgn="base">
        <a:spcBef>
          <a:spcPct val="0"/>
        </a:spcBef>
        <a:spcAft>
          <a:spcPct val="0"/>
        </a:spcAft>
        <a:defRPr sz="4400">
          <a:solidFill>
            <a:schemeClr val="tx2"/>
          </a:solidFill>
          <a:latin typeface="Times New Roman" pitchFamily="18" charset="0"/>
          <a:ea typeface="宋体" pitchFamily="2" charset="-122"/>
        </a:defRPr>
      </a:lvl6pPr>
      <a:lvl7pPr marL="914400" algn="l" rtl="0" fontAlgn="base">
        <a:spcBef>
          <a:spcPct val="0"/>
        </a:spcBef>
        <a:spcAft>
          <a:spcPct val="0"/>
        </a:spcAft>
        <a:defRPr sz="4400">
          <a:solidFill>
            <a:schemeClr val="tx2"/>
          </a:solidFill>
          <a:latin typeface="Times New Roman" pitchFamily="18" charset="0"/>
          <a:ea typeface="宋体" pitchFamily="2" charset="-122"/>
        </a:defRPr>
      </a:lvl7pPr>
      <a:lvl8pPr marL="1371600" algn="l" rtl="0" fontAlgn="base">
        <a:spcBef>
          <a:spcPct val="0"/>
        </a:spcBef>
        <a:spcAft>
          <a:spcPct val="0"/>
        </a:spcAft>
        <a:defRPr sz="4400">
          <a:solidFill>
            <a:schemeClr val="tx2"/>
          </a:solidFill>
          <a:latin typeface="Times New Roman" pitchFamily="18" charset="0"/>
          <a:ea typeface="宋体" pitchFamily="2" charset="-122"/>
        </a:defRPr>
      </a:lvl8pPr>
      <a:lvl9pPr marL="1828800" algn="l"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063625" cy="6853238"/>
            <a:chOff x="0" y="0"/>
            <a:chExt cx="670" cy="4320"/>
          </a:xfrm>
        </p:grpSpPr>
        <p:grpSp>
          <p:nvGrpSpPr>
            <p:cNvPr id="1032" name="Group 3"/>
            <p:cNvGrpSpPr>
              <a:grpSpLocks/>
            </p:cNvGrpSpPr>
            <p:nvPr/>
          </p:nvGrpSpPr>
          <p:grpSpPr bwMode="auto">
            <a:xfrm rot="16200000" flipH="1">
              <a:off x="-1815" y="1841"/>
              <a:ext cx="4320" cy="638"/>
              <a:chOff x="0" y="0"/>
              <a:chExt cx="5762" cy="638"/>
            </a:xfrm>
          </p:grpSpPr>
          <p:sp>
            <p:nvSpPr>
              <p:cNvPr id="1035"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6"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7"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8"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9"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0"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1"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2"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3"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4"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5"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6"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7"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8"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9"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50"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3"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4"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1033" name="未知"/>
            <p:cNvSpPr>
              <a:spLocks/>
            </p:cNvSpPr>
            <p:nvPr/>
          </p:nvSpPr>
          <p:spPr bwMode="auto">
            <a:xfrm rot="16200000" flipH="1">
              <a:off x="-1954" y="1954"/>
              <a:ext cx="4320" cy="412"/>
            </a:xfrm>
            <a:custGeom>
              <a:avLst/>
              <a:gdLst>
                <a:gd name="T0" fmla="*/ 0 w 5762"/>
                <a:gd name="T1" fmla="*/ 210 h 385"/>
                <a:gd name="T2" fmla="*/ 4320 w 5762"/>
                <a:gd name="T3" fmla="*/ 201 h 385"/>
                <a:gd name="T4" fmla="*/ 4320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4" name="未知"/>
            <p:cNvSpPr>
              <a:spLocks/>
            </p:cNvSpPr>
            <p:nvPr/>
          </p:nvSpPr>
          <p:spPr bwMode="auto">
            <a:xfrm rot="16200000" flipH="1">
              <a:off x="-1587" y="2065"/>
              <a:ext cx="4319" cy="189"/>
            </a:xfrm>
            <a:custGeom>
              <a:avLst/>
              <a:gdLst>
                <a:gd name="T0" fmla="*/ 0 w 5761"/>
                <a:gd name="T1" fmla="*/ 28 h 189"/>
                <a:gd name="T2" fmla="*/ 4319 w 5761"/>
                <a:gd name="T3" fmla="*/ 0 h 189"/>
                <a:gd name="T4" fmla="*/ 4319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51" name="Rectangle 27"/>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2" name="Rectangle 28"/>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3" name="Rectangle 29"/>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fontAlgn="base">
              <a:spcAft>
                <a:spcPct val="0"/>
              </a:spcAft>
              <a:defRPr/>
            </a:pPr>
            <a:fld id="{F8C47E22-E5C8-4710-813C-0AB75E21B04A}" type="slidenum">
              <a:rPr lang="zh-CN" altLang="en-US">
                <a:solidFill>
                  <a:srgbClr val="000000"/>
                </a:solidFill>
              </a:rPr>
              <a:pPr fontAlgn="base">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9529120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l" rtl="0" fontAlgn="base">
        <a:spcBef>
          <a:spcPct val="0"/>
        </a:spcBef>
        <a:spcAft>
          <a:spcPct val="0"/>
        </a:spcAft>
        <a:defRPr sz="4400">
          <a:solidFill>
            <a:schemeClr val="tx2"/>
          </a:solidFill>
          <a:latin typeface="Times New Roman" pitchFamily="18" charset="0"/>
          <a:ea typeface="宋体" pitchFamily="2" charset="-122"/>
        </a:defRPr>
      </a:lvl6pPr>
      <a:lvl7pPr marL="914400" algn="l" rtl="0" fontAlgn="base">
        <a:spcBef>
          <a:spcPct val="0"/>
        </a:spcBef>
        <a:spcAft>
          <a:spcPct val="0"/>
        </a:spcAft>
        <a:defRPr sz="4400">
          <a:solidFill>
            <a:schemeClr val="tx2"/>
          </a:solidFill>
          <a:latin typeface="Times New Roman" pitchFamily="18" charset="0"/>
          <a:ea typeface="宋体" pitchFamily="2" charset="-122"/>
        </a:defRPr>
      </a:lvl7pPr>
      <a:lvl8pPr marL="1371600" algn="l" rtl="0" fontAlgn="base">
        <a:spcBef>
          <a:spcPct val="0"/>
        </a:spcBef>
        <a:spcAft>
          <a:spcPct val="0"/>
        </a:spcAft>
        <a:defRPr sz="4400">
          <a:solidFill>
            <a:schemeClr val="tx2"/>
          </a:solidFill>
          <a:latin typeface="Times New Roman" pitchFamily="18" charset="0"/>
          <a:ea typeface="宋体" pitchFamily="2" charset="-122"/>
        </a:defRPr>
      </a:lvl8pPr>
      <a:lvl9pPr marL="1828800" algn="l"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063625" cy="6853238"/>
            <a:chOff x="0" y="0"/>
            <a:chExt cx="670" cy="4320"/>
          </a:xfrm>
        </p:grpSpPr>
        <p:grpSp>
          <p:nvGrpSpPr>
            <p:cNvPr id="1032" name="Group 3"/>
            <p:cNvGrpSpPr>
              <a:grpSpLocks/>
            </p:cNvGrpSpPr>
            <p:nvPr/>
          </p:nvGrpSpPr>
          <p:grpSpPr bwMode="auto">
            <a:xfrm rot="16200000" flipH="1">
              <a:off x="-1815" y="1841"/>
              <a:ext cx="4320" cy="638"/>
              <a:chOff x="0" y="0"/>
              <a:chExt cx="5762" cy="638"/>
            </a:xfrm>
          </p:grpSpPr>
          <p:sp>
            <p:nvSpPr>
              <p:cNvPr id="1035"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6"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7"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8"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9"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0"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1"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2"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3"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4"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5"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6"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7"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8"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9"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50"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3"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4"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1033" name="未知"/>
            <p:cNvSpPr>
              <a:spLocks/>
            </p:cNvSpPr>
            <p:nvPr/>
          </p:nvSpPr>
          <p:spPr bwMode="auto">
            <a:xfrm rot="16200000" flipH="1">
              <a:off x="-1954" y="1954"/>
              <a:ext cx="4320" cy="412"/>
            </a:xfrm>
            <a:custGeom>
              <a:avLst/>
              <a:gdLst>
                <a:gd name="T0" fmla="*/ 0 w 5762"/>
                <a:gd name="T1" fmla="*/ 210 h 385"/>
                <a:gd name="T2" fmla="*/ 4320 w 5762"/>
                <a:gd name="T3" fmla="*/ 201 h 385"/>
                <a:gd name="T4" fmla="*/ 4320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4" name="未知"/>
            <p:cNvSpPr>
              <a:spLocks/>
            </p:cNvSpPr>
            <p:nvPr/>
          </p:nvSpPr>
          <p:spPr bwMode="auto">
            <a:xfrm rot="16200000" flipH="1">
              <a:off x="-1587" y="2065"/>
              <a:ext cx="4319" cy="189"/>
            </a:xfrm>
            <a:custGeom>
              <a:avLst/>
              <a:gdLst>
                <a:gd name="T0" fmla="*/ 0 w 5761"/>
                <a:gd name="T1" fmla="*/ 28 h 189"/>
                <a:gd name="T2" fmla="*/ 4319 w 5761"/>
                <a:gd name="T3" fmla="*/ 0 h 189"/>
                <a:gd name="T4" fmla="*/ 4319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51" name="Rectangle 27"/>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2" name="Rectangle 28"/>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3" name="Rectangle 29"/>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fontAlgn="base">
              <a:spcAft>
                <a:spcPct val="0"/>
              </a:spcAft>
              <a:defRPr/>
            </a:pPr>
            <a:fld id="{F8C47E22-E5C8-4710-813C-0AB75E21B04A}" type="slidenum">
              <a:rPr lang="zh-CN" altLang="en-US">
                <a:solidFill>
                  <a:srgbClr val="000000"/>
                </a:solidFill>
              </a:rPr>
              <a:pPr fontAlgn="base">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883961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l" rtl="0" fontAlgn="base">
        <a:spcBef>
          <a:spcPct val="0"/>
        </a:spcBef>
        <a:spcAft>
          <a:spcPct val="0"/>
        </a:spcAft>
        <a:defRPr sz="4400">
          <a:solidFill>
            <a:schemeClr val="tx2"/>
          </a:solidFill>
          <a:latin typeface="Times New Roman" pitchFamily="18" charset="0"/>
          <a:ea typeface="宋体" pitchFamily="2" charset="-122"/>
        </a:defRPr>
      </a:lvl6pPr>
      <a:lvl7pPr marL="914400" algn="l" rtl="0" fontAlgn="base">
        <a:spcBef>
          <a:spcPct val="0"/>
        </a:spcBef>
        <a:spcAft>
          <a:spcPct val="0"/>
        </a:spcAft>
        <a:defRPr sz="4400">
          <a:solidFill>
            <a:schemeClr val="tx2"/>
          </a:solidFill>
          <a:latin typeface="Times New Roman" pitchFamily="18" charset="0"/>
          <a:ea typeface="宋体" pitchFamily="2" charset="-122"/>
        </a:defRPr>
      </a:lvl7pPr>
      <a:lvl8pPr marL="1371600" algn="l" rtl="0" fontAlgn="base">
        <a:spcBef>
          <a:spcPct val="0"/>
        </a:spcBef>
        <a:spcAft>
          <a:spcPct val="0"/>
        </a:spcAft>
        <a:defRPr sz="4400">
          <a:solidFill>
            <a:schemeClr val="tx2"/>
          </a:solidFill>
          <a:latin typeface="Times New Roman" pitchFamily="18" charset="0"/>
          <a:ea typeface="宋体" pitchFamily="2" charset="-122"/>
        </a:defRPr>
      </a:lvl8pPr>
      <a:lvl9pPr marL="1828800" algn="l"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063625" cy="6853238"/>
            <a:chOff x="0" y="0"/>
            <a:chExt cx="670" cy="4320"/>
          </a:xfrm>
        </p:grpSpPr>
        <p:grpSp>
          <p:nvGrpSpPr>
            <p:cNvPr id="1032" name="Group 3"/>
            <p:cNvGrpSpPr>
              <a:grpSpLocks/>
            </p:cNvGrpSpPr>
            <p:nvPr/>
          </p:nvGrpSpPr>
          <p:grpSpPr bwMode="auto">
            <a:xfrm rot="16200000" flipH="1">
              <a:off x="-1815" y="1841"/>
              <a:ext cx="4320" cy="638"/>
              <a:chOff x="0" y="0"/>
              <a:chExt cx="5762" cy="638"/>
            </a:xfrm>
          </p:grpSpPr>
          <p:sp>
            <p:nvSpPr>
              <p:cNvPr id="1035"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6"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7"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8"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9"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0"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1"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2"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3"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4"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5"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6"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7"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8"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9"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50"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3"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4"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1033" name="未知"/>
            <p:cNvSpPr>
              <a:spLocks/>
            </p:cNvSpPr>
            <p:nvPr/>
          </p:nvSpPr>
          <p:spPr bwMode="auto">
            <a:xfrm rot="16200000" flipH="1">
              <a:off x="-1954" y="1954"/>
              <a:ext cx="4320" cy="412"/>
            </a:xfrm>
            <a:custGeom>
              <a:avLst/>
              <a:gdLst>
                <a:gd name="T0" fmla="*/ 0 w 5762"/>
                <a:gd name="T1" fmla="*/ 210 h 385"/>
                <a:gd name="T2" fmla="*/ 4320 w 5762"/>
                <a:gd name="T3" fmla="*/ 201 h 385"/>
                <a:gd name="T4" fmla="*/ 4320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4" name="未知"/>
            <p:cNvSpPr>
              <a:spLocks/>
            </p:cNvSpPr>
            <p:nvPr/>
          </p:nvSpPr>
          <p:spPr bwMode="auto">
            <a:xfrm rot="16200000" flipH="1">
              <a:off x="-1587" y="2065"/>
              <a:ext cx="4319" cy="189"/>
            </a:xfrm>
            <a:custGeom>
              <a:avLst/>
              <a:gdLst>
                <a:gd name="T0" fmla="*/ 0 w 5761"/>
                <a:gd name="T1" fmla="*/ 28 h 189"/>
                <a:gd name="T2" fmla="*/ 4319 w 5761"/>
                <a:gd name="T3" fmla="*/ 0 h 189"/>
                <a:gd name="T4" fmla="*/ 4319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51" name="Rectangle 27"/>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2" name="Rectangle 28"/>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3" name="Rectangle 29"/>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fontAlgn="base">
              <a:spcAft>
                <a:spcPct val="0"/>
              </a:spcAft>
              <a:defRPr/>
            </a:pPr>
            <a:fld id="{F8C47E22-E5C8-4710-813C-0AB75E21B04A}" type="slidenum">
              <a:rPr lang="zh-CN" altLang="en-US">
                <a:solidFill>
                  <a:srgbClr val="000000"/>
                </a:solidFill>
              </a:rPr>
              <a:pPr fontAlgn="base">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2107604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l" rtl="0" fontAlgn="base">
        <a:spcBef>
          <a:spcPct val="0"/>
        </a:spcBef>
        <a:spcAft>
          <a:spcPct val="0"/>
        </a:spcAft>
        <a:defRPr sz="4400">
          <a:solidFill>
            <a:schemeClr val="tx2"/>
          </a:solidFill>
          <a:latin typeface="Times New Roman" pitchFamily="18" charset="0"/>
          <a:ea typeface="宋体" pitchFamily="2" charset="-122"/>
        </a:defRPr>
      </a:lvl6pPr>
      <a:lvl7pPr marL="914400" algn="l" rtl="0" fontAlgn="base">
        <a:spcBef>
          <a:spcPct val="0"/>
        </a:spcBef>
        <a:spcAft>
          <a:spcPct val="0"/>
        </a:spcAft>
        <a:defRPr sz="4400">
          <a:solidFill>
            <a:schemeClr val="tx2"/>
          </a:solidFill>
          <a:latin typeface="Times New Roman" pitchFamily="18" charset="0"/>
          <a:ea typeface="宋体" pitchFamily="2" charset="-122"/>
        </a:defRPr>
      </a:lvl7pPr>
      <a:lvl8pPr marL="1371600" algn="l" rtl="0" fontAlgn="base">
        <a:spcBef>
          <a:spcPct val="0"/>
        </a:spcBef>
        <a:spcAft>
          <a:spcPct val="0"/>
        </a:spcAft>
        <a:defRPr sz="4400">
          <a:solidFill>
            <a:schemeClr val="tx2"/>
          </a:solidFill>
          <a:latin typeface="Times New Roman" pitchFamily="18" charset="0"/>
          <a:ea typeface="宋体" pitchFamily="2" charset="-122"/>
        </a:defRPr>
      </a:lvl8pPr>
      <a:lvl9pPr marL="1828800" algn="l"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063625" cy="6853238"/>
            <a:chOff x="0" y="0"/>
            <a:chExt cx="670" cy="4320"/>
          </a:xfrm>
        </p:grpSpPr>
        <p:grpSp>
          <p:nvGrpSpPr>
            <p:cNvPr id="1032" name="Group 3"/>
            <p:cNvGrpSpPr>
              <a:grpSpLocks/>
            </p:cNvGrpSpPr>
            <p:nvPr/>
          </p:nvGrpSpPr>
          <p:grpSpPr bwMode="auto">
            <a:xfrm rot="16200000" flipH="1">
              <a:off x="-1815" y="1841"/>
              <a:ext cx="4320" cy="638"/>
              <a:chOff x="0" y="0"/>
              <a:chExt cx="5762" cy="638"/>
            </a:xfrm>
          </p:grpSpPr>
          <p:sp>
            <p:nvSpPr>
              <p:cNvPr id="1035"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6"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7"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8"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9"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0"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1"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2"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3"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4"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5"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6"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7"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8"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49"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50"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2"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3"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4"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1033" name="未知"/>
            <p:cNvSpPr>
              <a:spLocks/>
            </p:cNvSpPr>
            <p:nvPr/>
          </p:nvSpPr>
          <p:spPr bwMode="auto">
            <a:xfrm rot="16200000" flipH="1">
              <a:off x="-1954" y="1954"/>
              <a:ext cx="4320" cy="412"/>
            </a:xfrm>
            <a:custGeom>
              <a:avLst/>
              <a:gdLst>
                <a:gd name="T0" fmla="*/ 0 w 5762"/>
                <a:gd name="T1" fmla="*/ 210 h 385"/>
                <a:gd name="T2" fmla="*/ 4320 w 5762"/>
                <a:gd name="T3" fmla="*/ 201 h 385"/>
                <a:gd name="T4" fmla="*/ 4320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1034" name="未知"/>
            <p:cNvSpPr>
              <a:spLocks/>
            </p:cNvSpPr>
            <p:nvPr/>
          </p:nvSpPr>
          <p:spPr bwMode="auto">
            <a:xfrm rot="16200000" flipH="1">
              <a:off x="-1587" y="2065"/>
              <a:ext cx="4319" cy="189"/>
            </a:xfrm>
            <a:custGeom>
              <a:avLst/>
              <a:gdLst>
                <a:gd name="T0" fmla="*/ 0 w 5761"/>
                <a:gd name="T1" fmla="*/ 28 h 189"/>
                <a:gd name="T2" fmla="*/ 4319 w 5761"/>
                <a:gd name="T3" fmla="*/ 0 h 189"/>
                <a:gd name="T4" fmla="*/ 4319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51" name="Rectangle 27"/>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2" name="Rectangle 28"/>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3" name="Rectangle 29"/>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fontAlgn="base">
              <a:spcAft>
                <a:spcPct val="0"/>
              </a:spcAft>
              <a:defRPr/>
            </a:pPr>
            <a:fld id="{F8C47E22-E5C8-4710-813C-0AB75E21B04A}" type="slidenum">
              <a:rPr lang="zh-CN" altLang="en-US">
                <a:solidFill>
                  <a:srgbClr val="000000"/>
                </a:solidFill>
              </a:rPr>
              <a:pPr fontAlgn="base">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31753157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l" rtl="0" fontAlgn="base">
        <a:spcBef>
          <a:spcPct val="0"/>
        </a:spcBef>
        <a:spcAft>
          <a:spcPct val="0"/>
        </a:spcAft>
        <a:defRPr sz="4400">
          <a:solidFill>
            <a:schemeClr val="tx2"/>
          </a:solidFill>
          <a:latin typeface="Times New Roman" pitchFamily="18" charset="0"/>
          <a:ea typeface="宋体" pitchFamily="2" charset="-122"/>
        </a:defRPr>
      </a:lvl6pPr>
      <a:lvl7pPr marL="914400" algn="l" rtl="0" fontAlgn="base">
        <a:spcBef>
          <a:spcPct val="0"/>
        </a:spcBef>
        <a:spcAft>
          <a:spcPct val="0"/>
        </a:spcAft>
        <a:defRPr sz="4400">
          <a:solidFill>
            <a:schemeClr val="tx2"/>
          </a:solidFill>
          <a:latin typeface="Times New Roman" pitchFamily="18" charset="0"/>
          <a:ea typeface="宋体" pitchFamily="2" charset="-122"/>
        </a:defRPr>
      </a:lvl7pPr>
      <a:lvl8pPr marL="1371600" algn="l" rtl="0" fontAlgn="base">
        <a:spcBef>
          <a:spcPct val="0"/>
        </a:spcBef>
        <a:spcAft>
          <a:spcPct val="0"/>
        </a:spcAft>
        <a:defRPr sz="4400">
          <a:solidFill>
            <a:schemeClr val="tx2"/>
          </a:solidFill>
          <a:latin typeface="Times New Roman" pitchFamily="18" charset="0"/>
          <a:ea typeface="宋体" pitchFamily="2" charset="-122"/>
        </a:defRPr>
      </a:lvl8pPr>
      <a:lvl9pPr marL="1828800" algn="l"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63612-D291-405F-A75C-8CD9094300C5}"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19017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9.xml"/><Relationship Id="rId1" Type="http://schemas.openxmlformats.org/officeDocument/2006/relationships/vmlDrawing" Target="../drawings/vmlDrawing6.v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9.xml"/><Relationship Id="rId1" Type="http://schemas.openxmlformats.org/officeDocument/2006/relationships/vmlDrawing" Target="../drawings/vmlDrawing7.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9.xml"/><Relationship Id="rId1" Type="http://schemas.openxmlformats.org/officeDocument/2006/relationships/vmlDrawing" Target="../drawings/vmlDrawing8.vml"/><Relationship Id="rId4" Type="http://schemas.openxmlformats.org/officeDocument/2006/relationships/image" Target="../media/image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4.xml"/><Relationship Id="rId1" Type="http://schemas.openxmlformats.org/officeDocument/2006/relationships/vmlDrawing" Target="../drawings/vmlDrawing9.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4.xml"/><Relationship Id="rId1" Type="http://schemas.openxmlformats.org/officeDocument/2006/relationships/vmlDrawing" Target="../drawings/vmlDrawing10.v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4.xml"/><Relationship Id="rId1" Type="http://schemas.openxmlformats.org/officeDocument/2006/relationships/vmlDrawing" Target="../drawings/vmlDrawing11.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4.xml"/><Relationship Id="rId1" Type="http://schemas.openxmlformats.org/officeDocument/2006/relationships/vmlDrawing" Target="../drawings/vmlDrawing12.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5.xml"/><Relationship Id="rId1" Type="http://schemas.openxmlformats.org/officeDocument/2006/relationships/vmlDrawing" Target="../drawings/vmlDrawing13.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oleObject" Target="../embeddings/oleObject19.bin"/><Relationship Id="rId2" Type="http://schemas.openxmlformats.org/officeDocument/2006/relationships/slideLayout" Target="../slideLayouts/slideLayout35.xml"/><Relationship Id="rId1" Type="http://schemas.openxmlformats.org/officeDocument/2006/relationships/vmlDrawing" Target="../drawings/vmlDrawing14.vml"/><Relationship Id="rId6" Type="http://schemas.openxmlformats.org/officeDocument/2006/relationships/image" Target="../media/image11.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51.xml"/><Relationship Id="rId1" Type="http://schemas.openxmlformats.org/officeDocument/2006/relationships/vmlDrawing" Target="../drawings/vmlDrawing15.vml"/><Relationship Id="rId6" Type="http://schemas.openxmlformats.org/officeDocument/2006/relationships/image" Target="../media/image20.wmf"/><Relationship Id="rId5" Type="http://schemas.openxmlformats.org/officeDocument/2006/relationships/oleObject" Target="../embeddings/oleObject21.bin"/><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6.xml"/><Relationship Id="rId1" Type="http://schemas.openxmlformats.org/officeDocument/2006/relationships/vmlDrawing" Target="../drawings/vmlDrawing16.vml"/><Relationship Id="rId4" Type="http://schemas.openxmlformats.org/officeDocument/2006/relationships/image" Target="../media/image2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6.xml"/><Relationship Id="rId1" Type="http://schemas.openxmlformats.org/officeDocument/2006/relationships/vmlDrawing" Target="../drawings/vmlDrawing17.vml"/><Relationship Id="rId4" Type="http://schemas.openxmlformats.org/officeDocument/2006/relationships/image" Target="../media/image2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57.xml"/></Relationships>
</file>

<file path=ppt/slides/_rels/slide3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5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57.xml"/><Relationship Id="rId1" Type="http://schemas.openxmlformats.org/officeDocument/2006/relationships/vmlDrawing" Target="../drawings/vmlDrawing18.vml"/><Relationship Id="rId4" Type="http://schemas.openxmlformats.org/officeDocument/2006/relationships/image" Target="../media/image24.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57.xml"/><Relationship Id="rId1" Type="http://schemas.openxmlformats.org/officeDocument/2006/relationships/vmlDrawing" Target="../drawings/vmlDrawing19.vml"/><Relationship Id="rId4" Type="http://schemas.openxmlformats.org/officeDocument/2006/relationships/image" Target="../media/image24.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9.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9.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9.xml"/><Relationship Id="rId1" Type="http://schemas.openxmlformats.org/officeDocument/2006/relationships/vmlDrawing" Target="../drawings/vmlDrawing3.v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9.xml"/><Relationship Id="rId1" Type="http://schemas.openxmlformats.org/officeDocument/2006/relationships/vmlDrawing" Target="../drawings/vmlDrawing4.v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9.xml"/><Relationship Id="rId1" Type="http://schemas.openxmlformats.org/officeDocument/2006/relationships/vmlDrawing" Target="../drawings/vmlDrawing5.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大容量和高速度：</a:t>
            </a:r>
            <a:r>
              <a:rPr lang="en-US" altLang="zh-CN" dirty="0" smtClean="0"/>
              <a:t/>
            </a:r>
            <a:br>
              <a:rPr lang="en-US" altLang="zh-CN" dirty="0" smtClean="0"/>
            </a:br>
            <a:r>
              <a:rPr lang="zh-CN" altLang="en-US" dirty="0" smtClean="0"/>
              <a:t>开发存储器层次结构</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35508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8FCEAF5-5C78-4B5A-A425-8BECBE3D6A09}" type="slidenum">
              <a:rPr lang="zh-CN" altLang="en-US">
                <a:solidFill>
                  <a:srgbClr val="000000"/>
                </a:solidFill>
              </a:rPr>
              <a:pPr>
                <a:defRPr/>
              </a:pPr>
              <a:t>10</a:t>
            </a:fld>
            <a:endParaRPr lang="zh-CN" altLang="en-US">
              <a:solidFill>
                <a:srgbClr val="000000"/>
              </a:solidFill>
            </a:endParaRPr>
          </a:p>
        </p:txBody>
      </p:sp>
      <p:graphicFrame>
        <p:nvGraphicFramePr>
          <p:cNvPr id="14339" name="Object 2"/>
          <p:cNvGraphicFramePr>
            <a:graphicFrameLocks noChangeAspect="1"/>
          </p:cNvGraphicFramePr>
          <p:nvPr/>
        </p:nvGraphicFramePr>
        <p:xfrm>
          <a:off x="1219200" y="990600"/>
          <a:ext cx="7302500" cy="4652963"/>
        </p:xfrm>
        <a:graphic>
          <a:graphicData uri="http://schemas.openxmlformats.org/presentationml/2006/ole">
            <mc:AlternateContent xmlns:mc="http://schemas.openxmlformats.org/markup-compatibility/2006">
              <mc:Choice xmlns:v="urn:schemas-microsoft-com:vml" Requires="v">
                <p:oleObj spid="_x0000_s6182" r:id="rId3" imgW="64440" imgH="64440" progId="">
                  <p:embed/>
                </p:oleObj>
              </mc:Choice>
              <mc:Fallback>
                <p:oleObj r:id="rId3" imgW="64440" imgH="64440" progId="">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7302500" cy="46529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AutoShape 3"/>
          <p:cNvSpPr>
            <a:spLocks noChangeArrowheads="1"/>
          </p:cNvSpPr>
          <p:nvPr/>
        </p:nvSpPr>
        <p:spPr bwMode="auto">
          <a:xfrm>
            <a:off x="3886200" y="2971800"/>
            <a:ext cx="4572000" cy="1143000"/>
          </a:xfrm>
          <a:prstGeom prst="wedgeRoundRectCallout">
            <a:avLst>
              <a:gd name="adj1" fmla="val 2292"/>
              <a:gd name="adj2" fmla="val -8111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400" smtClean="0">
                <a:solidFill>
                  <a:srgbClr val="000000"/>
                </a:solidFill>
                <a:latin typeface="宋体" pitchFamily="2" charset="-122"/>
              </a:rPr>
              <a:t>       </a:t>
            </a:r>
            <a:r>
              <a:rPr lang="zh-CN" altLang="en-US" sz="1400" smtClean="0">
                <a:solidFill>
                  <a:srgbClr val="FFFFFF"/>
                </a:solidFill>
                <a:latin typeface="宋体" pitchFamily="2" charset="-122"/>
                <a:cs typeface="Times New Roman" pitchFamily="18" charset="0"/>
              </a:rPr>
              <a:t>既可在不加电的情况下长期保存信息，又能在线进行快速擦除与重写</a:t>
            </a:r>
            <a:endParaRPr lang="zh-CN" altLang="en-US" sz="1400" smtClean="0">
              <a:solidFill>
                <a:srgbClr val="FFFFFF"/>
              </a:solidFill>
              <a:latin typeface="宋体" pitchFamily="2" charset="-122"/>
            </a:endParaRPr>
          </a:p>
          <a:p>
            <a:pPr fontAlgn="base">
              <a:spcBef>
                <a:spcPct val="0"/>
              </a:spcBef>
              <a:spcAft>
                <a:spcPct val="0"/>
              </a:spcAft>
            </a:pPr>
            <a:r>
              <a:rPr lang="zh-CN" altLang="en-US" sz="1400" smtClean="0">
                <a:solidFill>
                  <a:srgbClr val="FFFFFF"/>
                </a:solidFill>
                <a:latin typeface="宋体" pitchFamily="2" charset="-122"/>
              </a:rPr>
              <a:t>       微机的主板采用闪速存储器来存储基本输入/输出系统(</a:t>
            </a:r>
            <a:r>
              <a:rPr lang="en-US" altLang="zh-CN" sz="1400" smtClean="0">
                <a:solidFill>
                  <a:srgbClr val="FFFFFF"/>
                </a:solidFill>
                <a:latin typeface="宋体" pitchFamily="2" charset="-122"/>
              </a:rPr>
              <a:t>BIOS)</a:t>
            </a:r>
            <a:r>
              <a:rPr lang="zh-CN" altLang="en-US" sz="1400" smtClean="0">
                <a:solidFill>
                  <a:srgbClr val="FFFFFF"/>
                </a:solidFill>
                <a:latin typeface="宋体" pitchFamily="2" charset="-122"/>
              </a:rPr>
              <a:t>程序</a:t>
            </a:r>
            <a:r>
              <a:rPr lang="zh-CN" altLang="en-US" sz="1400" smtClean="0">
                <a:solidFill>
                  <a:srgbClr val="000000"/>
                </a:solidFill>
                <a:latin typeface="Times New Roman" pitchFamily="18" charset="0"/>
              </a:rPr>
              <a:t> </a:t>
            </a:r>
          </a:p>
        </p:txBody>
      </p:sp>
    </p:spTree>
    <p:extLst>
      <p:ext uri="{BB962C8B-B14F-4D97-AF65-F5344CB8AC3E}">
        <p14:creationId xmlns:p14="http://schemas.microsoft.com/office/powerpoint/2010/main" val="2292828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064D444-07DB-4788-8B5D-30D13DD6EE5F}" type="slidenum">
              <a:rPr lang="zh-CN" altLang="en-US">
                <a:solidFill>
                  <a:srgbClr val="000000"/>
                </a:solidFill>
              </a:rPr>
              <a:pPr>
                <a:defRPr/>
              </a:pPr>
              <a:t>11</a:t>
            </a:fld>
            <a:endParaRPr lang="zh-CN" altLang="en-US">
              <a:solidFill>
                <a:srgbClr val="000000"/>
              </a:solidFill>
            </a:endParaRPr>
          </a:p>
        </p:txBody>
      </p:sp>
      <p:graphicFrame>
        <p:nvGraphicFramePr>
          <p:cNvPr id="15363" name="Object 2"/>
          <p:cNvGraphicFramePr>
            <a:graphicFrameLocks noChangeAspect="1"/>
          </p:cNvGraphicFramePr>
          <p:nvPr/>
        </p:nvGraphicFramePr>
        <p:xfrm>
          <a:off x="1219200" y="990600"/>
          <a:ext cx="7302500" cy="4652963"/>
        </p:xfrm>
        <a:graphic>
          <a:graphicData uri="http://schemas.openxmlformats.org/presentationml/2006/ole">
            <mc:AlternateContent xmlns:mc="http://schemas.openxmlformats.org/markup-compatibility/2006">
              <mc:Choice xmlns:v="urn:schemas-microsoft-com:vml" Requires="v">
                <p:oleObj spid="_x0000_s7206" r:id="rId3" imgW="64440" imgH="64440" progId="">
                  <p:embed/>
                </p:oleObj>
              </mc:Choice>
              <mc:Fallback>
                <p:oleObj r:id="rId3" imgW="64440" imgH="64440" progId="">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7302500" cy="46529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AutoShape 3"/>
          <p:cNvSpPr>
            <a:spLocks noChangeArrowheads="1"/>
          </p:cNvSpPr>
          <p:nvPr/>
        </p:nvSpPr>
        <p:spPr bwMode="auto">
          <a:xfrm>
            <a:off x="3962400" y="4572000"/>
            <a:ext cx="4724400" cy="1066800"/>
          </a:xfrm>
          <a:prstGeom prst="wedgeRoundRectCallout">
            <a:avLst>
              <a:gd name="adj1" fmla="val -4167"/>
              <a:gd name="adj2" fmla="val -15788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fontAlgn="base">
              <a:spcBef>
                <a:spcPct val="0"/>
              </a:spcBef>
              <a:spcAft>
                <a:spcPct val="0"/>
              </a:spcAft>
            </a:pPr>
            <a:r>
              <a:rPr lang="zh-CN" altLang="en-US" sz="1400" smtClean="0">
                <a:solidFill>
                  <a:srgbClr val="FFFFFF"/>
                </a:solidFill>
                <a:latin typeface="宋体" pitchFamily="2" charset="-122"/>
              </a:rPr>
              <a:t>存储单元电路由六个</a:t>
            </a:r>
            <a:r>
              <a:rPr lang="en-US" altLang="zh-CN" sz="1400" smtClean="0">
                <a:solidFill>
                  <a:srgbClr val="FFFFFF"/>
                </a:solidFill>
                <a:latin typeface="宋体" pitchFamily="2" charset="-122"/>
              </a:rPr>
              <a:t>MOS</a:t>
            </a:r>
            <a:r>
              <a:rPr lang="zh-CN" altLang="en-US" sz="1400" smtClean="0">
                <a:solidFill>
                  <a:srgbClr val="FFFFFF"/>
                </a:solidFill>
                <a:latin typeface="宋体" pitchFamily="2" charset="-122"/>
              </a:rPr>
              <a:t>管组成，其中核心的两个</a:t>
            </a:r>
            <a:r>
              <a:rPr lang="en-US" altLang="zh-CN" sz="1400" smtClean="0">
                <a:solidFill>
                  <a:srgbClr val="FFFFFF"/>
                </a:solidFill>
                <a:latin typeface="宋体" pitchFamily="2" charset="-122"/>
              </a:rPr>
              <a:t>MOS</a:t>
            </a:r>
            <a:r>
              <a:rPr lang="zh-CN" altLang="en-US" sz="1400" smtClean="0">
                <a:solidFill>
                  <a:srgbClr val="FFFFFF"/>
                </a:solidFill>
                <a:latin typeface="宋体" pitchFamily="2" charset="-122"/>
              </a:rPr>
              <a:t>管构成一个双稳态触发器。</a:t>
            </a:r>
            <a:r>
              <a:rPr lang="en-US" altLang="zh-CN" sz="1400" smtClean="0">
                <a:solidFill>
                  <a:srgbClr val="FFFFFF"/>
                </a:solidFill>
                <a:latin typeface="宋体" pitchFamily="2" charset="-122"/>
              </a:rPr>
              <a:t>SRAM</a:t>
            </a:r>
            <a:r>
              <a:rPr lang="zh-CN" altLang="en-US" sz="1400" smtClean="0">
                <a:solidFill>
                  <a:srgbClr val="FFFFFF"/>
                </a:solidFill>
                <a:latin typeface="宋体" pitchFamily="2" charset="-122"/>
              </a:rPr>
              <a:t>状态稳定、接口简单、速度高，但集成度低、成本高、功耗也较大，一般用来组成高速缓冲存储器和小容量的主存。</a:t>
            </a:r>
          </a:p>
        </p:txBody>
      </p:sp>
    </p:spTree>
    <p:extLst>
      <p:ext uri="{BB962C8B-B14F-4D97-AF65-F5344CB8AC3E}">
        <p14:creationId xmlns:p14="http://schemas.microsoft.com/office/powerpoint/2010/main" val="3438309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95C375A-F50B-4F27-845A-A003007C8012}" type="slidenum">
              <a:rPr lang="zh-CN" altLang="en-US">
                <a:solidFill>
                  <a:srgbClr val="000000"/>
                </a:solidFill>
              </a:rPr>
              <a:pPr>
                <a:defRPr/>
              </a:pPr>
              <a:t>12</a:t>
            </a:fld>
            <a:endParaRPr lang="zh-CN" altLang="en-US">
              <a:solidFill>
                <a:srgbClr val="000000"/>
              </a:solidFill>
            </a:endParaRPr>
          </a:p>
        </p:txBody>
      </p:sp>
      <p:graphicFrame>
        <p:nvGraphicFramePr>
          <p:cNvPr id="16387" name="Object 2"/>
          <p:cNvGraphicFramePr>
            <a:graphicFrameLocks noChangeAspect="1"/>
          </p:cNvGraphicFramePr>
          <p:nvPr/>
        </p:nvGraphicFramePr>
        <p:xfrm>
          <a:off x="1219200" y="990600"/>
          <a:ext cx="7302500" cy="4652963"/>
        </p:xfrm>
        <a:graphic>
          <a:graphicData uri="http://schemas.openxmlformats.org/presentationml/2006/ole">
            <mc:AlternateContent xmlns:mc="http://schemas.openxmlformats.org/markup-compatibility/2006">
              <mc:Choice xmlns:v="urn:schemas-microsoft-com:vml" Requires="v">
                <p:oleObj spid="_x0000_s8230" r:id="rId3" imgW="64440" imgH="64440" progId="">
                  <p:embed/>
                </p:oleObj>
              </mc:Choice>
              <mc:Fallback>
                <p:oleObj r:id="rId3" imgW="64440" imgH="64440" progId="">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7302500" cy="46529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AutoShape 3"/>
          <p:cNvSpPr>
            <a:spLocks noChangeArrowheads="1"/>
          </p:cNvSpPr>
          <p:nvPr/>
        </p:nvSpPr>
        <p:spPr bwMode="auto">
          <a:xfrm>
            <a:off x="3886200" y="4572000"/>
            <a:ext cx="4800600" cy="1905000"/>
          </a:xfrm>
          <a:prstGeom prst="wedgeRoundRectCallout">
            <a:avLst>
              <a:gd name="adj1" fmla="val -861"/>
              <a:gd name="adj2" fmla="val -700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fontAlgn="base">
              <a:spcBef>
                <a:spcPct val="0"/>
              </a:spcBef>
              <a:spcAft>
                <a:spcPct val="0"/>
              </a:spcAft>
            </a:pPr>
            <a:r>
              <a:rPr lang="zh-CN" altLang="en-US" sz="1400" smtClean="0">
                <a:solidFill>
                  <a:srgbClr val="000000"/>
                </a:solidFill>
                <a:latin typeface="宋体" pitchFamily="2" charset="-122"/>
              </a:rPr>
              <a:t>  </a:t>
            </a:r>
            <a:r>
              <a:rPr lang="zh-CN" altLang="en-US" sz="1400" smtClean="0">
                <a:solidFill>
                  <a:srgbClr val="FFFFFF"/>
                </a:solidFill>
                <a:latin typeface="宋体" pitchFamily="2" charset="-122"/>
              </a:rPr>
              <a:t>存储元电路中不再依靠双稳态触发器保存信息，而是依靠</a:t>
            </a:r>
            <a:r>
              <a:rPr lang="en-US" altLang="zh-CN" sz="1400" smtClean="0">
                <a:solidFill>
                  <a:srgbClr val="FFFFFF"/>
                </a:solidFill>
                <a:latin typeface="宋体" pitchFamily="2" charset="-122"/>
              </a:rPr>
              <a:t>MOS</a:t>
            </a:r>
            <a:r>
              <a:rPr lang="zh-CN" altLang="en-US" sz="1400" smtClean="0">
                <a:solidFill>
                  <a:srgbClr val="FFFFFF"/>
                </a:solidFill>
                <a:latin typeface="宋体" pitchFamily="2" charset="-122"/>
              </a:rPr>
              <a:t>电路中的栅极电容来存储信息。</a:t>
            </a:r>
          </a:p>
          <a:p>
            <a:pPr algn="just" fontAlgn="base">
              <a:spcBef>
                <a:spcPct val="0"/>
              </a:spcBef>
              <a:spcAft>
                <a:spcPct val="0"/>
              </a:spcAft>
            </a:pPr>
            <a:r>
              <a:rPr lang="zh-CN" altLang="en-US" sz="1400" smtClean="0">
                <a:solidFill>
                  <a:srgbClr val="FFFFFF"/>
                </a:solidFill>
                <a:latin typeface="宋体" pitchFamily="2" charset="-122"/>
                <a:cs typeface="Times New Roman" pitchFamily="18" charset="0"/>
              </a:rPr>
              <a:t>  虽然栅极电容上的电荷能保存相当一段时间，可是电容上的电荷数目总是有限的，经过一段时间后仍然会被泄放掉。因此，每隔一定的时间必须向栅极电容补充一次电荷，这个过程称为</a:t>
            </a:r>
            <a:r>
              <a:rPr lang="zh-CN" altLang="en-US" sz="1400" smtClean="0">
                <a:solidFill>
                  <a:srgbClr val="FFFFFF"/>
                </a:solidFill>
                <a:latin typeface="Times New Roman" pitchFamily="18" charset="0"/>
                <a:cs typeface="Times New Roman" pitchFamily="18" charset="0"/>
              </a:rPr>
              <a:t>“</a:t>
            </a:r>
            <a:r>
              <a:rPr lang="zh-CN" altLang="en-US" sz="1400" smtClean="0">
                <a:solidFill>
                  <a:srgbClr val="FFFFFF"/>
                </a:solidFill>
                <a:latin typeface="宋体" pitchFamily="2" charset="-122"/>
                <a:cs typeface="Times New Roman" pitchFamily="18" charset="0"/>
              </a:rPr>
              <a:t>刷新</a:t>
            </a:r>
            <a:r>
              <a:rPr lang="zh-CN" altLang="en-US" sz="1400" smtClean="0">
                <a:solidFill>
                  <a:srgbClr val="FFFFFF"/>
                </a:solidFill>
                <a:latin typeface="Times New Roman" pitchFamily="18" charset="0"/>
                <a:cs typeface="Times New Roman" pitchFamily="18" charset="0"/>
              </a:rPr>
              <a:t>”</a:t>
            </a:r>
            <a:r>
              <a:rPr lang="zh-CN" altLang="en-US" sz="1400" smtClean="0">
                <a:solidFill>
                  <a:srgbClr val="FFFFFF"/>
                </a:solidFill>
                <a:latin typeface="宋体" pitchFamily="2" charset="-122"/>
              </a:rPr>
              <a:t> </a:t>
            </a:r>
          </a:p>
          <a:p>
            <a:pPr algn="just" fontAlgn="base">
              <a:spcBef>
                <a:spcPct val="0"/>
              </a:spcBef>
              <a:spcAft>
                <a:spcPct val="0"/>
              </a:spcAft>
            </a:pPr>
            <a:r>
              <a:rPr lang="zh-CN" altLang="en-US" sz="1400" smtClean="0">
                <a:solidFill>
                  <a:srgbClr val="FFFFFF"/>
                </a:solidFill>
                <a:latin typeface="宋体" pitchFamily="2" charset="-122"/>
              </a:rPr>
              <a:t> </a:t>
            </a:r>
            <a:r>
              <a:rPr lang="en-US" altLang="zh-CN" sz="1400" smtClean="0">
                <a:solidFill>
                  <a:srgbClr val="FFFFFF"/>
                </a:solidFill>
                <a:latin typeface="宋体" pitchFamily="2" charset="-122"/>
              </a:rPr>
              <a:t>DRAM</a:t>
            </a:r>
            <a:r>
              <a:rPr lang="zh-CN" altLang="en-US" sz="1400" smtClean="0">
                <a:solidFill>
                  <a:srgbClr val="FFFFFF"/>
                </a:solidFill>
                <a:latin typeface="宋体" pitchFamily="2" charset="-122"/>
              </a:rPr>
              <a:t>比</a:t>
            </a:r>
            <a:r>
              <a:rPr lang="en-US" altLang="zh-CN" sz="1400" smtClean="0">
                <a:solidFill>
                  <a:srgbClr val="FFFFFF"/>
                </a:solidFill>
                <a:latin typeface="宋体" pitchFamily="2" charset="-122"/>
              </a:rPr>
              <a:t>SRAM</a:t>
            </a:r>
            <a:r>
              <a:rPr lang="zh-CN" altLang="en-US" sz="1400" smtClean="0">
                <a:solidFill>
                  <a:srgbClr val="FFFFFF"/>
                </a:solidFill>
                <a:latin typeface="宋体" pitchFamily="2" charset="-122"/>
              </a:rPr>
              <a:t>集成度高，功耗小，位价格低，一般用来组成大容量的主存。</a:t>
            </a:r>
          </a:p>
        </p:txBody>
      </p:sp>
    </p:spTree>
    <p:extLst>
      <p:ext uri="{BB962C8B-B14F-4D97-AF65-F5344CB8AC3E}">
        <p14:creationId xmlns:p14="http://schemas.microsoft.com/office/powerpoint/2010/main" val="851078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DC945048-48D5-40D1-80C9-7E8E9D5E36EA}" type="slidenum">
              <a:rPr lang="zh-CN" altLang="en-US"/>
              <a:pPr>
                <a:defRPr/>
              </a:pPr>
              <a:t>13</a:t>
            </a:fld>
            <a:endParaRPr lang="zh-CN" altLang="en-US"/>
          </a:p>
        </p:txBody>
      </p:sp>
      <p:sp>
        <p:nvSpPr>
          <p:cNvPr id="17411" name="Rectangle 2"/>
          <p:cNvSpPr>
            <a:spLocks noGrp="1" noChangeArrowheads="1"/>
          </p:cNvSpPr>
          <p:nvPr>
            <p:ph type="title"/>
          </p:nvPr>
        </p:nvSpPr>
        <p:spPr/>
        <p:txBody>
          <a:bodyPr/>
          <a:lstStyle/>
          <a:p>
            <a:pPr eaLnBrk="1" hangingPunct="1"/>
            <a:r>
              <a:rPr lang="zh-CN" altLang="en-US" smtClean="0">
                <a:latin typeface="宋体" pitchFamily="2" charset="-122"/>
              </a:rPr>
              <a:t>主存储器的主要技术指标</a:t>
            </a:r>
            <a:r>
              <a:rPr lang="zh-CN" altLang="en-US" smtClean="0"/>
              <a:t> </a:t>
            </a:r>
          </a:p>
        </p:txBody>
      </p:sp>
      <p:sp>
        <p:nvSpPr>
          <p:cNvPr id="17412" name="Rectangle 3"/>
          <p:cNvSpPr>
            <a:spLocks noGrp="1" noChangeArrowheads="1"/>
          </p:cNvSpPr>
          <p:nvPr>
            <p:ph type="body" idx="1"/>
          </p:nvPr>
        </p:nvSpPr>
        <p:spPr>
          <a:xfrm>
            <a:off x="1143000" y="1981200"/>
            <a:ext cx="7802563" cy="4114800"/>
          </a:xfrm>
        </p:spPr>
        <p:txBody>
          <a:bodyPr/>
          <a:lstStyle/>
          <a:p>
            <a:pPr eaLnBrk="1" hangingPunct="1">
              <a:buFont typeface="Wingdings" pitchFamily="2" charset="2"/>
              <a:buNone/>
            </a:pPr>
            <a:r>
              <a:rPr lang="zh-CN" altLang="en-US" sz="4000" dirty="0" smtClean="0">
                <a:latin typeface="宋体" pitchFamily="2" charset="-122"/>
              </a:rPr>
              <a:t>1.存储容量</a:t>
            </a:r>
            <a:r>
              <a:rPr lang="zh-CN" altLang="en-US" sz="4000" dirty="0" smtClean="0"/>
              <a:t> </a:t>
            </a:r>
          </a:p>
          <a:p>
            <a:pPr eaLnBrk="1" hangingPunct="1">
              <a:buFont typeface="Wingdings" pitchFamily="2" charset="2"/>
              <a:buNone/>
            </a:pPr>
            <a:r>
              <a:rPr lang="zh-CN" altLang="en-US" dirty="0" smtClean="0">
                <a:latin typeface="宋体" pitchFamily="2" charset="-122"/>
              </a:rPr>
              <a:t>  主存容量：</a:t>
            </a:r>
            <a:r>
              <a:rPr lang="zh-CN" altLang="en-US" sz="2000" dirty="0" smtClean="0">
                <a:latin typeface="宋体" pitchFamily="2" charset="-122"/>
              </a:rPr>
              <a:t>字节数或单元数×位数来描述</a:t>
            </a:r>
            <a:endParaRPr lang="zh-CN" altLang="en-US" sz="4000" dirty="0" smtClean="0">
              <a:latin typeface="宋体" pitchFamily="2" charset="-122"/>
            </a:endParaRPr>
          </a:p>
          <a:p>
            <a:pPr eaLnBrk="1" hangingPunct="1">
              <a:buFont typeface="Wingdings" pitchFamily="2" charset="2"/>
              <a:buNone/>
            </a:pPr>
            <a:r>
              <a:rPr lang="zh-CN" altLang="en-US" dirty="0" smtClean="0">
                <a:latin typeface="宋体" pitchFamily="2" charset="-122"/>
                <a:cs typeface="Times New Roman" pitchFamily="18" charset="0"/>
              </a:rPr>
              <a:t>    </a:t>
            </a:r>
            <a:r>
              <a:rPr lang="zh-CN" altLang="en-US" sz="2000" dirty="0" smtClean="0">
                <a:latin typeface="宋体" pitchFamily="2" charset="-122"/>
                <a:cs typeface="Times New Roman" pitchFamily="18" charset="0"/>
              </a:rPr>
              <a:t>若主存按字节编址(8位)，则用字节数表示存储容量的大小       </a:t>
            </a:r>
          </a:p>
          <a:p>
            <a:pPr eaLnBrk="1" hangingPunct="1">
              <a:buFont typeface="Wingdings" pitchFamily="2" charset="2"/>
              <a:buNone/>
            </a:pPr>
            <a:r>
              <a:rPr lang="zh-CN" altLang="en-US" sz="2000" dirty="0" smtClean="0">
                <a:latin typeface="宋体" pitchFamily="2" charset="-122"/>
                <a:cs typeface="Times New Roman" pitchFamily="18" charset="0"/>
              </a:rPr>
              <a:t>       1</a:t>
            </a:r>
            <a:r>
              <a:rPr lang="en-US" altLang="zh-CN" sz="2000" dirty="0" smtClean="0">
                <a:latin typeface="宋体" pitchFamily="2" charset="-122"/>
                <a:cs typeface="Times New Roman" pitchFamily="18" charset="0"/>
              </a:rPr>
              <a:t>KB=1024B=2</a:t>
            </a:r>
            <a:r>
              <a:rPr lang="en-US" altLang="zh-CN" sz="2000" baseline="30000" dirty="0" smtClean="0">
                <a:latin typeface="宋体" pitchFamily="2" charset="-122"/>
                <a:cs typeface="Times New Roman" pitchFamily="18" charset="0"/>
              </a:rPr>
              <a:t>10</a:t>
            </a:r>
            <a:r>
              <a:rPr lang="en-US" altLang="zh-CN" sz="2000" dirty="0" smtClean="0">
                <a:latin typeface="宋体" pitchFamily="2" charset="-122"/>
                <a:cs typeface="Times New Roman" pitchFamily="18" charset="0"/>
              </a:rPr>
              <a:t>B</a:t>
            </a:r>
          </a:p>
          <a:p>
            <a:pPr eaLnBrk="1" hangingPunct="1">
              <a:buFont typeface="Wingdings" pitchFamily="2" charset="2"/>
              <a:buNone/>
            </a:pPr>
            <a:r>
              <a:rPr lang="en-US" altLang="zh-CN" sz="2000" dirty="0" smtClean="0">
                <a:latin typeface="宋体" pitchFamily="2" charset="-122"/>
                <a:cs typeface="Times New Roman" pitchFamily="18" charset="0"/>
              </a:rPr>
              <a:t>       1MB=1K×1K=1024B×1024B=2</a:t>
            </a:r>
            <a:r>
              <a:rPr lang="en-US" altLang="zh-CN" sz="2000" baseline="30000" dirty="0" smtClean="0">
                <a:latin typeface="宋体" pitchFamily="2" charset="-122"/>
                <a:cs typeface="Times New Roman" pitchFamily="18" charset="0"/>
              </a:rPr>
              <a:t>20</a:t>
            </a:r>
            <a:r>
              <a:rPr lang="en-US" altLang="zh-CN" sz="2000" dirty="0" smtClean="0">
                <a:latin typeface="宋体" pitchFamily="2" charset="-122"/>
                <a:cs typeface="Times New Roman" pitchFamily="18" charset="0"/>
              </a:rPr>
              <a:t>B</a:t>
            </a:r>
          </a:p>
          <a:p>
            <a:pPr eaLnBrk="1" hangingPunct="1">
              <a:buFont typeface="Wingdings" pitchFamily="2" charset="2"/>
              <a:buNone/>
            </a:pPr>
            <a:r>
              <a:rPr lang="en-US" altLang="zh-CN" sz="2000" dirty="0" smtClean="0">
                <a:latin typeface="宋体" pitchFamily="2" charset="-122"/>
                <a:cs typeface="Times New Roman" pitchFamily="18" charset="0"/>
              </a:rPr>
              <a:t>       1GB=1KMB=1024×1024×1024B=2</a:t>
            </a:r>
            <a:r>
              <a:rPr lang="en-US" altLang="zh-CN" sz="2000" baseline="30000" dirty="0" smtClean="0">
                <a:latin typeface="宋体" pitchFamily="2" charset="-122"/>
                <a:cs typeface="Times New Roman" pitchFamily="18" charset="0"/>
              </a:rPr>
              <a:t>30</a:t>
            </a:r>
            <a:r>
              <a:rPr lang="en-US" altLang="zh-CN" sz="2000" dirty="0" smtClean="0">
                <a:latin typeface="宋体" pitchFamily="2" charset="-122"/>
                <a:cs typeface="Times New Roman" pitchFamily="18" charset="0"/>
              </a:rPr>
              <a:t>B</a:t>
            </a:r>
          </a:p>
          <a:p>
            <a:pPr eaLnBrk="1" hangingPunct="1">
              <a:buFont typeface="Wingdings" pitchFamily="2" charset="2"/>
              <a:buNone/>
            </a:pPr>
            <a:endParaRPr lang="en-US" altLang="zh-CN" sz="2000" dirty="0" smtClean="0">
              <a:latin typeface="宋体" pitchFamily="2" charset="-122"/>
              <a:cs typeface="Times New Roman" pitchFamily="18" charset="0"/>
            </a:endParaRPr>
          </a:p>
          <a:p>
            <a:pPr eaLnBrk="1" hangingPunct="1">
              <a:buFont typeface="Wingdings" pitchFamily="2" charset="2"/>
              <a:buNone/>
            </a:pPr>
            <a:r>
              <a:rPr lang="zh-CN" altLang="en-US" sz="2000" dirty="0" smtClean="0">
                <a:latin typeface="宋体" pitchFamily="2" charset="-122"/>
                <a:cs typeface="Times New Roman" pitchFamily="18" charset="0"/>
              </a:rPr>
              <a:t>      </a:t>
            </a:r>
          </a:p>
        </p:txBody>
      </p:sp>
    </p:spTree>
    <p:extLst>
      <p:ext uri="{BB962C8B-B14F-4D97-AF65-F5344CB8AC3E}">
        <p14:creationId xmlns:p14="http://schemas.microsoft.com/office/powerpoint/2010/main" val="3678479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D4A637F-1D9C-497B-82CC-68056E3B9530}" type="slidenum">
              <a:rPr lang="zh-CN" altLang="en-US"/>
              <a:pPr>
                <a:defRPr/>
              </a:pPr>
              <a:t>14</a:t>
            </a:fld>
            <a:endParaRPr lang="zh-CN" altLang="en-US"/>
          </a:p>
        </p:txBody>
      </p:sp>
      <p:graphicFrame>
        <p:nvGraphicFramePr>
          <p:cNvPr id="19459" name="Object 2"/>
          <p:cNvGraphicFramePr>
            <a:graphicFrameLocks noChangeAspect="1"/>
          </p:cNvGraphicFramePr>
          <p:nvPr/>
        </p:nvGraphicFramePr>
        <p:xfrm>
          <a:off x="1371600" y="990600"/>
          <a:ext cx="7010400" cy="4114800"/>
        </p:xfrm>
        <a:graphic>
          <a:graphicData uri="http://schemas.openxmlformats.org/presentationml/2006/ole">
            <mc:AlternateContent xmlns:mc="http://schemas.openxmlformats.org/markup-compatibility/2006">
              <mc:Choice xmlns:v="urn:schemas-microsoft-com:vml" Requires="v">
                <p:oleObj spid="_x0000_s9253" r:id="rId3" imgW="64440" imgH="64440" progId="">
                  <p:embed/>
                </p:oleObj>
              </mc:Choice>
              <mc:Fallback>
                <p:oleObj r:id="rId3" imgW="64440" imgH="64440" progId="">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990600"/>
                        <a:ext cx="7010400" cy="4114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AutoShape 3"/>
          <p:cNvSpPr>
            <a:spLocks noChangeArrowheads="1"/>
          </p:cNvSpPr>
          <p:nvPr/>
        </p:nvSpPr>
        <p:spPr bwMode="auto">
          <a:xfrm>
            <a:off x="1066800" y="4343400"/>
            <a:ext cx="1295400" cy="609600"/>
          </a:xfrm>
          <a:prstGeom prst="wedgeRoundRectCallout">
            <a:avLst>
              <a:gd name="adj1" fmla="val 47796"/>
              <a:gd name="adj2" fmla="val -316148"/>
              <a:gd name="adj3" fmla="val 16667"/>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t>按字编址</a:t>
            </a:r>
          </a:p>
        </p:txBody>
      </p:sp>
      <p:sp>
        <p:nvSpPr>
          <p:cNvPr id="19461" name="AutoShape 4"/>
          <p:cNvSpPr>
            <a:spLocks noChangeArrowheads="1"/>
          </p:cNvSpPr>
          <p:nvPr/>
        </p:nvSpPr>
        <p:spPr bwMode="auto">
          <a:xfrm>
            <a:off x="2667000" y="5410200"/>
            <a:ext cx="3505200" cy="1143000"/>
          </a:xfrm>
          <a:prstGeom prst="wedgeRoundRectCallout">
            <a:avLst>
              <a:gd name="adj1" fmla="val 12634"/>
              <a:gd name="adj2" fmla="val -241111"/>
              <a:gd name="adj3" fmla="val 16667"/>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600"/>
              <a:t>一个存储单元两个字节,按字节编址。</a:t>
            </a:r>
            <a:r>
              <a:rPr lang="zh-CN" altLang="en-US" sz="1600">
                <a:latin typeface="宋体" pitchFamily="2" charset="-122"/>
              </a:rPr>
              <a:t>低字节用偶地址，高字节用奇地址，字地址是</a:t>
            </a:r>
            <a:r>
              <a:rPr lang="zh-CN" altLang="en-US" sz="1600"/>
              <a:t>2</a:t>
            </a:r>
            <a:r>
              <a:rPr lang="zh-CN" altLang="en-US" sz="1600">
                <a:latin typeface="宋体" pitchFamily="2" charset="-122"/>
              </a:rPr>
              <a:t>的倍数，即用它的低字节的地址来表示</a:t>
            </a:r>
            <a:r>
              <a:rPr lang="zh-CN" altLang="en-US" sz="1600"/>
              <a:t> </a:t>
            </a:r>
          </a:p>
        </p:txBody>
      </p:sp>
      <p:sp>
        <p:nvSpPr>
          <p:cNvPr id="19462" name="AutoShape 5"/>
          <p:cNvSpPr>
            <a:spLocks noChangeArrowheads="1"/>
          </p:cNvSpPr>
          <p:nvPr/>
        </p:nvSpPr>
        <p:spPr bwMode="auto">
          <a:xfrm>
            <a:off x="6324600" y="4953000"/>
            <a:ext cx="2819400" cy="762000"/>
          </a:xfrm>
          <a:prstGeom prst="wedgeRoundRectCallout">
            <a:avLst>
              <a:gd name="adj1" fmla="val -20269"/>
              <a:gd name="adj2" fmla="val -287083"/>
              <a:gd name="adj3" fmla="val 16667"/>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600"/>
              <a:t>一个单元4字节。按字节编址</a:t>
            </a:r>
            <a:r>
              <a:rPr lang="zh-CN" altLang="en-US" sz="1600">
                <a:latin typeface="宋体" pitchFamily="2" charset="-122"/>
              </a:rPr>
              <a:t>字地址是</a:t>
            </a:r>
            <a:r>
              <a:rPr lang="zh-CN" altLang="en-US" sz="1600"/>
              <a:t>4</a:t>
            </a:r>
            <a:r>
              <a:rPr lang="zh-CN" altLang="en-US" sz="1600">
                <a:latin typeface="宋体" pitchFamily="2" charset="-122"/>
              </a:rPr>
              <a:t>的整数倍</a:t>
            </a:r>
            <a:r>
              <a:rPr lang="zh-CN" altLang="en-US" sz="1600"/>
              <a:t>(</a:t>
            </a:r>
            <a:r>
              <a:rPr lang="zh-CN" altLang="en-US" sz="1600">
                <a:latin typeface="宋体" pitchFamily="2" charset="-122"/>
              </a:rPr>
              <a:t>字长为</a:t>
            </a:r>
            <a:r>
              <a:rPr lang="zh-CN" altLang="en-US" sz="1600"/>
              <a:t>4</a:t>
            </a:r>
            <a:r>
              <a:rPr lang="zh-CN" altLang="en-US" sz="1600">
                <a:latin typeface="宋体" pitchFamily="2" charset="-122"/>
              </a:rPr>
              <a:t>个字节</a:t>
            </a:r>
            <a:r>
              <a:rPr lang="zh-CN" altLang="en-US" sz="1600"/>
              <a:t>) </a:t>
            </a:r>
          </a:p>
        </p:txBody>
      </p:sp>
    </p:spTree>
    <p:extLst>
      <p:ext uri="{BB962C8B-B14F-4D97-AF65-F5344CB8AC3E}">
        <p14:creationId xmlns:p14="http://schemas.microsoft.com/office/powerpoint/2010/main" val="3262664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CA750275-3F38-478E-8231-28BAA0A0AE07}" type="slidenum">
              <a:rPr lang="zh-CN" altLang="en-US"/>
              <a:pPr>
                <a:defRPr/>
              </a:pPr>
              <a:t>15</a:t>
            </a:fld>
            <a:endParaRPr lang="zh-CN" altLang="en-US"/>
          </a:p>
        </p:txBody>
      </p:sp>
      <p:sp>
        <p:nvSpPr>
          <p:cNvPr id="20483" name="Oval 2"/>
          <p:cNvSpPr>
            <a:spLocks noChangeArrowheads="1"/>
          </p:cNvSpPr>
          <p:nvPr/>
        </p:nvSpPr>
        <p:spPr bwMode="auto">
          <a:xfrm>
            <a:off x="4932363" y="4598988"/>
            <a:ext cx="10668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 name="Rectangle 3"/>
          <p:cNvSpPr>
            <a:spLocks noGrp="1" noChangeArrowheads="1"/>
          </p:cNvSpPr>
          <p:nvPr>
            <p:ph type="title"/>
          </p:nvPr>
        </p:nvSpPr>
        <p:spPr/>
        <p:txBody>
          <a:bodyPr/>
          <a:lstStyle/>
          <a:p>
            <a:pPr eaLnBrk="1" hangingPunct="1"/>
            <a:r>
              <a:rPr lang="zh-CN" altLang="en-US" smtClean="0">
                <a:latin typeface="宋体" pitchFamily="2" charset="-122"/>
              </a:rPr>
              <a:t>主存储器的主要技术指标</a:t>
            </a:r>
          </a:p>
        </p:txBody>
      </p:sp>
      <p:sp>
        <p:nvSpPr>
          <p:cNvPr id="20485" name="Rectangle 4"/>
          <p:cNvSpPr>
            <a:spLocks noGrp="1" noChangeArrowheads="1"/>
          </p:cNvSpPr>
          <p:nvPr>
            <p:ph type="body" idx="1"/>
          </p:nvPr>
        </p:nvSpPr>
        <p:spPr>
          <a:xfrm>
            <a:off x="990600" y="1676400"/>
            <a:ext cx="7772400" cy="4114800"/>
          </a:xfrm>
        </p:spPr>
        <p:txBody>
          <a:bodyPr/>
          <a:lstStyle/>
          <a:p>
            <a:pPr eaLnBrk="1" hangingPunct="1">
              <a:buFont typeface="Wingdings" pitchFamily="2" charset="2"/>
              <a:buNone/>
            </a:pPr>
            <a:r>
              <a:rPr lang="zh-CN" altLang="en-US" smtClean="0">
                <a:latin typeface="宋体" pitchFamily="2" charset="-122"/>
              </a:rPr>
              <a:t>2. 速度</a:t>
            </a:r>
            <a:r>
              <a:rPr lang="zh-CN" altLang="en-US" smtClean="0"/>
              <a:t> </a:t>
            </a:r>
          </a:p>
          <a:p>
            <a:pPr eaLnBrk="1" hangingPunct="1">
              <a:buFont typeface="Wingdings" pitchFamily="2" charset="2"/>
              <a:buNone/>
            </a:pPr>
            <a:r>
              <a:rPr lang="zh-CN" altLang="en-US" sz="2400" smtClean="0">
                <a:latin typeface="Times New Roman" pitchFamily="18" charset="0"/>
                <a:cs typeface="Times New Roman" pitchFamily="18" charset="0"/>
              </a:rPr>
              <a:t>(1) </a:t>
            </a:r>
            <a:r>
              <a:rPr lang="zh-CN" altLang="en-US" sz="2400" smtClean="0">
                <a:latin typeface="宋体" pitchFamily="2" charset="-122"/>
              </a:rPr>
              <a:t>存储器存/取时间</a:t>
            </a:r>
            <a:r>
              <a:rPr lang="zh-CN" altLang="en-US" sz="2400" smtClean="0">
                <a:latin typeface="Times New Roman" pitchFamily="18" charset="0"/>
                <a:cs typeface="Times New Roman" pitchFamily="18" charset="0"/>
              </a:rPr>
              <a:t> (</a:t>
            </a:r>
            <a:r>
              <a:rPr lang="en-US" altLang="zh-CN" sz="2400" smtClean="0">
                <a:latin typeface="Times New Roman" pitchFamily="18" charset="0"/>
                <a:cs typeface="Times New Roman" pitchFamily="18" charset="0"/>
              </a:rPr>
              <a:t>Memory Access Time</a:t>
            </a:r>
            <a:r>
              <a:rPr lang="zh-CN" altLang="en-US" sz="2400" smtClean="0">
                <a:latin typeface="宋体" pitchFamily="2" charset="-122"/>
              </a:rPr>
              <a:t>，</a:t>
            </a:r>
            <a:r>
              <a:rPr lang="en-US" altLang="zh-CN" sz="2400" smtClean="0">
                <a:latin typeface="Times New Roman" pitchFamily="18" charset="0"/>
                <a:cs typeface="Times New Roman" pitchFamily="18" charset="0"/>
              </a:rPr>
              <a:t>T</a:t>
            </a:r>
            <a:r>
              <a:rPr lang="en-US" altLang="zh-CN" sz="2400" baseline="-30000" smtClean="0">
                <a:latin typeface="Times New Roman" pitchFamily="18" charset="0"/>
                <a:cs typeface="Times New Roman" pitchFamily="18" charset="0"/>
              </a:rPr>
              <a:t>A</a:t>
            </a:r>
            <a:r>
              <a:rPr lang="en-US" altLang="zh-CN" sz="2400" smtClean="0">
                <a:latin typeface="Times New Roman" pitchFamily="18" charset="0"/>
                <a:cs typeface="Times New Roman" pitchFamily="18" charset="0"/>
              </a:rPr>
              <a:t>)</a:t>
            </a:r>
            <a:r>
              <a:rPr lang="en-US" altLang="zh-CN" sz="2400" smtClean="0"/>
              <a:t> </a:t>
            </a:r>
          </a:p>
          <a:p>
            <a:pPr eaLnBrk="1" hangingPunct="1">
              <a:buFont typeface="Wingdings" pitchFamily="2" charset="2"/>
              <a:buNone/>
            </a:pPr>
            <a:r>
              <a:rPr lang="en-US" altLang="zh-CN" sz="2400" smtClean="0"/>
              <a:t>     </a:t>
            </a:r>
            <a:r>
              <a:rPr lang="zh-CN" altLang="en-US" sz="2400" smtClean="0"/>
              <a:t>读或写一次的时间</a:t>
            </a:r>
          </a:p>
          <a:p>
            <a:pPr eaLnBrk="1" hangingPunct="1">
              <a:buFont typeface="Wingdings" pitchFamily="2" charset="2"/>
              <a:buNone/>
            </a:pPr>
            <a:r>
              <a:rPr lang="zh-CN" altLang="en-US" sz="2400" smtClean="0">
                <a:latin typeface="Times New Roman" pitchFamily="18" charset="0"/>
                <a:cs typeface="Times New Roman" pitchFamily="18" charset="0"/>
              </a:rPr>
              <a:t>(2) </a:t>
            </a:r>
            <a:r>
              <a:rPr lang="zh-CN" altLang="en-US" sz="2400" smtClean="0">
                <a:latin typeface="宋体" pitchFamily="2" charset="-122"/>
              </a:rPr>
              <a:t>存储周期时间</a:t>
            </a:r>
            <a:r>
              <a:rPr lang="zh-CN" altLang="en-US" sz="2400" smtClean="0">
                <a:latin typeface="Times New Roman" pitchFamily="18" charset="0"/>
                <a:cs typeface="Times New Roman" pitchFamily="18" charset="0"/>
              </a:rPr>
              <a:t>(</a:t>
            </a:r>
            <a:r>
              <a:rPr lang="en-US" altLang="zh-CN" sz="2400" smtClean="0">
                <a:latin typeface="Times New Roman" pitchFamily="18" charset="0"/>
                <a:cs typeface="Times New Roman" pitchFamily="18" charset="0"/>
              </a:rPr>
              <a:t>Memory Cycle Time</a:t>
            </a:r>
            <a:r>
              <a:rPr lang="zh-CN" altLang="en-US" sz="2400" smtClean="0">
                <a:latin typeface="宋体" pitchFamily="2" charset="-122"/>
              </a:rPr>
              <a:t>，</a:t>
            </a:r>
            <a:r>
              <a:rPr lang="en-US" altLang="zh-CN" sz="2400" smtClean="0">
                <a:latin typeface="Times New Roman" pitchFamily="18" charset="0"/>
                <a:cs typeface="Times New Roman" pitchFamily="18" charset="0"/>
              </a:rPr>
              <a:t>T</a:t>
            </a:r>
            <a:r>
              <a:rPr lang="en-US" altLang="zh-CN" sz="2400" baseline="-30000" smtClean="0">
                <a:latin typeface="Times New Roman" pitchFamily="18" charset="0"/>
                <a:cs typeface="Times New Roman" pitchFamily="18" charset="0"/>
              </a:rPr>
              <a:t>M</a:t>
            </a:r>
            <a:r>
              <a:rPr lang="en-US" altLang="zh-CN" sz="2400" smtClean="0">
                <a:latin typeface="Times New Roman" pitchFamily="18" charset="0"/>
                <a:cs typeface="Times New Roman" pitchFamily="18" charset="0"/>
              </a:rPr>
              <a:t>)</a:t>
            </a:r>
          </a:p>
          <a:p>
            <a:pPr eaLnBrk="1" hangingPunct="1">
              <a:buFont typeface="Wingdings" pitchFamily="2" charset="2"/>
              <a:buNone/>
            </a:pPr>
            <a:endParaRPr lang="zh-CN" altLang="en-US" sz="2400" smtClean="0"/>
          </a:p>
          <a:p>
            <a:pPr eaLnBrk="1" hangingPunct="1">
              <a:buFont typeface="Wingdings" pitchFamily="2" charset="2"/>
              <a:buNone/>
            </a:pPr>
            <a:endParaRPr lang="zh-CN" altLang="en-US" sz="2400" smtClean="0"/>
          </a:p>
        </p:txBody>
      </p:sp>
      <p:graphicFrame>
        <p:nvGraphicFramePr>
          <p:cNvPr id="20486" name="Object 5"/>
          <p:cNvGraphicFramePr>
            <a:graphicFrameLocks noChangeAspect="1"/>
          </p:cNvGraphicFramePr>
          <p:nvPr>
            <p:extLst>
              <p:ext uri="{D42A27DB-BD31-4B8C-83A1-F6EECF244321}">
                <p14:modId xmlns:p14="http://schemas.microsoft.com/office/powerpoint/2010/main" val="2716478920"/>
              </p:ext>
            </p:extLst>
          </p:nvPr>
        </p:nvGraphicFramePr>
        <p:xfrm>
          <a:off x="1619672" y="3875088"/>
          <a:ext cx="5486400" cy="2362200"/>
        </p:xfrm>
        <a:graphic>
          <a:graphicData uri="http://schemas.openxmlformats.org/presentationml/2006/ole">
            <mc:AlternateContent xmlns:mc="http://schemas.openxmlformats.org/markup-compatibility/2006">
              <mc:Choice xmlns:v="urn:schemas-microsoft-com:vml" Requires="v">
                <p:oleObj spid="_x0000_s10277" r:id="rId3" imgW="914400" imgH="914400" progId="">
                  <p:embed/>
                </p:oleObj>
              </mc:Choice>
              <mc:Fallback>
                <p:oleObj r:id="rId3" imgW="914400" imgH="914400" progId="">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875088"/>
                        <a:ext cx="5486400" cy="2362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AutoShape 6"/>
          <p:cNvSpPr>
            <a:spLocks/>
          </p:cNvSpPr>
          <p:nvPr/>
        </p:nvSpPr>
        <p:spPr bwMode="auto">
          <a:xfrm>
            <a:off x="7362825" y="2619375"/>
            <a:ext cx="1247775" cy="1752600"/>
          </a:xfrm>
          <a:prstGeom prst="borderCallout1">
            <a:avLst>
              <a:gd name="adj1" fmla="val 6523"/>
              <a:gd name="adj2" fmla="val -6106"/>
              <a:gd name="adj3" fmla="val 122755"/>
              <a:gd name="adj4" fmla="val -114352"/>
            </a:avLst>
          </a:prstGeom>
          <a:solidFill>
            <a:schemeClr val="accent1">
              <a:lumMod val="20000"/>
              <a:lumOff val="80000"/>
            </a:schemeClr>
          </a:solidFill>
          <a:ln w="9525">
            <a:solidFill>
              <a:srgbClr val="FF0000"/>
            </a:solidFill>
            <a:miter lim="800000"/>
            <a:headEnd/>
            <a:tailEnd/>
          </a:ln>
          <a:effectLst/>
        </p:spPr>
        <p:txBody>
          <a:bodyPr/>
          <a:lstStyle/>
          <a:p>
            <a:r>
              <a:rPr lang="zh-CN" altLang="en-US" sz="1800" dirty="0"/>
              <a:t>破坏性读出：恢复数据</a:t>
            </a:r>
          </a:p>
          <a:p>
            <a:r>
              <a:rPr lang="zh-CN" altLang="en-US" sz="1800" dirty="0"/>
              <a:t>非破坏性读出：恢复线路</a:t>
            </a:r>
          </a:p>
        </p:txBody>
      </p:sp>
    </p:spTree>
    <p:extLst>
      <p:ext uri="{BB962C8B-B14F-4D97-AF65-F5344CB8AC3E}">
        <p14:creationId xmlns:p14="http://schemas.microsoft.com/office/powerpoint/2010/main" val="3663605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A9F9A8FD-A254-48D0-AA32-FB7F07F5579B}" type="slidenum">
              <a:rPr lang="zh-CN" altLang="en-US"/>
              <a:pPr>
                <a:defRPr/>
              </a:pPr>
              <a:t>16</a:t>
            </a:fld>
            <a:endParaRPr lang="zh-CN" altLang="en-US"/>
          </a:p>
        </p:txBody>
      </p:sp>
      <p:sp>
        <p:nvSpPr>
          <p:cNvPr id="21507" name="Rectangle 2"/>
          <p:cNvSpPr>
            <a:spLocks noGrp="1" noChangeArrowheads="1"/>
          </p:cNvSpPr>
          <p:nvPr>
            <p:ph type="title"/>
          </p:nvPr>
        </p:nvSpPr>
        <p:spPr/>
        <p:txBody>
          <a:bodyPr/>
          <a:lstStyle/>
          <a:p>
            <a:pPr eaLnBrk="1" hangingPunct="1"/>
            <a:r>
              <a:rPr lang="zh-CN" altLang="en-US" smtClean="0">
                <a:latin typeface="宋体" pitchFamily="2" charset="-122"/>
              </a:rPr>
              <a:t>主存储器的主要技术指标</a:t>
            </a:r>
          </a:p>
        </p:txBody>
      </p:sp>
      <p:sp>
        <p:nvSpPr>
          <p:cNvPr id="21508" name="Rectangle 3"/>
          <p:cNvSpPr>
            <a:spLocks noGrp="1" noChangeArrowheads="1"/>
          </p:cNvSpPr>
          <p:nvPr>
            <p:ph type="body" idx="1"/>
          </p:nvPr>
        </p:nvSpPr>
        <p:spPr>
          <a:xfrm>
            <a:off x="990600" y="1676400"/>
            <a:ext cx="7772400" cy="4114800"/>
          </a:xfrm>
        </p:spPr>
        <p:txBody>
          <a:bodyPr/>
          <a:lstStyle/>
          <a:p>
            <a:pPr eaLnBrk="1" hangingPunct="1">
              <a:lnSpc>
                <a:spcPct val="90000"/>
              </a:lnSpc>
              <a:buFont typeface="Wingdings" pitchFamily="2" charset="2"/>
              <a:buNone/>
            </a:pPr>
            <a:r>
              <a:rPr lang="zh-CN" altLang="en-US" sz="2400" smtClean="0">
                <a:latin typeface="Times New Roman" pitchFamily="18" charset="0"/>
                <a:cs typeface="Times New Roman" pitchFamily="18" charset="0"/>
              </a:rPr>
              <a:t>(3) 数据传送速率</a:t>
            </a:r>
            <a:r>
              <a:rPr lang="en-US" altLang="zh-CN" sz="2400" smtClean="0">
                <a:latin typeface="Times New Roman" pitchFamily="18" charset="0"/>
                <a:cs typeface="Times New Roman" pitchFamily="18" charset="0"/>
              </a:rPr>
              <a:t>B</a:t>
            </a:r>
            <a:r>
              <a:rPr lang="en-US" altLang="zh-CN" sz="2400" baseline="-30000" smtClean="0">
                <a:latin typeface="Times New Roman" pitchFamily="18" charset="0"/>
                <a:cs typeface="Times New Roman" pitchFamily="18" charset="0"/>
              </a:rPr>
              <a:t>m</a:t>
            </a:r>
            <a:r>
              <a:rPr lang="en-US" altLang="zh-CN" sz="2400" smtClean="0">
                <a:latin typeface="Times New Roman" pitchFamily="18" charset="0"/>
                <a:cs typeface="Times New Roman" pitchFamily="18" charset="0"/>
              </a:rPr>
              <a:t> </a:t>
            </a:r>
            <a:r>
              <a:rPr lang="en-US" altLang="zh-CN" sz="2400" smtClean="0"/>
              <a:t> </a:t>
            </a:r>
            <a:r>
              <a:rPr lang="zh-CN" altLang="en-US" sz="2400" smtClean="0"/>
              <a:t>（位/秒）：</a:t>
            </a:r>
            <a:r>
              <a:rPr lang="zh-CN" altLang="en-US" sz="2400" smtClean="0">
                <a:latin typeface="宋体" pitchFamily="2" charset="-122"/>
              </a:rPr>
              <a:t>单位时间内写入存储器或从存储器读出信息的最大数量。</a:t>
            </a:r>
          </a:p>
          <a:p>
            <a:pPr eaLnBrk="1" hangingPunct="1">
              <a:lnSpc>
                <a:spcPct val="90000"/>
              </a:lnSpc>
              <a:buFont typeface="Wingdings" pitchFamily="2" charset="2"/>
              <a:buNone/>
            </a:pPr>
            <a:endParaRPr lang="zh-CN" altLang="en-US" sz="2400" smtClean="0">
              <a:latin typeface="宋体" pitchFamily="2" charset="-122"/>
            </a:endParaRPr>
          </a:p>
          <a:p>
            <a:pPr algn="just" eaLnBrk="1" hangingPunct="1">
              <a:lnSpc>
                <a:spcPct val="90000"/>
              </a:lnSpc>
              <a:buFont typeface="Wingdings" pitchFamily="2" charset="2"/>
              <a:buNone/>
            </a:pPr>
            <a:r>
              <a:rPr lang="zh-CN" altLang="en-US" sz="2400" smtClean="0">
                <a:latin typeface="宋体" pitchFamily="2" charset="-122"/>
                <a:cs typeface="Times New Roman" pitchFamily="18" charset="0"/>
              </a:rPr>
              <a:t>[例6-1] 存储器的</a:t>
            </a:r>
            <a:r>
              <a:rPr lang="en-US" altLang="zh-CN" sz="2400" smtClean="0">
                <a:latin typeface="宋体" pitchFamily="2" charset="-122"/>
                <a:cs typeface="Times New Roman" pitchFamily="18" charset="0"/>
              </a:rPr>
              <a:t>T</a:t>
            </a:r>
            <a:r>
              <a:rPr lang="en-US" altLang="zh-CN" sz="2400" baseline="-30000" smtClean="0">
                <a:latin typeface="宋体" pitchFamily="2" charset="-122"/>
                <a:cs typeface="Times New Roman" pitchFamily="18" charset="0"/>
              </a:rPr>
              <a:t>M</a:t>
            </a:r>
            <a:r>
              <a:rPr lang="en-US" altLang="zh-CN" sz="2400" smtClean="0">
                <a:latin typeface="宋体" pitchFamily="2" charset="-122"/>
                <a:cs typeface="Times New Roman" pitchFamily="18" charset="0"/>
              </a:rPr>
              <a:t>=250ns,</a:t>
            </a:r>
            <a:r>
              <a:rPr lang="zh-CN" altLang="en-US" sz="2400" smtClean="0">
                <a:latin typeface="宋体" pitchFamily="2" charset="-122"/>
              </a:rPr>
              <a:t>总线宽度</a:t>
            </a:r>
            <a:r>
              <a:rPr lang="en-US" altLang="zh-CN" sz="2400" smtClean="0">
                <a:latin typeface="宋体" pitchFamily="2" charset="-122"/>
                <a:cs typeface="Times New Roman" pitchFamily="18" charset="0"/>
              </a:rPr>
              <a:t>W=8</a:t>
            </a:r>
            <a:r>
              <a:rPr lang="zh-CN" altLang="en-US" sz="2400" smtClean="0">
                <a:latin typeface="宋体" pitchFamily="2" charset="-122"/>
                <a:cs typeface="Times New Roman" pitchFamily="18" charset="0"/>
              </a:rPr>
              <a:t>位，求</a:t>
            </a:r>
            <a:r>
              <a:rPr lang="en-US" altLang="zh-CN" sz="2400" smtClean="0">
                <a:latin typeface="宋体" pitchFamily="2" charset="-122"/>
                <a:cs typeface="Times New Roman" pitchFamily="18" charset="0"/>
              </a:rPr>
              <a:t>B</a:t>
            </a:r>
            <a:r>
              <a:rPr lang="en-US" altLang="zh-CN" sz="2400" baseline="-30000" smtClean="0">
                <a:latin typeface="宋体" pitchFamily="2" charset="-122"/>
                <a:cs typeface="Times New Roman" pitchFamily="18" charset="0"/>
              </a:rPr>
              <a:t>m</a:t>
            </a:r>
            <a:r>
              <a:rPr lang="en-US" altLang="zh-CN" sz="2400" smtClean="0">
                <a:latin typeface="宋体" pitchFamily="2" charset="-122"/>
                <a:cs typeface="Times New Roman" pitchFamily="18" charset="0"/>
              </a:rPr>
              <a:t>=?</a:t>
            </a:r>
          </a:p>
          <a:p>
            <a:pPr algn="just" eaLnBrk="1" hangingPunct="1">
              <a:lnSpc>
                <a:spcPct val="90000"/>
              </a:lnSpc>
              <a:buFont typeface="Wingdings" pitchFamily="2" charset="2"/>
              <a:buNone/>
            </a:pPr>
            <a:r>
              <a:rPr lang="zh-CN" altLang="en-US" sz="2400" smtClean="0">
                <a:latin typeface="宋体" pitchFamily="2" charset="-122"/>
                <a:cs typeface="Times New Roman" pitchFamily="18" charset="0"/>
              </a:rPr>
              <a:t>解：</a:t>
            </a:r>
            <a:r>
              <a:rPr lang="en-US" altLang="zh-CN" sz="2400" smtClean="0">
                <a:latin typeface="宋体" pitchFamily="2" charset="-122"/>
                <a:cs typeface="Times New Roman" pitchFamily="18" charset="0"/>
              </a:rPr>
              <a:t>Bm=8/Tm=4*10</a:t>
            </a:r>
            <a:r>
              <a:rPr lang="en-US" altLang="zh-CN" sz="2400" baseline="30000" smtClean="0">
                <a:latin typeface="宋体" pitchFamily="2" charset="-122"/>
                <a:cs typeface="Times New Roman" pitchFamily="18" charset="0"/>
              </a:rPr>
              <a:t>6</a:t>
            </a:r>
            <a:r>
              <a:rPr lang="zh-CN" altLang="en-US" sz="2400" smtClean="0">
                <a:latin typeface="宋体" pitchFamily="2" charset="-122"/>
              </a:rPr>
              <a:t>（字节/秒）</a:t>
            </a:r>
          </a:p>
          <a:p>
            <a:pPr algn="just" eaLnBrk="1" hangingPunct="1">
              <a:lnSpc>
                <a:spcPct val="90000"/>
              </a:lnSpc>
              <a:buFont typeface="Wingdings" pitchFamily="2" charset="2"/>
              <a:buNone/>
            </a:pPr>
            <a:endParaRPr lang="zh-CN" altLang="en-US" sz="2400" smtClean="0">
              <a:latin typeface="宋体" pitchFamily="2" charset="-122"/>
            </a:endParaRPr>
          </a:p>
          <a:p>
            <a:pPr eaLnBrk="1" hangingPunct="1">
              <a:lnSpc>
                <a:spcPct val="90000"/>
              </a:lnSpc>
              <a:buFont typeface="Wingdings" pitchFamily="2" charset="2"/>
              <a:buNone/>
            </a:pPr>
            <a:r>
              <a:rPr lang="zh-CN" altLang="en-US" smtClean="0">
                <a:latin typeface="宋体" pitchFamily="2" charset="-122"/>
              </a:rPr>
              <a:t>3.可靠性 </a:t>
            </a:r>
          </a:p>
          <a:p>
            <a:pPr eaLnBrk="1" hangingPunct="1">
              <a:lnSpc>
                <a:spcPct val="90000"/>
              </a:lnSpc>
              <a:buFont typeface="Wingdings" pitchFamily="2" charset="2"/>
              <a:buNone/>
            </a:pPr>
            <a:r>
              <a:rPr lang="zh-CN" altLang="en-US" smtClean="0">
                <a:latin typeface="宋体" pitchFamily="2" charset="-122"/>
              </a:rPr>
              <a:t>4.功耗 </a:t>
            </a:r>
          </a:p>
          <a:p>
            <a:pPr eaLnBrk="1" hangingPunct="1">
              <a:lnSpc>
                <a:spcPct val="90000"/>
              </a:lnSpc>
              <a:buFont typeface="Wingdings" pitchFamily="2" charset="2"/>
              <a:buNone/>
            </a:pPr>
            <a:r>
              <a:rPr lang="zh-CN" altLang="en-US" smtClean="0">
                <a:latin typeface="宋体" pitchFamily="2" charset="-122"/>
              </a:rPr>
              <a:t>5.价格</a:t>
            </a:r>
          </a:p>
        </p:txBody>
      </p:sp>
    </p:spTree>
    <p:extLst>
      <p:ext uri="{BB962C8B-B14F-4D97-AF65-F5344CB8AC3E}">
        <p14:creationId xmlns:p14="http://schemas.microsoft.com/office/powerpoint/2010/main" val="3893886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92E93CFB-3399-4CEE-80B3-3CFF57ED03B1}" type="slidenum">
              <a:rPr lang="zh-CN" altLang="en-US"/>
              <a:pPr>
                <a:defRPr/>
              </a:pPr>
              <a:t>17</a:t>
            </a:fld>
            <a:endParaRPr lang="zh-CN" altLang="en-US"/>
          </a:p>
        </p:txBody>
      </p:sp>
      <p:sp>
        <p:nvSpPr>
          <p:cNvPr id="22531" name="Rectangle 2"/>
          <p:cNvSpPr>
            <a:spLocks noGrp="1" noChangeArrowheads="1"/>
          </p:cNvSpPr>
          <p:nvPr>
            <p:ph type="title"/>
          </p:nvPr>
        </p:nvSpPr>
        <p:spPr/>
        <p:txBody>
          <a:bodyPr/>
          <a:lstStyle/>
          <a:p>
            <a:pPr eaLnBrk="1" hangingPunct="1"/>
            <a:r>
              <a:rPr lang="zh-CN" altLang="en-US" smtClean="0">
                <a:latin typeface="宋体" pitchFamily="2" charset="-122"/>
              </a:rPr>
              <a:t>主存储器的基本结构</a:t>
            </a:r>
            <a:r>
              <a:rPr lang="zh-CN" altLang="en-US" smtClean="0"/>
              <a:t> </a:t>
            </a:r>
          </a:p>
        </p:txBody>
      </p:sp>
      <p:graphicFrame>
        <p:nvGraphicFramePr>
          <p:cNvPr id="22532" name="Object 3"/>
          <p:cNvGraphicFramePr>
            <a:graphicFrameLocks noChangeAspect="1"/>
          </p:cNvGraphicFramePr>
          <p:nvPr/>
        </p:nvGraphicFramePr>
        <p:xfrm>
          <a:off x="1600200" y="1524000"/>
          <a:ext cx="6934200" cy="4795838"/>
        </p:xfrm>
        <a:graphic>
          <a:graphicData uri="http://schemas.openxmlformats.org/presentationml/2006/ole">
            <mc:AlternateContent xmlns:mc="http://schemas.openxmlformats.org/markup-compatibility/2006">
              <mc:Choice xmlns:v="urn:schemas-microsoft-com:vml" Requires="v">
                <p:oleObj spid="_x0000_s11301" r:id="rId3" imgW="64440" imgH="64440" progId="">
                  <p:embed/>
                </p:oleObj>
              </mc:Choice>
              <mc:Fallback>
                <p:oleObj r:id="rId3" imgW="64440" imgH="64440" progId="">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524000"/>
                        <a:ext cx="6934200" cy="47958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线形标注 1 1"/>
          <p:cNvSpPr/>
          <p:nvPr/>
        </p:nvSpPr>
        <p:spPr>
          <a:xfrm>
            <a:off x="5004048" y="188640"/>
            <a:ext cx="4032448" cy="1296144"/>
          </a:xfrm>
          <a:prstGeom prst="borderCallout1">
            <a:avLst>
              <a:gd name="adj1" fmla="val 18750"/>
              <a:gd name="adj2" fmla="val -8333"/>
              <a:gd name="adj3" fmla="val 153423"/>
              <a:gd name="adj4" fmla="val -41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zh-CN" altLang="en-US" dirty="0" smtClean="0">
                <a:latin typeface="宋体" pitchFamily="2" charset="-122"/>
                <a:cs typeface="Times New Roman" pitchFamily="18" charset="0"/>
              </a:rPr>
              <a:t>存储字为64位（</a:t>
            </a:r>
            <a:r>
              <a:rPr lang="zh-CN" altLang="en-US" dirty="0" smtClean="0">
                <a:latin typeface="宋体" pitchFamily="2" charset="-122"/>
              </a:rPr>
              <a:t>字长</a:t>
            </a:r>
            <a:r>
              <a:rPr lang="zh-CN" altLang="en-US" dirty="0" smtClean="0">
                <a:latin typeface="宋体" pitchFamily="2" charset="-122"/>
                <a:cs typeface="Times New Roman" pitchFamily="18" charset="0"/>
              </a:rPr>
              <a:t>），</a:t>
            </a:r>
            <a:r>
              <a:rPr lang="zh-CN" altLang="en-US" dirty="0" smtClean="0">
                <a:latin typeface="宋体" pitchFamily="2" charset="-122"/>
              </a:rPr>
              <a:t>表示</a:t>
            </a:r>
            <a:r>
              <a:rPr lang="zh-CN" altLang="en-US" dirty="0" smtClean="0">
                <a:latin typeface="宋体" pitchFamily="2" charset="-122"/>
                <a:cs typeface="Times New Roman" pitchFamily="18" charset="0"/>
              </a:rPr>
              <a:t>一个存储周期能够从存储器中读或写一个长度为64位的数据</a:t>
            </a:r>
            <a:r>
              <a:rPr lang="zh-CN" altLang="en-US" dirty="0" smtClean="0">
                <a:latin typeface="宋体" pitchFamily="2" charset="-122"/>
              </a:rPr>
              <a:t>。 </a:t>
            </a:r>
          </a:p>
          <a:p>
            <a:pPr>
              <a:lnSpc>
                <a:spcPct val="90000"/>
              </a:lnSpc>
            </a:pPr>
            <a:r>
              <a:rPr lang="zh-CN" altLang="en-US" dirty="0" smtClean="0">
                <a:latin typeface="宋体" pitchFamily="2" charset="-122"/>
              </a:rPr>
              <a:t>   </a:t>
            </a:r>
            <a:r>
              <a:rPr lang="zh-CN" altLang="en-US" dirty="0">
                <a:latin typeface="宋体" pitchFamily="2" charset="-122"/>
              </a:rPr>
              <a:t>字长并不一定是编址单位，也不一定是所需信息的长度。</a:t>
            </a:r>
          </a:p>
        </p:txBody>
      </p:sp>
    </p:spTree>
    <p:extLst>
      <p:ext uri="{BB962C8B-B14F-4D97-AF65-F5344CB8AC3E}">
        <p14:creationId xmlns:p14="http://schemas.microsoft.com/office/powerpoint/2010/main" val="30268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DF1C515-2F6C-4457-9758-D9DCF6C765D0}" type="slidenum">
              <a:rPr lang="zh-CN" altLang="en-US"/>
              <a:pPr>
                <a:defRPr/>
              </a:pPr>
              <a:t>18</a:t>
            </a:fld>
            <a:endParaRPr lang="zh-CN" altLang="en-US"/>
          </a:p>
        </p:txBody>
      </p:sp>
      <p:sp>
        <p:nvSpPr>
          <p:cNvPr id="33795" name="Rectangle 2"/>
          <p:cNvSpPr>
            <a:spLocks noChangeArrowheads="1"/>
          </p:cNvSpPr>
          <p:nvPr/>
        </p:nvSpPr>
        <p:spPr bwMode="auto">
          <a:xfrm>
            <a:off x="3810000" y="3276600"/>
            <a:ext cx="12954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 name="Rectangle 3"/>
          <p:cNvSpPr>
            <a:spLocks noGrp="1" noChangeArrowheads="1"/>
          </p:cNvSpPr>
          <p:nvPr>
            <p:ph type="title"/>
          </p:nvPr>
        </p:nvSpPr>
        <p:spPr>
          <a:xfrm>
            <a:off x="1143000" y="0"/>
            <a:ext cx="7772400" cy="1143000"/>
          </a:xfrm>
        </p:spPr>
        <p:txBody>
          <a:bodyPr/>
          <a:lstStyle/>
          <a:p>
            <a:pPr eaLnBrk="1" hangingPunct="1"/>
            <a:r>
              <a:rPr lang="zh-CN" altLang="en-US" smtClean="0">
                <a:latin typeface="宋体" pitchFamily="2" charset="-122"/>
              </a:rPr>
              <a:t>存储器芯片</a:t>
            </a:r>
            <a:r>
              <a:rPr lang="zh-CN" altLang="en-US" smtClean="0"/>
              <a:t> </a:t>
            </a:r>
          </a:p>
        </p:txBody>
      </p:sp>
      <p:sp>
        <p:nvSpPr>
          <p:cNvPr id="33797" name="Rectangle 4"/>
          <p:cNvSpPr>
            <a:spLocks noGrp="1" noChangeArrowheads="1"/>
          </p:cNvSpPr>
          <p:nvPr>
            <p:ph type="body" idx="1"/>
          </p:nvPr>
        </p:nvSpPr>
        <p:spPr>
          <a:xfrm>
            <a:off x="1143000" y="838200"/>
            <a:ext cx="7772400" cy="990600"/>
          </a:xfrm>
        </p:spPr>
        <p:txBody>
          <a:bodyPr/>
          <a:lstStyle/>
          <a:p>
            <a:pPr eaLnBrk="1" hangingPunct="1">
              <a:buFont typeface="Wingdings" pitchFamily="2" charset="2"/>
              <a:buNone/>
            </a:pPr>
            <a:r>
              <a:rPr lang="zh-CN" altLang="en-US" sz="2800" smtClean="0">
                <a:latin typeface="宋体" pitchFamily="2" charset="-122"/>
              </a:rPr>
              <a:t>一、</a:t>
            </a:r>
            <a:r>
              <a:rPr lang="en-US" altLang="zh-CN" sz="2800" smtClean="0">
                <a:latin typeface="宋体" pitchFamily="2" charset="-122"/>
              </a:rPr>
              <a:t>SRAM</a:t>
            </a:r>
            <a:r>
              <a:rPr lang="zh-CN" altLang="en-US" sz="2800" smtClean="0">
                <a:latin typeface="宋体" pitchFamily="2" charset="-122"/>
              </a:rPr>
              <a:t>芯片</a:t>
            </a:r>
            <a:r>
              <a:rPr lang="zh-CN" altLang="en-US" smtClean="0"/>
              <a:t> </a:t>
            </a:r>
          </a:p>
          <a:p>
            <a:pPr eaLnBrk="1" hangingPunct="1">
              <a:buFont typeface="Wingdings" pitchFamily="2" charset="2"/>
              <a:buNone/>
            </a:pPr>
            <a:r>
              <a:rPr lang="zh-CN" altLang="en-US" sz="2000" smtClean="0">
                <a:latin typeface="宋体" pitchFamily="2" charset="-122"/>
              </a:rPr>
              <a:t>1. 静态</a:t>
            </a:r>
            <a:r>
              <a:rPr lang="en-US" altLang="zh-CN" sz="2000" smtClean="0">
                <a:latin typeface="宋体" pitchFamily="2" charset="-122"/>
              </a:rPr>
              <a:t>MOS</a:t>
            </a:r>
            <a:r>
              <a:rPr lang="zh-CN" altLang="en-US" sz="2000" smtClean="0">
                <a:latin typeface="宋体" pitchFamily="2" charset="-122"/>
              </a:rPr>
              <a:t>存储器芯片结构（位结构芯片，4096*1位）</a:t>
            </a:r>
            <a:endParaRPr lang="zh-CN" altLang="en-US" smtClean="0"/>
          </a:p>
        </p:txBody>
      </p:sp>
      <p:graphicFrame>
        <p:nvGraphicFramePr>
          <p:cNvPr id="33798" name="Object 5"/>
          <p:cNvGraphicFramePr>
            <a:graphicFrameLocks noChangeAspect="1"/>
          </p:cNvGraphicFramePr>
          <p:nvPr/>
        </p:nvGraphicFramePr>
        <p:xfrm>
          <a:off x="1371600" y="2286000"/>
          <a:ext cx="7010400" cy="4267200"/>
        </p:xfrm>
        <a:graphic>
          <a:graphicData uri="http://schemas.openxmlformats.org/presentationml/2006/ole">
            <mc:AlternateContent xmlns:mc="http://schemas.openxmlformats.org/markup-compatibility/2006">
              <mc:Choice xmlns:v="urn:schemas-microsoft-com:vml" Requires="v">
                <p:oleObj spid="_x0000_s17445" r:id="rId3" imgW="64440" imgH="64440" progId="">
                  <p:embed/>
                </p:oleObj>
              </mc:Choice>
              <mc:Fallback>
                <p:oleObj r:id="rId3" imgW="64440" imgH="64440" progId="">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286000"/>
                        <a:ext cx="7010400" cy="4267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59201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64F12A82-7699-4813-A4D5-2E433D79D1D7}" type="slidenum">
              <a:rPr lang="zh-CN" altLang="en-US">
                <a:solidFill>
                  <a:srgbClr val="000000"/>
                </a:solidFill>
              </a:rPr>
              <a:pPr>
                <a:defRPr/>
              </a:pPr>
              <a:t>19</a:t>
            </a:fld>
            <a:endParaRPr lang="zh-CN" altLang="en-US">
              <a:solidFill>
                <a:srgbClr val="000000"/>
              </a:solidFill>
            </a:endParaRPr>
          </a:p>
        </p:txBody>
      </p:sp>
      <p:sp>
        <p:nvSpPr>
          <p:cNvPr id="34819" name="Rectangle 2"/>
          <p:cNvSpPr>
            <a:spLocks noGrp="1" noChangeArrowheads="1"/>
          </p:cNvSpPr>
          <p:nvPr>
            <p:ph type="title"/>
          </p:nvPr>
        </p:nvSpPr>
        <p:spPr/>
        <p:txBody>
          <a:bodyPr/>
          <a:lstStyle/>
          <a:p>
            <a:pPr eaLnBrk="1" hangingPunct="1"/>
            <a:r>
              <a:rPr lang="zh-CN" altLang="en-US" smtClean="0">
                <a:latin typeface="宋体" pitchFamily="2" charset="-122"/>
              </a:rPr>
              <a:t>存储器芯片</a:t>
            </a:r>
            <a:r>
              <a:rPr lang="zh-CN" altLang="en-US" smtClean="0"/>
              <a:t> </a:t>
            </a:r>
          </a:p>
        </p:txBody>
      </p:sp>
      <p:sp>
        <p:nvSpPr>
          <p:cNvPr id="34820" name="Rectangle 3"/>
          <p:cNvSpPr>
            <a:spLocks noGrp="1" noChangeArrowheads="1"/>
          </p:cNvSpPr>
          <p:nvPr>
            <p:ph type="body" idx="1"/>
          </p:nvPr>
        </p:nvSpPr>
        <p:spPr>
          <a:xfrm>
            <a:off x="1143000" y="1371600"/>
            <a:ext cx="7772400" cy="4648200"/>
          </a:xfrm>
        </p:spPr>
        <p:txBody>
          <a:bodyPr/>
          <a:lstStyle/>
          <a:p>
            <a:pPr eaLnBrk="1" hangingPunct="1">
              <a:buFont typeface="Wingdings" pitchFamily="2" charset="2"/>
              <a:buNone/>
            </a:pPr>
            <a:r>
              <a:rPr lang="en-US" altLang="zh-CN" smtClean="0">
                <a:latin typeface="Times New Roman" pitchFamily="18" charset="0"/>
                <a:cs typeface="Times New Roman" pitchFamily="18" charset="0"/>
              </a:rPr>
              <a:t>(1) </a:t>
            </a:r>
            <a:r>
              <a:rPr lang="zh-CN" altLang="en-US" smtClean="0">
                <a:latin typeface="宋体" pitchFamily="2" charset="-122"/>
              </a:rPr>
              <a:t>存储体</a:t>
            </a:r>
            <a:r>
              <a:rPr lang="zh-CN" altLang="en-US" smtClean="0"/>
              <a:t> （图</a:t>
            </a:r>
            <a:r>
              <a:rPr lang="en-US" altLang="zh-CN" smtClean="0"/>
              <a:t>6-9</a:t>
            </a:r>
            <a:r>
              <a:rPr lang="zh-CN" altLang="en-US" smtClean="0"/>
              <a:t>若干片，每片选中</a:t>
            </a:r>
            <a:r>
              <a:rPr lang="en-US" altLang="zh-CN" smtClean="0"/>
              <a:t>1</a:t>
            </a:r>
            <a:r>
              <a:rPr lang="zh-CN" altLang="en-US" smtClean="0"/>
              <a:t>位）</a:t>
            </a:r>
          </a:p>
          <a:p>
            <a:pPr eaLnBrk="1" hangingPunct="1">
              <a:buFont typeface="Wingdings" pitchFamily="2" charset="2"/>
              <a:buNone/>
            </a:pPr>
            <a:endParaRPr lang="en-US" altLang="zh-CN" smtClean="0"/>
          </a:p>
        </p:txBody>
      </p:sp>
      <p:sp>
        <p:nvSpPr>
          <p:cNvPr id="34821" name="Line 4"/>
          <p:cNvSpPr>
            <a:spLocks noChangeShapeType="1"/>
          </p:cNvSpPr>
          <p:nvPr/>
        </p:nvSpPr>
        <p:spPr bwMode="auto">
          <a:xfrm flipV="1">
            <a:off x="2514600" y="2362200"/>
            <a:ext cx="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34822" name="Line 5"/>
          <p:cNvSpPr>
            <a:spLocks noChangeShapeType="1"/>
          </p:cNvSpPr>
          <p:nvPr/>
        </p:nvSpPr>
        <p:spPr bwMode="auto">
          <a:xfrm>
            <a:off x="2514600" y="38100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34823" name="Line 6"/>
          <p:cNvSpPr>
            <a:spLocks noChangeShapeType="1"/>
          </p:cNvSpPr>
          <p:nvPr/>
        </p:nvSpPr>
        <p:spPr bwMode="auto">
          <a:xfrm flipV="1">
            <a:off x="2514600" y="2667000"/>
            <a:ext cx="15240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34824" name="Text Box 7"/>
          <p:cNvSpPr txBox="1">
            <a:spLocks noChangeArrowheads="1"/>
          </p:cNvSpPr>
          <p:nvPr/>
        </p:nvSpPr>
        <p:spPr bwMode="auto">
          <a:xfrm>
            <a:off x="4191000" y="23622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mtClean="0">
                <a:solidFill>
                  <a:srgbClr val="000000"/>
                </a:solidFill>
              </a:rPr>
              <a:t>16位，字长</a:t>
            </a:r>
          </a:p>
        </p:txBody>
      </p:sp>
      <p:sp>
        <p:nvSpPr>
          <p:cNvPr id="34825" name="Text Box 8"/>
          <p:cNvSpPr txBox="1">
            <a:spLocks noChangeArrowheads="1"/>
          </p:cNvSpPr>
          <p:nvPr/>
        </p:nvSpPr>
        <p:spPr bwMode="auto">
          <a:xfrm>
            <a:off x="4953000" y="3581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smtClean="0">
                <a:solidFill>
                  <a:srgbClr val="000000"/>
                </a:solidFill>
              </a:rPr>
              <a:t>x</a:t>
            </a:r>
          </a:p>
        </p:txBody>
      </p:sp>
      <p:sp>
        <p:nvSpPr>
          <p:cNvPr id="34826" name="Text Box 9"/>
          <p:cNvSpPr txBox="1">
            <a:spLocks noChangeArrowheads="1"/>
          </p:cNvSpPr>
          <p:nvPr/>
        </p:nvSpPr>
        <p:spPr bwMode="auto">
          <a:xfrm>
            <a:off x="2057400" y="22098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smtClean="0">
                <a:solidFill>
                  <a:srgbClr val="000000"/>
                </a:solidFill>
              </a:rPr>
              <a:t>y</a:t>
            </a:r>
          </a:p>
        </p:txBody>
      </p:sp>
    </p:spTree>
    <p:extLst>
      <p:ext uri="{BB962C8B-B14F-4D97-AF65-F5344CB8AC3E}">
        <p14:creationId xmlns:p14="http://schemas.microsoft.com/office/powerpoint/2010/main" val="3545292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计算机的五大经典部件</a:t>
            </a:r>
            <a:endParaRPr lang="zh-CN" altLang="en-US" dirty="0"/>
          </a:p>
        </p:txBody>
      </p:sp>
      <p:sp>
        <p:nvSpPr>
          <p:cNvPr id="4" name="Rectangle 3"/>
          <p:cNvSpPr>
            <a:spLocks noChangeArrowheads="1"/>
          </p:cNvSpPr>
          <p:nvPr/>
        </p:nvSpPr>
        <p:spPr bwMode="auto">
          <a:xfrm>
            <a:off x="1905000" y="1371600"/>
            <a:ext cx="5143500" cy="2857500"/>
          </a:xfrm>
          <a:prstGeom prst="rect">
            <a:avLst/>
          </a:prstGeom>
          <a:solidFill>
            <a:srgbClr val="FFFFFF"/>
          </a:solidFill>
          <a:ln w="12700">
            <a:solidFill>
              <a:srgbClr val="000000"/>
            </a:solidFill>
            <a:miter lim="800000"/>
            <a:headEnd/>
            <a:tailEnd/>
          </a:ln>
          <a:effectLst>
            <a:outerShdw dist="107763" dir="2700000" algn="ctr" rotWithShape="0">
              <a:srgbClr val="91919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 name="Rectangle 4"/>
          <p:cNvSpPr>
            <a:spLocks noChangeArrowheads="1"/>
          </p:cNvSpPr>
          <p:nvPr/>
        </p:nvSpPr>
        <p:spPr bwMode="auto">
          <a:xfrm>
            <a:off x="2286000" y="1778000"/>
            <a:ext cx="1460500" cy="2197100"/>
          </a:xfrm>
          <a:prstGeom prst="rect">
            <a:avLst/>
          </a:prstGeom>
          <a:solidFill>
            <a:srgbClr val="FFFFFF"/>
          </a:solidFill>
          <a:ln w="12700">
            <a:solidFill>
              <a:srgbClr val="000000"/>
            </a:solidFill>
            <a:miter lim="800000"/>
            <a:headEnd/>
            <a:tailEnd/>
          </a:ln>
          <a:effectLst>
            <a:outerShdw dist="107763" dir="2700000" algn="ctr" rotWithShape="0">
              <a:srgbClr val="91919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 name="Rectangle 5"/>
          <p:cNvSpPr>
            <a:spLocks noChangeArrowheads="1"/>
          </p:cNvSpPr>
          <p:nvPr/>
        </p:nvSpPr>
        <p:spPr bwMode="auto">
          <a:xfrm>
            <a:off x="2317750" y="1905000"/>
            <a:ext cx="1308100" cy="284163"/>
          </a:xfrm>
          <a:prstGeom prst="rect">
            <a:avLst/>
          </a:prstGeom>
          <a:noFill/>
          <a:ln w="12700">
            <a:noFill/>
            <a:miter lim="800000"/>
            <a:headEnd/>
            <a:tailEnd/>
          </a:ln>
          <a:effectLst/>
        </p:spPr>
        <p:txBody>
          <a:bodyPr wrap="none" lIns="63500" tIns="25400" rIns="63500" bIns="25400">
            <a:spAutoFit/>
          </a:bodyPr>
          <a:lstStyle/>
          <a:p>
            <a:pPr eaLnBrk="0" fontAlgn="base" hangingPunct="0">
              <a:lnSpc>
                <a:spcPct val="85000"/>
              </a:lnSpc>
              <a:spcBef>
                <a:spcPct val="0"/>
              </a:spcBef>
              <a:spcAft>
                <a:spcPct val="0"/>
              </a:spcAft>
            </a:pPr>
            <a:r>
              <a:rPr lang="en-US" b="1">
                <a:solidFill>
                  <a:srgbClr val="000000"/>
                </a:solidFill>
                <a:latin typeface="Arial" charset="0"/>
              </a:rPr>
              <a:t> Processor</a:t>
            </a:r>
          </a:p>
        </p:txBody>
      </p:sp>
      <p:sp>
        <p:nvSpPr>
          <p:cNvPr id="7" name="Rectangle 6"/>
          <p:cNvSpPr>
            <a:spLocks noChangeArrowheads="1"/>
          </p:cNvSpPr>
          <p:nvPr/>
        </p:nvSpPr>
        <p:spPr bwMode="auto">
          <a:xfrm>
            <a:off x="3937000" y="1778000"/>
            <a:ext cx="1333500" cy="2222500"/>
          </a:xfrm>
          <a:prstGeom prst="rect">
            <a:avLst/>
          </a:prstGeom>
          <a:solidFill>
            <a:srgbClr val="FFFFFF"/>
          </a:solidFill>
          <a:ln w="12700">
            <a:solidFill>
              <a:srgbClr val="000000"/>
            </a:solidFill>
            <a:miter lim="800000"/>
            <a:headEnd/>
            <a:tailEnd/>
          </a:ln>
          <a:effectLst>
            <a:outerShdw dist="107763" dir="2700000" algn="ctr" rotWithShape="0">
              <a:srgbClr val="91919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 name="Rectangle 7"/>
          <p:cNvSpPr>
            <a:spLocks noChangeArrowheads="1"/>
          </p:cNvSpPr>
          <p:nvPr/>
        </p:nvSpPr>
        <p:spPr bwMode="auto">
          <a:xfrm>
            <a:off x="5435600" y="1778000"/>
            <a:ext cx="1333500" cy="2222500"/>
          </a:xfrm>
          <a:prstGeom prst="rect">
            <a:avLst/>
          </a:prstGeom>
          <a:solidFill>
            <a:srgbClr val="FFFFFF"/>
          </a:solidFill>
          <a:ln w="12700">
            <a:solidFill>
              <a:srgbClr val="000000"/>
            </a:solidFill>
            <a:miter lim="800000"/>
            <a:headEnd/>
            <a:tailEnd/>
          </a:ln>
          <a:effectLst>
            <a:outerShdw dist="107763" dir="2700000" algn="ctr" rotWithShape="0">
              <a:srgbClr val="91919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 name="AutoShape 8"/>
          <p:cNvSpPr>
            <a:spLocks noChangeArrowheads="1"/>
          </p:cNvSpPr>
          <p:nvPr/>
        </p:nvSpPr>
        <p:spPr bwMode="auto">
          <a:xfrm>
            <a:off x="2489200" y="2463800"/>
            <a:ext cx="1079500" cy="596900"/>
          </a:xfrm>
          <a:prstGeom prst="roundRect">
            <a:avLst>
              <a:gd name="adj" fmla="val 12495"/>
            </a:avLst>
          </a:prstGeom>
          <a:solidFill>
            <a:srgbClr val="FFFFFF"/>
          </a:solidFill>
          <a:ln w="12700">
            <a:solidFill>
              <a:srgbClr val="000000"/>
            </a:solidFill>
            <a:round/>
            <a:headEnd/>
            <a:tailEnd/>
          </a:ln>
          <a:effectLst>
            <a:outerShdw dist="107763" dir="2700000" algn="ctr" rotWithShape="0">
              <a:srgbClr val="91919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0" name="AutoShape 9"/>
          <p:cNvSpPr>
            <a:spLocks noChangeArrowheads="1"/>
          </p:cNvSpPr>
          <p:nvPr/>
        </p:nvSpPr>
        <p:spPr bwMode="auto">
          <a:xfrm>
            <a:off x="2489200" y="3225800"/>
            <a:ext cx="1079500" cy="596900"/>
          </a:xfrm>
          <a:prstGeom prst="roundRect">
            <a:avLst>
              <a:gd name="adj" fmla="val 12495"/>
            </a:avLst>
          </a:prstGeom>
          <a:solidFill>
            <a:srgbClr val="FFFFFF"/>
          </a:solidFill>
          <a:ln w="12700">
            <a:solidFill>
              <a:srgbClr val="000000"/>
            </a:solidFill>
            <a:round/>
            <a:headEnd/>
            <a:tailEnd/>
          </a:ln>
          <a:effectLst>
            <a:outerShdw dist="107763" dir="2700000" algn="ctr" rotWithShape="0">
              <a:srgbClr val="91919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1" name="Rectangle 10"/>
          <p:cNvSpPr>
            <a:spLocks noChangeArrowheads="1"/>
          </p:cNvSpPr>
          <p:nvPr/>
        </p:nvSpPr>
        <p:spPr bwMode="auto">
          <a:xfrm>
            <a:off x="2540000" y="2628900"/>
            <a:ext cx="939800" cy="284163"/>
          </a:xfrm>
          <a:prstGeom prst="rect">
            <a:avLst/>
          </a:prstGeom>
          <a:noFill/>
          <a:ln w="12700">
            <a:noFill/>
            <a:miter lim="800000"/>
            <a:headEnd/>
            <a:tailEnd/>
          </a:ln>
          <a:effectLst/>
        </p:spPr>
        <p:txBody>
          <a:bodyPr wrap="none" lIns="63500" tIns="25400" rIns="63500" bIns="25400">
            <a:spAutoFit/>
          </a:bodyPr>
          <a:lstStyle/>
          <a:p>
            <a:pPr eaLnBrk="0" fontAlgn="base" hangingPunct="0">
              <a:lnSpc>
                <a:spcPct val="85000"/>
              </a:lnSpc>
              <a:spcBef>
                <a:spcPct val="0"/>
              </a:spcBef>
              <a:spcAft>
                <a:spcPct val="0"/>
              </a:spcAft>
            </a:pPr>
            <a:r>
              <a:rPr lang="en-US" b="1" dirty="0">
                <a:solidFill>
                  <a:srgbClr val="000000"/>
                </a:solidFill>
                <a:latin typeface="Arial" charset="0"/>
              </a:rPr>
              <a:t>Control</a:t>
            </a:r>
          </a:p>
        </p:txBody>
      </p:sp>
      <p:sp>
        <p:nvSpPr>
          <p:cNvPr id="12" name="Rectangle 11"/>
          <p:cNvSpPr>
            <a:spLocks noChangeArrowheads="1"/>
          </p:cNvSpPr>
          <p:nvPr/>
        </p:nvSpPr>
        <p:spPr bwMode="auto">
          <a:xfrm>
            <a:off x="2438400" y="3429000"/>
            <a:ext cx="1104900" cy="284163"/>
          </a:xfrm>
          <a:prstGeom prst="rect">
            <a:avLst/>
          </a:prstGeom>
          <a:noFill/>
          <a:ln w="12700">
            <a:noFill/>
            <a:miter lim="800000"/>
            <a:headEnd/>
            <a:tailEnd/>
          </a:ln>
          <a:effectLst/>
        </p:spPr>
        <p:txBody>
          <a:bodyPr wrap="none" lIns="63500" tIns="25400" rIns="63500" bIns="25400">
            <a:spAutoFit/>
          </a:bodyPr>
          <a:lstStyle/>
          <a:p>
            <a:pPr eaLnBrk="0" fontAlgn="base" hangingPunct="0">
              <a:lnSpc>
                <a:spcPct val="85000"/>
              </a:lnSpc>
              <a:spcBef>
                <a:spcPct val="0"/>
              </a:spcBef>
              <a:spcAft>
                <a:spcPct val="0"/>
              </a:spcAft>
            </a:pPr>
            <a:r>
              <a:rPr lang="en-US" b="1">
                <a:solidFill>
                  <a:srgbClr val="000000"/>
                </a:solidFill>
                <a:latin typeface="Arial" charset="0"/>
              </a:rPr>
              <a:t>Datapath</a:t>
            </a:r>
          </a:p>
        </p:txBody>
      </p:sp>
      <p:sp>
        <p:nvSpPr>
          <p:cNvPr id="13" name="Rectangle 12"/>
          <p:cNvSpPr>
            <a:spLocks noChangeArrowheads="1"/>
          </p:cNvSpPr>
          <p:nvPr/>
        </p:nvSpPr>
        <p:spPr bwMode="auto">
          <a:xfrm>
            <a:off x="4114800" y="2743200"/>
            <a:ext cx="1003300" cy="284163"/>
          </a:xfrm>
          <a:prstGeom prst="rect">
            <a:avLst/>
          </a:prstGeom>
          <a:noFill/>
          <a:ln w="12700">
            <a:noFill/>
            <a:miter lim="800000"/>
            <a:headEnd/>
            <a:tailEnd/>
          </a:ln>
          <a:effectLst/>
        </p:spPr>
        <p:txBody>
          <a:bodyPr wrap="none" lIns="63500" tIns="25400" rIns="63500" bIns="25400">
            <a:spAutoFit/>
          </a:bodyPr>
          <a:lstStyle/>
          <a:p>
            <a:pPr eaLnBrk="0" fontAlgn="base" hangingPunct="0">
              <a:lnSpc>
                <a:spcPct val="85000"/>
              </a:lnSpc>
              <a:spcBef>
                <a:spcPct val="0"/>
              </a:spcBef>
              <a:spcAft>
                <a:spcPct val="0"/>
              </a:spcAft>
            </a:pPr>
            <a:r>
              <a:rPr lang="en-US" b="1">
                <a:solidFill>
                  <a:srgbClr val="FC0128"/>
                </a:solidFill>
                <a:latin typeface="Arial" charset="0"/>
              </a:rPr>
              <a:t>Memory</a:t>
            </a:r>
          </a:p>
        </p:txBody>
      </p:sp>
      <p:sp>
        <p:nvSpPr>
          <p:cNvPr id="14" name="Rectangle 13"/>
          <p:cNvSpPr>
            <a:spLocks noChangeArrowheads="1"/>
          </p:cNvSpPr>
          <p:nvPr/>
        </p:nvSpPr>
        <p:spPr bwMode="auto">
          <a:xfrm>
            <a:off x="5562600" y="1968500"/>
            <a:ext cx="990600" cy="284163"/>
          </a:xfrm>
          <a:prstGeom prst="rect">
            <a:avLst/>
          </a:prstGeom>
          <a:noFill/>
          <a:ln w="12700">
            <a:noFill/>
            <a:miter lim="800000"/>
            <a:headEnd/>
            <a:tailEnd/>
          </a:ln>
          <a:effectLst/>
        </p:spPr>
        <p:txBody>
          <a:bodyPr wrap="none" lIns="63500" tIns="25400" rIns="63500" bIns="25400">
            <a:spAutoFit/>
          </a:bodyPr>
          <a:lstStyle/>
          <a:p>
            <a:pPr eaLnBrk="0" fontAlgn="base" hangingPunct="0">
              <a:lnSpc>
                <a:spcPct val="85000"/>
              </a:lnSpc>
              <a:spcBef>
                <a:spcPct val="0"/>
              </a:spcBef>
              <a:spcAft>
                <a:spcPct val="0"/>
              </a:spcAft>
            </a:pPr>
            <a:r>
              <a:rPr lang="en-US" b="1">
                <a:solidFill>
                  <a:srgbClr val="000000"/>
                </a:solidFill>
                <a:latin typeface="Arial" charset="0"/>
              </a:rPr>
              <a:t>Devices</a:t>
            </a:r>
          </a:p>
        </p:txBody>
      </p:sp>
      <p:sp>
        <p:nvSpPr>
          <p:cNvPr id="15" name="AutoShape 14"/>
          <p:cNvSpPr>
            <a:spLocks noChangeArrowheads="1"/>
          </p:cNvSpPr>
          <p:nvPr/>
        </p:nvSpPr>
        <p:spPr bwMode="auto">
          <a:xfrm>
            <a:off x="5562600" y="2514600"/>
            <a:ext cx="1079500" cy="596900"/>
          </a:xfrm>
          <a:prstGeom prst="roundRect">
            <a:avLst>
              <a:gd name="adj" fmla="val 12495"/>
            </a:avLst>
          </a:prstGeom>
          <a:solidFill>
            <a:srgbClr val="FFFFFF"/>
          </a:solidFill>
          <a:ln w="12700">
            <a:solidFill>
              <a:srgbClr val="000000"/>
            </a:solidFill>
            <a:round/>
            <a:headEnd/>
            <a:tailEnd/>
          </a:ln>
          <a:effectLst>
            <a:outerShdw dist="107763" dir="2700000" algn="ctr" rotWithShape="0">
              <a:srgbClr val="91919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6" name="AutoShape 15"/>
          <p:cNvSpPr>
            <a:spLocks noChangeArrowheads="1"/>
          </p:cNvSpPr>
          <p:nvPr/>
        </p:nvSpPr>
        <p:spPr bwMode="auto">
          <a:xfrm>
            <a:off x="5562600" y="3276600"/>
            <a:ext cx="1079500" cy="596900"/>
          </a:xfrm>
          <a:prstGeom prst="roundRect">
            <a:avLst>
              <a:gd name="adj" fmla="val 12495"/>
            </a:avLst>
          </a:prstGeom>
          <a:solidFill>
            <a:srgbClr val="FFFFFF"/>
          </a:solidFill>
          <a:ln w="12700">
            <a:solidFill>
              <a:srgbClr val="000000"/>
            </a:solidFill>
            <a:round/>
            <a:headEnd/>
            <a:tailEnd/>
          </a:ln>
          <a:effectLst>
            <a:outerShdw dist="107763" dir="2700000" algn="ctr" rotWithShape="0">
              <a:srgbClr val="91919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7" name="Rectangle 16"/>
          <p:cNvSpPr>
            <a:spLocks noChangeArrowheads="1"/>
          </p:cNvSpPr>
          <p:nvPr/>
        </p:nvSpPr>
        <p:spPr bwMode="auto">
          <a:xfrm>
            <a:off x="5613400" y="2679700"/>
            <a:ext cx="685800" cy="284163"/>
          </a:xfrm>
          <a:prstGeom prst="rect">
            <a:avLst/>
          </a:prstGeom>
          <a:noFill/>
          <a:ln w="12700">
            <a:noFill/>
            <a:miter lim="800000"/>
            <a:headEnd/>
            <a:tailEnd/>
          </a:ln>
          <a:effectLst/>
        </p:spPr>
        <p:txBody>
          <a:bodyPr wrap="none" lIns="63500" tIns="25400" rIns="63500" bIns="25400">
            <a:spAutoFit/>
          </a:bodyPr>
          <a:lstStyle/>
          <a:p>
            <a:pPr eaLnBrk="0" fontAlgn="base" hangingPunct="0">
              <a:lnSpc>
                <a:spcPct val="85000"/>
              </a:lnSpc>
              <a:spcBef>
                <a:spcPct val="0"/>
              </a:spcBef>
              <a:spcAft>
                <a:spcPct val="0"/>
              </a:spcAft>
            </a:pPr>
            <a:r>
              <a:rPr lang="en-US" b="1">
                <a:solidFill>
                  <a:srgbClr val="000000"/>
                </a:solidFill>
                <a:latin typeface="Arial" charset="0"/>
              </a:rPr>
              <a:t>Input</a:t>
            </a:r>
          </a:p>
        </p:txBody>
      </p:sp>
      <p:sp>
        <p:nvSpPr>
          <p:cNvPr id="18" name="Rectangle 17"/>
          <p:cNvSpPr>
            <a:spLocks noChangeArrowheads="1"/>
          </p:cNvSpPr>
          <p:nvPr/>
        </p:nvSpPr>
        <p:spPr bwMode="auto">
          <a:xfrm>
            <a:off x="5613400" y="3441700"/>
            <a:ext cx="876300" cy="284163"/>
          </a:xfrm>
          <a:prstGeom prst="rect">
            <a:avLst/>
          </a:prstGeom>
          <a:noFill/>
          <a:ln w="12700">
            <a:noFill/>
            <a:miter lim="800000"/>
            <a:headEnd/>
            <a:tailEnd/>
          </a:ln>
          <a:effectLst/>
        </p:spPr>
        <p:txBody>
          <a:bodyPr wrap="none" lIns="63500" tIns="25400" rIns="63500" bIns="25400">
            <a:spAutoFit/>
          </a:bodyPr>
          <a:lstStyle/>
          <a:p>
            <a:pPr eaLnBrk="0" fontAlgn="base" hangingPunct="0">
              <a:lnSpc>
                <a:spcPct val="85000"/>
              </a:lnSpc>
              <a:spcBef>
                <a:spcPct val="0"/>
              </a:spcBef>
              <a:spcAft>
                <a:spcPct val="0"/>
              </a:spcAft>
            </a:pPr>
            <a:r>
              <a:rPr lang="en-US" b="1">
                <a:solidFill>
                  <a:srgbClr val="000000"/>
                </a:solidFill>
                <a:latin typeface="Arial" charset="0"/>
              </a:rPr>
              <a:t>Output</a:t>
            </a:r>
          </a:p>
        </p:txBody>
      </p:sp>
      <p:sp>
        <p:nvSpPr>
          <p:cNvPr id="19" name="Rectangle 18"/>
          <p:cNvSpPr>
            <a:spLocks noChangeArrowheads="1"/>
          </p:cNvSpPr>
          <p:nvPr/>
        </p:nvSpPr>
        <p:spPr bwMode="auto">
          <a:xfrm>
            <a:off x="131763" y="2943225"/>
            <a:ext cx="180975" cy="363538"/>
          </a:xfrm>
          <a:prstGeom prst="rect">
            <a:avLst/>
          </a:prstGeom>
          <a:noFill/>
          <a:ln w="12700">
            <a:noFill/>
            <a:miter lim="800000"/>
            <a:headEnd/>
            <a:tailEnd/>
          </a:ln>
          <a:effectLst/>
        </p:spPr>
        <p:txBody>
          <a:bodyPr wrap="none" lIns="90488" tIns="44450" rIns="90488" bIns="44450">
            <a:spAutoFit/>
          </a:bodyPr>
          <a:lstStyle/>
          <a:p>
            <a:pPr eaLnBrk="0" fontAlgn="base" hangingPunct="0">
              <a:spcBef>
                <a:spcPct val="0"/>
              </a:spcBef>
              <a:spcAft>
                <a:spcPct val="0"/>
              </a:spcAft>
            </a:pPr>
            <a:endParaRPr lang="en-US">
              <a:solidFill>
                <a:srgbClr val="000000"/>
              </a:solidFill>
              <a:latin typeface="Arial" charset="0"/>
            </a:endParaRPr>
          </a:p>
        </p:txBody>
      </p:sp>
      <p:grpSp>
        <p:nvGrpSpPr>
          <p:cNvPr id="20" name="Group 19"/>
          <p:cNvGrpSpPr>
            <a:grpSpLocks/>
          </p:cNvGrpSpPr>
          <p:nvPr/>
        </p:nvGrpSpPr>
        <p:grpSpPr bwMode="auto">
          <a:xfrm>
            <a:off x="3276600" y="3730625"/>
            <a:ext cx="2590800" cy="2746375"/>
            <a:chOff x="2160" y="2304"/>
            <a:chExt cx="1632" cy="1730"/>
          </a:xfrm>
        </p:grpSpPr>
        <p:sp>
          <p:nvSpPr>
            <p:cNvPr id="21" name="Rectangle 20"/>
            <p:cNvSpPr>
              <a:spLocks noChangeArrowheads="1"/>
            </p:cNvSpPr>
            <p:nvPr/>
          </p:nvSpPr>
          <p:spPr bwMode="auto">
            <a:xfrm>
              <a:off x="2170" y="2890"/>
              <a:ext cx="416" cy="616"/>
            </a:xfrm>
            <a:prstGeom prst="rect">
              <a:avLst/>
            </a:prstGeom>
            <a:noFill/>
            <a:ln w="254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2" name="Rectangle 21"/>
            <p:cNvSpPr>
              <a:spLocks noChangeArrowheads="1"/>
            </p:cNvSpPr>
            <p:nvPr/>
          </p:nvSpPr>
          <p:spPr bwMode="auto">
            <a:xfrm rot="5400000">
              <a:off x="2130" y="3143"/>
              <a:ext cx="497" cy="210"/>
            </a:xfrm>
            <a:prstGeom prst="rect">
              <a:avLst/>
            </a:prstGeom>
            <a:noFill/>
            <a:ln w="12700">
              <a:noFill/>
              <a:miter lim="800000"/>
              <a:headEnd/>
              <a:tailEnd/>
            </a:ln>
            <a:effectLst/>
          </p:spPr>
          <p:txBody>
            <a:bodyPr wrap="none" lIns="90488" tIns="44450" rIns="90488" bIns="4445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smtClean="0">
                  <a:ln>
                    <a:noFill/>
                  </a:ln>
                  <a:solidFill>
                    <a:srgbClr val="FC0128"/>
                  </a:solidFill>
                  <a:effectLst/>
                  <a:uLnTx/>
                  <a:uFillTx/>
                  <a:latin typeface="Arial" charset="0"/>
                </a:rPr>
                <a:t>Cache</a:t>
              </a:r>
            </a:p>
          </p:txBody>
        </p:sp>
        <p:sp>
          <p:nvSpPr>
            <p:cNvPr id="23" name="Rectangle 22"/>
            <p:cNvSpPr>
              <a:spLocks noChangeArrowheads="1"/>
            </p:cNvSpPr>
            <p:nvPr/>
          </p:nvSpPr>
          <p:spPr bwMode="auto">
            <a:xfrm>
              <a:off x="2698" y="2890"/>
              <a:ext cx="464" cy="856"/>
            </a:xfrm>
            <a:prstGeom prst="rect">
              <a:avLst/>
            </a:prstGeom>
            <a:noFill/>
            <a:ln w="254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4" name="Rectangle 23"/>
            <p:cNvSpPr>
              <a:spLocks noChangeArrowheads="1"/>
            </p:cNvSpPr>
            <p:nvPr/>
          </p:nvSpPr>
          <p:spPr bwMode="auto">
            <a:xfrm rot="5400000">
              <a:off x="2558" y="3154"/>
              <a:ext cx="720" cy="364"/>
            </a:xfrm>
            <a:prstGeom prst="rect">
              <a:avLst/>
            </a:prstGeom>
            <a:noFill/>
            <a:ln w="12700">
              <a:noFill/>
              <a:miter lim="800000"/>
              <a:headEnd/>
              <a:tailEnd/>
            </a:ln>
            <a:effectLst/>
          </p:spPr>
          <p:txBody>
            <a:bodyPr lIns="90488" tIns="44450" rIns="90488" bIns="4445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smtClean="0">
                  <a:ln>
                    <a:noFill/>
                  </a:ln>
                  <a:solidFill>
                    <a:srgbClr val="FC0128"/>
                  </a:solidFill>
                  <a:effectLst/>
                  <a:uLnTx/>
                  <a:uFillTx/>
                  <a:latin typeface="Arial" charset="0"/>
                </a:rPr>
                <a:t>Main Memory</a:t>
              </a:r>
            </a:p>
          </p:txBody>
        </p:sp>
        <p:sp>
          <p:nvSpPr>
            <p:cNvPr id="25" name="Rectangle 24"/>
            <p:cNvSpPr>
              <a:spLocks noChangeArrowheads="1"/>
            </p:cNvSpPr>
            <p:nvPr/>
          </p:nvSpPr>
          <p:spPr bwMode="auto">
            <a:xfrm>
              <a:off x="3274" y="2890"/>
              <a:ext cx="512" cy="1144"/>
            </a:xfrm>
            <a:prstGeom prst="rect">
              <a:avLst/>
            </a:prstGeom>
            <a:noFill/>
            <a:ln w="254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6" name="Rectangle 25"/>
            <p:cNvSpPr>
              <a:spLocks noChangeArrowheads="1"/>
            </p:cNvSpPr>
            <p:nvPr/>
          </p:nvSpPr>
          <p:spPr bwMode="auto">
            <a:xfrm rot="5400000">
              <a:off x="3043" y="3245"/>
              <a:ext cx="960" cy="518"/>
            </a:xfrm>
            <a:prstGeom prst="rect">
              <a:avLst/>
            </a:prstGeom>
            <a:noFill/>
            <a:ln w="12700">
              <a:noFill/>
              <a:miter lim="800000"/>
              <a:headEnd/>
              <a:tailEnd/>
            </a:ln>
            <a:effectLst/>
          </p:spPr>
          <p:txBody>
            <a:bodyPr lIns="90488" tIns="44450" rIns="90488" bIns="4445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smtClean="0">
                  <a:ln>
                    <a:noFill/>
                  </a:ln>
                  <a:solidFill>
                    <a:srgbClr val="FC0128"/>
                  </a:solidFill>
                  <a:effectLst/>
                  <a:uLnTx/>
                  <a:uFillTx/>
                  <a:latin typeface="Arial" charset="0"/>
                </a:rPr>
                <a:t>Secondary Memory</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smtClean="0">
                  <a:ln>
                    <a:noFill/>
                  </a:ln>
                  <a:solidFill>
                    <a:srgbClr val="FC0128"/>
                  </a:solidFill>
                  <a:effectLst/>
                  <a:uLnTx/>
                  <a:uFillTx/>
                  <a:latin typeface="Arial" charset="0"/>
                </a:rPr>
                <a:t>(Disk)</a:t>
              </a:r>
            </a:p>
          </p:txBody>
        </p:sp>
        <p:sp>
          <p:nvSpPr>
            <p:cNvPr id="27" name="Line 26"/>
            <p:cNvSpPr>
              <a:spLocks noChangeShapeType="1"/>
            </p:cNvSpPr>
            <p:nvPr/>
          </p:nvSpPr>
          <p:spPr bwMode="auto">
            <a:xfrm flipH="1">
              <a:off x="2160" y="2304"/>
              <a:ext cx="432" cy="576"/>
            </a:xfrm>
            <a:prstGeom prst="line">
              <a:avLst/>
            </a:prstGeom>
            <a:noFill/>
            <a:ln w="12700">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8" name="Line 27"/>
            <p:cNvSpPr>
              <a:spLocks noChangeShapeType="1"/>
            </p:cNvSpPr>
            <p:nvPr/>
          </p:nvSpPr>
          <p:spPr bwMode="auto">
            <a:xfrm>
              <a:off x="3408" y="2352"/>
              <a:ext cx="384" cy="528"/>
            </a:xfrm>
            <a:prstGeom prst="line">
              <a:avLst/>
            </a:prstGeom>
            <a:noFill/>
            <a:ln w="12700">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29" name="TextBox 28"/>
          <p:cNvSpPr txBox="1"/>
          <p:nvPr/>
        </p:nvSpPr>
        <p:spPr>
          <a:xfrm>
            <a:off x="7048500" y="4873625"/>
            <a:ext cx="1411932" cy="1477328"/>
          </a:xfrm>
          <a:prstGeom prst="rect">
            <a:avLst/>
          </a:prstGeom>
          <a:noFill/>
        </p:spPr>
        <p:txBody>
          <a:bodyPr wrap="square" rtlCol="0">
            <a:spAutoFit/>
          </a:bodyPr>
          <a:lstStyle/>
          <a:p>
            <a:r>
              <a:rPr lang="zh-CN" altLang="en-US" dirty="0" smtClean="0"/>
              <a:t>控制器</a:t>
            </a:r>
            <a:endParaRPr lang="en-US" altLang="zh-CN" dirty="0" smtClean="0"/>
          </a:p>
          <a:p>
            <a:r>
              <a:rPr lang="zh-CN" altLang="en-US" dirty="0" smtClean="0"/>
              <a:t>运算器</a:t>
            </a:r>
            <a:endParaRPr lang="en-US" altLang="zh-CN" dirty="0" smtClean="0"/>
          </a:p>
          <a:p>
            <a:r>
              <a:rPr lang="zh-CN" altLang="en-US" dirty="0" smtClean="0"/>
              <a:t>存储器</a:t>
            </a:r>
            <a:endParaRPr lang="en-US" altLang="zh-CN" dirty="0" smtClean="0"/>
          </a:p>
          <a:p>
            <a:r>
              <a:rPr lang="zh-CN" altLang="en-US" dirty="0" smtClean="0"/>
              <a:t>输入</a:t>
            </a:r>
            <a:endParaRPr lang="en-US" altLang="zh-CN" dirty="0" smtClean="0"/>
          </a:p>
          <a:p>
            <a:r>
              <a:rPr lang="zh-CN" altLang="en-US" dirty="0" smtClean="0"/>
              <a:t>输出</a:t>
            </a:r>
            <a:endParaRPr lang="zh-CN" altLang="en-US" dirty="0"/>
          </a:p>
        </p:txBody>
      </p:sp>
    </p:spTree>
    <p:extLst>
      <p:ext uri="{BB962C8B-B14F-4D97-AF65-F5344CB8AC3E}">
        <p14:creationId xmlns:p14="http://schemas.microsoft.com/office/powerpoint/2010/main" val="199700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F7480ABD-3AA9-4D46-92AA-E1F7CCA7F585}" type="slidenum">
              <a:rPr lang="zh-CN" altLang="en-US">
                <a:solidFill>
                  <a:srgbClr val="000000"/>
                </a:solidFill>
              </a:rPr>
              <a:pPr>
                <a:defRPr/>
              </a:pPr>
              <a:t>20</a:t>
            </a:fld>
            <a:endParaRPr lang="zh-CN" altLang="en-US">
              <a:solidFill>
                <a:srgbClr val="000000"/>
              </a:solidFill>
            </a:endParaRPr>
          </a:p>
        </p:txBody>
      </p:sp>
      <p:sp>
        <p:nvSpPr>
          <p:cNvPr id="35843" name="Rectangle 2"/>
          <p:cNvSpPr>
            <a:spLocks noGrp="1" noChangeArrowheads="1"/>
          </p:cNvSpPr>
          <p:nvPr>
            <p:ph type="title"/>
          </p:nvPr>
        </p:nvSpPr>
        <p:spPr/>
        <p:txBody>
          <a:bodyPr/>
          <a:lstStyle/>
          <a:p>
            <a:pPr eaLnBrk="1" hangingPunct="1"/>
            <a:r>
              <a:rPr lang="zh-CN" altLang="en-US" smtClean="0">
                <a:latin typeface="宋体" pitchFamily="2" charset="-122"/>
              </a:rPr>
              <a:t>存储器芯片</a:t>
            </a:r>
            <a:r>
              <a:rPr lang="zh-CN" altLang="en-US" smtClean="0"/>
              <a:t> </a:t>
            </a:r>
          </a:p>
        </p:txBody>
      </p:sp>
      <p:sp>
        <p:nvSpPr>
          <p:cNvPr id="35844" name="Rectangle 3"/>
          <p:cNvSpPr>
            <a:spLocks noGrp="1" noChangeArrowheads="1"/>
          </p:cNvSpPr>
          <p:nvPr>
            <p:ph type="body" idx="1"/>
          </p:nvPr>
        </p:nvSpPr>
        <p:spPr>
          <a:xfrm>
            <a:off x="1143000" y="1371600"/>
            <a:ext cx="7772400" cy="1752600"/>
          </a:xfrm>
        </p:spPr>
        <p:txBody>
          <a:bodyPr/>
          <a:lstStyle/>
          <a:p>
            <a:pPr eaLnBrk="1" hangingPunct="1">
              <a:lnSpc>
                <a:spcPct val="90000"/>
              </a:lnSpc>
              <a:buFont typeface="Wingdings" pitchFamily="2" charset="2"/>
              <a:buNone/>
            </a:pPr>
            <a:r>
              <a:rPr lang="zh-CN" altLang="en-US" sz="2800" smtClean="0">
                <a:latin typeface="Times New Roman" pitchFamily="18" charset="0"/>
                <a:cs typeface="Times New Roman" pitchFamily="18" charset="0"/>
              </a:rPr>
              <a:t>(2) </a:t>
            </a:r>
            <a:r>
              <a:rPr lang="zh-CN" altLang="en-US" sz="2800" smtClean="0">
                <a:latin typeface="宋体" pitchFamily="2" charset="-122"/>
              </a:rPr>
              <a:t>地址译码器（不同的方式）  </a:t>
            </a:r>
          </a:p>
          <a:p>
            <a:pPr eaLnBrk="1" hangingPunct="1">
              <a:lnSpc>
                <a:spcPct val="90000"/>
              </a:lnSpc>
              <a:buFont typeface="Wingdings" pitchFamily="2" charset="2"/>
              <a:buNone/>
            </a:pPr>
            <a:r>
              <a:rPr lang="zh-CN" altLang="en-US" sz="2800" smtClean="0">
                <a:latin typeface="宋体" pitchFamily="2" charset="-122"/>
              </a:rPr>
              <a:t>   单译码方式：</a:t>
            </a:r>
            <a:r>
              <a:rPr lang="zh-CN" altLang="en-US" sz="1800" smtClean="0">
                <a:latin typeface="宋体" pitchFamily="2" charset="-122"/>
                <a:cs typeface="Times New Roman" pitchFamily="18" charset="0"/>
              </a:rPr>
              <a:t>又称字选法，所对应的存储器是字结构的。容量为</a:t>
            </a:r>
            <a:r>
              <a:rPr lang="en-US" altLang="zh-CN" sz="1800" smtClean="0">
                <a:latin typeface="宋体" pitchFamily="2" charset="-122"/>
                <a:cs typeface="Times New Roman" pitchFamily="18" charset="0"/>
              </a:rPr>
              <a:t>M</a:t>
            </a:r>
            <a:r>
              <a:rPr lang="zh-CN" altLang="en-US" sz="1800" smtClean="0">
                <a:latin typeface="宋体" pitchFamily="2" charset="-122"/>
                <a:cs typeface="Times New Roman" pitchFamily="18" charset="0"/>
              </a:rPr>
              <a:t>个字的存储器（</a:t>
            </a:r>
            <a:r>
              <a:rPr lang="en-US" altLang="zh-CN" sz="1800" smtClean="0">
                <a:latin typeface="宋体" pitchFamily="2" charset="-122"/>
                <a:cs typeface="Times New Roman" pitchFamily="18" charset="0"/>
              </a:rPr>
              <a:t>M</a:t>
            </a:r>
            <a:r>
              <a:rPr lang="zh-CN" altLang="en-US" sz="1800" smtClean="0">
                <a:latin typeface="宋体" pitchFamily="2" charset="-122"/>
                <a:cs typeface="Times New Roman" pitchFamily="18" charset="0"/>
              </a:rPr>
              <a:t>个字，每字</a:t>
            </a:r>
            <a:r>
              <a:rPr lang="en-US" altLang="zh-CN" sz="1800" smtClean="0">
                <a:latin typeface="宋体" pitchFamily="2" charset="-122"/>
                <a:cs typeface="Times New Roman" pitchFamily="18" charset="0"/>
              </a:rPr>
              <a:t>b</a:t>
            </a:r>
            <a:r>
              <a:rPr lang="zh-CN" altLang="en-US" sz="1800" smtClean="0">
                <a:latin typeface="宋体" pitchFamily="2" charset="-122"/>
                <a:cs typeface="Times New Roman" pitchFamily="18" charset="0"/>
              </a:rPr>
              <a:t>位），排列成</a:t>
            </a:r>
            <a:r>
              <a:rPr lang="en-US" altLang="zh-CN" sz="1800" smtClean="0">
                <a:latin typeface="宋体" pitchFamily="2" charset="-122"/>
                <a:cs typeface="Times New Roman" pitchFamily="18" charset="0"/>
              </a:rPr>
              <a:t>M</a:t>
            </a:r>
            <a:r>
              <a:rPr lang="zh-CN" altLang="en-US" sz="1800" smtClean="0">
                <a:latin typeface="宋体" pitchFamily="2" charset="-122"/>
                <a:cs typeface="Times New Roman" pitchFamily="18" charset="0"/>
              </a:rPr>
              <a:t>行×</a:t>
            </a:r>
            <a:r>
              <a:rPr lang="en-US" altLang="zh-CN" sz="1800" smtClean="0">
                <a:latin typeface="宋体" pitchFamily="2" charset="-122"/>
                <a:cs typeface="Times New Roman" pitchFamily="18" charset="0"/>
              </a:rPr>
              <a:t>b</a:t>
            </a:r>
            <a:r>
              <a:rPr lang="zh-CN" altLang="en-US" sz="1800" smtClean="0">
                <a:latin typeface="宋体" pitchFamily="2" charset="-122"/>
                <a:cs typeface="Times New Roman" pitchFamily="18" charset="0"/>
              </a:rPr>
              <a:t>列的矩阵</a:t>
            </a:r>
            <a:endParaRPr lang="zh-CN" altLang="en-US" sz="2800" smtClean="0">
              <a:latin typeface="宋体" pitchFamily="2" charset="-122"/>
            </a:endParaRPr>
          </a:p>
          <a:p>
            <a:pPr eaLnBrk="1" hangingPunct="1">
              <a:lnSpc>
                <a:spcPct val="90000"/>
              </a:lnSpc>
              <a:buFont typeface="Wingdings" pitchFamily="2" charset="2"/>
              <a:buNone/>
            </a:pPr>
            <a:r>
              <a:rPr lang="zh-CN" altLang="en-US" sz="2800" smtClean="0">
                <a:latin typeface="宋体" pitchFamily="2" charset="-122"/>
              </a:rPr>
              <a:t>               </a:t>
            </a:r>
          </a:p>
        </p:txBody>
      </p:sp>
      <p:graphicFrame>
        <p:nvGraphicFramePr>
          <p:cNvPr id="35845" name="Object 4"/>
          <p:cNvGraphicFramePr>
            <a:graphicFrameLocks noChangeAspect="1"/>
          </p:cNvGraphicFramePr>
          <p:nvPr/>
        </p:nvGraphicFramePr>
        <p:xfrm>
          <a:off x="2819400" y="3276600"/>
          <a:ext cx="4191000" cy="2836863"/>
        </p:xfrm>
        <a:graphic>
          <a:graphicData uri="http://schemas.openxmlformats.org/presentationml/2006/ole">
            <mc:AlternateContent xmlns:mc="http://schemas.openxmlformats.org/markup-compatibility/2006">
              <mc:Choice xmlns:v="urn:schemas-microsoft-com:vml" Requires="v">
                <p:oleObj spid="_x0000_s18467" r:id="rId3" imgW="914400" imgH="914400" progId="">
                  <p:embed/>
                </p:oleObj>
              </mc:Choice>
              <mc:Fallback>
                <p:oleObj r:id="rId3" imgW="914400" imgH="914400" progId="">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276600"/>
                        <a:ext cx="4191000" cy="28368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6" name="AutoShape 5"/>
          <p:cNvSpPr>
            <a:spLocks noChangeArrowheads="1"/>
          </p:cNvSpPr>
          <p:nvPr/>
        </p:nvSpPr>
        <p:spPr bwMode="auto">
          <a:xfrm>
            <a:off x="2514600" y="3048000"/>
            <a:ext cx="990600" cy="457200"/>
          </a:xfrm>
          <a:prstGeom prst="wedgeRoundRectCallout">
            <a:avLst>
              <a:gd name="adj1" fmla="val 95352"/>
              <a:gd name="adj2" fmla="val 106944"/>
              <a:gd name="adj3" fmla="val 16667"/>
            </a:avLst>
          </a:prstGeom>
          <a:solidFill>
            <a:schemeClr val="accent1">
              <a:lumMod val="20000"/>
              <a:lumOff val="80000"/>
            </a:schemeClr>
          </a:solidFill>
          <a:ln w="9525">
            <a:solidFill>
              <a:schemeClr val="tx1"/>
            </a:solidFill>
            <a:miter lim="800000"/>
            <a:headEnd/>
            <a:tailEnd/>
          </a:ln>
          <a:effectLst/>
        </p:spPr>
        <p:txBody>
          <a:bodyPr/>
          <a:lstStyle/>
          <a:p>
            <a:pPr algn="ctr" fontAlgn="base">
              <a:spcBef>
                <a:spcPct val="0"/>
              </a:spcBef>
              <a:spcAft>
                <a:spcPct val="0"/>
              </a:spcAft>
            </a:pPr>
            <a:r>
              <a:rPr lang="zh-CN" altLang="en-US" sz="2000" smtClean="0">
                <a:solidFill>
                  <a:srgbClr val="000000"/>
                </a:solidFill>
                <a:latin typeface="宋体" pitchFamily="2" charset="-122"/>
              </a:rPr>
              <a:t>字线</a:t>
            </a:r>
            <a:endParaRPr lang="zh-CN" altLang="en-US" sz="2400" smtClean="0">
              <a:solidFill>
                <a:srgbClr val="000000"/>
              </a:solidFill>
              <a:latin typeface="Times New Roman" pitchFamily="18" charset="0"/>
            </a:endParaRPr>
          </a:p>
        </p:txBody>
      </p:sp>
      <p:sp>
        <p:nvSpPr>
          <p:cNvPr id="35847" name="AutoShape 6"/>
          <p:cNvSpPr>
            <a:spLocks noChangeArrowheads="1"/>
          </p:cNvSpPr>
          <p:nvPr/>
        </p:nvSpPr>
        <p:spPr bwMode="auto">
          <a:xfrm>
            <a:off x="6019800" y="2667000"/>
            <a:ext cx="2971800" cy="1143000"/>
          </a:xfrm>
          <a:prstGeom prst="wedgeRoundRectCallout">
            <a:avLst>
              <a:gd name="adj1" fmla="val -65491"/>
              <a:gd name="adj2" fmla="val 14028"/>
              <a:gd name="adj3" fmla="val 16667"/>
            </a:avLst>
          </a:prstGeom>
          <a:solidFill>
            <a:schemeClr val="tx2">
              <a:lumMod val="20000"/>
              <a:lumOff val="80000"/>
            </a:schemeClr>
          </a:solidFill>
          <a:ln w="9525">
            <a:solidFill>
              <a:schemeClr val="tx1"/>
            </a:solidFill>
            <a:miter lim="800000"/>
            <a:headEnd/>
            <a:tailEnd/>
          </a:ln>
          <a:effectLst/>
        </p:spPr>
        <p:txBody>
          <a:bodyPr/>
          <a:lstStyle/>
          <a:p>
            <a:pPr fontAlgn="base">
              <a:spcBef>
                <a:spcPct val="0"/>
              </a:spcBef>
              <a:spcAft>
                <a:spcPct val="0"/>
              </a:spcAft>
            </a:pPr>
            <a:r>
              <a:rPr lang="zh-CN" altLang="en-US" sz="1400" smtClean="0">
                <a:solidFill>
                  <a:srgbClr val="000000"/>
                </a:solidFill>
                <a:latin typeface="宋体" pitchFamily="2" charset="-122"/>
              </a:rPr>
              <a:t>位线，</a:t>
            </a:r>
            <a:r>
              <a:rPr lang="zh-CN" altLang="en-US" sz="1400" smtClean="0">
                <a:solidFill>
                  <a:srgbClr val="000000"/>
                </a:solidFill>
                <a:latin typeface="宋体" pitchFamily="2" charset="-122"/>
                <a:cs typeface="Times New Roman" pitchFamily="18" charset="0"/>
              </a:rPr>
              <a:t>某一字线被选中时，同一行中的各位</a:t>
            </a:r>
            <a:r>
              <a:rPr lang="en-US" altLang="zh-CN" sz="1400" smtClean="0">
                <a:solidFill>
                  <a:srgbClr val="000000"/>
                </a:solidFill>
                <a:latin typeface="宋体" pitchFamily="2" charset="-122"/>
                <a:cs typeface="Times New Roman" pitchFamily="18" charset="0"/>
              </a:rPr>
              <a:t>D</a:t>
            </a:r>
            <a:r>
              <a:rPr lang="en-US" altLang="zh-CN" sz="1400" baseline="-30000" smtClean="0">
                <a:solidFill>
                  <a:srgbClr val="000000"/>
                </a:solidFill>
                <a:latin typeface="宋体" pitchFamily="2" charset="-122"/>
                <a:cs typeface="Times New Roman" pitchFamily="18" charset="0"/>
              </a:rPr>
              <a:t>0</a:t>
            </a:r>
            <a:r>
              <a:rPr lang="en-US" altLang="zh-CN" sz="1400" smtClean="0">
                <a:solidFill>
                  <a:srgbClr val="000000"/>
                </a:solidFill>
                <a:latin typeface="宋体" pitchFamily="2" charset="-122"/>
                <a:cs typeface="Times New Roman" pitchFamily="18" charset="0"/>
              </a:rPr>
              <a:t>-D</a:t>
            </a:r>
            <a:r>
              <a:rPr lang="en-US" altLang="zh-CN" sz="1400" baseline="-30000" smtClean="0">
                <a:solidFill>
                  <a:srgbClr val="000000"/>
                </a:solidFill>
                <a:latin typeface="宋体" pitchFamily="2" charset="-122"/>
                <a:cs typeface="Times New Roman" pitchFamily="18" charset="0"/>
              </a:rPr>
              <a:t>3</a:t>
            </a:r>
            <a:r>
              <a:rPr lang="zh-CN" altLang="en-US" sz="1400" smtClean="0">
                <a:solidFill>
                  <a:srgbClr val="000000"/>
                </a:solidFill>
                <a:latin typeface="宋体" pitchFamily="2" charset="-122"/>
                <a:cs typeface="Times New Roman" pitchFamily="18" charset="0"/>
              </a:rPr>
              <a:t>都被选中，由读/写电路对各位进行读出或写入操作。</a:t>
            </a:r>
            <a:r>
              <a:rPr lang="zh-CN" altLang="en-US" sz="2000" smtClean="0">
                <a:solidFill>
                  <a:srgbClr val="000000"/>
                </a:solidFill>
                <a:latin typeface="宋体" pitchFamily="2" charset="-122"/>
              </a:rPr>
              <a:t> </a:t>
            </a:r>
          </a:p>
        </p:txBody>
      </p:sp>
      <p:sp>
        <p:nvSpPr>
          <p:cNvPr id="35848" name="Text Box 7"/>
          <p:cNvSpPr txBox="1">
            <a:spLocks noChangeArrowheads="1"/>
          </p:cNvSpPr>
          <p:nvPr/>
        </p:nvSpPr>
        <p:spPr bwMode="auto">
          <a:xfrm>
            <a:off x="1355725" y="3795713"/>
            <a:ext cx="1311275"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sz="1600" smtClean="0">
                <a:solidFill>
                  <a:srgbClr val="000000"/>
                </a:solidFill>
                <a:latin typeface="宋体" pitchFamily="2" charset="-122"/>
              </a:rPr>
              <a:t>优点：结构简单</a:t>
            </a:r>
          </a:p>
          <a:p>
            <a:pPr eaLnBrk="1" fontAlgn="base" hangingPunct="1">
              <a:spcBef>
                <a:spcPct val="0"/>
              </a:spcBef>
              <a:spcAft>
                <a:spcPct val="0"/>
              </a:spcAft>
            </a:pPr>
            <a:r>
              <a:rPr lang="zh-CN" altLang="en-US" sz="1600" smtClean="0">
                <a:solidFill>
                  <a:srgbClr val="000000"/>
                </a:solidFill>
                <a:latin typeface="宋体" pitchFamily="2" charset="-122"/>
              </a:rPr>
              <a:t>缺点：当字数较多时，译码器将变成复杂而庞大，使存储器的成本迅速上升，性能下降。</a:t>
            </a:r>
            <a:r>
              <a:rPr lang="zh-CN" altLang="en-US" sz="1600" smtClean="0">
                <a:solidFill>
                  <a:srgbClr val="000000"/>
                </a:solidFill>
              </a:rPr>
              <a:t> </a:t>
            </a:r>
          </a:p>
        </p:txBody>
      </p:sp>
    </p:spTree>
    <p:extLst>
      <p:ext uri="{BB962C8B-B14F-4D97-AF65-F5344CB8AC3E}">
        <p14:creationId xmlns:p14="http://schemas.microsoft.com/office/powerpoint/2010/main" val="2727416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560B356-4EC2-4C53-BEC3-50FD35FF4006}" type="slidenum">
              <a:rPr lang="zh-CN" altLang="en-US">
                <a:solidFill>
                  <a:srgbClr val="000000"/>
                </a:solidFill>
              </a:rPr>
              <a:pPr>
                <a:defRPr/>
              </a:pPr>
              <a:t>21</a:t>
            </a:fld>
            <a:endParaRPr lang="zh-CN" altLang="en-US">
              <a:solidFill>
                <a:srgbClr val="000000"/>
              </a:solidFill>
            </a:endParaRPr>
          </a:p>
        </p:txBody>
      </p:sp>
      <p:sp>
        <p:nvSpPr>
          <p:cNvPr id="36867" name="Rectangle 2"/>
          <p:cNvSpPr>
            <a:spLocks noGrp="1" noChangeArrowheads="1"/>
          </p:cNvSpPr>
          <p:nvPr>
            <p:ph type="title"/>
          </p:nvPr>
        </p:nvSpPr>
        <p:spPr>
          <a:xfrm>
            <a:off x="1066800" y="-147638"/>
            <a:ext cx="7772400" cy="1138238"/>
          </a:xfrm>
        </p:spPr>
        <p:txBody>
          <a:bodyPr/>
          <a:lstStyle/>
          <a:p>
            <a:pPr eaLnBrk="1" hangingPunct="1"/>
            <a:r>
              <a:rPr lang="zh-CN" altLang="en-US" smtClean="0">
                <a:latin typeface="宋体" pitchFamily="2" charset="-122"/>
              </a:rPr>
              <a:t>存储器芯片</a:t>
            </a:r>
            <a:r>
              <a:rPr lang="zh-CN" altLang="en-US" smtClean="0"/>
              <a:t> </a:t>
            </a:r>
          </a:p>
        </p:txBody>
      </p:sp>
      <p:pic>
        <p:nvPicPr>
          <p:cNvPr id="368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971800"/>
            <a:ext cx="47244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9" name="Text Box 4"/>
          <p:cNvSpPr txBox="1">
            <a:spLocks noChangeArrowheads="1"/>
          </p:cNvSpPr>
          <p:nvPr/>
        </p:nvSpPr>
        <p:spPr bwMode="auto">
          <a:xfrm>
            <a:off x="990600" y="685800"/>
            <a:ext cx="7772400" cy="210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en-US" altLang="zh-CN" dirty="0" smtClean="0">
                <a:solidFill>
                  <a:srgbClr val="000000"/>
                </a:solidFill>
                <a:latin typeface="宋体" pitchFamily="2" charset="-122"/>
              </a:rPr>
              <a:t>  </a:t>
            </a:r>
            <a:r>
              <a:rPr lang="zh-CN" altLang="en-US" dirty="0" smtClean="0">
                <a:solidFill>
                  <a:srgbClr val="000000"/>
                </a:solidFill>
                <a:latin typeface="宋体" pitchFamily="2" charset="-122"/>
                <a:cs typeface="Times New Roman" pitchFamily="18" charset="0"/>
              </a:rPr>
              <a:t> 双译码方式</a:t>
            </a:r>
            <a:r>
              <a:rPr lang="zh-CN" altLang="en-US" dirty="0" smtClean="0">
                <a:solidFill>
                  <a:srgbClr val="000000"/>
                </a:solidFill>
                <a:latin typeface="宋体" pitchFamily="2" charset="-122"/>
              </a:rPr>
              <a:t>：</a:t>
            </a:r>
            <a:r>
              <a:rPr lang="en-US" altLang="zh-CN" sz="1800" dirty="0" smtClean="0">
                <a:solidFill>
                  <a:srgbClr val="000000"/>
                </a:solidFill>
                <a:latin typeface="宋体" pitchFamily="2" charset="-122"/>
              </a:rPr>
              <a:t>X</a:t>
            </a:r>
            <a:r>
              <a:rPr lang="zh-CN" altLang="en-US" sz="1800" dirty="0" smtClean="0">
                <a:solidFill>
                  <a:srgbClr val="000000"/>
                </a:solidFill>
                <a:latin typeface="宋体" pitchFamily="2" charset="-122"/>
              </a:rPr>
              <a:t>和</a:t>
            </a:r>
            <a:r>
              <a:rPr lang="en-US" altLang="zh-CN" sz="1800" dirty="0" smtClean="0">
                <a:solidFill>
                  <a:srgbClr val="000000"/>
                </a:solidFill>
                <a:latin typeface="宋体" pitchFamily="2" charset="-122"/>
              </a:rPr>
              <a:t>Y</a:t>
            </a:r>
            <a:r>
              <a:rPr lang="zh-CN" altLang="en-US" sz="1800" dirty="0" smtClean="0">
                <a:solidFill>
                  <a:srgbClr val="000000"/>
                </a:solidFill>
                <a:latin typeface="宋体" pitchFamily="2" charset="-122"/>
              </a:rPr>
              <a:t>两个方向的选择线在存储体内部的每个存储元上交叉，以选择相应的存储单元。</a:t>
            </a:r>
          </a:p>
          <a:p>
            <a:pPr algn="just" eaLnBrk="1" fontAlgn="base" hangingPunct="1">
              <a:spcBef>
                <a:spcPct val="50000"/>
              </a:spcBef>
              <a:spcAft>
                <a:spcPct val="0"/>
              </a:spcAft>
            </a:pPr>
            <a:r>
              <a:rPr lang="zh-CN" altLang="en-US" sz="1800" dirty="0" smtClean="0">
                <a:solidFill>
                  <a:srgbClr val="000000"/>
                </a:solidFill>
                <a:latin typeface="宋体" pitchFamily="2" charset="-122"/>
                <a:cs typeface="Times New Roman" pitchFamily="18" charset="0"/>
              </a:rPr>
              <a:t>  1)</a:t>
            </a:r>
            <a:r>
              <a:rPr lang="zh-CN" altLang="en-US" sz="1800" dirty="0" smtClean="0">
                <a:solidFill>
                  <a:srgbClr val="0033CC"/>
                </a:solidFill>
                <a:latin typeface="宋体" pitchFamily="2" charset="-122"/>
                <a:cs typeface="Times New Roman" pitchFamily="18" charset="0"/>
              </a:rPr>
              <a:t>位结构的存储器芯片</a:t>
            </a:r>
            <a:r>
              <a:rPr lang="zh-CN" altLang="en-US" sz="1800" dirty="0" smtClean="0">
                <a:solidFill>
                  <a:srgbClr val="000000"/>
                </a:solidFill>
                <a:latin typeface="宋体" pitchFamily="2" charset="-122"/>
              </a:rPr>
              <a:t> ：</a:t>
            </a:r>
            <a:r>
              <a:rPr lang="zh-CN" altLang="en-US" sz="1800" dirty="0" smtClean="0">
                <a:solidFill>
                  <a:srgbClr val="000000"/>
                </a:solidFill>
                <a:latin typeface="宋体" pitchFamily="2" charset="-122"/>
                <a:cs typeface="Times New Roman" pitchFamily="18" charset="0"/>
              </a:rPr>
              <a:t>容量为</a:t>
            </a:r>
            <a:r>
              <a:rPr lang="en-US" altLang="zh-CN" sz="1800" dirty="0" smtClean="0">
                <a:solidFill>
                  <a:srgbClr val="000000"/>
                </a:solidFill>
                <a:latin typeface="宋体" pitchFamily="2" charset="-122"/>
                <a:cs typeface="Times New Roman" pitchFamily="18" charset="0"/>
              </a:rPr>
              <a:t>M×1</a:t>
            </a:r>
            <a:r>
              <a:rPr lang="zh-CN" altLang="en-US" sz="1800" dirty="0" smtClean="0">
                <a:solidFill>
                  <a:srgbClr val="000000"/>
                </a:solidFill>
                <a:latin typeface="宋体" pitchFamily="2" charset="-122"/>
                <a:cs typeface="Times New Roman" pitchFamily="18" charset="0"/>
              </a:rPr>
              <a:t>位，把</a:t>
            </a:r>
            <a:r>
              <a:rPr lang="en-US" altLang="zh-CN" sz="1800" dirty="0" smtClean="0">
                <a:solidFill>
                  <a:srgbClr val="000000"/>
                </a:solidFill>
                <a:latin typeface="宋体" pitchFamily="2" charset="-122"/>
                <a:cs typeface="Times New Roman" pitchFamily="18" charset="0"/>
              </a:rPr>
              <a:t>M</a:t>
            </a:r>
            <a:r>
              <a:rPr lang="zh-CN" altLang="en-US" sz="1800" dirty="0" smtClean="0">
                <a:solidFill>
                  <a:srgbClr val="000000"/>
                </a:solidFill>
                <a:latin typeface="宋体" pitchFamily="2" charset="-122"/>
                <a:cs typeface="Times New Roman" pitchFamily="18" charset="0"/>
              </a:rPr>
              <a:t>个存储元排列成存储矩阵（尽可能排列成方阵）。若要组成一个</a:t>
            </a:r>
            <a:r>
              <a:rPr lang="en-US" altLang="zh-CN" sz="1800" dirty="0" smtClean="0">
                <a:solidFill>
                  <a:srgbClr val="000000"/>
                </a:solidFill>
                <a:latin typeface="宋体" pitchFamily="2" charset="-122"/>
                <a:cs typeface="Times New Roman" pitchFamily="18" charset="0"/>
              </a:rPr>
              <a:t>M</a:t>
            </a:r>
            <a:r>
              <a:rPr lang="zh-CN" altLang="en-US" sz="1800" dirty="0" smtClean="0">
                <a:solidFill>
                  <a:srgbClr val="000000"/>
                </a:solidFill>
                <a:latin typeface="宋体" pitchFamily="2" charset="-122"/>
                <a:cs typeface="Times New Roman" pitchFamily="18" charset="0"/>
              </a:rPr>
              <a:t>字×</a:t>
            </a:r>
            <a:r>
              <a:rPr lang="en-US" altLang="zh-CN" sz="1800" dirty="0" smtClean="0">
                <a:solidFill>
                  <a:srgbClr val="000000"/>
                </a:solidFill>
                <a:latin typeface="宋体" pitchFamily="2" charset="-122"/>
                <a:cs typeface="Times New Roman" pitchFamily="18" charset="0"/>
              </a:rPr>
              <a:t>b</a:t>
            </a:r>
            <a:r>
              <a:rPr lang="zh-CN" altLang="en-US" sz="1800" dirty="0" smtClean="0">
                <a:solidFill>
                  <a:srgbClr val="000000"/>
                </a:solidFill>
                <a:latin typeface="宋体" pitchFamily="2" charset="-122"/>
                <a:cs typeface="Times New Roman" pitchFamily="18" charset="0"/>
              </a:rPr>
              <a:t>位的存储器，就需要把</a:t>
            </a:r>
            <a:r>
              <a:rPr lang="en-US" altLang="zh-CN" sz="1800" dirty="0" smtClean="0">
                <a:solidFill>
                  <a:srgbClr val="000000"/>
                </a:solidFill>
                <a:latin typeface="宋体" pitchFamily="2" charset="-122"/>
                <a:cs typeface="Times New Roman" pitchFamily="18" charset="0"/>
              </a:rPr>
              <a:t>b</a:t>
            </a:r>
            <a:r>
              <a:rPr lang="zh-CN" altLang="en-US" sz="1800" dirty="0" smtClean="0">
                <a:solidFill>
                  <a:srgbClr val="000000"/>
                </a:solidFill>
                <a:latin typeface="宋体" pitchFamily="2" charset="-122"/>
                <a:cs typeface="Times New Roman" pitchFamily="18" charset="0"/>
              </a:rPr>
              <a:t>片</a:t>
            </a:r>
            <a:r>
              <a:rPr lang="en-US" altLang="zh-CN" sz="1800" dirty="0" smtClean="0">
                <a:solidFill>
                  <a:srgbClr val="000000"/>
                </a:solidFill>
                <a:latin typeface="宋体" pitchFamily="2" charset="-122"/>
                <a:cs typeface="Times New Roman" pitchFamily="18" charset="0"/>
              </a:rPr>
              <a:t>M×1</a:t>
            </a:r>
            <a:r>
              <a:rPr lang="zh-CN" altLang="en-US" sz="1800" dirty="0" smtClean="0">
                <a:solidFill>
                  <a:srgbClr val="000000"/>
                </a:solidFill>
                <a:latin typeface="宋体" pitchFamily="2" charset="-122"/>
                <a:cs typeface="Times New Roman" pitchFamily="18" charset="0"/>
              </a:rPr>
              <a:t>位的存储器芯片并列连接起来，即在图6-9所示</a:t>
            </a:r>
            <a:r>
              <a:rPr lang="en-US" altLang="zh-CN" sz="1800" dirty="0" smtClean="0">
                <a:solidFill>
                  <a:srgbClr val="000000"/>
                </a:solidFill>
                <a:latin typeface="宋体" pitchFamily="2" charset="-122"/>
                <a:cs typeface="Times New Roman" pitchFamily="18" charset="0"/>
              </a:rPr>
              <a:t>Z</a:t>
            </a:r>
            <a:r>
              <a:rPr lang="zh-CN" altLang="en-US" sz="1800" dirty="0" smtClean="0">
                <a:solidFill>
                  <a:srgbClr val="000000"/>
                </a:solidFill>
                <a:latin typeface="宋体" pitchFamily="2" charset="-122"/>
                <a:cs typeface="Times New Roman" pitchFamily="18" charset="0"/>
              </a:rPr>
              <a:t>方向上重叠</a:t>
            </a:r>
            <a:r>
              <a:rPr lang="en-US" altLang="zh-CN" sz="1800" dirty="0" smtClean="0">
                <a:solidFill>
                  <a:srgbClr val="000000"/>
                </a:solidFill>
                <a:latin typeface="宋体" pitchFamily="2" charset="-122"/>
                <a:cs typeface="Times New Roman" pitchFamily="18" charset="0"/>
              </a:rPr>
              <a:t>b</a:t>
            </a:r>
            <a:r>
              <a:rPr lang="zh-CN" altLang="en-US" sz="1800" dirty="0" smtClean="0">
                <a:solidFill>
                  <a:srgbClr val="000000"/>
                </a:solidFill>
                <a:latin typeface="宋体" pitchFamily="2" charset="-122"/>
                <a:cs typeface="Times New Roman" pitchFamily="18" charset="0"/>
              </a:rPr>
              <a:t>块芯片。</a:t>
            </a:r>
            <a:r>
              <a:rPr lang="zh-CN" altLang="en-US" sz="1800" dirty="0" smtClean="0">
                <a:solidFill>
                  <a:srgbClr val="000000"/>
                </a:solidFill>
                <a:latin typeface="宋体" pitchFamily="2" charset="-122"/>
              </a:rPr>
              <a:t> </a:t>
            </a:r>
          </a:p>
          <a:p>
            <a:pPr algn="just" eaLnBrk="1" fontAlgn="base" hangingPunct="1">
              <a:spcBef>
                <a:spcPct val="50000"/>
              </a:spcBef>
              <a:spcAft>
                <a:spcPct val="0"/>
              </a:spcAft>
            </a:pPr>
            <a:r>
              <a:rPr lang="zh-CN" altLang="en-US" sz="1800" dirty="0" smtClean="0">
                <a:solidFill>
                  <a:srgbClr val="000000"/>
                </a:solidFill>
                <a:cs typeface="Times New Roman" pitchFamily="18" charset="0"/>
              </a:rPr>
              <a:t>    图6-11所示结构是4096×1位，排列成64×64的矩阵。 </a:t>
            </a:r>
          </a:p>
        </p:txBody>
      </p:sp>
      <p:sp>
        <p:nvSpPr>
          <p:cNvPr id="36870" name="AutoShape 5"/>
          <p:cNvSpPr>
            <a:spLocks noChangeArrowheads="1"/>
          </p:cNvSpPr>
          <p:nvPr/>
        </p:nvSpPr>
        <p:spPr bwMode="auto">
          <a:xfrm>
            <a:off x="6477000" y="2971800"/>
            <a:ext cx="2667000" cy="1219200"/>
          </a:xfrm>
          <a:prstGeom prst="wedgeRoundRectCallout">
            <a:avLst>
              <a:gd name="adj1" fmla="val -69106"/>
              <a:gd name="adj2" fmla="val 38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smtClean="0">
                <a:solidFill>
                  <a:srgbClr val="FFFFFF"/>
                </a:solidFill>
                <a:latin typeface="宋体" pitchFamily="2" charset="-122"/>
              </a:rPr>
              <a:t>地址码共12位(64*64=4096=2</a:t>
            </a:r>
            <a:r>
              <a:rPr lang="zh-CN" altLang="en-US" sz="1600" baseline="30000" smtClean="0">
                <a:solidFill>
                  <a:srgbClr val="FFFFFF"/>
                </a:solidFill>
                <a:latin typeface="宋体" pitchFamily="2" charset="-122"/>
              </a:rPr>
              <a:t>12</a:t>
            </a:r>
            <a:r>
              <a:rPr lang="zh-CN" altLang="en-US" sz="1600" smtClean="0">
                <a:solidFill>
                  <a:srgbClr val="FFFFFF"/>
                </a:solidFill>
                <a:latin typeface="宋体" pitchFamily="2" charset="-122"/>
              </a:rPr>
              <a:t>)，</a:t>
            </a:r>
          </a:p>
          <a:p>
            <a:pPr fontAlgn="base">
              <a:spcBef>
                <a:spcPct val="0"/>
              </a:spcBef>
              <a:spcAft>
                <a:spcPct val="0"/>
              </a:spcAft>
            </a:pPr>
            <a:r>
              <a:rPr lang="en-US" altLang="zh-CN" sz="1600" smtClean="0">
                <a:solidFill>
                  <a:srgbClr val="FFFFFF"/>
                </a:solidFill>
                <a:latin typeface="宋体" pitchFamily="2" charset="-122"/>
              </a:rPr>
              <a:t>X</a:t>
            </a:r>
            <a:r>
              <a:rPr lang="zh-CN" altLang="en-US" sz="1600" smtClean="0">
                <a:solidFill>
                  <a:srgbClr val="FFFFFF"/>
                </a:solidFill>
                <a:latin typeface="宋体" pitchFamily="2" charset="-122"/>
              </a:rPr>
              <a:t>方向和</a:t>
            </a:r>
            <a:r>
              <a:rPr lang="en-US" altLang="zh-CN" sz="1600" smtClean="0">
                <a:solidFill>
                  <a:srgbClr val="FFFFFF"/>
                </a:solidFill>
                <a:latin typeface="宋体" pitchFamily="2" charset="-122"/>
              </a:rPr>
              <a:t>Y</a:t>
            </a:r>
            <a:r>
              <a:rPr lang="zh-CN" altLang="en-US" sz="1600" smtClean="0">
                <a:solidFill>
                  <a:srgbClr val="FFFFFF"/>
                </a:solidFill>
                <a:latin typeface="宋体" pitchFamily="2" charset="-122"/>
              </a:rPr>
              <a:t>方向各6位。</a:t>
            </a:r>
          </a:p>
          <a:p>
            <a:pPr fontAlgn="base">
              <a:spcBef>
                <a:spcPct val="0"/>
              </a:spcBef>
              <a:spcAft>
                <a:spcPct val="0"/>
              </a:spcAft>
            </a:pPr>
            <a:r>
              <a:rPr lang="zh-CN" altLang="en-US" sz="1600" smtClean="0">
                <a:solidFill>
                  <a:srgbClr val="FFFFFF"/>
                </a:solidFill>
                <a:latin typeface="宋体" pitchFamily="2" charset="-122"/>
              </a:rPr>
              <a:t>译码输出线2×2</a:t>
            </a:r>
            <a:r>
              <a:rPr lang="zh-CN" altLang="en-US" sz="1600" baseline="30000" smtClean="0">
                <a:solidFill>
                  <a:srgbClr val="FFFFFF"/>
                </a:solidFill>
                <a:latin typeface="宋体" pitchFamily="2" charset="-122"/>
              </a:rPr>
              <a:t>6</a:t>
            </a:r>
            <a:r>
              <a:rPr lang="zh-CN" altLang="en-US" sz="1600" smtClean="0">
                <a:solidFill>
                  <a:srgbClr val="FFFFFF"/>
                </a:solidFill>
                <a:latin typeface="宋体" pitchFamily="2" charset="-122"/>
              </a:rPr>
              <a:t>=128条。</a:t>
            </a:r>
          </a:p>
        </p:txBody>
      </p:sp>
    </p:spTree>
    <p:extLst>
      <p:ext uri="{BB962C8B-B14F-4D97-AF65-F5344CB8AC3E}">
        <p14:creationId xmlns:p14="http://schemas.microsoft.com/office/powerpoint/2010/main" val="3454389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1479B6E1-9EFB-4C87-8F7A-D409459DBBC6}" type="slidenum">
              <a:rPr lang="zh-CN" altLang="en-US">
                <a:solidFill>
                  <a:srgbClr val="000000"/>
                </a:solidFill>
              </a:rPr>
              <a:pPr>
                <a:defRPr/>
              </a:pPr>
              <a:t>22</a:t>
            </a:fld>
            <a:endParaRPr lang="zh-CN" altLang="en-US">
              <a:solidFill>
                <a:srgbClr val="000000"/>
              </a:solidFill>
            </a:endParaRPr>
          </a:p>
        </p:txBody>
      </p:sp>
      <p:sp>
        <p:nvSpPr>
          <p:cNvPr id="37891" name="Rectangle 2"/>
          <p:cNvSpPr>
            <a:spLocks noGrp="1" noChangeArrowheads="1"/>
          </p:cNvSpPr>
          <p:nvPr>
            <p:ph type="title"/>
          </p:nvPr>
        </p:nvSpPr>
        <p:spPr>
          <a:xfrm>
            <a:off x="1066800" y="-223838"/>
            <a:ext cx="7772400" cy="1138238"/>
          </a:xfrm>
        </p:spPr>
        <p:txBody>
          <a:bodyPr/>
          <a:lstStyle/>
          <a:p>
            <a:pPr eaLnBrk="1" hangingPunct="1"/>
            <a:r>
              <a:rPr lang="zh-CN" altLang="en-US" smtClean="0">
                <a:latin typeface="宋体" pitchFamily="2" charset="-122"/>
              </a:rPr>
              <a:t>存储器芯片</a:t>
            </a:r>
            <a:r>
              <a:rPr lang="zh-CN" altLang="en-US" smtClean="0"/>
              <a:t> </a:t>
            </a:r>
          </a:p>
        </p:txBody>
      </p:sp>
      <p:pic>
        <p:nvPicPr>
          <p:cNvPr id="3789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981200"/>
            <a:ext cx="48768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3" name="Text Box 4"/>
          <p:cNvSpPr txBox="1">
            <a:spLocks noChangeArrowheads="1"/>
          </p:cNvSpPr>
          <p:nvPr/>
        </p:nvSpPr>
        <p:spPr bwMode="auto">
          <a:xfrm>
            <a:off x="1295400" y="609600"/>
            <a:ext cx="73914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800" smtClean="0">
                <a:solidFill>
                  <a:srgbClr val="0033CC"/>
                </a:solidFill>
                <a:latin typeface="宋体" pitchFamily="2" charset="-122"/>
              </a:rPr>
              <a:t>2)字段结构的存储器芯片</a:t>
            </a:r>
            <a:r>
              <a:rPr lang="zh-CN" altLang="en-US" sz="1800" smtClean="0">
                <a:solidFill>
                  <a:srgbClr val="000000"/>
                </a:solidFill>
                <a:latin typeface="宋体" pitchFamily="2" charset="-122"/>
              </a:rPr>
              <a:t>：在一条行选择线上安排</a:t>
            </a:r>
            <a:r>
              <a:rPr lang="en-US" altLang="zh-CN" sz="1800" smtClean="0">
                <a:solidFill>
                  <a:srgbClr val="000000"/>
                </a:solidFill>
              </a:rPr>
              <a:t>s</a:t>
            </a:r>
            <a:r>
              <a:rPr lang="zh-CN" altLang="en-US" sz="1800" smtClean="0">
                <a:solidFill>
                  <a:srgbClr val="000000"/>
                </a:solidFill>
                <a:latin typeface="宋体" pitchFamily="2" charset="-122"/>
              </a:rPr>
              <a:t>个</a:t>
            </a:r>
            <a:r>
              <a:rPr lang="en-US" altLang="zh-CN" sz="1800" smtClean="0">
                <a:solidFill>
                  <a:srgbClr val="000000"/>
                </a:solidFill>
              </a:rPr>
              <a:t>b</a:t>
            </a:r>
            <a:r>
              <a:rPr lang="zh-CN" altLang="en-US" sz="1800" smtClean="0">
                <a:solidFill>
                  <a:srgbClr val="000000"/>
                </a:solidFill>
                <a:latin typeface="宋体" pitchFamily="2" charset="-122"/>
              </a:rPr>
              <a:t>位长的字。行选择线为</a:t>
            </a:r>
            <a:r>
              <a:rPr lang="en-US" altLang="zh-CN" sz="1800" smtClean="0">
                <a:solidFill>
                  <a:srgbClr val="000000"/>
                </a:solidFill>
              </a:rPr>
              <a:t>M/s</a:t>
            </a:r>
            <a:r>
              <a:rPr lang="zh-CN" altLang="en-US" sz="1800" smtClean="0">
                <a:solidFill>
                  <a:srgbClr val="000000"/>
                </a:solidFill>
                <a:latin typeface="宋体" pitchFamily="2" charset="-122"/>
              </a:rPr>
              <a:t>条，列选择线为</a:t>
            </a:r>
            <a:r>
              <a:rPr lang="en-US" altLang="zh-CN" sz="1800" smtClean="0">
                <a:solidFill>
                  <a:srgbClr val="000000"/>
                </a:solidFill>
              </a:rPr>
              <a:t>s</a:t>
            </a:r>
            <a:r>
              <a:rPr lang="zh-CN" altLang="en-US" sz="1800" smtClean="0">
                <a:solidFill>
                  <a:srgbClr val="000000"/>
                </a:solidFill>
                <a:latin typeface="宋体" pitchFamily="2" charset="-122"/>
              </a:rPr>
              <a:t>，而每一条列选择线同时选择</a:t>
            </a:r>
            <a:r>
              <a:rPr lang="en-US" altLang="zh-CN" sz="1800" smtClean="0">
                <a:solidFill>
                  <a:srgbClr val="000000"/>
                </a:solidFill>
              </a:rPr>
              <a:t>b</a:t>
            </a:r>
            <a:r>
              <a:rPr lang="zh-CN" altLang="en-US" sz="1800" smtClean="0">
                <a:solidFill>
                  <a:srgbClr val="000000"/>
                </a:solidFill>
                <a:latin typeface="宋体" pitchFamily="2" charset="-122"/>
              </a:rPr>
              <a:t>位数据。</a:t>
            </a:r>
            <a:r>
              <a:rPr lang="en-US" altLang="zh-CN" sz="1800" smtClean="0">
                <a:solidFill>
                  <a:srgbClr val="000000"/>
                </a:solidFill>
                <a:cs typeface="Times New Roman" pitchFamily="18" charset="0"/>
              </a:rPr>
              <a:t>K</a:t>
            </a:r>
            <a:r>
              <a:rPr lang="zh-CN" altLang="en-US" sz="1800" smtClean="0">
                <a:solidFill>
                  <a:srgbClr val="000000"/>
                </a:solidFill>
                <a:latin typeface="宋体" pitchFamily="2" charset="-122"/>
              </a:rPr>
              <a:t>位地址线也要划分为两部分：</a:t>
            </a:r>
            <a:r>
              <a:rPr lang="en-US" altLang="zh-CN" sz="1800" smtClean="0">
                <a:solidFill>
                  <a:srgbClr val="000000"/>
                </a:solidFill>
                <a:cs typeface="Times New Roman" pitchFamily="18" charset="0"/>
              </a:rPr>
              <a:t>K</a:t>
            </a:r>
            <a:r>
              <a:rPr lang="en-US" altLang="zh-CN" sz="1800" baseline="-30000" smtClean="0">
                <a:solidFill>
                  <a:srgbClr val="000000"/>
                </a:solidFill>
                <a:cs typeface="Times New Roman" pitchFamily="18" charset="0"/>
              </a:rPr>
              <a:t>x</a:t>
            </a:r>
            <a:r>
              <a:rPr lang="en-US" altLang="zh-CN" sz="1800" smtClean="0">
                <a:solidFill>
                  <a:srgbClr val="000000"/>
                </a:solidFill>
                <a:cs typeface="Times New Roman" pitchFamily="18" charset="0"/>
              </a:rPr>
              <a:t>=log</a:t>
            </a:r>
            <a:r>
              <a:rPr lang="en-US" altLang="zh-CN" sz="1800" baseline="-30000" smtClean="0">
                <a:solidFill>
                  <a:srgbClr val="000000"/>
                </a:solidFill>
                <a:cs typeface="Times New Roman" pitchFamily="18" charset="0"/>
              </a:rPr>
              <a:t>2</a:t>
            </a:r>
            <a:r>
              <a:rPr lang="en-US" altLang="zh-CN" sz="1800" smtClean="0">
                <a:solidFill>
                  <a:srgbClr val="000000"/>
                </a:solidFill>
                <a:cs typeface="Times New Roman" pitchFamily="18" charset="0"/>
              </a:rPr>
              <a:t>(M/s)</a:t>
            </a:r>
            <a:r>
              <a:rPr lang="zh-CN" altLang="en-US" sz="1800" smtClean="0">
                <a:solidFill>
                  <a:srgbClr val="000000"/>
                </a:solidFill>
                <a:latin typeface="宋体" pitchFamily="2" charset="-122"/>
              </a:rPr>
              <a:t>，</a:t>
            </a:r>
            <a:r>
              <a:rPr lang="en-US" altLang="zh-CN" sz="1800" smtClean="0">
                <a:solidFill>
                  <a:srgbClr val="000000"/>
                </a:solidFill>
                <a:cs typeface="Times New Roman" pitchFamily="18" charset="0"/>
              </a:rPr>
              <a:t>K</a:t>
            </a:r>
            <a:r>
              <a:rPr lang="en-US" altLang="zh-CN" sz="1800" baseline="-30000" smtClean="0">
                <a:solidFill>
                  <a:srgbClr val="000000"/>
                </a:solidFill>
                <a:cs typeface="Times New Roman" pitchFamily="18" charset="0"/>
              </a:rPr>
              <a:t>y</a:t>
            </a:r>
            <a:r>
              <a:rPr lang="en-US" altLang="zh-CN" sz="1800" smtClean="0">
                <a:solidFill>
                  <a:srgbClr val="000000"/>
                </a:solidFill>
                <a:cs typeface="Times New Roman" pitchFamily="18" charset="0"/>
              </a:rPr>
              <a:t>=log</a:t>
            </a:r>
            <a:r>
              <a:rPr lang="en-US" altLang="zh-CN" sz="1800" baseline="-30000" smtClean="0">
                <a:solidFill>
                  <a:srgbClr val="000000"/>
                </a:solidFill>
                <a:cs typeface="Times New Roman" pitchFamily="18" charset="0"/>
              </a:rPr>
              <a:t>2</a:t>
            </a:r>
            <a:r>
              <a:rPr lang="en-US" altLang="zh-CN" sz="1800" smtClean="0">
                <a:solidFill>
                  <a:srgbClr val="000000"/>
                </a:solidFill>
                <a:cs typeface="Times New Roman" pitchFamily="18" charset="0"/>
              </a:rPr>
              <a:t>S</a:t>
            </a:r>
            <a:r>
              <a:rPr lang="en-US" altLang="zh-CN" sz="1800" smtClean="0">
                <a:solidFill>
                  <a:srgbClr val="000000"/>
                </a:solidFill>
                <a:latin typeface="宋体" pitchFamily="2" charset="-122"/>
              </a:rPr>
              <a:t> </a:t>
            </a:r>
            <a:r>
              <a:rPr lang="zh-CN" altLang="en-US" sz="1800" smtClean="0">
                <a:solidFill>
                  <a:srgbClr val="000000"/>
                </a:solidFill>
                <a:latin typeface="宋体" pitchFamily="2" charset="-122"/>
              </a:rPr>
              <a:t>。</a:t>
            </a:r>
          </a:p>
          <a:p>
            <a:pPr eaLnBrk="1" fontAlgn="base" hangingPunct="1">
              <a:spcBef>
                <a:spcPct val="50000"/>
              </a:spcBef>
              <a:spcAft>
                <a:spcPct val="0"/>
              </a:spcAft>
            </a:pPr>
            <a:r>
              <a:rPr lang="en-US" altLang="zh-CN" sz="1800" smtClean="0">
                <a:solidFill>
                  <a:srgbClr val="000000"/>
                </a:solidFill>
                <a:cs typeface="Times New Roman" pitchFamily="18" charset="0"/>
              </a:rPr>
              <a:t>Intel 2114</a:t>
            </a:r>
            <a:r>
              <a:rPr lang="zh-CN" altLang="en-US" sz="1800" smtClean="0">
                <a:solidFill>
                  <a:srgbClr val="000000"/>
                </a:solidFill>
                <a:latin typeface="宋体" pitchFamily="2" charset="-122"/>
              </a:rPr>
              <a:t>是一种</a:t>
            </a:r>
            <a:r>
              <a:rPr lang="zh-CN" altLang="en-US" sz="1800" smtClean="0">
                <a:solidFill>
                  <a:srgbClr val="000000"/>
                </a:solidFill>
                <a:cs typeface="Times New Roman" pitchFamily="18" charset="0"/>
              </a:rPr>
              <a:t>1</a:t>
            </a:r>
            <a:r>
              <a:rPr lang="en-US" altLang="zh-CN" sz="1800" smtClean="0">
                <a:solidFill>
                  <a:srgbClr val="000000"/>
                </a:solidFill>
                <a:cs typeface="Times New Roman" pitchFamily="18" charset="0"/>
              </a:rPr>
              <a:t>K</a:t>
            </a:r>
            <a:r>
              <a:rPr lang="en-US" altLang="zh-CN" sz="1800" smtClean="0">
                <a:solidFill>
                  <a:srgbClr val="000000"/>
                </a:solidFill>
                <a:latin typeface="宋体" pitchFamily="2" charset="-122"/>
              </a:rPr>
              <a:t>×</a:t>
            </a:r>
            <a:r>
              <a:rPr lang="en-US" altLang="zh-CN" sz="1800" smtClean="0">
                <a:solidFill>
                  <a:srgbClr val="000000"/>
                </a:solidFill>
                <a:cs typeface="Times New Roman" pitchFamily="18" charset="0"/>
              </a:rPr>
              <a:t>4</a:t>
            </a:r>
            <a:r>
              <a:rPr lang="zh-CN" altLang="en-US" sz="1800" smtClean="0">
                <a:solidFill>
                  <a:srgbClr val="000000"/>
                </a:solidFill>
                <a:latin typeface="宋体" pitchFamily="2" charset="-122"/>
              </a:rPr>
              <a:t>位的静态</a:t>
            </a:r>
            <a:r>
              <a:rPr lang="en-US" altLang="zh-CN" sz="1800" smtClean="0">
                <a:solidFill>
                  <a:srgbClr val="000000"/>
                </a:solidFill>
                <a:cs typeface="Times New Roman" pitchFamily="18" charset="0"/>
              </a:rPr>
              <a:t>MOS</a:t>
            </a:r>
            <a:r>
              <a:rPr lang="zh-CN" altLang="en-US" sz="1800" smtClean="0">
                <a:solidFill>
                  <a:srgbClr val="000000"/>
                </a:solidFill>
                <a:latin typeface="宋体" pitchFamily="2" charset="-122"/>
              </a:rPr>
              <a:t>芯片 </a:t>
            </a:r>
          </a:p>
        </p:txBody>
      </p:sp>
      <p:sp>
        <p:nvSpPr>
          <p:cNvPr id="37894" name="AutoShape 5"/>
          <p:cNvSpPr>
            <a:spLocks noChangeArrowheads="1"/>
          </p:cNvSpPr>
          <p:nvPr/>
        </p:nvSpPr>
        <p:spPr bwMode="auto">
          <a:xfrm>
            <a:off x="838200" y="4800600"/>
            <a:ext cx="2514600" cy="1905000"/>
          </a:xfrm>
          <a:prstGeom prst="wedgeRoundRectCallout">
            <a:avLst>
              <a:gd name="adj1" fmla="val 126514"/>
              <a:gd name="adj2" fmla="val 1783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smtClean="0">
                <a:solidFill>
                  <a:srgbClr val="FFFFFF"/>
                </a:solidFill>
                <a:latin typeface="Times New Roman" pitchFamily="18" charset="0"/>
              </a:rPr>
              <a:t>1</a:t>
            </a:r>
            <a:r>
              <a:rPr lang="en-US" altLang="zh-CN" sz="1600" smtClean="0">
                <a:solidFill>
                  <a:srgbClr val="FFFFFF"/>
                </a:solidFill>
                <a:latin typeface="Times New Roman" pitchFamily="18" charset="0"/>
              </a:rPr>
              <a:t>K</a:t>
            </a:r>
            <a:r>
              <a:rPr lang="en-US" altLang="zh-CN" sz="1600" smtClean="0">
                <a:solidFill>
                  <a:srgbClr val="FFFFFF"/>
                </a:solidFill>
                <a:latin typeface="宋体" pitchFamily="2" charset="-122"/>
              </a:rPr>
              <a:t>×</a:t>
            </a:r>
            <a:r>
              <a:rPr lang="en-US" altLang="zh-CN" sz="1600" smtClean="0">
                <a:solidFill>
                  <a:srgbClr val="FFFFFF"/>
                </a:solidFill>
                <a:latin typeface="Times New Roman" pitchFamily="18" charset="0"/>
              </a:rPr>
              <a:t>4</a:t>
            </a:r>
            <a:r>
              <a:rPr lang="zh-CN" altLang="en-US" sz="1600" smtClean="0">
                <a:solidFill>
                  <a:srgbClr val="FFFFFF"/>
                </a:solidFill>
                <a:latin typeface="宋体" pitchFamily="2" charset="-122"/>
              </a:rPr>
              <a:t>位（即一块芯片上有</a:t>
            </a:r>
            <a:r>
              <a:rPr lang="zh-CN" altLang="en-US" sz="1600" smtClean="0">
                <a:solidFill>
                  <a:srgbClr val="FFFFFF"/>
                </a:solidFill>
                <a:latin typeface="Times New Roman" pitchFamily="18" charset="0"/>
                <a:cs typeface="Times New Roman" pitchFamily="18" charset="0"/>
              </a:rPr>
              <a:t>1024</a:t>
            </a:r>
            <a:r>
              <a:rPr lang="zh-CN" altLang="en-US" sz="1600" smtClean="0">
                <a:solidFill>
                  <a:srgbClr val="FFFFFF"/>
                </a:solidFill>
                <a:latin typeface="宋体" pitchFamily="2" charset="-122"/>
              </a:rPr>
              <a:t>个字，每个字</a:t>
            </a:r>
            <a:r>
              <a:rPr lang="zh-CN" altLang="en-US" sz="1600" smtClean="0">
                <a:solidFill>
                  <a:srgbClr val="FFFFFF"/>
                </a:solidFill>
                <a:latin typeface="Times New Roman" pitchFamily="18" charset="0"/>
                <a:cs typeface="Times New Roman" pitchFamily="18" charset="0"/>
              </a:rPr>
              <a:t>4</a:t>
            </a:r>
            <a:r>
              <a:rPr lang="zh-CN" altLang="en-US" sz="1600" smtClean="0">
                <a:solidFill>
                  <a:srgbClr val="FFFFFF"/>
                </a:solidFill>
                <a:latin typeface="宋体" pitchFamily="2" charset="-122"/>
              </a:rPr>
              <a:t>位）的静态</a:t>
            </a:r>
            <a:r>
              <a:rPr lang="en-US" altLang="zh-CN" sz="1600" smtClean="0">
                <a:solidFill>
                  <a:srgbClr val="FFFFFF"/>
                </a:solidFill>
                <a:latin typeface="Times New Roman" pitchFamily="18" charset="0"/>
              </a:rPr>
              <a:t>MOS</a:t>
            </a:r>
            <a:r>
              <a:rPr lang="zh-CN" altLang="en-US" sz="1600" smtClean="0">
                <a:solidFill>
                  <a:srgbClr val="FFFFFF"/>
                </a:solidFill>
                <a:latin typeface="宋体" pitchFamily="2" charset="-122"/>
              </a:rPr>
              <a:t>芯片</a:t>
            </a:r>
          </a:p>
          <a:p>
            <a:pPr fontAlgn="base">
              <a:spcBef>
                <a:spcPct val="0"/>
              </a:spcBef>
              <a:spcAft>
                <a:spcPct val="0"/>
              </a:spcAft>
            </a:pPr>
            <a:endParaRPr lang="zh-CN" altLang="en-US" sz="1600" smtClean="0">
              <a:solidFill>
                <a:srgbClr val="FFFFFF"/>
              </a:solidFill>
              <a:latin typeface="宋体" pitchFamily="2" charset="-122"/>
            </a:endParaRPr>
          </a:p>
          <a:p>
            <a:pPr fontAlgn="base">
              <a:spcBef>
                <a:spcPct val="0"/>
              </a:spcBef>
              <a:spcAft>
                <a:spcPct val="0"/>
              </a:spcAft>
            </a:pPr>
            <a:r>
              <a:rPr lang="zh-CN" altLang="en-US" sz="1600" smtClean="0">
                <a:solidFill>
                  <a:srgbClr val="FFFFFF"/>
                </a:solidFill>
                <a:latin typeface="宋体" pitchFamily="2" charset="-122"/>
              </a:rPr>
              <a:t>1024*4=4096=64*64位，</a:t>
            </a:r>
          </a:p>
          <a:p>
            <a:pPr fontAlgn="base">
              <a:spcBef>
                <a:spcPct val="0"/>
              </a:spcBef>
              <a:spcAft>
                <a:spcPct val="0"/>
              </a:spcAft>
            </a:pPr>
            <a:r>
              <a:rPr lang="zh-CN" altLang="en-US" sz="1600" smtClean="0">
                <a:solidFill>
                  <a:srgbClr val="FFFFFF"/>
                </a:solidFill>
                <a:latin typeface="宋体" pitchFamily="2" charset="-122"/>
              </a:rPr>
              <a:t>2</a:t>
            </a:r>
            <a:r>
              <a:rPr lang="zh-CN" altLang="en-US" sz="1600" baseline="30000" smtClean="0">
                <a:solidFill>
                  <a:srgbClr val="FFFFFF"/>
                </a:solidFill>
                <a:latin typeface="宋体" pitchFamily="2" charset="-122"/>
              </a:rPr>
              <a:t>10</a:t>
            </a:r>
            <a:r>
              <a:rPr lang="zh-CN" altLang="en-US" sz="1600" smtClean="0">
                <a:solidFill>
                  <a:srgbClr val="FFFFFF"/>
                </a:solidFill>
                <a:latin typeface="宋体" pitchFamily="2" charset="-122"/>
              </a:rPr>
              <a:t>=1024，所以是10根地址线</a:t>
            </a:r>
          </a:p>
        </p:txBody>
      </p:sp>
      <p:sp>
        <p:nvSpPr>
          <p:cNvPr id="37895" name="AutoShape 6"/>
          <p:cNvSpPr>
            <a:spLocks/>
          </p:cNvSpPr>
          <p:nvPr/>
        </p:nvSpPr>
        <p:spPr bwMode="auto">
          <a:xfrm>
            <a:off x="3200400" y="1981200"/>
            <a:ext cx="76200" cy="1143000"/>
          </a:xfrm>
          <a:prstGeom prst="leftBrace">
            <a:avLst>
              <a:gd name="adj1" fmla="val 12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37896" name="AutoShape 7"/>
          <p:cNvSpPr>
            <a:spLocks noChangeArrowheads="1"/>
          </p:cNvSpPr>
          <p:nvPr/>
        </p:nvSpPr>
        <p:spPr bwMode="auto">
          <a:xfrm>
            <a:off x="1219200" y="2209800"/>
            <a:ext cx="1371600" cy="457200"/>
          </a:xfrm>
          <a:prstGeom prst="wedgeRoundRectCallout">
            <a:avLst>
              <a:gd name="adj1" fmla="val 87847"/>
              <a:gd name="adj2" fmla="val 972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2400" smtClean="0">
                <a:solidFill>
                  <a:srgbClr val="FFFFFF"/>
                </a:solidFill>
                <a:latin typeface="Times New Roman" pitchFamily="18" charset="0"/>
              </a:rPr>
              <a:t>2</a:t>
            </a:r>
            <a:r>
              <a:rPr lang="zh-CN" altLang="en-US" sz="2400" baseline="30000" smtClean="0">
                <a:solidFill>
                  <a:srgbClr val="FFFFFF"/>
                </a:solidFill>
                <a:latin typeface="Times New Roman" pitchFamily="18" charset="0"/>
              </a:rPr>
              <a:t>6</a:t>
            </a:r>
            <a:r>
              <a:rPr lang="zh-CN" altLang="en-US" sz="2400" smtClean="0">
                <a:solidFill>
                  <a:srgbClr val="FFFFFF"/>
                </a:solidFill>
                <a:latin typeface="Times New Roman" pitchFamily="18" charset="0"/>
              </a:rPr>
              <a:t>=64</a:t>
            </a:r>
          </a:p>
        </p:txBody>
      </p:sp>
      <p:sp>
        <p:nvSpPr>
          <p:cNvPr id="37897" name="AutoShape 8"/>
          <p:cNvSpPr>
            <a:spLocks noChangeArrowheads="1"/>
          </p:cNvSpPr>
          <p:nvPr/>
        </p:nvSpPr>
        <p:spPr bwMode="auto">
          <a:xfrm>
            <a:off x="7010400" y="3276600"/>
            <a:ext cx="1752600" cy="304800"/>
          </a:xfrm>
          <a:prstGeom prst="wedgeRoundRectCallout">
            <a:avLst>
              <a:gd name="adj1" fmla="val -44745"/>
              <a:gd name="adj2" fmla="val 35520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600" smtClean="0">
                <a:solidFill>
                  <a:srgbClr val="FFFFFF"/>
                </a:solidFill>
                <a:latin typeface="Times New Roman" pitchFamily="18" charset="0"/>
              </a:rPr>
              <a:t>2</a:t>
            </a:r>
            <a:r>
              <a:rPr lang="zh-CN" altLang="en-US" sz="1600" baseline="30000" smtClean="0">
                <a:solidFill>
                  <a:srgbClr val="FFFFFF"/>
                </a:solidFill>
                <a:latin typeface="Times New Roman" pitchFamily="18" charset="0"/>
              </a:rPr>
              <a:t>4</a:t>
            </a:r>
            <a:r>
              <a:rPr lang="zh-CN" altLang="en-US" sz="1600" smtClean="0">
                <a:solidFill>
                  <a:srgbClr val="FFFFFF"/>
                </a:solidFill>
                <a:latin typeface="Times New Roman" pitchFamily="18" charset="0"/>
              </a:rPr>
              <a:t>=16  64/4=16</a:t>
            </a:r>
          </a:p>
        </p:txBody>
      </p:sp>
    </p:spTree>
    <p:extLst>
      <p:ext uri="{BB962C8B-B14F-4D97-AF65-F5344CB8AC3E}">
        <p14:creationId xmlns:p14="http://schemas.microsoft.com/office/powerpoint/2010/main" val="3392070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2D20D034-3C1D-4F5B-8399-1FD64A9FA76F}" type="slidenum">
              <a:rPr lang="zh-CN" altLang="en-US">
                <a:solidFill>
                  <a:srgbClr val="000000"/>
                </a:solidFill>
              </a:rPr>
              <a:pPr>
                <a:defRPr/>
              </a:pPr>
              <a:t>23</a:t>
            </a:fld>
            <a:endParaRPr lang="zh-CN" altLang="en-US">
              <a:solidFill>
                <a:srgbClr val="000000"/>
              </a:solidFill>
            </a:endParaRPr>
          </a:p>
        </p:txBody>
      </p:sp>
      <p:pic>
        <p:nvPicPr>
          <p:cNvPr id="38915" name="Picture 2" descr="G:\张欢欢\上课笔记\计算机组成原理\字段芯片.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95400"/>
            <a:ext cx="5715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AutoShape 3"/>
          <p:cNvSpPr>
            <a:spLocks/>
          </p:cNvSpPr>
          <p:nvPr/>
        </p:nvSpPr>
        <p:spPr bwMode="auto">
          <a:xfrm>
            <a:off x="2286000" y="1905000"/>
            <a:ext cx="304800" cy="2286000"/>
          </a:xfrm>
          <a:prstGeom prst="leftBrace">
            <a:avLst>
              <a:gd name="adj1" fmla="val 62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38917" name="Text Box 4"/>
          <p:cNvSpPr txBox="1">
            <a:spLocks noChangeArrowheads="1"/>
          </p:cNvSpPr>
          <p:nvPr/>
        </p:nvSpPr>
        <p:spPr bwMode="auto">
          <a:xfrm>
            <a:off x="1447800" y="27432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mtClean="0">
                <a:solidFill>
                  <a:srgbClr val="000000"/>
                </a:solidFill>
              </a:rPr>
              <a:t>64行</a:t>
            </a:r>
          </a:p>
        </p:txBody>
      </p:sp>
      <p:sp>
        <p:nvSpPr>
          <p:cNvPr id="38918" name="Text Box 5"/>
          <p:cNvSpPr txBox="1">
            <a:spLocks noChangeArrowheads="1"/>
          </p:cNvSpPr>
          <p:nvPr/>
        </p:nvSpPr>
        <p:spPr bwMode="auto">
          <a:xfrm>
            <a:off x="4724400" y="51816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mtClean="0">
                <a:solidFill>
                  <a:srgbClr val="000000"/>
                </a:solidFill>
              </a:rPr>
              <a:t>64/4=16列</a:t>
            </a:r>
          </a:p>
        </p:txBody>
      </p:sp>
      <p:sp>
        <p:nvSpPr>
          <p:cNvPr id="38919" name="AutoShape 6"/>
          <p:cNvSpPr>
            <a:spLocks/>
          </p:cNvSpPr>
          <p:nvPr/>
        </p:nvSpPr>
        <p:spPr bwMode="auto">
          <a:xfrm rot="-5400000">
            <a:off x="5181600" y="3048000"/>
            <a:ext cx="457200" cy="3657600"/>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1557906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989BE164-5346-4630-AFEA-E1A12C8C1D6B}" type="slidenum">
              <a:rPr lang="zh-CN" altLang="en-US">
                <a:solidFill>
                  <a:srgbClr val="000000"/>
                </a:solidFill>
              </a:rPr>
              <a:pPr>
                <a:defRPr/>
              </a:pPr>
              <a:t>24</a:t>
            </a:fld>
            <a:endParaRPr lang="zh-CN" altLang="en-US">
              <a:solidFill>
                <a:srgbClr val="000000"/>
              </a:solidFill>
            </a:endParaRPr>
          </a:p>
        </p:txBody>
      </p:sp>
      <p:sp>
        <p:nvSpPr>
          <p:cNvPr id="39939" name="Rectangle 2"/>
          <p:cNvSpPr>
            <a:spLocks noGrp="1" noChangeArrowheads="1"/>
          </p:cNvSpPr>
          <p:nvPr>
            <p:ph type="title"/>
          </p:nvPr>
        </p:nvSpPr>
        <p:spPr/>
        <p:txBody>
          <a:bodyPr/>
          <a:lstStyle/>
          <a:p>
            <a:pPr eaLnBrk="1" hangingPunct="1"/>
            <a:r>
              <a:rPr lang="zh-CN" altLang="en-US" smtClean="0">
                <a:latin typeface="宋体" pitchFamily="2" charset="-122"/>
              </a:rPr>
              <a:t>存储器芯片</a:t>
            </a:r>
            <a:r>
              <a:rPr lang="zh-CN" altLang="en-US" smtClean="0"/>
              <a:t> </a:t>
            </a:r>
          </a:p>
        </p:txBody>
      </p:sp>
      <p:sp>
        <p:nvSpPr>
          <p:cNvPr id="39940" name="Text Box 3"/>
          <p:cNvSpPr txBox="1">
            <a:spLocks noChangeArrowheads="1"/>
          </p:cNvSpPr>
          <p:nvPr/>
        </p:nvSpPr>
        <p:spPr bwMode="auto">
          <a:xfrm>
            <a:off x="1524000" y="1447800"/>
            <a:ext cx="7391400" cy="182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mtClean="0">
                <a:solidFill>
                  <a:srgbClr val="000000"/>
                </a:solidFill>
              </a:rPr>
              <a:t>(3) </a:t>
            </a:r>
            <a:r>
              <a:rPr lang="zh-CN" altLang="en-US" smtClean="0">
                <a:solidFill>
                  <a:srgbClr val="000000"/>
                </a:solidFill>
                <a:latin typeface="宋体" pitchFamily="2" charset="-122"/>
              </a:rPr>
              <a:t>驱动器</a:t>
            </a:r>
            <a:r>
              <a:rPr lang="zh-CN" altLang="en-US" smtClean="0">
                <a:solidFill>
                  <a:srgbClr val="000000"/>
                </a:solidFill>
              </a:rPr>
              <a:t> ：增加负载能力</a:t>
            </a:r>
          </a:p>
          <a:p>
            <a:pPr eaLnBrk="1" fontAlgn="base" hangingPunct="1">
              <a:spcBef>
                <a:spcPct val="50000"/>
              </a:spcBef>
              <a:spcAft>
                <a:spcPct val="0"/>
              </a:spcAft>
            </a:pPr>
            <a:r>
              <a:rPr lang="zh-CN" altLang="en-US" smtClean="0">
                <a:solidFill>
                  <a:srgbClr val="000000"/>
                </a:solidFill>
              </a:rPr>
              <a:t>(4) </a:t>
            </a:r>
            <a:r>
              <a:rPr lang="en-US" altLang="zh-CN" smtClean="0">
                <a:solidFill>
                  <a:srgbClr val="000000"/>
                </a:solidFill>
              </a:rPr>
              <a:t>I/O</a:t>
            </a:r>
            <a:r>
              <a:rPr lang="zh-CN" altLang="en-US" smtClean="0">
                <a:solidFill>
                  <a:srgbClr val="000000"/>
                </a:solidFill>
                <a:latin typeface="宋体" pitchFamily="2" charset="-122"/>
              </a:rPr>
              <a:t>电路</a:t>
            </a:r>
            <a:r>
              <a:rPr lang="zh-CN" altLang="en-US" smtClean="0">
                <a:solidFill>
                  <a:srgbClr val="000000"/>
                </a:solidFill>
              </a:rPr>
              <a:t> ：</a:t>
            </a:r>
          </a:p>
          <a:p>
            <a:pPr eaLnBrk="1" fontAlgn="base" hangingPunct="1">
              <a:spcBef>
                <a:spcPct val="50000"/>
              </a:spcBef>
              <a:spcAft>
                <a:spcPct val="0"/>
              </a:spcAft>
            </a:pPr>
            <a:r>
              <a:rPr lang="zh-CN" altLang="en-US" smtClean="0">
                <a:solidFill>
                  <a:srgbClr val="000000"/>
                </a:solidFill>
              </a:rPr>
              <a:t>(5) </a:t>
            </a:r>
            <a:r>
              <a:rPr lang="zh-CN" altLang="en-US" smtClean="0">
                <a:solidFill>
                  <a:srgbClr val="000000"/>
                </a:solidFill>
                <a:latin typeface="宋体" pitchFamily="2" charset="-122"/>
              </a:rPr>
              <a:t>片选和读</a:t>
            </a:r>
            <a:r>
              <a:rPr lang="zh-CN" altLang="en-US" smtClean="0">
                <a:solidFill>
                  <a:srgbClr val="000000"/>
                </a:solidFill>
              </a:rPr>
              <a:t>/</a:t>
            </a:r>
            <a:r>
              <a:rPr lang="zh-CN" altLang="en-US" smtClean="0">
                <a:solidFill>
                  <a:srgbClr val="000000"/>
                </a:solidFill>
                <a:latin typeface="宋体" pitchFamily="2" charset="-122"/>
              </a:rPr>
              <a:t>写控制电路</a:t>
            </a:r>
            <a:r>
              <a:rPr lang="zh-CN" altLang="en-US" smtClean="0">
                <a:solidFill>
                  <a:srgbClr val="000000"/>
                </a:solidFill>
              </a:rPr>
              <a:t> ：</a:t>
            </a:r>
            <a:r>
              <a:rPr lang="zh-CN" altLang="en-US" sz="1800" smtClean="0">
                <a:solidFill>
                  <a:srgbClr val="000000"/>
                </a:solidFill>
                <a:latin typeface="宋体" pitchFamily="2" charset="-122"/>
              </a:rPr>
              <a:t>只有片选信号有效时，该芯片才被选中，其所连的地址线才有效，才能对它进行读或写操作</a:t>
            </a:r>
            <a:r>
              <a:rPr lang="zh-CN" altLang="en-US" sz="1800" smtClean="0">
                <a:solidFill>
                  <a:srgbClr val="000000"/>
                </a:solidFill>
              </a:rPr>
              <a:t> 。</a:t>
            </a:r>
          </a:p>
        </p:txBody>
      </p:sp>
      <p:graphicFrame>
        <p:nvGraphicFramePr>
          <p:cNvPr id="39941" name="Object 4"/>
          <p:cNvGraphicFramePr>
            <a:graphicFrameLocks noChangeAspect="1"/>
          </p:cNvGraphicFramePr>
          <p:nvPr/>
        </p:nvGraphicFramePr>
        <p:xfrm>
          <a:off x="2133600" y="3505200"/>
          <a:ext cx="3962400" cy="2865438"/>
        </p:xfrm>
        <a:graphic>
          <a:graphicData uri="http://schemas.openxmlformats.org/presentationml/2006/ole">
            <mc:AlternateContent xmlns:mc="http://schemas.openxmlformats.org/markup-compatibility/2006">
              <mc:Choice xmlns:v="urn:schemas-microsoft-com:vml" Requires="v">
                <p:oleObj spid="_x0000_s19636" r:id="rId3" imgW="914400" imgH="914400" progId="">
                  <p:embed/>
                </p:oleObj>
              </mc:Choice>
              <mc:Fallback>
                <p:oleObj r:id="rId3" imgW="914400" imgH="914400" progId="">
                  <p:embed/>
                  <p:pic>
                    <p:nvPicPr>
                      <p:cNvPr id="0" name="Picture 1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505200"/>
                        <a:ext cx="3962400" cy="28654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2" name="Text Box 5"/>
          <p:cNvSpPr txBox="1">
            <a:spLocks noChangeArrowheads="1"/>
          </p:cNvSpPr>
          <p:nvPr/>
        </p:nvSpPr>
        <p:spPr bwMode="auto">
          <a:xfrm>
            <a:off x="6324600" y="3352800"/>
            <a:ext cx="1981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800" dirty="0" smtClean="0">
                <a:solidFill>
                  <a:srgbClr val="000000"/>
                </a:solidFill>
              </a:rPr>
              <a:t>      =0</a:t>
            </a:r>
            <a:r>
              <a:rPr lang="zh-CN" altLang="en-US" sz="1800" dirty="0" smtClean="0">
                <a:solidFill>
                  <a:srgbClr val="000000"/>
                </a:solidFill>
                <a:latin typeface="宋体" pitchFamily="2" charset="-122"/>
              </a:rPr>
              <a:t>，   </a:t>
            </a:r>
            <a:r>
              <a:rPr lang="zh-CN" altLang="en-US" sz="1800" dirty="0" smtClean="0">
                <a:solidFill>
                  <a:srgbClr val="000000"/>
                </a:solidFill>
              </a:rPr>
              <a:t>=0</a:t>
            </a:r>
            <a:r>
              <a:rPr lang="zh-CN" altLang="en-US" sz="1800" dirty="0" smtClean="0">
                <a:solidFill>
                  <a:srgbClr val="000000"/>
                </a:solidFill>
                <a:latin typeface="宋体" pitchFamily="2" charset="-122"/>
              </a:rPr>
              <a:t>，则</a:t>
            </a:r>
            <a:r>
              <a:rPr lang="en-US" altLang="zh-CN" sz="1800" dirty="0" smtClean="0">
                <a:solidFill>
                  <a:srgbClr val="000000"/>
                </a:solidFill>
              </a:rPr>
              <a:t>W=1</a:t>
            </a:r>
            <a:r>
              <a:rPr lang="zh-CN" altLang="en-US" sz="1800" dirty="0" smtClean="0">
                <a:solidFill>
                  <a:srgbClr val="000000"/>
                </a:solidFill>
                <a:latin typeface="宋体" pitchFamily="2" charset="-122"/>
              </a:rPr>
              <a:t>，控制写入电路进行写入；</a:t>
            </a:r>
          </a:p>
          <a:p>
            <a:pPr eaLnBrk="1" fontAlgn="base" hangingPunct="1">
              <a:spcBef>
                <a:spcPct val="50000"/>
              </a:spcBef>
              <a:spcAft>
                <a:spcPct val="0"/>
              </a:spcAft>
            </a:pPr>
            <a:r>
              <a:rPr lang="zh-CN" altLang="en-US" sz="1800" dirty="0" smtClean="0">
                <a:solidFill>
                  <a:srgbClr val="000000"/>
                </a:solidFill>
              </a:rPr>
              <a:t>       </a:t>
            </a:r>
            <a:r>
              <a:rPr lang="en-US" altLang="zh-CN" sz="1800" dirty="0" smtClean="0">
                <a:solidFill>
                  <a:srgbClr val="000000"/>
                </a:solidFill>
              </a:rPr>
              <a:t>=0</a:t>
            </a:r>
            <a:r>
              <a:rPr lang="zh-CN" altLang="en-US" sz="1800" dirty="0" smtClean="0">
                <a:solidFill>
                  <a:srgbClr val="000000"/>
                </a:solidFill>
              </a:rPr>
              <a:t>，     =1</a:t>
            </a:r>
            <a:r>
              <a:rPr lang="zh-CN" altLang="en-US" sz="1800" dirty="0" smtClean="0">
                <a:solidFill>
                  <a:srgbClr val="000000"/>
                </a:solidFill>
                <a:latin typeface="宋体" pitchFamily="2" charset="-122"/>
              </a:rPr>
              <a:t>，则</a:t>
            </a:r>
            <a:r>
              <a:rPr lang="zh-CN" altLang="en-US" sz="1800" dirty="0" smtClean="0">
                <a:solidFill>
                  <a:srgbClr val="000000"/>
                </a:solidFill>
              </a:rPr>
              <a:t> </a:t>
            </a:r>
            <a:r>
              <a:rPr lang="en-US" altLang="zh-CN" sz="1800" dirty="0" smtClean="0">
                <a:solidFill>
                  <a:srgbClr val="000000"/>
                </a:solidFill>
              </a:rPr>
              <a:t>R=1</a:t>
            </a:r>
            <a:r>
              <a:rPr lang="zh-CN" altLang="en-US" sz="1800" dirty="0" smtClean="0">
                <a:solidFill>
                  <a:srgbClr val="000000"/>
                </a:solidFill>
                <a:latin typeface="宋体" pitchFamily="2" charset="-122"/>
              </a:rPr>
              <a:t>，控制读出电路进行读出；</a:t>
            </a:r>
          </a:p>
          <a:p>
            <a:pPr eaLnBrk="1" fontAlgn="base" hangingPunct="1">
              <a:spcBef>
                <a:spcPct val="50000"/>
              </a:spcBef>
              <a:spcAft>
                <a:spcPct val="0"/>
              </a:spcAft>
            </a:pPr>
            <a:r>
              <a:rPr lang="zh-CN" altLang="en-US" sz="1800" dirty="0" smtClean="0">
                <a:solidFill>
                  <a:srgbClr val="000000"/>
                </a:solidFill>
                <a:latin typeface="宋体" pitchFamily="2" charset="-122"/>
              </a:rPr>
              <a:t>当     </a:t>
            </a:r>
            <a:r>
              <a:rPr lang="zh-CN" altLang="en-US" sz="1800" dirty="0" smtClean="0">
                <a:solidFill>
                  <a:srgbClr val="000000"/>
                </a:solidFill>
              </a:rPr>
              <a:t>=1</a:t>
            </a:r>
            <a:r>
              <a:rPr lang="zh-CN" altLang="en-US" sz="1800" dirty="0" smtClean="0">
                <a:solidFill>
                  <a:srgbClr val="000000"/>
                </a:solidFill>
                <a:latin typeface="宋体" pitchFamily="2" charset="-122"/>
              </a:rPr>
              <a:t>时</a:t>
            </a:r>
            <a:r>
              <a:rPr lang="en-US" altLang="zh-CN" sz="1800" dirty="0" smtClean="0">
                <a:solidFill>
                  <a:srgbClr val="000000"/>
                </a:solidFill>
              </a:rPr>
              <a:t>R=0</a:t>
            </a:r>
            <a:r>
              <a:rPr lang="zh-CN" altLang="en-US" sz="1800" dirty="0" smtClean="0">
                <a:solidFill>
                  <a:srgbClr val="000000"/>
                </a:solidFill>
                <a:latin typeface="宋体" pitchFamily="2" charset="-122"/>
              </a:rPr>
              <a:t>、</a:t>
            </a:r>
            <a:r>
              <a:rPr lang="en-US" altLang="zh-CN" sz="1800" dirty="0" smtClean="0">
                <a:solidFill>
                  <a:srgbClr val="000000"/>
                </a:solidFill>
              </a:rPr>
              <a:t>W=0,</a:t>
            </a:r>
            <a:r>
              <a:rPr lang="zh-CN" altLang="en-US" sz="1800" dirty="0" smtClean="0">
                <a:solidFill>
                  <a:srgbClr val="000000"/>
                </a:solidFill>
                <a:latin typeface="宋体" pitchFamily="2" charset="-122"/>
              </a:rPr>
              <a:t>读与写均不能进行。</a:t>
            </a:r>
            <a:r>
              <a:rPr lang="zh-CN" altLang="en-US" sz="1800" dirty="0" smtClean="0">
                <a:solidFill>
                  <a:srgbClr val="000000"/>
                </a:solidFill>
              </a:rPr>
              <a:t> </a:t>
            </a:r>
          </a:p>
        </p:txBody>
      </p:sp>
      <p:graphicFrame>
        <p:nvGraphicFramePr>
          <p:cNvPr id="39943" name="Object 6"/>
          <p:cNvGraphicFramePr>
            <a:graphicFrameLocks noChangeAspect="1"/>
          </p:cNvGraphicFramePr>
          <p:nvPr/>
        </p:nvGraphicFramePr>
        <p:xfrm>
          <a:off x="6400800" y="3276600"/>
          <a:ext cx="366713" cy="444500"/>
        </p:xfrm>
        <a:graphic>
          <a:graphicData uri="http://schemas.openxmlformats.org/presentationml/2006/ole">
            <mc:AlternateContent xmlns:mc="http://schemas.openxmlformats.org/markup-compatibility/2006">
              <mc:Choice xmlns:v="urn:schemas-microsoft-com:vml" Requires="v">
                <p:oleObj spid="_x0000_s19637" r:id="rId5" imgW="178264" imgH="216464" progId="Equation.3">
                  <p:embed/>
                </p:oleObj>
              </mc:Choice>
              <mc:Fallback>
                <p:oleObj r:id="rId5" imgW="178264" imgH="216464" progId="Equation.3">
                  <p:embed/>
                  <p:pic>
                    <p:nvPicPr>
                      <p:cNvPr id="0" name="Picture 1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3276600"/>
                        <a:ext cx="366713"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4" name="Object 7"/>
          <p:cNvGraphicFramePr>
            <a:graphicFrameLocks noChangeAspect="1"/>
          </p:cNvGraphicFramePr>
          <p:nvPr/>
        </p:nvGraphicFramePr>
        <p:xfrm>
          <a:off x="7162800" y="3336925"/>
          <a:ext cx="381000" cy="307975"/>
        </p:xfrm>
        <a:graphic>
          <a:graphicData uri="http://schemas.openxmlformats.org/presentationml/2006/ole">
            <mc:AlternateContent xmlns:mc="http://schemas.openxmlformats.org/markup-compatibility/2006">
              <mc:Choice xmlns:v="urn:schemas-microsoft-com:vml" Requires="v">
                <p:oleObj spid="_x0000_s19638" r:id="rId7" imgW="267396" imgH="216464" progId="Equation.3">
                  <p:embed/>
                </p:oleObj>
              </mc:Choice>
              <mc:Fallback>
                <p:oleObj r:id="rId7" imgW="267396" imgH="216464" progId="Equation.3">
                  <p:embed/>
                  <p:pic>
                    <p:nvPicPr>
                      <p:cNvPr id="0" name="Picture 1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3336925"/>
                        <a:ext cx="38100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5" name="Object 8"/>
          <p:cNvGraphicFramePr>
            <a:graphicFrameLocks noChangeAspect="1"/>
          </p:cNvGraphicFramePr>
          <p:nvPr>
            <p:extLst>
              <p:ext uri="{D42A27DB-BD31-4B8C-83A1-F6EECF244321}">
                <p14:modId xmlns:p14="http://schemas.microsoft.com/office/powerpoint/2010/main" val="1462128881"/>
              </p:ext>
            </p:extLst>
          </p:nvPr>
        </p:nvGraphicFramePr>
        <p:xfrm>
          <a:off x="7124700" y="4365104"/>
          <a:ext cx="381000" cy="307975"/>
        </p:xfrm>
        <a:graphic>
          <a:graphicData uri="http://schemas.openxmlformats.org/presentationml/2006/ole">
            <mc:AlternateContent xmlns:mc="http://schemas.openxmlformats.org/markup-compatibility/2006">
              <mc:Choice xmlns:v="urn:schemas-microsoft-com:vml" Requires="v">
                <p:oleObj spid="_x0000_s19639" r:id="rId9" imgW="267396" imgH="216464" progId="Equation.3">
                  <p:embed/>
                </p:oleObj>
              </mc:Choice>
              <mc:Fallback>
                <p:oleObj r:id="rId9" imgW="267396" imgH="216464" progId="Equation.3">
                  <p:embed/>
                  <p:pic>
                    <p:nvPicPr>
                      <p:cNvPr id="0" name="Picture 1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24700" y="4365104"/>
                        <a:ext cx="38100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6" name="Object 9"/>
          <p:cNvGraphicFramePr>
            <a:graphicFrameLocks noChangeAspect="1"/>
          </p:cNvGraphicFramePr>
          <p:nvPr/>
        </p:nvGraphicFramePr>
        <p:xfrm>
          <a:off x="6705600" y="5181600"/>
          <a:ext cx="366713" cy="444500"/>
        </p:xfrm>
        <a:graphic>
          <a:graphicData uri="http://schemas.openxmlformats.org/presentationml/2006/ole">
            <mc:AlternateContent xmlns:mc="http://schemas.openxmlformats.org/markup-compatibility/2006">
              <mc:Choice xmlns:v="urn:schemas-microsoft-com:vml" Requires="v">
                <p:oleObj spid="_x0000_s19640" r:id="rId11" imgW="178264" imgH="216464" progId="Equation.3">
                  <p:embed/>
                </p:oleObj>
              </mc:Choice>
              <mc:Fallback>
                <p:oleObj r:id="rId11" imgW="178264" imgH="216464" progId="Equation.3">
                  <p:embed/>
                  <p:pic>
                    <p:nvPicPr>
                      <p:cNvPr id="0" name="Picture 1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5181600"/>
                        <a:ext cx="366713"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055886439"/>
              </p:ext>
            </p:extLst>
          </p:nvPr>
        </p:nvGraphicFramePr>
        <p:xfrm>
          <a:off x="6365527" y="4221088"/>
          <a:ext cx="366713" cy="444500"/>
        </p:xfrm>
        <a:graphic>
          <a:graphicData uri="http://schemas.openxmlformats.org/presentationml/2006/ole">
            <mc:AlternateContent xmlns:mc="http://schemas.openxmlformats.org/markup-compatibility/2006">
              <mc:Choice xmlns:v="urn:schemas-microsoft-com:vml" Requires="v">
                <p:oleObj spid="_x0000_s19641" r:id="rId12" imgW="178264" imgH="216464" progId="Equation.3">
                  <p:embed/>
                </p:oleObj>
              </mc:Choice>
              <mc:Fallback>
                <p:oleObj r:id="rId12" imgW="178264" imgH="216464" progId="Equation.3">
                  <p:embed/>
                  <p:pic>
                    <p:nvPicPr>
                      <p:cNvPr id="0" name="Picture 1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5527" y="4221088"/>
                        <a:ext cx="366713"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11091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240E0FA5-A41B-4328-BF17-BC6C056EEF55}" type="slidenum">
              <a:rPr lang="zh-CN" altLang="en-US">
                <a:solidFill>
                  <a:srgbClr val="000000"/>
                </a:solidFill>
              </a:rPr>
              <a:pPr>
                <a:defRPr/>
              </a:pPr>
              <a:t>25</a:t>
            </a:fld>
            <a:endParaRPr lang="zh-CN" altLang="en-US">
              <a:solidFill>
                <a:srgbClr val="000000"/>
              </a:solidFill>
            </a:endParaRPr>
          </a:p>
        </p:txBody>
      </p:sp>
      <p:sp>
        <p:nvSpPr>
          <p:cNvPr id="40963" name="Rectangle 2"/>
          <p:cNvSpPr>
            <a:spLocks noGrp="1" noChangeArrowheads="1"/>
          </p:cNvSpPr>
          <p:nvPr>
            <p:ph type="title"/>
          </p:nvPr>
        </p:nvSpPr>
        <p:spPr/>
        <p:txBody>
          <a:bodyPr/>
          <a:lstStyle/>
          <a:p>
            <a:pPr eaLnBrk="1" hangingPunct="1"/>
            <a:r>
              <a:rPr lang="zh-CN" altLang="en-US" smtClean="0">
                <a:latin typeface="宋体" pitchFamily="2" charset="-122"/>
              </a:rPr>
              <a:t>存储器芯片</a:t>
            </a:r>
            <a:r>
              <a:rPr lang="zh-CN" altLang="en-US" smtClean="0"/>
              <a:t> </a:t>
            </a:r>
          </a:p>
        </p:txBody>
      </p:sp>
      <p:sp>
        <p:nvSpPr>
          <p:cNvPr id="40964" name="Text Box 3"/>
          <p:cNvSpPr txBox="1">
            <a:spLocks noChangeArrowheads="1"/>
          </p:cNvSpPr>
          <p:nvPr/>
        </p:nvSpPr>
        <p:spPr bwMode="auto">
          <a:xfrm>
            <a:off x="1371600" y="1676400"/>
            <a:ext cx="7391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zh-CN" altLang="en-US" smtClean="0">
                <a:solidFill>
                  <a:srgbClr val="000000"/>
                </a:solidFill>
                <a:latin typeface="宋体" pitchFamily="2" charset="-122"/>
              </a:rPr>
              <a:t>[例6-2] 某</a:t>
            </a:r>
            <a:r>
              <a:rPr lang="en-US" altLang="zh-CN" smtClean="0">
                <a:solidFill>
                  <a:srgbClr val="000000"/>
                </a:solidFill>
                <a:latin typeface="宋体" pitchFamily="2" charset="-122"/>
              </a:rPr>
              <a:t>SRAM</a:t>
            </a:r>
            <a:r>
              <a:rPr lang="zh-CN" altLang="en-US" smtClean="0">
                <a:solidFill>
                  <a:srgbClr val="000000"/>
                </a:solidFill>
                <a:latin typeface="宋体" pitchFamily="2" charset="-122"/>
              </a:rPr>
              <a:t>芯片，其存储容量为16</a:t>
            </a:r>
            <a:r>
              <a:rPr lang="en-US" altLang="zh-CN" smtClean="0">
                <a:solidFill>
                  <a:srgbClr val="000000"/>
                </a:solidFill>
                <a:latin typeface="宋体" pitchFamily="2" charset="-122"/>
              </a:rPr>
              <a:t>K×8</a:t>
            </a:r>
            <a:r>
              <a:rPr lang="zh-CN" altLang="en-US" smtClean="0">
                <a:solidFill>
                  <a:srgbClr val="000000"/>
                </a:solidFill>
                <a:latin typeface="宋体" pitchFamily="2" charset="-122"/>
              </a:rPr>
              <a:t>位，问：</a:t>
            </a:r>
          </a:p>
          <a:p>
            <a:pPr algn="just" eaLnBrk="1" fontAlgn="base" hangingPunct="1">
              <a:spcBef>
                <a:spcPct val="50000"/>
              </a:spcBef>
              <a:spcAft>
                <a:spcPct val="0"/>
              </a:spcAft>
            </a:pPr>
            <a:r>
              <a:rPr lang="zh-CN" altLang="en-US" smtClean="0">
                <a:solidFill>
                  <a:srgbClr val="000000"/>
                </a:solidFill>
                <a:latin typeface="宋体" pitchFamily="2" charset="-122"/>
              </a:rPr>
              <a:t>（1）</a:t>
            </a:r>
            <a:r>
              <a:rPr lang="zh-CN" altLang="en-US" smtClean="0">
                <a:solidFill>
                  <a:srgbClr val="000000"/>
                </a:solidFill>
                <a:cs typeface="Times New Roman" pitchFamily="18" charset="0"/>
              </a:rPr>
              <a:t> </a:t>
            </a:r>
            <a:r>
              <a:rPr lang="zh-CN" altLang="en-US" smtClean="0">
                <a:solidFill>
                  <a:srgbClr val="000000"/>
                </a:solidFill>
                <a:latin typeface="宋体" pitchFamily="2" charset="-122"/>
              </a:rPr>
              <a:t>该芯片引出线的最小数目应为多少？</a:t>
            </a:r>
          </a:p>
          <a:p>
            <a:pPr algn="just" eaLnBrk="1" fontAlgn="base" hangingPunct="1">
              <a:spcBef>
                <a:spcPct val="50000"/>
              </a:spcBef>
              <a:spcAft>
                <a:spcPct val="0"/>
              </a:spcAft>
            </a:pPr>
            <a:r>
              <a:rPr lang="zh-CN" altLang="en-US" smtClean="0">
                <a:solidFill>
                  <a:srgbClr val="000000"/>
                </a:solidFill>
                <a:latin typeface="宋体" pitchFamily="2" charset="-122"/>
              </a:rPr>
              <a:t>（2）</a:t>
            </a:r>
            <a:r>
              <a:rPr lang="zh-CN" altLang="en-US" smtClean="0">
                <a:solidFill>
                  <a:srgbClr val="000000"/>
                </a:solidFill>
                <a:cs typeface="Times New Roman" pitchFamily="18" charset="0"/>
              </a:rPr>
              <a:t> </a:t>
            </a:r>
            <a:r>
              <a:rPr lang="zh-CN" altLang="en-US" smtClean="0">
                <a:solidFill>
                  <a:srgbClr val="000000"/>
                </a:solidFill>
                <a:latin typeface="宋体" pitchFamily="2" charset="-122"/>
              </a:rPr>
              <a:t>该芯片的地址范围是什么？</a:t>
            </a:r>
          </a:p>
          <a:p>
            <a:pPr algn="just" eaLnBrk="1" fontAlgn="base" hangingPunct="1">
              <a:spcBef>
                <a:spcPct val="50000"/>
              </a:spcBef>
              <a:spcAft>
                <a:spcPct val="0"/>
              </a:spcAft>
            </a:pPr>
            <a:r>
              <a:rPr lang="zh-CN" altLang="en-US" smtClean="0">
                <a:solidFill>
                  <a:srgbClr val="000000"/>
                </a:solidFill>
                <a:latin typeface="宋体" pitchFamily="2" charset="-122"/>
              </a:rPr>
              <a:t>解：(1) 16</a:t>
            </a:r>
            <a:r>
              <a:rPr lang="en-US" altLang="zh-CN" smtClean="0">
                <a:solidFill>
                  <a:srgbClr val="000000"/>
                </a:solidFill>
                <a:latin typeface="宋体" pitchFamily="2" charset="-122"/>
              </a:rPr>
              <a:t>K=2</a:t>
            </a:r>
            <a:r>
              <a:rPr lang="en-US" altLang="zh-CN" baseline="30000" smtClean="0">
                <a:solidFill>
                  <a:srgbClr val="000000"/>
                </a:solidFill>
                <a:latin typeface="宋体" pitchFamily="2" charset="-122"/>
              </a:rPr>
              <a:t>14</a:t>
            </a:r>
            <a:r>
              <a:rPr lang="en-US" altLang="zh-CN" smtClean="0">
                <a:solidFill>
                  <a:srgbClr val="000000"/>
                </a:solidFill>
                <a:latin typeface="宋体" pitchFamily="2" charset="-122"/>
              </a:rPr>
              <a:t>,</a:t>
            </a:r>
            <a:r>
              <a:rPr lang="zh-CN" altLang="en-US" smtClean="0">
                <a:solidFill>
                  <a:srgbClr val="000000"/>
                </a:solidFill>
                <a:latin typeface="宋体" pitchFamily="2" charset="-122"/>
              </a:rPr>
              <a:t>所以地址线14条；</a:t>
            </a:r>
          </a:p>
          <a:p>
            <a:pPr algn="just" eaLnBrk="1" fontAlgn="base" hangingPunct="1">
              <a:spcBef>
                <a:spcPct val="50000"/>
              </a:spcBef>
              <a:spcAft>
                <a:spcPct val="0"/>
              </a:spcAft>
            </a:pPr>
            <a:r>
              <a:rPr lang="zh-CN" altLang="en-US" smtClean="0">
                <a:solidFill>
                  <a:srgbClr val="000000"/>
                </a:solidFill>
                <a:latin typeface="宋体" pitchFamily="2" charset="-122"/>
              </a:rPr>
              <a:t>        字长8位，所以数据线8条，</a:t>
            </a:r>
          </a:p>
          <a:p>
            <a:pPr algn="just" eaLnBrk="1" fontAlgn="base" hangingPunct="1">
              <a:spcBef>
                <a:spcPct val="50000"/>
              </a:spcBef>
              <a:spcAft>
                <a:spcPct val="0"/>
              </a:spcAft>
            </a:pPr>
            <a:r>
              <a:rPr lang="zh-CN" altLang="en-US" smtClean="0">
                <a:solidFill>
                  <a:srgbClr val="000000"/>
                </a:solidFill>
                <a:latin typeface="宋体" pitchFamily="2" charset="-122"/>
              </a:rPr>
              <a:t>        片选信号、读/写信号、电源线、地线</a:t>
            </a:r>
          </a:p>
          <a:p>
            <a:pPr algn="just" eaLnBrk="1" fontAlgn="base" hangingPunct="1">
              <a:spcBef>
                <a:spcPct val="50000"/>
              </a:spcBef>
              <a:spcAft>
                <a:spcPct val="0"/>
              </a:spcAft>
            </a:pPr>
            <a:r>
              <a:rPr lang="zh-CN" altLang="en-US" smtClean="0">
                <a:solidFill>
                  <a:srgbClr val="000000"/>
                </a:solidFill>
                <a:latin typeface="宋体" pitchFamily="2" charset="-122"/>
              </a:rPr>
              <a:t>        该芯片引出线的最小数目为26。</a:t>
            </a:r>
          </a:p>
          <a:p>
            <a:pPr eaLnBrk="1" fontAlgn="base" hangingPunct="1">
              <a:spcBef>
                <a:spcPct val="50000"/>
              </a:spcBef>
              <a:spcAft>
                <a:spcPct val="0"/>
              </a:spcAft>
            </a:pPr>
            <a:r>
              <a:rPr lang="zh-CN" altLang="en-US" smtClean="0">
                <a:solidFill>
                  <a:srgbClr val="000000"/>
                </a:solidFill>
                <a:latin typeface="宋体" pitchFamily="2" charset="-122"/>
              </a:rPr>
              <a:t>   （2）该芯片的地址范围为</a:t>
            </a:r>
            <a:r>
              <a:rPr lang="zh-CN" altLang="en-US" smtClean="0">
                <a:solidFill>
                  <a:srgbClr val="000000"/>
                </a:solidFill>
              </a:rPr>
              <a:t>0000</a:t>
            </a:r>
            <a:r>
              <a:rPr lang="en-US" altLang="zh-CN" smtClean="0">
                <a:solidFill>
                  <a:srgbClr val="000000"/>
                </a:solidFill>
              </a:rPr>
              <a:t>H-3FFFH</a:t>
            </a:r>
            <a:r>
              <a:rPr lang="zh-CN" altLang="en-US" smtClean="0">
                <a:solidFill>
                  <a:srgbClr val="000000"/>
                </a:solidFill>
                <a:latin typeface="宋体" pitchFamily="2" charset="-122"/>
              </a:rPr>
              <a:t>。</a:t>
            </a:r>
          </a:p>
          <a:p>
            <a:pPr eaLnBrk="1" fontAlgn="base" hangingPunct="1">
              <a:spcBef>
                <a:spcPct val="50000"/>
              </a:spcBef>
              <a:spcAft>
                <a:spcPct val="0"/>
              </a:spcAft>
            </a:pPr>
            <a:r>
              <a:rPr lang="en-US" altLang="zh-CN" smtClean="0">
                <a:solidFill>
                  <a:srgbClr val="000000"/>
                </a:solidFill>
                <a:latin typeface="宋体" pitchFamily="2" charset="-122"/>
              </a:rPr>
              <a:t>00 0000 0000 0000</a:t>
            </a:r>
            <a:r>
              <a:rPr lang="en-US" altLang="zh-CN" smtClean="0">
                <a:solidFill>
                  <a:srgbClr val="000000"/>
                </a:solidFill>
              </a:rPr>
              <a:t>——</a:t>
            </a:r>
            <a:r>
              <a:rPr lang="en-US" altLang="zh-CN" smtClean="0">
                <a:solidFill>
                  <a:srgbClr val="000000"/>
                </a:solidFill>
                <a:latin typeface="宋体" pitchFamily="2" charset="-122"/>
              </a:rPr>
              <a:t>11 1111 1111 1111</a:t>
            </a:r>
            <a:r>
              <a:rPr lang="en-US" altLang="zh-CN" smtClean="0">
                <a:solidFill>
                  <a:srgbClr val="000000"/>
                </a:solidFill>
              </a:rPr>
              <a:t> </a:t>
            </a:r>
            <a:endParaRPr lang="zh-CN" altLang="en-US" smtClean="0">
              <a:solidFill>
                <a:srgbClr val="000000"/>
              </a:solidFill>
            </a:endParaRPr>
          </a:p>
        </p:txBody>
      </p:sp>
    </p:spTree>
    <p:extLst>
      <p:ext uri="{BB962C8B-B14F-4D97-AF65-F5344CB8AC3E}">
        <p14:creationId xmlns:p14="http://schemas.microsoft.com/office/powerpoint/2010/main" val="23026293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2AFDDF5A-2F9B-47F3-9510-F9F972225F6A}" type="slidenum">
              <a:rPr lang="zh-CN" altLang="en-US">
                <a:solidFill>
                  <a:srgbClr val="000000"/>
                </a:solidFill>
              </a:rPr>
              <a:pPr>
                <a:defRPr/>
              </a:pPr>
              <a:t>26</a:t>
            </a:fld>
            <a:endParaRPr lang="zh-CN" altLang="en-US">
              <a:solidFill>
                <a:srgbClr val="000000"/>
              </a:solidFill>
            </a:endParaRPr>
          </a:p>
        </p:txBody>
      </p:sp>
      <p:sp>
        <p:nvSpPr>
          <p:cNvPr id="41987" name="Rectangle 2"/>
          <p:cNvSpPr>
            <a:spLocks noGrp="1" noChangeArrowheads="1"/>
          </p:cNvSpPr>
          <p:nvPr>
            <p:ph type="title"/>
          </p:nvPr>
        </p:nvSpPr>
        <p:spPr>
          <a:xfrm>
            <a:off x="1066800" y="152400"/>
            <a:ext cx="7772400" cy="1143000"/>
          </a:xfrm>
        </p:spPr>
        <p:txBody>
          <a:bodyPr/>
          <a:lstStyle/>
          <a:p>
            <a:pPr eaLnBrk="1" hangingPunct="1"/>
            <a:r>
              <a:rPr lang="zh-CN" altLang="en-US" smtClean="0">
                <a:latin typeface="宋体" pitchFamily="2" charset="-122"/>
              </a:rPr>
              <a:t>存储器芯片</a:t>
            </a:r>
            <a:r>
              <a:rPr lang="zh-CN" altLang="en-US" smtClean="0"/>
              <a:t> </a:t>
            </a:r>
          </a:p>
        </p:txBody>
      </p:sp>
      <p:sp>
        <p:nvSpPr>
          <p:cNvPr id="41988" name="Text Box 3"/>
          <p:cNvSpPr txBox="1">
            <a:spLocks noChangeArrowheads="1"/>
          </p:cNvSpPr>
          <p:nvPr/>
        </p:nvSpPr>
        <p:spPr bwMode="auto">
          <a:xfrm>
            <a:off x="1295400" y="1066800"/>
            <a:ext cx="7391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zh-CN" altLang="en-US" smtClean="0">
                <a:solidFill>
                  <a:srgbClr val="000000"/>
                </a:solidFill>
                <a:cs typeface="Times New Roman" pitchFamily="18" charset="0"/>
              </a:rPr>
              <a:t>2. </a:t>
            </a:r>
            <a:r>
              <a:rPr lang="zh-CN" altLang="en-US" smtClean="0">
                <a:solidFill>
                  <a:srgbClr val="000000"/>
                </a:solidFill>
                <a:latin typeface="宋体" pitchFamily="2" charset="-122"/>
              </a:rPr>
              <a:t>存储器的读写操作 </a:t>
            </a:r>
          </a:p>
          <a:p>
            <a:pPr algn="just" eaLnBrk="1" fontAlgn="base" hangingPunct="1">
              <a:spcBef>
                <a:spcPct val="50000"/>
              </a:spcBef>
              <a:spcAft>
                <a:spcPct val="0"/>
              </a:spcAft>
            </a:pPr>
            <a:r>
              <a:rPr lang="zh-CN" altLang="en-US" smtClean="0">
                <a:solidFill>
                  <a:srgbClr val="000000"/>
                </a:solidFill>
                <a:cs typeface="Times New Roman" pitchFamily="18" charset="0"/>
              </a:rPr>
              <a:t>(1) </a:t>
            </a:r>
            <a:r>
              <a:rPr lang="zh-CN" altLang="en-US" smtClean="0">
                <a:solidFill>
                  <a:srgbClr val="000000"/>
                </a:solidFill>
                <a:latin typeface="宋体" pitchFamily="2" charset="-122"/>
              </a:rPr>
              <a:t>读周期 </a:t>
            </a:r>
          </a:p>
        </p:txBody>
      </p:sp>
      <p:pic>
        <p:nvPicPr>
          <p:cNvPr id="419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873375"/>
            <a:ext cx="6400800" cy="362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0" name="AutoShape 5"/>
          <p:cNvSpPr>
            <a:spLocks/>
          </p:cNvSpPr>
          <p:nvPr/>
        </p:nvSpPr>
        <p:spPr bwMode="auto">
          <a:xfrm>
            <a:off x="990600" y="2578100"/>
            <a:ext cx="1371600" cy="698500"/>
          </a:xfrm>
          <a:prstGeom prst="borderCallout1">
            <a:avLst>
              <a:gd name="adj1" fmla="val 16366"/>
              <a:gd name="adj2" fmla="val 105556"/>
              <a:gd name="adj3" fmla="val 132500"/>
              <a:gd name="adj4" fmla="val 234838"/>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mtClean="0">
                <a:solidFill>
                  <a:srgbClr val="FFFFFF"/>
                </a:solidFill>
                <a:latin typeface="Times New Roman" pitchFamily="18" charset="0"/>
              </a:rPr>
              <a:t>1.地址有效,读信号有效</a:t>
            </a:r>
          </a:p>
        </p:txBody>
      </p:sp>
      <p:sp>
        <p:nvSpPr>
          <p:cNvPr id="41991" name="Line 6"/>
          <p:cNvSpPr>
            <a:spLocks noChangeShapeType="1"/>
          </p:cNvSpPr>
          <p:nvPr/>
        </p:nvSpPr>
        <p:spPr bwMode="auto">
          <a:xfrm>
            <a:off x="2438400" y="2743200"/>
            <a:ext cx="1600200" cy="26670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41992" name="AutoShape 7"/>
          <p:cNvSpPr>
            <a:spLocks/>
          </p:cNvSpPr>
          <p:nvPr/>
        </p:nvSpPr>
        <p:spPr bwMode="auto">
          <a:xfrm>
            <a:off x="7620000" y="4572000"/>
            <a:ext cx="1303338" cy="688975"/>
          </a:xfrm>
          <a:prstGeom prst="borderCallout2">
            <a:avLst>
              <a:gd name="adj1" fmla="val 16588"/>
              <a:gd name="adj2" fmla="val -5847"/>
              <a:gd name="adj3" fmla="val 16588"/>
              <a:gd name="adj4" fmla="val -34347"/>
              <a:gd name="adj5" fmla="val 3685"/>
              <a:gd name="adj6" fmla="val -63944"/>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400" smtClean="0">
                <a:solidFill>
                  <a:srgbClr val="FFFFFF"/>
                </a:solidFill>
                <a:latin typeface="宋体" pitchFamily="2" charset="-122"/>
              </a:rPr>
              <a:t>2.片选信号必须保持到数据稳定输出</a:t>
            </a:r>
            <a:r>
              <a:rPr lang="zh-CN" altLang="en-US" sz="1400" smtClean="0">
                <a:solidFill>
                  <a:srgbClr val="FFFFFF"/>
                </a:solidFill>
                <a:latin typeface="Times New Roman" pitchFamily="18" charset="0"/>
              </a:rPr>
              <a:t> </a:t>
            </a:r>
          </a:p>
        </p:txBody>
      </p:sp>
      <p:sp>
        <p:nvSpPr>
          <p:cNvPr id="41993" name="AutoShape 8"/>
          <p:cNvSpPr>
            <a:spLocks/>
          </p:cNvSpPr>
          <p:nvPr/>
        </p:nvSpPr>
        <p:spPr bwMode="auto">
          <a:xfrm>
            <a:off x="7751763" y="6248400"/>
            <a:ext cx="1392237" cy="381000"/>
          </a:xfrm>
          <a:prstGeom prst="borderCallout2">
            <a:avLst>
              <a:gd name="adj1" fmla="val 30000"/>
              <a:gd name="adj2" fmla="val -5472"/>
              <a:gd name="adj3" fmla="val 30000"/>
              <a:gd name="adj4" fmla="val -29190"/>
              <a:gd name="adj5" fmla="val -57500"/>
              <a:gd name="adj6" fmla="val -53593"/>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600" smtClean="0">
                <a:solidFill>
                  <a:srgbClr val="FFFFFF"/>
                </a:solidFill>
                <a:latin typeface="宋体" pitchFamily="2" charset="-122"/>
              </a:rPr>
              <a:t>3.数据输出</a:t>
            </a:r>
            <a:r>
              <a:rPr lang="zh-CN" altLang="en-US" sz="2400" smtClean="0">
                <a:solidFill>
                  <a:srgbClr val="000000"/>
                </a:solidFill>
                <a:latin typeface="Times New Roman" pitchFamily="18" charset="0"/>
              </a:rPr>
              <a:t> </a:t>
            </a:r>
          </a:p>
        </p:txBody>
      </p:sp>
      <p:sp>
        <p:nvSpPr>
          <p:cNvPr id="41994" name="AutoShape 9"/>
          <p:cNvSpPr>
            <a:spLocks/>
          </p:cNvSpPr>
          <p:nvPr/>
        </p:nvSpPr>
        <p:spPr bwMode="auto">
          <a:xfrm>
            <a:off x="6953250" y="1470025"/>
            <a:ext cx="1428750" cy="434975"/>
          </a:xfrm>
          <a:prstGeom prst="borderCallout1">
            <a:avLst>
              <a:gd name="adj1" fmla="val 26278"/>
              <a:gd name="adj2" fmla="val -5333"/>
              <a:gd name="adj3" fmla="val 331023"/>
              <a:gd name="adj4" fmla="val -68444"/>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600" smtClean="0">
                <a:solidFill>
                  <a:srgbClr val="FFFFFF"/>
                </a:solidFill>
                <a:latin typeface="宋体" pitchFamily="2" charset="-122"/>
              </a:rPr>
              <a:t>读（取）周期</a:t>
            </a:r>
            <a:r>
              <a:rPr lang="zh-CN" altLang="en-US" sz="2400" smtClean="0">
                <a:solidFill>
                  <a:srgbClr val="000000"/>
                </a:solidFill>
                <a:latin typeface="Times New Roman" pitchFamily="18" charset="0"/>
              </a:rPr>
              <a:t> </a:t>
            </a:r>
          </a:p>
        </p:txBody>
      </p:sp>
      <p:sp>
        <p:nvSpPr>
          <p:cNvPr id="41995" name="AutoShape 10"/>
          <p:cNvSpPr>
            <a:spLocks/>
          </p:cNvSpPr>
          <p:nvPr/>
        </p:nvSpPr>
        <p:spPr bwMode="auto">
          <a:xfrm>
            <a:off x="3657600" y="1600200"/>
            <a:ext cx="1219200" cy="457200"/>
          </a:xfrm>
          <a:prstGeom prst="borderCallout1">
            <a:avLst>
              <a:gd name="adj1" fmla="val 25000"/>
              <a:gd name="adj2" fmla="val 106250"/>
              <a:gd name="adj3" fmla="val 359375"/>
              <a:gd name="adj4" fmla="val 142319"/>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600" smtClean="0">
                <a:solidFill>
                  <a:srgbClr val="FFFFFF"/>
                </a:solidFill>
                <a:latin typeface="宋体" pitchFamily="2" charset="-122"/>
              </a:rPr>
              <a:t>读出时间</a:t>
            </a:r>
            <a:r>
              <a:rPr lang="zh-CN" altLang="en-US" sz="2400" smtClean="0">
                <a:solidFill>
                  <a:srgbClr val="000000"/>
                </a:solidFill>
                <a:latin typeface="Times New Roman" pitchFamily="18" charset="0"/>
              </a:rPr>
              <a:t> </a:t>
            </a:r>
          </a:p>
        </p:txBody>
      </p:sp>
    </p:spTree>
    <p:extLst>
      <p:ext uri="{BB962C8B-B14F-4D97-AF65-F5344CB8AC3E}">
        <p14:creationId xmlns:p14="http://schemas.microsoft.com/office/powerpoint/2010/main" val="42824315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2EAA2611-A712-4C59-929E-84A711048DC2}" type="slidenum">
              <a:rPr lang="zh-CN" altLang="en-US">
                <a:solidFill>
                  <a:srgbClr val="000000"/>
                </a:solidFill>
              </a:rPr>
              <a:pPr>
                <a:defRPr/>
              </a:pPr>
              <a:t>27</a:t>
            </a:fld>
            <a:endParaRPr lang="zh-CN" altLang="en-US">
              <a:solidFill>
                <a:srgbClr val="000000"/>
              </a:solidFill>
            </a:endParaRPr>
          </a:p>
        </p:txBody>
      </p:sp>
      <p:sp>
        <p:nvSpPr>
          <p:cNvPr id="43011" name="Rectangle 2"/>
          <p:cNvSpPr>
            <a:spLocks noGrp="1" noChangeArrowheads="1"/>
          </p:cNvSpPr>
          <p:nvPr>
            <p:ph type="title"/>
          </p:nvPr>
        </p:nvSpPr>
        <p:spPr/>
        <p:txBody>
          <a:bodyPr/>
          <a:lstStyle/>
          <a:p>
            <a:pPr eaLnBrk="1" hangingPunct="1"/>
            <a:r>
              <a:rPr lang="zh-CN" altLang="en-US" smtClean="0">
                <a:latin typeface="宋体" pitchFamily="2" charset="-122"/>
              </a:rPr>
              <a:t>存储器芯片</a:t>
            </a:r>
            <a:r>
              <a:rPr lang="zh-CN" altLang="en-US" smtClean="0"/>
              <a:t> </a:t>
            </a:r>
          </a:p>
        </p:txBody>
      </p:sp>
      <p:sp>
        <p:nvSpPr>
          <p:cNvPr id="43012" name="Text Box 3"/>
          <p:cNvSpPr txBox="1">
            <a:spLocks noChangeArrowheads="1"/>
          </p:cNvSpPr>
          <p:nvPr/>
        </p:nvSpPr>
        <p:spPr bwMode="auto">
          <a:xfrm>
            <a:off x="1371600" y="16764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zh-CN" altLang="en-US" smtClean="0">
                <a:solidFill>
                  <a:srgbClr val="000000"/>
                </a:solidFill>
                <a:cs typeface="Times New Roman" pitchFamily="18" charset="0"/>
              </a:rPr>
              <a:t>(2) </a:t>
            </a:r>
            <a:r>
              <a:rPr lang="zh-CN" altLang="en-US" smtClean="0">
                <a:solidFill>
                  <a:srgbClr val="000000"/>
                </a:solidFill>
                <a:latin typeface="宋体" pitchFamily="2" charset="-122"/>
              </a:rPr>
              <a:t>写周期 </a:t>
            </a:r>
          </a:p>
        </p:txBody>
      </p:sp>
      <p:pic>
        <p:nvPicPr>
          <p:cNvPr id="430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62200"/>
            <a:ext cx="7162800" cy="383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4" name="AutoShape 5"/>
          <p:cNvSpPr>
            <a:spLocks/>
          </p:cNvSpPr>
          <p:nvPr/>
        </p:nvSpPr>
        <p:spPr bwMode="auto">
          <a:xfrm>
            <a:off x="990600" y="2525713"/>
            <a:ext cx="1371600" cy="376237"/>
          </a:xfrm>
          <a:prstGeom prst="borderCallout1">
            <a:avLst>
              <a:gd name="adj1" fmla="val 30380"/>
              <a:gd name="adj2" fmla="val 105556"/>
              <a:gd name="adj3" fmla="val 156542"/>
              <a:gd name="adj4" fmla="val 165278"/>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zh-CN" altLang="en-US" smtClean="0">
                <a:solidFill>
                  <a:srgbClr val="FFFFFF"/>
                </a:solidFill>
                <a:latin typeface="Times New Roman" pitchFamily="18" charset="0"/>
              </a:rPr>
              <a:t>1.地址有效</a:t>
            </a:r>
          </a:p>
        </p:txBody>
      </p:sp>
      <p:sp>
        <p:nvSpPr>
          <p:cNvPr id="43015" name="AutoShape 6"/>
          <p:cNvSpPr>
            <a:spLocks/>
          </p:cNvSpPr>
          <p:nvPr/>
        </p:nvSpPr>
        <p:spPr bwMode="auto">
          <a:xfrm>
            <a:off x="685800" y="4005263"/>
            <a:ext cx="1066800" cy="527050"/>
          </a:xfrm>
          <a:prstGeom prst="borderCallout1">
            <a:avLst>
              <a:gd name="adj1" fmla="val 21685"/>
              <a:gd name="adj2" fmla="val 107144"/>
              <a:gd name="adj3" fmla="val -22593"/>
              <a:gd name="adj4" fmla="val 183333"/>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1400" smtClean="0">
                <a:solidFill>
                  <a:srgbClr val="FFFFFF"/>
                </a:solidFill>
                <a:latin typeface="Times New Roman" pitchFamily="18" charset="0"/>
              </a:rPr>
              <a:t>2.片选、写信号有效</a:t>
            </a:r>
          </a:p>
        </p:txBody>
      </p:sp>
      <p:sp>
        <p:nvSpPr>
          <p:cNvPr id="43016" name="Line 7"/>
          <p:cNvSpPr>
            <a:spLocks noChangeShapeType="1"/>
          </p:cNvSpPr>
          <p:nvPr/>
        </p:nvSpPr>
        <p:spPr bwMode="auto">
          <a:xfrm>
            <a:off x="1828800" y="4267200"/>
            <a:ext cx="685800" cy="304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43017" name="AutoShape 8"/>
          <p:cNvSpPr>
            <a:spLocks/>
          </p:cNvSpPr>
          <p:nvPr/>
        </p:nvSpPr>
        <p:spPr bwMode="auto">
          <a:xfrm>
            <a:off x="4343400" y="361950"/>
            <a:ext cx="2546350" cy="933450"/>
          </a:xfrm>
          <a:prstGeom prst="borderCallout1">
            <a:avLst>
              <a:gd name="adj1" fmla="val 12245"/>
              <a:gd name="adj2" fmla="val 102991"/>
              <a:gd name="adj3" fmla="val 453741"/>
              <a:gd name="adj4" fmla="val 132792"/>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zh-CN" altLang="en-US" smtClean="0">
                <a:solidFill>
                  <a:srgbClr val="FFFFFF"/>
                </a:solidFill>
                <a:latin typeface="宋体" pitchFamily="2" charset="-122"/>
              </a:rPr>
              <a:t>3.为使地址变化期间不会发生错误写入，写信号在地址变化期间失效</a:t>
            </a:r>
          </a:p>
        </p:txBody>
      </p:sp>
      <p:sp>
        <p:nvSpPr>
          <p:cNvPr id="43018" name="AutoShape 9"/>
          <p:cNvSpPr>
            <a:spLocks/>
          </p:cNvSpPr>
          <p:nvPr/>
        </p:nvSpPr>
        <p:spPr bwMode="auto">
          <a:xfrm>
            <a:off x="3352800" y="6248400"/>
            <a:ext cx="3429000" cy="381000"/>
          </a:xfrm>
          <a:prstGeom prst="borderCallout1">
            <a:avLst>
              <a:gd name="adj1" fmla="val 30000"/>
              <a:gd name="adj2" fmla="val 102222"/>
              <a:gd name="adj3" fmla="val -224583"/>
              <a:gd name="adj4" fmla="val 121944"/>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zh-CN" altLang="en-US" smtClean="0">
                <a:solidFill>
                  <a:srgbClr val="FFFFFF"/>
                </a:solidFill>
                <a:latin typeface="Times New Roman" pitchFamily="18" charset="0"/>
              </a:rPr>
              <a:t>4.可靠写入后，地址方可失效</a:t>
            </a:r>
          </a:p>
        </p:txBody>
      </p:sp>
    </p:spTree>
    <p:extLst>
      <p:ext uri="{BB962C8B-B14F-4D97-AF65-F5344CB8AC3E}">
        <p14:creationId xmlns:p14="http://schemas.microsoft.com/office/powerpoint/2010/main" val="3435536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D5497F9-0919-45F0-B7DD-2067FAE1DCA5}" type="slidenum">
              <a:rPr lang="zh-CN" altLang="en-US">
                <a:solidFill>
                  <a:srgbClr val="000000"/>
                </a:solidFill>
              </a:rPr>
              <a:pPr>
                <a:defRPr/>
              </a:pPr>
              <a:t>28</a:t>
            </a:fld>
            <a:endParaRPr lang="zh-CN" altLang="en-US">
              <a:solidFill>
                <a:srgbClr val="000000"/>
              </a:solidFill>
            </a:endParaRPr>
          </a:p>
        </p:txBody>
      </p:sp>
      <p:sp>
        <p:nvSpPr>
          <p:cNvPr id="44035" name="Rectangle 2"/>
          <p:cNvSpPr>
            <a:spLocks noGrp="1" noChangeArrowheads="1"/>
          </p:cNvSpPr>
          <p:nvPr>
            <p:ph type="title"/>
          </p:nvPr>
        </p:nvSpPr>
        <p:spPr/>
        <p:txBody>
          <a:bodyPr/>
          <a:lstStyle/>
          <a:p>
            <a:pPr eaLnBrk="1" hangingPunct="1"/>
            <a:r>
              <a:rPr lang="zh-CN" altLang="en-US" smtClean="0">
                <a:latin typeface="宋体" pitchFamily="2" charset="-122"/>
              </a:rPr>
              <a:t>存储器芯片</a:t>
            </a:r>
            <a:r>
              <a:rPr lang="zh-CN" altLang="en-US" smtClean="0"/>
              <a:t> </a:t>
            </a:r>
          </a:p>
        </p:txBody>
      </p:sp>
      <p:sp>
        <p:nvSpPr>
          <p:cNvPr id="44036" name="Text Box 3"/>
          <p:cNvSpPr txBox="1">
            <a:spLocks noChangeArrowheads="1"/>
          </p:cNvSpPr>
          <p:nvPr/>
        </p:nvSpPr>
        <p:spPr bwMode="auto">
          <a:xfrm>
            <a:off x="1371600" y="1676400"/>
            <a:ext cx="7391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zh-CN" altLang="en-US" smtClean="0">
                <a:solidFill>
                  <a:srgbClr val="000000"/>
                </a:solidFill>
                <a:cs typeface="Times New Roman" pitchFamily="18" charset="0"/>
              </a:rPr>
              <a:t>[</a:t>
            </a:r>
            <a:r>
              <a:rPr lang="zh-CN" altLang="en-US" smtClean="0">
                <a:solidFill>
                  <a:srgbClr val="000000"/>
                </a:solidFill>
                <a:latin typeface="宋体" pitchFamily="2" charset="-122"/>
              </a:rPr>
              <a:t>例</a:t>
            </a:r>
            <a:r>
              <a:rPr lang="zh-CN" altLang="en-US" smtClean="0">
                <a:solidFill>
                  <a:srgbClr val="000000"/>
                </a:solidFill>
                <a:cs typeface="Times New Roman" pitchFamily="18" charset="0"/>
              </a:rPr>
              <a:t>6-3] </a:t>
            </a:r>
            <a:r>
              <a:rPr lang="zh-CN" altLang="en-US" smtClean="0">
                <a:solidFill>
                  <a:srgbClr val="000000"/>
                </a:solidFill>
                <a:latin typeface="宋体" pitchFamily="2" charset="-122"/>
              </a:rPr>
              <a:t>图</a:t>
            </a:r>
            <a:r>
              <a:rPr lang="zh-CN" altLang="en-US" smtClean="0">
                <a:solidFill>
                  <a:srgbClr val="000000"/>
                </a:solidFill>
                <a:cs typeface="Times New Roman" pitchFamily="18" charset="0"/>
              </a:rPr>
              <a:t>6-15</a:t>
            </a:r>
            <a:r>
              <a:rPr lang="zh-CN" altLang="en-US" smtClean="0">
                <a:solidFill>
                  <a:srgbClr val="000000"/>
                </a:solidFill>
                <a:latin typeface="宋体" pitchFamily="2" charset="-122"/>
              </a:rPr>
              <a:t>是某</a:t>
            </a:r>
            <a:r>
              <a:rPr lang="en-US" altLang="zh-CN" smtClean="0">
                <a:solidFill>
                  <a:srgbClr val="000000"/>
                </a:solidFill>
                <a:cs typeface="Times New Roman" pitchFamily="18" charset="0"/>
              </a:rPr>
              <a:t>SRAM</a:t>
            </a:r>
            <a:r>
              <a:rPr lang="zh-CN" altLang="en-US" smtClean="0">
                <a:solidFill>
                  <a:srgbClr val="000000"/>
                </a:solidFill>
                <a:latin typeface="宋体" pitchFamily="2" charset="-122"/>
              </a:rPr>
              <a:t>的写入时序图，其中是读</a:t>
            </a:r>
            <a:r>
              <a:rPr lang="zh-CN" altLang="en-US" smtClean="0">
                <a:solidFill>
                  <a:srgbClr val="000000"/>
                </a:solidFill>
                <a:cs typeface="Times New Roman" pitchFamily="18" charset="0"/>
              </a:rPr>
              <a:t>/</a:t>
            </a:r>
            <a:r>
              <a:rPr lang="zh-CN" altLang="en-US" smtClean="0">
                <a:solidFill>
                  <a:srgbClr val="000000"/>
                </a:solidFill>
                <a:latin typeface="宋体" pitchFamily="2" charset="-122"/>
              </a:rPr>
              <a:t>写命令控制线，当线为低电平时，存储器按当时地址</a:t>
            </a:r>
            <a:r>
              <a:rPr lang="zh-CN" altLang="en-US" smtClean="0">
                <a:solidFill>
                  <a:srgbClr val="000000"/>
                </a:solidFill>
                <a:cs typeface="Times New Roman" pitchFamily="18" charset="0"/>
              </a:rPr>
              <a:t>2450</a:t>
            </a:r>
            <a:r>
              <a:rPr lang="en-US" altLang="zh-CN" smtClean="0">
                <a:solidFill>
                  <a:srgbClr val="000000"/>
                </a:solidFill>
                <a:cs typeface="Times New Roman" pitchFamily="18" charset="0"/>
              </a:rPr>
              <a:t>H</a:t>
            </a:r>
            <a:r>
              <a:rPr lang="zh-CN" altLang="en-US" smtClean="0">
                <a:solidFill>
                  <a:srgbClr val="000000"/>
                </a:solidFill>
                <a:latin typeface="宋体" pitchFamily="2" charset="-122"/>
              </a:rPr>
              <a:t>把数据线上的数据写入存储器。请指出图中的错误，并画出正确的写入时序图。 </a:t>
            </a:r>
          </a:p>
        </p:txBody>
      </p:sp>
      <p:pic>
        <p:nvPicPr>
          <p:cNvPr id="440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352800"/>
            <a:ext cx="6019800" cy="281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8" name="Oval 5"/>
          <p:cNvSpPr>
            <a:spLocks noChangeArrowheads="1"/>
          </p:cNvSpPr>
          <p:nvPr/>
        </p:nvSpPr>
        <p:spPr bwMode="auto">
          <a:xfrm>
            <a:off x="4495800" y="4038600"/>
            <a:ext cx="685800" cy="7620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6310712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9AAA1EE5-FD4A-432F-B35F-2D4B53E4E261}" type="slidenum">
              <a:rPr lang="zh-CN" altLang="en-US">
                <a:solidFill>
                  <a:srgbClr val="000000"/>
                </a:solidFill>
              </a:rPr>
              <a:pPr>
                <a:defRPr/>
              </a:pPr>
              <a:t>29</a:t>
            </a:fld>
            <a:endParaRPr lang="zh-CN" altLang="en-US">
              <a:solidFill>
                <a:srgbClr val="000000"/>
              </a:solidFill>
            </a:endParaRPr>
          </a:p>
        </p:txBody>
      </p:sp>
      <p:sp>
        <p:nvSpPr>
          <p:cNvPr id="45059" name="Rectangle 2"/>
          <p:cNvSpPr>
            <a:spLocks noGrp="1" noChangeArrowheads="1"/>
          </p:cNvSpPr>
          <p:nvPr>
            <p:ph type="title"/>
          </p:nvPr>
        </p:nvSpPr>
        <p:spPr/>
        <p:txBody>
          <a:bodyPr/>
          <a:lstStyle/>
          <a:p>
            <a:pPr eaLnBrk="1" hangingPunct="1"/>
            <a:r>
              <a:rPr lang="zh-CN" altLang="en-US" smtClean="0">
                <a:latin typeface="宋体" pitchFamily="2" charset="-122"/>
              </a:rPr>
              <a:t>存储器芯片</a:t>
            </a:r>
            <a:r>
              <a:rPr lang="zh-CN" altLang="en-US" smtClean="0"/>
              <a:t> </a:t>
            </a:r>
          </a:p>
        </p:txBody>
      </p:sp>
      <p:sp>
        <p:nvSpPr>
          <p:cNvPr id="45060" name="Text Box 3"/>
          <p:cNvSpPr txBox="1">
            <a:spLocks noChangeArrowheads="1"/>
          </p:cNvSpPr>
          <p:nvPr/>
        </p:nvSpPr>
        <p:spPr bwMode="auto">
          <a:xfrm>
            <a:off x="1371600" y="1676400"/>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zh-CN" altLang="en-US" smtClean="0">
                <a:solidFill>
                  <a:srgbClr val="000000"/>
                </a:solidFill>
                <a:latin typeface="宋体" pitchFamily="2" charset="-122"/>
              </a:rPr>
              <a:t>解：在写为低电平（有效）时，地址、数据都不能再变化，正确的写入时序图，如图</a:t>
            </a:r>
            <a:r>
              <a:rPr lang="zh-CN" altLang="en-US" smtClean="0">
                <a:solidFill>
                  <a:srgbClr val="000000"/>
                </a:solidFill>
                <a:cs typeface="Times New Roman" pitchFamily="18" charset="0"/>
              </a:rPr>
              <a:t>6-16</a:t>
            </a:r>
            <a:r>
              <a:rPr lang="zh-CN" altLang="en-US" smtClean="0">
                <a:solidFill>
                  <a:srgbClr val="000000"/>
                </a:solidFill>
                <a:latin typeface="宋体" pitchFamily="2" charset="-122"/>
              </a:rPr>
              <a:t>所示 </a:t>
            </a:r>
          </a:p>
        </p:txBody>
      </p:sp>
      <p:pic>
        <p:nvPicPr>
          <p:cNvPr id="450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743200"/>
            <a:ext cx="6172200"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1161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存储技术</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Static RAM (</a:t>
            </a:r>
            <a:r>
              <a:rPr lang="en-US" altLang="zh-CN" dirty="0" smtClean="0"/>
              <a:t>SRAM cache)</a:t>
            </a:r>
            <a:endParaRPr lang="en-US" altLang="zh-CN" dirty="0"/>
          </a:p>
          <a:p>
            <a:pPr lvl="1"/>
            <a:r>
              <a:rPr lang="zh-CN" altLang="en-US" dirty="0" smtClean="0"/>
              <a:t>存取时间：</a:t>
            </a:r>
            <a:r>
              <a:rPr lang="en-US" altLang="zh-CN" dirty="0" smtClean="0"/>
              <a:t>0.5ns </a:t>
            </a:r>
            <a:r>
              <a:rPr lang="en-US" altLang="zh-CN" dirty="0"/>
              <a:t>– 2.5ns</a:t>
            </a:r>
            <a:r>
              <a:rPr lang="en-US" altLang="zh-CN" dirty="0" smtClean="0"/>
              <a:t>,</a:t>
            </a:r>
          </a:p>
          <a:p>
            <a:pPr lvl="1"/>
            <a:r>
              <a:rPr lang="zh-CN" altLang="en-US" dirty="0" smtClean="0"/>
              <a:t>价格：</a:t>
            </a:r>
            <a:r>
              <a:rPr lang="en-US" altLang="zh-CN" dirty="0" smtClean="0"/>
              <a:t>$2000 </a:t>
            </a:r>
            <a:r>
              <a:rPr lang="en-US" altLang="zh-CN" dirty="0"/>
              <a:t>– $5000 </a:t>
            </a:r>
            <a:r>
              <a:rPr lang="zh-CN" altLang="en-US" dirty="0"/>
              <a:t>每</a:t>
            </a:r>
            <a:r>
              <a:rPr lang="en-US" altLang="zh-CN" dirty="0" smtClean="0"/>
              <a:t> </a:t>
            </a:r>
            <a:r>
              <a:rPr lang="en-US" altLang="zh-CN" dirty="0"/>
              <a:t>GB</a:t>
            </a:r>
          </a:p>
          <a:p>
            <a:r>
              <a:rPr lang="en-US" altLang="zh-CN" dirty="0"/>
              <a:t>Dynamic RAM (DRAM)</a:t>
            </a:r>
          </a:p>
          <a:p>
            <a:pPr lvl="1"/>
            <a:r>
              <a:rPr lang="zh-CN" altLang="en-US" dirty="0"/>
              <a:t>存取时间： </a:t>
            </a:r>
            <a:r>
              <a:rPr lang="en-US" altLang="zh-CN" dirty="0" smtClean="0"/>
              <a:t>50ns </a:t>
            </a:r>
            <a:r>
              <a:rPr lang="en-US" altLang="zh-CN" dirty="0"/>
              <a:t>– 70ns</a:t>
            </a:r>
            <a:r>
              <a:rPr lang="en-US" altLang="zh-CN" dirty="0" smtClean="0"/>
              <a:t>,</a:t>
            </a:r>
          </a:p>
          <a:p>
            <a:pPr lvl="1"/>
            <a:r>
              <a:rPr lang="zh-CN" altLang="en-US" dirty="0" smtClean="0"/>
              <a:t>价格：</a:t>
            </a:r>
            <a:r>
              <a:rPr lang="en-US" altLang="zh-CN" dirty="0" smtClean="0"/>
              <a:t>$20 </a:t>
            </a:r>
            <a:r>
              <a:rPr lang="en-US" altLang="zh-CN" dirty="0"/>
              <a:t>– $75 per GB</a:t>
            </a:r>
          </a:p>
          <a:p>
            <a:r>
              <a:rPr lang="zh-CN" altLang="en-US" dirty="0" smtClean="0"/>
              <a:t>磁盘</a:t>
            </a:r>
            <a:endParaRPr lang="en-US" altLang="zh-CN" dirty="0" smtClean="0"/>
          </a:p>
          <a:p>
            <a:pPr lvl="1"/>
            <a:r>
              <a:rPr lang="zh-CN" altLang="en-US" dirty="0" smtClean="0"/>
              <a:t>存取</a:t>
            </a:r>
            <a:r>
              <a:rPr lang="zh-CN" altLang="en-US" dirty="0"/>
              <a:t>时间： </a:t>
            </a:r>
            <a:r>
              <a:rPr lang="en-US" altLang="zh-CN" dirty="0" smtClean="0"/>
              <a:t>5ms </a:t>
            </a:r>
            <a:r>
              <a:rPr lang="en-US" altLang="zh-CN" dirty="0"/>
              <a:t>– 20ms, </a:t>
            </a:r>
            <a:endParaRPr lang="en-US" altLang="zh-CN" dirty="0" smtClean="0"/>
          </a:p>
          <a:p>
            <a:pPr lvl="1"/>
            <a:r>
              <a:rPr lang="zh-CN" altLang="en-US" dirty="0" smtClean="0"/>
              <a:t>价格：</a:t>
            </a:r>
            <a:r>
              <a:rPr lang="en-US" altLang="zh-CN" dirty="0" smtClean="0"/>
              <a:t>$0.20 </a:t>
            </a:r>
            <a:r>
              <a:rPr lang="en-US" altLang="zh-CN" dirty="0"/>
              <a:t>– $2 per GB</a:t>
            </a:r>
          </a:p>
          <a:p>
            <a:r>
              <a:rPr lang="zh-CN" altLang="en-US" dirty="0"/>
              <a:t>理想</a:t>
            </a:r>
            <a:r>
              <a:rPr lang="zh-CN" altLang="en-US" dirty="0" smtClean="0"/>
              <a:t>的存储器</a:t>
            </a:r>
            <a:endParaRPr lang="en-US" altLang="zh-CN" dirty="0"/>
          </a:p>
          <a:p>
            <a:pPr lvl="1"/>
            <a:r>
              <a:rPr lang="zh-CN" altLang="en-US" dirty="0" smtClean="0"/>
              <a:t>存取时间接近</a:t>
            </a:r>
            <a:r>
              <a:rPr lang="en-US" altLang="zh-CN" dirty="0" smtClean="0"/>
              <a:t> </a:t>
            </a:r>
            <a:r>
              <a:rPr lang="en-US" altLang="zh-CN" dirty="0"/>
              <a:t>SRAM</a:t>
            </a:r>
          </a:p>
          <a:p>
            <a:pPr lvl="1"/>
            <a:r>
              <a:rPr lang="zh-CN" altLang="en-US" dirty="0" smtClean="0"/>
              <a:t>容量和价格接近磁盘</a:t>
            </a:r>
            <a:endParaRPr lang="en-US" altLang="zh-CN" dirty="0"/>
          </a:p>
          <a:p>
            <a:endParaRPr lang="zh-CN" altLang="en-US" dirty="0"/>
          </a:p>
        </p:txBody>
      </p:sp>
      <p:sp>
        <p:nvSpPr>
          <p:cNvPr id="4" name="右大括号 3"/>
          <p:cNvSpPr/>
          <p:nvPr/>
        </p:nvSpPr>
        <p:spPr>
          <a:xfrm>
            <a:off x="5004048" y="1628800"/>
            <a:ext cx="144016" cy="19442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5652120" y="2060848"/>
            <a:ext cx="2520280" cy="923330"/>
          </a:xfrm>
          <a:prstGeom prst="rect">
            <a:avLst/>
          </a:prstGeom>
          <a:noFill/>
        </p:spPr>
        <p:txBody>
          <a:bodyPr wrap="square" rtlCol="0">
            <a:spAutoFit/>
          </a:bodyPr>
          <a:lstStyle/>
          <a:p>
            <a:r>
              <a:rPr lang="zh-CN" altLang="en-US" dirty="0" smtClean="0"/>
              <a:t>请自学其</a:t>
            </a:r>
            <a:r>
              <a:rPr lang="zh-CN" altLang="en-US" dirty="0" smtClean="0">
                <a:solidFill>
                  <a:srgbClr val="FF0000"/>
                </a:solidFill>
              </a:rPr>
              <a:t>芯片技术</a:t>
            </a:r>
            <a:r>
              <a:rPr lang="zh-CN" altLang="en-US" dirty="0" smtClean="0"/>
              <a:t>，字位扩展组成存储器将在微机原理课中讲解</a:t>
            </a:r>
            <a:endParaRPr lang="zh-CN" altLang="en-US" dirty="0"/>
          </a:p>
        </p:txBody>
      </p:sp>
    </p:spTree>
    <p:extLst>
      <p:ext uri="{BB962C8B-B14F-4D97-AF65-F5344CB8AC3E}">
        <p14:creationId xmlns:p14="http://schemas.microsoft.com/office/powerpoint/2010/main" val="20688353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E78E33F6-790E-4EA7-9DF1-4F0231A35108}" type="slidenum">
              <a:rPr lang="zh-CN" altLang="en-US">
                <a:solidFill>
                  <a:srgbClr val="000000"/>
                </a:solidFill>
              </a:rPr>
              <a:pPr>
                <a:defRPr/>
              </a:pPr>
              <a:t>30</a:t>
            </a:fld>
            <a:endParaRPr lang="zh-CN" altLang="en-US">
              <a:solidFill>
                <a:srgbClr val="000000"/>
              </a:solidFill>
            </a:endParaRPr>
          </a:p>
        </p:txBody>
      </p:sp>
      <p:sp>
        <p:nvSpPr>
          <p:cNvPr id="47107" name="Rectangle 2"/>
          <p:cNvSpPr>
            <a:spLocks noGrp="1" noChangeArrowheads="1"/>
          </p:cNvSpPr>
          <p:nvPr>
            <p:ph type="title"/>
          </p:nvPr>
        </p:nvSpPr>
        <p:spPr/>
        <p:txBody>
          <a:bodyPr/>
          <a:lstStyle/>
          <a:p>
            <a:pPr eaLnBrk="1" hangingPunct="1"/>
            <a:r>
              <a:rPr lang="zh-CN" altLang="en-US" smtClean="0">
                <a:latin typeface="宋体" pitchFamily="2" charset="-122"/>
              </a:rPr>
              <a:t>存储器芯片</a:t>
            </a:r>
            <a:r>
              <a:rPr lang="zh-CN" altLang="en-US" smtClean="0"/>
              <a:t> </a:t>
            </a:r>
          </a:p>
        </p:txBody>
      </p:sp>
      <p:sp>
        <p:nvSpPr>
          <p:cNvPr id="47108" name="Text Box 3"/>
          <p:cNvSpPr txBox="1">
            <a:spLocks noChangeArrowheads="1"/>
          </p:cNvSpPr>
          <p:nvPr/>
        </p:nvSpPr>
        <p:spPr bwMode="auto">
          <a:xfrm>
            <a:off x="1219200" y="1676400"/>
            <a:ext cx="7620000" cy="438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zh-CN" altLang="en-US" smtClean="0">
                <a:solidFill>
                  <a:srgbClr val="000000"/>
                </a:solidFill>
                <a:latin typeface="宋体" pitchFamily="2" charset="-122"/>
              </a:rPr>
              <a:t>二、</a:t>
            </a:r>
            <a:r>
              <a:rPr lang="en-US" altLang="zh-CN" smtClean="0">
                <a:solidFill>
                  <a:srgbClr val="000000"/>
                </a:solidFill>
                <a:cs typeface="Times New Roman" pitchFamily="18" charset="0"/>
              </a:rPr>
              <a:t>DRAM</a:t>
            </a:r>
            <a:r>
              <a:rPr lang="zh-CN" altLang="en-US" smtClean="0">
                <a:solidFill>
                  <a:srgbClr val="000000"/>
                </a:solidFill>
                <a:latin typeface="宋体" pitchFamily="2" charset="-122"/>
              </a:rPr>
              <a:t>芯片 </a:t>
            </a:r>
          </a:p>
          <a:p>
            <a:pPr algn="just" eaLnBrk="1" fontAlgn="base" hangingPunct="1">
              <a:spcBef>
                <a:spcPct val="50000"/>
              </a:spcBef>
              <a:spcAft>
                <a:spcPct val="0"/>
              </a:spcAft>
            </a:pPr>
            <a:r>
              <a:rPr lang="zh-CN" altLang="en-US" smtClean="0">
                <a:solidFill>
                  <a:srgbClr val="000000"/>
                </a:solidFill>
                <a:cs typeface="Times New Roman" pitchFamily="18" charset="0"/>
              </a:rPr>
              <a:t>1. </a:t>
            </a:r>
            <a:r>
              <a:rPr lang="zh-CN" altLang="en-US" smtClean="0">
                <a:solidFill>
                  <a:srgbClr val="000000"/>
                </a:solidFill>
                <a:latin typeface="宋体" pitchFamily="2" charset="-122"/>
              </a:rPr>
              <a:t>动态</a:t>
            </a:r>
            <a:r>
              <a:rPr lang="en-US" altLang="zh-CN" smtClean="0">
                <a:solidFill>
                  <a:srgbClr val="000000"/>
                </a:solidFill>
                <a:cs typeface="Times New Roman" pitchFamily="18" charset="0"/>
              </a:rPr>
              <a:t>MOS</a:t>
            </a:r>
            <a:r>
              <a:rPr lang="zh-CN" altLang="en-US" smtClean="0">
                <a:solidFill>
                  <a:srgbClr val="000000"/>
                </a:solidFill>
                <a:latin typeface="宋体" pitchFamily="2" charset="-122"/>
              </a:rPr>
              <a:t>存储器结构</a:t>
            </a:r>
          </a:p>
          <a:p>
            <a:pPr algn="just" eaLnBrk="1" fontAlgn="base" hangingPunct="1">
              <a:spcBef>
                <a:spcPct val="50000"/>
              </a:spcBef>
              <a:spcAft>
                <a:spcPct val="0"/>
              </a:spcAft>
            </a:pPr>
            <a:r>
              <a:rPr lang="en-US" altLang="zh-CN" smtClean="0">
                <a:solidFill>
                  <a:srgbClr val="000000"/>
                </a:solidFill>
                <a:cs typeface="Times New Roman" pitchFamily="18" charset="0"/>
              </a:rPr>
              <a:t>DMOS</a:t>
            </a:r>
            <a:r>
              <a:rPr lang="zh-CN" altLang="en-US" smtClean="0">
                <a:solidFill>
                  <a:srgbClr val="000000"/>
                </a:solidFill>
                <a:latin typeface="宋体" pitchFamily="2" charset="-122"/>
                <a:cs typeface="Times New Roman" pitchFamily="18" charset="0"/>
              </a:rPr>
              <a:t>与</a:t>
            </a:r>
            <a:r>
              <a:rPr lang="en-US" altLang="zh-CN" smtClean="0">
                <a:solidFill>
                  <a:srgbClr val="000000"/>
                </a:solidFill>
                <a:cs typeface="Times New Roman" pitchFamily="18" charset="0"/>
              </a:rPr>
              <a:t>SMOS</a:t>
            </a:r>
            <a:r>
              <a:rPr lang="zh-CN" altLang="en-US" smtClean="0">
                <a:solidFill>
                  <a:srgbClr val="000000"/>
                </a:solidFill>
                <a:latin typeface="宋体" pitchFamily="2" charset="-122"/>
                <a:cs typeface="Times New Roman" pitchFamily="18" charset="0"/>
              </a:rPr>
              <a:t>的结构大致相同。</a:t>
            </a:r>
            <a:r>
              <a:rPr lang="zh-CN" altLang="en-US" smtClean="0">
                <a:solidFill>
                  <a:srgbClr val="000000"/>
                </a:solidFill>
                <a:latin typeface="宋体" pitchFamily="2" charset="-122"/>
              </a:rPr>
              <a:t>但</a:t>
            </a:r>
            <a:r>
              <a:rPr lang="en-US" altLang="zh-CN" smtClean="0">
                <a:solidFill>
                  <a:srgbClr val="000000"/>
                </a:solidFill>
              </a:rPr>
              <a:t>DMOS</a:t>
            </a:r>
            <a:r>
              <a:rPr lang="zh-CN" altLang="en-US" smtClean="0">
                <a:solidFill>
                  <a:srgbClr val="000000"/>
                </a:solidFill>
                <a:latin typeface="宋体" pitchFamily="2" charset="-122"/>
                <a:cs typeface="Times New Roman" pitchFamily="18" charset="0"/>
              </a:rPr>
              <a:t>的外围控制电路相对要复杂一些。</a:t>
            </a:r>
          </a:p>
          <a:p>
            <a:pPr algn="just" eaLnBrk="1" fontAlgn="base" hangingPunct="1">
              <a:spcBef>
                <a:spcPct val="50000"/>
              </a:spcBef>
              <a:spcAft>
                <a:spcPct val="0"/>
              </a:spcAft>
            </a:pPr>
            <a:r>
              <a:rPr lang="en-US" altLang="zh-CN" smtClean="0">
                <a:solidFill>
                  <a:srgbClr val="000000"/>
                </a:solidFill>
                <a:cs typeface="Times New Roman" pitchFamily="18" charset="0"/>
              </a:rPr>
              <a:t>DRAM</a:t>
            </a:r>
            <a:r>
              <a:rPr lang="zh-CN" altLang="en-US" smtClean="0">
                <a:solidFill>
                  <a:srgbClr val="000000"/>
                </a:solidFill>
                <a:latin typeface="宋体" pitchFamily="2" charset="-122"/>
                <a:cs typeface="Times New Roman" pitchFamily="18" charset="0"/>
              </a:rPr>
              <a:t>是利用</a:t>
            </a:r>
            <a:r>
              <a:rPr lang="zh-CN" altLang="en-US" smtClean="0">
                <a:solidFill>
                  <a:srgbClr val="0033CC"/>
                </a:solidFill>
                <a:latin typeface="宋体" pitchFamily="2" charset="-122"/>
                <a:cs typeface="Times New Roman" pitchFamily="18" charset="0"/>
              </a:rPr>
              <a:t>电容</a:t>
            </a:r>
            <a:r>
              <a:rPr lang="zh-CN" altLang="en-US" smtClean="0">
                <a:solidFill>
                  <a:srgbClr val="000000"/>
                </a:solidFill>
                <a:latin typeface="宋体" pitchFamily="2" charset="-122"/>
                <a:cs typeface="Times New Roman" pitchFamily="18" charset="0"/>
              </a:rPr>
              <a:t>器存储电荷的特性来存储数据</a:t>
            </a:r>
          </a:p>
          <a:p>
            <a:pPr algn="just" eaLnBrk="1" fontAlgn="base" hangingPunct="1">
              <a:spcBef>
                <a:spcPct val="50000"/>
              </a:spcBef>
              <a:spcAft>
                <a:spcPct val="0"/>
              </a:spcAft>
            </a:pPr>
            <a:r>
              <a:rPr lang="zh-CN" altLang="en-US" sz="1800" smtClean="0">
                <a:solidFill>
                  <a:srgbClr val="000000"/>
                </a:solidFill>
                <a:latin typeface="宋体" pitchFamily="2" charset="-122"/>
              </a:rPr>
              <a:t>   缺点：</a:t>
            </a:r>
            <a:r>
              <a:rPr lang="zh-CN" altLang="en-US" sz="1800" smtClean="0">
                <a:solidFill>
                  <a:srgbClr val="000000"/>
                </a:solidFill>
                <a:latin typeface="宋体" pitchFamily="2" charset="-122"/>
                <a:cs typeface="Times New Roman" pitchFamily="18" charset="0"/>
              </a:rPr>
              <a:t>必须不断地刷新每个存储单元中的信息</a:t>
            </a:r>
          </a:p>
          <a:p>
            <a:pPr algn="just" eaLnBrk="1" fontAlgn="base" hangingPunct="1">
              <a:spcBef>
                <a:spcPct val="50000"/>
              </a:spcBef>
              <a:spcAft>
                <a:spcPct val="0"/>
              </a:spcAft>
            </a:pPr>
            <a:r>
              <a:rPr lang="zh-CN" altLang="en-US" sz="1800" smtClean="0">
                <a:solidFill>
                  <a:srgbClr val="000000"/>
                </a:solidFill>
                <a:latin typeface="宋体" pitchFamily="2" charset="-122"/>
              </a:rPr>
              <a:t>   优点：</a:t>
            </a:r>
            <a:r>
              <a:rPr lang="zh-CN" altLang="en-US" sz="1800" smtClean="0">
                <a:solidFill>
                  <a:srgbClr val="000000"/>
                </a:solidFill>
                <a:latin typeface="宋体" pitchFamily="2" charset="-122"/>
                <a:cs typeface="Times New Roman" pitchFamily="18" charset="0"/>
              </a:rPr>
              <a:t>提高存储器芯片的存储容量，降低成本，减少功耗。</a:t>
            </a:r>
          </a:p>
          <a:p>
            <a:pPr algn="just" eaLnBrk="1" fontAlgn="base" hangingPunct="1">
              <a:spcBef>
                <a:spcPct val="50000"/>
              </a:spcBef>
              <a:spcAft>
                <a:spcPct val="0"/>
              </a:spcAft>
            </a:pPr>
            <a:r>
              <a:rPr lang="zh-CN" altLang="en-US" smtClean="0">
                <a:solidFill>
                  <a:srgbClr val="000000"/>
                </a:solidFill>
                <a:latin typeface="宋体" pitchFamily="2" charset="-122"/>
                <a:cs typeface="Times New Roman" pitchFamily="18" charset="0"/>
              </a:rPr>
              <a:t>16</a:t>
            </a:r>
            <a:r>
              <a:rPr lang="en-US" altLang="zh-CN" smtClean="0">
                <a:solidFill>
                  <a:srgbClr val="000000"/>
                </a:solidFill>
                <a:latin typeface="宋体" pitchFamily="2" charset="-122"/>
                <a:cs typeface="Times New Roman" pitchFamily="18" charset="0"/>
              </a:rPr>
              <a:t>K×1</a:t>
            </a:r>
            <a:r>
              <a:rPr lang="zh-CN" altLang="en-US" smtClean="0">
                <a:solidFill>
                  <a:srgbClr val="000000"/>
                </a:solidFill>
                <a:latin typeface="宋体" pitchFamily="2" charset="-122"/>
                <a:cs typeface="Times New Roman" pitchFamily="18" charset="0"/>
              </a:rPr>
              <a:t>位</a:t>
            </a:r>
            <a:r>
              <a:rPr lang="en-US" altLang="zh-CN" smtClean="0">
                <a:solidFill>
                  <a:srgbClr val="000000"/>
                </a:solidFill>
                <a:cs typeface="Times New Roman" pitchFamily="18" charset="0"/>
              </a:rPr>
              <a:t>DRAM</a:t>
            </a:r>
            <a:r>
              <a:rPr lang="zh-CN" altLang="en-US" smtClean="0">
                <a:solidFill>
                  <a:srgbClr val="000000"/>
                </a:solidFill>
                <a:latin typeface="宋体" pitchFamily="2" charset="-122"/>
                <a:cs typeface="Times New Roman" pitchFamily="18" charset="0"/>
              </a:rPr>
              <a:t>芯片结构示意图，如图6-17所示。 </a:t>
            </a:r>
          </a:p>
          <a:p>
            <a:pPr algn="just" eaLnBrk="1" fontAlgn="base" hangingPunct="1">
              <a:spcBef>
                <a:spcPct val="50000"/>
              </a:spcBef>
              <a:spcAft>
                <a:spcPct val="0"/>
              </a:spcAft>
            </a:pPr>
            <a:endParaRPr lang="zh-CN" altLang="en-US" smtClean="0">
              <a:solidFill>
                <a:srgbClr val="000000"/>
              </a:solidFill>
              <a:latin typeface="宋体" pitchFamily="2" charset="-122"/>
            </a:endParaRPr>
          </a:p>
        </p:txBody>
      </p:sp>
    </p:spTree>
    <p:extLst>
      <p:ext uri="{BB962C8B-B14F-4D97-AF65-F5344CB8AC3E}">
        <p14:creationId xmlns:p14="http://schemas.microsoft.com/office/powerpoint/2010/main" val="203390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a:defRPr/>
            </a:pPr>
            <a:fld id="{481A2AD3-A41B-4B64-B737-36AAAEEA173E}" type="slidenum">
              <a:rPr lang="zh-CN" altLang="en-US">
                <a:solidFill>
                  <a:srgbClr val="000000"/>
                </a:solidFill>
              </a:rPr>
              <a:pPr>
                <a:defRPr/>
              </a:pPr>
              <a:t>31</a:t>
            </a:fld>
            <a:endParaRPr lang="zh-CN" altLang="en-US">
              <a:solidFill>
                <a:srgbClr val="000000"/>
              </a:solidFill>
            </a:endParaRP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09600"/>
            <a:ext cx="7696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2" name="AutoShape 3"/>
          <p:cNvSpPr>
            <a:spLocks/>
          </p:cNvSpPr>
          <p:nvPr/>
        </p:nvSpPr>
        <p:spPr bwMode="auto">
          <a:xfrm>
            <a:off x="609600" y="304800"/>
            <a:ext cx="1524000" cy="1828800"/>
          </a:xfrm>
          <a:prstGeom prst="borderCallout2">
            <a:avLst>
              <a:gd name="adj1" fmla="val 6250"/>
              <a:gd name="adj2" fmla="val 105000"/>
              <a:gd name="adj3" fmla="val 6250"/>
              <a:gd name="adj4" fmla="val 124583"/>
              <a:gd name="adj5" fmla="val 35417"/>
              <a:gd name="adj6" fmla="val 145106"/>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smtClean="0">
                <a:solidFill>
                  <a:srgbClr val="FFFFFF"/>
                </a:solidFill>
                <a:latin typeface="Times New Roman" pitchFamily="18" charset="0"/>
              </a:rPr>
              <a:t>2</a:t>
            </a:r>
            <a:r>
              <a:rPr lang="zh-CN" altLang="en-US" sz="1600" baseline="30000" smtClean="0">
                <a:solidFill>
                  <a:srgbClr val="FFFFFF"/>
                </a:solidFill>
                <a:latin typeface="Times New Roman" pitchFamily="18" charset="0"/>
              </a:rPr>
              <a:t>14</a:t>
            </a:r>
            <a:r>
              <a:rPr lang="zh-CN" altLang="en-US" sz="1600" smtClean="0">
                <a:solidFill>
                  <a:srgbClr val="FFFFFF"/>
                </a:solidFill>
                <a:latin typeface="Times New Roman" pitchFamily="18" charset="0"/>
              </a:rPr>
              <a:t>=16384=16</a:t>
            </a:r>
            <a:r>
              <a:rPr lang="en-US" altLang="zh-CN" sz="1600" smtClean="0">
                <a:solidFill>
                  <a:srgbClr val="FFFFFF"/>
                </a:solidFill>
                <a:latin typeface="Times New Roman" pitchFamily="18" charset="0"/>
              </a:rPr>
              <a:t>k</a:t>
            </a:r>
            <a:r>
              <a:rPr lang="zh-CN" altLang="en-US" sz="1600" smtClean="0">
                <a:solidFill>
                  <a:srgbClr val="FFFFFF"/>
                </a:solidFill>
                <a:latin typeface="Times New Roman" pitchFamily="18" charset="0"/>
              </a:rPr>
              <a:t>，所以本来应为14位地址，</a:t>
            </a:r>
          </a:p>
          <a:p>
            <a:pPr fontAlgn="base">
              <a:spcBef>
                <a:spcPct val="0"/>
              </a:spcBef>
              <a:spcAft>
                <a:spcPct val="0"/>
              </a:spcAft>
            </a:pPr>
            <a:r>
              <a:rPr lang="zh-CN" altLang="en-US" sz="1600" smtClean="0">
                <a:solidFill>
                  <a:srgbClr val="FFFFFF"/>
                </a:solidFill>
                <a:latin typeface="Times New Roman" pitchFamily="18" charset="0"/>
              </a:rPr>
              <a:t>但现在有7位，</a:t>
            </a:r>
            <a:r>
              <a:rPr lang="zh-CN" altLang="en-US" sz="1600" smtClean="0">
                <a:solidFill>
                  <a:srgbClr val="800000"/>
                </a:solidFill>
                <a:latin typeface="Times New Roman" pitchFamily="18" charset="0"/>
              </a:rPr>
              <a:t>分时使用</a:t>
            </a:r>
          </a:p>
          <a:p>
            <a:pPr fontAlgn="base">
              <a:spcBef>
                <a:spcPct val="0"/>
              </a:spcBef>
              <a:spcAft>
                <a:spcPct val="0"/>
              </a:spcAft>
            </a:pPr>
            <a:r>
              <a:rPr lang="zh-CN" altLang="en-US" sz="1600" smtClean="0">
                <a:solidFill>
                  <a:srgbClr val="FFFFFF"/>
                </a:solidFill>
                <a:latin typeface="Times New Roman" pitchFamily="18" charset="0"/>
              </a:rPr>
              <a:t>2</a:t>
            </a:r>
            <a:r>
              <a:rPr lang="zh-CN" altLang="en-US" sz="1600" baseline="30000" smtClean="0">
                <a:solidFill>
                  <a:srgbClr val="FFFFFF"/>
                </a:solidFill>
                <a:latin typeface="Times New Roman" pitchFamily="18" charset="0"/>
              </a:rPr>
              <a:t>7</a:t>
            </a:r>
            <a:r>
              <a:rPr lang="zh-CN" altLang="en-US" sz="1600" smtClean="0">
                <a:solidFill>
                  <a:srgbClr val="FFFFFF"/>
                </a:solidFill>
                <a:latin typeface="Times New Roman" pitchFamily="18" charset="0"/>
              </a:rPr>
              <a:t>=128</a:t>
            </a:r>
          </a:p>
        </p:txBody>
      </p:sp>
      <p:sp>
        <p:nvSpPr>
          <p:cNvPr id="48133" name="Line 4"/>
          <p:cNvSpPr>
            <a:spLocks noChangeShapeType="1"/>
          </p:cNvSpPr>
          <p:nvPr/>
        </p:nvSpPr>
        <p:spPr bwMode="auto">
          <a:xfrm>
            <a:off x="2209800" y="533400"/>
            <a:ext cx="2057400" cy="2209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48134" name="Line 5"/>
          <p:cNvSpPr>
            <a:spLocks noChangeShapeType="1"/>
          </p:cNvSpPr>
          <p:nvPr/>
        </p:nvSpPr>
        <p:spPr bwMode="auto">
          <a:xfrm>
            <a:off x="2286000" y="533400"/>
            <a:ext cx="3200400" cy="838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48135" name="AutoShape 6"/>
          <p:cNvSpPr>
            <a:spLocks/>
          </p:cNvSpPr>
          <p:nvPr/>
        </p:nvSpPr>
        <p:spPr bwMode="auto">
          <a:xfrm>
            <a:off x="2384425" y="5603875"/>
            <a:ext cx="914400" cy="609600"/>
          </a:xfrm>
          <a:prstGeom prst="borderCallout3">
            <a:avLst>
              <a:gd name="adj1" fmla="val 18750"/>
              <a:gd name="adj2" fmla="val 108333"/>
              <a:gd name="adj3" fmla="val 18750"/>
              <a:gd name="adj4" fmla="val 110593"/>
              <a:gd name="adj5" fmla="val -215625"/>
              <a:gd name="adj6" fmla="val 110593"/>
              <a:gd name="adj7" fmla="val -450259"/>
              <a:gd name="adj8" fmla="val -96009"/>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600" smtClean="0">
                <a:solidFill>
                  <a:srgbClr val="FFFFFF"/>
                </a:solidFill>
                <a:latin typeface="Times New Roman" pitchFamily="18" charset="0"/>
              </a:rPr>
              <a:t>行列地址选通</a:t>
            </a:r>
          </a:p>
        </p:txBody>
      </p:sp>
      <p:sp>
        <p:nvSpPr>
          <p:cNvPr id="48136" name="Line 7"/>
          <p:cNvSpPr>
            <a:spLocks noChangeShapeType="1"/>
          </p:cNvSpPr>
          <p:nvPr/>
        </p:nvSpPr>
        <p:spPr bwMode="auto">
          <a:xfrm flipH="1" flipV="1">
            <a:off x="1524000" y="3886200"/>
            <a:ext cx="1828800" cy="1828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48137" name="Text Box 8"/>
          <p:cNvSpPr txBox="1">
            <a:spLocks noChangeArrowheads="1"/>
          </p:cNvSpPr>
          <p:nvPr/>
        </p:nvSpPr>
        <p:spPr bwMode="auto">
          <a:xfrm>
            <a:off x="4191000" y="2971800"/>
            <a:ext cx="381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600" smtClean="0">
                <a:solidFill>
                  <a:srgbClr val="000000"/>
                </a:solidFill>
              </a:rPr>
              <a:t>行地址锁存器</a:t>
            </a:r>
          </a:p>
        </p:txBody>
      </p:sp>
      <p:sp>
        <p:nvSpPr>
          <p:cNvPr id="48138" name="Text Box 9"/>
          <p:cNvSpPr txBox="1">
            <a:spLocks noChangeArrowheads="1"/>
          </p:cNvSpPr>
          <p:nvPr/>
        </p:nvSpPr>
        <p:spPr bwMode="auto">
          <a:xfrm>
            <a:off x="4876800" y="2971800"/>
            <a:ext cx="381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600" smtClean="0">
                <a:solidFill>
                  <a:srgbClr val="000000"/>
                </a:solidFill>
              </a:rPr>
              <a:t>行地址译码器</a:t>
            </a:r>
          </a:p>
        </p:txBody>
      </p:sp>
    </p:spTree>
    <p:extLst>
      <p:ext uri="{BB962C8B-B14F-4D97-AF65-F5344CB8AC3E}">
        <p14:creationId xmlns:p14="http://schemas.microsoft.com/office/powerpoint/2010/main" val="22564288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D8D99FCF-4D6E-4766-85AE-CD83457FC4C9}" type="slidenum">
              <a:rPr lang="zh-CN" altLang="en-US">
                <a:solidFill>
                  <a:srgbClr val="000000"/>
                </a:solidFill>
              </a:rPr>
              <a:pPr>
                <a:defRPr/>
              </a:pPr>
              <a:t>32</a:t>
            </a:fld>
            <a:endParaRPr lang="zh-CN" altLang="en-US">
              <a:solidFill>
                <a:srgbClr val="000000"/>
              </a:solidFill>
            </a:endParaRPr>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09600"/>
            <a:ext cx="7696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6" name="AutoShape 3"/>
          <p:cNvSpPr>
            <a:spLocks/>
          </p:cNvSpPr>
          <p:nvPr/>
        </p:nvSpPr>
        <p:spPr bwMode="auto">
          <a:xfrm>
            <a:off x="762000" y="152400"/>
            <a:ext cx="1828800" cy="2286000"/>
          </a:xfrm>
          <a:prstGeom prst="borderCallout3">
            <a:avLst>
              <a:gd name="adj1" fmla="val 5000"/>
              <a:gd name="adj2" fmla="val 104167"/>
              <a:gd name="adj3" fmla="val 5000"/>
              <a:gd name="adj4" fmla="val 314495"/>
              <a:gd name="adj5" fmla="val 5000"/>
              <a:gd name="adj6" fmla="val 314495"/>
              <a:gd name="adj7" fmla="val 160625"/>
              <a:gd name="adj8" fmla="val 275259"/>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smtClean="0">
                <a:solidFill>
                  <a:srgbClr val="FFFFFF"/>
                </a:solidFill>
                <a:latin typeface="宋体" pitchFamily="2" charset="-122"/>
              </a:rPr>
              <a:t>3.读出信号保存在读出放大器中，</a:t>
            </a:r>
          </a:p>
          <a:p>
            <a:pPr fontAlgn="base">
              <a:spcBef>
                <a:spcPct val="0"/>
              </a:spcBef>
              <a:spcAft>
                <a:spcPct val="0"/>
              </a:spcAft>
            </a:pPr>
            <a:endParaRPr lang="zh-CN" altLang="en-US" sz="1600" smtClean="0">
              <a:solidFill>
                <a:srgbClr val="FFFFFF"/>
              </a:solidFill>
              <a:latin typeface="宋体" pitchFamily="2" charset="-122"/>
            </a:endParaRPr>
          </a:p>
          <a:p>
            <a:pPr fontAlgn="base">
              <a:spcBef>
                <a:spcPct val="0"/>
              </a:spcBef>
              <a:spcAft>
                <a:spcPct val="0"/>
              </a:spcAft>
            </a:pPr>
            <a:r>
              <a:rPr lang="zh-CN" altLang="en-US" sz="1600" smtClean="0">
                <a:solidFill>
                  <a:srgbClr val="FFFFFF"/>
                </a:solidFill>
                <a:latin typeface="宋体" pitchFamily="2" charset="-122"/>
              </a:rPr>
              <a:t>读出时，读出放大器又使相应的存储单元的存储信息自动恢复，所以读出放大器还可用作再生放大器。</a:t>
            </a:r>
            <a:r>
              <a:rPr lang="zh-CN" altLang="en-US" sz="1600" smtClean="0">
                <a:solidFill>
                  <a:srgbClr val="FFFFFF"/>
                </a:solidFill>
                <a:latin typeface="Times New Roman" pitchFamily="18" charset="0"/>
              </a:rPr>
              <a:t> </a:t>
            </a:r>
          </a:p>
        </p:txBody>
      </p:sp>
      <p:sp>
        <p:nvSpPr>
          <p:cNvPr id="49157" name="AutoShape 4"/>
          <p:cNvSpPr>
            <a:spLocks/>
          </p:cNvSpPr>
          <p:nvPr/>
        </p:nvSpPr>
        <p:spPr bwMode="auto">
          <a:xfrm>
            <a:off x="990600" y="5410200"/>
            <a:ext cx="2362200" cy="914400"/>
          </a:xfrm>
          <a:prstGeom prst="borderCallout1">
            <a:avLst>
              <a:gd name="adj1" fmla="val 12500"/>
              <a:gd name="adj2" fmla="val 103227"/>
              <a:gd name="adj3" fmla="val -107292"/>
              <a:gd name="adj4" fmla="val 169088"/>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400" smtClean="0">
                <a:solidFill>
                  <a:srgbClr val="FFFFFF"/>
                </a:solidFill>
                <a:latin typeface="宋体" pitchFamily="2" charset="-122"/>
              </a:rPr>
              <a:t>1.选中某行时，该行的</a:t>
            </a:r>
            <a:r>
              <a:rPr lang="zh-CN" altLang="en-US" sz="1400" smtClean="0">
                <a:solidFill>
                  <a:srgbClr val="FFFFFF"/>
                </a:solidFill>
                <a:latin typeface="Times New Roman" pitchFamily="18" charset="0"/>
              </a:rPr>
              <a:t>128</a:t>
            </a:r>
            <a:r>
              <a:rPr lang="zh-CN" altLang="en-US" sz="1400" smtClean="0">
                <a:solidFill>
                  <a:srgbClr val="FFFFFF"/>
                </a:solidFill>
                <a:latin typeface="宋体" pitchFamily="2" charset="-122"/>
              </a:rPr>
              <a:t>个存储元都选通到读出放大器。每个存储元的信息都被鉴别、锁存和重写。</a:t>
            </a:r>
            <a:r>
              <a:rPr lang="zh-CN" altLang="en-US" sz="1400" smtClean="0">
                <a:solidFill>
                  <a:srgbClr val="FFFFFF"/>
                </a:solidFill>
                <a:latin typeface="Times New Roman" pitchFamily="18" charset="0"/>
              </a:rPr>
              <a:t> </a:t>
            </a:r>
          </a:p>
        </p:txBody>
      </p:sp>
      <p:sp>
        <p:nvSpPr>
          <p:cNvPr id="49158" name="AutoShape 5"/>
          <p:cNvSpPr>
            <a:spLocks/>
          </p:cNvSpPr>
          <p:nvPr/>
        </p:nvSpPr>
        <p:spPr bwMode="auto">
          <a:xfrm>
            <a:off x="6530975" y="5486400"/>
            <a:ext cx="1927225" cy="971550"/>
          </a:xfrm>
          <a:prstGeom prst="borderCallout3">
            <a:avLst>
              <a:gd name="adj1" fmla="val 11764"/>
              <a:gd name="adj2" fmla="val 103954"/>
              <a:gd name="adj3" fmla="val 11764"/>
              <a:gd name="adj4" fmla="val 105023"/>
              <a:gd name="adj5" fmla="val 11764"/>
              <a:gd name="adj6" fmla="val 105023"/>
              <a:gd name="adj7" fmla="val -292157"/>
              <a:gd name="adj8" fmla="val 9227"/>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fontAlgn="base">
              <a:spcBef>
                <a:spcPct val="0"/>
              </a:spcBef>
              <a:spcAft>
                <a:spcPct val="0"/>
              </a:spcAft>
            </a:pPr>
            <a:r>
              <a:rPr lang="zh-CN" altLang="en-US" sz="1400" smtClean="0">
                <a:solidFill>
                  <a:srgbClr val="FFFFFF"/>
                </a:solidFill>
                <a:latin typeface="宋体" pitchFamily="2" charset="-122"/>
              </a:rPr>
              <a:t>2.列译码器中只选通128个放大器中的一个，将读出的信息送输出锁存器和缓冲器。</a:t>
            </a:r>
          </a:p>
        </p:txBody>
      </p:sp>
      <p:sp>
        <p:nvSpPr>
          <p:cNvPr id="3" name="矩形 2"/>
          <p:cNvSpPr/>
          <p:nvPr/>
        </p:nvSpPr>
        <p:spPr>
          <a:xfrm>
            <a:off x="4283968" y="2971800"/>
            <a:ext cx="145157" cy="1825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59" name="Text Box 6"/>
          <p:cNvSpPr txBox="1">
            <a:spLocks noChangeArrowheads="1"/>
          </p:cNvSpPr>
          <p:nvPr/>
        </p:nvSpPr>
        <p:spPr bwMode="auto">
          <a:xfrm>
            <a:off x="4166046" y="3091519"/>
            <a:ext cx="381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fontAlgn="base">
              <a:spcBef>
                <a:spcPct val="0"/>
              </a:spcBef>
              <a:spcAft>
                <a:spcPct val="0"/>
              </a:spcAft>
            </a:pPr>
            <a:r>
              <a:rPr lang="zh-CN" altLang="en-US" sz="1600" dirty="0" smtClean="0">
                <a:solidFill>
                  <a:srgbClr val="000000"/>
                </a:solidFill>
              </a:rPr>
              <a:t>行地址锁存器</a:t>
            </a:r>
          </a:p>
        </p:txBody>
      </p:sp>
      <p:sp>
        <p:nvSpPr>
          <p:cNvPr id="4" name="矩形 3"/>
          <p:cNvSpPr/>
          <p:nvPr/>
        </p:nvSpPr>
        <p:spPr>
          <a:xfrm>
            <a:off x="4991100" y="2971800"/>
            <a:ext cx="190500" cy="1798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60" name="Text Box 7"/>
          <p:cNvSpPr txBox="1">
            <a:spLocks noChangeArrowheads="1"/>
          </p:cNvSpPr>
          <p:nvPr/>
        </p:nvSpPr>
        <p:spPr bwMode="auto">
          <a:xfrm>
            <a:off x="4895850" y="2987674"/>
            <a:ext cx="381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fontAlgn="base">
              <a:spcBef>
                <a:spcPct val="0"/>
              </a:spcBef>
              <a:spcAft>
                <a:spcPct val="0"/>
              </a:spcAft>
            </a:pPr>
            <a:r>
              <a:rPr lang="zh-CN" altLang="en-US" sz="1600" dirty="0" smtClean="0">
                <a:solidFill>
                  <a:srgbClr val="000000"/>
                </a:solidFill>
              </a:rPr>
              <a:t>行地址译码器</a:t>
            </a:r>
          </a:p>
        </p:txBody>
      </p:sp>
    </p:spTree>
    <p:extLst>
      <p:ext uri="{BB962C8B-B14F-4D97-AF65-F5344CB8AC3E}">
        <p14:creationId xmlns:p14="http://schemas.microsoft.com/office/powerpoint/2010/main" val="4757352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2A9F7746-CEC4-4D72-B7E8-3A02F981EF84}" type="slidenum">
              <a:rPr lang="zh-CN" altLang="en-US">
                <a:solidFill>
                  <a:srgbClr val="000000"/>
                </a:solidFill>
              </a:rPr>
              <a:pPr>
                <a:defRPr/>
              </a:pPr>
              <a:t>33</a:t>
            </a:fld>
            <a:endParaRPr lang="zh-CN" altLang="en-US">
              <a:solidFill>
                <a:srgbClr val="000000"/>
              </a:solidFill>
            </a:endParaRPr>
          </a:p>
        </p:txBody>
      </p:sp>
      <p:sp>
        <p:nvSpPr>
          <p:cNvPr id="50179" name="Rectangle 2"/>
          <p:cNvSpPr>
            <a:spLocks noChangeArrowheads="1"/>
          </p:cNvSpPr>
          <p:nvPr/>
        </p:nvSpPr>
        <p:spPr bwMode="auto">
          <a:xfrm>
            <a:off x="1219200" y="533400"/>
            <a:ext cx="7696200" cy="371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smtClean="0">
                <a:solidFill>
                  <a:srgbClr val="000000"/>
                </a:solidFill>
                <a:latin typeface="宋体" pitchFamily="2" charset="-122"/>
              </a:rPr>
              <a:t>动态</a:t>
            </a:r>
            <a:r>
              <a:rPr lang="en-US" altLang="zh-CN" sz="2800" smtClean="0">
                <a:solidFill>
                  <a:srgbClr val="000000"/>
                </a:solidFill>
                <a:latin typeface="宋体" pitchFamily="2" charset="-122"/>
              </a:rPr>
              <a:t>MOS</a:t>
            </a:r>
            <a:r>
              <a:rPr lang="zh-CN" altLang="en-US" sz="2800" smtClean="0">
                <a:solidFill>
                  <a:srgbClr val="000000"/>
                </a:solidFill>
                <a:latin typeface="宋体" pitchFamily="2" charset="-122"/>
              </a:rPr>
              <a:t>存储器芯片的特点：</a:t>
            </a:r>
          </a:p>
          <a:p>
            <a:pPr fontAlgn="base">
              <a:spcBef>
                <a:spcPct val="50000"/>
              </a:spcBef>
              <a:spcAft>
                <a:spcPct val="0"/>
              </a:spcAft>
            </a:pPr>
            <a:r>
              <a:rPr lang="zh-CN" altLang="en-US" sz="2000" smtClean="0">
                <a:solidFill>
                  <a:srgbClr val="000000"/>
                </a:solidFill>
                <a:latin typeface="宋体" pitchFamily="2" charset="-122"/>
              </a:rPr>
              <a:t>(1) 动态存储器中数据输入线与数据输出线是分开的而且可以锁存；</a:t>
            </a:r>
          </a:p>
          <a:p>
            <a:pPr fontAlgn="base">
              <a:spcBef>
                <a:spcPct val="50000"/>
              </a:spcBef>
              <a:spcAft>
                <a:spcPct val="0"/>
              </a:spcAft>
            </a:pPr>
            <a:r>
              <a:rPr lang="zh-CN" altLang="en-US" sz="2000" smtClean="0">
                <a:solidFill>
                  <a:srgbClr val="000000"/>
                </a:solidFill>
                <a:latin typeface="宋体" pitchFamily="2" charset="-122"/>
              </a:rPr>
              <a:t>(2) 它有   控制信号，而没有片选信号,扩展时用    信号代替片选信号；</a:t>
            </a:r>
          </a:p>
          <a:p>
            <a:pPr fontAlgn="base">
              <a:spcBef>
                <a:spcPct val="50000"/>
              </a:spcBef>
              <a:spcAft>
                <a:spcPct val="0"/>
              </a:spcAft>
            </a:pPr>
            <a:r>
              <a:rPr lang="zh-CN" altLang="en-US" sz="2000" smtClean="0">
                <a:solidFill>
                  <a:srgbClr val="000000"/>
                </a:solidFill>
                <a:latin typeface="宋体" pitchFamily="2" charset="-122"/>
              </a:rPr>
              <a:t>(3) 地址线引脚只引出一半，因此内部有两个锁存器。行地址选通信号和列地址选通信号在时间上分时复用；</a:t>
            </a:r>
          </a:p>
          <a:p>
            <a:pPr fontAlgn="base">
              <a:spcBef>
                <a:spcPct val="50000"/>
              </a:spcBef>
              <a:spcAft>
                <a:spcPct val="0"/>
              </a:spcAft>
            </a:pPr>
            <a:r>
              <a:rPr lang="zh-CN" altLang="en-US" sz="2000" smtClean="0">
                <a:solidFill>
                  <a:srgbClr val="000000"/>
                </a:solidFill>
                <a:latin typeface="宋体" pitchFamily="2" charset="-122"/>
              </a:rPr>
              <a:t>(4) 地址线也作刷新用；（逐行刷新）</a:t>
            </a:r>
          </a:p>
          <a:p>
            <a:pPr fontAlgn="base">
              <a:spcBef>
                <a:spcPct val="50000"/>
              </a:spcBef>
              <a:spcAft>
                <a:spcPct val="0"/>
              </a:spcAft>
            </a:pPr>
            <a:r>
              <a:rPr lang="zh-CN" altLang="en-US" sz="2000" smtClean="0">
                <a:solidFill>
                  <a:srgbClr val="000000"/>
                </a:solidFill>
                <a:latin typeface="宋体" pitchFamily="2" charset="-122"/>
              </a:rPr>
              <a:t>(5) 刷新是动态</a:t>
            </a:r>
            <a:r>
              <a:rPr lang="en-US" altLang="zh-CN" sz="2000" smtClean="0">
                <a:solidFill>
                  <a:srgbClr val="000000"/>
                </a:solidFill>
                <a:latin typeface="宋体" pitchFamily="2" charset="-122"/>
              </a:rPr>
              <a:t>MOS</a:t>
            </a:r>
            <a:r>
              <a:rPr lang="zh-CN" altLang="en-US" sz="2000" smtClean="0">
                <a:solidFill>
                  <a:srgbClr val="000000"/>
                </a:solidFill>
                <a:latin typeface="宋体" pitchFamily="2" charset="-122"/>
              </a:rPr>
              <a:t>存储器最突出的特点，静态</a:t>
            </a:r>
            <a:r>
              <a:rPr lang="en-US" altLang="zh-CN" sz="2000" smtClean="0">
                <a:solidFill>
                  <a:srgbClr val="000000"/>
                </a:solidFill>
                <a:latin typeface="宋体" pitchFamily="2" charset="-122"/>
              </a:rPr>
              <a:t>MOS</a:t>
            </a:r>
            <a:r>
              <a:rPr lang="zh-CN" altLang="en-US" sz="2000" smtClean="0">
                <a:solidFill>
                  <a:srgbClr val="000000"/>
                </a:solidFill>
                <a:latin typeface="宋体" pitchFamily="2" charset="-122"/>
              </a:rPr>
              <a:t>存储器不需要刷新。</a:t>
            </a:r>
          </a:p>
        </p:txBody>
      </p:sp>
      <p:graphicFrame>
        <p:nvGraphicFramePr>
          <p:cNvPr id="50180" name="Object 3"/>
          <p:cNvGraphicFramePr>
            <a:graphicFrameLocks noChangeAspect="1"/>
          </p:cNvGraphicFramePr>
          <p:nvPr/>
        </p:nvGraphicFramePr>
        <p:xfrm>
          <a:off x="2362200" y="1676400"/>
          <a:ext cx="381000" cy="307975"/>
        </p:xfrm>
        <a:graphic>
          <a:graphicData uri="http://schemas.openxmlformats.org/presentationml/2006/ole">
            <mc:AlternateContent xmlns:mc="http://schemas.openxmlformats.org/markup-compatibility/2006">
              <mc:Choice xmlns:v="urn:schemas-microsoft-com:vml" Requires="v">
                <p:oleObj spid="_x0000_s20548" r:id="rId3" imgW="267396" imgH="216464" progId="Equation.3">
                  <p:embed/>
                </p:oleObj>
              </mc:Choice>
              <mc:Fallback>
                <p:oleObj r:id="rId3" imgW="267396" imgH="216464" progId="Equation.3">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676400"/>
                        <a:ext cx="38100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1" name="Object 4"/>
          <p:cNvGraphicFramePr>
            <a:graphicFrameLocks noChangeAspect="1"/>
          </p:cNvGraphicFramePr>
          <p:nvPr/>
        </p:nvGraphicFramePr>
        <p:xfrm>
          <a:off x="6934200" y="1600200"/>
          <a:ext cx="457200" cy="298450"/>
        </p:xfrm>
        <a:graphic>
          <a:graphicData uri="http://schemas.openxmlformats.org/presentationml/2006/ole">
            <mc:AlternateContent xmlns:mc="http://schemas.openxmlformats.org/markup-compatibility/2006">
              <mc:Choice xmlns:v="urn:schemas-microsoft-com:vml" Requires="v">
                <p:oleObj spid="_x0000_s20549" r:id="rId5" imgW="330774" imgH="216275" progId="Equation.3">
                  <p:embed/>
                </p:oleObj>
              </mc:Choice>
              <mc:Fallback>
                <p:oleObj r:id="rId5" imgW="330774" imgH="216275" progId="Equation.3">
                  <p:embed/>
                  <p:pic>
                    <p:nvPicPr>
                      <p:cNvPr id="0" name="Picture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1600200"/>
                        <a:ext cx="457200"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36505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110841A7-78CB-475E-ACB3-CE38565D55D2}" type="slidenum">
              <a:rPr lang="zh-CN" altLang="en-US">
                <a:solidFill>
                  <a:srgbClr val="000000"/>
                </a:solidFill>
              </a:rPr>
              <a:pPr>
                <a:defRPr/>
              </a:pPr>
              <a:t>34</a:t>
            </a:fld>
            <a:endParaRPr lang="zh-CN" altLang="en-US">
              <a:solidFill>
                <a:srgbClr val="000000"/>
              </a:solidFill>
            </a:endParaRPr>
          </a:p>
        </p:txBody>
      </p:sp>
      <p:sp>
        <p:nvSpPr>
          <p:cNvPr id="51203" name="Rectangle 2"/>
          <p:cNvSpPr>
            <a:spLocks noGrp="1" noChangeArrowheads="1"/>
          </p:cNvSpPr>
          <p:nvPr>
            <p:ph type="title"/>
          </p:nvPr>
        </p:nvSpPr>
        <p:spPr>
          <a:xfrm>
            <a:off x="1143000" y="0"/>
            <a:ext cx="7772400" cy="1143000"/>
          </a:xfrm>
        </p:spPr>
        <p:txBody>
          <a:bodyPr/>
          <a:lstStyle/>
          <a:p>
            <a:pPr eaLnBrk="1" hangingPunct="1"/>
            <a:r>
              <a:rPr lang="zh-CN" altLang="en-US" smtClean="0">
                <a:latin typeface="宋体" pitchFamily="2" charset="-122"/>
              </a:rPr>
              <a:t>存储器芯片</a:t>
            </a:r>
            <a:r>
              <a:rPr lang="zh-CN" altLang="en-US" smtClean="0"/>
              <a:t> </a:t>
            </a:r>
          </a:p>
        </p:txBody>
      </p:sp>
      <p:sp>
        <p:nvSpPr>
          <p:cNvPr id="51204" name="Rectangle 3"/>
          <p:cNvSpPr>
            <a:spLocks noGrp="1" noChangeArrowheads="1"/>
          </p:cNvSpPr>
          <p:nvPr>
            <p:ph type="body" idx="1"/>
          </p:nvPr>
        </p:nvSpPr>
        <p:spPr>
          <a:xfrm>
            <a:off x="1295400" y="914400"/>
            <a:ext cx="7239000" cy="990600"/>
          </a:xfrm>
        </p:spPr>
        <p:txBody>
          <a:bodyPr/>
          <a:lstStyle/>
          <a:p>
            <a:pPr eaLnBrk="1" hangingPunct="1">
              <a:lnSpc>
                <a:spcPct val="90000"/>
              </a:lnSpc>
              <a:buFont typeface="Wingdings" pitchFamily="2" charset="2"/>
              <a:buNone/>
            </a:pPr>
            <a:r>
              <a:rPr lang="en-US" altLang="zh-CN" smtClean="0">
                <a:latin typeface="Times New Roman" pitchFamily="18" charset="0"/>
                <a:cs typeface="Times New Roman" pitchFamily="18" charset="0"/>
              </a:rPr>
              <a:t>2. </a:t>
            </a:r>
            <a:r>
              <a:rPr lang="zh-CN" altLang="en-US" smtClean="0">
                <a:latin typeface="宋体" pitchFamily="2" charset="-122"/>
              </a:rPr>
              <a:t>读</a:t>
            </a:r>
            <a:r>
              <a:rPr lang="en-US" altLang="zh-CN" smtClean="0">
                <a:latin typeface="Times New Roman" pitchFamily="18" charset="0"/>
                <a:cs typeface="Times New Roman" pitchFamily="18" charset="0"/>
              </a:rPr>
              <a:t>/</a:t>
            </a:r>
            <a:r>
              <a:rPr lang="zh-CN" altLang="en-US" smtClean="0">
                <a:latin typeface="宋体" pitchFamily="2" charset="-122"/>
              </a:rPr>
              <a:t>写时序</a:t>
            </a:r>
          </a:p>
          <a:p>
            <a:pPr eaLnBrk="1" hangingPunct="1">
              <a:lnSpc>
                <a:spcPct val="90000"/>
              </a:lnSpc>
              <a:buFont typeface="Wingdings" pitchFamily="2" charset="2"/>
              <a:buNone/>
            </a:pPr>
            <a:r>
              <a:rPr lang="en-US" altLang="zh-CN" sz="2400" smtClean="0">
                <a:latin typeface="Times New Roman" pitchFamily="18" charset="0"/>
                <a:cs typeface="Times New Roman" pitchFamily="18" charset="0"/>
              </a:rPr>
              <a:t>(1) </a:t>
            </a:r>
            <a:r>
              <a:rPr lang="zh-CN" altLang="en-US" sz="2400" smtClean="0">
                <a:latin typeface="宋体" pitchFamily="2" charset="-122"/>
              </a:rPr>
              <a:t>读周期</a:t>
            </a:r>
            <a:endParaRPr lang="zh-CN" altLang="en-US" smtClean="0">
              <a:latin typeface="宋体" pitchFamily="2" charset="-122"/>
            </a:endParaRPr>
          </a:p>
        </p:txBody>
      </p:sp>
      <p:graphicFrame>
        <p:nvGraphicFramePr>
          <p:cNvPr id="51205" name="Object 4"/>
          <p:cNvGraphicFramePr>
            <a:graphicFrameLocks noChangeAspect="1"/>
          </p:cNvGraphicFramePr>
          <p:nvPr/>
        </p:nvGraphicFramePr>
        <p:xfrm>
          <a:off x="1295400" y="2514600"/>
          <a:ext cx="7467600" cy="3575050"/>
        </p:xfrm>
        <a:graphic>
          <a:graphicData uri="http://schemas.openxmlformats.org/presentationml/2006/ole">
            <mc:AlternateContent xmlns:mc="http://schemas.openxmlformats.org/markup-compatibility/2006">
              <mc:Choice xmlns:v="urn:schemas-microsoft-com:vml" Requires="v">
                <p:oleObj spid="_x0000_s21539" r:id="rId3" imgW="64440" imgH="64440" progId="">
                  <p:embed/>
                </p:oleObj>
              </mc:Choice>
              <mc:Fallback>
                <p:oleObj r:id="rId3" imgW="64440" imgH="64440" progId="">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514600"/>
                        <a:ext cx="7467600" cy="35750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6" name="AutoShape 5"/>
          <p:cNvSpPr>
            <a:spLocks/>
          </p:cNvSpPr>
          <p:nvPr/>
        </p:nvSpPr>
        <p:spPr bwMode="auto">
          <a:xfrm>
            <a:off x="3810000" y="228600"/>
            <a:ext cx="1565275" cy="457200"/>
          </a:xfrm>
          <a:prstGeom prst="borderCallout3">
            <a:avLst>
              <a:gd name="adj1" fmla="val 25000"/>
              <a:gd name="adj2" fmla="val 104870"/>
              <a:gd name="adj3" fmla="val 25000"/>
              <a:gd name="adj4" fmla="val 104870"/>
              <a:gd name="adj5" fmla="val 212847"/>
              <a:gd name="adj6" fmla="val 104870"/>
              <a:gd name="adj7" fmla="val 564583"/>
              <a:gd name="adj8" fmla="val -35597"/>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smtClean="0">
                <a:solidFill>
                  <a:srgbClr val="FFFFFF"/>
                </a:solidFill>
                <a:latin typeface="宋体" pitchFamily="2" charset="-122"/>
              </a:rPr>
              <a:t>1.行地址有效</a:t>
            </a:r>
            <a:r>
              <a:rPr lang="zh-CN" altLang="en-US" sz="2400" smtClean="0">
                <a:solidFill>
                  <a:srgbClr val="000000"/>
                </a:solidFill>
                <a:latin typeface="Times New Roman" pitchFamily="18" charset="0"/>
              </a:rPr>
              <a:t> </a:t>
            </a:r>
          </a:p>
        </p:txBody>
      </p:sp>
      <p:sp>
        <p:nvSpPr>
          <p:cNvPr id="51207" name="AutoShape 6"/>
          <p:cNvSpPr>
            <a:spLocks/>
          </p:cNvSpPr>
          <p:nvPr/>
        </p:nvSpPr>
        <p:spPr bwMode="auto">
          <a:xfrm>
            <a:off x="5715000" y="5867400"/>
            <a:ext cx="2438400" cy="990600"/>
          </a:xfrm>
          <a:prstGeom prst="borderCallout3">
            <a:avLst>
              <a:gd name="adj1" fmla="val 11537"/>
              <a:gd name="adj2" fmla="val 103125"/>
              <a:gd name="adj3" fmla="val 11537"/>
              <a:gd name="adj4" fmla="val 117319"/>
              <a:gd name="adj5" fmla="val -12019"/>
              <a:gd name="adj6" fmla="val 117319"/>
              <a:gd name="adj7" fmla="val -35898"/>
              <a:gd name="adj8" fmla="val 20181"/>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smtClean="0">
                <a:solidFill>
                  <a:srgbClr val="FFFFFF"/>
                </a:solidFill>
                <a:latin typeface="Times New Roman" pitchFamily="18" charset="0"/>
              </a:rPr>
              <a:t>5.数据可靠读出后，撤销列地址。数据可靠到达目的地后，撤销行选通信号、列选通信号和读命令</a:t>
            </a:r>
          </a:p>
        </p:txBody>
      </p:sp>
      <p:sp>
        <p:nvSpPr>
          <p:cNvPr id="51208" name="AutoShape 7"/>
          <p:cNvSpPr>
            <a:spLocks/>
          </p:cNvSpPr>
          <p:nvPr/>
        </p:nvSpPr>
        <p:spPr bwMode="auto">
          <a:xfrm>
            <a:off x="6477000" y="304800"/>
            <a:ext cx="2362200" cy="609600"/>
          </a:xfrm>
          <a:prstGeom prst="borderCallout1">
            <a:avLst>
              <a:gd name="adj1" fmla="val 18750"/>
              <a:gd name="adj2" fmla="val -3227"/>
              <a:gd name="adj3" fmla="val 547657"/>
              <a:gd name="adj4" fmla="val -135551"/>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mtClean="0">
                <a:solidFill>
                  <a:srgbClr val="FFFFFF"/>
                </a:solidFill>
                <a:latin typeface="Times New Roman" pitchFamily="18" charset="0"/>
              </a:rPr>
              <a:t>2.行选通信号，将行地址锁存</a:t>
            </a:r>
          </a:p>
        </p:txBody>
      </p:sp>
      <p:sp>
        <p:nvSpPr>
          <p:cNvPr id="51209" name="AutoShape 8"/>
          <p:cNvSpPr>
            <a:spLocks/>
          </p:cNvSpPr>
          <p:nvPr/>
        </p:nvSpPr>
        <p:spPr bwMode="auto">
          <a:xfrm>
            <a:off x="6248400" y="1371600"/>
            <a:ext cx="2438400" cy="914400"/>
          </a:xfrm>
          <a:prstGeom prst="borderCallout1">
            <a:avLst>
              <a:gd name="adj1" fmla="val 12500"/>
              <a:gd name="adj2" fmla="val -3125"/>
              <a:gd name="adj3" fmla="val 345486"/>
              <a:gd name="adj4" fmla="val -65949"/>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mtClean="0">
                <a:solidFill>
                  <a:srgbClr val="FFFFFF"/>
                </a:solidFill>
                <a:latin typeface="Times New Roman" pitchFamily="18" charset="0"/>
              </a:rPr>
              <a:t>3.可靠锁存后，行地址撤销，为了提高速度，此时可发读信号。</a:t>
            </a:r>
          </a:p>
        </p:txBody>
      </p:sp>
      <p:sp>
        <p:nvSpPr>
          <p:cNvPr id="51210" name="AutoShape 9"/>
          <p:cNvSpPr>
            <a:spLocks/>
          </p:cNvSpPr>
          <p:nvPr/>
        </p:nvSpPr>
        <p:spPr bwMode="auto">
          <a:xfrm>
            <a:off x="7035800" y="4130675"/>
            <a:ext cx="1879600" cy="974725"/>
          </a:xfrm>
          <a:prstGeom prst="borderCallout1">
            <a:avLst>
              <a:gd name="adj1" fmla="val 11727"/>
              <a:gd name="adj2" fmla="val -4056"/>
              <a:gd name="adj3" fmla="val -100324"/>
              <a:gd name="adj4" fmla="val -55574"/>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mtClean="0">
                <a:solidFill>
                  <a:srgbClr val="FFFFFF"/>
                </a:solidFill>
                <a:latin typeface="Times New Roman" pitchFamily="18" charset="0"/>
              </a:rPr>
              <a:t>4.列地址有效，再发列选通信号，将列地址锁存</a:t>
            </a:r>
          </a:p>
        </p:txBody>
      </p:sp>
      <p:sp>
        <p:nvSpPr>
          <p:cNvPr id="51211" name="Line 10"/>
          <p:cNvSpPr>
            <a:spLocks noChangeShapeType="1"/>
          </p:cNvSpPr>
          <p:nvPr/>
        </p:nvSpPr>
        <p:spPr bwMode="auto">
          <a:xfrm>
            <a:off x="5257800" y="4191000"/>
            <a:ext cx="1752600" cy="1524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6293347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7EDD7820-6079-4D18-8B0E-943218FB38D3}" type="slidenum">
              <a:rPr lang="zh-CN" altLang="en-US">
                <a:solidFill>
                  <a:srgbClr val="000000"/>
                </a:solidFill>
              </a:rPr>
              <a:pPr>
                <a:defRPr/>
              </a:pPr>
              <a:t>35</a:t>
            </a:fld>
            <a:endParaRPr lang="zh-CN" altLang="en-US">
              <a:solidFill>
                <a:srgbClr val="000000"/>
              </a:solidFill>
            </a:endParaRPr>
          </a:p>
        </p:txBody>
      </p:sp>
      <p:sp>
        <p:nvSpPr>
          <p:cNvPr id="52227" name="Rectangle 2"/>
          <p:cNvSpPr>
            <a:spLocks noGrp="1" noChangeArrowheads="1"/>
          </p:cNvSpPr>
          <p:nvPr>
            <p:ph type="title"/>
          </p:nvPr>
        </p:nvSpPr>
        <p:spPr/>
        <p:txBody>
          <a:bodyPr/>
          <a:lstStyle/>
          <a:p>
            <a:pPr eaLnBrk="1" hangingPunct="1"/>
            <a:r>
              <a:rPr lang="zh-CN" altLang="en-US" smtClean="0">
                <a:latin typeface="宋体" pitchFamily="2" charset="-122"/>
              </a:rPr>
              <a:t>存储器芯片</a:t>
            </a:r>
            <a:r>
              <a:rPr lang="zh-CN" altLang="en-US" smtClean="0"/>
              <a:t> </a:t>
            </a:r>
          </a:p>
        </p:txBody>
      </p:sp>
      <p:sp>
        <p:nvSpPr>
          <p:cNvPr id="52228" name="Rectangle 3"/>
          <p:cNvSpPr>
            <a:spLocks noGrp="1" noChangeArrowheads="1"/>
          </p:cNvSpPr>
          <p:nvPr>
            <p:ph type="body" idx="1"/>
          </p:nvPr>
        </p:nvSpPr>
        <p:spPr>
          <a:xfrm>
            <a:off x="1371600" y="1371600"/>
            <a:ext cx="7239000" cy="533400"/>
          </a:xfrm>
        </p:spPr>
        <p:txBody>
          <a:bodyPr/>
          <a:lstStyle/>
          <a:p>
            <a:pPr eaLnBrk="1" hangingPunct="1">
              <a:lnSpc>
                <a:spcPct val="90000"/>
              </a:lnSpc>
              <a:buFont typeface="Wingdings" pitchFamily="2" charset="2"/>
              <a:buNone/>
            </a:pPr>
            <a:r>
              <a:rPr lang="en-US" altLang="zh-CN" sz="2400" smtClean="0">
                <a:latin typeface="Times New Roman" pitchFamily="18" charset="0"/>
                <a:cs typeface="Times New Roman" pitchFamily="18" charset="0"/>
              </a:rPr>
              <a:t>(2) </a:t>
            </a:r>
            <a:r>
              <a:rPr lang="zh-CN" altLang="en-US" sz="2400" smtClean="0">
                <a:latin typeface="宋体" pitchFamily="2" charset="-122"/>
              </a:rPr>
              <a:t>写周期</a:t>
            </a:r>
            <a:r>
              <a:rPr lang="zh-CN" altLang="en-US" smtClean="0">
                <a:latin typeface="宋体" pitchFamily="2" charset="-122"/>
              </a:rPr>
              <a:t> </a:t>
            </a:r>
          </a:p>
        </p:txBody>
      </p:sp>
      <p:graphicFrame>
        <p:nvGraphicFramePr>
          <p:cNvPr id="52229" name="Object 4"/>
          <p:cNvGraphicFramePr>
            <a:graphicFrameLocks noChangeAspect="1"/>
          </p:cNvGraphicFramePr>
          <p:nvPr/>
        </p:nvGraphicFramePr>
        <p:xfrm>
          <a:off x="1524000" y="2286000"/>
          <a:ext cx="7086600" cy="3505200"/>
        </p:xfrm>
        <a:graphic>
          <a:graphicData uri="http://schemas.openxmlformats.org/presentationml/2006/ole">
            <mc:AlternateContent xmlns:mc="http://schemas.openxmlformats.org/markup-compatibility/2006">
              <mc:Choice xmlns:v="urn:schemas-microsoft-com:vml" Requires="v">
                <p:oleObj spid="_x0000_s22563" r:id="rId3" imgW="64440" imgH="64440" progId="">
                  <p:embed/>
                </p:oleObj>
              </mc:Choice>
              <mc:Fallback>
                <p:oleObj r:id="rId3" imgW="64440" imgH="64440" progId="">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86000"/>
                        <a:ext cx="7086600" cy="3505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0" name="AutoShape 5"/>
          <p:cNvSpPr>
            <a:spLocks/>
          </p:cNvSpPr>
          <p:nvPr/>
        </p:nvSpPr>
        <p:spPr bwMode="auto">
          <a:xfrm>
            <a:off x="4267200" y="609600"/>
            <a:ext cx="1371600" cy="1066800"/>
          </a:xfrm>
          <a:prstGeom prst="borderCallout3">
            <a:avLst>
              <a:gd name="adj1" fmla="val 10713"/>
              <a:gd name="adj2" fmla="val 105556"/>
              <a:gd name="adj3" fmla="val 10713"/>
              <a:gd name="adj4" fmla="val 121759"/>
              <a:gd name="adj5" fmla="val 140028"/>
              <a:gd name="adj6" fmla="val 121759"/>
              <a:gd name="adj7" fmla="val 209079"/>
              <a:gd name="adj8" fmla="val -54745"/>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r>
              <a:rPr lang="zh-CN" altLang="en-US" sz="1600" smtClean="0">
                <a:solidFill>
                  <a:srgbClr val="FFFFFF"/>
                </a:solidFill>
                <a:latin typeface="宋体" pitchFamily="2" charset="-122"/>
              </a:rPr>
              <a:t>1.行地址有效，发行选通信号和写信号。</a:t>
            </a:r>
            <a:endParaRPr lang="zh-CN" altLang="en-US" sz="2400" smtClean="0">
              <a:solidFill>
                <a:srgbClr val="000000"/>
              </a:solidFill>
              <a:latin typeface="Times New Roman" pitchFamily="18" charset="0"/>
            </a:endParaRPr>
          </a:p>
        </p:txBody>
      </p:sp>
      <p:sp>
        <p:nvSpPr>
          <p:cNvPr id="52231" name="AutoShape 6"/>
          <p:cNvSpPr>
            <a:spLocks/>
          </p:cNvSpPr>
          <p:nvPr/>
        </p:nvSpPr>
        <p:spPr bwMode="auto">
          <a:xfrm>
            <a:off x="6172200" y="606425"/>
            <a:ext cx="1752600" cy="536575"/>
          </a:xfrm>
          <a:prstGeom prst="borderCallout3">
            <a:avLst>
              <a:gd name="adj1" fmla="val 21301"/>
              <a:gd name="adj2" fmla="val 104347"/>
              <a:gd name="adj3" fmla="val 21301"/>
              <a:gd name="adj4" fmla="val 117843"/>
              <a:gd name="adj5" fmla="val 218046"/>
              <a:gd name="adj6" fmla="val 117843"/>
              <a:gd name="adj7" fmla="val 414792"/>
              <a:gd name="adj8" fmla="val -72556"/>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r>
              <a:rPr lang="zh-CN" altLang="en-US" sz="1600" smtClean="0">
                <a:solidFill>
                  <a:srgbClr val="FFFFFF"/>
                </a:solidFill>
                <a:latin typeface="Times New Roman" pitchFamily="18" charset="0"/>
              </a:rPr>
              <a:t>2.行地址可靠锁存后，行地址撤销</a:t>
            </a:r>
          </a:p>
        </p:txBody>
      </p:sp>
      <p:sp>
        <p:nvSpPr>
          <p:cNvPr id="52232" name="AutoShape 7"/>
          <p:cNvSpPr>
            <a:spLocks/>
          </p:cNvSpPr>
          <p:nvPr/>
        </p:nvSpPr>
        <p:spPr bwMode="auto">
          <a:xfrm>
            <a:off x="1447800" y="5880100"/>
            <a:ext cx="2362200" cy="803275"/>
          </a:xfrm>
          <a:prstGeom prst="borderCallout3">
            <a:avLst>
              <a:gd name="adj1" fmla="val 14231"/>
              <a:gd name="adj2" fmla="val -3227"/>
              <a:gd name="adj3" fmla="val 14231"/>
              <a:gd name="adj4" fmla="val -16667"/>
              <a:gd name="adj5" fmla="val -23519"/>
              <a:gd name="adj6" fmla="val -16667"/>
              <a:gd name="adj7" fmla="val -380634"/>
              <a:gd name="adj8" fmla="val 178292"/>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r>
              <a:rPr lang="zh-CN" altLang="en-US" sz="1600" smtClean="0">
                <a:solidFill>
                  <a:srgbClr val="FFFFFF"/>
                </a:solidFill>
                <a:latin typeface="Times New Roman" pitchFamily="18" charset="0"/>
              </a:rPr>
              <a:t>3.数据输入端准备好数据，列地址有效，发列选通信号</a:t>
            </a:r>
          </a:p>
        </p:txBody>
      </p:sp>
      <p:sp>
        <p:nvSpPr>
          <p:cNvPr id="52233" name="Line 8"/>
          <p:cNvSpPr>
            <a:spLocks noChangeShapeType="1"/>
          </p:cNvSpPr>
          <p:nvPr/>
        </p:nvSpPr>
        <p:spPr bwMode="auto">
          <a:xfrm flipV="1">
            <a:off x="3429000" y="2133600"/>
            <a:ext cx="2514600" cy="12954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52234" name="Line 9"/>
          <p:cNvSpPr>
            <a:spLocks noChangeShapeType="1"/>
          </p:cNvSpPr>
          <p:nvPr/>
        </p:nvSpPr>
        <p:spPr bwMode="auto">
          <a:xfrm flipV="1">
            <a:off x="3733800" y="2133600"/>
            <a:ext cx="2209800" cy="2209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52235" name="Line 10"/>
          <p:cNvSpPr>
            <a:spLocks noChangeShapeType="1"/>
          </p:cNvSpPr>
          <p:nvPr/>
        </p:nvSpPr>
        <p:spPr bwMode="auto">
          <a:xfrm flipH="1">
            <a:off x="1066800" y="4149725"/>
            <a:ext cx="4314825" cy="156527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52236" name="AutoShape 11"/>
          <p:cNvSpPr>
            <a:spLocks/>
          </p:cNvSpPr>
          <p:nvPr/>
        </p:nvSpPr>
        <p:spPr bwMode="auto">
          <a:xfrm>
            <a:off x="7772400" y="3200400"/>
            <a:ext cx="1371600" cy="762000"/>
          </a:xfrm>
          <a:prstGeom prst="borderCallout1">
            <a:avLst>
              <a:gd name="adj1" fmla="val 15000"/>
              <a:gd name="adj2" fmla="val -5556"/>
              <a:gd name="adj3" fmla="val -47917"/>
              <a:gd name="adj4" fmla="val -53704"/>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smtClean="0">
                <a:solidFill>
                  <a:srgbClr val="FFFFFF"/>
                </a:solidFill>
                <a:latin typeface="Times New Roman" pitchFamily="18" charset="0"/>
              </a:rPr>
              <a:t>4.列地址可靠锁存后，列地址撤销</a:t>
            </a:r>
          </a:p>
        </p:txBody>
      </p:sp>
      <p:sp>
        <p:nvSpPr>
          <p:cNvPr id="52237" name="AutoShape 12"/>
          <p:cNvSpPr>
            <a:spLocks/>
          </p:cNvSpPr>
          <p:nvPr/>
        </p:nvSpPr>
        <p:spPr bwMode="auto">
          <a:xfrm>
            <a:off x="6248400" y="5791200"/>
            <a:ext cx="2286000" cy="762000"/>
          </a:xfrm>
          <a:prstGeom prst="borderCallout1">
            <a:avLst>
              <a:gd name="adj1" fmla="val 15000"/>
              <a:gd name="adj2" fmla="val -3333"/>
              <a:gd name="adj3" fmla="val -64375"/>
              <a:gd name="adj4" fmla="val -6667"/>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smtClean="0">
                <a:solidFill>
                  <a:srgbClr val="FFFFFF"/>
                </a:solidFill>
                <a:latin typeface="Times New Roman" pitchFamily="18" charset="0"/>
              </a:rPr>
              <a:t>5.数据可靠写入后，撤销输入数据、行选信号、列选信号、写命令</a:t>
            </a:r>
          </a:p>
        </p:txBody>
      </p:sp>
    </p:spTree>
    <p:extLst>
      <p:ext uri="{BB962C8B-B14F-4D97-AF65-F5344CB8AC3E}">
        <p14:creationId xmlns:p14="http://schemas.microsoft.com/office/powerpoint/2010/main" val="4476503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D252494E-404F-48C7-B7C3-DE66403B5939}" type="slidenum">
              <a:rPr lang="zh-CN" altLang="en-US">
                <a:solidFill>
                  <a:srgbClr val="000000"/>
                </a:solidFill>
              </a:rPr>
              <a:pPr>
                <a:defRPr/>
              </a:pPr>
              <a:t>36</a:t>
            </a:fld>
            <a:endParaRPr lang="zh-CN" altLang="en-US">
              <a:solidFill>
                <a:srgbClr val="000000"/>
              </a:solidFill>
            </a:endParaRPr>
          </a:p>
        </p:txBody>
      </p:sp>
      <p:sp>
        <p:nvSpPr>
          <p:cNvPr id="53251" name="Rectangle 2"/>
          <p:cNvSpPr>
            <a:spLocks noGrp="1" noChangeArrowheads="1"/>
          </p:cNvSpPr>
          <p:nvPr>
            <p:ph type="title"/>
          </p:nvPr>
        </p:nvSpPr>
        <p:spPr>
          <a:xfrm>
            <a:off x="1066800" y="152400"/>
            <a:ext cx="7772400" cy="1143000"/>
          </a:xfrm>
        </p:spPr>
        <p:txBody>
          <a:bodyPr/>
          <a:lstStyle/>
          <a:p>
            <a:pPr eaLnBrk="1" hangingPunct="1"/>
            <a:r>
              <a:rPr lang="zh-CN" altLang="en-US" smtClean="0">
                <a:latin typeface="宋体" pitchFamily="2" charset="-122"/>
              </a:rPr>
              <a:t>存储器芯片</a:t>
            </a:r>
            <a:r>
              <a:rPr lang="zh-CN" altLang="en-US" smtClean="0"/>
              <a:t> </a:t>
            </a:r>
          </a:p>
        </p:txBody>
      </p:sp>
      <p:sp>
        <p:nvSpPr>
          <p:cNvPr id="53252" name="Rectangle 3"/>
          <p:cNvSpPr>
            <a:spLocks noGrp="1" noChangeArrowheads="1"/>
          </p:cNvSpPr>
          <p:nvPr>
            <p:ph type="body" idx="1"/>
          </p:nvPr>
        </p:nvSpPr>
        <p:spPr>
          <a:xfrm>
            <a:off x="1066800" y="1066800"/>
            <a:ext cx="7772400" cy="5029200"/>
          </a:xfrm>
        </p:spPr>
        <p:txBody>
          <a:bodyPr/>
          <a:lstStyle/>
          <a:p>
            <a:pPr eaLnBrk="1" hangingPunct="1">
              <a:lnSpc>
                <a:spcPct val="90000"/>
              </a:lnSpc>
              <a:buFont typeface="Wingdings" pitchFamily="2" charset="2"/>
              <a:buNone/>
            </a:pPr>
            <a:r>
              <a:rPr lang="zh-CN" altLang="en-US" smtClean="0">
                <a:latin typeface="Times New Roman" pitchFamily="18" charset="0"/>
                <a:cs typeface="Times New Roman" pitchFamily="18" charset="0"/>
              </a:rPr>
              <a:t>3. </a:t>
            </a:r>
            <a:r>
              <a:rPr lang="zh-CN" altLang="en-US" smtClean="0">
                <a:latin typeface="宋体" pitchFamily="2" charset="-122"/>
              </a:rPr>
              <a:t>动态存储器的刷新</a:t>
            </a:r>
          </a:p>
          <a:p>
            <a:pPr eaLnBrk="1" hangingPunct="1">
              <a:lnSpc>
                <a:spcPct val="90000"/>
              </a:lnSpc>
              <a:buFont typeface="Wingdings" pitchFamily="2" charset="2"/>
              <a:buNone/>
            </a:pPr>
            <a:r>
              <a:rPr lang="zh-CN" altLang="en-US" smtClean="0">
                <a:latin typeface="宋体" pitchFamily="2" charset="-122"/>
              </a:rPr>
              <a:t>原因：</a:t>
            </a:r>
            <a:r>
              <a:rPr lang="en-US" altLang="zh-CN" sz="2400" smtClean="0">
                <a:latin typeface="Times New Roman" pitchFamily="18" charset="0"/>
                <a:cs typeface="Times New Roman" pitchFamily="18" charset="0"/>
              </a:rPr>
              <a:t>MOS</a:t>
            </a:r>
            <a:r>
              <a:rPr lang="zh-CN" altLang="en-US" sz="2400" smtClean="0">
                <a:latin typeface="宋体" pitchFamily="2" charset="-122"/>
              </a:rPr>
              <a:t>管栅极电容上的电荷只能保持几个毫秒，所以每隔一定时间必须对存储体中的所有存储元的栅极电容补充电荷，这个过程就是刷新。</a:t>
            </a:r>
            <a:endParaRPr lang="zh-CN" altLang="en-US" smtClean="0">
              <a:latin typeface="宋体" pitchFamily="2" charset="-122"/>
            </a:endParaRPr>
          </a:p>
          <a:p>
            <a:pPr eaLnBrk="1" hangingPunct="1">
              <a:lnSpc>
                <a:spcPct val="90000"/>
              </a:lnSpc>
              <a:buFont typeface="Wingdings" pitchFamily="2" charset="2"/>
              <a:buNone/>
            </a:pPr>
            <a:r>
              <a:rPr lang="zh-CN" altLang="en-US" smtClean="0">
                <a:latin typeface="宋体" pitchFamily="2" charset="-122"/>
              </a:rPr>
              <a:t>刷新操作特点：类似于读出操作，但：</a:t>
            </a:r>
          </a:p>
          <a:p>
            <a:pPr eaLnBrk="1" hangingPunct="1">
              <a:lnSpc>
                <a:spcPct val="90000"/>
              </a:lnSpc>
              <a:buFont typeface="Wingdings" pitchFamily="2" charset="2"/>
              <a:buNone/>
            </a:pPr>
            <a:r>
              <a:rPr lang="zh-CN" altLang="en-US" smtClean="0">
                <a:latin typeface="宋体" pitchFamily="2" charset="-122"/>
              </a:rPr>
              <a:t>   </a:t>
            </a:r>
            <a:r>
              <a:rPr lang="zh-CN" altLang="en-US" sz="2000" smtClean="0">
                <a:latin typeface="宋体" pitchFamily="2" charset="-122"/>
              </a:rPr>
              <a:t>不需要信息输出</a:t>
            </a:r>
          </a:p>
          <a:p>
            <a:pPr eaLnBrk="1" hangingPunct="1">
              <a:lnSpc>
                <a:spcPct val="90000"/>
              </a:lnSpc>
              <a:buFont typeface="Wingdings" pitchFamily="2" charset="2"/>
              <a:buNone/>
            </a:pPr>
            <a:r>
              <a:rPr lang="zh-CN" altLang="en-US" sz="2000" smtClean="0">
                <a:latin typeface="宋体" pitchFamily="2" charset="-122"/>
              </a:rPr>
              <a:t>     不需要加片选信号，即整个存储器中的所有芯片同时被刷新。</a:t>
            </a:r>
          </a:p>
          <a:p>
            <a:pPr eaLnBrk="1" hangingPunct="1">
              <a:lnSpc>
                <a:spcPct val="90000"/>
              </a:lnSpc>
              <a:buFont typeface="Wingdings" pitchFamily="2" charset="2"/>
              <a:buNone/>
            </a:pPr>
            <a:endParaRPr lang="zh-CN" altLang="en-US" sz="2000" smtClean="0">
              <a:latin typeface="宋体" pitchFamily="2" charset="-122"/>
            </a:endParaRPr>
          </a:p>
          <a:p>
            <a:pPr eaLnBrk="1" hangingPunct="1">
              <a:lnSpc>
                <a:spcPct val="90000"/>
              </a:lnSpc>
              <a:buFont typeface="Wingdings" pitchFamily="2" charset="2"/>
              <a:buNone/>
            </a:pPr>
            <a:r>
              <a:rPr lang="zh-CN" altLang="en-US" sz="2000" smtClean="0">
                <a:latin typeface="宋体" pitchFamily="2" charset="-122"/>
                <a:cs typeface="Times New Roman" pitchFamily="18" charset="0"/>
              </a:rPr>
              <a:t>     一般应该在</a:t>
            </a:r>
            <a:r>
              <a:rPr lang="zh-CN" altLang="en-US" sz="2000" u="sng" smtClean="0">
                <a:latin typeface="宋体" pitchFamily="2" charset="-122"/>
                <a:cs typeface="Times New Roman" pitchFamily="18" charset="0"/>
              </a:rPr>
              <a:t>2</a:t>
            </a:r>
            <a:r>
              <a:rPr lang="en-US" altLang="zh-CN" sz="2000" u="sng" smtClean="0">
                <a:latin typeface="宋体" pitchFamily="2" charset="-122"/>
                <a:cs typeface="Times New Roman" pitchFamily="18" charset="0"/>
              </a:rPr>
              <a:t>ms</a:t>
            </a:r>
            <a:r>
              <a:rPr lang="zh-CN" altLang="en-US" sz="2000" u="sng" smtClean="0">
                <a:latin typeface="宋体" pitchFamily="2" charset="-122"/>
                <a:cs typeface="Times New Roman" pitchFamily="18" charset="0"/>
              </a:rPr>
              <a:t>内</a:t>
            </a:r>
            <a:r>
              <a:rPr lang="zh-CN" altLang="en-US" sz="2000" smtClean="0">
                <a:latin typeface="宋体" pitchFamily="2" charset="-122"/>
                <a:cs typeface="Times New Roman" pitchFamily="18" charset="0"/>
              </a:rPr>
              <a:t>将全部存储体刷新一遍。</a:t>
            </a:r>
          </a:p>
          <a:p>
            <a:pPr eaLnBrk="1" hangingPunct="1">
              <a:lnSpc>
                <a:spcPct val="90000"/>
              </a:lnSpc>
              <a:buFont typeface="Wingdings" pitchFamily="2" charset="2"/>
              <a:buNone/>
            </a:pPr>
            <a:endParaRPr lang="zh-CN" altLang="en-US" sz="2000" smtClean="0">
              <a:latin typeface="宋体" pitchFamily="2" charset="-122"/>
              <a:cs typeface="Times New Roman" pitchFamily="18" charset="0"/>
            </a:endParaRPr>
          </a:p>
          <a:p>
            <a:pPr eaLnBrk="1" hangingPunct="1">
              <a:lnSpc>
                <a:spcPct val="90000"/>
              </a:lnSpc>
              <a:buFont typeface="Wingdings" pitchFamily="2" charset="2"/>
              <a:buNone/>
            </a:pPr>
            <a:r>
              <a:rPr lang="zh-CN" altLang="en-US" sz="2000" smtClean="0">
                <a:latin typeface="宋体" pitchFamily="2" charset="-122"/>
              </a:rPr>
              <a:t>     刷新通常是一行一行地进行的，每一行中各存储元同时被刷新</a:t>
            </a:r>
            <a:r>
              <a:rPr lang="zh-CN" altLang="en-US" sz="2000" smtClean="0">
                <a:latin typeface="宋体" pitchFamily="2" charset="-122"/>
                <a:cs typeface="Times New Roman" pitchFamily="18" charset="0"/>
              </a:rPr>
              <a:t> </a:t>
            </a:r>
          </a:p>
          <a:p>
            <a:pPr eaLnBrk="1" hangingPunct="1">
              <a:lnSpc>
                <a:spcPct val="90000"/>
              </a:lnSpc>
              <a:buFont typeface="Wingdings" pitchFamily="2" charset="2"/>
              <a:buNone/>
            </a:pPr>
            <a:r>
              <a:rPr lang="zh-CN" altLang="en-US" sz="2000" smtClean="0">
                <a:latin typeface="宋体" pitchFamily="2" charset="-122"/>
              </a:rPr>
              <a:t>     不需要列地址</a:t>
            </a:r>
          </a:p>
        </p:txBody>
      </p:sp>
    </p:spTree>
    <p:extLst>
      <p:ext uri="{BB962C8B-B14F-4D97-AF65-F5344CB8AC3E}">
        <p14:creationId xmlns:p14="http://schemas.microsoft.com/office/powerpoint/2010/main" val="18481445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854DC39-BFC4-4F0A-A0FF-B61FBDB1FDCA}" type="slidenum">
              <a:rPr lang="zh-CN" altLang="en-US">
                <a:solidFill>
                  <a:srgbClr val="000000"/>
                </a:solidFill>
              </a:rPr>
              <a:pPr>
                <a:defRPr/>
              </a:pPr>
              <a:t>37</a:t>
            </a:fld>
            <a:endParaRPr lang="zh-CN" altLang="en-US">
              <a:solidFill>
                <a:srgbClr val="000000"/>
              </a:solidFill>
            </a:endParaRPr>
          </a:p>
        </p:txBody>
      </p:sp>
      <p:sp>
        <p:nvSpPr>
          <p:cNvPr id="54275" name="Rectangle 2"/>
          <p:cNvSpPr>
            <a:spLocks noGrp="1" noChangeArrowheads="1"/>
          </p:cNvSpPr>
          <p:nvPr>
            <p:ph type="title"/>
          </p:nvPr>
        </p:nvSpPr>
        <p:spPr>
          <a:xfrm>
            <a:off x="1066800" y="152400"/>
            <a:ext cx="7772400" cy="1143000"/>
          </a:xfrm>
        </p:spPr>
        <p:txBody>
          <a:bodyPr/>
          <a:lstStyle/>
          <a:p>
            <a:pPr eaLnBrk="1" hangingPunct="1"/>
            <a:r>
              <a:rPr lang="zh-CN" altLang="en-US" smtClean="0">
                <a:latin typeface="宋体" pitchFamily="2" charset="-122"/>
              </a:rPr>
              <a:t>存储器芯片</a:t>
            </a:r>
            <a:r>
              <a:rPr lang="zh-CN" altLang="en-US" smtClean="0"/>
              <a:t> </a:t>
            </a:r>
          </a:p>
        </p:txBody>
      </p:sp>
      <p:sp>
        <p:nvSpPr>
          <p:cNvPr id="54276" name="Rectangle 3"/>
          <p:cNvSpPr>
            <a:spLocks noGrp="1" noChangeArrowheads="1"/>
          </p:cNvSpPr>
          <p:nvPr>
            <p:ph type="body" idx="1"/>
          </p:nvPr>
        </p:nvSpPr>
        <p:spPr>
          <a:xfrm>
            <a:off x="1371600" y="1066800"/>
            <a:ext cx="7239000" cy="1371600"/>
          </a:xfrm>
        </p:spPr>
        <p:txBody>
          <a:bodyPr/>
          <a:lstStyle/>
          <a:p>
            <a:pPr eaLnBrk="1" hangingPunct="1">
              <a:buFont typeface="Wingdings" pitchFamily="2" charset="2"/>
              <a:buNone/>
            </a:pPr>
            <a:r>
              <a:rPr lang="zh-CN" altLang="en-US" sz="2400" smtClean="0">
                <a:latin typeface="宋体" pitchFamily="2" charset="-122"/>
              </a:rPr>
              <a:t>(1)集中刷新方式:图6-19 (</a:t>
            </a:r>
            <a:r>
              <a:rPr lang="en-US" altLang="zh-CN" sz="2400" smtClean="0">
                <a:latin typeface="宋体" pitchFamily="2" charset="-122"/>
              </a:rPr>
              <a:t>a)  16K*1DRAM </a:t>
            </a:r>
          </a:p>
          <a:p>
            <a:pPr eaLnBrk="1" hangingPunct="1">
              <a:buFont typeface="Wingdings" pitchFamily="2" charset="2"/>
              <a:buNone/>
            </a:pPr>
            <a:r>
              <a:rPr lang="zh-CN" altLang="en-US" sz="2400" smtClean="0">
                <a:latin typeface="宋体" pitchFamily="2" charset="-122"/>
              </a:rPr>
              <a:t>(2)分散刷新方式:图6-19 (</a:t>
            </a:r>
            <a:r>
              <a:rPr lang="en-US" altLang="zh-CN" sz="2400" smtClean="0">
                <a:latin typeface="宋体" pitchFamily="2" charset="-122"/>
              </a:rPr>
              <a:t>b) </a:t>
            </a:r>
          </a:p>
          <a:p>
            <a:pPr eaLnBrk="1" hangingPunct="1">
              <a:buFont typeface="Wingdings" pitchFamily="2" charset="2"/>
              <a:buNone/>
            </a:pPr>
            <a:r>
              <a:rPr lang="zh-CN" altLang="en-US" sz="2400" smtClean="0">
                <a:latin typeface="宋体" pitchFamily="2" charset="-122"/>
              </a:rPr>
              <a:t>(3)异步刷新方式:图6-19 (</a:t>
            </a:r>
            <a:r>
              <a:rPr lang="en-US" altLang="zh-CN" sz="2400" smtClean="0">
                <a:latin typeface="宋体" pitchFamily="2" charset="-122"/>
              </a:rPr>
              <a:t>c)</a:t>
            </a:r>
            <a:endParaRPr lang="zh-CN" altLang="en-US" sz="2400" smtClean="0">
              <a:latin typeface="宋体" pitchFamily="2" charset="-122"/>
            </a:endParaRPr>
          </a:p>
        </p:txBody>
      </p:sp>
      <p:pic>
        <p:nvPicPr>
          <p:cNvPr id="5427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667000"/>
            <a:ext cx="5943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3083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27890C46-7B76-40C8-878B-75872D0C4CC5}" type="slidenum">
              <a:rPr lang="zh-CN" altLang="en-US">
                <a:solidFill>
                  <a:srgbClr val="000000"/>
                </a:solidFill>
              </a:rPr>
              <a:pPr>
                <a:defRPr/>
              </a:pPr>
              <a:t>38</a:t>
            </a:fld>
            <a:endParaRPr lang="zh-CN" altLang="en-US">
              <a:solidFill>
                <a:srgbClr val="000000"/>
              </a:solidFill>
            </a:endParaRPr>
          </a:p>
        </p:txBody>
      </p:sp>
      <p:pic>
        <p:nvPicPr>
          <p:cNvPr id="552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6934200" cy="600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0" name="AutoShape 3"/>
          <p:cNvSpPr>
            <a:spLocks noChangeArrowheads="1"/>
          </p:cNvSpPr>
          <p:nvPr/>
        </p:nvSpPr>
        <p:spPr bwMode="auto">
          <a:xfrm>
            <a:off x="990600" y="2286000"/>
            <a:ext cx="4572000" cy="1143000"/>
          </a:xfrm>
          <a:prstGeom prst="wedgeRoundRectCallout">
            <a:avLst>
              <a:gd name="adj1" fmla="val -4685"/>
              <a:gd name="adj2" fmla="val -14652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smtClean="0">
                <a:solidFill>
                  <a:srgbClr val="FFFFFF"/>
                </a:solidFill>
                <a:latin typeface="宋体" pitchFamily="2" charset="-122"/>
              </a:rPr>
              <a:t>集中刷新</a:t>
            </a:r>
            <a:r>
              <a:rPr lang="zh-CN" altLang="en-US" sz="1600" smtClean="0">
                <a:solidFill>
                  <a:srgbClr val="FFFFFF"/>
                </a:solidFill>
                <a:latin typeface="Times New Roman" pitchFamily="18" charset="0"/>
              </a:rPr>
              <a:t> ：16</a:t>
            </a:r>
            <a:r>
              <a:rPr lang="en-US" altLang="zh-CN" sz="1600" smtClean="0">
                <a:solidFill>
                  <a:srgbClr val="FFFFFF"/>
                </a:solidFill>
                <a:latin typeface="Times New Roman" pitchFamily="18" charset="0"/>
              </a:rPr>
              <a:t>K*1</a:t>
            </a:r>
            <a:r>
              <a:rPr lang="zh-CN" altLang="en-US" sz="1600" smtClean="0">
                <a:solidFill>
                  <a:srgbClr val="FFFFFF"/>
                </a:solidFill>
                <a:latin typeface="Times New Roman" pitchFamily="18" charset="0"/>
              </a:rPr>
              <a:t>，所以设存储器为128*128矩阵，既有128行要刷新。</a:t>
            </a:r>
          </a:p>
          <a:p>
            <a:pPr fontAlgn="base">
              <a:spcBef>
                <a:spcPct val="0"/>
              </a:spcBef>
              <a:spcAft>
                <a:spcPct val="0"/>
              </a:spcAft>
            </a:pPr>
            <a:r>
              <a:rPr lang="zh-CN" altLang="en-US" sz="1600" smtClean="0">
                <a:solidFill>
                  <a:srgbClr val="FFFFFF"/>
                </a:solidFill>
                <a:latin typeface="Times New Roman" pitchFamily="18" charset="0"/>
              </a:rPr>
              <a:t>设读/写周期</a:t>
            </a:r>
            <a:r>
              <a:rPr lang="en-US" altLang="zh-CN" sz="1600" smtClean="0">
                <a:solidFill>
                  <a:srgbClr val="FFFFFF"/>
                </a:solidFill>
                <a:latin typeface="Times New Roman" pitchFamily="18" charset="0"/>
              </a:rPr>
              <a:t>tc=0.5μs</a:t>
            </a:r>
            <a:r>
              <a:rPr lang="zh-CN" altLang="en-US" sz="1600" smtClean="0">
                <a:solidFill>
                  <a:srgbClr val="FFFFFF"/>
                </a:solidFill>
                <a:latin typeface="Times New Roman" pitchFamily="18" charset="0"/>
              </a:rPr>
              <a:t>，则4000-128个</a:t>
            </a:r>
            <a:r>
              <a:rPr lang="en-US" altLang="zh-CN" sz="1600" smtClean="0">
                <a:solidFill>
                  <a:srgbClr val="FFFFFF"/>
                </a:solidFill>
                <a:latin typeface="Times New Roman" pitchFamily="18" charset="0"/>
              </a:rPr>
              <a:t>tc</a:t>
            </a:r>
            <a:r>
              <a:rPr lang="zh-CN" altLang="en-US" sz="1600" smtClean="0">
                <a:solidFill>
                  <a:srgbClr val="FFFFFF"/>
                </a:solidFill>
                <a:latin typeface="Times New Roman" pitchFamily="18" charset="0"/>
              </a:rPr>
              <a:t>用于读写或未选中，后128个</a:t>
            </a:r>
            <a:r>
              <a:rPr lang="en-US" altLang="zh-CN" sz="1600" smtClean="0">
                <a:solidFill>
                  <a:srgbClr val="FFFFFF"/>
                </a:solidFill>
                <a:latin typeface="Times New Roman" pitchFamily="18" charset="0"/>
              </a:rPr>
              <a:t>tc</a:t>
            </a:r>
            <a:r>
              <a:rPr lang="zh-CN" altLang="en-US" sz="1600" smtClean="0">
                <a:solidFill>
                  <a:srgbClr val="FFFFFF"/>
                </a:solidFill>
                <a:latin typeface="Times New Roman" pitchFamily="18" charset="0"/>
              </a:rPr>
              <a:t>集中刷新。</a:t>
            </a:r>
          </a:p>
        </p:txBody>
      </p:sp>
      <p:sp>
        <p:nvSpPr>
          <p:cNvPr id="55301" name="AutoShape 4"/>
          <p:cNvSpPr>
            <a:spLocks noChangeArrowheads="1"/>
          </p:cNvSpPr>
          <p:nvPr/>
        </p:nvSpPr>
        <p:spPr bwMode="auto">
          <a:xfrm>
            <a:off x="6324600" y="1981200"/>
            <a:ext cx="1066800" cy="381000"/>
          </a:xfrm>
          <a:prstGeom prst="wedgeRoundRectCallout">
            <a:avLst>
              <a:gd name="adj1" fmla="val -108630"/>
              <a:gd name="adj2" fmla="val -23375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600" smtClean="0">
                <a:solidFill>
                  <a:srgbClr val="FFFFFF"/>
                </a:solidFill>
                <a:latin typeface="Times New Roman" pitchFamily="18" charset="0"/>
              </a:rPr>
              <a:t>死时间</a:t>
            </a:r>
          </a:p>
        </p:txBody>
      </p:sp>
    </p:spTree>
    <p:extLst>
      <p:ext uri="{BB962C8B-B14F-4D97-AF65-F5344CB8AC3E}">
        <p14:creationId xmlns:p14="http://schemas.microsoft.com/office/powerpoint/2010/main" val="5787100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A3B15CB-E272-4415-9A9B-590791C78703}" type="slidenum">
              <a:rPr lang="zh-CN" altLang="en-US">
                <a:solidFill>
                  <a:srgbClr val="000000"/>
                </a:solidFill>
              </a:rPr>
              <a:pPr>
                <a:defRPr/>
              </a:pPr>
              <a:t>39</a:t>
            </a:fld>
            <a:endParaRPr lang="zh-CN" altLang="en-US">
              <a:solidFill>
                <a:srgbClr val="000000"/>
              </a:solidFill>
            </a:endParaRPr>
          </a:p>
        </p:txBody>
      </p:sp>
      <p:pic>
        <p:nvPicPr>
          <p:cNvPr id="563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6934200" cy="600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4" name="AutoShape 3"/>
          <p:cNvSpPr>
            <a:spLocks noChangeArrowheads="1"/>
          </p:cNvSpPr>
          <p:nvPr/>
        </p:nvSpPr>
        <p:spPr bwMode="auto">
          <a:xfrm>
            <a:off x="2819400" y="1066800"/>
            <a:ext cx="4572000" cy="1143000"/>
          </a:xfrm>
          <a:prstGeom prst="wedgeRoundRectCallout">
            <a:avLst>
              <a:gd name="adj1" fmla="val -75139"/>
              <a:gd name="adj2" fmla="val 16013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smtClean="0">
                <a:solidFill>
                  <a:srgbClr val="FFFFFF"/>
                </a:solidFill>
                <a:latin typeface="宋体" pitchFamily="2" charset="-122"/>
              </a:rPr>
              <a:t>分散刷新：系统（存取）周期</a:t>
            </a:r>
            <a:r>
              <a:rPr lang="en-US" altLang="zh-CN" sz="1600" smtClean="0">
                <a:solidFill>
                  <a:srgbClr val="FFFFFF"/>
                </a:solidFill>
                <a:latin typeface="Times New Roman" pitchFamily="18" charset="0"/>
              </a:rPr>
              <a:t>t</a:t>
            </a:r>
            <a:r>
              <a:rPr lang="en-US" altLang="zh-CN" sz="1600" baseline="-30000" smtClean="0">
                <a:solidFill>
                  <a:srgbClr val="FFFFFF"/>
                </a:solidFill>
                <a:latin typeface="Times New Roman" pitchFamily="18" charset="0"/>
              </a:rPr>
              <a:t>S</a:t>
            </a:r>
            <a:r>
              <a:rPr lang="zh-CN" altLang="en-US" sz="1600" smtClean="0">
                <a:solidFill>
                  <a:srgbClr val="FFFFFF"/>
                </a:solidFill>
                <a:latin typeface="宋体" pitchFamily="2" charset="-122"/>
              </a:rPr>
              <a:t>分为两半，前半段时间用来进行读或写或保持，后半段时间作为刷新时间。即读写后立即刷新。</a:t>
            </a:r>
          </a:p>
          <a:p>
            <a:pPr fontAlgn="base">
              <a:spcBef>
                <a:spcPct val="0"/>
              </a:spcBef>
              <a:spcAft>
                <a:spcPct val="0"/>
              </a:spcAft>
            </a:pPr>
            <a:r>
              <a:rPr lang="zh-CN" altLang="en-US" sz="1600" smtClean="0">
                <a:solidFill>
                  <a:srgbClr val="FFFFFF"/>
                </a:solidFill>
                <a:latin typeface="宋体" pitchFamily="2" charset="-122"/>
              </a:rPr>
              <a:t>每</a:t>
            </a:r>
            <a:r>
              <a:rPr lang="zh-CN" altLang="en-US" sz="1600" smtClean="0">
                <a:solidFill>
                  <a:srgbClr val="FFFFFF"/>
                </a:solidFill>
                <a:latin typeface="Times New Roman" pitchFamily="18" charset="0"/>
              </a:rPr>
              <a:t>128（行数）</a:t>
            </a:r>
            <a:r>
              <a:rPr lang="zh-CN" altLang="en-US" sz="1600" smtClean="0">
                <a:solidFill>
                  <a:srgbClr val="FFFFFF"/>
                </a:solidFill>
                <a:latin typeface="宋体" pitchFamily="2" charset="-122"/>
              </a:rPr>
              <a:t>个</a:t>
            </a:r>
            <a:r>
              <a:rPr lang="en-US" altLang="zh-CN" sz="1600" smtClean="0">
                <a:solidFill>
                  <a:srgbClr val="FFFFFF"/>
                </a:solidFill>
                <a:latin typeface="Times New Roman" pitchFamily="18" charset="0"/>
              </a:rPr>
              <a:t>t</a:t>
            </a:r>
            <a:r>
              <a:rPr lang="en-US" altLang="zh-CN" sz="1600" baseline="-30000" smtClean="0">
                <a:solidFill>
                  <a:srgbClr val="FFFFFF"/>
                </a:solidFill>
                <a:latin typeface="Times New Roman" pitchFamily="18" charset="0"/>
              </a:rPr>
              <a:t>S</a:t>
            </a:r>
            <a:r>
              <a:rPr lang="zh-CN" altLang="en-US" sz="1600" smtClean="0">
                <a:solidFill>
                  <a:srgbClr val="FFFFFF"/>
                </a:solidFill>
                <a:latin typeface="宋体" pitchFamily="2" charset="-122"/>
              </a:rPr>
              <a:t>，整个存储器就刷新一次。</a:t>
            </a:r>
            <a:r>
              <a:rPr lang="zh-CN" altLang="en-US" sz="1600" smtClean="0">
                <a:solidFill>
                  <a:srgbClr val="FFFFFF"/>
                </a:solidFill>
                <a:latin typeface="Times New Roman" pitchFamily="18" charset="0"/>
              </a:rPr>
              <a:t> </a:t>
            </a:r>
          </a:p>
        </p:txBody>
      </p:sp>
      <p:sp>
        <p:nvSpPr>
          <p:cNvPr id="56325" name="AutoShape 4"/>
          <p:cNvSpPr>
            <a:spLocks noChangeArrowheads="1"/>
          </p:cNvSpPr>
          <p:nvPr/>
        </p:nvSpPr>
        <p:spPr bwMode="auto">
          <a:xfrm>
            <a:off x="6096000" y="3657600"/>
            <a:ext cx="2819400" cy="914400"/>
          </a:xfrm>
          <a:prstGeom prst="wedgeRoundRectCallout">
            <a:avLst>
              <a:gd name="adj1" fmla="val -80519"/>
              <a:gd name="adj2" fmla="val -10277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600" smtClean="0">
                <a:solidFill>
                  <a:srgbClr val="FFFFFF"/>
                </a:solidFill>
                <a:latin typeface="宋体" pitchFamily="2" charset="-122"/>
              </a:rPr>
              <a:t>读写周期</a:t>
            </a:r>
            <a:r>
              <a:rPr lang="en-US" altLang="zh-CN" sz="1600" smtClean="0">
                <a:solidFill>
                  <a:srgbClr val="FFFFFF"/>
                </a:solidFill>
                <a:latin typeface="宋体" pitchFamily="2" charset="-122"/>
              </a:rPr>
              <a:t>tc=0.5 </a:t>
            </a:r>
            <a:r>
              <a:rPr lang="en-US" altLang="zh-CN" sz="1600" smtClean="0">
                <a:solidFill>
                  <a:srgbClr val="FFFFFF"/>
                </a:solidFill>
                <a:latin typeface="Times New Roman" pitchFamily="18" charset="0"/>
              </a:rPr>
              <a:t>μs</a:t>
            </a:r>
            <a:r>
              <a:rPr lang="zh-CN" altLang="en-US" sz="1600" smtClean="0">
                <a:solidFill>
                  <a:srgbClr val="FFFFFF"/>
                </a:solidFill>
                <a:latin typeface="Times New Roman" pitchFamily="18" charset="0"/>
              </a:rPr>
              <a:t>，</a:t>
            </a:r>
            <a:r>
              <a:rPr lang="en-US" altLang="zh-CN" sz="1600" smtClean="0">
                <a:solidFill>
                  <a:srgbClr val="FFFFFF"/>
                </a:solidFill>
                <a:latin typeface="Times New Roman" pitchFamily="18" charset="0"/>
              </a:rPr>
              <a:t>ts=1 μs</a:t>
            </a:r>
            <a:r>
              <a:rPr lang="zh-CN" altLang="en-US" sz="1600" smtClean="0">
                <a:solidFill>
                  <a:srgbClr val="FFFFFF"/>
                </a:solidFill>
                <a:latin typeface="Times New Roman" pitchFamily="18" charset="0"/>
              </a:rPr>
              <a:t>，则2</a:t>
            </a:r>
            <a:r>
              <a:rPr lang="en-US" altLang="zh-CN" sz="1600" smtClean="0">
                <a:solidFill>
                  <a:srgbClr val="FFFFFF"/>
                </a:solidFill>
                <a:latin typeface="Times New Roman" pitchFamily="18" charset="0"/>
              </a:rPr>
              <a:t>ms</a:t>
            </a:r>
            <a:r>
              <a:rPr lang="zh-CN" altLang="en-US" sz="1600" smtClean="0">
                <a:solidFill>
                  <a:srgbClr val="FFFFFF"/>
                </a:solidFill>
                <a:latin typeface="宋体" pitchFamily="2" charset="-122"/>
              </a:rPr>
              <a:t>刷新2000次，只需刷128次，过于频繁</a:t>
            </a:r>
            <a:r>
              <a:rPr lang="zh-CN" altLang="en-US" sz="1600" smtClean="0">
                <a:solidFill>
                  <a:srgbClr val="FFFFFF"/>
                </a:solidFill>
                <a:latin typeface="Times New Roman" pitchFamily="18" charset="0"/>
              </a:rPr>
              <a:t> </a:t>
            </a:r>
          </a:p>
        </p:txBody>
      </p:sp>
    </p:spTree>
    <p:extLst>
      <p:ext uri="{BB962C8B-B14F-4D97-AF65-F5344CB8AC3E}">
        <p14:creationId xmlns:p14="http://schemas.microsoft.com/office/powerpoint/2010/main" val="3704101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E0194E24-FD60-40D2-AB5F-ED6EBBB5080F}" type="slidenum">
              <a:rPr lang="zh-CN" altLang="en-US">
                <a:solidFill>
                  <a:srgbClr val="000000"/>
                </a:solidFill>
              </a:rPr>
              <a:pPr>
                <a:defRPr/>
              </a:pPr>
              <a:t>4</a:t>
            </a:fld>
            <a:endParaRPr lang="zh-CN" altLang="en-US">
              <a:solidFill>
                <a:srgbClr val="000000"/>
              </a:solidFill>
            </a:endParaRPr>
          </a:p>
        </p:txBody>
      </p:sp>
      <p:sp>
        <p:nvSpPr>
          <p:cNvPr id="4099" name="Rectangle 2"/>
          <p:cNvSpPr>
            <a:spLocks noGrp="1" noChangeArrowheads="1"/>
          </p:cNvSpPr>
          <p:nvPr>
            <p:ph type="title"/>
          </p:nvPr>
        </p:nvSpPr>
        <p:spPr/>
        <p:txBody>
          <a:bodyPr/>
          <a:lstStyle/>
          <a:p>
            <a:pPr eaLnBrk="1" hangingPunct="1"/>
            <a:r>
              <a:rPr lang="zh-CN" altLang="en-US" dirty="0" smtClean="0"/>
              <a:t>存储系统概述 </a:t>
            </a:r>
          </a:p>
        </p:txBody>
      </p:sp>
      <p:sp>
        <p:nvSpPr>
          <p:cNvPr id="4100" name="Rectangle 3"/>
          <p:cNvSpPr>
            <a:spLocks noGrp="1" noChangeArrowheads="1"/>
          </p:cNvSpPr>
          <p:nvPr>
            <p:ph type="body" idx="1"/>
          </p:nvPr>
        </p:nvSpPr>
        <p:spPr>
          <a:xfrm>
            <a:off x="1143000" y="1524000"/>
            <a:ext cx="7772400" cy="4953000"/>
          </a:xfrm>
          <a:noFill/>
        </p:spPr>
        <p:txBody>
          <a:bodyPr/>
          <a:lstStyle/>
          <a:p>
            <a:pPr eaLnBrk="1" hangingPunct="1"/>
            <a:r>
              <a:rPr lang="zh-CN" altLang="en-US" sz="2800" dirty="0" smtClean="0">
                <a:latin typeface="Times New Roman" pitchFamily="18" charset="0"/>
              </a:rPr>
              <a:t>存储器：</a:t>
            </a:r>
            <a:r>
              <a:rPr lang="zh-CN" altLang="en-US" sz="2000" dirty="0" smtClean="0">
                <a:latin typeface="Times New Roman" pitchFamily="18" charset="0"/>
              </a:rPr>
              <a:t>存放程序和数据的部件</a:t>
            </a:r>
          </a:p>
          <a:p>
            <a:pPr eaLnBrk="1" hangingPunct="1"/>
            <a:r>
              <a:rPr lang="zh-CN" altLang="en-US" sz="2800" dirty="0" smtClean="0">
                <a:latin typeface="Times New Roman" pitchFamily="18" charset="0"/>
              </a:rPr>
              <a:t>存储介质</a:t>
            </a:r>
            <a:r>
              <a:rPr lang="zh-CN" altLang="en-US" sz="2800" dirty="0" smtClean="0"/>
              <a:t> ：</a:t>
            </a:r>
            <a:r>
              <a:rPr lang="en-US" altLang="zh-CN" sz="2000" dirty="0" smtClean="0"/>
              <a:t>0</a:t>
            </a:r>
            <a:r>
              <a:rPr lang="zh-CN" altLang="en-US" sz="2000" dirty="0" smtClean="0"/>
              <a:t>、</a:t>
            </a:r>
            <a:r>
              <a:rPr lang="en-US" altLang="zh-CN" sz="2000" dirty="0" smtClean="0"/>
              <a:t>1</a:t>
            </a:r>
            <a:r>
              <a:rPr lang="zh-CN" altLang="en-US" sz="2000" dirty="0" smtClean="0"/>
              <a:t>两个稳态的部件</a:t>
            </a:r>
          </a:p>
          <a:p>
            <a:pPr eaLnBrk="1" hangingPunct="1"/>
            <a:r>
              <a:rPr lang="zh-CN" altLang="en-US" sz="2800" dirty="0" smtClean="0">
                <a:latin typeface="Times New Roman" pitchFamily="18" charset="0"/>
              </a:rPr>
              <a:t>存储位：</a:t>
            </a:r>
            <a:r>
              <a:rPr lang="zh-CN" altLang="en-US" sz="2000" dirty="0" smtClean="0">
                <a:latin typeface="Times New Roman" pitchFamily="18" charset="0"/>
              </a:rPr>
              <a:t>信息的最小单位</a:t>
            </a:r>
            <a:r>
              <a:rPr lang="zh-CN" altLang="en-US" sz="2800" dirty="0" smtClean="0"/>
              <a:t> </a:t>
            </a:r>
          </a:p>
          <a:p>
            <a:pPr eaLnBrk="1" hangingPunct="1"/>
            <a:r>
              <a:rPr lang="zh-CN" altLang="en-US" sz="2800" dirty="0" smtClean="0">
                <a:latin typeface="Times New Roman" pitchFamily="18" charset="0"/>
              </a:rPr>
              <a:t>存储单元</a:t>
            </a:r>
            <a:r>
              <a:rPr lang="zh-CN" altLang="en-US" sz="2800" dirty="0" smtClean="0"/>
              <a:t> ：</a:t>
            </a:r>
            <a:r>
              <a:rPr lang="zh-CN" altLang="en-US" sz="2000" dirty="0" smtClean="0"/>
              <a:t>若干位的集合，可以是一个字或字节</a:t>
            </a:r>
          </a:p>
          <a:p>
            <a:pPr eaLnBrk="1" hangingPunct="1"/>
            <a:r>
              <a:rPr lang="zh-CN" altLang="en-US" sz="2800" dirty="0" smtClean="0">
                <a:latin typeface="Times New Roman" pitchFamily="18" charset="0"/>
              </a:rPr>
              <a:t>字存储单元、字节存储单元</a:t>
            </a:r>
            <a:r>
              <a:rPr lang="zh-CN" altLang="en-US" sz="2800" dirty="0" smtClean="0"/>
              <a:t> </a:t>
            </a:r>
          </a:p>
          <a:p>
            <a:pPr eaLnBrk="1" hangingPunct="1"/>
            <a:r>
              <a:rPr lang="zh-CN" altLang="en-US" sz="2800" dirty="0" smtClean="0">
                <a:latin typeface="Times New Roman" pitchFamily="18" charset="0"/>
              </a:rPr>
              <a:t>存储体：</a:t>
            </a:r>
            <a:r>
              <a:rPr lang="zh-CN" altLang="en-US" sz="2000" dirty="0" smtClean="0">
                <a:latin typeface="Times New Roman" pitchFamily="18" charset="0"/>
              </a:rPr>
              <a:t>存储单元的集合</a:t>
            </a:r>
            <a:r>
              <a:rPr lang="zh-CN" altLang="en-US" sz="2800" dirty="0" smtClean="0"/>
              <a:t> </a:t>
            </a:r>
          </a:p>
          <a:p>
            <a:pPr eaLnBrk="1" hangingPunct="1"/>
            <a:r>
              <a:rPr lang="zh-CN" altLang="en-US" sz="2800" dirty="0" smtClean="0"/>
              <a:t>地址：</a:t>
            </a:r>
            <a:r>
              <a:rPr lang="zh-CN" altLang="en-US" sz="2000" dirty="0" smtClean="0"/>
              <a:t>存储单元的编号</a:t>
            </a:r>
          </a:p>
          <a:p>
            <a:pPr eaLnBrk="1" hangingPunct="1"/>
            <a:r>
              <a:rPr lang="zh-CN" altLang="en-US" sz="2800" dirty="0" smtClean="0"/>
              <a:t>存储容量：</a:t>
            </a:r>
            <a:r>
              <a:rPr lang="zh-CN" altLang="en-US" sz="2000" dirty="0" smtClean="0"/>
              <a:t>存储单元的总数</a:t>
            </a:r>
          </a:p>
        </p:txBody>
      </p:sp>
    </p:spTree>
    <p:extLst>
      <p:ext uri="{BB962C8B-B14F-4D97-AF65-F5344CB8AC3E}">
        <p14:creationId xmlns:p14="http://schemas.microsoft.com/office/powerpoint/2010/main" val="8741253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2668AE45-1037-4AC6-8FF9-D493F6F33053}" type="slidenum">
              <a:rPr lang="zh-CN" altLang="en-US">
                <a:solidFill>
                  <a:srgbClr val="000000"/>
                </a:solidFill>
              </a:rPr>
              <a:pPr>
                <a:defRPr/>
              </a:pPr>
              <a:t>40</a:t>
            </a:fld>
            <a:endParaRPr lang="zh-CN" altLang="en-US">
              <a:solidFill>
                <a:srgbClr val="000000"/>
              </a:solidFill>
            </a:endParaRPr>
          </a:p>
        </p:txBody>
      </p:sp>
      <p:pic>
        <p:nvPicPr>
          <p:cNvPr id="573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6934200" cy="600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8" name="AutoShape 3"/>
          <p:cNvSpPr>
            <a:spLocks noChangeArrowheads="1"/>
          </p:cNvSpPr>
          <p:nvPr/>
        </p:nvSpPr>
        <p:spPr bwMode="auto">
          <a:xfrm>
            <a:off x="1828800" y="2590800"/>
            <a:ext cx="4572000" cy="1143000"/>
          </a:xfrm>
          <a:prstGeom prst="wedgeRoundRectCallout">
            <a:avLst>
              <a:gd name="adj1" fmla="val -47569"/>
              <a:gd name="adj2" fmla="val 12708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smtClean="0">
                <a:solidFill>
                  <a:srgbClr val="FFFFFF"/>
                </a:solidFill>
                <a:latin typeface="Times New Roman" pitchFamily="18" charset="0"/>
                <a:cs typeface="Times New Roman" pitchFamily="18" charset="0"/>
              </a:rPr>
              <a:t> </a:t>
            </a:r>
            <a:r>
              <a:rPr lang="zh-CN" altLang="en-US" sz="1600" smtClean="0">
                <a:solidFill>
                  <a:srgbClr val="FFFFFF"/>
                </a:solidFill>
                <a:latin typeface="宋体" pitchFamily="2" charset="-122"/>
              </a:rPr>
              <a:t>异步刷新 ：2</a:t>
            </a:r>
            <a:r>
              <a:rPr lang="en-US" altLang="zh-CN" sz="1600" smtClean="0">
                <a:solidFill>
                  <a:srgbClr val="FFFFFF"/>
                </a:solidFill>
                <a:latin typeface="宋体" pitchFamily="2" charset="-122"/>
              </a:rPr>
              <a:t>ms/128</a:t>
            </a:r>
            <a:r>
              <a:rPr lang="zh-CN" altLang="en-US" sz="1600" smtClean="0">
                <a:solidFill>
                  <a:srgbClr val="FFFFFF"/>
                </a:solidFill>
                <a:latin typeface="宋体" pitchFamily="2" charset="-122"/>
              </a:rPr>
              <a:t>次刷新≈</a:t>
            </a:r>
            <a:r>
              <a:rPr lang="en-US" altLang="zh-CN" sz="1600" smtClean="0">
                <a:solidFill>
                  <a:srgbClr val="FFFFFF"/>
                </a:solidFill>
                <a:latin typeface="宋体" pitchFamily="2" charset="-122"/>
              </a:rPr>
              <a:t>15.5</a:t>
            </a:r>
            <a:r>
              <a:rPr lang="en-US" altLang="zh-CN" sz="1600" smtClean="0">
                <a:solidFill>
                  <a:srgbClr val="FFFFFF"/>
                </a:solidFill>
                <a:latin typeface="Times New Roman" pitchFamily="18" charset="0"/>
              </a:rPr>
              <a:t> μs/</a:t>
            </a:r>
            <a:r>
              <a:rPr lang="zh-CN" altLang="en-US" sz="1600" smtClean="0">
                <a:solidFill>
                  <a:srgbClr val="FFFFFF"/>
                </a:solidFill>
                <a:latin typeface="Times New Roman" pitchFamily="18" charset="0"/>
              </a:rPr>
              <a:t>次，即每隔15.5 </a:t>
            </a:r>
            <a:r>
              <a:rPr lang="en-US" altLang="zh-CN" sz="1600" smtClean="0">
                <a:solidFill>
                  <a:srgbClr val="FFFFFF"/>
                </a:solidFill>
                <a:latin typeface="Times New Roman" pitchFamily="18" charset="0"/>
              </a:rPr>
              <a:t>μs</a:t>
            </a:r>
            <a:r>
              <a:rPr lang="zh-CN" altLang="en-US" sz="1600" smtClean="0">
                <a:solidFill>
                  <a:srgbClr val="FFFFFF"/>
                </a:solidFill>
                <a:latin typeface="Times New Roman" pitchFamily="18" charset="0"/>
              </a:rPr>
              <a:t>刷一次即可。</a:t>
            </a:r>
          </a:p>
          <a:p>
            <a:pPr fontAlgn="base">
              <a:spcBef>
                <a:spcPct val="0"/>
              </a:spcBef>
              <a:spcAft>
                <a:spcPct val="0"/>
              </a:spcAft>
            </a:pPr>
            <a:r>
              <a:rPr lang="zh-CN" altLang="en-US" sz="1600" smtClean="0">
                <a:solidFill>
                  <a:srgbClr val="FFFFFF"/>
                </a:solidFill>
                <a:latin typeface="Times New Roman" pitchFamily="18" charset="0"/>
              </a:rPr>
              <a:t>15.5 </a:t>
            </a:r>
            <a:r>
              <a:rPr lang="en-US" altLang="zh-CN" sz="1600" smtClean="0">
                <a:solidFill>
                  <a:srgbClr val="FFFFFF"/>
                </a:solidFill>
                <a:latin typeface="Times New Roman" pitchFamily="18" charset="0"/>
              </a:rPr>
              <a:t>μs</a:t>
            </a:r>
            <a:r>
              <a:rPr lang="zh-CN" altLang="en-US" sz="1600" smtClean="0">
                <a:solidFill>
                  <a:srgbClr val="FFFFFF"/>
                </a:solidFill>
                <a:latin typeface="Times New Roman" pitchFamily="18" charset="0"/>
              </a:rPr>
              <a:t>的前半段可读写若干次（为15 </a:t>
            </a:r>
            <a:r>
              <a:rPr lang="en-US" altLang="zh-CN" sz="1600" smtClean="0">
                <a:solidFill>
                  <a:srgbClr val="FFFFFF"/>
                </a:solidFill>
                <a:latin typeface="Times New Roman" pitchFamily="18" charset="0"/>
              </a:rPr>
              <a:t>μs</a:t>
            </a:r>
            <a:r>
              <a:rPr lang="zh-CN" altLang="en-US" sz="1600" smtClean="0">
                <a:solidFill>
                  <a:srgbClr val="FFFFFF"/>
                </a:solidFill>
                <a:latin typeface="Times New Roman" pitchFamily="18" charset="0"/>
              </a:rPr>
              <a:t> ）</a:t>
            </a:r>
          </a:p>
          <a:p>
            <a:pPr fontAlgn="base">
              <a:spcBef>
                <a:spcPct val="0"/>
              </a:spcBef>
              <a:spcAft>
                <a:spcPct val="0"/>
              </a:spcAft>
            </a:pPr>
            <a:r>
              <a:rPr lang="zh-CN" altLang="en-US" sz="1600" smtClean="0">
                <a:solidFill>
                  <a:srgbClr val="FFFFFF"/>
                </a:solidFill>
                <a:latin typeface="Times New Roman" pitchFamily="18" charset="0"/>
              </a:rPr>
              <a:t>                 后半段用于刷新（耗时0.5 </a:t>
            </a:r>
            <a:r>
              <a:rPr lang="en-US" altLang="zh-CN" sz="1600" smtClean="0">
                <a:solidFill>
                  <a:srgbClr val="FFFFFF"/>
                </a:solidFill>
                <a:latin typeface="Times New Roman" pitchFamily="18" charset="0"/>
              </a:rPr>
              <a:t>μs</a:t>
            </a:r>
            <a:r>
              <a:rPr lang="zh-CN" altLang="en-US" sz="1600" smtClean="0">
                <a:solidFill>
                  <a:srgbClr val="FFFFFF"/>
                </a:solidFill>
                <a:latin typeface="Times New Roman" pitchFamily="18" charset="0"/>
              </a:rPr>
              <a:t> ）</a:t>
            </a:r>
          </a:p>
        </p:txBody>
      </p:sp>
    </p:spTree>
    <p:extLst>
      <p:ext uri="{BB962C8B-B14F-4D97-AF65-F5344CB8AC3E}">
        <p14:creationId xmlns:p14="http://schemas.microsoft.com/office/powerpoint/2010/main" val="13138702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226C907F-80F3-4CA6-8D97-2830897C0C53}" type="slidenum">
              <a:rPr lang="zh-CN" altLang="en-US">
                <a:solidFill>
                  <a:srgbClr val="000000"/>
                </a:solidFill>
              </a:rPr>
              <a:pPr>
                <a:defRPr/>
              </a:pPr>
              <a:t>41</a:t>
            </a:fld>
            <a:endParaRPr lang="zh-CN" altLang="en-US">
              <a:solidFill>
                <a:srgbClr val="000000"/>
              </a:solidFill>
            </a:endParaRPr>
          </a:p>
        </p:txBody>
      </p:sp>
      <p:sp>
        <p:nvSpPr>
          <p:cNvPr id="58371" name="Rectangle 2"/>
          <p:cNvSpPr>
            <a:spLocks noGrp="1" noChangeArrowheads="1"/>
          </p:cNvSpPr>
          <p:nvPr>
            <p:ph type="title"/>
          </p:nvPr>
        </p:nvSpPr>
        <p:spPr>
          <a:xfrm>
            <a:off x="1066800" y="152400"/>
            <a:ext cx="7772400" cy="1143000"/>
          </a:xfrm>
        </p:spPr>
        <p:txBody>
          <a:bodyPr/>
          <a:lstStyle/>
          <a:p>
            <a:pPr eaLnBrk="1" hangingPunct="1"/>
            <a:r>
              <a:rPr lang="zh-CN" altLang="en-US" smtClean="0">
                <a:latin typeface="宋体" pitchFamily="2" charset="-122"/>
              </a:rPr>
              <a:t>存储器芯片</a:t>
            </a:r>
            <a:r>
              <a:rPr lang="zh-CN" altLang="en-US" smtClean="0"/>
              <a:t> </a:t>
            </a:r>
          </a:p>
        </p:txBody>
      </p:sp>
      <p:sp>
        <p:nvSpPr>
          <p:cNvPr id="58372" name="Rectangle 3"/>
          <p:cNvSpPr>
            <a:spLocks noGrp="1" noChangeArrowheads="1"/>
          </p:cNvSpPr>
          <p:nvPr>
            <p:ph type="body" idx="1"/>
          </p:nvPr>
        </p:nvSpPr>
        <p:spPr>
          <a:xfrm>
            <a:off x="914400" y="1066800"/>
            <a:ext cx="7696200" cy="5181600"/>
          </a:xfrm>
        </p:spPr>
        <p:txBody>
          <a:bodyPr/>
          <a:lstStyle/>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[例6-4] 有一个16</a:t>
            </a:r>
            <a:r>
              <a:rPr lang="en-US" altLang="zh-CN" sz="2000" smtClean="0">
                <a:latin typeface="宋体" pitchFamily="2" charset="-122"/>
                <a:cs typeface="Times New Roman" pitchFamily="18" charset="0"/>
              </a:rPr>
              <a:t>K×16</a:t>
            </a:r>
            <a:r>
              <a:rPr lang="zh-CN" altLang="en-US" sz="2000" smtClean="0">
                <a:latin typeface="宋体" pitchFamily="2" charset="-122"/>
                <a:cs typeface="Times New Roman" pitchFamily="18" charset="0"/>
              </a:rPr>
              <a:t>的存储器，由1</a:t>
            </a:r>
            <a:r>
              <a:rPr lang="en-US" altLang="zh-CN" sz="2000" smtClean="0">
                <a:latin typeface="宋体" pitchFamily="2" charset="-122"/>
                <a:cs typeface="Times New Roman" pitchFamily="18" charset="0"/>
              </a:rPr>
              <a:t>K×4</a:t>
            </a:r>
            <a:r>
              <a:rPr lang="zh-CN" altLang="en-US" sz="2000" smtClean="0">
                <a:latin typeface="宋体" pitchFamily="2" charset="-122"/>
                <a:cs typeface="Times New Roman" pitchFamily="18" charset="0"/>
              </a:rPr>
              <a:t>位的</a:t>
            </a:r>
            <a:r>
              <a:rPr lang="en-US" altLang="zh-CN" sz="2000" smtClean="0">
                <a:latin typeface="宋体" pitchFamily="2" charset="-122"/>
                <a:cs typeface="Times New Roman" pitchFamily="18" charset="0"/>
              </a:rPr>
              <a:t>DRAM</a:t>
            </a:r>
            <a:r>
              <a:rPr lang="zh-CN" altLang="en-US" sz="2000" smtClean="0">
                <a:latin typeface="宋体" pitchFamily="2" charset="-122"/>
                <a:cs typeface="Times New Roman" pitchFamily="18" charset="0"/>
              </a:rPr>
              <a:t>芯片（内部结构为64×16，引脚同</a:t>
            </a:r>
            <a:r>
              <a:rPr lang="en-US" altLang="zh-CN" sz="2000" smtClean="0">
                <a:latin typeface="宋体" pitchFamily="2" charset="-122"/>
                <a:cs typeface="Times New Roman" pitchFamily="18" charset="0"/>
              </a:rPr>
              <a:t>SRAM</a:t>
            </a:r>
            <a:r>
              <a:rPr lang="zh-CN" altLang="en-US" sz="2000" smtClean="0">
                <a:latin typeface="宋体" pitchFamily="2" charset="-122"/>
                <a:cs typeface="Times New Roman" pitchFamily="18" charset="0"/>
              </a:rPr>
              <a:t>）构成，问：</a:t>
            </a:r>
          </a:p>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(1) 采用异步刷新方式，如单元刷新间隔不超过2</a:t>
            </a:r>
            <a:r>
              <a:rPr lang="en-US" altLang="zh-CN" sz="2000" smtClean="0">
                <a:latin typeface="宋体" pitchFamily="2" charset="-122"/>
                <a:cs typeface="Times New Roman" pitchFamily="18" charset="0"/>
              </a:rPr>
              <a:t>ms</a:t>
            </a:r>
            <a:r>
              <a:rPr lang="zh-CN" altLang="en-US" sz="2000" smtClean="0">
                <a:latin typeface="宋体" pitchFamily="2" charset="-122"/>
                <a:cs typeface="Times New Roman" pitchFamily="18" charset="0"/>
              </a:rPr>
              <a:t>，则刷新信号周期是多少？</a:t>
            </a:r>
          </a:p>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(2) 如采用集中刷新方式，存储器刷新一遍最少用多少读/写周期？设读/写周期为0.1</a:t>
            </a:r>
            <a:r>
              <a:rPr lang="en-US" altLang="zh-CN" sz="2000" smtClean="0">
                <a:latin typeface="宋体" pitchFamily="2" charset="-122"/>
                <a:cs typeface="Times New Roman" pitchFamily="18" charset="0"/>
              </a:rPr>
              <a:t>us,</a:t>
            </a:r>
            <a:r>
              <a:rPr lang="zh-CN" altLang="en-US" sz="2000" smtClean="0">
                <a:latin typeface="宋体" pitchFamily="2" charset="-122"/>
                <a:cs typeface="Times New Roman" pitchFamily="18" charset="0"/>
              </a:rPr>
              <a:t>死时间率是多少？</a:t>
            </a:r>
          </a:p>
          <a:p>
            <a:pPr algn="just" eaLnBrk="1" hangingPunct="1">
              <a:lnSpc>
                <a:spcPct val="90000"/>
              </a:lnSpc>
              <a:buFont typeface="Wingdings" pitchFamily="2" charset="2"/>
              <a:buNone/>
            </a:pPr>
            <a:endParaRPr lang="zh-CN" altLang="en-US" sz="2000" smtClean="0">
              <a:latin typeface="宋体" pitchFamily="2" charset="-122"/>
              <a:cs typeface="Times New Roman" pitchFamily="18" charset="0"/>
            </a:endParaRPr>
          </a:p>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解：</a:t>
            </a:r>
          </a:p>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(1) 采用异步刷新方式，在2</a:t>
            </a:r>
            <a:r>
              <a:rPr lang="en-US" altLang="zh-CN" sz="2000" smtClean="0">
                <a:latin typeface="宋体" pitchFamily="2" charset="-122"/>
                <a:cs typeface="Times New Roman" pitchFamily="18" charset="0"/>
              </a:rPr>
              <a:t>ms</a:t>
            </a:r>
            <a:r>
              <a:rPr lang="zh-CN" altLang="en-US" sz="2000" smtClean="0">
                <a:latin typeface="宋体" pitchFamily="2" charset="-122"/>
                <a:cs typeface="Times New Roman" pitchFamily="18" charset="0"/>
              </a:rPr>
              <a:t>时间内分散地把芯片64行刷新一遍</a:t>
            </a:r>
          </a:p>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        故刷新信号的时间间隔为2</a:t>
            </a:r>
            <a:r>
              <a:rPr lang="en-US" altLang="zh-CN" sz="2000" smtClean="0">
                <a:latin typeface="宋体" pitchFamily="2" charset="-122"/>
                <a:cs typeface="Times New Roman" pitchFamily="18" charset="0"/>
              </a:rPr>
              <a:t>ms/64=31.25us</a:t>
            </a:r>
            <a:r>
              <a:rPr lang="zh-CN" altLang="en-US" sz="2000" smtClean="0">
                <a:latin typeface="宋体" pitchFamily="2" charset="-122"/>
                <a:cs typeface="Times New Roman" pitchFamily="18" charset="0"/>
              </a:rPr>
              <a:t>，即可取刷新信号周期为30</a:t>
            </a:r>
            <a:r>
              <a:rPr lang="en-US" altLang="zh-CN" sz="2000" smtClean="0">
                <a:latin typeface="宋体" pitchFamily="2" charset="-122"/>
                <a:cs typeface="Times New Roman" pitchFamily="18" charset="0"/>
              </a:rPr>
              <a:t>us</a:t>
            </a:r>
            <a:r>
              <a:rPr lang="zh-CN" altLang="en-US" sz="2000" smtClean="0">
                <a:latin typeface="宋体" pitchFamily="2" charset="-122"/>
                <a:cs typeface="Times New Roman" pitchFamily="18" charset="0"/>
              </a:rPr>
              <a:t>。</a:t>
            </a:r>
          </a:p>
          <a:p>
            <a:pPr algn="just" eaLnBrk="1" hangingPunct="1">
              <a:lnSpc>
                <a:spcPct val="90000"/>
              </a:lnSpc>
              <a:buFont typeface="Wingdings" pitchFamily="2" charset="2"/>
              <a:buNone/>
            </a:pPr>
            <a:endParaRPr lang="en-US" altLang="zh-CN" sz="2000" smtClean="0">
              <a:latin typeface="宋体" pitchFamily="2" charset="-122"/>
              <a:cs typeface="Times New Roman" pitchFamily="18" charset="0"/>
            </a:endParaRPr>
          </a:p>
          <a:p>
            <a:pPr algn="just" eaLnBrk="1" hangingPunct="1">
              <a:lnSpc>
                <a:spcPct val="90000"/>
              </a:lnSpc>
              <a:buFont typeface="Wingdings" pitchFamily="2" charset="2"/>
              <a:buNone/>
            </a:pPr>
            <a:r>
              <a:rPr lang="en-US" altLang="zh-CN" sz="2000" smtClean="0">
                <a:latin typeface="宋体" pitchFamily="2" charset="-122"/>
                <a:cs typeface="Times New Roman" pitchFamily="18" charset="0"/>
              </a:rPr>
              <a:t>(2) </a:t>
            </a:r>
            <a:r>
              <a:rPr lang="zh-CN" altLang="en-US" sz="2000" smtClean="0">
                <a:latin typeface="宋体" pitchFamily="2" charset="-122"/>
                <a:cs typeface="Times New Roman" pitchFamily="18" charset="0"/>
              </a:rPr>
              <a:t>如采用集中刷新方式，假定</a:t>
            </a:r>
            <a:r>
              <a:rPr lang="en-US" altLang="zh-CN" sz="2000" smtClean="0">
                <a:latin typeface="宋体" pitchFamily="2" charset="-122"/>
                <a:cs typeface="Times New Roman" pitchFamily="18" charset="0"/>
              </a:rPr>
              <a:t>T</a:t>
            </a:r>
            <a:r>
              <a:rPr lang="zh-CN" altLang="en-US" sz="2000" smtClean="0">
                <a:latin typeface="宋体" pitchFamily="2" charset="-122"/>
                <a:cs typeface="Times New Roman" pitchFamily="18" charset="0"/>
              </a:rPr>
              <a:t>为读/写周期，如果16组同时进行刷新，则所需刷新时间为64</a:t>
            </a:r>
            <a:r>
              <a:rPr lang="en-US" altLang="zh-CN" sz="2000" smtClean="0">
                <a:latin typeface="宋体" pitchFamily="2" charset="-122"/>
                <a:cs typeface="Times New Roman" pitchFamily="18" charset="0"/>
              </a:rPr>
              <a:t>T</a:t>
            </a:r>
            <a:r>
              <a:rPr lang="zh-CN" altLang="en-US" sz="2000" smtClean="0">
                <a:latin typeface="宋体" pitchFamily="2" charset="-122"/>
                <a:cs typeface="Times New Roman" pitchFamily="18" charset="0"/>
              </a:rPr>
              <a:t>。</a:t>
            </a:r>
          </a:p>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    因为</a:t>
            </a:r>
            <a:r>
              <a:rPr lang="en-US" altLang="zh-CN" sz="2000" smtClean="0">
                <a:latin typeface="宋体" pitchFamily="2" charset="-122"/>
                <a:cs typeface="Times New Roman" pitchFamily="18" charset="0"/>
              </a:rPr>
              <a:t>T</a:t>
            </a:r>
            <a:r>
              <a:rPr lang="zh-CN" altLang="en-US" sz="2000" smtClean="0">
                <a:latin typeface="宋体" pitchFamily="2" charset="-122"/>
                <a:cs typeface="Times New Roman" pitchFamily="18" charset="0"/>
              </a:rPr>
              <a:t>单位为</a:t>
            </a:r>
            <a:r>
              <a:rPr lang="en-US" altLang="zh-CN" sz="2000" smtClean="0">
                <a:latin typeface="宋体" pitchFamily="2" charset="-122"/>
                <a:cs typeface="Times New Roman" pitchFamily="18" charset="0"/>
              </a:rPr>
              <a:t>us</a:t>
            </a:r>
            <a:r>
              <a:rPr lang="zh-CN" altLang="en-US" sz="2000" smtClean="0">
                <a:latin typeface="宋体" pitchFamily="2" charset="-122"/>
                <a:cs typeface="Times New Roman" pitchFamily="18" charset="0"/>
              </a:rPr>
              <a:t>，</a:t>
            </a:r>
            <a:r>
              <a:rPr lang="en-US" altLang="zh-CN" sz="2000" smtClean="0">
                <a:latin typeface="宋体" pitchFamily="2" charset="-122"/>
                <a:cs typeface="Times New Roman" pitchFamily="18" charset="0"/>
              </a:rPr>
              <a:t>2ms=2000us</a:t>
            </a:r>
            <a:r>
              <a:rPr lang="zh-CN" altLang="en-US" sz="2000" smtClean="0">
                <a:latin typeface="宋体" pitchFamily="2" charset="-122"/>
                <a:cs typeface="Times New Roman" pitchFamily="18" charset="0"/>
              </a:rPr>
              <a:t>，</a:t>
            </a:r>
          </a:p>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    则死时间率为64</a:t>
            </a:r>
            <a:r>
              <a:rPr lang="en-US" altLang="zh-CN" sz="2000" smtClean="0">
                <a:latin typeface="宋体" pitchFamily="2" charset="-122"/>
                <a:cs typeface="Times New Roman" pitchFamily="18" charset="0"/>
              </a:rPr>
              <a:t>T/2000×100%=0.32T%</a:t>
            </a:r>
            <a:r>
              <a:rPr lang="zh-CN" altLang="en-US" sz="2000" smtClean="0">
                <a:latin typeface="宋体" pitchFamily="2" charset="-122"/>
                <a:cs typeface="Times New Roman" pitchFamily="18" charset="0"/>
              </a:rPr>
              <a:t>。</a:t>
            </a:r>
          </a:p>
        </p:txBody>
      </p:sp>
    </p:spTree>
    <p:extLst>
      <p:ext uri="{BB962C8B-B14F-4D97-AF65-F5344CB8AC3E}">
        <p14:creationId xmlns:p14="http://schemas.microsoft.com/office/powerpoint/2010/main" val="7215450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39943DC-3E13-4596-95D8-DF06380FDB54}" type="slidenum">
              <a:rPr lang="zh-CN" altLang="en-US">
                <a:solidFill>
                  <a:srgbClr val="000000"/>
                </a:solidFill>
              </a:rPr>
              <a:pPr>
                <a:defRPr/>
              </a:pPr>
              <a:t>42</a:t>
            </a:fld>
            <a:endParaRPr lang="zh-CN" altLang="en-US">
              <a:solidFill>
                <a:srgbClr val="000000"/>
              </a:solidFill>
            </a:endParaRPr>
          </a:p>
        </p:txBody>
      </p:sp>
      <p:sp>
        <p:nvSpPr>
          <p:cNvPr id="59395" name="Rectangle 2"/>
          <p:cNvSpPr>
            <a:spLocks noGrp="1" noChangeArrowheads="1"/>
          </p:cNvSpPr>
          <p:nvPr>
            <p:ph type="title"/>
          </p:nvPr>
        </p:nvSpPr>
        <p:spPr>
          <a:xfrm>
            <a:off x="1066800" y="152400"/>
            <a:ext cx="7772400" cy="1143000"/>
          </a:xfrm>
        </p:spPr>
        <p:txBody>
          <a:bodyPr/>
          <a:lstStyle/>
          <a:p>
            <a:pPr eaLnBrk="1" hangingPunct="1"/>
            <a:r>
              <a:rPr lang="zh-CN" altLang="en-US" smtClean="0">
                <a:latin typeface="宋体" pitchFamily="2" charset="-122"/>
              </a:rPr>
              <a:t>存储器芯片</a:t>
            </a:r>
            <a:r>
              <a:rPr lang="zh-CN" altLang="en-US" smtClean="0"/>
              <a:t> </a:t>
            </a:r>
          </a:p>
        </p:txBody>
      </p:sp>
      <p:sp>
        <p:nvSpPr>
          <p:cNvPr id="59396" name="Rectangle 3"/>
          <p:cNvSpPr>
            <a:spLocks noGrp="1" noChangeArrowheads="1"/>
          </p:cNvSpPr>
          <p:nvPr>
            <p:ph type="body" idx="1"/>
          </p:nvPr>
        </p:nvSpPr>
        <p:spPr>
          <a:xfrm>
            <a:off x="1066800" y="1066800"/>
            <a:ext cx="7772400" cy="4876800"/>
          </a:xfrm>
        </p:spPr>
        <p:txBody>
          <a:bodyPr/>
          <a:lstStyle/>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4．动态</a:t>
            </a:r>
            <a:r>
              <a:rPr lang="en-US" altLang="zh-CN" sz="2000" smtClean="0">
                <a:latin typeface="宋体" pitchFamily="2" charset="-122"/>
                <a:cs typeface="Times New Roman" pitchFamily="18" charset="0"/>
              </a:rPr>
              <a:t>MOS</a:t>
            </a:r>
            <a:r>
              <a:rPr lang="zh-CN" altLang="en-US" sz="2000" smtClean="0">
                <a:latin typeface="宋体" pitchFamily="2" charset="-122"/>
                <a:cs typeface="Times New Roman" pitchFamily="18" charset="0"/>
              </a:rPr>
              <a:t>存储器与静态</a:t>
            </a:r>
            <a:r>
              <a:rPr lang="en-US" altLang="zh-CN" sz="2000" smtClean="0">
                <a:latin typeface="宋体" pitchFamily="2" charset="-122"/>
                <a:cs typeface="Times New Roman" pitchFamily="18" charset="0"/>
              </a:rPr>
              <a:t>MOS</a:t>
            </a:r>
            <a:r>
              <a:rPr lang="zh-CN" altLang="en-US" sz="2000" smtClean="0">
                <a:latin typeface="宋体" pitchFamily="2" charset="-122"/>
                <a:cs typeface="Times New Roman" pitchFamily="18" charset="0"/>
              </a:rPr>
              <a:t>存储器的比较</a:t>
            </a:r>
          </a:p>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(1) </a:t>
            </a:r>
            <a:r>
              <a:rPr lang="zh-CN" altLang="en-US" sz="2000" smtClean="0">
                <a:latin typeface="Times New Roman" pitchFamily="18" charset="0"/>
                <a:cs typeface="Times New Roman" pitchFamily="18" charset="0"/>
              </a:rPr>
              <a:t> </a:t>
            </a:r>
            <a:r>
              <a:rPr lang="zh-CN" altLang="en-US" sz="2000" smtClean="0">
                <a:latin typeface="宋体" pitchFamily="2" charset="-122"/>
                <a:cs typeface="Times New Roman" pitchFamily="18" charset="0"/>
              </a:rPr>
              <a:t> </a:t>
            </a:r>
            <a:r>
              <a:rPr lang="en-US" altLang="zh-CN" sz="2000" smtClean="0">
                <a:latin typeface="宋体" pitchFamily="2" charset="-122"/>
                <a:cs typeface="Times New Roman" pitchFamily="18" charset="0"/>
              </a:rPr>
              <a:t>DRAM</a:t>
            </a:r>
            <a:r>
              <a:rPr lang="zh-CN" altLang="en-US" sz="2000" smtClean="0">
                <a:latin typeface="宋体" pitchFamily="2" charset="-122"/>
                <a:cs typeface="Times New Roman" pitchFamily="18" charset="0"/>
              </a:rPr>
              <a:t>使用简单的单管单元作为存储元，每片存储容量较大，约是</a:t>
            </a:r>
            <a:r>
              <a:rPr lang="en-US" altLang="zh-CN" sz="2000" smtClean="0">
                <a:latin typeface="宋体" pitchFamily="2" charset="-122"/>
                <a:cs typeface="Times New Roman" pitchFamily="18" charset="0"/>
              </a:rPr>
              <a:t>SRAM</a:t>
            </a:r>
            <a:r>
              <a:rPr lang="zh-CN" altLang="en-US" sz="2000" smtClean="0">
                <a:latin typeface="宋体" pitchFamily="2" charset="-122"/>
                <a:cs typeface="Times New Roman" pitchFamily="18" charset="0"/>
              </a:rPr>
              <a:t>的4倍；</a:t>
            </a:r>
          </a:p>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     </a:t>
            </a:r>
            <a:r>
              <a:rPr lang="en-US" altLang="zh-CN" sz="2000" smtClean="0">
                <a:latin typeface="宋体" pitchFamily="2" charset="-122"/>
                <a:cs typeface="Times New Roman" pitchFamily="18" charset="0"/>
              </a:rPr>
              <a:t>DRAM</a:t>
            </a:r>
            <a:r>
              <a:rPr lang="zh-CN" altLang="en-US" sz="2000" smtClean="0">
                <a:latin typeface="宋体" pitchFamily="2" charset="-122"/>
                <a:cs typeface="Times New Roman" pitchFamily="18" charset="0"/>
              </a:rPr>
              <a:t>采用地址复用技术，引脚数比</a:t>
            </a:r>
            <a:r>
              <a:rPr lang="en-US" altLang="zh-CN" sz="2000" smtClean="0">
                <a:latin typeface="宋体" pitchFamily="2" charset="-122"/>
                <a:cs typeface="Times New Roman" pitchFamily="18" charset="0"/>
              </a:rPr>
              <a:t>SRAM</a:t>
            </a:r>
            <a:r>
              <a:rPr lang="zh-CN" altLang="en-US" sz="2000" smtClean="0">
                <a:latin typeface="宋体" pitchFamily="2" charset="-122"/>
                <a:cs typeface="Times New Roman" pitchFamily="18" charset="0"/>
              </a:rPr>
              <a:t>要少很多，封装尺寸也比较小；</a:t>
            </a:r>
          </a:p>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(2) </a:t>
            </a:r>
            <a:r>
              <a:rPr lang="zh-CN" altLang="en-US" sz="2000" smtClean="0">
                <a:latin typeface="Times New Roman" pitchFamily="18" charset="0"/>
                <a:cs typeface="Times New Roman" pitchFamily="18" charset="0"/>
              </a:rPr>
              <a:t> </a:t>
            </a:r>
            <a:r>
              <a:rPr lang="zh-CN" altLang="en-US" sz="2000" smtClean="0">
                <a:latin typeface="宋体" pitchFamily="2" charset="-122"/>
                <a:cs typeface="Times New Roman" pitchFamily="18" charset="0"/>
              </a:rPr>
              <a:t> </a:t>
            </a:r>
            <a:r>
              <a:rPr lang="en-US" altLang="zh-CN" sz="2000" smtClean="0">
                <a:latin typeface="宋体" pitchFamily="2" charset="-122"/>
                <a:cs typeface="Times New Roman" pitchFamily="18" charset="0"/>
              </a:rPr>
              <a:t>DRAM</a:t>
            </a:r>
            <a:r>
              <a:rPr lang="zh-CN" altLang="en-US" sz="2000" smtClean="0">
                <a:latin typeface="宋体" pitchFamily="2" charset="-122"/>
                <a:cs typeface="Times New Roman" pitchFamily="18" charset="0"/>
              </a:rPr>
              <a:t>的价格比较便宜，大约只有</a:t>
            </a:r>
            <a:r>
              <a:rPr lang="en-US" altLang="zh-CN" sz="2000" smtClean="0">
                <a:latin typeface="宋体" pitchFamily="2" charset="-122"/>
                <a:cs typeface="Times New Roman" pitchFamily="18" charset="0"/>
              </a:rPr>
              <a:t>SRAM</a:t>
            </a:r>
            <a:r>
              <a:rPr lang="zh-CN" altLang="en-US" sz="2000" smtClean="0">
                <a:latin typeface="宋体" pitchFamily="2" charset="-122"/>
                <a:cs typeface="Times New Roman" pitchFamily="18" charset="0"/>
              </a:rPr>
              <a:t>的1/4；</a:t>
            </a:r>
          </a:p>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(3) </a:t>
            </a:r>
            <a:r>
              <a:rPr lang="zh-CN" altLang="en-US" sz="2000" smtClean="0">
                <a:latin typeface="Times New Roman" pitchFamily="18" charset="0"/>
                <a:cs typeface="Times New Roman" pitchFamily="18" charset="0"/>
              </a:rPr>
              <a:t> </a:t>
            </a:r>
            <a:r>
              <a:rPr lang="zh-CN" altLang="en-US" sz="2000" smtClean="0">
                <a:latin typeface="宋体" pitchFamily="2" charset="-122"/>
                <a:cs typeface="Times New Roman" pitchFamily="18" charset="0"/>
              </a:rPr>
              <a:t> 由于使用动态元件，</a:t>
            </a:r>
            <a:r>
              <a:rPr lang="en-US" altLang="zh-CN" sz="2000" smtClean="0">
                <a:latin typeface="宋体" pitchFamily="2" charset="-122"/>
                <a:cs typeface="Times New Roman" pitchFamily="18" charset="0"/>
              </a:rPr>
              <a:t>DRAM</a:t>
            </a:r>
            <a:r>
              <a:rPr lang="zh-CN" altLang="en-US" sz="2000" smtClean="0">
                <a:latin typeface="宋体" pitchFamily="2" charset="-122"/>
                <a:cs typeface="Times New Roman" pitchFamily="18" charset="0"/>
              </a:rPr>
              <a:t>所需功率大约只有</a:t>
            </a:r>
            <a:r>
              <a:rPr lang="en-US" altLang="zh-CN" sz="2000" smtClean="0">
                <a:latin typeface="宋体" pitchFamily="2" charset="-122"/>
                <a:cs typeface="Times New Roman" pitchFamily="18" charset="0"/>
              </a:rPr>
              <a:t>SRAM</a:t>
            </a:r>
            <a:r>
              <a:rPr lang="zh-CN" altLang="en-US" sz="2000" smtClean="0">
                <a:latin typeface="宋体" pitchFamily="2" charset="-122"/>
                <a:cs typeface="Times New Roman" pitchFamily="18" charset="0"/>
              </a:rPr>
              <a:t>的1/6；</a:t>
            </a:r>
          </a:p>
          <a:p>
            <a:pPr algn="just" eaLnBrk="1" hangingPunct="1">
              <a:lnSpc>
                <a:spcPct val="90000"/>
              </a:lnSpc>
              <a:buFont typeface="Wingdings" pitchFamily="2" charset="2"/>
              <a:buNone/>
            </a:pPr>
            <a:endParaRPr lang="zh-CN" altLang="en-US" sz="2000" smtClean="0">
              <a:latin typeface="宋体" pitchFamily="2" charset="-122"/>
              <a:cs typeface="Times New Roman" pitchFamily="18" charset="0"/>
            </a:endParaRPr>
          </a:p>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(4) </a:t>
            </a:r>
            <a:r>
              <a:rPr lang="zh-CN" altLang="en-US" sz="2000" smtClean="0">
                <a:latin typeface="Times New Roman" pitchFamily="18" charset="0"/>
                <a:cs typeface="Times New Roman" pitchFamily="18" charset="0"/>
              </a:rPr>
              <a:t> </a:t>
            </a:r>
            <a:r>
              <a:rPr lang="zh-CN" altLang="en-US" sz="2000" smtClean="0">
                <a:latin typeface="宋体" pitchFamily="2" charset="-122"/>
                <a:cs typeface="Times New Roman" pitchFamily="18" charset="0"/>
              </a:rPr>
              <a:t> </a:t>
            </a:r>
            <a:r>
              <a:rPr lang="en-US" altLang="zh-CN" sz="2000" smtClean="0">
                <a:latin typeface="宋体" pitchFamily="2" charset="-122"/>
                <a:cs typeface="Times New Roman" pitchFamily="18" charset="0"/>
              </a:rPr>
              <a:t>DRAM</a:t>
            </a:r>
            <a:r>
              <a:rPr lang="zh-CN" altLang="en-US" sz="2000" smtClean="0">
                <a:latin typeface="宋体" pitchFamily="2" charset="-122"/>
                <a:cs typeface="Times New Roman" pitchFamily="18" charset="0"/>
              </a:rPr>
              <a:t>由于使用动态元件，它的速度比</a:t>
            </a:r>
            <a:r>
              <a:rPr lang="en-US" altLang="zh-CN" sz="2000" smtClean="0">
                <a:latin typeface="宋体" pitchFamily="2" charset="-122"/>
                <a:cs typeface="Times New Roman" pitchFamily="18" charset="0"/>
              </a:rPr>
              <a:t>SRAM</a:t>
            </a:r>
            <a:r>
              <a:rPr lang="zh-CN" altLang="en-US" sz="2000" smtClean="0">
                <a:latin typeface="宋体" pitchFamily="2" charset="-122"/>
                <a:cs typeface="Times New Roman" pitchFamily="18" charset="0"/>
              </a:rPr>
              <a:t>要低；</a:t>
            </a:r>
          </a:p>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(5) </a:t>
            </a:r>
            <a:r>
              <a:rPr lang="zh-CN" altLang="en-US" sz="2000" smtClean="0">
                <a:latin typeface="Times New Roman" pitchFamily="18" charset="0"/>
                <a:cs typeface="Times New Roman" pitchFamily="18" charset="0"/>
              </a:rPr>
              <a:t> </a:t>
            </a:r>
            <a:r>
              <a:rPr lang="zh-CN" altLang="en-US" sz="2000" smtClean="0">
                <a:latin typeface="宋体" pitchFamily="2" charset="-122"/>
                <a:cs typeface="Times New Roman" pitchFamily="18" charset="0"/>
              </a:rPr>
              <a:t> </a:t>
            </a:r>
            <a:r>
              <a:rPr lang="en-US" altLang="zh-CN" sz="2000" smtClean="0">
                <a:latin typeface="宋体" pitchFamily="2" charset="-122"/>
                <a:cs typeface="Times New Roman" pitchFamily="18" charset="0"/>
              </a:rPr>
              <a:t>DRAM</a:t>
            </a:r>
            <a:r>
              <a:rPr lang="zh-CN" altLang="en-US" sz="2000" smtClean="0">
                <a:latin typeface="宋体" pitchFamily="2" charset="-122"/>
                <a:cs typeface="Times New Roman" pitchFamily="18" charset="0"/>
              </a:rPr>
              <a:t>需要再生，这不仅浪费了宝贵的时间，还需要有配套的再生电路，其也要消耗一部分功率；</a:t>
            </a:r>
          </a:p>
          <a:p>
            <a:pPr algn="just" eaLnBrk="1" hangingPunct="1">
              <a:lnSpc>
                <a:spcPct val="90000"/>
              </a:lnSpc>
              <a:buFont typeface="Wingdings" pitchFamily="2" charset="2"/>
              <a:buNone/>
            </a:pPr>
            <a:endParaRPr lang="zh-CN" altLang="en-US" sz="2000" smtClean="0">
              <a:latin typeface="宋体" pitchFamily="2" charset="-122"/>
              <a:cs typeface="Times New Roman" pitchFamily="18" charset="0"/>
            </a:endParaRPr>
          </a:p>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(6) </a:t>
            </a:r>
            <a:r>
              <a:rPr lang="zh-CN" altLang="en-US" sz="2000" smtClean="0">
                <a:latin typeface="Times New Roman" pitchFamily="18" charset="0"/>
                <a:cs typeface="Times New Roman" pitchFamily="18" charset="0"/>
              </a:rPr>
              <a:t> </a:t>
            </a:r>
            <a:r>
              <a:rPr lang="zh-CN" altLang="en-US" sz="2000" smtClean="0">
                <a:latin typeface="宋体" pitchFamily="2" charset="-122"/>
                <a:cs typeface="Times New Roman" pitchFamily="18" charset="0"/>
              </a:rPr>
              <a:t> </a:t>
            </a:r>
            <a:r>
              <a:rPr lang="en-US" altLang="zh-CN" sz="2000" smtClean="0">
                <a:latin typeface="宋体" pitchFamily="2" charset="-122"/>
                <a:cs typeface="Times New Roman" pitchFamily="18" charset="0"/>
              </a:rPr>
              <a:t>SRAM</a:t>
            </a:r>
            <a:r>
              <a:rPr lang="zh-CN" altLang="en-US" sz="2000" smtClean="0">
                <a:latin typeface="宋体" pitchFamily="2" charset="-122"/>
                <a:cs typeface="Times New Roman" pitchFamily="18" charset="0"/>
              </a:rPr>
              <a:t>一般用作容量不大的高速存储器，</a:t>
            </a:r>
            <a:r>
              <a:rPr lang="en-US" altLang="zh-CN" sz="2000" smtClean="0">
                <a:latin typeface="宋体" pitchFamily="2" charset="-122"/>
                <a:cs typeface="Times New Roman" pitchFamily="18" charset="0"/>
              </a:rPr>
              <a:t>DRAM</a:t>
            </a:r>
            <a:r>
              <a:rPr lang="zh-CN" altLang="en-US" sz="2000" smtClean="0">
                <a:latin typeface="宋体" pitchFamily="2" charset="-122"/>
                <a:cs typeface="Times New Roman" pitchFamily="18" charset="0"/>
              </a:rPr>
              <a:t>一般用作主存</a:t>
            </a:r>
          </a:p>
          <a:p>
            <a:pPr algn="just" eaLnBrk="1" hangingPunct="1">
              <a:lnSpc>
                <a:spcPct val="90000"/>
              </a:lnSpc>
              <a:buFont typeface="Wingdings" pitchFamily="2" charset="2"/>
              <a:buNone/>
            </a:pPr>
            <a:endParaRPr lang="zh-CN" altLang="en-US" sz="2000" smtClean="0">
              <a:latin typeface="宋体" pitchFamily="2" charset="-122"/>
              <a:cs typeface="Times New Roman" pitchFamily="18" charset="0"/>
            </a:endParaRPr>
          </a:p>
          <a:p>
            <a:pPr algn="just" eaLnBrk="1" hangingPunct="1">
              <a:lnSpc>
                <a:spcPct val="90000"/>
              </a:lnSpc>
              <a:buFont typeface="Wingdings" pitchFamily="2" charset="2"/>
              <a:buNone/>
            </a:pPr>
            <a:r>
              <a:rPr lang="zh-CN" altLang="en-US" sz="2000" smtClean="0">
                <a:latin typeface="宋体" pitchFamily="2" charset="-122"/>
                <a:cs typeface="Times New Roman" pitchFamily="18" charset="0"/>
              </a:rPr>
              <a:t>(7) </a:t>
            </a:r>
            <a:r>
              <a:rPr lang="zh-CN" altLang="en-US" sz="2000" smtClean="0">
                <a:latin typeface="Times New Roman" pitchFamily="18" charset="0"/>
                <a:cs typeface="Times New Roman" pitchFamily="18" charset="0"/>
              </a:rPr>
              <a:t> </a:t>
            </a:r>
            <a:r>
              <a:rPr lang="zh-CN" altLang="en-US" sz="2000" smtClean="0">
                <a:latin typeface="宋体" pitchFamily="2" charset="-122"/>
                <a:cs typeface="Times New Roman" pitchFamily="18" charset="0"/>
              </a:rPr>
              <a:t> 它们共同的特点是当供电电源切断时，原存储的信息也消失。</a:t>
            </a:r>
          </a:p>
        </p:txBody>
      </p:sp>
      <p:sp>
        <p:nvSpPr>
          <p:cNvPr id="59397" name="AutoShape 4"/>
          <p:cNvSpPr>
            <a:spLocks/>
          </p:cNvSpPr>
          <p:nvPr/>
        </p:nvSpPr>
        <p:spPr bwMode="auto">
          <a:xfrm>
            <a:off x="1066800" y="1524000"/>
            <a:ext cx="76200" cy="1676400"/>
          </a:xfrm>
          <a:prstGeom prst="leftBrace">
            <a:avLst>
              <a:gd name="adj1" fmla="val 1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
        <p:nvSpPr>
          <p:cNvPr id="59398" name="AutoShape 5"/>
          <p:cNvSpPr>
            <a:spLocks/>
          </p:cNvSpPr>
          <p:nvPr/>
        </p:nvSpPr>
        <p:spPr bwMode="auto">
          <a:xfrm>
            <a:off x="1066800" y="3733800"/>
            <a:ext cx="76200" cy="4572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31543076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BE3D26FF-72AE-45A7-9EF2-54C8286E3EDC}" type="slidenum">
              <a:rPr lang="zh-CN" altLang="en-US">
                <a:solidFill>
                  <a:srgbClr val="000000"/>
                </a:solidFill>
              </a:rPr>
              <a:pPr>
                <a:defRPr/>
              </a:pPr>
              <a:t>43</a:t>
            </a:fld>
            <a:endParaRPr lang="zh-CN" altLang="en-US">
              <a:solidFill>
                <a:srgbClr val="000000"/>
              </a:solidFill>
            </a:endParaRPr>
          </a:p>
        </p:txBody>
      </p:sp>
      <p:sp>
        <p:nvSpPr>
          <p:cNvPr id="60419" name="Rectangle 2"/>
          <p:cNvSpPr>
            <a:spLocks noGrp="1" noChangeArrowheads="1"/>
          </p:cNvSpPr>
          <p:nvPr>
            <p:ph type="body" idx="1"/>
          </p:nvPr>
        </p:nvSpPr>
        <p:spPr>
          <a:xfrm>
            <a:off x="990600" y="0"/>
            <a:ext cx="7467600" cy="1143000"/>
          </a:xfrm>
        </p:spPr>
        <p:txBody>
          <a:bodyPr/>
          <a:lstStyle/>
          <a:p>
            <a:pPr algn="just" eaLnBrk="1" hangingPunct="1">
              <a:buFont typeface="Wingdings" pitchFamily="2" charset="2"/>
              <a:buNone/>
            </a:pPr>
            <a:r>
              <a:rPr lang="zh-CN" altLang="en-US" sz="2400" smtClean="0">
                <a:latin typeface="宋体" pitchFamily="2" charset="-122"/>
                <a:cs typeface="Times New Roman" pitchFamily="18" charset="0"/>
              </a:rPr>
              <a:t>三、</a:t>
            </a:r>
            <a:r>
              <a:rPr lang="en-US" altLang="zh-CN" sz="2400" smtClean="0">
                <a:latin typeface="宋体" pitchFamily="2" charset="-122"/>
                <a:cs typeface="Times New Roman" pitchFamily="18" charset="0"/>
              </a:rPr>
              <a:t>ROM</a:t>
            </a:r>
            <a:r>
              <a:rPr lang="zh-CN" altLang="en-US" sz="2400" smtClean="0">
                <a:latin typeface="宋体" pitchFamily="2" charset="-122"/>
                <a:cs typeface="Times New Roman" pitchFamily="18" charset="0"/>
              </a:rPr>
              <a:t>芯片</a:t>
            </a:r>
            <a:r>
              <a:rPr lang="zh-CN" altLang="en-US" sz="2400" smtClean="0">
                <a:latin typeface="宋体" pitchFamily="2" charset="-122"/>
              </a:rPr>
              <a:t>：</a:t>
            </a:r>
            <a:r>
              <a:rPr lang="en-US" altLang="zh-CN" sz="1800" smtClean="0">
                <a:latin typeface="宋体" pitchFamily="2" charset="-122"/>
                <a:cs typeface="Times New Roman" pitchFamily="18" charset="0"/>
              </a:rPr>
              <a:t>EPROM</a:t>
            </a:r>
            <a:r>
              <a:rPr lang="zh-CN" altLang="en-US" sz="1800" smtClean="0">
                <a:latin typeface="宋体" pitchFamily="2" charset="-122"/>
                <a:cs typeface="Times New Roman" pitchFamily="18" charset="0"/>
              </a:rPr>
              <a:t>的存储器芯片</a:t>
            </a:r>
            <a:r>
              <a:rPr lang="en-US" altLang="zh-CN" sz="1800" smtClean="0">
                <a:latin typeface="宋体" pitchFamily="2" charset="-122"/>
                <a:cs typeface="Times New Roman" pitchFamily="18" charset="0"/>
              </a:rPr>
              <a:t>Intel 2716</a:t>
            </a:r>
            <a:r>
              <a:rPr lang="zh-CN" altLang="en-US" sz="1800" smtClean="0">
                <a:latin typeface="宋体" pitchFamily="2" charset="-122"/>
                <a:cs typeface="Times New Roman" pitchFamily="18" charset="0"/>
              </a:rPr>
              <a:t>为例。</a:t>
            </a:r>
          </a:p>
          <a:p>
            <a:pPr algn="just" eaLnBrk="1" hangingPunct="1">
              <a:buFont typeface="Wingdings" pitchFamily="2" charset="2"/>
              <a:buNone/>
            </a:pPr>
            <a:r>
              <a:rPr lang="zh-CN" altLang="en-US" sz="1800" smtClean="0">
                <a:latin typeface="宋体" pitchFamily="2" charset="-122"/>
                <a:cs typeface="Times New Roman" pitchFamily="18" charset="0"/>
              </a:rPr>
              <a:t>                 2</a:t>
            </a:r>
            <a:r>
              <a:rPr lang="en-US" altLang="zh-CN" sz="1800" smtClean="0">
                <a:latin typeface="宋体" pitchFamily="2" charset="-122"/>
                <a:cs typeface="Times New Roman" pitchFamily="18" charset="0"/>
              </a:rPr>
              <a:t>K×8</a:t>
            </a:r>
            <a:r>
              <a:rPr lang="zh-CN" altLang="en-US" sz="1800" smtClean="0">
                <a:latin typeface="宋体" pitchFamily="2" charset="-122"/>
                <a:cs typeface="Times New Roman" pitchFamily="18" charset="0"/>
              </a:rPr>
              <a:t>位的只读存储器，如图6-20所示。</a:t>
            </a:r>
          </a:p>
          <a:p>
            <a:pPr algn="just" eaLnBrk="1" hangingPunct="1">
              <a:buFont typeface="Wingdings" pitchFamily="2" charset="2"/>
              <a:buNone/>
            </a:pPr>
            <a:r>
              <a:rPr lang="zh-CN" altLang="en-US" sz="1800" smtClean="0">
                <a:latin typeface="宋体" pitchFamily="2" charset="-122"/>
                <a:cs typeface="Times New Roman" pitchFamily="18" charset="0"/>
              </a:rPr>
              <a:t>                 采用双译码方式，16</a:t>
            </a:r>
            <a:r>
              <a:rPr lang="en-US" altLang="zh-CN" sz="1800" smtClean="0">
                <a:latin typeface="宋体" pitchFamily="2" charset="-122"/>
                <a:cs typeface="Times New Roman" pitchFamily="18" charset="0"/>
              </a:rPr>
              <a:t>K</a:t>
            </a:r>
            <a:r>
              <a:rPr lang="zh-CN" altLang="en-US" sz="1800" smtClean="0">
                <a:latin typeface="宋体" pitchFamily="2" charset="-122"/>
                <a:cs typeface="Times New Roman" pitchFamily="18" charset="0"/>
              </a:rPr>
              <a:t>个存储元排成128×128矩阵。</a:t>
            </a:r>
          </a:p>
        </p:txBody>
      </p:sp>
      <p:graphicFrame>
        <p:nvGraphicFramePr>
          <p:cNvPr id="60420" name="Object 3"/>
          <p:cNvGraphicFramePr>
            <a:graphicFrameLocks noChangeAspect="1"/>
          </p:cNvGraphicFramePr>
          <p:nvPr/>
        </p:nvGraphicFramePr>
        <p:xfrm>
          <a:off x="3505200" y="2057400"/>
          <a:ext cx="4572000" cy="3963988"/>
        </p:xfrm>
        <a:graphic>
          <a:graphicData uri="http://schemas.openxmlformats.org/presentationml/2006/ole">
            <mc:AlternateContent xmlns:mc="http://schemas.openxmlformats.org/markup-compatibility/2006">
              <mc:Choice xmlns:v="urn:schemas-microsoft-com:vml" Requires="v">
                <p:oleObj spid="_x0000_s23587" r:id="rId3" imgW="64440" imgH="64440" progId="">
                  <p:embed/>
                </p:oleObj>
              </mc:Choice>
              <mc:Fallback>
                <p:oleObj r:id="rId3" imgW="64440" imgH="64440" progId="">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057400"/>
                        <a:ext cx="4572000" cy="39639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1" name="AutoShape 4"/>
          <p:cNvSpPr>
            <a:spLocks/>
          </p:cNvSpPr>
          <p:nvPr/>
        </p:nvSpPr>
        <p:spPr bwMode="auto">
          <a:xfrm>
            <a:off x="990600" y="4419600"/>
            <a:ext cx="2122488" cy="703263"/>
          </a:xfrm>
          <a:prstGeom prst="borderCallout1">
            <a:avLst>
              <a:gd name="adj1" fmla="val 16255"/>
              <a:gd name="adj2" fmla="val 103588"/>
              <a:gd name="adj3" fmla="val -4065"/>
              <a:gd name="adj4" fmla="val 13231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smtClean="0">
                <a:solidFill>
                  <a:srgbClr val="FFFFFF"/>
                </a:solidFill>
                <a:latin typeface="Times New Roman" pitchFamily="18" charset="0"/>
              </a:rPr>
              <a:t>2</a:t>
            </a:r>
            <a:r>
              <a:rPr lang="en-US" altLang="zh-CN" sz="1600" smtClean="0">
                <a:solidFill>
                  <a:srgbClr val="FFFFFF"/>
                </a:solidFill>
                <a:latin typeface="Times New Roman" pitchFamily="18" charset="0"/>
              </a:rPr>
              <a:t>k=2048=2</a:t>
            </a:r>
            <a:r>
              <a:rPr lang="en-US" altLang="zh-CN" sz="1600" baseline="30000" smtClean="0">
                <a:solidFill>
                  <a:srgbClr val="FFFFFF"/>
                </a:solidFill>
                <a:latin typeface="Times New Roman" pitchFamily="18" charset="0"/>
              </a:rPr>
              <a:t>11</a:t>
            </a:r>
          </a:p>
          <a:p>
            <a:pPr fontAlgn="base">
              <a:spcBef>
                <a:spcPct val="0"/>
              </a:spcBef>
              <a:spcAft>
                <a:spcPct val="0"/>
              </a:spcAft>
            </a:pPr>
            <a:r>
              <a:rPr lang="zh-CN" altLang="en-US" sz="1600" smtClean="0">
                <a:solidFill>
                  <a:srgbClr val="FFFFFF"/>
                </a:solidFill>
                <a:latin typeface="Times New Roman" pitchFamily="18" charset="0"/>
              </a:rPr>
              <a:t>11</a:t>
            </a:r>
            <a:r>
              <a:rPr lang="zh-CN" altLang="en-US" sz="1600" smtClean="0">
                <a:solidFill>
                  <a:srgbClr val="FFFFFF"/>
                </a:solidFill>
                <a:latin typeface="宋体" pitchFamily="2" charset="-122"/>
              </a:rPr>
              <a:t>根地址线</a:t>
            </a:r>
            <a:r>
              <a:rPr lang="en-US" altLang="zh-CN" sz="1600" smtClean="0">
                <a:solidFill>
                  <a:srgbClr val="FFFFFF"/>
                </a:solidFill>
                <a:latin typeface="Times New Roman" pitchFamily="18" charset="0"/>
              </a:rPr>
              <a:t>A</a:t>
            </a:r>
            <a:r>
              <a:rPr lang="en-US" altLang="zh-CN" sz="1600" baseline="-30000" smtClean="0">
                <a:solidFill>
                  <a:srgbClr val="FFFFFF"/>
                </a:solidFill>
                <a:latin typeface="Times New Roman" pitchFamily="18" charset="0"/>
              </a:rPr>
              <a:t>0</a:t>
            </a:r>
            <a:r>
              <a:rPr lang="zh-CN" altLang="en-US" sz="1600" smtClean="0">
                <a:solidFill>
                  <a:srgbClr val="FFFFFF"/>
                </a:solidFill>
                <a:latin typeface="宋体" pitchFamily="2" charset="-122"/>
              </a:rPr>
              <a:t>～</a:t>
            </a:r>
            <a:r>
              <a:rPr lang="en-US" altLang="zh-CN" sz="1600" smtClean="0">
                <a:solidFill>
                  <a:srgbClr val="FFFFFF"/>
                </a:solidFill>
                <a:latin typeface="Times New Roman" pitchFamily="18" charset="0"/>
              </a:rPr>
              <a:t>A</a:t>
            </a:r>
            <a:r>
              <a:rPr lang="en-US" altLang="zh-CN" sz="1600" baseline="-30000" smtClean="0">
                <a:solidFill>
                  <a:srgbClr val="FFFFFF"/>
                </a:solidFill>
                <a:latin typeface="Times New Roman" pitchFamily="18" charset="0"/>
              </a:rPr>
              <a:t>10</a:t>
            </a:r>
            <a:r>
              <a:rPr lang="en-US" altLang="zh-CN" sz="2400" smtClean="0">
                <a:solidFill>
                  <a:srgbClr val="000000"/>
                </a:solidFill>
                <a:latin typeface="Times New Roman" pitchFamily="18" charset="0"/>
              </a:rPr>
              <a:t> </a:t>
            </a:r>
            <a:endParaRPr lang="zh-CN" altLang="en-US" sz="2400" smtClean="0">
              <a:solidFill>
                <a:srgbClr val="000000"/>
              </a:solidFill>
              <a:latin typeface="Times New Roman" pitchFamily="18" charset="0"/>
            </a:endParaRPr>
          </a:p>
        </p:txBody>
      </p:sp>
      <p:sp>
        <p:nvSpPr>
          <p:cNvPr id="60422" name="AutoShape 5"/>
          <p:cNvSpPr>
            <a:spLocks/>
          </p:cNvSpPr>
          <p:nvPr/>
        </p:nvSpPr>
        <p:spPr bwMode="auto">
          <a:xfrm>
            <a:off x="1143000" y="5422900"/>
            <a:ext cx="2590800" cy="901700"/>
          </a:xfrm>
          <a:prstGeom prst="borderCallout1">
            <a:avLst>
              <a:gd name="adj1" fmla="val 12676"/>
              <a:gd name="adj2" fmla="val 102940"/>
              <a:gd name="adj3" fmla="val -35917"/>
              <a:gd name="adj4" fmla="val 164644"/>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400" smtClean="0">
                <a:solidFill>
                  <a:srgbClr val="FFFFFF"/>
                </a:solidFill>
                <a:latin typeface="Times New Roman" pitchFamily="18" charset="0"/>
              </a:rPr>
              <a:t>7</a:t>
            </a:r>
            <a:r>
              <a:rPr lang="zh-CN" altLang="en-US" sz="1400" smtClean="0">
                <a:solidFill>
                  <a:srgbClr val="FFFFFF"/>
                </a:solidFill>
                <a:latin typeface="宋体" pitchFamily="2" charset="-122"/>
              </a:rPr>
              <a:t>位地址用于行译码，选择</a:t>
            </a:r>
            <a:r>
              <a:rPr lang="zh-CN" altLang="en-US" sz="1400" smtClean="0">
                <a:solidFill>
                  <a:srgbClr val="FFFFFF"/>
                </a:solidFill>
                <a:latin typeface="Times New Roman" pitchFamily="18" charset="0"/>
              </a:rPr>
              <a:t>128</a:t>
            </a:r>
            <a:r>
              <a:rPr lang="zh-CN" altLang="en-US" sz="1400" smtClean="0">
                <a:solidFill>
                  <a:srgbClr val="FFFFFF"/>
                </a:solidFill>
                <a:latin typeface="宋体" pitchFamily="2" charset="-122"/>
              </a:rPr>
              <a:t>行中的一行</a:t>
            </a:r>
            <a:r>
              <a:rPr lang="zh-CN" altLang="en-US" sz="1400" smtClean="0">
                <a:solidFill>
                  <a:srgbClr val="FFFFFF"/>
                </a:solidFill>
                <a:latin typeface="Times New Roman" pitchFamily="18" charset="0"/>
              </a:rPr>
              <a:t> (2</a:t>
            </a:r>
            <a:r>
              <a:rPr lang="zh-CN" altLang="en-US" sz="1400" baseline="30000" smtClean="0">
                <a:solidFill>
                  <a:srgbClr val="FFFFFF"/>
                </a:solidFill>
                <a:latin typeface="Times New Roman" pitchFamily="18" charset="0"/>
              </a:rPr>
              <a:t>7</a:t>
            </a:r>
            <a:r>
              <a:rPr lang="zh-CN" altLang="en-US" sz="1400" smtClean="0">
                <a:solidFill>
                  <a:srgbClr val="FFFFFF"/>
                </a:solidFill>
                <a:latin typeface="Times New Roman" pitchFamily="18" charset="0"/>
              </a:rPr>
              <a:t>=128)</a:t>
            </a:r>
          </a:p>
          <a:p>
            <a:pPr algn="ctr" fontAlgn="base">
              <a:spcBef>
                <a:spcPct val="0"/>
              </a:spcBef>
              <a:spcAft>
                <a:spcPct val="0"/>
              </a:spcAft>
            </a:pPr>
            <a:r>
              <a:rPr lang="zh-CN" altLang="en-US" sz="1400" smtClean="0">
                <a:solidFill>
                  <a:srgbClr val="FFFFFF"/>
                </a:solidFill>
                <a:latin typeface="Times New Roman" pitchFamily="18" charset="0"/>
              </a:rPr>
              <a:t>4</a:t>
            </a:r>
            <a:r>
              <a:rPr lang="zh-CN" altLang="en-US" sz="1400" smtClean="0">
                <a:solidFill>
                  <a:srgbClr val="FFFFFF"/>
                </a:solidFill>
                <a:latin typeface="宋体" pitchFamily="2" charset="-122"/>
              </a:rPr>
              <a:t>位地址用于列译码，以选择</a:t>
            </a:r>
            <a:r>
              <a:rPr lang="zh-CN" altLang="en-US" sz="1400" smtClean="0">
                <a:solidFill>
                  <a:srgbClr val="FFFFFF"/>
                </a:solidFill>
                <a:latin typeface="Times New Roman" pitchFamily="18" charset="0"/>
              </a:rPr>
              <a:t>16(128/8)</a:t>
            </a:r>
            <a:r>
              <a:rPr lang="zh-CN" altLang="en-US" sz="1400" smtClean="0">
                <a:solidFill>
                  <a:srgbClr val="FFFFFF"/>
                </a:solidFill>
                <a:latin typeface="宋体" pitchFamily="2" charset="-122"/>
              </a:rPr>
              <a:t>组中的一组</a:t>
            </a:r>
            <a:r>
              <a:rPr lang="zh-CN" altLang="en-US" sz="1400" smtClean="0">
                <a:solidFill>
                  <a:srgbClr val="FFFFFF"/>
                </a:solidFill>
                <a:latin typeface="Times New Roman" pitchFamily="18" charset="0"/>
              </a:rPr>
              <a:t> </a:t>
            </a:r>
          </a:p>
        </p:txBody>
      </p:sp>
      <p:sp>
        <p:nvSpPr>
          <p:cNvPr id="60423" name="AutoShape 6"/>
          <p:cNvSpPr>
            <a:spLocks/>
          </p:cNvSpPr>
          <p:nvPr/>
        </p:nvSpPr>
        <p:spPr bwMode="auto">
          <a:xfrm>
            <a:off x="2362200" y="1143000"/>
            <a:ext cx="2971800" cy="533400"/>
          </a:xfrm>
          <a:prstGeom prst="borderCallout1">
            <a:avLst>
              <a:gd name="adj1" fmla="val 21431"/>
              <a:gd name="adj2" fmla="val 102565"/>
              <a:gd name="adj3" fmla="val 342856"/>
              <a:gd name="adj4" fmla="val 167417"/>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fontAlgn="base">
              <a:spcBef>
                <a:spcPct val="0"/>
              </a:spcBef>
              <a:spcAft>
                <a:spcPct val="0"/>
              </a:spcAft>
            </a:pPr>
            <a:r>
              <a:rPr lang="zh-CN" altLang="en-US" sz="1400" smtClean="0">
                <a:solidFill>
                  <a:srgbClr val="FFFFFF"/>
                </a:solidFill>
                <a:latin typeface="宋体" pitchFamily="2" charset="-122"/>
              </a:rPr>
              <a:t>被选中的一组8位同时读出，经缓冲器送至8个数据输出端</a:t>
            </a:r>
            <a:r>
              <a:rPr lang="en-US" altLang="zh-CN" sz="1400" smtClean="0">
                <a:solidFill>
                  <a:srgbClr val="FFFFFF"/>
                </a:solidFill>
                <a:latin typeface="宋体" pitchFamily="2" charset="-122"/>
              </a:rPr>
              <a:t>D</a:t>
            </a:r>
            <a:r>
              <a:rPr lang="en-US" altLang="zh-CN" sz="1400" baseline="-30000" smtClean="0">
                <a:solidFill>
                  <a:srgbClr val="FFFFFF"/>
                </a:solidFill>
                <a:latin typeface="宋体" pitchFamily="2" charset="-122"/>
              </a:rPr>
              <a:t>0</a:t>
            </a:r>
            <a:r>
              <a:rPr lang="zh-CN" altLang="en-US" sz="1400" smtClean="0">
                <a:solidFill>
                  <a:srgbClr val="FFFFFF"/>
                </a:solidFill>
                <a:latin typeface="宋体" pitchFamily="2" charset="-122"/>
              </a:rPr>
              <a:t>～</a:t>
            </a:r>
            <a:r>
              <a:rPr lang="en-US" altLang="zh-CN" sz="1400" smtClean="0">
                <a:solidFill>
                  <a:srgbClr val="FFFFFF"/>
                </a:solidFill>
                <a:latin typeface="宋体" pitchFamily="2" charset="-122"/>
              </a:rPr>
              <a:t>D</a:t>
            </a:r>
            <a:r>
              <a:rPr lang="en-US" altLang="zh-CN" sz="1400" baseline="-30000" smtClean="0">
                <a:solidFill>
                  <a:srgbClr val="FFFFFF"/>
                </a:solidFill>
                <a:latin typeface="宋体" pitchFamily="2" charset="-122"/>
              </a:rPr>
              <a:t>7</a:t>
            </a:r>
            <a:r>
              <a:rPr lang="zh-CN" altLang="en-US" sz="1400" smtClean="0">
                <a:solidFill>
                  <a:srgbClr val="FFFFFF"/>
                </a:solidFill>
                <a:latin typeface="宋体" pitchFamily="2" charset="-122"/>
              </a:rPr>
              <a:t>。</a:t>
            </a:r>
            <a:endParaRPr lang="zh-CN" altLang="en-US" sz="1400" smtClean="0">
              <a:solidFill>
                <a:srgbClr val="FFFFFF"/>
              </a:solidFill>
              <a:latin typeface="Times New Roman" pitchFamily="18" charset="0"/>
            </a:endParaRPr>
          </a:p>
        </p:txBody>
      </p:sp>
    </p:spTree>
    <p:extLst>
      <p:ext uri="{BB962C8B-B14F-4D97-AF65-F5344CB8AC3E}">
        <p14:creationId xmlns:p14="http://schemas.microsoft.com/office/powerpoint/2010/main" val="39010053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FCC24447-4954-41BD-A34D-08AB30DC6E57}" type="slidenum">
              <a:rPr lang="zh-CN" altLang="en-US">
                <a:solidFill>
                  <a:srgbClr val="000000"/>
                </a:solidFill>
              </a:rPr>
              <a:pPr>
                <a:defRPr/>
              </a:pPr>
              <a:t>44</a:t>
            </a:fld>
            <a:endParaRPr lang="zh-CN" altLang="en-US">
              <a:solidFill>
                <a:srgbClr val="000000"/>
              </a:solidFill>
            </a:endParaRPr>
          </a:p>
        </p:txBody>
      </p:sp>
      <p:graphicFrame>
        <p:nvGraphicFramePr>
          <p:cNvPr id="61443" name="Object 2"/>
          <p:cNvGraphicFramePr>
            <a:graphicFrameLocks noChangeAspect="1"/>
          </p:cNvGraphicFramePr>
          <p:nvPr/>
        </p:nvGraphicFramePr>
        <p:xfrm>
          <a:off x="3505200" y="2057400"/>
          <a:ext cx="4572000" cy="3963988"/>
        </p:xfrm>
        <a:graphic>
          <a:graphicData uri="http://schemas.openxmlformats.org/presentationml/2006/ole">
            <mc:AlternateContent xmlns:mc="http://schemas.openxmlformats.org/markup-compatibility/2006">
              <mc:Choice xmlns:v="urn:schemas-microsoft-com:vml" Requires="v">
                <p:oleObj spid="_x0000_s24611" r:id="rId3" imgW="64440" imgH="64440" progId="">
                  <p:embed/>
                </p:oleObj>
              </mc:Choice>
              <mc:Fallback>
                <p:oleObj r:id="rId3" imgW="64440" imgH="64440" progId="">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057400"/>
                        <a:ext cx="4572000" cy="39639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4" name="AutoShape 3"/>
          <p:cNvSpPr>
            <a:spLocks/>
          </p:cNvSpPr>
          <p:nvPr/>
        </p:nvSpPr>
        <p:spPr bwMode="auto">
          <a:xfrm>
            <a:off x="838200" y="3886200"/>
            <a:ext cx="2743200" cy="1676400"/>
          </a:xfrm>
          <a:prstGeom prst="borderCallout1">
            <a:avLst>
              <a:gd name="adj1" fmla="val 6819"/>
              <a:gd name="adj2" fmla="val 102778"/>
              <a:gd name="adj3" fmla="val -46116"/>
              <a:gd name="adj4" fmla="val 133625"/>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r>
              <a:rPr lang="zh-CN" altLang="en-US" sz="1400" smtClean="0">
                <a:solidFill>
                  <a:srgbClr val="FFFFFF"/>
                </a:solidFill>
                <a:latin typeface="宋体" pitchFamily="2" charset="-122"/>
              </a:rPr>
              <a:t>1.片选信号和</a:t>
            </a:r>
            <a:r>
              <a:rPr lang="en-US" altLang="zh-CN" sz="1400" smtClean="0">
                <a:solidFill>
                  <a:srgbClr val="FFFFFF"/>
                </a:solidFill>
                <a:latin typeface="宋体" pitchFamily="2" charset="-122"/>
              </a:rPr>
              <a:t>PD/PGM</a:t>
            </a:r>
            <a:r>
              <a:rPr lang="zh-CN" altLang="en-US" sz="1400" smtClean="0">
                <a:solidFill>
                  <a:srgbClr val="FFFFFF"/>
                </a:solidFill>
                <a:latin typeface="宋体" pitchFamily="2" charset="-122"/>
              </a:rPr>
              <a:t>为编程控制信号，在正常工作时，它们连在一起，芯片被选中时输入低电平，可读出数据。芯片未被选中(即不工作)时，</a:t>
            </a:r>
            <a:r>
              <a:rPr lang="en-US" altLang="zh-CN" sz="1400" smtClean="0">
                <a:solidFill>
                  <a:srgbClr val="FFFFFF"/>
                </a:solidFill>
                <a:latin typeface="宋体" pitchFamily="2" charset="-122"/>
              </a:rPr>
              <a:t>PD/PGM</a:t>
            </a:r>
            <a:r>
              <a:rPr lang="zh-CN" altLang="en-US" sz="1400" smtClean="0">
                <a:solidFill>
                  <a:srgbClr val="FFFFFF"/>
                </a:solidFill>
                <a:latin typeface="宋体" pitchFamily="2" charset="-122"/>
              </a:rPr>
              <a:t>线输入高电平，这样可使</a:t>
            </a:r>
            <a:r>
              <a:rPr lang="en-US" altLang="zh-CN" sz="1400" smtClean="0">
                <a:solidFill>
                  <a:srgbClr val="FFFFFF"/>
                </a:solidFill>
                <a:latin typeface="宋体" pitchFamily="2" charset="-122"/>
              </a:rPr>
              <a:t>EPROM</a:t>
            </a:r>
            <a:r>
              <a:rPr lang="zh-CN" altLang="en-US" sz="1400" smtClean="0">
                <a:solidFill>
                  <a:srgbClr val="FFFFFF"/>
                </a:solidFill>
                <a:latin typeface="宋体" pitchFamily="2" charset="-122"/>
              </a:rPr>
              <a:t>的功耗下降(下降75%左右)。</a:t>
            </a:r>
          </a:p>
          <a:p>
            <a:pPr eaLnBrk="0" fontAlgn="base" hangingPunct="0">
              <a:spcBef>
                <a:spcPct val="0"/>
              </a:spcBef>
              <a:spcAft>
                <a:spcPct val="0"/>
              </a:spcAft>
            </a:pPr>
            <a:endParaRPr lang="zh-CN" altLang="en-US" sz="1400" smtClean="0">
              <a:solidFill>
                <a:srgbClr val="FFFFFF"/>
              </a:solidFill>
              <a:latin typeface="宋体" pitchFamily="2" charset="-122"/>
            </a:endParaRPr>
          </a:p>
        </p:txBody>
      </p:sp>
      <p:sp>
        <p:nvSpPr>
          <p:cNvPr id="61445" name="AutoShape 4"/>
          <p:cNvSpPr>
            <a:spLocks/>
          </p:cNvSpPr>
          <p:nvPr/>
        </p:nvSpPr>
        <p:spPr bwMode="auto">
          <a:xfrm>
            <a:off x="990600" y="152400"/>
            <a:ext cx="4019550" cy="1939925"/>
          </a:xfrm>
          <a:prstGeom prst="borderCallout1">
            <a:avLst>
              <a:gd name="adj1" fmla="val 5894"/>
              <a:gd name="adj2" fmla="val 101894"/>
              <a:gd name="adj3" fmla="val 115222"/>
              <a:gd name="adj4" fmla="val 12275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r>
              <a:rPr lang="zh-CN" altLang="en-US" sz="1400" smtClean="0">
                <a:solidFill>
                  <a:srgbClr val="FFFFFF"/>
                </a:solidFill>
                <a:latin typeface="宋体" pitchFamily="2" charset="-122"/>
              </a:rPr>
              <a:t>2.需要写入信息</a:t>
            </a:r>
            <a:r>
              <a:rPr lang="zh-CN" altLang="en-US" sz="1400" smtClean="0">
                <a:solidFill>
                  <a:srgbClr val="FFFFFF"/>
                </a:solidFill>
                <a:latin typeface="Times New Roman" pitchFamily="18" charset="0"/>
              </a:rPr>
              <a:t>(</a:t>
            </a:r>
            <a:r>
              <a:rPr lang="zh-CN" altLang="en-US" sz="1400" smtClean="0">
                <a:solidFill>
                  <a:srgbClr val="FFFFFF"/>
                </a:solidFill>
                <a:latin typeface="宋体" pitchFamily="2" charset="-122"/>
              </a:rPr>
              <a:t>称为</a:t>
            </a:r>
            <a:r>
              <a:rPr lang="zh-CN" altLang="en-US" sz="1400" smtClean="0">
                <a:solidFill>
                  <a:srgbClr val="FFFFFF"/>
                </a:solidFill>
                <a:latin typeface="Times New Roman" pitchFamily="18" charset="0"/>
              </a:rPr>
              <a:t>“</a:t>
            </a:r>
            <a:r>
              <a:rPr lang="zh-CN" altLang="en-US" sz="1400" smtClean="0">
                <a:solidFill>
                  <a:srgbClr val="FFFFFF"/>
                </a:solidFill>
                <a:latin typeface="宋体" pitchFamily="2" charset="-122"/>
              </a:rPr>
              <a:t>编程</a:t>
            </a:r>
            <a:r>
              <a:rPr lang="zh-CN" altLang="en-US" sz="1400" smtClean="0">
                <a:solidFill>
                  <a:srgbClr val="FFFFFF"/>
                </a:solidFill>
                <a:latin typeface="Times New Roman" pitchFamily="18" charset="0"/>
              </a:rPr>
              <a:t>”)</a:t>
            </a:r>
            <a:r>
              <a:rPr lang="zh-CN" altLang="en-US" sz="1400" smtClean="0">
                <a:solidFill>
                  <a:srgbClr val="FFFFFF"/>
                </a:solidFill>
                <a:latin typeface="宋体" pitchFamily="2" charset="-122"/>
              </a:rPr>
              <a:t>时：</a:t>
            </a:r>
          </a:p>
          <a:p>
            <a:pPr eaLnBrk="0" fontAlgn="base" hangingPunct="0">
              <a:spcBef>
                <a:spcPct val="0"/>
              </a:spcBef>
              <a:spcAft>
                <a:spcPct val="0"/>
              </a:spcAft>
            </a:pPr>
            <a:r>
              <a:rPr lang="zh-CN" altLang="en-US" sz="1400" smtClean="0">
                <a:solidFill>
                  <a:srgbClr val="FFFFFF"/>
                </a:solidFill>
                <a:latin typeface="宋体" pitchFamily="2" charset="-122"/>
              </a:rPr>
              <a:t>电源线</a:t>
            </a:r>
            <a:r>
              <a:rPr lang="en-US" altLang="zh-CN" sz="1400" smtClean="0">
                <a:solidFill>
                  <a:srgbClr val="FFFFFF"/>
                </a:solidFill>
                <a:latin typeface="Times New Roman" pitchFamily="18" charset="0"/>
              </a:rPr>
              <a:t>V </a:t>
            </a:r>
            <a:r>
              <a:rPr lang="en-US" altLang="zh-CN" sz="1400" baseline="-30000" smtClean="0">
                <a:solidFill>
                  <a:srgbClr val="FFFFFF"/>
                </a:solidFill>
                <a:latin typeface="Times New Roman" pitchFamily="18" charset="0"/>
              </a:rPr>
              <a:t>PP</a:t>
            </a:r>
            <a:r>
              <a:rPr lang="en-US" altLang="zh-CN" sz="1400" smtClean="0">
                <a:solidFill>
                  <a:srgbClr val="FFFFFF"/>
                </a:solidFill>
                <a:latin typeface="Times New Roman" pitchFamily="18" charset="0"/>
              </a:rPr>
              <a:t> </a:t>
            </a:r>
            <a:r>
              <a:rPr lang="zh-CN" altLang="en-US" sz="1400" smtClean="0">
                <a:solidFill>
                  <a:srgbClr val="FFFFFF"/>
                </a:solidFill>
                <a:latin typeface="宋体" pitchFamily="2" charset="-122"/>
              </a:rPr>
              <a:t>改接</a:t>
            </a:r>
            <a:r>
              <a:rPr lang="zh-CN" altLang="en-US" sz="1400" smtClean="0">
                <a:solidFill>
                  <a:srgbClr val="FFFFFF"/>
                </a:solidFill>
                <a:latin typeface="Times New Roman" pitchFamily="18" charset="0"/>
              </a:rPr>
              <a:t>+25</a:t>
            </a:r>
            <a:r>
              <a:rPr lang="en-US" altLang="zh-CN" sz="1400" smtClean="0">
                <a:solidFill>
                  <a:srgbClr val="FFFFFF"/>
                </a:solidFill>
                <a:latin typeface="Times New Roman" pitchFamily="18" charset="0"/>
              </a:rPr>
              <a:t>V(</a:t>
            </a:r>
            <a:r>
              <a:rPr lang="zh-CN" altLang="en-US" sz="1400" smtClean="0">
                <a:solidFill>
                  <a:srgbClr val="FFFFFF"/>
                </a:solidFill>
                <a:latin typeface="宋体" pitchFamily="2" charset="-122"/>
              </a:rPr>
              <a:t>平时接</a:t>
            </a:r>
            <a:r>
              <a:rPr lang="zh-CN" altLang="en-US" sz="1400" smtClean="0">
                <a:solidFill>
                  <a:srgbClr val="FFFFFF"/>
                </a:solidFill>
                <a:latin typeface="Times New Roman" pitchFamily="18" charset="0"/>
              </a:rPr>
              <a:t>+5</a:t>
            </a:r>
            <a:r>
              <a:rPr lang="en-US" altLang="zh-CN" sz="1400" smtClean="0">
                <a:solidFill>
                  <a:srgbClr val="FFFFFF"/>
                </a:solidFill>
                <a:latin typeface="Times New Roman" pitchFamily="18" charset="0"/>
              </a:rPr>
              <a:t>V</a:t>
            </a:r>
            <a:r>
              <a:rPr lang="zh-CN" altLang="en-US" sz="1400" smtClean="0">
                <a:solidFill>
                  <a:srgbClr val="FFFFFF"/>
                </a:solidFill>
                <a:latin typeface="宋体" pitchFamily="2" charset="-122"/>
              </a:rPr>
              <a:t>，与电源线</a:t>
            </a:r>
            <a:r>
              <a:rPr lang="en-US" altLang="zh-CN" sz="1400" smtClean="0">
                <a:solidFill>
                  <a:srgbClr val="FFFFFF"/>
                </a:solidFill>
                <a:latin typeface="Times New Roman" pitchFamily="18" charset="0"/>
              </a:rPr>
              <a:t>V</a:t>
            </a:r>
            <a:r>
              <a:rPr lang="en-US" altLang="zh-CN" sz="1400" baseline="-30000" smtClean="0">
                <a:solidFill>
                  <a:srgbClr val="FFFFFF"/>
                </a:solidFill>
                <a:latin typeface="Times New Roman" pitchFamily="18" charset="0"/>
              </a:rPr>
              <a:t> CC</a:t>
            </a:r>
            <a:r>
              <a:rPr lang="en-US" altLang="zh-CN" sz="1400" smtClean="0">
                <a:solidFill>
                  <a:srgbClr val="FFFFFF"/>
                </a:solidFill>
                <a:latin typeface="Times New Roman" pitchFamily="18" charset="0"/>
              </a:rPr>
              <a:t> </a:t>
            </a:r>
            <a:r>
              <a:rPr lang="zh-CN" altLang="en-US" sz="1400" smtClean="0">
                <a:solidFill>
                  <a:srgbClr val="FFFFFF"/>
                </a:solidFill>
                <a:latin typeface="宋体" pitchFamily="2" charset="-122"/>
              </a:rPr>
              <a:t>相同</a:t>
            </a:r>
            <a:r>
              <a:rPr lang="zh-CN" altLang="en-US" sz="1400" smtClean="0">
                <a:solidFill>
                  <a:srgbClr val="FFFFFF"/>
                </a:solidFill>
                <a:latin typeface="Times New Roman" pitchFamily="18" charset="0"/>
              </a:rPr>
              <a:t>)</a:t>
            </a:r>
            <a:r>
              <a:rPr lang="zh-CN" altLang="en-US" sz="1400" smtClean="0">
                <a:solidFill>
                  <a:srgbClr val="FFFFFF"/>
                </a:solidFill>
                <a:latin typeface="宋体" pitchFamily="2" charset="-122"/>
              </a:rPr>
              <a:t>，</a:t>
            </a:r>
          </a:p>
          <a:p>
            <a:pPr eaLnBrk="0" fontAlgn="base" hangingPunct="0">
              <a:spcBef>
                <a:spcPct val="0"/>
              </a:spcBef>
              <a:spcAft>
                <a:spcPct val="0"/>
              </a:spcAft>
            </a:pPr>
            <a:r>
              <a:rPr lang="zh-CN" altLang="en-US" sz="1400" smtClean="0">
                <a:solidFill>
                  <a:srgbClr val="FFFFFF"/>
                </a:solidFill>
                <a:latin typeface="宋体" pitchFamily="2" charset="-122"/>
              </a:rPr>
              <a:t>将要写入的存储单元的地址送上地址线，要写入的</a:t>
            </a:r>
            <a:r>
              <a:rPr lang="zh-CN" altLang="en-US" sz="1400" smtClean="0">
                <a:solidFill>
                  <a:srgbClr val="FFFFFF"/>
                </a:solidFill>
                <a:latin typeface="Times New Roman" pitchFamily="18" charset="0"/>
              </a:rPr>
              <a:t>8</a:t>
            </a:r>
            <a:r>
              <a:rPr lang="zh-CN" altLang="en-US" sz="1400" smtClean="0">
                <a:solidFill>
                  <a:srgbClr val="FFFFFF"/>
                </a:solidFill>
                <a:latin typeface="宋体" pitchFamily="2" charset="-122"/>
              </a:rPr>
              <a:t>位数据送数据线，</a:t>
            </a:r>
          </a:p>
          <a:p>
            <a:pPr eaLnBrk="0" fontAlgn="base" hangingPunct="0">
              <a:spcBef>
                <a:spcPct val="0"/>
              </a:spcBef>
              <a:spcAft>
                <a:spcPct val="0"/>
              </a:spcAft>
            </a:pPr>
            <a:r>
              <a:rPr lang="zh-CN" altLang="en-US" sz="1400" smtClean="0">
                <a:solidFill>
                  <a:srgbClr val="FFFFFF"/>
                </a:solidFill>
                <a:latin typeface="宋体" pitchFamily="2" charset="-122"/>
              </a:rPr>
              <a:t>然后在</a:t>
            </a:r>
            <a:r>
              <a:rPr lang="en-US" altLang="zh-CN" sz="1400" smtClean="0">
                <a:solidFill>
                  <a:srgbClr val="FFFFFF"/>
                </a:solidFill>
                <a:latin typeface="Times New Roman" pitchFamily="18" charset="0"/>
              </a:rPr>
              <a:t>PD/PGM</a:t>
            </a:r>
            <a:r>
              <a:rPr lang="zh-CN" altLang="en-US" sz="1400" smtClean="0">
                <a:solidFill>
                  <a:srgbClr val="FFFFFF"/>
                </a:solidFill>
                <a:latin typeface="宋体" pitchFamily="2" charset="-122"/>
              </a:rPr>
              <a:t>输入端加上一个宽度为</a:t>
            </a:r>
            <a:r>
              <a:rPr lang="zh-CN" altLang="en-US" sz="1400" smtClean="0">
                <a:solidFill>
                  <a:srgbClr val="FFFFFF"/>
                </a:solidFill>
                <a:latin typeface="Times New Roman" pitchFamily="18" charset="0"/>
              </a:rPr>
              <a:t>50</a:t>
            </a:r>
            <a:r>
              <a:rPr lang="en-US" altLang="zh-CN" sz="1400" smtClean="0">
                <a:solidFill>
                  <a:srgbClr val="FFFFFF"/>
                </a:solidFill>
                <a:latin typeface="Times New Roman" pitchFamily="18" charset="0"/>
              </a:rPr>
              <a:t>ms(</a:t>
            </a:r>
            <a:r>
              <a:rPr lang="zh-CN" altLang="en-US" sz="1400" smtClean="0">
                <a:solidFill>
                  <a:srgbClr val="FFFFFF"/>
                </a:solidFill>
                <a:latin typeface="宋体" pitchFamily="2" charset="-122"/>
              </a:rPr>
              <a:t>不能大于</a:t>
            </a:r>
            <a:r>
              <a:rPr lang="zh-CN" altLang="en-US" sz="1400" smtClean="0">
                <a:solidFill>
                  <a:srgbClr val="FFFFFF"/>
                </a:solidFill>
                <a:latin typeface="Times New Roman" pitchFamily="18" charset="0"/>
              </a:rPr>
              <a:t>55</a:t>
            </a:r>
            <a:r>
              <a:rPr lang="en-US" altLang="zh-CN" sz="1400" smtClean="0">
                <a:solidFill>
                  <a:srgbClr val="FFFFFF"/>
                </a:solidFill>
                <a:latin typeface="Times New Roman" pitchFamily="18" charset="0"/>
              </a:rPr>
              <a:t>ms)</a:t>
            </a:r>
            <a:r>
              <a:rPr lang="zh-CN" altLang="en-US" sz="1400" smtClean="0">
                <a:solidFill>
                  <a:srgbClr val="FFFFFF"/>
                </a:solidFill>
                <a:latin typeface="宋体" pitchFamily="2" charset="-122"/>
              </a:rPr>
              <a:t>的正脉冲</a:t>
            </a:r>
            <a:r>
              <a:rPr lang="zh-CN" altLang="en-US" sz="1400" smtClean="0">
                <a:solidFill>
                  <a:srgbClr val="FFFFFF"/>
                </a:solidFill>
                <a:latin typeface="Times New Roman" pitchFamily="18" charset="0"/>
              </a:rPr>
              <a:t>(+5</a:t>
            </a:r>
            <a:r>
              <a:rPr lang="en-US" altLang="zh-CN" sz="1400" smtClean="0">
                <a:solidFill>
                  <a:srgbClr val="FFFFFF"/>
                </a:solidFill>
                <a:latin typeface="Times New Roman" pitchFamily="18" charset="0"/>
              </a:rPr>
              <a:t>V)</a:t>
            </a:r>
            <a:r>
              <a:rPr lang="zh-CN" altLang="en-US" sz="1400" smtClean="0">
                <a:solidFill>
                  <a:srgbClr val="FFFFFF"/>
                </a:solidFill>
                <a:latin typeface="宋体" pitchFamily="2" charset="-122"/>
              </a:rPr>
              <a:t>，在编程逻辑控制下，就可实现写入。</a:t>
            </a:r>
          </a:p>
        </p:txBody>
      </p:sp>
    </p:spTree>
    <p:extLst>
      <p:ext uri="{BB962C8B-B14F-4D97-AF65-F5344CB8AC3E}">
        <p14:creationId xmlns:p14="http://schemas.microsoft.com/office/powerpoint/2010/main" val="22385278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局部性原理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任何时间内，程序访问的只是地址空间相对较小的一部分内容。</a:t>
            </a:r>
            <a:endParaRPr lang="en-US" altLang="zh-CN" dirty="0" smtClean="0"/>
          </a:p>
          <a:p>
            <a:r>
              <a:rPr lang="zh-CN" altLang="en-US" dirty="0" smtClean="0"/>
              <a:t>时间局部性：</a:t>
            </a:r>
            <a:endParaRPr lang="en-US" altLang="zh-CN" dirty="0" smtClean="0"/>
          </a:p>
          <a:p>
            <a:pPr lvl="1"/>
            <a:r>
              <a:rPr lang="en-US" altLang="zh-CN" dirty="0" smtClean="0"/>
              <a:t>P281</a:t>
            </a:r>
            <a:r>
              <a:rPr lang="zh-CN" altLang="en-US" dirty="0" smtClean="0"/>
              <a:t>下方</a:t>
            </a:r>
            <a:endParaRPr lang="en-US" altLang="zh-CN" dirty="0"/>
          </a:p>
          <a:p>
            <a:pPr lvl="1"/>
            <a:r>
              <a:rPr lang="zh-CN" altLang="en-US" dirty="0" smtClean="0"/>
              <a:t>例如：循环</a:t>
            </a:r>
            <a:endParaRPr lang="en-US" altLang="zh-CN" dirty="0" smtClean="0"/>
          </a:p>
          <a:p>
            <a:pPr lvl="1"/>
            <a:r>
              <a:rPr lang="zh-CN" altLang="en-US" dirty="0"/>
              <a:t>将</a:t>
            </a:r>
            <a:r>
              <a:rPr lang="zh-CN" altLang="en-US" dirty="0" smtClean="0"/>
              <a:t>最近访问过的数据放得离</a:t>
            </a:r>
            <a:r>
              <a:rPr lang="en-US" altLang="zh-CN" dirty="0" err="1" smtClean="0"/>
              <a:t>cpu</a:t>
            </a:r>
            <a:r>
              <a:rPr lang="zh-CN" altLang="en-US" dirty="0" smtClean="0"/>
              <a:t>近</a:t>
            </a:r>
            <a:endParaRPr lang="en-US" altLang="zh-CN" dirty="0"/>
          </a:p>
          <a:p>
            <a:r>
              <a:rPr lang="zh-CN" altLang="en-US" dirty="0" smtClean="0"/>
              <a:t>空间局部性：</a:t>
            </a:r>
            <a:endParaRPr lang="en-US" altLang="zh-CN" dirty="0"/>
          </a:p>
          <a:p>
            <a:pPr lvl="1"/>
            <a:r>
              <a:rPr lang="en-US" altLang="zh-CN" dirty="0" smtClean="0"/>
              <a:t>P281</a:t>
            </a:r>
          </a:p>
          <a:p>
            <a:pPr lvl="1"/>
            <a:r>
              <a:rPr lang="zh-CN" altLang="en-US" dirty="0" smtClean="0"/>
              <a:t>例如：指令的顺序执行、数组、记录</a:t>
            </a:r>
            <a:endParaRPr lang="en-US" altLang="zh-CN" dirty="0" smtClean="0"/>
          </a:p>
          <a:p>
            <a:pPr lvl="1"/>
            <a:r>
              <a:rPr lang="zh-CN" altLang="en-US" dirty="0" smtClean="0">
                <a:ea typeface="宋体" pitchFamily="2" charset="-122"/>
              </a:rPr>
              <a:t>将最近访问过的数据附近的块放得离</a:t>
            </a:r>
            <a:r>
              <a:rPr lang="en-US" altLang="zh-CN" dirty="0" err="1" smtClean="0">
                <a:ea typeface="宋体" pitchFamily="2" charset="-122"/>
              </a:rPr>
              <a:t>cpu</a:t>
            </a:r>
            <a:r>
              <a:rPr lang="zh-CN" altLang="en-US" dirty="0" smtClean="0">
                <a:ea typeface="宋体" pitchFamily="2" charset="-122"/>
              </a:rPr>
              <a:t>近</a:t>
            </a:r>
            <a:endParaRPr lang="en-AU" altLang="zh-CN" dirty="0">
              <a:ea typeface="宋体" pitchFamily="2" charset="-122"/>
            </a:endParaRPr>
          </a:p>
          <a:p>
            <a:pPr marL="0" indent="0">
              <a:buNone/>
            </a:pPr>
            <a:endParaRPr lang="zh-CN" altLang="en-US" dirty="0"/>
          </a:p>
        </p:txBody>
      </p:sp>
    </p:spTree>
    <p:extLst>
      <p:ext uri="{BB962C8B-B14F-4D97-AF65-F5344CB8AC3E}">
        <p14:creationId xmlns:p14="http://schemas.microsoft.com/office/powerpoint/2010/main" val="39943701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存储器层次结构</a:t>
            </a:r>
            <a:endParaRPr lang="zh-CN" altLang="en-US" dirty="0"/>
          </a:p>
        </p:txBody>
      </p:sp>
      <p:sp>
        <p:nvSpPr>
          <p:cNvPr id="3" name="内容占位符 2"/>
          <p:cNvSpPr>
            <a:spLocks noGrp="1"/>
          </p:cNvSpPr>
          <p:nvPr>
            <p:ph idx="1"/>
          </p:nvPr>
        </p:nvSpPr>
        <p:spPr>
          <a:xfrm>
            <a:off x="4139952" y="1600201"/>
            <a:ext cx="4546848" cy="4133055"/>
          </a:xfrm>
        </p:spPr>
        <p:txBody>
          <a:bodyPr>
            <a:normAutofit fontScale="92500"/>
          </a:bodyPr>
          <a:lstStyle/>
          <a:p>
            <a:r>
              <a:rPr lang="zh-CN" altLang="en-US" dirty="0" smtClean="0"/>
              <a:t>将所有的数据（数据和指令）存储于磁盘</a:t>
            </a:r>
            <a:endParaRPr lang="en-US" altLang="zh-CN" dirty="0"/>
          </a:p>
          <a:p>
            <a:r>
              <a:rPr lang="zh-CN" altLang="en-US" dirty="0" smtClean="0"/>
              <a:t>将最近访问过的和附近的从磁盘拷贝到较小的主存（</a:t>
            </a:r>
            <a:r>
              <a:rPr lang="en-US" altLang="zh-CN" dirty="0" smtClean="0"/>
              <a:t>DRAM memory</a:t>
            </a:r>
            <a:r>
              <a:rPr lang="zh-CN" altLang="en-US" dirty="0" smtClean="0"/>
              <a:t>）</a:t>
            </a:r>
            <a:endParaRPr lang="en-US" altLang="zh-CN" dirty="0"/>
          </a:p>
          <a:p>
            <a:r>
              <a:rPr lang="zh-CN" altLang="en-US" dirty="0" smtClean="0"/>
              <a:t>将更最近</a:t>
            </a:r>
            <a:r>
              <a:rPr lang="zh-CN" altLang="en-US" dirty="0"/>
              <a:t>访问过的和附近</a:t>
            </a:r>
            <a:r>
              <a:rPr lang="zh-CN" altLang="en-US" dirty="0" smtClean="0"/>
              <a:t>的从主存拷贝到更小的</a:t>
            </a:r>
            <a:r>
              <a:rPr lang="en-US" altLang="zh-CN" dirty="0" smtClean="0"/>
              <a:t>Cache</a:t>
            </a:r>
            <a:r>
              <a:rPr lang="zh-CN" altLang="en-US" dirty="0" smtClean="0"/>
              <a:t>（</a:t>
            </a:r>
            <a:r>
              <a:rPr lang="en-US" altLang="zh-CN" dirty="0" smtClean="0"/>
              <a:t>SRAM memory</a:t>
            </a:r>
            <a:r>
              <a:rPr lang="zh-CN" altLang="en-US" dirty="0" smtClean="0"/>
              <a:t>）</a:t>
            </a:r>
            <a:endParaRPr lang="en-US" altLang="zh-CN" dirty="0"/>
          </a:p>
          <a:p>
            <a:endParaRPr lang="zh-CN" altLang="en-US" dirty="0"/>
          </a:p>
        </p:txBody>
      </p:sp>
      <p:pic>
        <p:nvPicPr>
          <p:cNvPr id="4" name="Picture 6" descr="f05-02-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8" y="1916832"/>
            <a:ext cx="3216275" cy="3673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788024" y="5773647"/>
            <a:ext cx="3672408" cy="369332"/>
          </a:xfrm>
          <a:prstGeom prst="rect">
            <a:avLst/>
          </a:prstGeom>
          <a:noFill/>
        </p:spPr>
        <p:txBody>
          <a:bodyPr wrap="square" rtlCol="0">
            <a:spAutoFit/>
          </a:bodyPr>
          <a:lstStyle/>
          <a:p>
            <a:r>
              <a:rPr lang="zh-CN" altLang="en-US" dirty="0" smtClean="0">
                <a:solidFill>
                  <a:srgbClr val="FF0000"/>
                </a:solidFill>
              </a:rPr>
              <a:t>数据只在相邻两层次间复制</a:t>
            </a:r>
            <a:endParaRPr lang="zh-CN" altLang="en-US" dirty="0">
              <a:solidFill>
                <a:srgbClr val="FF0000"/>
              </a:solidFill>
            </a:endParaRPr>
          </a:p>
        </p:txBody>
      </p:sp>
      <p:sp>
        <p:nvSpPr>
          <p:cNvPr id="6" name="TextBox 5"/>
          <p:cNvSpPr txBox="1"/>
          <p:nvPr/>
        </p:nvSpPr>
        <p:spPr>
          <a:xfrm>
            <a:off x="1259632" y="5958313"/>
            <a:ext cx="1152128" cy="369332"/>
          </a:xfrm>
          <a:prstGeom prst="rect">
            <a:avLst/>
          </a:prstGeom>
          <a:noFill/>
          <a:ln>
            <a:solidFill>
              <a:schemeClr val="accent1"/>
            </a:solidFill>
          </a:ln>
        </p:spPr>
        <p:txBody>
          <a:bodyPr wrap="square" rtlCol="0">
            <a:spAutoFit/>
          </a:bodyPr>
          <a:lstStyle/>
          <a:p>
            <a:r>
              <a:rPr lang="zh-CN" altLang="en-US" dirty="0" smtClean="0"/>
              <a:t>磁盘</a:t>
            </a:r>
            <a:endParaRPr lang="zh-CN" altLang="en-US" dirty="0"/>
          </a:p>
        </p:txBody>
      </p:sp>
      <p:cxnSp>
        <p:nvCxnSpPr>
          <p:cNvPr id="8" name="直接箭头连接符 7"/>
          <p:cNvCxnSpPr>
            <a:endCxn id="6" idx="0"/>
          </p:cNvCxnSpPr>
          <p:nvPr/>
        </p:nvCxnSpPr>
        <p:spPr>
          <a:xfrm>
            <a:off x="1835696" y="5590307"/>
            <a:ext cx="0" cy="3680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7045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存储器层次结构</a:t>
            </a:r>
            <a:endParaRPr lang="zh-CN" altLang="en-US" dirty="0"/>
          </a:p>
        </p:txBody>
      </p:sp>
      <p:sp>
        <p:nvSpPr>
          <p:cNvPr id="4" name="AutoShape 4"/>
          <p:cNvSpPr>
            <a:spLocks noChangeArrowheads="1"/>
          </p:cNvSpPr>
          <p:nvPr/>
        </p:nvSpPr>
        <p:spPr bwMode="auto">
          <a:xfrm>
            <a:off x="2057400" y="1995488"/>
            <a:ext cx="4800600" cy="3200400"/>
          </a:xfrm>
          <a:prstGeom prst="triangle">
            <a:avLst>
              <a:gd name="adj" fmla="val 50000"/>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 name="Line 5"/>
          <p:cNvSpPr>
            <a:spLocks noChangeShapeType="1"/>
          </p:cNvSpPr>
          <p:nvPr/>
        </p:nvSpPr>
        <p:spPr bwMode="auto">
          <a:xfrm>
            <a:off x="3886200" y="2757488"/>
            <a:ext cx="1143000" cy="0"/>
          </a:xfrm>
          <a:prstGeom prst="line">
            <a:avLst/>
          </a:prstGeom>
          <a:noFill/>
          <a:ln w="127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 name="Text Box 6"/>
          <p:cNvSpPr txBox="1">
            <a:spLocks noChangeArrowheads="1"/>
          </p:cNvSpPr>
          <p:nvPr/>
        </p:nvSpPr>
        <p:spPr bwMode="auto">
          <a:xfrm>
            <a:off x="457200" y="2300288"/>
            <a:ext cx="1447800" cy="707886"/>
          </a:xfrm>
          <a:prstGeom prst="rect">
            <a:avLst/>
          </a:prstGeom>
          <a:noFill/>
          <a:ln w="12700">
            <a:noFill/>
            <a:miter lim="800000"/>
            <a:headEnd/>
            <a:tailEnd/>
          </a:ln>
          <a:effectLst/>
        </p:spPr>
        <p:txBody>
          <a:bodyPr>
            <a:spAutoFit/>
          </a:bodyPr>
          <a:lstStyle/>
          <a:p>
            <a:pPr eaLnBrk="0" fontAlgn="base" hangingPunct="0">
              <a:spcBef>
                <a:spcPct val="0"/>
              </a:spcBef>
              <a:spcAft>
                <a:spcPct val="0"/>
              </a:spcAft>
            </a:pPr>
            <a:r>
              <a:rPr lang="zh-CN" altLang="en-US" sz="2000" dirty="0" smtClean="0">
                <a:solidFill>
                  <a:srgbClr val="000000"/>
                </a:solidFill>
                <a:latin typeface="Arial" charset="0"/>
              </a:rPr>
              <a:t>离</a:t>
            </a:r>
            <a:r>
              <a:rPr lang="zh-CN" altLang="en-US" sz="2000" dirty="0">
                <a:solidFill>
                  <a:srgbClr val="000000"/>
                </a:solidFill>
                <a:latin typeface="Arial" charset="0"/>
              </a:rPr>
              <a:t>处理器</a:t>
            </a:r>
            <a:r>
              <a:rPr lang="zh-CN" altLang="en-US" sz="2000" dirty="0" smtClean="0">
                <a:solidFill>
                  <a:srgbClr val="000000"/>
                </a:solidFill>
                <a:latin typeface="Arial" charset="0"/>
              </a:rPr>
              <a:t>越远越慢</a:t>
            </a:r>
            <a:endParaRPr lang="en-US" sz="2000" dirty="0">
              <a:solidFill>
                <a:srgbClr val="000000"/>
              </a:solidFill>
              <a:latin typeface="Arial" charset="0"/>
            </a:endParaRPr>
          </a:p>
        </p:txBody>
      </p:sp>
      <p:sp>
        <p:nvSpPr>
          <p:cNvPr id="7" name="Text Box 8"/>
          <p:cNvSpPr txBox="1">
            <a:spLocks noChangeArrowheads="1"/>
          </p:cNvSpPr>
          <p:nvPr/>
        </p:nvSpPr>
        <p:spPr bwMode="auto">
          <a:xfrm>
            <a:off x="4191000" y="2300288"/>
            <a:ext cx="838200" cy="366712"/>
          </a:xfrm>
          <a:prstGeom prst="rect">
            <a:avLst/>
          </a:prstGeom>
          <a:noFill/>
          <a:ln w="12700">
            <a:noFill/>
            <a:miter lim="800000"/>
            <a:headEnd/>
            <a:tailEnd/>
          </a:ln>
          <a:effectLst/>
        </p:spPr>
        <p:txBody>
          <a:bodyPr>
            <a:spAutoFit/>
          </a:bodyPr>
          <a:lstStyle/>
          <a:p>
            <a:pPr eaLnBrk="0" fontAlgn="base" hangingPunct="0">
              <a:spcBef>
                <a:spcPct val="0"/>
              </a:spcBef>
              <a:spcAft>
                <a:spcPct val="0"/>
              </a:spcAft>
            </a:pPr>
            <a:r>
              <a:rPr lang="en-US" b="1">
                <a:solidFill>
                  <a:srgbClr val="000000"/>
                </a:solidFill>
                <a:latin typeface="Arial" charset="0"/>
              </a:rPr>
              <a:t>L1$</a:t>
            </a:r>
          </a:p>
        </p:txBody>
      </p:sp>
      <p:sp>
        <p:nvSpPr>
          <p:cNvPr id="8" name="Line 9"/>
          <p:cNvSpPr>
            <a:spLocks noChangeShapeType="1"/>
          </p:cNvSpPr>
          <p:nvPr/>
        </p:nvSpPr>
        <p:spPr bwMode="auto">
          <a:xfrm>
            <a:off x="3352800" y="3519488"/>
            <a:ext cx="2209800" cy="0"/>
          </a:xfrm>
          <a:prstGeom prst="line">
            <a:avLst/>
          </a:prstGeom>
          <a:noFill/>
          <a:ln w="127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 name="Line 10"/>
          <p:cNvSpPr>
            <a:spLocks noChangeShapeType="1"/>
          </p:cNvSpPr>
          <p:nvPr/>
        </p:nvSpPr>
        <p:spPr bwMode="auto">
          <a:xfrm>
            <a:off x="2743200" y="4281488"/>
            <a:ext cx="3429000" cy="0"/>
          </a:xfrm>
          <a:prstGeom prst="line">
            <a:avLst/>
          </a:prstGeom>
          <a:noFill/>
          <a:ln w="127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0" name="Text Box 11"/>
          <p:cNvSpPr txBox="1">
            <a:spLocks noChangeArrowheads="1"/>
          </p:cNvSpPr>
          <p:nvPr/>
        </p:nvSpPr>
        <p:spPr bwMode="auto">
          <a:xfrm>
            <a:off x="4191000" y="2986088"/>
            <a:ext cx="838200" cy="366712"/>
          </a:xfrm>
          <a:prstGeom prst="rect">
            <a:avLst/>
          </a:prstGeom>
          <a:noFill/>
          <a:ln w="12700">
            <a:noFill/>
            <a:miter lim="800000"/>
            <a:headEnd/>
            <a:tailEnd/>
          </a:ln>
          <a:effectLst/>
        </p:spPr>
        <p:txBody>
          <a:bodyPr>
            <a:spAutoFit/>
          </a:bodyPr>
          <a:lstStyle/>
          <a:p>
            <a:pPr eaLnBrk="0" fontAlgn="base" hangingPunct="0">
              <a:spcBef>
                <a:spcPct val="0"/>
              </a:spcBef>
              <a:spcAft>
                <a:spcPct val="0"/>
              </a:spcAft>
            </a:pPr>
            <a:r>
              <a:rPr lang="en-US" b="1">
                <a:solidFill>
                  <a:srgbClr val="000000"/>
                </a:solidFill>
                <a:latin typeface="Arial" charset="0"/>
              </a:rPr>
              <a:t>L2$</a:t>
            </a:r>
          </a:p>
        </p:txBody>
      </p:sp>
      <p:sp>
        <p:nvSpPr>
          <p:cNvPr id="11" name="Text Box 12"/>
          <p:cNvSpPr txBox="1">
            <a:spLocks noChangeArrowheads="1"/>
          </p:cNvSpPr>
          <p:nvPr/>
        </p:nvSpPr>
        <p:spPr bwMode="auto">
          <a:xfrm>
            <a:off x="3352800" y="3748088"/>
            <a:ext cx="2438400" cy="366712"/>
          </a:xfrm>
          <a:prstGeom prst="rect">
            <a:avLst/>
          </a:prstGeom>
          <a:noFill/>
          <a:ln w="12700">
            <a:noFill/>
            <a:miter lim="800000"/>
            <a:headEnd/>
            <a:tailEnd/>
          </a:ln>
          <a:effectLst/>
        </p:spPr>
        <p:txBody>
          <a:bodyPr>
            <a:spAutoFit/>
          </a:bodyPr>
          <a:lstStyle/>
          <a:p>
            <a:pPr algn="ctr" eaLnBrk="0" fontAlgn="base" hangingPunct="0">
              <a:spcBef>
                <a:spcPct val="0"/>
              </a:spcBef>
              <a:spcAft>
                <a:spcPct val="0"/>
              </a:spcAft>
            </a:pPr>
            <a:r>
              <a:rPr lang="en-US" b="1">
                <a:solidFill>
                  <a:srgbClr val="000000"/>
                </a:solidFill>
                <a:latin typeface="Arial" charset="0"/>
              </a:rPr>
              <a:t>Main Memory</a:t>
            </a:r>
          </a:p>
        </p:txBody>
      </p:sp>
      <p:sp>
        <p:nvSpPr>
          <p:cNvPr id="12" name="Text Box 13"/>
          <p:cNvSpPr txBox="1">
            <a:spLocks noChangeArrowheads="1"/>
          </p:cNvSpPr>
          <p:nvPr/>
        </p:nvSpPr>
        <p:spPr bwMode="auto">
          <a:xfrm>
            <a:off x="2971800" y="4662488"/>
            <a:ext cx="3048000" cy="366712"/>
          </a:xfrm>
          <a:prstGeom prst="rect">
            <a:avLst/>
          </a:prstGeom>
          <a:noFill/>
          <a:ln w="12700">
            <a:noFill/>
            <a:miter lim="800000"/>
            <a:headEnd/>
            <a:tailEnd/>
          </a:ln>
          <a:effectLst/>
        </p:spPr>
        <p:txBody>
          <a:bodyPr>
            <a:spAutoFit/>
          </a:bodyPr>
          <a:lstStyle/>
          <a:p>
            <a:pPr algn="ctr" eaLnBrk="0" fontAlgn="base" hangingPunct="0">
              <a:spcBef>
                <a:spcPct val="0"/>
              </a:spcBef>
              <a:spcAft>
                <a:spcPct val="0"/>
              </a:spcAft>
            </a:pPr>
            <a:r>
              <a:rPr lang="en-US" b="1">
                <a:solidFill>
                  <a:srgbClr val="000000"/>
                </a:solidFill>
                <a:latin typeface="Arial" charset="0"/>
              </a:rPr>
              <a:t>Secondary  Memory</a:t>
            </a:r>
          </a:p>
        </p:txBody>
      </p:sp>
      <p:sp>
        <p:nvSpPr>
          <p:cNvPr id="13" name="Line 14"/>
          <p:cNvSpPr>
            <a:spLocks noChangeShapeType="1"/>
          </p:cNvSpPr>
          <p:nvPr/>
        </p:nvSpPr>
        <p:spPr bwMode="auto">
          <a:xfrm>
            <a:off x="1905000" y="1614488"/>
            <a:ext cx="0" cy="3505200"/>
          </a:xfrm>
          <a:prstGeom prst="line">
            <a:avLst/>
          </a:prstGeom>
          <a:noFill/>
          <a:ln w="12700">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4" name="Text Box 15"/>
          <p:cNvSpPr txBox="1">
            <a:spLocks noChangeArrowheads="1"/>
          </p:cNvSpPr>
          <p:nvPr/>
        </p:nvSpPr>
        <p:spPr bwMode="auto">
          <a:xfrm>
            <a:off x="3886200" y="1233488"/>
            <a:ext cx="1301750" cy="3667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Processor</a:t>
            </a:r>
          </a:p>
        </p:txBody>
      </p:sp>
      <p:sp>
        <p:nvSpPr>
          <p:cNvPr id="15" name="Line 16"/>
          <p:cNvSpPr>
            <a:spLocks noChangeShapeType="1"/>
          </p:cNvSpPr>
          <p:nvPr/>
        </p:nvSpPr>
        <p:spPr bwMode="auto">
          <a:xfrm>
            <a:off x="2057400" y="5424488"/>
            <a:ext cx="4800600" cy="0"/>
          </a:xfrm>
          <a:prstGeom prst="line">
            <a:avLst/>
          </a:prstGeom>
          <a:noFill/>
          <a:ln w="12700">
            <a:solidFill>
              <a:srgbClr val="000000"/>
            </a:solidFill>
            <a:round/>
            <a:headEnd type="triangle" w="med" len="me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6" name="Text Box 17"/>
          <p:cNvSpPr txBox="1">
            <a:spLocks noChangeArrowheads="1"/>
          </p:cNvSpPr>
          <p:nvPr/>
        </p:nvSpPr>
        <p:spPr bwMode="auto">
          <a:xfrm>
            <a:off x="1981200" y="5500688"/>
            <a:ext cx="5105400" cy="400110"/>
          </a:xfrm>
          <a:prstGeom prst="rect">
            <a:avLst/>
          </a:prstGeom>
          <a:noFill/>
          <a:ln w="12700">
            <a:noFill/>
            <a:miter lim="800000"/>
            <a:headEnd/>
            <a:tailEnd/>
          </a:ln>
          <a:effectLst/>
        </p:spPr>
        <p:txBody>
          <a:bodyPr wrap="square">
            <a:spAutoFit/>
          </a:bodyPr>
          <a:lstStyle/>
          <a:p>
            <a:pPr algn="ctr" eaLnBrk="0" fontAlgn="base" hangingPunct="0">
              <a:spcBef>
                <a:spcPct val="0"/>
              </a:spcBef>
              <a:spcAft>
                <a:spcPct val="0"/>
              </a:spcAft>
            </a:pPr>
            <a:r>
              <a:rPr lang="zh-CN" altLang="en-US" sz="2000" dirty="0">
                <a:solidFill>
                  <a:srgbClr val="000000"/>
                </a:solidFill>
                <a:latin typeface="Arial" charset="0"/>
              </a:rPr>
              <a:t>存储容量</a:t>
            </a:r>
            <a:endParaRPr lang="en-US" sz="2000" dirty="0">
              <a:solidFill>
                <a:srgbClr val="000000"/>
              </a:solidFill>
              <a:latin typeface="Arial" charset="0"/>
            </a:endParaRPr>
          </a:p>
        </p:txBody>
      </p:sp>
      <p:grpSp>
        <p:nvGrpSpPr>
          <p:cNvPr id="17" name="Group 18"/>
          <p:cNvGrpSpPr>
            <a:grpSpLocks/>
          </p:cNvGrpSpPr>
          <p:nvPr/>
        </p:nvGrpSpPr>
        <p:grpSpPr bwMode="auto">
          <a:xfrm>
            <a:off x="7010400" y="1462088"/>
            <a:ext cx="1752600" cy="3657600"/>
            <a:chOff x="4416" y="864"/>
            <a:chExt cx="1104" cy="2304"/>
          </a:xfrm>
        </p:grpSpPr>
        <p:sp>
          <p:nvSpPr>
            <p:cNvPr id="18" name="Line 19"/>
            <p:cNvSpPr>
              <a:spLocks noChangeShapeType="1"/>
            </p:cNvSpPr>
            <p:nvPr/>
          </p:nvSpPr>
          <p:spPr bwMode="auto">
            <a:xfrm>
              <a:off x="4416" y="960"/>
              <a:ext cx="0" cy="2208"/>
            </a:xfrm>
            <a:prstGeom prst="line">
              <a:avLst/>
            </a:prstGeom>
            <a:noFill/>
            <a:ln w="12700">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9" name="Text Box 20"/>
            <p:cNvSpPr txBox="1">
              <a:spLocks noChangeArrowheads="1"/>
            </p:cNvSpPr>
            <p:nvPr/>
          </p:nvSpPr>
          <p:spPr bwMode="auto">
            <a:xfrm>
              <a:off x="4416" y="864"/>
              <a:ext cx="1104" cy="834"/>
            </a:xfrm>
            <a:prstGeom prst="rect">
              <a:avLst/>
            </a:prstGeom>
            <a:noFill/>
            <a:ln w="12700">
              <a:noFill/>
              <a:miter lim="800000"/>
              <a:headEnd/>
              <a:tailEnd/>
            </a:ln>
            <a:effec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Arial" charset="0"/>
                </a:rPr>
                <a:t>L1$ &lt;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Arial" charset="0"/>
                </a:rPr>
                <a:t>L2$ &lt;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Arial" charset="0"/>
                </a:rPr>
                <a:t>MM &lt;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Arial" charset="0"/>
                </a:rPr>
                <a:t>SM       </a:t>
              </a:r>
              <a:r>
                <a:rPr kumimoji="0" lang="zh-CN" altLang="en-US" sz="2000" b="0" i="0" u="none" strike="noStrike" kern="0" cap="none" spc="0" normalizeH="0" baseline="0" noProof="0" dirty="0" smtClean="0">
                  <a:ln>
                    <a:noFill/>
                  </a:ln>
                  <a:solidFill>
                    <a:srgbClr val="000000"/>
                  </a:solidFill>
                  <a:effectLst/>
                  <a:uLnTx/>
                  <a:uFillTx/>
                  <a:latin typeface="Arial" charset="0"/>
                </a:rPr>
                <a:t>子集</a:t>
              </a:r>
              <a:endParaRPr kumimoji="0" lang="en-US" sz="2000" b="0" i="0" u="none" strike="noStrike" kern="0" cap="none" spc="0" normalizeH="0" baseline="0" noProof="0" dirty="0" smtClean="0">
                <a:ln>
                  <a:noFill/>
                </a:ln>
                <a:solidFill>
                  <a:srgbClr val="000000"/>
                </a:solidFill>
                <a:effectLst/>
                <a:uLnTx/>
                <a:uFillTx/>
                <a:latin typeface="Arial" charset="0"/>
              </a:endParaRPr>
            </a:p>
          </p:txBody>
        </p:sp>
      </p:grpSp>
      <p:grpSp>
        <p:nvGrpSpPr>
          <p:cNvPr id="20" name="Group 30"/>
          <p:cNvGrpSpPr>
            <a:grpSpLocks/>
          </p:cNvGrpSpPr>
          <p:nvPr/>
        </p:nvGrpSpPr>
        <p:grpSpPr bwMode="auto">
          <a:xfrm>
            <a:off x="4495800" y="1690688"/>
            <a:ext cx="0" cy="2895600"/>
            <a:chOff x="2832" y="1065"/>
            <a:chExt cx="0" cy="1824"/>
          </a:xfrm>
        </p:grpSpPr>
        <p:sp>
          <p:nvSpPr>
            <p:cNvPr id="21" name="Line 7"/>
            <p:cNvSpPr>
              <a:spLocks noChangeShapeType="1"/>
            </p:cNvSpPr>
            <p:nvPr/>
          </p:nvSpPr>
          <p:spPr bwMode="auto">
            <a:xfrm>
              <a:off x="2832" y="1065"/>
              <a:ext cx="0" cy="192"/>
            </a:xfrm>
            <a:prstGeom prst="line">
              <a:avLst/>
            </a:prstGeom>
            <a:noFill/>
            <a:ln w="12700">
              <a:solidFill>
                <a:srgbClr val="000000"/>
              </a:solidFill>
              <a:round/>
              <a:headEnd type="triangle" w="med" len="me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2" name="Line 21"/>
            <p:cNvSpPr>
              <a:spLocks noChangeShapeType="1"/>
            </p:cNvSpPr>
            <p:nvPr/>
          </p:nvSpPr>
          <p:spPr bwMode="auto">
            <a:xfrm>
              <a:off x="2832" y="1641"/>
              <a:ext cx="0" cy="192"/>
            </a:xfrm>
            <a:prstGeom prst="line">
              <a:avLst/>
            </a:prstGeom>
            <a:noFill/>
            <a:ln w="19050">
              <a:solidFill>
                <a:srgbClr val="000000"/>
              </a:solidFill>
              <a:round/>
              <a:headEnd type="triangle" w="med" len="me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3" name="Line 22"/>
            <p:cNvSpPr>
              <a:spLocks noChangeShapeType="1"/>
            </p:cNvSpPr>
            <p:nvPr/>
          </p:nvSpPr>
          <p:spPr bwMode="auto">
            <a:xfrm>
              <a:off x="2832" y="2553"/>
              <a:ext cx="0" cy="336"/>
            </a:xfrm>
            <a:prstGeom prst="line">
              <a:avLst/>
            </a:prstGeom>
            <a:noFill/>
            <a:ln w="38100">
              <a:solidFill>
                <a:srgbClr val="000000"/>
              </a:solidFill>
              <a:round/>
              <a:headEnd type="triangle" w="med" len="me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4" name="Line 23"/>
            <p:cNvSpPr>
              <a:spLocks noChangeShapeType="1"/>
            </p:cNvSpPr>
            <p:nvPr/>
          </p:nvSpPr>
          <p:spPr bwMode="auto">
            <a:xfrm>
              <a:off x="2832" y="2121"/>
              <a:ext cx="0" cy="192"/>
            </a:xfrm>
            <a:prstGeom prst="line">
              <a:avLst/>
            </a:prstGeom>
            <a:noFill/>
            <a:ln w="19050">
              <a:solidFill>
                <a:srgbClr val="000000"/>
              </a:solidFill>
              <a:round/>
              <a:headEnd type="triangle" w="med" len="me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25" name="Group 31"/>
          <p:cNvGrpSpPr>
            <a:grpSpLocks/>
          </p:cNvGrpSpPr>
          <p:nvPr/>
        </p:nvGrpSpPr>
        <p:grpSpPr bwMode="auto">
          <a:xfrm>
            <a:off x="4495800" y="1714500"/>
            <a:ext cx="3203575" cy="2827338"/>
            <a:chOff x="2832" y="1080"/>
            <a:chExt cx="2018" cy="1781"/>
          </a:xfrm>
        </p:grpSpPr>
        <p:sp>
          <p:nvSpPr>
            <p:cNvPr id="26" name="Text Box 25"/>
            <p:cNvSpPr txBox="1">
              <a:spLocks noChangeArrowheads="1"/>
            </p:cNvSpPr>
            <p:nvPr/>
          </p:nvSpPr>
          <p:spPr bwMode="auto">
            <a:xfrm>
              <a:off x="2832" y="1080"/>
              <a:ext cx="1042" cy="2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a:solidFill>
                    <a:srgbClr val="000000"/>
                  </a:solidFill>
                  <a:latin typeface="Arial" charset="0"/>
                </a:rPr>
                <a:t>4-8 bytes (</a:t>
              </a:r>
              <a:r>
                <a:rPr lang="en-US" sz="1600">
                  <a:solidFill>
                    <a:srgbClr val="FC0128"/>
                  </a:solidFill>
                  <a:latin typeface="Arial" charset="0"/>
                </a:rPr>
                <a:t>word</a:t>
              </a:r>
              <a:r>
                <a:rPr lang="en-US" sz="1600">
                  <a:solidFill>
                    <a:srgbClr val="000000"/>
                  </a:solidFill>
                  <a:latin typeface="Arial" charset="0"/>
                </a:rPr>
                <a:t>)</a:t>
              </a:r>
            </a:p>
          </p:txBody>
        </p:sp>
        <p:sp>
          <p:nvSpPr>
            <p:cNvPr id="27" name="Text Box 26"/>
            <p:cNvSpPr txBox="1">
              <a:spLocks noChangeArrowheads="1"/>
            </p:cNvSpPr>
            <p:nvPr/>
          </p:nvSpPr>
          <p:spPr bwMode="auto">
            <a:xfrm>
              <a:off x="2832" y="2169"/>
              <a:ext cx="1008" cy="212"/>
            </a:xfrm>
            <a:prstGeom prst="rect">
              <a:avLst/>
            </a:prstGeom>
            <a:noFill/>
            <a:ln w="12700">
              <a:noFill/>
              <a:miter lim="800000"/>
              <a:headEnd/>
              <a:tailEnd/>
            </a:ln>
            <a:effectLst/>
          </p:spPr>
          <p:txBody>
            <a:bodyPr>
              <a:spAutoFit/>
            </a:bodyPr>
            <a:lstStyle/>
            <a:p>
              <a:pPr eaLnBrk="0" fontAlgn="base" hangingPunct="0">
                <a:spcBef>
                  <a:spcPct val="0"/>
                </a:spcBef>
                <a:spcAft>
                  <a:spcPct val="0"/>
                </a:spcAft>
              </a:pPr>
              <a:r>
                <a:rPr lang="en-US" sz="1600">
                  <a:solidFill>
                    <a:srgbClr val="000000"/>
                  </a:solidFill>
                  <a:latin typeface="Arial" charset="0"/>
                </a:rPr>
                <a:t>1 to 4 blocks</a:t>
              </a:r>
            </a:p>
          </p:txBody>
        </p:sp>
        <p:sp>
          <p:nvSpPr>
            <p:cNvPr id="28" name="Text Box 27"/>
            <p:cNvSpPr txBox="1">
              <a:spLocks noChangeArrowheads="1"/>
            </p:cNvSpPr>
            <p:nvPr/>
          </p:nvSpPr>
          <p:spPr bwMode="auto">
            <a:xfrm>
              <a:off x="2832" y="2649"/>
              <a:ext cx="2018" cy="2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a:solidFill>
                    <a:srgbClr val="000000"/>
                  </a:solidFill>
                  <a:latin typeface="Arial" charset="0"/>
                </a:rPr>
                <a:t>1,024+ bytes (</a:t>
              </a:r>
              <a:r>
                <a:rPr lang="en-US" sz="1600">
                  <a:solidFill>
                    <a:srgbClr val="FC0128"/>
                  </a:solidFill>
                  <a:latin typeface="Arial" charset="0"/>
                </a:rPr>
                <a:t>disk sector = page</a:t>
              </a:r>
              <a:r>
                <a:rPr lang="en-US" sz="1600">
                  <a:solidFill>
                    <a:srgbClr val="000000"/>
                  </a:solidFill>
                  <a:latin typeface="Arial" charset="0"/>
                </a:rPr>
                <a:t>)</a:t>
              </a:r>
            </a:p>
          </p:txBody>
        </p:sp>
        <p:sp>
          <p:nvSpPr>
            <p:cNvPr id="29" name="Text Box 28"/>
            <p:cNvSpPr txBox="1">
              <a:spLocks noChangeArrowheads="1"/>
            </p:cNvSpPr>
            <p:nvPr/>
          </p:nvSpPr>
          <p:spPr bwMode="auto">
            <a:xfrm>
              <a:off x="2832" y="1689"/>
              <a:ext cx="1152" cy="212"/>
            </a:xfrm>
            <a:prstGeom prst="rect">
              <a:avLst/>
            </a:prstGeom>
            <a:noFill/>
            <a:ln w="12700">
              <a:noFill/>
              <a:miter lim="800000"/>
              <a:headEnd/>
              <a:tailEnd/>
            </a:ln>
            <a:effectLst/>
          </p:spPr>
          <p:txBody>
            <a:bodyPr>
              <a:spAutoFit/>
            </a:bodyPr>
            <a:lstStyle/>
            <a:p>
              <a:pPr eaLnBrk="0" fontAlgn="base" hangingPunct="0">
                <a:spcBef>
                  <a:spcPct val="0"/>
                </a:spcBef>
                <a:spcAft>
                  <a:spcPct val="0"/>
                </a:spcAft>
              </a:pPr>
              <a:r>
                <a:rPr lang="en-US" sz="1600">
                  <a:solidFill>
                    <a:srgbClr val="000000"/>
                  </a:solidFill>
                  <a:latin typeface="Arial" charset="0"/>
                </a:rPr>
                <a:t>8-32 bytes (</a:t>
              </a:r>
              <a:r>
                <a:rPr lang="en-US" sz="1600">
                  <a:solidFill>
                    <a:srgbClr val="FC0128"/>
                  </a:solidFill>
                  <a:latin typeface="Arial" charset="0"/>
                </a:rPr>
                <a:t>block</a:t>
              </a:r>
              <a:r>
                <a:rPr lang="en-US" sz="1600">
                  <a:solidFill>
                    <a:srgbClr val="000000"/>
                  </a:solidFill>
                  <a:latin typeface="Arial" charset="0"/>
                </a:rPr>
                <a:t>)</a:t>
              </a:r>
            </a:p>
          </p:txBody>
        </p:sp>
      </p:grpSp>
    </p:spTree>
    <p:extLst>
      <p:ext uri="{BB962C8B-B14F-4D97-AF65-F5344CB8AC3E}">
        <p14:creationId xmlns:p14="http://schemas.microsoft.com/office/powerpoint/2010/main" val="147574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P spid="15" grpId="0" animBg="1"/>
      <p:bldP spid="1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a:t>
            </a:r>
            <a:endParaRPr lang="zh-CN" altLang="en-US" dirty="0"/>
          </a:p>
        </p:txBody>
      </p:sp>
      <p:sp>
        <p:nvSpPr>
          <p:cNvPr id="3" name="内容占位符 2"/>
          <p:cNvSpPr>
            <a:spLocks noGrp="1"/>
          </p:cNvSpPr>
          <p:nvPr>
            <p:ph idx="1"/>
          </p:nvPr>
        </p:nvSpPr>
        <p:spPr>
          <a:xfrm>
            <a:off x="457200" y="1600200"/>
            <a:ext cx="8229600" cy="4853136"/>
          </a:xfrm>
        </p:spPr>
        <p:txBody>
          <a:bodyPr>
            <a:noAutofit/>
          </a:bodyPr>
          <a:lstStyle/>
          <a:p>
            <a:r>
              <a:rPr lang="zh-CN" altLang="en-US" sz="2400" dirty="0" smtClean="0"/>
              <a:t>块</a:t>
            </a:r>
            <a:r>
              <a:rPr lang="en-US" altLang="zh-CN" sz="2400" dirty="0" smtClean="0"/>
              <a:t>(Block)</a:t>
            </a:r>
            <a:r>
              <a:rPr lang="zh-CN" altLang="en-US" sz="2400" dirty="0" smtClean="0"/>
              <a:t>或行</a:t>
            </a:r>
            <a:r>
              <a:rPr lang="en-US" altLang="zh-CN" sz="2400" dirty="0" smtClean="0"/>
              <a:t> (line</a:t>
            </a:r>
            <a:r>
              <a:rPr lang="en-US" altLang="zh-CN" sz="2400" dirty="0"/>
              <a:t>): </a:t>
            </a:r>
            <a:r>
              <a:rPr lang="zh-CN" altLang="en-US" sz="2400" dirty="0" smtClean="0"/>
              <a:t>两级之间拷贝的最小单位  </a:t>
            </a:r>
            <a:r>
              <a:rPr lang="en-US" altLang="zh-CN" sz="2400" dirty="0" smtClean="0"/>
              <a:t>P282</a:t>
            </a:r>
            <a:endParaRPr lang="en-US" altLang="zh-CN" sz="2400" dirty="0"/>
          </a:p>
          <a:p>
            <a:pPr lvl="1"/>
            <a:r>
              <a:rPr lang="zh-CN" altLang="en-US" sz="2400" dirty="0" smtClean="0"/>
              <a:t>可能是若干字</a:t>
            </a:r>
            <a:endParaRPr lang="en-US" altLang="zh-CN" sz="2400" dirty="0" smtClean="0"/>
          </a:p>
          <a:p>
            <a:r>
              <a:rPr lang="zh-CN" altLang="en-US" sz="2400" dirty="0" smtClean="0"/>
              <a:t>若处理器需要的数据</a:t>
            </a:r>
            <a:r>
              <a:rPr lang="zh-CN" altLang="en-US" sz="2400" dirty="0"/>
              <a:t>放</a:t>
            </a:r>
            <a:r>
              <a:rPr lang="zh-CN" altLang="en-US" sz="2400" dirty="0" smtClean="0"/>
              <a:t>在高层存储器中的某块</a:t>
            </a:r>
            <a:endParaRPr lang="en-US" altLang="zh-CN" sz="2400" dirty="0"/>
          </a:p>
          <a:p>
            <a:pPr lvl="1"/>
            <a:r>
              <a:rPr lang="zh-CN" altLang="en-US" sz="2400" dirty="0" smtClean="0"/>
              <a:t>命中</a:t>
            </a:r>
            <a:r>
              <a:rPr lang="en-US" altLang="zh-CN" sz="2400" dirty="0" smtClean="0"/>
              <a:t>: </a:t>
            </a:r>
            <a:r>
              <a:rPr lang="zh-CN" altLang="en-US" sz="2400" dirty="0" smtClean="0"/>
              <a:t>在高层中找到了所需数据</a:t>
            </a:r>
            <a:endParaRPr lang="en-US" altLang="zh-CN" sz="2400" dirty="0"/>
          </a:p>
          <a:p>
            <a:pPr lvl="2"/>
            <a:r>
              <a:rPr lang="zh-CN" altLang="en-US" dirty="0" smtClean="0"/>
              <a:t>命中率 </a:t>
            </a:r>
            <a:r>
              <a:rPr lang="en-US" altLang="zh-CN" dirty="0" smtClean="0"/>
              <a:t>= </a:t>
            </a:r>
            <a:r>
              <a:rPr lang="zh-CN" altLang="en-US" dirty="0" smtClean="0"/>
              <a:t>命中次数</a:t>
            </a:r>
            <a:r>
              <a:rPr lang="en-US" altLang="zh-CN" dirty="0" smtClean="0"/>
              <a:t>/</a:t>
            </a:r>
            <a:r>
              <a:rPr lang="zh-CN" altLang="en-US" dirty="0" smtClean="0"/>
              <a:t>访问次数</a:t>
            </a:r>
            <a:endParaRPr lang="en-US" altLang="zh-CN" dirty="0" smtClean="0"/>
          </a:p>
          <a:p>
            <a:pPr lvl="2"/>
            <a:r>
              <a:rPr lang="zh-CN" altLang="en-US" dirty="0"/>
              <a:t>命中</a:t>
            </a:r>
            <a:r>
              <a:rPr lang="zh-CN" altLang="en-US" dirty="0" smtClean="0"/>
              <a:t>时间：</a:t>
            </a:r>
            <a:endParaRPr lang="en-US" altLang="zh-CN" dirty="0" smtClean="0"/>
          </a:p>
          <a:p>
            <a:r>
              <a:rPr lang="zh-CN" altLang="en-US" sz="2400" dirty="0" smtClean="0"/>
              <a:t>若处理器需要的数据在高层存储器中未找到</a:t>
            </a:r>
            <a:endParaRPr lang="en-US" altLang="zh-CN" sz="2400" dirty="0" smtClean="0"/>
          </a:p>
          <a:p>
            <a:pPr lvl="1"/>
            <a:r>
              <a:rPr lang="zh-CN" altLang="en-US" sz="2400" dirty="0" smtClean="0"/>
              <a:t>缺失：需要的块将从低层拷贝到高层，下一次访问该数据将命中</a:t>
            </a:r>
            <a:endParaRPr lang="en-US" altLang="zh-CN" sz="2400" dirty="0"/>
          </a:p>
          <a:p>
            <a:pPr lvl="2"/>
            <a:r>
              <a:rPr lang="zh-CN" altLang="en-US" dirty="0" smtClean="0"/>
              <a:t>缺失代价：</a:t>
            </a:r>
            <a:endParaRPr lang="en-US" altLang="zh-CN" dirty="0"/>
          </a:p>
          <a:p>
            <a:pPr lvl="2"/>
            <a:r>
              <a:rPr lang="zh-CN" altLang="en-US" dirty="0" smtClean="0"/>
              <a:t>缺失率 </a:t>
            </a:r>
            <a:r>
              <a:rPr lang="en-US" altLang="zh-CN" dirty="0" smtClean="0"/>
              <a:t>= </a:t>
            </a:r>
            <a:r>
              <a:rPr lang="en-US" altLang="zh-CN" dirty="0"/>
              <a:t>1 – </a:t>
            </a:r>
            <a:r>
              <a:rPr lang="zh-CN" altLang="en-US" dirty="0" smtClean="0"/>
              <a:t>命中率</a:t>
            </a:r>
            <a:endParaRPr lang="en-US" altLang="zh-CN" dirty="0"/>
          </a:p>
        </p:txBody>
      </p:sp>
    </p:spTree>
    <p:extLst>
      <p:ext uri="{BB962C8B-B14F-4D97-AF65-F5344CB8AC3E}">
        <p14:creationId xmlns:p14="http://schemas.microsoft.com/office/powerpoint/2010/main" val="23424306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5.2</a:t>
            </a:r>
          </a:p>
          <a:p>
            <a:endParaRPr lang="en-US" altLang="zh-CN" dirty="0"/>
          </a:p>
          <a:p>
            <a:r>
              <a:rPr lang="zh-CN" altLang="en-US" dirty="0" smtClean="0"/>
              <a:t>新 </a:t>
            </a:r>
            <a:r>
              <a:rPr lang="en-US" altLang="zh-CN" dirty="0" smtClean="0"/>
              <a:t>5.1.1    5.1.2   5.1.3</a:t>
            </a:r>
            <a:endParaRPr lang="zh-CN" altLang="en-US" dirty="0"/>
          </a:p>
        </p:txBody>
      </p:sp>
    </p:spTree>
    <p:extLst>
      <p:ext uri="{BB962C8B-B14F-4D97-AF65-F5344CB8AC3E}">
        <p14:creationId xmlns:p14="http://schemas.microsoft.com/office/powerpoint/2010/main" val="53900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73A7711E-8C16-4E31-8268-A0075745548E}" type="slidenum">
              <a:rPr lang="zh-CN" altLang="en-US">
                <a:solidFill>
                  <a:srgbClr val="000000"/>
                </a:solidFill>
              </a:rPr>
              <a:pPr>
                <a:defRPr/>
              </a:pPr>
              <a:t>5</a:t>
            </a:fld>
            <a:endParaRPr lang="zh-CN" altLang="en-US">
              <a:solidFill>
                <a:srgbClr val="000000"/>
              </a:solidFill>
            </a:endParaRPr>
          </a:p>
        </p:txBody>
      </p:sp>
      <p:graphicFrame>
        <p:nvGraphicFramePr>
          <p:cNvPr id="9219" name="Object 2"/>
          <p:cNvGraphicFramePr>
            <a:graphicFrameLocks noChangeAspect="1"/>
          </p:cNvGraphicFramePr>
          <p:nvPr/>
        </p:nvGraphicFramePr>
        <p:xfrm>
          <a:off x="1219200" y="990600"/>
          <a:ext cx="7302500" cy="4652963"/>
        </p:xfrm>
        <a:graphic>
          <a:graphicData uri="http://schemas.openxmlformats.org/presentationml/2006/ole">
            <mc:AlternateContent xmlns:mc="http://schemas.openxmlformats.org/markup-compatibility/2006">
              <mc:Choice xmlns:v="urn:schemas-microsoft-com:vml" Requires="v">
                <p:oleObj spid="_x0000_s1062" r:id="rId3" imgW="64440" imgH="64440" progId="">
                  <p:embed/>
                </p:oleObj>
              </mc:Choice>
              <mc:Fallback>
                <p:oleObj r:id="rId3" imgW="64440" imgH="64440" progId="">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7302500" cy="46529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93385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B1D872C-D978-4985-A4A8-E95996F0CFF4}" type="slidenum">
              <a:rPr lang="zh-CN" altLang="en-US">
                <a:solidFill>
                  <a:srgbClr val="000000"/>
                </a:solidFill>
              </a:rPr>
              <a:pPr>
                <a:defRPr/>
              </a:pPr>
              <a:t>6</a:t>
            </a:fld>
            <a:endParaRPr lang="zh-CN" altLang="en-US">
              <a:solidFill>
                <a:srgbClr val="000000"/>
              </a:solidFill>
            </a:endParaRPr>
          </a:p>
        </p:txBody>
      </p:sp>
      <p:graphicFrame>
        <p:nvGraphicFramePr>
          <p:cNvPr id="10243" name="Object 2"/>
          <p:cNvGraphicFramePr>
            <a:graphicFrameLocks noChangeAspect="1"/>
          </p:cNvGraphicFramePr>
          <p:nvPr/>
        </p:nvGraphicFramePr>
        <p:xfrm>
          <a:off x="1219200" y="990600"/>
          <a:ext cx="7302500" cy="4652963"/>
        </p:xfrm>
        <a:graphic>
          <a:graphicData uri="http://schemas.openxmlformats.org/presentationml/2006/ole">
            <mc:AlternateContent xmlns:mc="http://schemas.openxmlformats.org/markup-compatibility/2006">
              <mc:Choice xmlns:v="urn:schemas-microsoft-com:vml" Requires="v">
                <p:oleObj spid="_x0000_s2086" r:id="rId3" imgW="64440" imgH="64440" progId="">
                  <p:embed/>
                </p:oleObj>
              </mc:Choice>
              <mc:Fallback>
                <p:oleObj r:id="rId3" imgW="64440" imgH="64440" progId="">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7302500" cy="46529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AutoShape 3"/>
          <p:cNvSpPr>
            <a:spLocks noChangeArrowheads="1"/>
          </p:cNvSpPr>
          <p:nvPr/>
        </p:nvSpPr>
        <p:spPr bwMode="auto">
          <a:xfrm>
            <a:off x="3200400" y="1828800"/>
            <a:ext cx="4572000" cy="990600"/>
          </a:xfrm>
          <a:prstGeom prst="wedgeRoundRectCallout">
            <a:avLst>
              <a:gd name="adj1" fmla="val 6875"/>
              <a:gd name="adj2" fmla="val -1000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400" smtClean="0">
                <a:solidFill>
                  <a:srgbClr val="000000"/>
                </a:solidFill>
                <a:latin typeface="Times New Roman" pitchFamily="18" charset="0"/>
                <a:cs typeface="Times New Roman" pitchFamily="18" charset="0"/>
              </a:rPr>
              <a:t>        </a:t>
            </a:r>
            <a:r>
              <a:rPr lang="zh-CN" altLang="en-US" sz="1400" smtClean="0">
                <a:solidFill>
                  <a:srgbClr val="FFFFFF"/>
                </a:solidFill>
                <a:latin typeface="宋体" pitchFamily="2" charset="-122"/>
              </a:rPr>
              <a:t>掩膜式</a:t>
            </a:r>
            <a:r>
              <a:rPr lang="en-US" altLang="zh-CN" sz="1400" smtClean="0">
                <a:solidFill>
                  <a:srgbClr val="FFFFFF"/>
                </a:solidFill>
                <a:latin typeface="宋体" pitchFamily="2" charset="-122"/>
              </a:rPr>
              <a:t>ROM(MROM)</a:t>
            </a:r>
            <a:endParaRPr lang="en-US" altLang="zh-CN" sz="1400" smtClean="0">
              <a:solidFill>
                <a:srgbClr val="FFFFFF"/>
              </a:solidFill>
              <a:latin typeface="Times New Roman" pitchFamily="18" charset="0"/>
            </a:endParaRPr>
          </a:p>
          <a:p>
            <a:pPr fontAlgn="base">
              <a:spcBef>
                <a:spcPct val="0"/>
              </a:spcBef>
              <a:spcAft>
                <a:spcPct val="0"/>
              </a:spcAft>
            </a:pPr>
            <a:r>
              <a:rPr lang="en-US" altLang="zh-CN" sz="1400" smtClean="0">
                <a:solidFill>
                  <a:srgbClr val="FFFFFF"/>
                </a:solidFill>
                <a:latin typeface="宋体" pitchFamily="2" charset="-122"/>
              </a:rPr>
              <a:t>    MROM</a:t>
            </a:r>
            <a:r>
              <a:rPr lang="zh-CN" altLang="en-US" sz="1400" smtClean="0">
                <a:solidFill>
                  <a:srgbClr val="FFFFFF"/>
                </a:solidFill>
                <a:latin typeface="宋体" pitchFamily="2" charset="-122"/>
              </a:rPr>
              <a:t>的内容是由半导体生产厂家按用户的需求在芯片的生产过程中直接写入，写入之后无法改变其内容。</a:t>
            </a:r>
            <a:endParaRPr lang="zh-CN" altLang="en-US" sz="1400" smtClean="0">
              <a:solidFill>
                <a:srgbClr val="FFFFFF"/>
              </a:solidFill>
              <a:latin typeface="Times New Roman" pitchFamily="18" charset="0"/>
            </a:endParaRPr>
          </a:p>
        </p:txBody>
      </p:sp>
    </p:spTree>
    <p:extLst>
      <p:ext uri="{BB962C8B-B14F-4D97-AF65-F5344CB8AC3E}">
        <p14:creationId xmlns:p14="http://schemas.microsoft.com/office/powerpoint/2010/main" val="2999626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19466E-1E7D-4D4E-B848-313D8DDC021B}" type="slidenum">
              <a:rPr lang="zh-CN" altLang="en-US">
                <a:solidFill>
                  <a:srgbClr val="000000"/>
                </a:solidFill>
              </a:rPr>
              <a:pPr>
                <a:defRPr/>
              </a:pPr>
              <a:t>7</a:t>
            </a:fld>
            <a:endParaRPr lang="zh-CN" altLang="en-US">
              <a:solidFill>
                <a:srgbClr val="000000"/>
              </a:solidFill>
            </a:endParaRPr>
          </a:p>
        </p:txBody>
      </p:sp>
      <p:graphicFrame>
        <p:nvGraphicFramePr>
          <p:cNvPr id="11267" name="Object 2"/>
          <p:cNvGraphicFramePr>
            <a:graphicFrameLocks noChangeAspect="1"/>
          </p:cNvGraphicFramePr>
          <p:nvPr/>
        </p:nvGraphicFramePr>
        <p:xfrm>
          <a:off x="1219200" y="990600"/>
          <a:ext cx="7302500" cy="4652963"/>
        </p:xfrm>
        <a:graphic>
          <a:graphicData uri="http://schemas.openxmlformats.org/presentationml/2006/ole">
            <mc:AlternateContent xmlns:mc="http://schemas.openxmlformats.org/markup-compatibility/2006">
              <mc:Choice xmlns:v="urn:schemas-microsoft-com:vml" Requires="v">
                <p:oleObj spid="_x0000_s3110" r:id="rId3" imgW="64440" imgH="64440" progId="">
                  <p:embed/>
                </p:oleObj>
              </mc:Choice>
              <mc:Fallback>
                <p:oleObj r:id="rId3" imgW="64440" imgH="64440" progId="">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7302500" cy="46529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AutoShape 3"/>
          <p:cNvSpPr>
            <a:spLocks noChangeArrowheads="1"/>
          </p:cNvSpPr>
          <p:nvPr/>
        </p:nvSpPr>
        <p:spPr bwMode="auto">
          <a:xfrm>
            <a:off x="3962400" y="2209800"/>
            <a:ext cx="4572000" cy="838200"/>
          </a:xfrm>
          <a:prstGeom prst="wedgeRoundRectCallout">
            <a:avLst>
              <a:gd name="adj1" fmla="val 6875"/>
              <a:gd name="adj2" fmla="val -10909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zh-CN" sz="1400" smtClean="0">
                <a:solidFill>
                  <a:srgbClr val="000000"/>
                </a:solidFill>
                <a:latin typeface="宋体" pitchFamily="2" charset="-122"/>
              </a:rPr>
              <a:t>     </a:t>
            </a:r>
            <a:r>
              <a:rPr lang="en-US" altLang="zh-CN" sz="1400" smtClean="0">
                <a:solidFill>
                  <a:srgbClr val="FFFFFF"/>
                </a:solidFill>
                <a:latin typeface="宋体" pitchFamily="2" charset="-122"/>
              </a:rPr>
              <a:t>PROM</a:t>
            </a:r>
            <a:r>
              <a:rPr lang="zh-CN" altLang="en-US" sz="1400" smtClean="0">
                <a:solidFill>
                  <a:srgbClr val="FFFFFF"/>
                </a:solidFill>
                <a:latin typeface="宋体" pitchFamily="2" charset="-122"/>
              </a:rPr>
              <a:t>允许利用专门的设备（编程器或写入器）写入自己的程序，一旦写入后便无法改变，因此它是一种一次性可编程的</a:t>
            </a:r>
            <a:r>
              <a:rPr lang="en-US" altLang="zh-CN" sz="1400" smtClean="0">
                <a:solidFill>
                  <a:srgbClr val="FFFFFF"/>
                </a:solidFill>
                <a:latin typeface="宋体" pitchFamily="2" charset="-122"/>
              </a:rPr>
              <a:t>ROM</a:t>
            </a:r>
            <a:r>
              <a:rPr lang="zh-CN" altLang="en-US" sz="1400" smtClean="0">
                <a:solidFill>
                  <a:srgbClr val="FFFFFF"/>
                </a:solidFill>
                <a:latin typeface="宋体" pitchFamily="2" charset="-122"/>
              </a:rPr>
              <a:t>。</a:t>
            </a:r>
            <a:endParaRPr lang="zh-CN" altLang="en-US" sz="1400" smtClean="0">
              <a:solidFill>
                <a:srgbClr val="FFFFFF"/>
              </a:solidFill>
              <a:latin typeface="Times New Roman" pitchFamily="18" charset="0"/>
            </a:endParaRPr>
          </a:p>
        </p:txBody>
      </p:sp>
    </p:spTree>
    <p:extLst>
      <p:ext uri="{BB962C8B-B14F-4D97-AF65-F5344CB8AC3E}">
        <p14:creationId xmlns:p14="http://schemas.microsoft.com/office/powerpoint/2010/main" val="1596732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3CFE2B4-5CC5-4D7F-A208-0AC7C85D5237}" type="slidenum">
              <a:rPr lang="zh-CN" altLang="en-US">
                <a:solidFill>
                  <a:srgbClr val="000000"/>
                </a:solidFill>
              </a:rPr>
              <a:pPr>
                <a:defRPr/>
              </a:pPr>
              <a:t>8</a:t>
            </a:fld>
            <a:endParaRPr lang="zh-CN" altLang="en-US">
              <a:solidFill>
                <a:srgbClr val="000000"/>
              </a:solidFill>
            </a:endParaRPr>
          </a:p>
        </p:txBody>
      </p:sp>
      <p:graphicFrame>
        <p:nvGraphicFramePr>
          <p:cNvPr id="12291" name="Object 2"/>
          <p:cNvGraphicFramePr>
            <a:graphicFrameLocks noChangeAspect="1"/>
          </p:cNvGraphicFramePr>
          <p:nvPr/>
        </p:nvGraphicFramePr>
        <p:xfrm>
          <a:off x="1219200" y="990600"/>
          <a:ext cx="7302500" cy="4652963"/>
        </p:xfrm>
        <a:graphic>
          <a:graphicData uri="http://schemas.openxmlformats.org/presentationml/2006/ole">
            <mc:AlternateContent xmlns:mc="http://schemas.openxmlformats.org/markup-compatibility/2006">
              <mc:Choice xmlns:v="urn:schemas-microsoft-com:vml" Requires="v">
                <p:oleObj spid="_x0000_s4134" r:id="rId3" imgW="64440" imgH="64440" progId="">
                  <p:embed/>
                </p:oleObj>
              </mc:Choice>
              <mc:Fallback>
                <p:oleObj r:id="rId3" imgW="64440" imgH="64440" progId="">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7302500" cy="46529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AutoShape 3"/>
          <p:cNvSpPr>
            <a:spLocks noChangeArrowheads="1"/>
          </p:cNvSpPr>
          <p:nvPr/>
        </p:nvSpPr>
        <p:spPr bwMode="auto">
          <a:xfrm>
            <a:off x="3810000" y="2514600"/>
            <a:ext cx="4572000" cy="1447800"/>
          </a:xfrm>
          <a:prstGeom prst="wedgeRoundRectCallout">
            <a:avLst>
              <a:gd name="adj1" fmla="val 1634"/>
              <a:gd name="adj2" fmla="val -8541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zh-CN" sz="1400" smtClean="0">
                <a:solidFill>
                  <a:srgbClr val="000000"/>
                </a:solidFill>
                <a:latin typeface="宋体" pitchFamily="2" charset="-122"/>
              </a:rPr>
              <a:t>       </a:t>
            </a:r>
            <a:r>
              <a:rPr lang="zh-CN" altLang="en-US" sz="1400" smtClean="0">
                <a:solidFill>
                  <a:srgbClr val="FFFFFF"/>
                </a:solidFill>
                <a:latin typeface="宋体" pitchFamily="2" charset="-122"/>
              </a:rPr>
              <a:t>用紫外线灯制作的擦抹器照射存储器芯片上的透明窗口，使芯片中原来存储的内容被擦除，用户可以再编程。</a:t>
            </a:r>
            <a:endParaRPr lang="zh-CN" altLang="en-US" sz="1400" smtClean="0">
              <a:solidFill>
                <a:srgbClr val="FFFFFF"/>
              </a:solidFill>
              <a:latin typeface="Times New Roman" pitchFamily="18" charset="0"/>
            </a:endParaRPr>
          </a:p>
          <a:p>
            <a:pPr algn="just" fontAlgn="base">
              <a:spcBef>
                <a:spcPct val="0"/>
              </a:spcBef>
              <a:spcAft>
                <a:spcPct val="0"/>
              </a:spcAft>
            </a:pPr>
            <a:r>
              <a:rPr lang="zh-CN" altLang="en-US" sz="1400" smtClean="0">
                <a:solidFill>
                  <a:srgbClr val="FFFFFF"/>
                </a:solidFill>
                <a:latin typeface="宋体" pitchFamily="2" charset="-122"/>
              </a:rPr>
              <a:t>由于是用紫外线灯进行擦除的，所以只能对整个芯片擦除，而不能对芯片中个别需要改写的存储单元单独擦除和重写。</a:t>
            </a:r>
            <a:endParaRPr lang="zh-CN" altLang="en-US" sz="1400" smtClean="0">
              <a:solidFill>
                <a:srgbClr val="FFFFFF"/>
              </a:solidFill>
              <a:latin typeface="Times New Roman" pitchFamily="18" charset="0"/>
            </a:endParaRPr>
          </a:p>
        </p:txBody>
      </p:sp>
    </p:spTree>
    <p:extLst>
      <p:ext uri="{BB962C8B-B14F-4D97-AF65-F5344CB8AC3E}">
        <p14:creationId xmlns:p14="http://schemas.microsoft.com/office/powerpoint/2010/main" val="2124495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8A25B14-F927-47CE-BCC3-5D9BCCA8F329}" type="slidenum">
              <a:rPr lang="zh-CN" altLang="en-US">
                <a:solidFill>
                  <a:srgbClr val="000000"/>
                </a:solidFill>
              </a:rPr>
              <a:pPr>
                <a:defRPr/>
              </a:pPr>
              <a:t>9</a:t>
            </a:fld>
            <a:endParaRPr lang="zh-CN" altLang="en-US">
              <a:solidFill>
                <a:srgbClr val="000000"/>
              </a:solidFill>
            </a:endParaRPr>
          </a:p>
        </p:txBody>
      </p:sp>
      <p:graphicFrame>
        <p:nvGraphicFramePr>
          <p:cNvPr id="13315" name="Object 2"/>
          <p:cNvGraphicFramePr>
            <a:graphicFrameLocks noChangeAspect="1"/>
          </p:cNvGraphicFramePr>
          <p:nvPr/>
        </p:nvGraphicFramePr>
        <p:xfrm>
          <a:off x="1219200" y="990600"/>
          <a:ext cx="7302500" cy="4652963"/>
        </p:xfrm>
        <a:graphic>
          <a:graphicData uri="http://schemas.openxmlformats.org/presentationml/2006/ole">
            <mc:AlternateContent xmlns:mc="http://schemas.openxmlformats.org/markup-compatibility/2006">
              <mc:Choice xmlns:v="urn:schemas-microsoft-com:vml" Requires="v">
                <p:oleObj spid="_x0000_s5158" r:id="rId3" imgW="64440" imgH="64440" progId="">
                  <p:embed/>
                </p:oleObj>
              </mc:Choice>
              <mc:Fallback>
                <p:oleObj r:id="rId3" imgW="64440" imgH="64440" progId="">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7302500" cy="46529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AutoShape 3"/>
          <p:cNvSpPr>
            <a:spLocks noChangeArrowheads="1"/>
          </p:cNvSpPr>
          <p:nvPr/>
        </p:nvSpPr>
        <p:spPr bwMode="auto">
          <a:xfrm>
            <a:off x="3886200" y="2971800"/>
            <a:ext cx="4572000" cy="838200"/>
          </a:xfrm>
          <a:prstGeom prst="wedgeRoundRectCallout">
            <a:avLst>
              <a:gd name="adj1" fmla="val 3125"/>
              <a:gd name="adj2" fmla="val -12670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zh-CN" sz="1400" smtClean="0">
                <a:solidFill>
                  <a:srgbClr val="000000"/>
                </a:solidFill>
                <a:latin typeface="宋体" pitchFamily="2" charset="-122"/>
              </a:rPr>
              <a:t>       </a:t>
            </a:r>
            <a:r>
              <a:rPr lang="en-US" altLang="zh-CN" sz="1400" smtClean="0">
                <a:solidFill>
                  <a:srgbClr val="FFFFFF"/>
                </a:solidFill>
                <a:latin typeface="宋体" pitchFamily="2" charset="-122"/>
              </a:rPr>
              <a:t>E</a:t>
            </a:r>
            <a:r>
              <a:rPr lang="en-US" altLang="zh-CN" sz="1400" baseline="30000" smtClean="0">
                <a:solidFill>
                  <a:srgbClr val="FFFFFF"/>
                </a:solidFill>
                <a:latin typeface="宋体" pitchFamily="2" charset="-122"/>
              </a:rPr>
              <a:t>2</a:t>
            </a:r>
            <a:r>
              <a:rPr lang="en-US" altLang="zh-CN" sz="1400" smtClean="0">
                <a:solidFill>
                  <a:srgbClr val="FFFFFF"/>
                </a:solidFill>
                <a:latin typeface="宋体" pitchFamily="2" charset="-122"/>
              </a:rPr>
              <a:t>PROM</a:t>
            </a:r>
            <a:r>
              <a:rPr lang="zh-CN" altLang="en-US" sz="1400" smtClean="0">
                <a:solidFill>
                  <a:srgbClr val="FFFFFF"/>
                </a:solidFill>
                <a:latin typeface="宋体" pitchFamily="2" charset="-122"/>
              </a:rPr>
              <a:t>是采用电气方法来进行擦除的，在联机条件下既可以用字擦除方式擦除，也可以用数据块擦除方式擦除。</a:t>
            </a:r>
          </a:p>
        </p:txBody>
      </p:sp>
    </p:spTree>
    <p:extLst>
      <p:ext uri="{BB962C8B-B14F-4D97-AF65-F5344CB8AC3E}">
        <p14:creationId xmlns:p14="http://schemas.microsoft.com/office/powerpoint/2010/main" val="704257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3291</Words>
  <Application>Microsoft Office PowerPoint</Application>
  <PresentationFormat>全屏显示(4:3)</PresentationFormat>
  <Paragraphs>345</Paragraphs>
  <Slides>49</Slides>
  <Notes>0</Notes>
  <HiddenSlides>0</HiddenSlides>
  <MMClips>0</MMClips>
  <ScaleCrop>false</ScaleCrop>
  <HeadingPairs>
    <vt:vector size="8" baseType="variant">
      <vt:variant>
        <vt:lpstr>已用的字体</vt:lpstr>
      </vt:variant>
      <vt:variant>
        <vt:i4>5</vt:i4>
      </vt:variant>
      <vt:variant>
        <vt:lpstr>主题</vt:lpstr>
      </vt:variant>
      <vt:variant>
        <vt:i4>7</vt:i4>
      </vt:variant>
      <vt:variant>
        <vt:lpstr>嵌入 OLE 服务器</vt:lpstr>
      </vt:variant>
      <vt:variant>
        <vt:i4>1</vt:i4>
      </vt:variant>
      <vt:variant>
        <vt:lpstr>幻灯片标题</vt:lpstr>
      </vt:variant>
      <vt:variant>
        <vt:i4>49</vt:i4>
      </vt:variant>
    </vt:vector>
  </HeadingPairs>
  <TitlesOfParts>
    <vt:vector size="62" baseType="lpstr">
      <vt:lpstr>宋体</vt:lpstr>
      <vt:lpstr>Arial</vt:lpstr>
      <vt:lpstr>Calibri</vt:lpstr>
      <vt:lpstr>Times New Roman</vt:lpstr>
      <vt:lpstr>Wingdings</vt:lpstr>
      <vt:lpstr>Office 主题​​</vt:lpstr>
      <vt:lpstr>Dad`s Tie</vt:lpstr>
      <vt:lpstr>1_Dad`s Tie</vt:lpstr>
      <vt:lpstr>2_Dad`s Tie</vt:lpstr>
      <vt:lpstr>3_Dad`s Tie</vt:lpstr>
      <vt:lpstr>4_Dad`s Tie</vt:lpstr>
      <vt:lpstr>1_Office 主题​​</vt:lpstr>
      <vt:lpstr>Microsoft 公式 3.0</vt:lpstr>
      <vt:lpstr>大容量和高速度： 开发存储器层次结构</vt:lpstr>
      <vt:lpstr>计算机的五大经典部件</vt:lpstr>
      <vt:lpstr>存储技术</vt:lpstr>
      <vt:lpstr>存储系统概述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主存储器的主要技术指标 </vt:lpstr>
      <vt:lpstr>PowerPoint 演示文稿</vt:lpstr>
      <vt:lpstr>主存储器的主要技术指标</vt:lpstr>
      <vt:lpstr>主存储器的主要技术指标</vt:lpstr>
      <vt:lpstr>主存储器的基本结构 </vt:lpstr>
      <vt:lpstr>存储器芯片 </vt:lpstr>
      <vt:lpstr>存储器芯片 </vt:lpstr>
      <vt:lpstr>存储器芯片 </vt:lpstr>
      <vt:lpstr>存储器芯片 </vt:lpstr>
      <vt:lpstr>存储器芯片 </vt:lpstr>
      <vt:lpstr>PowerPoint 演示文稿</vt:lpstr>
      <vt:lpstr>存储器芯片 </vt:lpstr>
      <vt:lpstr>存储器芯片 </vt:lpstr>
      <vt:lpstr>存储器芯片 </vt:lpstr>
      <vt:lpstr>存储器芯片 </vt:lpstr>
      <vt:lpstr>存储器芯片 </vt:lpstr>
      <vt:lpstr>存储器芯片 </vt:lpstr>
      <vt:lpstr>存储器芯片 </vt:lpstr>
      <vt:lpstr>PowerPoint 演示文稿</vt:lpstr>
      <vt:lpstr>PowerPoint 演示文稿</vt:lpstr>
      <vt:lpstr>PowerPoint 演示文稿</vt:lpstr>
      <vt:lpstr>存储器芯片 </vt:lpstr>
      <vt:lpstr>存储器芯片 </vt:lpstr>
      <vt:lpstr>存储器芯片 </vt:lpstr>
      <vt:lpstr>存储器芯片 </vt:lpstr>
      <vt:lpstr>PowerPoint 演示文稿</vt:lpstr>
      <vt:lpstr>PowerPoint 演示文稿</vt:lpstr>
      <vt:lpstr>PowerPoint 演示文稿</vt:lpstr>
      <vt:lpstr>存储器芯片 </vt:lpstr>
      <vt:lpstr>存储器芯片 </vt:lpstr>
      <vt:lpstr>PowerPoint 演示文稿</vt:lpstr>
      <vt:lpstr>PowerPoint 演示文稿</vt:lpstr>
      <vt:lpstr>局部性原理</vt:lpstr>
      <vt:lpstr>存储器层次结构</vt:lpstr>
      <vt:lpstr>存储器层次结构</vt:lpstr>
      <vt:lpstr>术语</vt:lpstr>
      <vt:lpstr>作业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大容量和高速度：开发存储器层次结构</dc:title>
  <dc:creator>hzhang</dc:creator>
  <cp:lastModifiedBy>Zhang</cp:lastModifiedBy>
  <cp:revision>32</cp:revision>
  <dcterms:created xsi:type="dcterms:W3CDTF">2013-05-08T12:09:50Z</dcterms:created>
  <dcterms:modified xsi:type="dcterms:W3CDTF">2017-04-20T12:28:23Z</dcterms:modified>
</cp:coreProperties>
</file>