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8C0B3-BFDE-4B59-A2EA-3DE1F2407C1A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F8624-5C79-4EEA-968C-18EC4CAD6E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7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8624-5C79-4EEA-968C-18EC4CAD6E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3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2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8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9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0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EBFF-809A-4F03-A806-8374C90D17DB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78BD-15F7-4F59-BE0E-A93DA1590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引入虚拟机的原因： </a:t>
            </a:r>
            <a:r>
              <a:rPr lang="en-US" altLang="zh-CN" dirty="0" smtClean="0"/>
              <a:t>P287</a:t>
            </a:r>
          </a:p>
          <a:p>
            <a:endParaRPr lang="en-US" altLang="zh-CN" dirty="0"/>
          </a:p>
          <a:p>
            <a:r>
              <a:rPr lang="zh-CN" altLang="en-US" dirty="0" smtClean="0"/>
              <a:t>单用户计算机：一个操作系统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java___.class</a:t>
            </a:r>
            <a:r>
              <a:rPr lang="en-US" altLang="zh-CN" dirty="0" smtClean="0"/>
              <a:t>___</a:t>
            </a:r>
            <a:r>
              <a:rPr lang="zh-CN" altLang="en-US" dirty="0" smtClean="0"/>
              <a:t>虚拟机解释执行。提供标准的软件接口。</a:t>
            </a:r>
            <a:endParaRPr lang="en-US" altLang="zh-CN" dirty="0" smtClean="0"/>
          </a:p>
          <a:p>
            <a:r>
              <a:rPr lang="zh-CN" altLang="en-US" dirty="0" smtClean="0"/>
              <a:t>（操作）系统虚拟机：</a:t>
            </a:r>
            <a:r>
              <a:rPr lang="en-US" altLang="zh-CN" dirty="0" smtClean="0"/>
              <a:t>P288  </a:t>
            </a:r>
            <a:r>
              <a:rPr lang="zh-CN" altLang="en-US" dirty="0" smtClean="0"/>
              <a:t>多操作系统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7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49443"/>
              </p:ext>
            </p:extLst>
          </p:nvPr>
        </p:nvGraphicFramePr>
        <p:xfrm>
          <a:off x="971600" y="614065"/>
          <a:ext cx="66294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CorelDRAW" r:id="rId3" imgW="3095625" imgH="2390775" progId="">
                  <p:embed/>
                </p:oleObj>
              </mc:Choice>
              <mc:Fallback>
                <p:oleObj name="CorelDRAW" r:id="rId3" imgW="3095625" imgH="2390775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14065"/>
                        <a:ext cx="662940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4"/>
          <p:cNvSpPr>
            <a:spLocks/>
          </p:cNvSpPr>
          <p:nvPr/>
        </p:nvSpPr>
        <p:spPr bwMode="auto">
          <a:xfrm>
            <a:off x="1763688" y="3851920"/>
            <a:ext cx="6834336" cy="1593304"/>
          </a:xfrm>
          <a:prstGeom prst="borderCallout1">
            <a:avLst>
              <a:gd name="adj1" fmla="val 5000"/>
              <a:gd name="adj2" fmla="val -2000"/>
              <a:gd name="adj3" fmla="val -59423"/>
              <a:gd name="adj4" fmla="val 15986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sz="1800" dirty="0" smtClean="0">
                <a:latin typeface="宋体" charset="-122"/>
              </a:rPr>
              <a:t>若有效位</a:t>
            </a:r>
            <a:r>
              <a:rPr lang="zh-CN" altLang="en-US" sz="1800" dirty="0">
                <a:latin typeface="宋体" charset="-122"/>
              </a:rPr>
              <a:t>为</a:t>
            </a:r>
            <a:r>
              <a:rPr lang="zh-CN" altLang="en-US" sz="1800" dirty="0"/>
              <a:t>“1”</a:t>
            </a:r>
            <a:r>
              <a:rPr lang="zh-CN" altLang="en-US" sz="1800" dirty="0">
                <a:latin typeface="宋体" charset="-122"/>
              </a:rPr>
              <a:t>，表示该页已在主存</a:t>
            </a:r>
            <a:r>
              <a:rPr lang="zh-CN" altLang="en-US" sz="1800" dirty="0" smtClean="0">
                <a:latin typeface="宋体" charset="-122"/>
              </a:rPr>
              <a:t>中</a:t>
            </a:r>
            <a:endParaRPr lang="en-US" altLang="zh-CN" sz="1800" dirty="0" smtClean="0">
              <a:latin typeface="宋体" charset="-122"/>
            </a:endParaRPr>
          </a:p>
          <a:p>
            <a:pPr algn="just"/>
            <a:r>
              <a:rPr lang="en-US" altLang="zh-CN" dirty="0" smtClean="0">
                <a:latin typeface="宋体" charset="-122"/>
              </a:rPr>
              <a:t>5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sz="1800" dirty="0" smtClean="0">
                <a:latin typeface="宋体" charset="-122"/>
              </a:rPr>
              <a:t>将</a:t>
            </a:r>
            <a:r>
              <a:rPr lang="zh-CN" altLang="en-US" sz="1800" dirty="0">
                <a:latin typeface="宋体" charset="-122"/>
              </a:rPr>
              <a:t>对应的实页号与虚地址中的页内地址相拼接就得到完整的实</a:t>
            </a:r>
            <a:r>
              <a:rPr lang="zh-CN" altLang="en-US" sz="1800" dirty="0" smtClean="0">
                <a:latin typeface="宋体" charset="-122"/>
              </a:rPr>
              <a:t>地址</a:t>
            </a:r>
            <a:endParaRPr lang="zh-CN" altLang="en-US" sz="1800" dirty="0">
              <a:latin typeface="宋体" charset="-122"/>
            </a:endParaRPr>
          </a:p>
          <a:p>
            <a:pPr algn="just"/>
            <a:r>
              <a:rPr lang="en-US" altLang="zh-CN" sz="1800" dirty="0" smtClean="0">
                <a:latin typeface="宋体" charset="-122"/>
              </a:rPr>
              <a:t>6</a:t>
            </a:r>
            <a:r>
              <a:rPr lang="zh-CN" altLang="en-US" sz="1800" dirty="0" smtClean="0">
                <a:latin typeface="宋体" charset="-122"/>
              </a:rPr>
              <a:t>）若有效位</a:t>
            </a:r>
            <a:r>
              <a:rPr lang="zh-CN" altLang="en-US" sz="1800" dirty="0">
                <a:latin typeface="宋体" charset="-122"/>
              </a:rPr>
              <a:t>为</a:t>
            </a:r>
            <a:r>
              <a:rPr lang="zh-CN" altLang="en-US" sz="1800" dirty="0"/>
              <a:t>“0”</a:t>
            </a:r>
            <a:r>
              <a:rPr lang="zh-CN" altLang="en-US" sz="1800" dirty="0">
                <a:latin typeface="宋体" charset="-122"/>
              </a:rPr>
              <a:t>，表示该页面不在主存中，于是要</a:t>
            </a:r>
            <a:r>
              <a:rPr lang="zh-CN" altLang="en-US" sz="1800" dirty="0" smtClean="0">
                <a:latin typeface="宋体" charset="-122"/>
              </a:rPr>
              <a:t>启动</a:t>
            </a:r>
            <a:r>
              <a:rPr lang="zh-CN" altLang="en-US" dirty="0"/>
              <a:t>操作</a:t>
            </a:r>
            <a:r>
              <a:rPr lang="zh-CN" altLang="en-US" sz="1800" dirty="0" smtClean="0">
                <a:latin typeface="宋体" charset="-122"/>
              </a:rPr>
              <a:t>系统</a:t>
            </a:r>
            <a:r>
              <a:rPr lang="zh-CN" altLang="en-US" sz="1800" dirty="0">
                <a:latin typeface="宋体" charset="-122"/>
              </a:rPr>
              <a:t>，把该页从辅存中调到主存后再供</a:t>
            </a:r>
            <a:r>
              <a:rPr lang="en-US" altLang="zh-CN" sz="1800" dirty="0"/>
              <a:t>CPU</a:t>
            </a:r>
            <a:r>
              <a:rPr lang="zh-CN" altLang="en-US" sz="1800" dirty="0">
                <a:latin typeface="宋体" charset="-122"/>
              </a:rPr>
              <a:t>使用</a:t>
            </a:r>
            <a:r>
              <a:rPr lang="zh-CN" altLang="en-US" sz="1800" dirty="0" smtClean="0">
                <a:latin typeface="宋体" charset="-122"/>
              </a:rPr>
              <a:t>。（缺页）</a:t>
            </a:r>
            <a:endParaRPr lang="zh-CN" altLang="en-US" sz="1800" dirty="0">
              <a:latin typeface="宋体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7544" y="152400"/>
            <a:ext cx="834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宋体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charset="-122"/>
              </a:rPr>
              <a:t>虚地址到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实地址(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主存地址，物理地址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cs typeface="Times New Roman" pitchFamily="18" charset="0"/>
              </a:rPr>
              <a:t>变换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过程</a:t>
            </a:r>
            <a:endParaRPr lang="zh-CN" altLang="en-US" dirty="0">
              <a:latin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例：</a:t>
            </a:r>
            <a:r>
              <a:rPr lang="en-US" altLang="zh-CN" sz="2800" dirty="0" smtClean="0"/>
              <a:t>P294 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5-27</a:t>
            </a:r>
            <a:endParaRPr lang="zh-CN" altLang="en-US" sz="2800" dirty="0"/>
          </a:p>
        </p:txBody>
      </p:sp>
      <p:pic>
        <p:nvPicPr>
          <p:cNvPr id="3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1851"/>
            <a:ext cx="6233046" cy="53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位地址</a:t>
            </a:r>
            <a:endParaRPr lang="en-US" altLang="zh-CN" dirty="0" smtClean="0"/>
          </a:p>
          <a:p>
            <a:r>
              <a:rPr lang="zh-CN" altLang="en-US" dirty="0"/>
              <a:t>字节编址</a:t>
            </a:r>
            <a:endParaRPr lang="en-US" altLang="zh-CN" dirty="0" smtClean="0"/>
          </a:p>
          <a:p>
            <a:r>
              <a:rPr lang="zh-CN" altLang="en-US" dirty="0"/>
              <a:t>页</a:t>
            </a:r>
            <a:r>
              <a:rPr lang="zh-CN" altLang="en-US" dirty="0" smtClean="0"/>
              <a:t>大小：</a:t>
            </a:r>
            <a:r>
              <a:rPr lang="en-US" altLang="zh-CN" dirty="0" smtClean="0"/>
              <a:t>4KiB</a:t>
            </a:r>
            <a:r>
              <a:rPr lang="zh-CN" altLang="en-US" dirty="0" smtClean="0"/>
              <a:t> </a:t>
            </a:r>
            <a:r>
              <a:rPr lang="en-US" altLang="zh-CN" dirty="0" smtClean="0"/>
              <a:t>= 2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zh-CN" altLang="en-US" dirty="0" smtClean="0"/>
              <a:t>实地址空间：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</a:p>
          <a:p>
            <a:endParaRPr lang="en-US" altLang="zh-CN" dirty="0"/>
          </a:p>
          <a:p>
            <a:r>
              <a:rPr lang="zh-CN" altLang="en-US" dirty="0" smtClean="0"/>
              <a:t>虚地址空间：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</a:p>
          <a:p>
            <a:r>
              <a:rPr lang="zh-CN" altLang="en-US" dirty="0"/>
              <a:t>虚</a:t>
            </a:r>
            <a:r>
              <a:rPr lang="zh-CN" altLang="en-US" dirty="0" smtClean="0"/>
              <a:t>页数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32/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</a:t>
            </a:r>
          </a:p>
          <a:p>
            <a:r>
              <a:rPr lang="zh-CN" altLang="en-US" dirty="0" smtClean="0"/>
              <a:t>实页数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30/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</a:t>
            </a:r>
            <a:endParaRPr lang="en-US" altLang="zh-CN" dirty="0" smtClean="0"/>
          </a:p>
          <a:p>
            <a:r>
              <a:rPr lang="zh-CN" altLang="en-US" dirty="0" smtClean="0"/>
              <a:t>页表大小</a:t>
            </a:r>
            <a:r>
              <a:rPr lang="en-US" altLang="zh-CN" dirty="0" smtClean="0"/>
              <a:t>=(1+30-12)*2</a:t>
            </a:r>
            <a:r>
              <a:rPr lang="en-US" altLang="zh-CN" baseline="30000" dirty="0" smtClean="0"/>
              <a:t>20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若发生缺页，操作系统将获得控制权，并将所缺的页从低级的存储层次（磁盘）调入主存。</a:t>
            </a:r>
            <a:endParaRPr lang="en-US" altLang="zh-CN" dirty="0" smtClean="0"/>
          </a:p>
          <a:p>
            <a:r>
              <a:rPr lang="zh-CN" altLang="en-US" dirty="0" smtClean="0"/>
              <a:t>在虚拟存储中，计算机必须保存</a:t>
            </a:r>
            <a:r>
              <a:rPr lang="zh-CN" altLang="en-US" dirty="0" smtClean="0">
                <a:solidFill>
                  <a:srgbClr val="FF0000"/>
                </a:solidFill>
              </a:rPr>
              <a:t>虚拟地址空间的每一页在磁盘上的位置（外页表，逻辑上和</a:t>
            </a:r>
            <a:r>
              <a:rPr lang="zh-CN" altLang="en-US" dirty="0" smtClean="0"/>
              <a:t>内</a:t>
            </a:r>
            <a:r>
              <a:rPr lang="zh-CN" altLang="en-US" dirty="0" smtClean="0">
                <a:solidFill>
                  <a:srgbClr val="FF0000"/>
                </a:solidFill>
              </a:rPr>
              <a:t>页表在一起，物理上分开 </a:t>
            </a:r>
            <a:r>
              <a:rPr lang="zh-CN" altLang="en-US" sz="1900" b="1" dirty="0" smtClean="0">
                <a:solidFill>
                  <a:srgbClr val="00B050"/>
                </a:solidFill>
              </a:rPr>
              <a:t>因为所有页磁盘地址都需保留 </a:t>
            </a:r>
            <a:r>
              <a:rPr lang="en-US" altLang="zh-CN" sz="1900" b="1" dirty="0" smtClean="0">
                <a:solidFill>
                  <a:srgbClr val="00B050"/>
                </a:solidFill>
              </a:rPr>
              <a:t>P295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操作系统创建进程时，通常在磁盘上为该进程的每个虚页创建存储空间。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62200" y="3114675"/>
            <a:ext cx="1752600" cy="2514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362200" y="33432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362200" y="35718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362200" y="38004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62200" y="40290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362200" y="42576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362200" y="44862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362200" y="47148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62200" y="49434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362200" y="51720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62200" y="54006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29400" y="2871788"/>
            <a:ext cx="1524000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629400" y="31003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629400" y="33289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629400" y="35575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629400" y="37861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629400" y="40147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629400" y="42433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629400" y="44719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553200" y="5005388"/>
            <a:ext cx="1828800" cy="1371600"/>
          </a:xfrm>
          <a:prstGeom prst="can">
            <a:avLst>
              <a:gd name="adj" fmla="val 1657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98738" y="2590800"/>
            <a:ext cx="144621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Physical page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base addr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502400" y="4638675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 memory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124200" y="3252788"/>
            <a:ext cx="3511550" cy="1014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124200" y="2895600"/>
            <a:ext cx="3511550" cy="585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124200" y="3581400"/>
            <a:ext cx="3511550" cy="52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124200" y="4548188"/>
            <a:ext cx="3657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124200" y="3862388"/>
            <a:ext cx="3511550" cy="633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124200" y="3124200"/>
            <a:ext cx="3511550" cy="966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3124200" y="3810000"/>
            <a:ext cx="3511550" cy="509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3124200" y="4038600"/>
            <a:ext cx="3511550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124200" y="5081588"/>
            <a:ext cx="365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124200" y="3352800"/>
            <a:ext cx="3511550" cy="195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124200" y="5462588"/>
            <a:ext cx="365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705600" y="53863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705600" y="56911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705600" y="59959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590800" y="3114675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705600" y="630078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 storage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066800" y="1066800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44550" y="762000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Virtual page #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330450" y="2833688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376488" y="3074988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2387600" y="5691188"/>
            <a:ext cx="1962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Page Table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(in main memory)</a:t>
            </a:r>
          </a:p>
        </p:txBody>
      </p:sp>
      <p:grpSp>
        <p:nvGrpSpPr>
          <p:cNvPr id="46" name="Group 82"/>
          <p:cNvGrpSpPr>
            <a:grpSpLocks/>
          </p:cNvGrpSpPr>
          <p:nvPr/>
        </p:nvGrpSpPr>
        <p:grpSpPr bwMode="auto">
          <a:xfrm>
            <a:off x="1600200" y="1295400"/>
            <a:ext cx="762000" cy="2590800"/>
            <a:chOff x="764" y="816"/>
            <a:chExt cx="480" cy="1632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64" y="244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768" y="816"/>
              <a:ext cx="0" cy="1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9" name="Rectangle 71"/>
          <p:cNvSpPr>
            <a:spLocks noChangeArrowheads="1"/>
          </p:cNvSpPr>
          <p:nvPr/>
        </p:nvSpPr>
        <p:spPr bwMode="auto">
          <a:xfrm>
            <a:off x="2368550" y="1066800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489200" y="762000"/>
            <a:ext cx="79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sp>
        <p:nvSpPr>
          <p:cNvPr id="51" name="Line 73"/>
          <p:cNvSpPr>
            <a:spLocks noChangeShapeType="1"/>
          </p:cNvSpPr>
          <p:nvPr/>
        </p:nvSpPr>
        <p:spPr bwMode="auto">
          <a:xfrm flipV="1">
            <a:off x="3435350" y="2286000"/>
            <a:ext cx="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Rectangle 75"/>
          <p:cNvSpPr>
            <a:spLocks noChangeArrowheads="1"/>
          </p:cNvSpPr>
          <p:nvPr/>
        </p:nvSpPr>
        <p:spPr bwMode="auto">
          <a:xfrm>
            <a:off x="2825750" y="2071688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Text Box 76"/>
          <p:cNvSpPr txBox="1">
            <a:spLocks noChangeArrowheads="1"/>
          </p:cNvSpPr>
          <p:nvPr/>
        </p:nvSpPr>
        <p:spPr bwMode="auto">
          <a:xfrm>
            <a:off x="2673350" y="17668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Physical page #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4121150" y="2071688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654550" y="2209800"/>
            <a:ext cx="79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2978150" y="1295400"/>
            <a:ext cx="1676400" cy="776288"/>
            <a:chOff x="1632" y="816"/>
            <a:chExt cx="1056" cy="489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632" y="816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632" y="1065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81"/>
            <p:cNvSpPr>
              <a:spLocks noChangeShapeType="1"/>
            </p:cNvSpPr>
            <p:nvPr/>
          </p:nvSpPr>
          <p:spPr bwMode="auto">
            <a:xfrm>
              <a:off x="2688" y="1065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0" name="Group 88"/>
          <p:cNvGrpSpPr>
            <a:grpSpLocks/>
          </p:cNvGrpSpPr>
          <p:nvPr/>
        </p:nvGrpSpPr>
        <p:grpSpPr bwMode="auto">
          <a:xfrm>
            <a:off x="4121150" y="2286000"/>
            <a:ext cx="2743200" cy="2286000"/>
            <a:chOff x="2352" y="1440"/>
            <a:chExt cx="1728" cy="1440"/>
          </a:xfrm>
        </p:grpSpPr>
        <p:sp>
          <p:nvSpPr>
            <p:cNvPr id="61" name="Line 84"/>
            <p:cNvSpPr>
              <a:spLocks noChangeShapeType="1"/>
            </p:cNvSpPr>
            <p:nvPr/>
          </p:nvSpPr>
          <p:spPr bwMode="auto">
            <a:xfrm>
              <a:off x="2352" y="14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85"/>
            <p:cNvSpPr>
              <a:spLocks noChangeShapeType="1"/>
            </p:cNvSpPr>
            <p:nvPr/>
          </p:nvSpPr>
          <p:spPr bwMode="auto">
            <a:xfrm>
              <a:off x="2352" y="168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86"/>
            <p:cNvSpPr>
              <a:spLocks noChangeShapeType="1"/>
            </p:cNvSpPr>
            <p:nvPr/>
          </p:nvSpPr>
          <p:spPr bwMode="auto">
            <a:xfrm>
              <a:off x="3168" y="1680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87"/>
            <p:cNvSpPr>
              <a:spLocks noChangeShapeType="1"/>
            </p:cNvSpPr>
            <p:nvPr/>
          </p:nvSpPr>
          <p:spPr bwMode="auto">
            <a:xfrm>
              <a:off x="3168" y="2880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107530" y="3238080"/>
            <a:ext cx="21210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Page table register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66" name="Straight Arrow Connector 66"/>
          <p:cNvCxnSpPr/>
          <p:nvPr/>
        </p:nvCxnSpPr>
        <p:spPr bwMode="auto">
          <a:xfrm>
            <a:off x="1143000" y="3200400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线形标注 1 66"/>
          <p:cNvSpPr/>
          <p:nvPr/>
        </p:nvSpPr>
        <p:spPr>
          <a:xfrm>
            <a:off x="4879975" y="657452"/>
            <a:ext cx="2931517" cy="575808"/>
          </a:xfrm>
          <a:prstGeom prst="borderCallout1">
            <a:avLst>
              <a:gd name="adj1" fmla="val 18750"/>
              <a:gd name="adj2" fmla="val -8333"/>
              <a:gd name="adj3" fmla="val 683555"/>
              <a:gd name="adj4" fmla="val -635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存放磁盘地址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" y="147464"/>
            <a:ext cx="8885089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51571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外页表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2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引用位、重写位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完全准确地</a:t>
            </a:r>
            <a:r>
              <a:rPr lang="en-US" altLang="zh-CN" dirty="0" smtClean="0"/>
              <a:t>LRU</a:t>
            </a:r>
            <a:r>
              <a:rPr lang="zh-CN" altLang="en-US" dirty="0" smtClean="0"/>
              <a:t>替换策略太复杂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zh-CN" altLang="en-US" dirty="0" smtClean="0">
                <a:solidFill>
                  <a:srgbClr val="FF0000"/>
                </a:solidFill>
              </a:rPr>
              <a:t>引用位</a:t>
            </a:r>
            <a:r>
              <a:rPr lang="zh-CN" altLang="en-US" dirty="0" smtClean="0"/>
              <a:t>，某页被访问则置位，操作系统定期清零，再重新记录。当需要替换主存中的页时，操作系统</a:t>
            </a:r>
            <a:r>
              <a:rPr lang="zh-CN" altLang="en-US" dirty="0"/>
              <a:t>很容易</a:t>
            </a:r>
            <a:r>
              <a:rPr lang="zh-CN" altLang="en-US" dirty="0" smtClean="0"/>
              <a:t>知道最近哪些页未被访问过（为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的那些页）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（脏数据位）：发生过写操作的主存页置位。被替换出去时，写回磁盘。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3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快表（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页表存放在主存中，所以，程序一次访存需不缺页时两次：查表获得物理地址，访存获得数据。</a:t>
            </a:r>
            <a:endParaRPr lang="en-US" altLang="zh-CN" dirty="0" smtClean="0"/>
          </a:p>
          <a:p>
            <a:r>
              <a:rPr lang="zh-CN" altLang="en-US" dirty="0"/>
              <a:t>为了</a:t>
            </a:r>
            <a:r>
              <a:rPr lang="zh-CN" altLang="en-US" dirty="0" smtClean="0"/>
              <a:t>加快，用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）实现一个快表。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表需要标记域（用虚页做标记域）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0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05-2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6534817" cy="61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60648"/>
            <a:ext cx="1728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）查快表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）命中，求出实地址访存。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）缺失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）查页表，命中，将表中变换装载到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，同时访存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）若查页表不命中，则是真正的缺页，操作系统进行缺页处理。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83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集成虚拟存储、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308100" y="2037767"/>
            <a:ext cx="977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98700" y="2049746"/>
            <a:ext cx="0" cy="8744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257300" y="2960153"/>
            <a:ext cx="1054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58900" y="2385159"/>
            <a:ext cx="6096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59100" y="2073704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TLB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Lookup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787900" y="2073704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Cache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756400" y="2085683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Main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Memory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311400" y="2205474"/>
            <a:ext cx="62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025900" y="2205474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67400" y="2181515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527800" y="2792446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53200" y="2804425"/>
            <a:ext cx="12700" cy="16650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2603500" y="4469512"/>
            <a:ext cx="1930400" cy="119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2603500" y="2816405"/>
            <a:ext cx="0" cy="16531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 flipV="1">
            <a:off x="2298700" y="2805091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5854700" y="2816405"/>
            <a:ext cx="27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533900" y="2816405"/>
            <a:ext cx="0" cy="16531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336800" y="1953914"/>
            <a:ext cx="4445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VA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051300" y="1953914"/>
            <a:ext cx="4445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PA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918200" y="1929956"/>
            <a:ext cx="647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miss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686300" y="2996090"/>
            <a:ext cx="4064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hit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067300" y="4205973"/>
            <a:ext cx="5969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data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959100" y="3367440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Trans-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lation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051300" y="1738291"/>
            <a:ext cx="4064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hit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314700" y="2948174"/>
            <a:ext cx="0" cy="3953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2628900" y="2994260"/>
            <a:ext cx="647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miss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492500" y="4265868"/>
            <a:ext cx="0" cy="8385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3505200" y="4361701"/>
            <a:ext cx="66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4178300" y="2193494"/>
            <a:ext cx="0" cy="218018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508500" y="4481491"/>
            <a:ext cx="203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067300" y="1738291"/>
            <a:ext cx="4572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19191"/>
                </a:solidFill>
                <a:latin typeface="Arial" charset="0"/>
              </a:rPr>
              <a:t>¾ t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3187700" y="1750270"/>
            <a:ext cx="520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19191"/>
                </a:solidFill>
                <a:latin typeface="Arial" charset="0"/>
              </a:rPr>
              <a:t>¼  t</a:t>
            </a: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6134100" y="2816405"/>
            <a:ext cx="0" cy="165310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4533900" y="2816405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3695700" y="2957491"/>
            <a:ext cx="0" cy="3953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521495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物理寻址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集成虚拟存储、</a:t>
            </a:r>
            <a:r>
              <a:rPr lang="en-US" altLang="zh-CN" dirty="0"/>
              <a:t>TLB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185512"/>
              </p:ext>
            </p:extLst>
          </p:nvPr>
        </p:nvGraphicFramePr>
        <p:xfrm>
          <a:off x="437356" y="1340768"/>
          <a:ext cx="8153400" cy="505968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518160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TLB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可能么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何种情况下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3409156" y="2026568"/>
            <a:ext cx="216969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找到所要的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3409156" y="2458368"/>
            <a:ext cx="520578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此时，页表并未查找，因为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TLB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命中。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数据在主存中。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3409156" y="3220368"/>
            <a:ext cx="34992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TLB miss, PA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在页表中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409156" y="3677568"/>
            <a:ext cx="503811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TLB miss, PA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在页表中，但数据不在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409156" y="4439568"/>
            <a:ext cx="14002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缺页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409156" y="4820568"/>
            <a:ext cx="52998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不可能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若也不在主存中，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TLB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中不会有转换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信息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409156" y="5607968"/>
            <a:ext cx="457208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不可能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数据不在主存中，则也不会在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中（数据只在相邻层次间拷贝）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9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68475" y="1733550"/>
            <a:ext cx="5334000" cy="2079625"/>
            <a:chOff x="1004" y="600"/>
            <a:chExt cx="3360" cy="131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74" y="1731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28" y="662"/>
              <a:ext cx="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70" y="666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004" y="112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062" y="826"/>
              <a:ext cx="3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91" y="677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Trans-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lation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091" y="1166"/>
              <a:ext cx="695" cy="4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69" y="695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74" y="745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830" y="1233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94" y="745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236" y="1096"/>
              <a:ext cx="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23" y="1100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80" y="1709"/>
              <a:ext cx="184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1372" y="1116"/>
              <a:ext cx="16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2954" y="1437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86" y="1441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928" y="1429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32" y="143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950" y="1689"/>
              <a:ext cx="24" cy="2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92" y="612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VA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667" y="1457"/>
              <a:ext cx="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hit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1809" y="747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910" y="600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PA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1560" y="422108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仅仅在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缺失时，采用到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以便 获得物理地址，从主存调相应的块到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当两个程序共享页时，同一实页在两程序中会有不同虚页号，则在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中有两个副本，在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中也有两个对应项。所以，一致性问题较复杂。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86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1042966" cy="58690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段式虚拟存储</a:t>
            </a:r>
            <a:r>
              <a:rPr lang="en-US" altLang="zh-CN" sz="3200" dirty="0" smtClean="0"/>
              <a:t>P308</a:t>
            </a:r>
            <a:endParaRPr lang="zh-CN" alt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8662" y="142852"/>
            <a:ext cx="7924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2. 段式虚拟存储器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arenBoth"/>
            </a:pPr>
            <a:r>
              <a:rPr lang="zh-CN" altLang="en-US" dirty="0">
                <a:latin typeface="宋体" pitchFamily="2" charset="-122"/>
              </a:rPr>
              <a:t>分段原理：</a:t>
            </a:r>
          </a:p>
          <a:p>
            <a:pPr marL="457200" indent="-457200" algn="just"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          </a:t>
            </a:r>
            <a:r>
              <a:rPr lang="zh-CN" altLang="en-US" sz="1800" dirty="0">
                <a:cs typeface="Times New Roman" pitchFamily="18" charset="0"/>
              </a:rPr>
              <a:t>段是利用程序的模块化性质，按照程序的逻辑结构将其划分成的多个相对独立的部分。例如，过程、函数子程序、数据表、阵列等。</a:t>
            </a:r>
          </a:p>
          <a:p>
            <a:pPr marL="457200" indent="-457200" algn="just">
              <a:spcBef>
                <a:spcPct val="50000"/>
              </a:spcBef>
            </a:pPr>
            <a:r>
              <a:rPr lang="zh-CN" altLang="en-US" sz="1800" dirty="0">
                <a:cs typeface="Times New Roman" pitchFamily="18" charset="0"/>
              </a:rPr>
              <a:t>              段式虚拟存储器一般用段表来指明各段在主存中的位置</a:t>
            </a:r>
            <a:r>
              <a:rPr lang="zh-CN" altLang="en-US" sz="1800" dirty="0">
                <a:latin typeface="宋体" pitchFamily="2" charset="-122"/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zh-CN" altLang="en-US" sz="1800" dirty="0">
                <a:cs typeface="Times New Roman" pitchFamily="18" charset="0"/>
              </a:rPr>
              <a:t>              装入位为</a:t>
            </a:r>
            <a:r>
              <a:rPr lang="zh-CN" altLang="en-US" sz="1800" dirty="0"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1800" dirty="0">
                <a:cs typeface="Times New Roman" pitchFamily="18" charset="0"/>
              </a:rPr>
              <a:t>1</a:t>
            </a:r>
            <a:r>
              <a:rPr lang="zh-CN" altLang="en-US" sz="1800" dirty="0"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1800" dirty="0">
                <a:cs typeface="Times New Roman" pitchFamily="18" charset="0"/>
              </a:rPr>
              <a:t>，表示该段已调入主存；装入位为</a:t>
            </a:r>
            <a:r>
              <a:rPr lang="zh-CN" altLang="en-US" sz="1800" dirty="0"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1800" dirty="0">
                <a:cs typeface="Times New Roman" pitchFamily="18" charset="0"/>
              </a:rPr>
              <a:t>0</a:t>
            </a:r>
            <a:r>
              <a:rPr lang="zh-CN" altLang="en-US" sz="1800" dirty="0"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1800" dirty="0">
                <a:cs typeface="Times New Roman" pitchFamily="18" charset="0"/>
              </a:rPr>
              <a:t>，则表示该段不在主存中。</a:t>
            </a:r>
            <a:r>
              <a:rPr lang="zh-CN" altLang="en-US" sz="1800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3276600"/>
          <a:ext cx="71628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CorelDRAW" r:id="rId3" imgW="3695700" imgH="1743075" progId="">
                  <p:embed/>
                </p:oleObj>
              </mc:Choice>
              <mc:Fallback>
                <p:oleObj name="CorelDRAW" r:id="rId3" imgW="3695700" imgH="17430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716280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D94A3C4-32BF-4D7F-BB0F-3F1F8FE140CB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(2) 地址变换</a:t>
            </a:r>
            <a:endParaRPr lang="zh-CN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676400" y="1066800"/>
          <a:ext cx="6553200" cy="548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CorelDRAW" r:id="rId3" imgW="3095625" imgH="2647950" progId="">
                  <p:embed/>
                </p:oleObj>
              </mc:Choice>
              <mc:Fallback>
                <p:oleObj name="CorelDRAW" r:id="rId3" imgW="3095625" imgH="264795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6553200" cy="548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/>
          </p:cNvSpPr>
          <p:nvPr/>
        </p:nvSpPr>
        <p:spPr bwMode="auto">
          <a:xfrm>
            <a:off x="6248400" y="152400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20773"/>
              <a:gd name="adj5" fmla="val 136981"/>
              <a:gd name="adj6" fmla="val -3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800">
                <a:latin typeface="宋体" pitchFamily="2" charset="-122"/>
              </a:rPr>
              <a:t>1）编程使用的虚地址包含两部分：高位是段号，低位是段内地址。</a:t>
            </a:r>
            <a:r>
              <a:rPr lang="zh-CN" altLang="en-US" sz="1800"/>
              <a:t> 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6248400" y="4038600"/>
            <a:ext cx="2362200" cy="990600"/>
          </a:xfrm>
          <a:prstGeom prst="borderCallout2">
            <a:avLst>
              <a:gd name="adj1" fmla="val 11537"/>
              <a:gd name="adj2" fmla="val -3227"/>
              <a:gd name="adj3" fmla="val 11537"/>
              <a:gd name="adj4" fmla="val -52153"/>
              <a:gd name="adj5" fmla="val -229648"/>
              <a:gd name="adj6" fmla="val -103023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800">
                <a:latin typeface="宋体" pitchFamily="2" charset="-122"/>
              </a:rPr>
              <a:t>2）访问段表对应行的地址</a:t>
            </a:r>
            <a:r>
              <a:rPr lang="zh-CN" altLang="en-US"/>
              <a:t> =</a:t>
            </a:r>
            <a:r>
              <a:rPr lang="zh-CN" altLang="en-US" sz="1800">
                <a:latin typeface="宋体" pitchFamily="2" charset="-122"/>
              </a:rPr>
              <a:t>段号+段表的起始地址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715000" y="1828800"/>
            <a:ext cx="45720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0" y="5638800"/>
            <a:ext cx="2209800" cy="969963"/>
          </a:xfrm>
          <a:prstGeom prst="borderCallout2">
            <a:avLst>
              <a:gd name="adj1" fmla="val 11782"/>
              <a:gd name="adj2" fmla="val 103449"/>
              <a:gd name="adj3" fmla="val 11782"/>
              <a:gd name="adj4" fmla="val 148421"/>
              <a:gd name="adj5" fmla="val -205727"/>
              <a:gd name="adj6" fmla="val 195042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>
                <a:latin typeface="宋体" pitchFamily="2" charset="-122"/>
              </a:rPr>
              <a:t>3）根据段表内装入位判断该段是否已调入主存。</a:t>
            </a:r>
            <a:endParaRPr lang="zh-CN" altLang="en-US" sz="180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5943600" y="5214938"/>
            <a:ext cx="2743200" cy="1490662"/>
          </a:xfrm>
          <a:prstGeom prst="borderCallout2">
            <a:avLst>
              <a:gd name="adj1" fmla="val 7667"/>
              <a:gd name="adj2" fmla="val -2778"/>
              <a:gd name="adj3" fmla="val 7667"/>
              <a:gd name="adj4" fmla="val -48380"/>
              <a:gd name="adj5" fmla="val -97444"/>
              <a:gd name="adj6" fmla="val -95718"/>
            </a:avLst>
          </a:prstGeom>
          <a:solidFill>
            <a:schemeClr val="accent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>
                <a:latin typeface="宋体" pitchFamily="2" charset="-122"/>
              </a:rPr>
              <a:t>4）若已调入主存，从段表读出该段在主存中的起始地址，与段内地址(偏移量)相加，得到对应的主存实地址。</a:t>
            </a:r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334000" y="1828800"/>
            <a:ext cx="990600" cy="3505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85786" y="642918"/>
            <a:ext cx="76200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(3)段式虚拟存储的优缺点：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     由于段的分界与程序的自然分界相对应，所以具有逻辑独立性，易于程序的编译、管理、修改和保护，也便于多道程序共享。</a:t>
            </a:r>
          </a:p>
          <a:p>
            <a:pPr algn="just">
              <a:spcBef>
                <a:spcPct val="50000"/>
              </a:spcBef>
            </a:pPr>
            <a:endParaRPr lang="zh-CN" altLang="en-US" dirty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cs typeface="Times New Roman" pitchFamily="18" charset="0"/>
              </a:rPr>
              <a:t>     但是，因为段的长度参差不齐，起点和终点不定，给主存空间分配带来了麻烦，容易在段间留下不能利用的零头，造成存储空间的浪费。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14348" y="3357562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宋体" pitchFamily="2" charset="-122"/>
              </a:rPr>
              <a:t>3. 段页式虚拟存储器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宋体" pitchFamily="2" charset="-122"/>
              </a:rPr>
              <a:t>   将程序按其逻辑结构分段，每段再划分为若干大小相等的页；主存空间也划分为若干同样大小的页。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宋体" pitchFamily="2" charset="-122"/>
              </a:rPr>
              <a:t>   虚存和实存之间以页为基本传送单位，每个程序对应一个段表，每段对应一个页表。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214290"/>
            <a:ext cx="85725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</a:rPr>
              <a:t>访问</a:t>
            </a:r>
            <a:r>
              <a:rPr lang="zh-CN" altLang="en-US" sz="2400" dirty="0" smtClean="0">
                <a:latin typeface="宋体" pitchFamily="2" charset="-122"/>
              </a:rPr>
              <a:t>时：虚</a:t>
            </a:r>
            <a:r>
              <a:rPr lang="zh-CN" altLang="en-US" sz="2400" dirty="0">
                <a:latin typeface="宋体" pitchFamily="2" charset="-122"/>
              </a:rPr>
              <a:t>地址包含段号、段内页号、页内地址三部分。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段表起始地址与段号合成，得到段表地址；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然后从段表中取出该段的页表起始地址，与段内页号合成，得到页表地址；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最后从页表中取出实页号，与页内地址拼接形成主存实地址。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   段页式存储器综合了前两种结构的优点，但要经过两级查表才能完成地址转换，时间开销要多些。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5.11.1   5.11.2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78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计算机的五大经典部件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0" y="1371600"/>
            <a:ext cx="5143500" cy="285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778000"/>
            <a:ext cx="1460500" cy="2197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0" y="19050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 Processor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7000" y="1778000"/>
            <a:ext cx="1333500" cy="2222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35600" y="1778000"/>
            <a:ext cx="1333500" cy="2222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89200" y="24638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489200" y="32258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0000" y="2628900"/>
            <a:ext cx="939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Control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3429000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Datapath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14800" y="2743200"/>
            <a:ext cx="1003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C0128"/>
                </a:solidFill>
                <a:latin typeface="Arial" charset="0"/>
              </a:rPr>
              <a:t>Memory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2600" y="1968500"/>
            <a:ext cx="990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Devices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562600" y="25146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562600" y="32766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13400" y="26797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Input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3400" y="3441700"/>
            <a:ext cx="876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Output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1763" y="29432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76600" y="3730625"/>
            <a:ext cx="2590800" cy="2746375"/>
            <a:chOff x="2160" y="2304"/>
            <a:chExt cx="1632" cy="173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170" y="2890"/>
              <a:ext cx="416" cy="6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 rot="5400000">
              <a:off x="2130" y="3143"/>
              <a:ext cx="49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Cache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8" y="2890"/>
              <a:ext cx="464" cy="85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5400000">
              <a:off x="2558" y="3154"/>
              <a:ext cx="7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Main Memory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74" y="2890"/>
              <a:ext cx="512" cy="11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5400000">
              <a:off x="3043" y="3245"/>
              <a:ext cx="960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Secondary Memory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(Disk)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160" y="2304"/>
              <a:ext cx="432" cy="57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408" y="2352"/>
              <a:ext cx="384" cy="52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48500" y="4873625"/>
            <a:ext cx="141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zh-CN" altLang="en-US" dirty="0" smtClean="0"/>
              <a:t>运算器</a:t>
            </a:r>
            <a:endParaRPr lang="en-US" altLang="zh-CN" dirty="0" smtClean="0"/>
          </a:p>
          <a:p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存储器层次结构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57400" y="1995488"/>
            <a:ext cx="4800600" cy="32004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886200" y="2757488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00288"/>
            <a:ext cx="14478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离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处理器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越远越慢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1000" y="2300288"/>
            <a:ext cx="83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L1$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352800" y="3519488"/>
            <a:ext cx="220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743200" y="4281488"/>
            <a:ext cx="342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191000" y="2986088"/>
            <a:ext cx="83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L2$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3748088"/>
            <a:ext cx="2438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 Memory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971800" y="4662488"/>
            <a:ext cx="3048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Secondary  Memory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905000" y="1614488"/>
            <a:ext cx="0" cy="350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86200" y="123348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Processor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057400" y="5424488"/>
            <a:ext cx="480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981200" y="5500688"/>
            <a:ext cx="5105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存储容量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7010400" y="1462088"/>
            <a:ext cx="1752600" cy="3657600"/>
            <a:chOff x="4416" y="864"/>
            <a:chExt cx="1104" cy="2304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16" y="960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416" y="864"/>
              <a:ext cx="1104" cy="8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L1$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L2$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MM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SM       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子集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4495800" y="1690688"/>
            <a:ext cx="0" cy="2895600"/>
            <a:chOff x="2832" y="1065"/>
            <a:chExt cx="0" cy="1824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832" y="1065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832" y="164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32" y="255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832" y="212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4495800" y="1714500"/>
            <a:ext cx="3203575" cy="2827338"/>
            <a:chOff x="2832" y="1080"/>
            <a:chExt cx="2018" cy="1781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32" y="1080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4-8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word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832" y="2169"/>
              <a:ext cx="10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 to 4 blocks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832" y="2649"/>
              <a:ext cx="201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1,024+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disk sector = page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832" y="1689"/>
              <a:ext cx="115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8-32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block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层次的管理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7675" y="1903239"/>
            <a:ext cx="7886700" cy="38369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registers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memory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编译器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程序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 memory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硬件（专门的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控制器）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 memory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disks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操作系统（页面调动）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虚实地址转换由硬件辅助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TLB    </a:t>
            </a:r>
            <a:r>
              <a:rPr lang="zh-CN" altLang="en-US" kern="0" dirty="0" smtClean="0">
                <a:solidFill>
                  <a:srgbClr val="FC0128"/>
                </a:solidFill>
                <a:latin typeface="Arial"/>
              </a:rPr>
              <a:t>快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若存储文件则由程序员控制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4325" y="4492641"/>
            <a:ext cx="18722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虚拟存储</a:t>
            </a:r>
            <a:endParaRPr lang="en-US" altLang="zh-CN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6012160" y="4326051"/>
            <a:ext cx="216024" cy="687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虚拟存储器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虚拟存储引入目的：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多道程序（有效安全地）共享</a:t>
            </a:r>
            <a:r>
              <a:rPr lang="zh-CN" altLang="en-US" dirty="0" smtClean="0">
                <a:solidFill>
                  <a:srgbClr val="FF0000"/>
                </a:solidFill>
              </a:rPr>
              <a:t>主存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构造一个空间非常大的主存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多道程序共享主存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每道程序有自己的虚地址空间，存储它自己最常用的代码和数据（局部性原理）</a:t>
            </a:r>
            <a:endParaRPr lang="en-US" altLang="zh-CN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与其他程序隔离，只对划分给它的那部分主存读写（</a:t>
            </a:r>
            <a:r>
              <a:rPr lang="zh-CN" altLang="en-US" dirty="0" smtClean="0">
                <a:solidFill>
                  <a:srgbClr val="FF0000"/>
                </a:solidFill>
              </a:rPr>
              <a:t>保护）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6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术语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缺页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虚拟存储器设计原则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页的</a:t>
            </a:r>
            <a:r>
              <a:rPr lang="zh-CN" altLang="en-US" dirty="0" smtClean="0"/>
              <a:t>大小（先看分页原理）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虚拟存储缺页代价十分巨大：全相</a:t>
            </a:r>
            <a:r>
              <a:rPr lang="zh-CN" altLang="en-US" dirty="0" smtClean="0"/>
              <a:t>联  </a:t>
            </a:r>
            <a:r>
              <a:rPr lang="en-US" altLang="zh-CN" dirty="0" smtClean="0"/>
              <a:t>P292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软件处理缺页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写回机制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原办公室G盘\张欢欢\上课笔记\计算机组成原理\虚拟存储原理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2402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/>
          <p:cNvSpPr>
            <a:spLocks/>
          </p:cNvSpPr>
          <p:nvPr/>
        </p:nvSpPr>
        <p:spPr bwMode="auto">
          <a:xfrm>
            <a:off x="710049" y="3672681"/>
            <a:ext cx="1600200" cy="2427312"/>
          </a:xfrm>
          <a:prstGeom prst="borderCallout1">
            <a:avLst>
              <a:gd name="adj1" fmla="val 5769"/>
              <a:gd name="adj2" fmla="val 104764"/>
              <a:gd name="adj3" fmla="val 13018"/>
              <a:gd name="adj4" fmla="val 1347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1）Cpu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访存时，给出的是虚地址。必须查找“虚页号”——“实页号”对照表，即（内）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页表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，确定该虚页是否已装入主存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2667000" y="3810000"/>
            <a:ext cx="2743200" cy="990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96000" y="152400"/>
            <a:ext cx="2819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2）页表是存储管理软件根据主存运行情况自动建立的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在主存中分配固定区域存放页表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每个程序都有一张页表。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页表中的每一行记录（</a:t>
            </a:r>
            <a:r>
              <a:rPr lang="zh-CN" altLang="en-US" sz="1800" dirty="0">
                <a:solidFill>
                  <a:srgbClr val="FF0000"/>
                </a:solidFill>
                <a:latin typeface="宋体" charset="-122"/>
              </a:rPr>
              <a:t>无虚页号</a:t>
            </a: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zh-CN" altLang="en-US" sz="1800" dirty="0" smtClean="0">
                <a:solidFill>
                  <a:srgbClr val="000000"/>
                </a:solidFill>
                <a:latin typeface="宋体" charset="-122"/>
              </a:rPr>
              <a:t>、有效（装入）位</a:t>
            </a: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和实页号等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72200" y="4267200"/>
            <a:ext cx="2819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3）页表存于主存中，访存时要先查页表，增加了访存次数。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为了提高速度，增加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快表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（小，存放最活跃页。原页表称为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慢表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）。比慢表多虚页号一项。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304799"/>
            <a:ext cx="739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虚拟存储</a:t>
            </a:r>
            <a:r>
              <a:rPr lang="zh-CN" altLang="en-US" dirty="0">
                <a:latin typeface="宋体" charset="-122"/>
              </a:rPr>
              <a:t>的结构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页式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虚拟存储器</a:t>
            </a:r>
            <a:endParaRPr lang="zh-CN" altLang="en-US" dirty="0">
              <a:latin typeface="宋体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(1) 分页原理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6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35690"/>
              </p:ext>
            </p:extLst>
          </p:nvPr>
        </p:nvGraphicFramePr>
        <p:xfrm>
          <a:off x="971600" y="614065"/>
          <a:ext cx="66294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CorelDRAW" r:id="rId3" imgW="3095625" imgH="2390775" progId="">
                  <p:embed/>
                </p:oleObj>
              </mc:Choice>
              <mc:Fallback>
                <p:oleObj name="CorelDRAW" r:id="rId3" imgW="3095625" imgH="2390775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14065"/>
                        <a:ext cx="662940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/>
          <p:cNvSpPr>
            <a:spLocks/>
          </p:cNvSpPr>
          <p:nvPr/>
        </p:nvSpPr>
        <p:spPr bwMode="auto">
          <a:xfrm>
            <a:off x="1979712" y="3975157"/>
            <a:ext cx="6336704" cy="1614083"/>
          </a:xfrm>
          <a:prstGeom prst="borderCallout2">
            <a:avLst>
              <a:gd name="adj1" fmla="val 4056"/>
              <a:gd name="adj2" fmla="val -2630"/>
              <a:gd name="adj3" fmla="val 4056"/>
              <a:gd name="adj4" fmla="val -5481"/>
              <a:gd name="adj5" fmla="val -136024"/>
              <a:gd name="adj6" fmla="val -12308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800" dirty="0">
                <a:latin typeface="宋体" charset="-122"/>
              </a:rPr>
              <a:t>1</a:t>
            </a:r>
            <a:r>
              <a:rPr lang="zh-CN" altLang="en-US" sz="1800" dirty="0" smtClean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</a:rPr>
              <a:t>操作系统加载要激活的进程的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页表</a:t>
            </a:r>
            <a:r>
              <a:rPr lang="zh-CN" altLang="en-US" dirty="0" smtClean="0">
                <a:latin typeface="宋体" charset="-122"/>
              </a:rPr>
              <a:t>基址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寄存器</a:t>
            </a:r>
            <a:r>
              <a:rPr lang="zh-CN" altLang="en-US" dirty="0" smtClean="0">
                <a:latin typeface="宋体" charset="-122"/>
              </a:rPr>
              <a:t>，</a:t>
            </a:r>
            <a:endParaRPr lang="en-US" altLang="zh-CN" dirty="0" smtClean="0">
              <a:latin typeface="宋体" charset="-122"/>
            </a:endParaRPr>
          </a:p>
          <a:p>
            <a:r>
              <a:rPr lang="en-US" altLang="zh-CN" sz="1800" dirty="0" smtClean="0">
                <a:latin typeface="宋体" charset="-122"/>
              </a:rPr>
              <a:t>2</a:t>
            </a:r>
            <a:r>
              <a:rPr lang="zh-CN" altLang="en-US" sz="1800" dirty="0" smtClean="0">
                <a:latin typeface="宋体" charset="-122"/>
              </a:rPr>
              <a:t>）查找</a:t>
            </a:r>
            <a:r>
              <a:rPr lang="zh-CN" altLang="en-US" sz="1800" dirty="0">
                <a:latin typeface="宋体" charset="-122"/>
              </a:rPr>
              <a:t>页表基址寄存器（存放每道程序对应的一个页表初始地址）和虚页号相加成为页表索引地址</a:t>
            </a:r>
            <a:r>
              <a:rPr lang="zh-CN" altLang="en-US" sz="1800" dirty="0" smtClean="0">
                <a:latin typeface="宋体" charset="-122"/>
              </a:rPr>
              <a:t>，</a:t>
            </a:r>
            <a:endParaRPr lang="en-US" altLang="zh-CN" sz="1800" dirty="0" smtClean="0">
              <a:latin typeface="宋体" charset="-122"/>
            </a:endParaRPr>
          </a:p>
          <a:p>
            <a:r>
              <a:rPr lang="en-US" altLang="zh-CN" dirty="0" smtClean="0">
                <a:latin typeface="宋体" charset="-122"/>
              </a:rPr>
              <a:t>3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sz="1800" dirty="0" smtClean="0">
                <a:latin typeface="宋体" charset="-122"/>
              </a:rPr>
              <a:t>根据</a:t>
            </a:r>
            <a:r>
              <a:rPr lang="zh-CN" altLang="en-US" sz="1800" dirty="0">
                <a:latin typeface="宋体" charset="-122"/>
              </a:rPr>
              <a:t>这个索引地址可读到一个页表信息字，然后检测页表信息字</a:t>
            </a:r>
            <a:r>
              <a:rPr lang="zh-CN" altLang="en-US" sz="1800" dirty="0" smtClean="0">
                <a:latin typeface="宋体" charset="-122"/>
              </a:rPr>
              <a:t>中有效位</a:t>
            </a:r>
            <a:r>
              <a:rPr lang="zh-CN" altLang="en-US" sz="1800" dirty="0">
                <a:latin typeface="宋体" charset="-122"/>
              </a:rPr>
              <a:t>的状态</a:t>
            </a:r>
            <a:r>
              <a:rPr lang="zh-CN" altLang="en-US" sz="1800" dirty="0"/>
              <a:t> 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7544" y="152400"/>
            <a:ext cx="834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宋体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charset="-122"/>
              </a:rPr>
              <a:t>虚地址到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实地址(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主存地址，物理地址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cs typeface="Times New Roman" pitchFamily="18" charset="0"/>
              </a:rPr>
              <a:t>变换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过程</a:t>
            </a:r>
            <a:endParaRPr lang="zh-CN" altLang="en-US" dirty="0">
              <a:latin typeface="宋体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59492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P293 </a:t>
            </a:r>
            <a:r>
              <a:rPr lang="zh-CN" altLang="en-US" dirty="0" smtClean="0">
                <a:solidFill>
                  <a:srgbClr val="FF0000"/>
                </a:solidFill>
              </a:rPr>
              <a:t>进程     </a:t>
            </a:r>
            <a:r>
              <a:rPr lang="zh-CN" altLang="en-US" dirty="0" smtClean="0"/>
              <a:t>操作系统负责加载页表寄存器，更新页表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7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1662</Words>
  <Application>Microsoft Office PowerPoint</Application>
  <PresentationFormat>全屏显示(4:3)</PresentationFormat>
  <Paragraphs>240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Monotype Sorts</vt:lpstr>
      <vt:lpstr>宋体</vt:lpstr>
      <vt:lpstr>Arial</vt:lpstr>
      <vt:lpstr>Calibri</vt:lpstr>
      <vt:lpstr>Symbol</vt:lpstr>
      <vt:lpstr>Times New Roman</vt:lpstr>
      <vt:lpstr>Wingdings</vt:lpstr>
      <vt:lpstr>Office 主题​​</vt:lpstr>
      <vt:lpstr>CorelDRAW</vt:lpstr>
      <vt:lpstr>虚拟机</vt:lpstr>
      <vt:lpstr>虚拟存储</vt:lpstr>
      <vt:lpstr>计算机的五大经典部件</vt:lpstr>
      <vt:lpstr>存储器层次结构</vt:lpstr>
      <vt:lpstr>各层次的管理</vt:lpstr>
      <vt:lpstr>虚拟存储器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缺页</vt:lpstr>
      <vt:lpstr>PowerPoint 演示文稿</vt:lpstr>
      <vt:lpstr>PowerPoint 演示文稿</vt:lpstr>
      <vt:lpstr>引用位、重写位</vt:lpstr>
      <vt:lpstr>快表（TLB）</vt:lpstr>
      <vt:lpstr>PowerPoint 演示文稿</vt:lpstr>
      <vt:lpstr>集成虚拟存储、TLB和cache</vt:lpstr>
      <vt:lpstr>集成虚拟存储、TLB和cache</vt:lpstr>
      <vt:lpstr>虚拟寻址cache</vt:lpstr>
      <vt:lpstr>段式虚拟存储P308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虚拟存储</dc:title>
  <dc:creator>hzhang</dc:creator>
  <cp:lastModifiedBy>Zhang</cp:lastModifiedBy>
  <cp:revision>100</cp:revision>
  <dcterms:created xsi:type="dcterms:W3CDTF">2013-05-21T02:28:09Z</dcterms:created>
  <dcterms:modified xsi:type="dcterms:W3CDTF">2017-05-08T13:15:23Z</dcterms:modified>
</cp:coreProperties>
</file>