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20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28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7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7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2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4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7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0BC-13FD-4A11-B44E-65270F737BC7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18FE-5C51-4C46-88E9-D1573993F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50BC-13FD-4A11-B44E-65270F737BC7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018FE-5C51-4C46-88E9-D1573993FC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1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存储器和其他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主题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0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52578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63DE8"/>
                </a:solidFill>
                <a:latin typeface="Arial"/>
              </a:rPr>
              <a:t>磁盘</a:t>
            </a:r>
            <a:r>
              <a:rPr lang="zh-CN" altLang="en-US" kern="0" dirty="0" smtClean="0">
                <a:solidFill>
                  <a:srgbClr val="063DE8"/>
                </a:solidFill>
                <a:latin typeface="Arial"/>
              </a:rPr>
              <a:t>读写操作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685800"/>
            <a:ext cx="8191500" cy="55604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22275" indent="-38100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Monotype Sorts" pitchFamily="2" charset="2"/>
              <a:buAutoNum type="arabicPeriod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寻道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把磁头定位在正确的磁道上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41275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Arial"/>
              </a:rPr>
              <a:t>          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(3 to 13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avg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1312863" marR="0" lvl="2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由于磁盘访问的局部性，实际平均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969963" marR="0" lvl="2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None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寻道时间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约为上述值的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25%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到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33%</a:t>
            </a:r>
          </a:p>
          <a:p>
            <a:pPr marL="41275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None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2</a:t>
            </a:r>
            <a:r>
              <a:rPr lang="en-US" altLang="zh-CN" kern="0" dirty="0" smtClean="0">
                <a:solidFill>
                  <a:srgbClr val="FC0128"/>
                </a:solidFill>
                <a:latin typeface="Arial"/>
              </a:rPr>
              <a:t>. </a:t>
            </a:r>
            <a:r>
              <a:rPr lang="zh-CN" altLang="en-US" kern="0" dirty="0">
                <a:solidFill>
                  <a:srgbClr val="FC0128"/>
                </a:solidFill>
                <a:latin typeface="Arial"/>
              </a:rPr>
              <a:t>旋转时间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等待正确的扇区旋转到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41275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None/>
            </a:pP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       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读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写头下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（磁盘旋转半周的时间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1312863" marR="0" lvl="2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0.5/5400RPM = 5.6ms      to       0.5/15000RPM = 2.0ms</a:t>
            </a:r>
          </a:p>
          <a:p>
            <a:pPr marL="41275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None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3</a:t>
            </a:r>
            <a:r>
              <a:rPr lang="en-US" altLang="zh-CN" kern="0" dirty="0" smtClean="0">
                <a:solidFill>
                  <a:srgbClr val="FC0128"/>
                </a:solidFill>
                <a:latin typeface="Arial"/>
              </a:rPr>
              <a:t>.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传输时间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传输一块数据（一个或多个扇区）到磁盘控制器的（缓冲区）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cache 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2008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年典型的传输速率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70 to 125 MB/s)</a:t>
            </a:r>
          </a:p>
          <a:p>
            <a:pPr marL="1312863" lvl="2" indent="-34290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到磁盘控制器的（缓冲区）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cache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利用的也是局部性原理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1312863" lvl="2" indent="-34290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Cache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本身的传输速率更快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(e.g., 375 MB/s)</a:t>
            </a:r>
          </a:p>
          <a:p>
            <a:pPr marL="111126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None/>
            </a:pPr>
            <a:r>
              <a:rPr lang="en-US" altLang="zh-CN" sz="2600" kern="0" dirty="0" smtClean="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altLang="zh-CN" kern="0" dirty="0" smtClean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zh-CN" altLang="en-US" kern="0" dirty="0">
                <a:solidFill>
                  <a:srgbClr val="FC0128"/>
                </a:solidFill>
                <a:latin typeface="Arial"/>
              </a:rPr>
              <a:t>控制时间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执行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操作时控制器带来的开销，一般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&lt; .2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 useBgFill="1">
        <p:nvSpPr>
          <p:cNvPr id="7" name="Oval 5"/>
          <p:cNvSpPr>
            <a:spLocks noChangeArrowheads="1"/>
          </p:cNvSpPr>
          <p:nvPr/>
        </p:nvSpPr>
        <p:spPr bwMode="auto">
          <a:xfrm>
            <a:off x="6591300" y="2235200"/>
            <a:ext cx="1244600" cy="381000"/>
          </a:xfrm>
          <a:prstGeom prst="ellipse">
            <a:avLst/>
          </a:prstGeom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 useBgFill="1">
        <p:nvSpPr>
          <p:cNvPr id="8" name="Oval 6"/>
          <p:cNvSpPr>
            <a:spLocks noChangeArrowheads="1"/>
          </p:cNvSpPr>
          <p:nvPr/>
        </p:nvSpPr>
        <p:spPr bwMode="auto">
          <a:xfrm>
            <a:off x="6591300" y="2006600"/>
            <a:ext cx="1244600" cy="381000"/>
          </a:xfrm>
          <a:prstGeom prst="ellipse">
            <a:avLst/>
          </a:prstGeom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 useBgFill="1">
        <p:nvSpPr>
          <p:cNvPr id="9" name="Oval 7"/>
          <p:cNvSpPr>
            <a:spLocks noChangeArrowheads="1"/>
          </p:cNvSpPr>
          <p:nvPr/>
        </p:nvSpPr>
        <p:spPr bwMode="auto">
          <a:xfrm>
            <a:off x="6565900" y="1828800"/>
            <a:ext cx="1244600" cy="381000"/>
          </a:xfrm>
          <a:prstGeom prst="ellipse">
            <a:avLst/>
          </a:prstGeom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 useBgFill="1">
        <p:nvSpPr>
          <p:cNvPr id="10" name="Oval 8"/>
          <p:cNvSpPr>
            <a:spLocks noChangeArrowheads="1"/>
          </p:cNvSpPr>
          <p:nvPr/>
        </p:nvSpPr>
        <p:spPr bwMode="auto">
          <a:xfrm>
            <a:off x="6565900" y="1676400"/>
            <a:ext cx="1244600" cy="381000"/>
          </a:xfrm>
          <a:prstGeom prst="ellipse">
            <a:avLst/>
          </a:prstGeom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169150" y="1847850"/>
            <a:ext cx="241300" cy="19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143750" y="1822450"/>
            <a:ext cx="59690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7448550" y="1238250"/>
            <a:ext cx="2921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759700" y="1079500"/>
            <a:ext cx="838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Sector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7029450" y="920750"/>
            <a:ext cx="368300" cy="825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442200" y="762000"/>
            <a:ext cx="736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Track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781800" y="1765300"/>
            <a:ext cx="825500" cy="723900"/>
            <a:chOff x="4088" y="1136"/>
            <a:chExt cx="520" cy="45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112" y="1464"/>
              <a:ext cx="496" cy="128"/>
            </a:xfrm>
            <a:prstGeom prst="ellips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096" y="1136"/>
              <a:ext cx="496" cy="128"/>
            </a:xfrm>
            <a:prstGeom prst="ellips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088" y="1200"/>
              <a:ext cx="0" cy="32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592" y="1200"/>
              <a:ext cx="0" cy="3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7626350" y="2057400"/>
            <a:ext cx="374650" cy="171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848600" y="1828800"/>
            <a:ext cx="1041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C0128"/>
                </a:solidFill>
                <a:latin typeface="Arial" charset="0"/>
              </a:rPr>
              <a:t>Cylinder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362700" y="1803400"/>
            <a:ext cx="0" cy="635000"/>
          </a:xfrm>
          <a:prstGeom prst="line">
            <a:avLst/>
          </a:prstGeom>
          <a:noFill/>
          <a:ln w="25400">
            <a:solidFill>
              <a:srgbClr val="00DF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350000" y="1828800"/>
            <a:ext cx="393700" cy="0"/>
          </a:xfrm>
          <a:prstGeom prst="line">
            <a:avLst/>
          </a:prstGeom>
          <a:noFill/>
          <a:ln w="25400">
            <a:solidFill>
              <a:srgbClr val="00DF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6375400" y="2057400"/>
            <a:ext cx="330200" cy="12700"/>
          </a:xfrm>
          <a:prstGeom prst="line">
            <a:avLst/>
          </a:prstGeom>
          <a:noFill/>
          <a:ln w="25400">
            <a:solidFill>
              <a:srgbClr val="00DF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375400" y="2260600"/>
            <a:ext cx="355600" cy="0"/>
          </a:xfrm>
          <a:prstGeom prst="line">
            <a:avLst/>
          </a:prstGeom>
          <a:noFill/>
          <a:ln w="25400">
            <a:solidFill>
              <a:srgbClr val="00DF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375400" y="2438400"/>
            <a:ext cx="368300" cy="0"/>
          </a:xfrm>
          <a:prstGeom prst="line">
            <a:avLst/>
          </a:prstGeom>
          <a:noFill/>
          <a:ln w="25400">
            <a:solidFill>
              <a:srgbClr val="00DF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5943600" y="2171700"/>
            <a:ext cx="431800" cy="0"/>
          </a:xfrm>
          <a:prstGeom prst="line">
            <a:avLst/>
          </a:prstGeom>
          <a:noFill/>
          <a:ln w="25400">
            <a:solidFill>
              <a:srgbClr val="00DFC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762750" y="2470150"/>
            <a:ext cx="254000" cy="406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7023100" y="2717800"/>
            <a:ext cx="685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DFCA"/>
                </a:solidFill>
                <a:latin typeface="Arial" charset="0"/>
              </a:rPr>
              <a:t>Head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7816850" y="2571750"/>
            <a:ext cx="36830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8153400" y="2514600"/>
            <a:ext cx="838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Platter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5715000" y="914400"/>
            <a:ext cx="1219200" cy="685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715000" y="930275"/>
            <a:ext cx="1219200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Controller</a:t>
            </a:r>
          </a:p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+</a:t>
            </a:r>
          </a:p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28575">
            <a:solidFill>
              <a:srgbClr val="00DFCA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4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80000"/>
              </a:lnSpc>
              <a:spcAft>
                <a:spcPct val="0"/>
              </a:spcAft>
              <a:buClr>
                <a:srgbClr val="91AFBF"/>
              </a:buClr>
              <a:buSzPct val="55000"/>
              <a:buNone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已知：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512B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扇区</a:t>
            </a:r>
            <a:r>
              <a:rPr lang="en-US" altLang="zh-CN" kern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zh-CN" altLang="en-US" kern="0" smtClean="0">
                <a:solidFill>
                  <a:srgbClr val="000000"/>
                </a:solidFill>
                <a:latin typeface="Arial"/>
              </a:rPr>
              <a:t>转速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15,000rpm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,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平均寻道时间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4ms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，传输速率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100MB/s,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控制器开销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0.2ms,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假设磁盘空闲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0" indent="0" fontAlgn="base">
              <a:lnSpc>
                <a:spcPct val="80000"/>
              </a:lnSpc>
              <a:spcAft>
                <a:spcPct val="0"/>
              </a:spcAft>
              <a:buClr>
                <a:srgbClr val="91AFBF"/>
              </a:buClr>
              <a:buSzPct val="55000"/>
              <a:buNone/>
            </a:pP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平均磁盘存取时间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0" lvl="0" indent="0" fontAlgn="base">
              <a:lnSpc>
                <a:spcPct val="80000"/>
              </a:lnSpc>
              <a:spcAft>
                <a:spcPct val="0"/>
              </a:spcAft>
              <a:buClr>
                <a:srgbClr val="ECEAAC"/>
              </a:buClr>
              <a:buSzPct val="60000"/>
              <a:buNone/>
            </a:pP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4ms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寻道时间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altLang="zh-CN" kern="0" dirty="0">
                <a:solidFill>
                  <a:srgbClr val="000000"/>
                </a:solidFill>
                <a:latin typeface="Arial"/>
              </a:rPr>
            </a:b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   + 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½ / (15,000/60) = 2ms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旋转时间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altLang="zh-CN" kern="0" dirty="0">
                <a:solidFill>
                  <a:srgbClr val="000000"/>
                </a:solidFill>
                <a:latin typeface="Arial"/>
              </a:rPr>
            </a:b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   + 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512 / 100MB/s = 0.005ms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传输时间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altLang="zh-CN" kern="0" dirty="0">
                <a:solidFill>
                  <a:srgbClr val="000000"/>
                </a:solidFill>
                <a:latin typeface="Arial"/>
              </a:rPr>
            </a:b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   + 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0.2ms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控制器开销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altLang="zh-CN" kern="0" dirty="0">
                <a:solidFill>
                  <a:srgbClr val="000000"/>
                </a:solidFill>
                <a:latin typeface="Arial"/>
              </a:rPr>
            </a:b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 = 6.2ms</a:t>
            </a:r>
          </a:p>
          <a:p>
            <a:pPr marL="0" lvl="0" indent="0" fontAlgn="base">
              <a:lnSpc>
                <a:spcPct val="80000"/>
              </a:lnSpc>
              <a:spcAft>
                <a:spcPct val="0"/>
              </a:spcAft>
              <a:buClr>
                <a:srgbClr val="ECEAAC"/>
              </a:buClr>
              <a:buSzPct val="60000"/>
              <a:buNone/>
            </a:pP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若平均寻道时间是手册上的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25% = 1ms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1" fontAlgn="base">
              <a:lnSpc>
                <a:spcPct val="80000"/>
              </a:lnSpc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平均磁盘存取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时间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 = 3.2ms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29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闪存（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>
                <a:ea typeface="宋体" charset="-122"/>
              </a:rPr>
              <a:t>非易失存储器</a:t>
            </a:r>
            <a:endParaRPr lang="en-AU" altLang="zh-CN" kern="0" dirty="0" smtClean="0">
              <a:ea typeface="宋体" charset="-122"/>
            </a:endParaRPr>
          </a:p>
          <a:p>
            <a:pPr lvl="1"/>
            <a:r>
              <a:rPr lang="zh-CN" altLang="en-US" kern="0" dirty="0" smtClean="0">
                <a:ea typeface="宋体" charset="-122"/>
              </a:rPr>
              <a:t>比磁盘快</a:t>
            </a:r>
            <a:r>
              <a:rPr lang="en-AU" altLang="zh-CN" kern="0" dirty="0" smtClean="0">
                <a:ea typeface="宋体" charset="-122"/>
              </a:rPr>
              <a:t>100</a:t>
            </a:r>
            <a:r>
              <a:rPr lang="en-US" kern="0" dirty="0" smtClean="0">
                <a:cs typeface="Arial" charset="0"/>
              </a:rPr>
              <a:t> </a:t>
            </a:r>
            <a:r>
              <a:rPr lang="en-AU" altLang="zh-CN" kern="0" dirty="0" smtClean="0">
                <a:ea typeface="宋体" charset="-122"/>
                <a:cs typeface="Arial" charset="0"/>
              </a:rPr>
              <a:t>– 1000</a:t>
            </a:r>
            <a:r>
              <a:rPr lang="zh-CN" altLang="en-US" kern="0" dirty="0" smtClean="0">
                <a:ea typeface="宋体" charset="-122"/>
                <a:cs typeface="Arial" charset="0"/>
              </a:rPr>
              <a:t>倍</a:t>
            </a:r>
            <a:endParaRPr lang="en-AU" altLang="zh-CN" kern="0" dirty="0" smtClean="0">
              <a:ea typeface="宋体" charset="-122"/>
              <a:cs typeface="Arial" charset="0"/>
            </a:endParaRPr>
          </a:p>
          <a:p>
            <a:pPr lvl="1"/>
            <a:r>
              <a:rPr lang="zh-CN" altLang="en-US" kern="0" dirty="0" smtClean="0">
                <a:ea typeface="宋体" charset="-122"/>
                <a:cs typeface="Arial" charset="0"/>
              </a:rPr>
              <a:t>小、低功耗、抗震</a:t>
            </a:r>
            <a:endParaRPr lang="en-AU" altLang="zh-CN" kern="0" dirty="0" smtClean="0">
              <a:ea typeface="宋体" charset="-122"/>
              <a:cs typeface="Arial" charset="0"/>
            </a:endParaRPr>
          </a:p>
          <a:p>
            <a:pPr lvl="1"/>
            <a:r>
              <a:rPr lang="zh-CN" altLang="en-US" kern="0" dirty="0" smtClean="0">
                <a:ea typeface="宋体" charset="-122"/>
                <a:cs typeface="Arial" charset="0"/>
              </a:rPr>
              <a:t>价格介于磁盘和</a:t>
            </a:r>
            <a:r>
              <a:rPr lang="en-AU" altLang="zh-CN" kern="0" dirty="0" smtClean="0">
                <a:ea typeface="宋体" charset="-122"/>
                <a:cs typeface="Arial" charset="0"/>
              </a:rPr>
              <a:t>DRAM</a:t>
            </a:r>
            <a:r>
              <a:rPr lang="zh-CN" altLang="en-US" kern="0" dirty="0">
                <a:ea typeface="宋体" charset="-122"/>
                <a:cs typeface="Arial" charset="0"/>
              </a:rPr>
              <a:t>之间</a:t>
            </a:r>
            <a:endParaRPr lang="en-AU" altLang="zh-CN" kern="0" dirty="0" smtClean="0">
              <a:ea typeface="宋体" charset="-122"/>
              <a:cs typeface="Arial" charset="0"/>
            </a:endParaRPr>
          </a:p>
        </p:txBody>
      </p:sp>
      <p:pic>
        <p:nvPicPr>
          <p:cNvPr id="5" name="Picture 5" descr="flash-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lash-memory-explod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54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闪存种类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en-AU" altLang="zh-CN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NOR: 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每一位与</a:t>
            </a:r>
            <a:r>
              <a:rPr lang="en-AU" altLang="zh-CN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NOR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门相似</a:t>
            </a:r>
            <a:endParaRPr lang="en-AU" altLang="zh-CN" sz="28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随机存取</a:t>
            </a:r>
            <a:endParaRPr lang="en-AU" altLang="zh-CN" sz="24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在嵌入式系统中用于指令存储器</a:t>
            </a:r>
            <a:endParaRPr lang="en-AU" altLang="zh-CN" sz="24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0" fontAlgn="base"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en-AU" altLang="zh-CN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NAND:</a:t>
            </a:r>
            <a:r>
              <a:rPr lang="zh-CN" altLang="en-US" sz="2800" kern="0" dirty="0">
                <a:solidFill>
                  <a:srgbClr val="000000"/>
                </a:solidFill>
                <a:latin typeface="Arial"/>
                <a:ea typeface="宋体" charset="-122"/>
              </a:rPr>
              <a:t>每一位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与</a:t>
            </a:r>
            <a:r>
              <a:rPr lang="en-AU" altLang="zh-CN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NAND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门相似</a:t>
            </a:r>
            <a:endParaRPr lang="en-AU" altLang="zh-CN" sz="28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存储密度高</a:t>
            </a:r>
            <a:r>
              <a:rPr lang="en-AU" altLang="zh-CN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 </a:t>
            </a:r>
            <a:r>
              <a:rPr lang="en-AU" altLang="zh-CN" sz="2400" kern="0" dirty="0">
                <a:solidFill>
                  <a:srgbClr val="000000"/>
                </a:solidFill>
                <a:latin typeface="Arial"/>
                <a:ea typeface="宋体" charset="-122"/>
              </a:rPr>
              <a:t>(bits/area),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仅能以块为单位进行读写</a:t>
            </a:r>
            <a:endParaRPr lang="en-AU" altLang="zh-CN" sz="24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便宜</a:t>
            </a:r>
            <a:endParaRPr lang="en-AU" altLang="zh-CN" sz="24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用于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SD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卡等</a:t>
            </a:r>
            <a:r>
              <a:rPr lang="en-AU" altLang="zh-CN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 </a:t>
            </a:r>
            <a:r>
              <a:rPr lang="en-AU" altLang="zh-CN" sz="2400" kern="0" dirty="0">
                <a:solidFill>
                  <a:srgbClr val="000000"/>
                </a:solidFill>
                <a:latin typeface="Arial"/>
                <a:ea typeface="宋体" charset="-122"/>
              </a:rPr>
              <a:t>…</a:t>
            </a:r>
          </a:p>
          <a:p>
            <a:pPr lvl="0" fontAlgn="base"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闪存的主要缺点：位可能被用坏（</a:t>
            </a:r>
            <a:r>
              <a:rPr lang="en-US" altLang="zh-CN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10000-100000</a:t>
            </a:r>
            <a:r>
              <a:rPr lang="zh-CN" altLang="en-US" sz="28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）</a:t>
            </a:r>
            <a:endParaRPr lang="en-AU" altLang="zh-CN" sz="28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重映射块：将写得多的块转移到写得少的块。</a:t>
            </a:r>
            <a:endParaRPr lang="en-US" altLang="zh-CN" sz="2400" kern="0" dirty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2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不适合替代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RAM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和磁盘</a:t>
            </a:r>
            <a:endParaRPr lang="en-US" altLang="zh-CN" sz="2000" kern="0" dirty="0" smtClean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2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但可用于消费类电子产品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5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961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连接处理器、内存、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052736"/>
            <a:ext cx="7848600" cy="4837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总线（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）：共享的通信链接，它使用一组连线来连接多个子系统。总线必须支持不同延迟时间、数据传输速率的各种设备。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优点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功能多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–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新的设备很容易通过使用相同的总线标准加入或退出计算机系统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成本低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–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同一组连线被多个设备共享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缺点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通信瓶颈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–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总线带宽限制了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的最大吞吐率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最高总线速度受限于：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总线长度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总线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上设备数量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2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271" y="13905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总线的类型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340768"/>
            <a:ext cx="8305800" cy="4390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处理器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内存总线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短、高速</a:t>
            </a:r>
            <a:endParaRPr lang="en-US" altLang="zh-CN" kern="0" dirty="0" smtClean="0">
              <a:solidFill>
                <a:srgbClr val="000000"/>
              </a:solidFill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适合于内存，可以使内存处理器间带宽达到最大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I/O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总线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工业标准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e.g., SCSI, USB,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Firewire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长、慢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可以挂带宽范围很大的各种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设备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内存连接不使用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总线（用其他两种）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	</a:t>
            </a: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底板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总线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工业标准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e.g., ATA,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PCIexpress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允许处理器、内存和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设备共享单一总线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58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914400"/>
            <a:ext cx="8153400" cy="39600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I/O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事务：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P364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，可分为两部分：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9525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+mj-lt"/>
              <a:buAutoNum type="arabicPeriod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发送地址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952500" marR="0" lvl="1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接受或发送数据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357312" marR="0" lvl="2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事务究竟是读还是写取决于对内存的操作：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读事务：从内存读（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输出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）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写事务：向内存写（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输入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lang="en-US" kern="0" dirty="0">
              <a:solidFill>
                <a:srgbClr val="000000"/>
              </a:solidFill>
              <a:latin typeface="Arial"/>
            </a:endParaRPr>
          </a:p>
          <a:p>
            <a:pPr marL="41275" indent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None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时钟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偏斜：系统中不同元件处检测到有效时钟跳变沿的时间差异。（所以，总线太长太快会有问题）</a:t>
            </a:r>
            <a:endParaRPr lang="en-US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25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3568" y="692696"/>
            <a:ext cx="8191500" cy="49957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同步总线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(e.g.,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处理器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存储器总线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P364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优点：很少的逻辑控制，可以运行得很快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缺点：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总线上的设备必须按相同的时钟运行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为了避免时钟偏斜，若总线很快的话，不能做的太长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异步总线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(e.g., I/O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总线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无时钟、使用握手协议和附加的控制线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ReadReq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DataRdy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优点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</a:t>
            </a: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可以满足不同设备的需求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可以做的很长，不必担心时钟偏斜或其他同步问题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缺点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较慢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48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533400" y="6248400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 startAt="7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I/O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设备看见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DataRdy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撤销，则撤销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09600" y="505915"/>
            <a:ext cx="78486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从主存输出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读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数据到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</a:rPr>
              <a:t>I/O</a:t>
            </a: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设备（异步）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3400" y="3581400"/>
            <a:ext cx="80772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</a:rPr>
              <a:t>I/O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设备发送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63DE8"/>
                </a:solidFill>
                <a:latin typeface="Arial" charset="0"/>
              </a:rPr>
              <a:t>ReadReq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并将地址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63DE8"/>
                </a:solidFill>
                <a:latin typeface="Arial" charset="0"/>
              </a:rPr>
              <a:t>addr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放到数据线上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124200" y="1371600"/>
            <a:ext cx="609600" cy="1143000"/>
            <a:chOff x="1968" y="864"/>
            <a:chExt cx="384" cy="720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064" y="960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968" y="864"/>
              <a:ext cx="384" cy="72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016" y="1248"/>
              <a:ext cx="336" cy="33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733800" y="1371600"/>
            <a:ext cx="533400" cy="1143000"/>
            <a:chOff x="2352" y="864"/>
            <a:chExt cx="336" cy="720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352" y="864"/>
              <a:ext cx="240" cy="72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2352" y="1296"/>
              <a:ext cx="288" cy="24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496" y="1056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</p:txBody>
        </p: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4114800" y="1676400"/>
            <a:ext cx="609600" cy="914400"/>
            <a:chOff x="2592" y="1056"/>
            <a:chExt cx="384" cy="576"/>
          </a:xfrm>
        </p:grpSpPr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592" y="1056"/>
              <a:ext cx="384" cy="57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784" y="1296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3</a:t>
              </a: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1447800" y="1371600"/>
            <a:ext cx="5943600" cy="1905000"/>
            <a:chOff x="912" y="864"/>
            <a:chExt cx="3744" cy="1200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912" y="912"/>
              <a:ext cx="720" cy="1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ReadReq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912" y="1248"/>
              <a:ext cx="720" cy="1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912" y="1536"/>
              <a:ext cx="720" cy="1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Ack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912" y="1872"/>
              <a:ext cx="720" cy="1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DataRdy</a:t>
              </a: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728" y="1056"/>
              <a:ext cx="240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968" y="864"/>
              <a:ext cx="0" cy="192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968" y="864"/>
              <a:ext cx="624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592" y="864"/>
              <a:ext cx="0" cy="192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592" y="1056"/>
              <a:ext cx="2064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728" y="1296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064" y="1200"/>
              <a:ext cx="528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064" y="1392"/>
              <a:ext cx="528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1968" y="1200"/>
              <a:ext cx="96" cy="96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1968" y="1296"/>
              <a:ext cx="96" cy="96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>
              <a:off x="2592" y="1296"/>
              <a:ext cx="96" cy="96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592" y="1200"/>
              <a:ext cx="96" cy="96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1728" y="1728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688" y="1296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52" y="1536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352" y="1536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976" y="1536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2976" y="1728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1728" y="2064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3456" y="1200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456" y="1392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3360" y="1200"/>
              <a:ext cx="96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3360" y="1296"/>
              <a:ext cx="96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H="1">
              <a:off x="3984" y="1296"/>
              <a:ext cx="96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984" y="1200"/>
              <a:ext cx="96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3360" y="1872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3360" y="1872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3648" y="1536"/>
              <a:ext cx="0" cy="192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48" y="1536"/>
              <a:ext cx="624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984" y="1872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4272" y="1536"/>
              <a:ext cx="0" cy="192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4272" y="1728"/>
              <a:ext cx="384" cy="0"/>
            </a:xfrm>
            <a:prstGeom prst="line">
              <a:avLst/>
            </a:prstGeom>
            <a:noFill/>
            <a:ln w="1905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4080" y="1296"/>
              <a:ext cx="5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2160" y="1200"/>
              <a:ext cx="3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addr</a:t>
              </a: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3552" y="1200"/>
              <a:ext cx="3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4724400" y="2057400"/>
            <a:ext cx="609600" cy="1066800"/>
            <a:chOff x="2976" y="1296"/>
            <a:chExt cx="384" cy="672"/>
          </a:xfrm>
        </p:grpSpPr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2976" y="1296"/>
              <a:ext cx="384" cy="33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2976" y="1632"/>
              <a:ext cx="384" cy="33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3072" y="1488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</p:grpSp>
      <p:grpSp>
        <p:nvGrpSpPr>
          <p:cNvPr id="61" name="Group 62"/>
          <p:cNvGrpSpPr>
            <a:grpSpLocks/>
          </p:cNvGrpSpPr>
          <p:nvPr/>
        </p:nvGrpSpPr>
        <p:grpSpPr bwMode="auto">
          <a:xfrm>
            <a:off x="5334000" y="2514600"/>
            <a:ext cx="533400" cy="609600"/>
            <a:chOff x="3360" y="1584"/>
            <a:chExt cx="336" cy="384"/>
          </a:xfrm>
        </p:grpSpPr>
        <p:sp>
          <p:nvSpPr>
            <p:cNvPr id="62" name="Line 63"/>
            <p:cNvSpPr>
              <a:spLocks noChangeShapeType="1"/>
            </p:cNvSpPr>
            <p:nvPr/>
          </p:nvSpPr>
          <p:spPr bwMode="auto">
            <a:xfrm flipV="1">
              <a:off x="3360" y="1584"/>
              <a:ext cx="288" cy="3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3504" y="1728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5</a:t>
              </a:r>
            </a:p>
          </p:txBody>
        </p:sp>
      </p:grpSp>
      <p:grpSp>
        <p:nvGrpSpPr>
          <p:cNvPr id="64" name="Group 65"/>
          <p:cNvGrpSpPr>
            <a:grpSpLocks/>
          </p:cNvGrpSpPr>
          <p:nvPr/>
        </p:nvGrpSpPr>
        <p:grpSpPr bwMode="auto">
          <a:xfrm>
            <a:off x="5791200" y="2209800"/>
            <a:ext cx="533400" cy="914400"/>
            <a:chOff x="3648" y="1392"/>
            <a:chExt cx="336" cy="576"/>
          </a:xfrm>
        </p:grpSpPr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3648" y="1632"/>
              <a:ext cx="336" cy="33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 flipV="1">
              <a:off x="3648" y="1392"/>
              <a:ext cx="336" cy="24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3792" y="1536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6</a:t>
              </a:r>
            </a:p>
          </p:txBody>
        </p:sp>
      </p:grpSp>
      <p:grpSp>
        <p:nvGrpSpPr>
          <p:cNvPr id="68" name="Group 69"/>
          <p:cNvGrpSpPr>
            <a:grpSpLocks/>
          </p:cNvGrpSpPr>
          <p:nvPr/>
        </p:nvGrpSpPr>
        <p:grpSpPr bwMode="auto">
          <a:xfrm>
            <a:off x="6324600" y="2590800"/>
            <a:ext cx="533400" cy="533400"/>
            <a:chOff x="3984" y="1632"/>
            <a:chExt cx="336" cy="336"/>
          </a:xfrm>
        </p:grpSpPr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4128" y="1728"/>
              <a:ext cx="1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marR="0" lvl="0" indent="-287338" defTabSz="914400" eaLnBrk="0" fontAlgn="base" latinLnBrk="0" hangingPunct="0">
                <a:lnSpc>
                  <a:spcPct val="90000"/>
                </a:lnSpc>
                <a:spcBef>
                  <a:spcPct val="65000"/>
                </a:spcBef>
                <a:spcAft>
                  <a:spcPct val="0"/>
                </a:spcAft>
                <a:buClr>
                  <a:srgbClr val="FC0128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7</a:t>
              </a:r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 flipV="1">
              <a:off x="3984" y="1632"/>
              <a:ext cx="288" cy="33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533400" y="4267200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主存看见 </a:t>
            </a:r>
            <a:r>
              <a:rPr lang="en-US" dirty="0" err="1" smtClean="0">
                <a:solidFill>
                  <a:srgbClr val="063DE8"/>
                </a:solidFill>
                <a:latin typeface="Arial" charset="0"/>
              </a:rPr>
              <a:t>ReadReq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从数据线读取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63DE8"/>
                </a:solidFill>
                <a:latin typeface="Arial" charset="0"/>
              </a:rPr>
              <a:t>addr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，然后发送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Ack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" name="Rectangle 73"/>
          <p:cNvSpPr>
            <a:spLocks noChangeArrowheads="1"/>
          </p:cNvSpPr>
          <p:nvPr/>
        </p:nvSpPr>
        <p:spPr bwMode="auto">
          <a:xfrm>
            <a:off x="533400" y="4572000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 startAt="2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I/O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设备看见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Ack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然后撤销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ReadReq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和数据线上的地址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" name="Rectangle 74"/>
          <p:cNvSpPr>
            <a:spLocks noChangeArrowheads="1"/>
          </p:cNvSpPr>
          <p:nvPr/>
        </p:nvSpPr>
        <p:spPr bwMode="auto">
          <a:xfrm>
            <a:off x="533400" y="4876800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 startAt="3"/>
            </a:pP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主存看见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63DE8"/>
                </a:solidFill>
                <a:latin typeface="Arial" charset="0"/>
              </a:rPr>
              <a:t>ReadReq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撤销则撤销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Ack</a:t>
            </a:r>
            <a:endParaRPr lang="en-US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74" name="Rectangle 75"/>
          <p:cNvSpPr>
            <a:spLocks noChangeArrowheads="1"/>
          </p:cNvSpPr>
          <p:nvPr/>
        </p:nvSpPr>
        <p:spPr bwMode="auto">
          <a:xfrm>
            <a:off x="533400" y="5222875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 startAt="4"/>
            </a:pP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当主存数据准备好，则发出数据到数据线并且发送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DataRdy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" name="Rectangle 76"/>
          <p:cNvSpPr>
            <a:spLocks noChangeArrowheads="1"/>
          </p:cNvSpPr>
          <p:nvPr/>
        </p:nvSpPr>
        <p:spPr bwMode="auto">
          <a:xfrm>
            <a:off x="533400" y="5562600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 startAt="5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I/O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设备看见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DataRdy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从数据线上读数据并且发送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Ack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" name="Rectangle 77"/>
          <p:cNvSpPr>
            <a:spLocks noChangeArrowheads="1"/>
          </p:cNvSpPr>
          <p:nvPr/>
        </p:nvSpPr>
        <p:spPr bwMode="auto">
          <a:xfrm>
            <a:off x="533400" y="5908675"/>
            <a:ext cx="8229600" cy="272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457200" indent="-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AutoNum type="arabicPeriod" startAt="6"/>
            </a:pP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主存看见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Ack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撤销数据和</a:t>
            </a:r>
            <a:r>
              <a:rPr lang="en-US" altLang="zh-CN" kern="0" dirty="0" err="1">
                <a:solidFill>
                  <a:srgbClr val="000000"/>
                </a:solidFill>
                <a:latin typeface="Arial"/>
              </a:rPr>
              <a:t>DataRdy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7" name="Oval 79"/>
          <p:cNvSpPr>
            <a:spLocks noChangeArrowheads="1"/>
          </p:cNvSpPr>
          <p:nvPr/>
        </p:nvSpPr>
        <p:spPr bwMode="auto">
          <a:xfrm rot="3108517">
            <a:off x="2888457" y="1521618"/>
            <a:ext cx="2127250" cy="1046163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78" name="Oval 80"/>
          <p:cNvSpPr>
            <a:spLocks noChangeArrowheads="1"/>
          </p:cNvSpPr>
          <p:nvPr/>
        </p:nvSpPr>
        <p:spPr bwMode="auto">
          <a:xfrm rot="8751670">
            <a:off x="5173663" y="2474913"/>
            <a:ext cx="1670050" cy="890587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8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6.2    </a:t>
            </a:r>
            <a:r>
              <a:rPr lang="en-US" altLang="zh-CN" smtClean="0"/>
              <a:t>6.3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9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7403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/>
              <a:t>I/O</a:t>
            </a:r>
            <a:r>
              <a:rPr lang="zh-CN" altLang="en-US" sz="2800" dirty="0" smtClean="0"/>
              <a:t>设备的三个重要特性：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行为（</a:t>
            </a:r>
            <a:r>
              <a:rPr lang="en-US" altLang="zh-CN" sz="2400" dirty="0" err="1" smtClean="0"/>
              <a:t>Behaviour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输入设备，输出设备，存储设备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合作者（</a:t>
            </a:r>
            <a:r>
              <a:rPr lang="en-US" altLang="zh-CN" sz="2400" dirty="0" smtClean="0"/>
              <a:t>Partner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人，机器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数据速率（</a:t>
            </a:r>
            <a:r>
              <a:rPr lang="en-US" altLang="zh-CN" sz="2400" dirty="0" smtClean="0"/>
              <a:t>Data rate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/>
              <a:t>bytes/sec</a:t>
            </a:r>
            <a:r>
              <a:rPr lang="zh-CN" altLang="en-US" sz="2000" dirty="0" smtClean="0"/>
              <a:t>（单位时间内传输数据的位数，单位基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en-US" altLang="zh-CN" sz="2000" dirty="0" smtClean="0"/>
              <a:t>transfers/sec</a:t>
            </a:r>
            <a:r>
              <a:rPr lang="zh-CN" altLang="en-US" sz="2000" dirty="0" smtClean="0"/>
              <a:t>（单位时间内传输的次数）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I/O </a:t>
            </a:r>
            <a:r>
              <a:rPr lang="zh-CN" altLang="en-US" sz="2800" dirty="0" smtClean="0"/>
              <a:t>总线连接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7524576" y="301798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12360" y="31003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带宽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71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 descr="25%"/>
          <p:cNvSpPr>
            <a:spLocks noChangeArrowheads="1"/>
          </p:cNvSpPr>
          <p:nvPr/>
        </p:nvSpPr>
        <p:spPr bwMode="auto">
          <a:xfrm>
            <a:off x="1765300" y="3594100"/>
            <a:ext cx="5994400" cy="279400"/>
          </a:xfrm>
          <a:prstGeom prst="rect">
            <a:avLst/>
          </a:prstGeom>
          <a:pattFill prst="pct25">
            <a:fgClr>
              <a:srgbClr val="FC0128"/>
            </a:fgClr>
            <a:bgClr>
              <a:srgbClr val="FFFFFF"/>
            </a:bgClr>
          </a:patt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41500" y="1536700"/>
            <a:ext cx="1346200" cy="660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17700" y="1701800"/>
            <a:ext cx="1244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Processor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070100" y="2451100"/>
            <a:ext cx="812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403600" y="3606800"/>
            <a:ext cx="2006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Memory - I/O Bus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917700" y="2362200"/>
            <a:ext cx="1117600" cy="431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828800" y="4368800"/>
            <a:ext cx="10033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Main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52800" y="43688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I/O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Controller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765300" y="4203700"/>
            <a:ext cx="1193800" cy="1193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289300" y="4203700"/>
            <a:ext cx="1346200" cy="660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3276600" y="5410200"/>
            <a:ext cx="609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Disk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2286000" y="38735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2438400" y="2819400"/>
            <a:ext cx="0" cy="774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V="1">
            <a:off x="2438400" y="2197100"/>
            <a:ext cx="0" cy="165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3886200" y="38735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3581400" y="48641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V="1">
            <a:off x="4343400" y="48641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800600" y="43688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I/O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Controller</a:t>
            </a: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4737100" y="4203700"/>
            <a:ext cx="1346200" cy="660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V="1">
            <a:off x="5334000" y="38735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6324600" y="43688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I/O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Controller</a:t>
            </a:r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6261100" y="4203700"/>
            <a:ext cx="1346200" cy="660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V="1">
            <a:off x="6858000" y="38735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4851400" y="5283200"/>
            <a:ext cx="1117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Graphics</a:t>
            </a: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4813300" y="5194300"/>
            <a:ext cx="1193800" cy="431800"/>
          </a:xfrm>
          <a:prstGeom prst="roundRect">
            <a:avLst>
              <a:gd name="adj" fmla="val 12495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 flipV="1">
            <a:off x="5334000" y="48641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6858000" y="4889500"/>
            <a:ext cx="0" cy="355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6572250" y="5359400"/>
            <a:ext cx="10287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Network</a:t>
            </a:r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 flipV="1">
            <a:off x="6350000" y="5105400"/>
            <a:ext cx="1092200" cy="355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 flipH="1">
            <a:off x="3187700" y="1828800"/>
            <a:ext cx="3683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Line 41"/>
          <p:cNvSpPr>
            <a:spLocks noChangeShapeType="1"/>
          </p:cNvSpPr>
          <p:nvPr/>
        </p:nvSpPr>
        <p:spPr bwMode="auto">
          <a:xfrm>
            <a:off x="6858000" y="1841500"/>
            <a:ext cx="0" cy="172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 flipV="1">
            <a:off x="5334000" y="1816100"/>
            <a:ext cx="0" cy="177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3886200" y="1816100"/>
            <a:ext cx="0" cy="177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Rectangle 44"/>
          <p:cNvSpPr>
            <a:spLocks noChangeArrowheads="1"/>
          </p:cNvSpPr>
          <p:nvPr/>
        </p:nvSpPr>
        <p:spPr bwMode="auto">
          <a:xfrm>
            <a:off x="3436938" y="1524000"/>
            <a:ext cx="11938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Interrupts</a:t>
            </a:r>
          </a:p>
        </p:txBody>
      </p:sp>
      <p:sp>
        <p:nvSpPr>
          <p:cNvPr id="36" name="AutoShape 46"/>
          <p:cNvSpPr>
            <a:spLocks noChangeArrowheads="1"/>
          </p:cNvSpPr>
          <p:nvPr/>
        </p:nvSpPr>
        <p:spPr bwMode="auto">
          <a:xfrm>
            <a:off x="3276600" y="5181600"/>
            <a:ext cx="609600" cy="609600"/>
          </a:xfrm>
          <a:prstGeom prst="can">
            <a:avLst>
              <a:gd name="adj" fmla="val 25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" name="Rectangle 48"/>
          <p:cNvSpPr>
            <a:spLocks noChangeArrowheads="1"/>
          </p:cNvSpPr>
          <p:nvPr/>
        </p:nvSpPr>
        <p:spPr bwMode="auto">
          <a:xfrm>
            <a:off x="4038600" y="5410200"/>
            <a:ext cx="609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Disk</a:t>
            </a:r>
          </a:p>
        </p:txBody>
      </p:sp>
      <p:sp>
        <p:nvSpPr>
          <p:cNvPr id="38" name="AutoShape 49"/>
          <p:cNvSpPr>
            <a:spLocks noChangeArrowheads="1"/>
          </p:cNvSpPr>
          <p:nvPr/>
        </p:nvSpPr>
        <p:spPr bwMode="auto">
          <a:xfrm>
            <a:off x="4038600" y="5181600"/>
            <a:ext cx="609600" cy="609600"/>
          </a:xfrm>
          <a:prstGeom prst="can">
            <a:avLst>
              <a:gd name="adj" fmla="val 25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0" y="274553"/>
            <a:ext cx="562833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设备与处理器及内存之间的连接线路称为总线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19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设备性能测量方法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响应时间：完成特定任务的总时间。</a:t>
            </a:r>
            <a:endParaRPr lang="en-US" altLang="zh-CN" dirty="0" smtClean="0"/>
          </a:p>
          <a:p>
            <a:r>
              <a:rPr lang="zh-CN" altLang="en-US" dirty="0" smtClean="0"/>
              <a:t>带宽（吞吐率）：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单位时间内数据传输量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单位时间内，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次数</a:t>
            </a:r>
            <a:endParaRPr lang="en-US" altLang="zh-CN" dirty="0"/>
          </a:p>
          <a:p>
            <a:r>
              <a:rPr lang="zh-CN" altLang="en-US" dirty="0" smtClean="0"/>
              <a:t>不同计算机的要求：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台式机和嵌入式：响应时间、支持设备的多样性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服务器：吞吐率、 设备的可扩展性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42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可信度（</a:t>
            </a:r>
            <a:r>
              <a:rPr lang="en-US" altLang="zh-CN" dirty="0" smtClean="0"/>
              <a:t> Dependability</a:t>
            </a:r>
            <a:r>
              <a:rPr lang="zh-CN" altLang="en-US" dirty="0" smtClean="0"/>
              <a:t>） </a:t>
            </a:r>
            <a:r>
              <a:rPr lang="en-US" altLang="zh-CN" sz="3200" dirty="0" smtClean="0"/>
              <a:t>P357</a:t>
            </a:r>
            <a:endParaRPr lang="zh-CN" altLang="en-US" sz="3200" dirty="0"/>
          </a:p>
        </p:txBody>
      </p:sp>
      <p:sp>
        <p:nvSpPr>
          <p:cNvPr id="12" name="Rectangle 13"/>
          <p:cNvSpPr txBox="1">
            <a:spLocks noChangeArrowheads="1"/>
          </p:cNvSpPr>
          <p:nvPr/>
        </p:nvSpPr>
        <p:spPr bwMode="auto">
          <a:xfrm>
            <a:off x="4716193" y="4001045"/>
            <a:ext cx="3959225" cy="266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 smtClean="0">
                <a:ea typeface="宋体" charset="-122"/>
              </a:rPr>
              <a:t>错误（</a:t>
            </a:r>
            <a:r>
              <a:rPr lang="en-AU" altLang="zh-CN" sz="2800" kern="0" dirty="0" smtClean="0">
                <a:ea typeface="宋体" charset="-122"/>
              </a:rPr>
              <a:t>Fault</a:t>
            </a:r>
            <a:r>
              <a:rPr lang="zh-CN" altLang="en-US" sz="2800" kern="0" dirty="0" smtClean="0">
                <a:ea typeface="宋体" charset="-122"/>
              </a:rPr>
              <a:t>）</a:t>
            </a:r>
            <a:r>
              <a:rPr lang="en-AU" altLang="zh-CN" sz="2800" kern="0" dirty="0" smtClean="0">
                <a:ea typeface="宋体" charset="-122"/>
              </a:rPr>
              <a:t>: </a:t>
            </a:r>
            <a:r>
              <a:rPr lang="zh-CN" altLang="en-US" sz="2800" kern="0" dirty="0" smtClean="0">
                <a:ea typeface="宋体" charset="-122"/>
              </a:rPr>
              <a:t>某个部件的故障。</a:t>
            </a:r>
            <a:endParaRPr lang="en-AU" altLang="zh-CN" sz="2800" kern="0" dirty="0" smtClean="0">
              <a:ea typeface="宋体" charset="-122"/>
            </a:endParaRPr>
          </a:p>
          <a:p>
            <a:pPr lvl="1"/>
            <a:r>
              <a:rPr lang="zh-CN" altLang="en-US" sz="2400" kern="0" dirty="0" smtClean="0">
                <a:ea typeface="宋体" charset="-122"/>
              </a:rPr>
              <a:t>不一定引起系统故障</a:t>
            </a:r>
            <a:r>
              <a:rPr lang="zh-CN" altLang="en-US" sz="2400" kern="0" dirty="0" smtClean="0">
                <a:ea typeface="宋体" charset="-122"/>
              </a:rPr>
              <a:t>。</a:t>
            </a:r>
            <a:endParaRPr lang="en-US" altLang="zh-CN" sz="2400" kern="0" dirty="0" smtClean="0">
              <a:ea typeface="宋体" charset="-122"/>
            </a:endParaRPr>
          </a:p>
          <a:p>
            <a:r>
              <a:rPr lang="zh-CN" altLang="en-US" sz="2800" kern="0" dirty="0" smtClean="0">
                <a:ea typeface="宋体" charset="-122"/>
              </a:rPr>
              <a:t>永久性故障、偶然性故障</a:t>
            </a:r>
            <a:r>
              <a:rPr lang="zh-CN" altLang="en-US" sz="2800" kern="0" dirty="0">
                <a:ea typeface="宋体" charset="-122"/>
              </a:rPr>
              <a:t>。</a:t>
            </a:r>
            <a:endParaRPr lang="en-US" altLang="zh-CN" sz="2800" kern="0" dirty="0" smtClean="0">
              <a:ea typeface="宋体" charset="-122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260475" y="1412875"/>
            <a:ext cx="3024188" cy="115252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服务实现</a:t>
            </a:r>
            <a:endParaRPr kumimoji="0" lang="en-AU" altLang="zh-CN" sz="2000" b="0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按照预定方式提供服务</a:t>
            </a:r>
            <a:endParaRPr kumimoji="0" lang="en-AU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331913" y="4724400"/>
            <a:ext cx="3024187" cy="115252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服务中断</a:t>
            </a:r>
            <a:endParaRPr kumimoji="0" lang="en-AU" altLang="zh-CN" sz="2000" b="0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提供不同于预定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方式的服务</a:t>
            </a:r>
            <a:endParaRPr kumimoji="0" lang="en-AU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3708400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276 w 277"/>
              <a:gd name="T3" fmla="*/ 660 h 1374"/>
              <a:gd name="T4" fmla="*/ 6 w 277"/>
              <a:gd name="T5" fmla="*/ 137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563938" y="3429000"/>
            <a:ext cx="190949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故障（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failure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）</a:t>
            </a:r>
            <a:endParaRPr kumimoji="0" lang="en-AU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 rot="10800000">
            <a:off x="1438275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276 w 277"/>
              <a:gd name="T3" fmla="*/ 660 h 1374"/>
              <a:gd name="T4" fmla="*/ 6 w 277"/>
              <a:gd name="T5" fmla="*/ 137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116650" y="3429000"/>
            <a:ext cx="10502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恢复     </a:t>
            </a:r>
            <a:endParaRPr kumimoji="0" lang="en-AU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2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可信度的度量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800" dirty="0" smtClean="0"/>
              <a:t>可靠性（</a:t>
            </a:r>
            <a:r>
              <a:rPr lang="en-US" altLang="zh-CN" sz="2800" dirty="0" smtClean="0"/>
              <a:t>Reliability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实现连续服务的度量。</a:t>
            </a:r>
            <a:endParaRPr lang="en-US" altLang="zh-CN" sz="2800" dirty="0"/>
          </a:p>
          <a:p>
            <a:r>
              <a:rPr lang="en-US" altLang="zh-CN" sz="2800" dirty="0" smtClean="0"/>
              <a:t>mean time to failure (MTTF)</a:t>
            </a:r>
            <a:r>
              <a:rPr lang="zh-CN" altLang="en-US" sz="2800" dirty="0" smtClean="0"/>
              <a:t>：从服务开始到故障出现的时间</a:t>
            </a:r>
            <a:endParaRPr lang="en-US" altLang="zh-CN" sz="2800" dirty="0" smtClean="0"/>
          </a:p>
          <a:p>
            <a:r>
              <a:rPr lang="en-US" altLang="zh-CN" sz="2800" dirty="0" smtClean="0"/>
              <a:t>mean time to repair (MTTR)</a:t>
            </a:r>
            <a:r>
              <a:rPr lang="zh-CN" altLang="en-US" sz="2800" dirty="0" smtClean="0"/>
              <a:t>：服务中断时间</a:t>
            </a:r>
            <a:endParaRPr lang="en-US" altLang="zh-CN" sz="2800" dirty="0" smtClean="0"/>
          </a:p>
          <a:p>
            <a:r>
              <a:rPr lang="en-US" altLang="zh-CN" sz="2800" dirty="0" smtClean="0"/>
              <a:t>Mean time between failures</a:t>
            </a:r>
            <a:r>
              <a:rPr lang="zh-CN" altLang="en-US" sz="2800" dirty="0" smtClean="0"/>
              <a:t>：故障之间的平均时间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MTBF = MTTF + MTTR</a:t>
            </a:r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/>
              <a:t>可用性（</a:t>
            </a:r>
            <a:r>
              <a:rPr lang="en-US" altLang="zh-CN" sz="2800" dirty="0" smtClean="0"/>
              <a:t>Availability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 = MTTF / (MTTF + MTTR)</a:t>
            </a:r>
          </a:p>
          <a:p>
            <a:endParaRPr lang="en-AU" altLang="zh-CN" sz="2800" dirty="0" smtClean="0">
              <a:ea typeface="宋体" charset="-122"/>
            </a:endParaRPr>
          </a:p>
          <a:p>
            <a:r>
              <a:rPr lang="zh-CN" altLang="en-US" dirty="0" smtClean="0"/>
              <a:t>提高可用性：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增加</a:t>
            </a:r>
            <a:r>
              <a:rPr lang="en-US" altLang="zh-CN" sz="2400" dirty="0" smtClean="0"/>
              <a:t>MTTF: </a:t>
            </a:r>
            <a:r>
              <a:rPr lang="zh-CN" altLang="en-US" sz="2400" dirty="0" smtClean="0"/>
              <a:t>错误避免（</a:t>
            </a:r>
            <a:r>
              <a:rPr lang="en-US" altLang="zh-CN" sz="2400" dirty="0" smtClean="0"/>
              <a:t>fault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错误容忍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错误预测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缩短</a:t>
            </a:r>
            <a:r>
              <a:rPr lang="en-US" altLang="zh-CN" sz="2400" dirty="0" smtClean="0"/>
              <a:t>MTTR: </a:t>
            </a:r>
            <a:r>
              <a:rPr lang="zh-CN" altLang="en-US" sz="2400" dirty="0" smtClean="0"/>
              <a:t>错误修复工具改进，加强错误检测和诊断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989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31784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非易失（断电数据不丢失）</a:t>
            </a:r>
            <a:endParaRPr lang="en-US" altLang="zh-CN" dirty="0" smtClean="0"/>
          </a:p>
          <a:p>
            <a:r>
              <a:rPr lang="zh-CN" altLang="en-US" dirty="0" smtClean="0"/>
              <a:t>旋转盘片</a:t>
            </a:r>
            <a:endParaRPr lang="en-US" altLang="zh-CN" dirty="0" smtClean="0"/>
          </a:p>
          <a:p>
            <a:r>
              <a:rPr lang="zh-CN" altLang="en-US" dirty="0" smtClean="0"/>
              <a:t>磁道、扇区（记录）、柱面</a:t>
            </a:r>
            <a:endParaRPr lang="en-US" altLang="zh-CN" dirty="0" smtClean="0"/>
          </a:p>
          <a:p>
            <a:endParaRPr lang="en-AU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pic>
        <p:nvPicPr>
          <p:cNvPr id="4" name="Picture 9" descr="wdfDesktop_Caviar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9" y="258660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disk-geomet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11" y="2851713"/>
            <a:ext cx="4416425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09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016274"/>
              </p:ext>
            </p:extLst>
          </p:nvPr>
        </p:nvGraphicFramePr>
        <p:xfrm>
          <a:off x="1259632" y="1196752"/>
          <a:ext cx="67056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CorelDRAW" r:id="rId3" imgW="4438650" imgH="2867025" progId="">
                  <p:embed/>
                </p:oleObj>
              </mc:Choice>
              <mc:Fallback>
                <p:oleObj name="CorelDRAW" r:id="rId3" imgW="4438650" imgH="2867025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96752"/>
                        <a:ext cx="670560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96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048672"/>
          </a:xfrm>
        </p:spPr>
        <p:txBody>
          <a:bodyPr>
            <a:normAutofit fontScale="92500" lnSpcReduction="10000"/>
          </a:bodyPr>
          <a:lstStyle/>
          <a:p>
            <a:pPr marL="287338" lvl="0" indent="-287338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参数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4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个盘片，每个有两个记录面，每个直径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1”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3.5” </a:t>
            </a: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转速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5,400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15,000 RPM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（转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分）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每面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10,000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50,000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磁道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每道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100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到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500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个扇区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扇区号，间隔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数据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(512 bytes, 4096 bytes 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纠错码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Error correcting </a:t>
            </a:r>
            <a:r>
              <a:rPr lang="en-US" altLang="zh-CN" sz="2000" dirty="0" smtClean="0"/>
              <a:t>code,  ECC</a:t>
            </a:r>
            <a:r>
              <a:rPr lang="en-US" altLang="zh-CN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间隔</a:t>
            </a:r>
            <a:endParaRPr lang="en-US" altLang="zh-CN" sz="2000" dirty="0"/>
          </a:p>
          <a:p>
            <a:pPr marL="287338" lvl="0" indent="-287338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3200" dirty="0" smtClean="0">
                <a:latin typeface="宋体" charset="-122"/>
              </a:rPr>
              <a:t>硬盘容量（非</a:t>
            </a:r>
            <a:r>
              <a:rPr lang="en-US" altLang="zh-CN" sz="3200" dirty="0" smtClean="0">
                <a:latin typeface="宋体" charset="-122"/>
              </a:rPr>
              <a:t>ZBR</a:t>
            </a:r>
            <a:r>
              <a:rPr lang="zh-CN" altLang="en-US" sz="3200" dirty="0" smtClean="0">
                <a:latin typeface="宋体" charset="-122"/>
              </a:rPr>
              <a:t>）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sz="2800" dirty="0" smtClean="0">
                <a:cs typeface="Times New Roman" pitchFamily="18" charset="0"/>
              </a:rPr>
              <a:t>      </a:t>
            </a:r>
            <a:r>
              <a:rPr lang="zh-CN" altLang="en-US" dirty="0" smtClean="0">
                <a:solidFill>
                  <a:srgbClr val="0033CC"/>
                </a:solidFill>
                <a:cs typeface="Times New Roman" pitchFamily="18" charset="0"/>
              </a:rPr>
              <a:t>格式化容量=记录面数×每面的磁道数×扇区数×</a:t>
            </a:r>
            <a:r>
              <a:rPr lang="zh-CN" altLang="en-US" dirty="0" smtClean="0">
                <a:solidFill>
                  <a:srgbClr val="0033CC"/>
                </a:solidFill>
              </a:rPr>
              <a:t>每个</a:t>
            </a:r>
            <a:r>
              <a:rPr lang="zh-CN" altLang="en-US" dirty="0" smtClean="0">
                <a:solidFill>
                  <a:srgbClr val="0033CC"/>
                </a:solidFill>
                <a:cs typeface="Times New Roman" pitchFamily="18" charset="0"/>
              </a:rPr>
              <a:t>记录的字节数</a:t>
            </a:r>
            <a:r>
              <a:rPr lang="zh-CN" altLang="en-US" dirty="0" smtClean="0">
                <a:solidFill>
                  <a:srgbClr val="0033CC"/>
                </a:solidFill>
                <a:latin typeface="宋体" charset="-122"/>
              </a:rPr>
              <a:t> 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dirty="0" smtClean="0">
                <a:solidFill>
                  <a:srgbClr val="0033CC"/>
                </a:solidFill>
                <a:cs typeface="Times New Roman" pitchFamily="18" charset="0"/>
              </a:rPr>
              <a:t>      非格式化容量=记录面数×每面的磁道数×磁道容量</a:t>
            </a:r>
            <a:r>
              <a:rPr lang="zh-CN" altLang="en-US" dirty="0" smtClean="0">
                <a:solidFill>
                  <a:srgbClr val="0033CC"/>
                </a:solidFill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最内道</a:t>
            </a:r>
            <a:r>
              <a:rPr lang="zh-CN" altLang="en-US" dirty="0" smtClean="0">
                <a:solidFill>
                  <a:srgbClr val="0033CC"/>
                </a:solidFill>
              </a:rPr>
              <a:t>总共的位数）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3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1190</Words>
  <Application>Microsoft Office PowerPoint</Application>
  <PresentationFormat>全屏显示(4:3)</PresentationFormat>
  <Paragraphs>190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Monotype Sorts</vt:lpstr>
      <vt:lpstr>宋体</vt:lpstr>
      <vt:lpstr>Arial</vt:lpstr>
      <vt:lpstr>Calibri</vt:lpstr>
      <vt:lpstr>Times New Roman</vt:lpstr>
      <vt:lpstr>Wingdings</vt:lpstr>
      <vt:lpstr>Office 主题​​</vt:lpstr>
      <vt:lpstr>CorelDRAW</vt:lpstr>
      <vt:lpstr>存储器和其他I/O主题</vt:lpstr>
      <vt:lpstr>引言</vt:lpstr>
      <vt:lpstr>PowerPoint 演示文稿</vt:lpstr>
      <vt:lpstr>I/O设备性能测量方法</vt:lpstr>
      <vt:lpstr>可信度（ Dependability） P357</vt:lpstr>
      <vt:lpstr>可信度的度量</vt:lpstr>
      <vt:lpstr>磁盘存储器</vt:lpstr>
      <vt:lpstr>PowerPoint 演示文稿</vt:lpstr>
      <vt:lpstr>PowerPoint 演示文稿</vt:lpstr>
      <vt:lpstr>PowerPoint 演示文稿</vt:lpstr>
      <vt:lpstr>例</vt:lpstr>
      <vt:lpstr>闪存（EEPROM）</vt:lpstr>
      <vt:lpstr>闪存种类</vt:lpstr>
      <vt:lpstr>连接处理器、内存、I/O设备</vt:lpstr>
      <vt:lpstr>总线的类型</vt:lpstr>
      <vt:lpstr>I/O事务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存储器和其他I/O主题</dc:title>
  <dc:creator>hzhang</dc:creator>
  <cp:lastModifiedBy>Zhang</cp:lastModifiedBy>
  <cp:revision>73</cp:revision>
  <dcterms:created xsi:type="dcterms:W3CDTF">2013-05-25T07:19:48Z</dcterms:created>
  <dcterms:modified xsi:type="dcterms:W3CDTF">2018-05-29T02:54:10Z</dcterms:modified>
</cp:coreProperties>
</file>