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506"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DEC7C4F-5950-490F-BB5D-5450BC2A5B85}" type="datetimeFigureOut">
              <a:rPr lang="zh-CN" altLang="en-US" smtClean="0"/>
              <a:t>2013/6/1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293A2C0-9C2C-4846-A63E-D10FEC7DC41D}" type="slidenum">
              <a:rPr lang="zh-CN" altLang="en-US" smtClean="0"/>
              <a:t>‹#›</a:t>
            </a:fld>
            <a:endParaRPr lang="zh-CN" altLang="en-US"/>
          </a:p>
        </p:txBody>
      </p:sp>
    </p:spTree>
    <p:extLst>
      <p:ext uri="{BB962C8B-B14F-4D97-AF65-F5344CB8AC3E}">
        <p14:creationId xmlns:p14="http://schemas.microsoft.com/office/powerpoint/2010/main" val="3421363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DEC7C4F-5950-490F-BB5D-5450BC2A5B85}" type="datetimeFigureOut">
              <a:rPr lang="zh-CN" altLang="en-US" smtClean="0"/>
              <a:t>2013/6/1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293A2C0-9C2C-4846-A63E-D10FEC7DC41D}" type="slidenum">
              <a:rPr lang="zh-CN" altLang="en-US" smtClean="0"/>
              <a:t>‹#›</a:t>
            </a:fld>
            <a:endParaRPr lang="zh-CN" altLang="en-US"/>
          </a:p>
        </p:txBody>
      </p:sp>
    </p:spTree>
    <p:extLst>
      <p:ext uri="{BB962C8B-B14F-4D97-AF65-F5344CB8AC3E}">
        <p14:creationId xmlns:p14="http://schemas.microsoft.com/office/powerpoint/2010/main" val="1444627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DEC7C4F-5950-490F-BB5D-5450BC2A5B85}" type="datetimeFigureOut">
              <a:rPr lang="zh-CN" altLang="en-US" smtClean="0"/>
              <a:t>2013/6/1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293A2C0-9C2C-4846-A63E-D10FEC7DC41D}" type="slidenum">
              <a:rPr lang="zh-CN" altLang="en-US" smtClean="0"/>
              <a:t>‹#›</a:t>
            </a:fld>
            <a:endParaRPr lang="zh-CN" altLang="en-US"/>
          </a:p>
        </p:txBody>
      </p:sp>
    </p:spTree>
    <p:extLst>
      <p:ext uri="{BB962C8B-B14F-4D97-AF65-F5344CB8AC3E}">
        <p14:creationId xmlns:p14="http://schemas.microsoft.com/office/powerpoint/2010/main" val="22802470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144000" cy="1063625"/>
            <a:chOff x="0" y="0"/>
            <a:chExt cx="5762" cy="670"/>
          </a:xfrm>
        </p:grpSpPr>
        <p:grpSp>
          <p:nvGrpSpPr>
            <p:cNvPr id="5" name="Group 3"/>
            <p:cNvGrpSpPr>
              <a:grpSpLocks/>
            </p:cNvGrpSpPr>
            <p:nvPr/>
          </p:nvGrpSpPr>
          <p:grpSpPr bwMode="auto">
            <a:xfrm flipH="1">
              <a:off x="0" y="26"/>
              <a:ext cx="5762" cy="638"/>
              <a:chOff x="0" y="0"/>
              <a:chExt cx="5762" cy="638"/>
            </a:xfrm>
          </p:grpSpPr>
          <p:sp>
            <p:nvSpPr>
              <p:cNvPr id="8" name="未知"/>
              <p:cNvSpPr>
                <a:spLocks/>
              </p:cNvSpPr>
              <p:nvPr/>
            </p:nvSpPr>
            <p:spPr bwMode="auto">
              <a:xfrm rot="-5400000">
                <a:off x="2561" y="-2555"/>
                <a:ext cx="624" cy="5745"/>
              </a:xfrm>
              <a:custGeom>
                <a:avLst/>
                <a:gdLst>
                  <a:gd name="T0" fmla="*/ 0 w 1000"/>
                  <a:gd name="T1" fmla="*/ 0 h 720"/>
                  <a:gd name="T2" fmla="*/ 0 w 1000"/>
                  <a:gd name="T3" fmla="*/ 5745 h 720"/>
                  <a:gd name="T4" fmla="*/ 624 w 1000"/>
                  <a:gd name="T5" fmla="*/ 5745 h 720"/>
                  <a:gd name="T6" fmla="*/ 624 w 1000"/>
                  <a:gd name="T7" fmla="*/ 0 h 720"/>
                  <a:gd name="T8" fmla="*/ 0 w 1000"/>
                  <a:gd name="T9" fmla="*/ 0 h 7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720">
                    <a:moveTo>
                      <a:pt x="0" y="0"/>
                    </a:moveTo>
                    <a:lnTo>
                      <a:pt x="0" y="720"/>
                    </a:lnTo>
                    <a:lnTo>
                      <a:pt x="1000" y="720"/>
                    </a:lnTo>
                    <a:lnTo>
                      <a:pt x="1000"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9" name="未知"/>
              <p:cNvSpPr>
                <a:spLocks/>
              </p:cNvSpPr>
              <p:nvPr/>
            </p:nvSpPr>
            <p:spPr bwMode="auto">
              <a:xfrm rot="-5400000">
                <a:off x="1323" y="105"/>
                <a:ext cx="624" cy="421"/>
              </a:xfrm>
              <a:custGeom>
                <a:avLst/>
                <a:gdLst>
                  <a:gd name="T0" fmla="*/ 0 w 624"/>
                  <a:gd name="T1" fmla="*/ 0 h 317"/>
                  <a:gd name="T2" fmla="*/ 0 w 624"/>
                  <a:gd name="T3" fmla="*/ 361 h 317"/>
                  <a:gd name="T4" fmla="*/ 624 w 624"/>
                  <a:gd name="T5" fmla="*/ 361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0" name="未知"/>
              <p:cNvSpPr>
                <a:spLocks/>
              </p:cNvSpPr>
              <p:nvPr/>
            </p:nvSpPr>
            <p:spPr bwMode="auto">
              <a:xfrm rot="-5400000">
                <a:off x="984" y="107"/>
                <a:ext cx="624" cy="422"/>
              </a:xfrm>
              <a:custGeom>
                <a:avLst/>
                <a:gdLst>
                  <a:gd name="T0" fmla="*/ 0 w 624"/>
                  <a:gd name="T1" fmla="*/ 0 h 317"/>
                  <a:gd name="T2" fmla="*/ 0 w 624"/>
                  <a:gd name="T3" fmla="*/ 362 h 317"/>
                  <a:gd name="T4" fmla="*/ 624 w 624"/>
                  <a:gd name="T5" fmla="*/ 36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1" name="未知"/>
              <p:cNvSpPr>
                <a:spLocks/>
              </p:cNvSpPr>
              <p:nvPr/>
            </p:nvSpPr>
            <p:spPr bwMode="auto">
              <a:xfrm rot="-5400000">
                <a:off x="-55" y="188"/>
                <a:ext cx="624" cy="255"/>
              </a:xfrm>
              <a:custGeom>
                <a:avLst/>
                <a:gdLst>
                  <a:gd name="T0" fmla="*/ 0 w 624"/>
                  <a:gd name="T1" fmla="*/ 37 h 370"/>
                  <a:gd name="T2" fmla="*/ 0 w 624"/>
                  <a:gd name="T3" fmla="*/ 224 h 370"/>
                  <a:gd name="T4" fmla="*/ 624 w 624"/>
                  <a:gd name="T5" fmla="*/ 224 h 370"/>
                  <a:gd name="T6" fmla="*/ 624 w 624"/>
                  <a:gd name="T7" fmla="*/ 37 h 370"/>
                  <a:gd name="T8" fmla="*/ 384 w 624"/>
                  <a:gd name="T9" fmla="*/ 6 h 370"/>
                  <a:gd name="T10" fmla="*/ 0 w 624"/>
                  <a:gd name="T11" fmla="*/ 37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2" name="未知"/>
              <p:cNvSpPr>
                <a:spLocks/>
              </p:cNvSpPr>
              <p:nvPr/>
            </p:nvSpPr>
            <p:spPr bwMode="auto">
              <a:xfrm rot="-5400000">
                <a:off x="666" y="171"/>
                <a:ext cx="624" cy="294"/>
              </a:xfrm>
              <a:custGeom>
                <a:avLst/>
                <a:gdLst>
                  <a:gd name="T0" fmla="*/ 0 w 624"/>
                  <a:gd name="T1" fmla="*/ 0 h 317"/>
                  <a:gd name="T2" fmla="*/ 0 w 624"/>
                  <a:gd name="T3" fmla="*/ 252 h 317"/>
                  <a:gd name="T4" fmla="*/ 624 w 624"/>
                  <a:gd name="T5" fmla="*/ 25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3" name="未知"/>
              <p:cNvSpPr>
                <a:spLocks/>
              </p:cNvSpPr>
              <p:nvPr/>
            </p:nvSpPr>
            <p:spPr bwMode="auto">
              <a:xfrm rot="-5400000">
                <a:off x="444" y="137"/>
                <a:ext cx="624" cy="362"/>
              </a:xfrm>
              <a:custGeom>
                <a:avLst/>
                <a:gdLst>
                  <a:gd name="T0" fmla="*/ 0 w 624"/>
                  <a:gd name="T1" fmla="*/ 0 h 272"/>
                  <a:gd name="T2" fmla="*/ 0 w 624"/>
                  <a:gd name="T3" fmla="*/ 362 h 272"/>
                  <a:gd name="T4" fmla="*/ 240 w 624"/>
                  <a:gd name="T5" fmla="*/ 319 h 272"/>
                  <a:gd name="T6" fmla="*/ 624 w 624"/>
                  <a:gd name="T7" fmla="*/ 362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4" name="未知"/>
              <p:cNvSpPr>
                <a:spLocks/>
              </p:cNvSpPr>
              <p:nvPr/>
            </p:nvSpPr>
            <p:spPr bwMode="auto">
              <a:xfrm rot="-5400000">
                <a:off x="156" y="162"/>
                <a:ext cx="632" cy="315"/>
              </a:xfrm>
              <a:custGeom>
                <a:avLst/>
                <a:gdLst>
                  <a:gd name="T0" fmla="*/ 8 w 632"/>
                  <a:gd name="T1" fmla="*/ 39 h 362"/>
                  <a:gd name="T2" fmla="*/ 8 w 632"/>
                  <a:gd name="T3" fmla="*/ 276 h 362"/>
                  <a:gd name="T4" fmla="*/ 248 w 632"/>
                  <a:gd name="T5" fmla="*/ 276 h 362"/>
                  <a:gd name="T6" fmla="*/ 632 w 632"/>
                  <a:gd name="T7" fmla="*/ 276 h 362"/>
                  <a:gd name="T8" fmla="*/ 632 w 632"/>
                  <a:gd name="T9" fmla="*/ 39 h 362"/>
                  <a:gd name="T10" fmla="*/ 104 w 632"/>
                  <a:gd name="T11" fmla="*/ 39 h 362"/>
                  <a:gd name="T12" fmla="*/ 8 w 632"/>
                  <a:gd name="T13" fmla="*/ 39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5" name="未知"/>
              <p:cNvSpPr>
                <a:spLocks/>
              </p:cNvSpPr>
              <p:nvPr/>
            </p:nvSpPr>
            <p:spPr bwMode="auto">
              <a:xfrm rot="-5400000">
                <a:off x="3211" y="100"/>
                <a:ext cx="624" cy="421"/>
              </a:xfrm>
              <a:custGeom>
                <a:avLst/>
                <a:gdLst>
                  <a:gd name="T0" fmla="*/ 0 w 624"/>
                  <a:gd name="T1" fmla="*/ 0 h 317"/>
                  <a:gd name="T2" fmla="*/ 0 w 624"/>
                  <a:gd name="T3" fmla="*/ 361 h 317"/>
                  <a:gd name="T4" fmla="*/ 624 w 624"/>
                  <a:gd name="T5" fmla="*/ 361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6" name="未知"/>
              <p:cNvSpPr>
                <a:spLocks/>
              </p:cNvSpPr>
              <p:nvPr/>
            </p:nvSpPr>
            <p:spPr bwMode="auto">
              <a:xfrm rot="-5400000">
                <a:off x="2872" y="102"/>
                <a:ext cx="624" cy="422"/>
              </a:xfrm>
              <a:custGeom>
                <a:avLst/>
                <a:gdLst>
                  <a:gd name="T0" fmla="*/ 0 w 624"/>
                  <a:gd name="T1" fmla="*/ 0 h 317"/>
                  <a:gd name="T2" fmla="*/ 0 w 624"/>
                  <a:gd name="T3" fmla="*/ 362 h 317"/>
                  <a:gd name="T4" fmla="*/ 624 w 624"/>
                  <a:gd name="T5" fmla="*/ 36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7" name="未知"/>
              <p:cNvSpPr>
                <a:spLocks/>
              </p:cNvSpPr>
              <p:nvPr/>
            </p:nvSpPr>
            <p:spPr bwMode="auto">
              <a:xfrm rot="-5400000">
                <a:off x="1830" y="183"/>
                <a:ext cx="624" cy="255"/>
              </a:xfrm>
              <a:custGeom>
                <a:avLst/>
                <a:gdLst>
                  <a:gd name="T0" fmla="*/ 0 w 624"/>
                  <a:gd name="T1" fmla="*/ 37 h 370"/>
                  <a:gd name="T2" fmla="*/ 0 w 624"/>
                  <a:gd name="T3" fmla="*/ 224 h 370"/>
                  <a:gd name="T4" fmla="*/ 624 w 624"/>
                  <a:gd name="T5" fmla="*/ 224 h 370"/>
                  <a:gd name="T6" fmla="*/ 624 w 624"/>
                  <a:gd name="T7" fmla="*/ 37 h 370"/>
                  <a:gd name="T8" fmla="*/ 384 w 624"/>
                  <a:gd name="T9" fmla="*/ 6 h 370"/>
                  <a:gd name="T10" fmla="*/ 0 w 624"/>
                  <a:gd name="T11" fmla="*/ 37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8" name="未知"/>
              <p:cNvSpPr>
                <a:spLocks/>
              </p:cNvSpPr>
              <p:nvPr/>
            </p:nvSpPr>
            <p:spPr bwMode="auto">
              <a:xfrm rot="-5400000">
                <a:off x="2553" y="166"/>
                <a:ext cx="624" cy="294"/>
              </a:xfrm>
              <a:custGeom>
                <a:avLst/>
                <a:gdLst>
                  <a:gd name="T0" fmla="*/ 0 w 624"/>
                  <a:gd name="T1" fmla="*/ 0 h 317"/>
                  <a:gd name="T2" fmla="*/ 0 w 624"/>
                  <a:gd name="T3" fmla="*/ 252 h 317"/>
                  <a:gd name="T4" fmla="*/ 624 w 624"/>
                  <a:gd name="T5" fmla="*/ 25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9" name="未知"/>
              <p:cNvSpPr>
                <a:spLocks/>
              </p:cNvSpPr>
              <p:nvPr/>
            </p:nvSpPr>
            <p:spPr bwMode="auto">
              <a:xfrm rot="-5400000">
                <a:off x="2330" y="130"/>
                <a:ext cx="624" cy="361"/>
              </a:xfrm>
              <a:custGeom>
                <a:avLst/>
                <a:gdLst>
                  <a:gd name="T0" fmla="*/ 0 w 624"/>
                  <a:gd name="T1" fmla="*/ 0 h 272"/>
                  <a:gd name="T2" fmla="*/ 0 w 624"/>
                  <a:gd name="T3" fmla="*/ 361 h 272"/>
                  <a:gd name="T4" fmla="*/ 240 w 624"/>
                  <a:gd name="T5" fmla="*/ 319 h 272"/>
                  <a:gd name="T6" fmla="*/ 624 w 624"/>
                  <a:gd name="T7" fmla="*/ 361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20" name="未知"/>
              <p:cNvSpPr>
                <a:spLocks/>
              </p:cNvSpPr>
              <p:nvPr/>
            </p:nvSpPr>
            <p:spPr bwMode="auto">
              <a:xfrm rot="-5400000">
                <a:off x="2045" y="159"/>
                <a:ext cx="632" cy="316"/>
              </a:xfrm>
              <a:custGeom>
                <a:avLst/>
                <a:gdLst>
                  <a:gd name="T0" fmla="*/ 8 w 632"/>
                  <a:gd name="T1" fmla="*/ 39 h 362"/>
                  <a:gd name="T2" fmla="*/ 8 w 632"/>
                  <a:gd name="T3" fmla="*/ 277 h 362"/>
                  <a:gd name="T4" fmla="*/ 248 w 632"/>
                  <a:gd name="T5" fmla="*/ 277 h 362"/>
                  <a:gd name="T6" fmla="*/ 632 w 632"/>
                  <a:gd name="T7" fmla="*/ 277 h 362"/>
                  <a:gd name="T8" fmla="*/ 632 w 632"/>
                  <a:gd name="T9" fmla="*/ 39 h 362"/>
                  <a:gd name="T10" fmla="*/ 104 w 632"/>
                  <a:gd name="T11" fmla="*/ 39 h 362"/>
                  <a:gd name="T12" fmla="*/ 8 w 632"/>
                  <a:gd name="T13" fmla="*/ 39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21" name="未知"/>
              <p:cNvSpPr>
                <a:spLocks/>
              </p:cNvSpPr>
              <p:nvPr/>
            </p:nvSpPr>
            <p:spPr bwMode="auto">
              <a:xfrm rot="-5400000">
                <a:off x="4077" y="105"/>
                <a:ext cx="624" cy="421"/>
              </a:xfrm>
              <a:custGeom>
                <a:avLst/>
                <a:gdLst>
                  <a:gd name="T0" fmla="*/ 0 w 624"/>
                  <a:gd name="T1" fmla="*/ 0 h 317"/>
                  <a:gd name="T2" fmla="*/ 0 w 624"/>
                  <a:gd name="T3" fmla="*/ 361 h 317"/>
                  <a:gd name="T4" fmla="*/ 624 w 624"/>
                  <a:gd name="T5" fmla="*/ 361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22" name="未知"/>
              <p:cNvSpPr>
                <a:spLocks/>
              </p:cNvSpPr>
              <p:nvPr/>
            </p:nvSpPr>
            <p:spPr bwMode="auto">
              <a:xfrm rot="-5400000">
                <a:off x="3738" y="107"/>
                <a:ext cx="624" cy="422"/>
              </a:xfrm>
              <a:custGeom>
                <a:avLst/>
                <a:gdLst>
                  <a:gd name="T0" fmla="*/ 0 w 624"/>
                  <a:gd name="T1" fmla="*/ 0 h 317"/>
                  <a:gd name="T2" fmla="*/ 0 w 624"/>
                  <a:gd name="T3" fmla="*/ 362 h 317"/>
                  <a:gd name="T4" fmla="*/ 624 w 624"/>
                  <a:gd name="T5" fmla="*/ 36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23" name="未知"/>
              <p:cNvSpPr>
                <a:spLocks/>
              </p:cNvSpPr>
              <p:nvPr/>
            </p:nvSpPr>
            <p:spPr bwMode="auto">
              <a:xfrm rot="-5400000">
                <a:off x="4584" y="183"/>
                <a:ext cx="624" cy="255"/>
              </a:xfrm>
              <a:custGeom>
                <a:avLst/>
                <a:gdLst>
                  <a:gd name="T0" fmla="*/ 0 w 624"/>
                  <a:gd name="T1" fmla="*/ 37 h 370"/>
                  <a:gd name="T2" fmla="*/ 0 w 624"/>
                  <a:gd name="T3" fmla="*/ 224 h 370"/>
                  <a:gd name="T4" fmla="*/ 624 w 624"/>
                  <a:gd name="T5" fmla="*/ 224 h 370"/>
                  <a:gd name="T6" fmla="*/ 624 w 624"/>
                  <a:gd name="T7" fmla="*/ 37 h 370"/>
                  <a:gd name="T8" fmla="*/ 384 w 624"/>
                  <a:gd name="T9" fmla="*/ 6 h 370"/>
                  <a:gd name="T10" fmla="*/ 0 w 624"/>
                  <a:gd name="T11" fmla="*/ 37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24" name="未知"/>
              <p:cNvSpPr>
                <a:spLocks/>
              </p:cNvSpPr>
              <p:nvPr/>
            </p:nvSpPr>
            <p:spPr bwMode="auto">
              <a:xfrm>
                <a:off x="5471" y="0"/>
                <a:ext cx="291" cy="625"/>
              </a:xfrm>
              <a:custGeom>
                <a:avLst/>
                <a:gdLst>
                  <a:gd name="T0" fmla="*/ 0 w 291"/>
                  <a:gd name="T1" fmla="*/ 624 h 625"/>
                  <a:gd name="T2" fmla="*/ 291 w 291"/>
                  <a:gd name="T3" fmla="*/ 625 h 625"/>
                  <a:gd name="T4" fmla="*/ 291 w 291"/>
                  <a:gd name="T5" fmla="*/ 6 h 625"/>
                  <a:gd name="T6" fmla="*/ 0 w 291"/>
                  <a:gd name="T7" fmla="*/ 0 h 625"/>
                  <a:gd name="T8" fmla="*/ 0 w 291"/>
                  <a:gd name="T9" fmla="*/ 624 h 6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25" name="未知"/>
              <p:cNvSpPr>
                <a:spLocks/>
              </p:cNvSpPr>
              <p:nvPr/>
            </p:nvSpPr>
            <p:spPr bwMode="auto">
              <a:xfrm rot="-5400000">
                <a:off x="5084" y="130"/>
                <a:ext cx="624" cy="361"/>
              </a:xfrm>
              <a:custGeom>
                <a:avLst/>
                <a:gdLst>
                  <a:gd name="T0" fmla="*/ 0 w 624"/>
                  <a:gd name="T1" fmla="*/ 0 h 272"/>
                  <a:gd name="T2" fmla="*/ 0 w 624"/>
                  <a:gd name="T3" fmla="*/ 361 h 272"/>
                  <a:gd name="T4" fmla="*/ 240 w 624"/>
                  <a:gd name="T5" fmla="*/ 319 h 272"/>
                  <a:gd name="T6" fmla="*/ 624 w 624"/>
                  <a:gd name="T7" fmla="*/ 361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26" name="未知"/>
              <p:cNvSpPr>
                <a:spLocks/>
              </p:cNvSpPr>
              <p:nvPr/>
            </p:nvSpPr>
            <p:spPr bwMode="auto">
              <a:xfrm rot="-5400000">
                <a:off x="4799" y="159"/>
                <a:ext cx="632" cy="316"/>
              </a:xfrm>
              <a:custGeom>
                <a:avLst/>
                <a:gdLst>
                  <a:gd name="T0" fmla="*/ 8 w 632"/>
                  <a:gd name="T1" fmla="*/ 39 h 362"/>
                  <a:gd name="T2" fmla="*/ 8 w 632"/>
                  <a:gd name="T3" fmla="*/ 277 h 362"/>
                  <a:gd name="T4" fmla="*/ 248 w 632"/>
                  <a:gd name="T5" fmla="*/ 277 h 362"/>
                  <a:gd name="T6" fmla="*/ 632 w 632"/>
                  <a:gd name="T7" fmla="*/ 277 h 362"/>
                  <a:gd name="T8" fmla="*/ 632 w 632"/>
                  <a:gd name="T9" fmla="*/ 39 h 362"/>
                  <a:gd name="T10" fmla="*/ 104 w 632"/>
                  <a:gd name="T11" fmla="*/ 39 h 362"/>
                  <a:gd name="T12" fmla="*/ 8 w 632"/>
                  <a:gd name="T13" fmla="*/ 39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grpSp>
        <p:sp>
          <p:nvSpPr>
            <p:cNvPr id="6" name="未知"/>
            <p:cNvSpPr>
              <a:spLocks/>
            </p:cNvSpPr>
            <p:nvPr/>
          </p:nvSpPr>
          <p:spPr bwMode="auto">
            <a:xfrm flipH="1">
              <a:off x="0" y="0"/>
              <a:ext cx="5762" cy="412"/>
            </a:xfrm>
            <a:custGeom>
              <a:avLst/>
              <a:gdLst>
                <a:gd name="T0" fmla="*/ 0 w 5762"/>
                <a:gd name="T1" fmla="*/ 210 h 385"/>
                <a:gd name="T2" fmla="*/ 5762 w 5762"/>
                <a:gd name="T3" fmla="*/ 201 h 385"/>
                <a:gd name="T4" fmla="*/ 5762 w 5762"/>
                <a:gd name="T5" fmla="*/ 4 h 385"/>
                <a:gd name="T6" fmla="*/ 0 w 5762"/>
                <a:gd name="T7" fmla="*/ 0 h 385"/>
                <a:gd name="T8" fmla="*/ 0 w 5762"/>
                <a:gd name="T9" fmla="*/ 210 h 3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808080">
                        <a:alpha val="74997"/>
                      </a:srgbClr>
                    </a:outerShdw>
                  </a:effectLst>
                </a14:hiddenEffects>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7" name="未知"/>
            <p:cNvSpPr>
              <a:spLocks/>
            </p:cNvSpPr>
            <p:nvPr/>
          </p:nvSpPr>
          <p:spPr bwMode="auto">
            <a:xfrm flipH="1">
              <a:off x="0" y="481"/>
              <a:ext cx="5761" cy="189"/>
            </a:xfrm>
            <a:custGeom>
              <a:avLst/>
              <a:gdLst>
                <a:gd name="T0" fmla="*/ 0 w 5761"/>
                <a:gd name="T1" fmla="*/ 28 h 189"/>
                <a:gd name="T2" fmla="*/ 5761 w 5761"/>
                <a:gd name="T3" fmla="*/ 0 h 189"/>
                <a:gd name="T4" fmla="*/ 5761 w 5761"/>
                <a:gd name="T5" fmla="*/ 189 h 189"/>
                <a:gd name="T6" fmla="*/ 1 w 5761"/>
                <a:gd name="T7" fmla="*/ 189 h 189"/>
                <a:gd name="T8" fmla="*/ 0 w 5761"/>
                <a:gd name="T9" fmla="*/ 28 h 1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808080">
                        <a:alpha val="74997"/>
                      </a:srgbClr>
                    </a:outerShdw>
                  </a:effectLst>
                </a14:hiddenEffects>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grpSp>
      <p:sp>
        <p:nvSpPr>
          <p:cNvPr id="2073" name="Rectangle 25"/>
          <p:cNvSpPr>
            <a:spLocks noGrp="1" noChangeArrowheads="1"/>
          </p:cNvSpPr>
          <p:nvPr>
            <p:ph type="ctrTitle"/>
          </p:nvPr>
        </p:nvSpPr>
        <p:spPr>
          <a:xfrm>
            <a:off x="1173163" y="198438"/>
            <a:ext cx="7772400" cy="2286000"/>
          </a:xfrm>
        </p:spPr>
        <p:txBody>
          <a:bodyPr anchor="b">
            <a:spAutoFit/>
          </a:bodyPr>
          <a:lstStyle>
            <a:lvl1pPr>
              <a:defRPr sz="7200"/>
            </a:lvl1pPr>
          </a:lstStyle>
          <a:p>
            <a:pPr lvl="0"/>
            <a:r>
              <a:rPr lang="zh-CN" altLang="en-US" noProof="0" smtClean="0"/>
              <a:t>单击此处编辑母版标题样式</a:t>
            </a:r>
          </a:p>
        </p:txBody>
      </p:sp>
      <p:sp>
        <p:nvSpPr>
          <p:cNvPr id="2074" name="Rectangle 26"/>
          <p:cNvSpPr>
            <a:spLocks noGrp="1" noChangeArrowheads="1"/>
          </p:cNvSpPr>
          <p:nvPr>
            <p:ph type="subTitle" idx="1"/>
          </p:nvPr>
        </p:nvSpPr>
        <p:spPr>
          <a:xfrm>
            <a:off x="1166813" y="3886200"/>
            <a:ext cx="6400800" cy="1752600"/>
          </a:xfrm>
        </p:spPr>
        <p:txBody>
          <a:bodyPr/>
          <a:lstStyle>
            <a:lvl1pPr marL="0" indent="0">
              <a:buFont typeface="Wingdings" charset="0"/>
              <a:buNone/>
              <a:defRPr sz="4000"/>
            </a:lvl1pPr>
          </a:lstStyle>
          <a:p>
            <a:pPr lvl="0"/>
            <a:r>
              <a:rPr lang="zh-CN" altLang="en-US" noProof="0" smtClean="0"/>
              <a:t>单击此处编辑母版副标题样式</a:t>
            </a:r>
          </a:p>
        </p:txBody>
      </p:sp>
      <p:sp>
        <p:nvSpPr>
          <p:cNvPr id="27" name="Rectangle 27"/>
          <p:cNvSpPr>
            <a:spLocks noGrp="1" noChangeArrowheads="1"/>
          </p:cNvSpPr>
          <p:nvPr>
            <p:ph type="dt" sz="half" idx="10"/>
          </p:nvPr>
        </p:nvSpPr>
        <p:spPr>
          <a:xfrm>
            <a:off x="1166813" y="6248400"/>
            <a:ext cx="1905000" cy="457200"/>
          </a:xfrm>
          <a:extLst>
            <a:ext uri="{FAA26D3D-D897-4be2-8F04-BA451C77F1D7}">
              <ma14:placeholderFlag xmlns:ma14="http://schemas.microsoft.com/office/mac/drawingml/2011/main" xmlns="" val="1"/>
            </a:ext>
          </a:extLst>
        </p:spPr>
        <p:txBody>
          <a:bodyPr/>
          <a:lstStyle>
            <a:lvl1pPr>
              <a:defRPr smtClean="0"/>
            </a:lvl1pPr>
          </a:lstStyle>
          <a:p>
            <a:pPr>
              <a:defRPr/>
            </a:pPr>
            <a:endParaRPr lang="zh-CN" altLang="en-US">
              <a:solidFill>
                <a:srgbClr val="000000"/>
              </a:solidFill>
            </a:endParaRPr>
          </a:p>
        </p:txBody>
      </p:sp>
      <p:sp>
        <p:nvSpPr>
          <p:cNvPr id="28" name="Rectangle 28"/>
          <p:cNvSpPr>
            <a:spLocks noGrp="1" noChangeArrowheads="1"/>
          </p:cNvSpPr>
          <p:nvPr>
            <p:ph type="ftr" sz="quarter" idx="11"/>
          </p:nvPr>
        </p:nvSpPr>
        <p:spPr>
          <a:extLst>
            <a:ext uri="{FAA26D3D-D897-4be2-8F04-BA451C77F1D7}">
              <ma14:placeholderFlag xmlns:ma14="http://schemas.microsoft.com/office/mac/drawingml/2011/main" xmlns="" val="1"/>
            </a:ext>
          </a:extLst>
        </p:spPr>
        <p:txBody>
          <a:bodyPr/>
          <a:lstStyle>
            <a:lvl1pPr>
              <a:defRPr smtClean="0"/>
            </a:lvl1pPr>
          </a:lstStyle>
          <a:p>
            <a:pPr>
              <a:defRPr/>
            </a:pPr>
            <a:endParaRPr lang="zh-CN" altLang="en-US">
              <a:solidFill>
                <a:srgbClr val="000000"/>
              </a:solidFill>
            </a:endParaRPr>
          </a:p>
        </p:txBody>
      </p:sp>
      <p:sp>
        <p:nvSpPr>
          <p:cNvPr id="29" name="Rectangle 29"/>
          <p:cNvSpPr>
            <a:spLocks noGrp="1" noChangeArrowheads="1"/>
          </p:cNvSpPr>
          <p:nvPr>
            <p:ph type="sldNum" sz="quarter" idx="12"/>
          </p:nvPr>
        </p:nvSpPr>
        <p:spPr>
          <a:extLst>
            <a:ext uri="{FAA26D3D-D897-4be2-8F04-BA451C77F1D7}">
              <ma14:placeholderFlag xmlns:ma14="http://schemas.microsoft.com/office/mac/drawingml/2011/main" xmlns="" val="1"/>
            </a:ext>
          </a:extLst>
        </p:spPr>
        <p:txBody>
          <a:bodyPr/>
          <a:lstStyle>
            <a:lvl1pPr>
              <a:defRPr/>
            </a:lvl1pPr>
          </a:lstStyle>
          <a:p>
            <a:fld id="{8F80F1F2-BE2C-459B-82E3-BB5AB0A377E0}"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2103993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Rectangle 27"/>
          <p:cNvSpPr>
            <a:spLocks noGrp="1" noChangeArrowheads="1"/>
          </p:cNvSpPr>
          <p:nvPr>
            <p:ph type="dt" sz="half" idx="10"/>
          </p:nvPr>
        </p:nvSpPr>
        <p:spPr>
          <a:ln/>
        </p:spPr>
        <p:txBody>
          <a:bodyPr/>
          <a:lstStyle>
            <a:lvl1pPr>
              <a:defRPr/>
            </a:lvl1pPr>
          </a:lstStyle>
          <a:p>
            <a:pPr>
              <a:defRPr/>
            </a:pPr>
            <a:endParaRPr lang="zh-CN" altLang="en-US">
              <a:solidFill>
                <a:srgbClr val="000000"/>
              </a:solidFill>
            </a:endParaRPr>
          </a:p>
        </p:txBody>
      </p:sp>
      <p:sp>
        <p:nvSpPr>
          <p:cNvPr id="5" name="Rectangle 28"/>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6" name="Rectangle 29"/>
          <p:cNvSpPr>
            <a:spLocks noGrp="1" noChangeArrowheads="1"/>
          </p:cNvSpPr>
          <p:nvPr>
            <p:ph type="sldNum" sz="quarter" idx="12"/>
          </p:nvPr>
        </p:nvSpPr>
        <p:spPr>
          <a:ln/>
        </p:spPr>
        <p:txBody>
          <a:bodyPr/>
          <a:lstStyle>
            <a:lvl1pPr>
              <a:defRPr/>
            </a:lvl1pPr>
          </a:lstStyle>
          <a:p>
            <a:fld id="{B378876E-70E0-4545-A55D-5A4D696D3011}"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32055246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7"/>
          <p:cNvSpPr>
            <a:spLocks noGrp="1" noChangeArrowheads="1"/>
          </p:cNvSpPr>
          <p:nvPr>
            <p:ph type="dt" sz="half" idx="10"/>
          </p:nvPr>
        </p:nvSpPr>
        <p:spPr>
          <a:ln/>
        </p:spPr>
        <p:txBody>
          <a:bodyPr/>
          <a:lstStyle>
            <a:lvl1pPr>
              <a:defRPr/>
            </a:lvl1pPr>
          </a:lstStyle>
          <a:p>
            <a:pPr>
              <a:defRPr/>
            </a:pPr>
            <a:endParaRPr lang="zh-CN" altLang="en-US">
              <a:solidFill>
                <a:srgbClr val="000000"/>
              </a:solidFill>
            </a:endParaRPr>
          </a:p>
        </p:txBody>
      </p:sp>
      <p:sp>
        <p:nvSpPr>
          <p:cNvPr id="5" name="Rectangle 28"/>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6" name="Rectangle 29"/>
          <p:cNvSpPr>
            <a:spLocks noGrp="1" noChangeArrowheads="1"/>
          </p:cNvSpPr>
          <p:nvPr>
            <p:ph type="sldNum" sz="quarter" idx="12"/>
          </p:nvPr>
        </p:nvSpPr>
        <p:spPr>
          <a:ln/>
        </p:spPr>
        <p:txBody>
          <a:bodyPr/>
          <a:lstStyle>
            <a:lvl1pPr>
              <a:defRPr/>
            </a:lvl1pPr>
          </a:lstStyle>
          <a:p>
            <a:fld id="{AEE53B97-93D9-47B4-B260-F8059478E9D9}"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34024498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Rectangle 27"/>
          <p:cNvSpPr>
            <a:spLocks noGrp="1" noChangeArrowheads="1"/>
          </p:cNvSpPr>
          <p:nvPr>
            <p:ph type="dt" sz="half" idx="10"/>
          </p:nvPr>
        </p:nvSpPr>
        <p:spPr>
          <a:ln/>
        </p:spPr>
        <p:txBody>
          <a:bodyPr/>
          <a:lstStyle>
            <a:lvl1pPr>
              <a:defRPr/>
            </a:lvl1pPr>
          </a:lstStyle>
          <a:p>
            <a:pPr>
              <a:defRPr/>
            </a:pPr>
            <a:endParaRPr lang="zh-CN" altLang="en-US">
              <a:solidFill>
                <a:srgbClr val="000000"/>
              </a:solidFill>
            </a:endParaRPr>
          </a:p>
        </p:txBody>
      </p:sp>
      <p:sp>
        <p:nvSpPr>
          <p:cNvPr id="6" name="Rectangle 28"/>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7" name="Rectangle 29"/>
          <p:cNvSpPr>
            <a:spLocks noGrp="1" noChangeArrowheads="1"/>
          </p:cNvSpPr>
          <p:nvPr>
            <p:ph type="sldNum" sz="quarter" idx="12"/>
          </p:nvPr>
        </p:nvSpPr>
        <p:spPr>
          <a:ln/>
        </p:spPr>
        <p:txBody>
          <a:bodyPr/>
          <a:lstStyle>
            <a:lvl1pPr>
              <a:defRPr/>
            </a:lvl1pPr>
          </a:lstStyle>
          <a:p>
            <a:fld id="{DDAA615D-CD77-4863-9CF6-AB1CBA902F76}"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9663034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7" name="Rectangle 27"/>
          <p:cNvSpPr>
            <a:spLocks noGrp="1" noChangeArrowheads="1"/>
          </p:cNvSpPr>
          <p:nvPr>
            <p:ph type="dt" sz="half" idx="10"/>
          </p:nvPr>
        </p:nvSpPr>
        <p:spPr>
          <a:ln/>
        </p:spPr>
        <p:txBody>
          <a:bodyPr/>
          <a:lstStyle>
            <a:lvl1pPr>
              <a:defRPr/>
            </a:lvl1pPr>
          </a:lstStyle>
          <a:p>
            <a:pPr>
              <a:defRPr/>
            </a:pPr>
            <a:endParaRPr lang="zh-CN" altLang="en-US">
              <a:solidFill>
                <a:srgbClr val="000000"/>
              </a:solidFill>
            </a:endParaRPr>
          </a:p>
        </p:txBody>
      </p:sp>
      <p:sp>
        <p:nvSpPr>
          <p:cNvPr id="8" name="Rectangle 28"/>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9" name="Rectangle 29"/>
          <p:cNvSpPr>
            <a:spLocks noGrp="1" noChangeArrowheads="1"/>
          </p:cNvSpPr>
          <p:nvPr>
            <p:ph type="sldNum" sz="quarter" idx="12"/>
          </p:nvPr>
        </p:nvSpPr>
        <p:spPr>
          <a:ln/>
        </p:spPr>
        <p:txBody>
          <a:bodyPr/>
          <a:lstStyle>
            <a:lvl1pPr>
              <a:defRPr/>
            </a:lvl1pPr>
          </a:lstStyle>
          <a:p>
            <a:fld id="{70F29B82-C2F0-4918-B4D9-C07E84905AA8}"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42279423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7"/>
          <p:cNvSpPr>
            <a:spLocks noGrp="1" noChangeArrowheads="1"/>
          </p:cNvSpPr>
          <p:nvPr>
            <p:ph type="dt" sz="half" idx="10"/>
          </p:nvPr>
        </p:nvSpPr>
        <p:spPr>
          <a:ln/>
        </p:spPr>
        <p:txBody>
          <a:bodyPr/>
          <a:lstStyle>
            <a:lvl1pPr>
              <a:defRPr/>
            </a:lvl1pPr>
          </a:lstStyle>
          <a:p>
            <a:pPr>
              <a:defRPr/>
            </a:pPr>
            <a:endParaRPr lang="zh-CN" altLang="en-US">
              <a:solidFill>
                <a:srgbClr val="000000"/>
              </a:solidFill>
            </a:endParaRPr>
          </a:p>
        </p:txBody>
      </p:sp>
      <p:sp>
        <p:nvSpPr>
          <p:cNvPr id="4" name="Rectangle 28"/>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5" name="Rectangle 29"/>
          <p:cNvSpPr>
            <a:spLocks noGrp="1" noChangeArrowheads="1"/>
          </p:cNvSpPr>
          <p:nvPr>
            <p:ph type="sldNum" sz="quarter" idx="12"/>
          </p:nvPr>
        </p:nvSpPr>
        <p:spPr>
          <a:ln/>
        </p:spPr>
        <p:txBody>
          <a:bodyPr/>
          <a:lstStyle>
            <a:lvl1pPr>
              <a:defRPr/>
            </a:lvl1pPr>
          </a:lstStyle>
          <a:p>
            <a:fld id="{8F98CB70-3E10-4EA4-832D-FC843CB2FEC6}"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33412660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7"/>
          <p:cNvSpPr>
            <a:spLocks noGrp="1" noChangeArrowheads="1"/>
          </p:cNvSpPr>
          <p:nvPr>
            <p:ph type="dt" sz="half" idx="10"/>
          </p:nvPr>
        </p:nvSpPr>
        <p:spPr>
          <a:ln/>
        </p:spPr>
        <p:txBody>
          <a:bodyPr/>
          <a:lstStyle>
            <a:lvl1pPr>
              <a:defRPr/>
            </a:lvl1pPr>
          </a:lstStyle>
          <a:p>
            <a:pPr>
              <a:defRPr/>
            </a:pPr>
            <a:endParaRPr lang="zh-CN" altLang="en-US">
              <a:solidFill>
                <a:srgbClr val="000000"/>
              </a:solidFill>
            </a:endParaRPr>
          </a:p>
        </p:txBody>
      </p:sp>
      <p:sp>
        <p:nvSpPr>
          <p:cNvPr id="3" name="Rectangle 28"/>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4" name="Rectangle 29"/>
          <p:cNvSpPr>
            <a:spLocks noGrp="1" noChangeArrowheads="1"/>
          </p:cNvSpPr>
          <p:nvPr>
            <p:ph type="sldNum" sz="quarter" idx="12"/>
          </p:nvPr>
        </p:nvSpPr>
        <p:spPr>
          <a:ln/>
        </p:spPr>
        <p:txBody>
          <a:bodyPr/>
          <a:lstStyle>
            <a:lvl1pPr>
              <a:defRPr/>
            </a:lvl1pPr>
          </a:lstStyle>
          <a:p>
            <a:fld id="{47856815-278E-48DA-A2A3-00159240E771}"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26560263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7"/>
          <p:cNvSpPr>
            <a:spLocks noGrp="1" noChangeArrowheads="1"/>
          </p:cNvSpPr>
          <p:nvPr>
            <p:ph type="dt" sz="half" idx="10"/>
          </p:nvPr>
        </p:nvSpPr>
        <p:spPr>
          <a:ln/>
        </p:spPr>
        <p:txBody>
          <a:bodyPr/>
          <a:lstStyle>
            <a:lvl1pPr>
              <a:defRPr/>
            </a:lvl1pPr>
          </a:lstStyle>
          <a:p>
            <a:pPr>
              <a:defRPr/>
            </a:pPr>
            <a:endParaRPr lang="zh-CN" altLang="en-US">
              <a:solidFill>
                <a:srgbClr val="000000"/>
              </a:solidFill>
            </a:endParaRPr>
          </a:p>
        </p:txBody>
      </p:sp>
      <p:sp>
        <p:nvSpPr>
          <p:cNvPr id="6" name="Rectangle 28"/>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7" name="Rectangle 29"/>
          <p:cNvSpPr>
            <a:spLocks noGrp="1" noChangeArrowheads="1"/>
          </p:cNvSpPr>
          <p:nvPr>
            <p:ph type="sldNum" sz="quarter" idx="12"/>
          </p:nvPr>
        </p:nvSpPr>
        <p:spPr>
          <a:ln/>
        </p:spPr>
        <p:txBody>
          <a:bodyPr/>
          <a:lstStyle>
            <a:lvl1pPr>
              <a:defRPr/>
            </a:lvl1pPr>
          </a:lstStyle>
          <a:p>
            <a:fld id="{74AB661E-C781-493B-8D5E-50ADE11E65CA}"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2731761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DEC7C4F-5950-490F-BB5D-5450BC2A5B85}" type="datetimeFigureOut">
              <a:rPr lang="zh-CN" altLang="en-US" smtClean="0"/>
              <a:t>2013/6/1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293A2C0-9C2C-4846-A63E-D10FEC7DC41D}" type="slidenum">
              <a:rPr lang="zh-CN" altLang="en-US" smtClean="0"/>
              <a:t>‹#›</a:t>
            </a:fld>
            <a:endParaRPr lang="zh-CN" altLang="en-US"/>
          </a:p>
        </p:txBody>
      </p:sp>
    </p:spTree>
    <p:extLst>
      <p:ext uri="{BB962C8B-B14F-4D97-AF65-F5344CB8AC3E}">
        <p14:creationId xmlns:p14="http://schemas.microsoft.com/office/powerpoint/2010/main" val="23251592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7"/>
          <p:cNvSpPr>
            <a:spLocks noGrp="1" noChangeArrowheads="1"/>
          </p:cNvSpPr>
          <p:nvPr>
            <p:ph type="dt" sz="half" idx="10"/>
          </p:nvPr>
        </p:nvSpPr>
        <p:spPr>
          <a:ln/>
        </p:spPr>
        <p:txBody>
          <a:bodyPr/>
          <a:lstStyle>
            <a:lvl1pPr>
              <a:defRPr/>
            </a:lvl1pPr>
          </a:lstStyle>
          <a:p>
            <a:pPr>
              <a:defRPr/>
            </a:pPr>
            <a:endParaRPr lang="zh-CN" altLang="en-US">
              <a:solidFill>
                <a:srgbClr val="000000"/>
              </a:solidFill>
            </a:endParaRPr>
          </a:p>
        </p:txBody>
      </p:sp>
      <p:sp>
        <p:nvSpPr>
          <p:cNvPr id="6" name="Rectangle 28"/>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7" name="Rectangle 29"/>
          <p:cNvSpPr>
            <a:spLocks noGrp="1" noChangeArrowheads="1"/>
          </p:cNvSpPr>
          <p:nvPr>
            <p:ph type="sldNum" sz="quarter" idx="12"/>
          </p:nvPr>
        </p:nvSpPr>
        <p:spPr>
          <a:ln/>
        </p:spPr>
        <p:txBody>
          <a:bodyPr/>
          <a:lstStyle>
            <a:lvl1pPr>
              <a:defRPr/>
            </a:lvl1pPr>
          </a:lstStyle>
          <a:p>
            <a:fld id="{BA0FD3EA-CCB0-4B50-8171-536CB9561F73}"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28115735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Rectangle 27"/>
          <p:cNvSpPr>
            <a:spLocks noGrp="1" noChangeArrowheads="1"/>
          </p:cNvSpPr>
          <p:nvPr>
            <p:ph type="dt" sz="half" idx="10"/>
          </p:nvPr>
        </p:nvSpPr>
        <p:spPr>
          <a:ln/>
        </p:spPr>
        <p:txBody>
          <a:bodyPr/>
          <a:lstStyle>
            <a:lvl1pPr>
              <a:defRPr/>
            </a:lvl1pPr>
          </a:lstStyle>
          <a:p>
            <a:pPr>
              <a:defRPr/>
            </a:pPr>
            <a:endParaRPr lang="zh-CN" altLang="en-US">
              <a:solidFill>
                <a:srgbClr val="000000"/>
              </a:solidFill>
            </a:endParaRPr>
          </a:p>
        </p:txBody>
      </p:sp>
      <p:sp>
        <p:nvSpPr>
          <p:cNvPr id="5" name="Rectangle 28"/>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6" name="Rectangle 29"/>
          <p:cNvSpPr>
            <a:spLocks noGrp="1" noChangeArrowheads="1"/>
          </p:cNvSpPr>
          <p:nvPr>
            <p:ph type="sldNum" sz="quarter" idx="12"/>
          </p:nvPr>
        </p:nvSpPr>
        <p:spPr>
          <a:ln/>
        </p:spPr>
        <p:txBody>
          <a:bodyPr/>
          <a:lstStyle>
            <a:lvl1pPr>
              <a:defRPr/>
            </a:lvl1pPr>
          </a:lstStyle>
          <a:p>
            <a:fld id="{9F1867F5-185A-49EA-A6BF-6CE2B2C850CF}"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22867184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2463" y="457200"/>
            <a:ext cx="1943100" cy="5638800"/>
          </a:xfrm>
        </p:spPr>
        <p:txBody>
          <a:bodyPr vert="eaVert"/>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a:xfrm>
            <a:off x="1173163" y="457200"/>
            <a:ext cx="5676900" cy="5638800"/>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Rectangle 27"/>
          <p:cNvSpPr>
            <a:spLocks noGrp="1" noChangeArrowheads="1"/>
          </p:cNvSpPr>
          <p:nvPr>
            <p:ph type="dt" sz="half" idx="10"/>
          </p:nvPr>
        </p:nvSpPr>
        <p:spPr>
          <a:ln/>
        </p:spPr>
        <p:txBody>
          <a:bodyPr/>
          <a:lstStyle>
            <a:lvl1pPr>
              <a:defRPr/>
            </a:lvl1pPr>
          </a:lstStyle>
          <a:p>
            <a:pPr>
              <a:defRPr/>
            </a:pPr>
            <a:endParaRPr lang="zh-CN" altLang="en-US">
              <a:solidFill>
                <a:srgbClr val="000000"/>
              </a:solidFill>
            </a:endParaRPr>
          </a:p>
        </p:txBody>
      </p:sp>
      <p:sp>
        <p:nvSpPr>
          <p:cNvPr id="5" name="Rectangle 28"/>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6" name="Rectangle 29"/>
          <p:cNvSpPr>
            <a:spLocks noGrp="1" noChangeArrowheads="1"/>
          </p:cNvSpPr>
          <p:nvPr>
            <p:ph type="sldNum" sz="quarter" idx="12"/>
          </p:nvPr>
        </p:nvSpPr>
        <p:spPr>
          <a:ln/>
        </p:spPr>
        <p:txBody>
          <a:bodyPr/>
          <a:lstStyle>
            <a:lvl1pPr>
              <a:defRPr/>
            </a:lvl1pPr>
          </a:lstStyle>
          <a:p>
            <a:fld id="{49B2C7CE-DE24-4CDE-82C8-16F381916538}"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1909433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3DEC7C4F-5950-490F-BB5D-5450BC2A5B85}" type="datetimeFigureOut">
              <a:rPr lang="zh-CN" altLang="en-US" smtClean="0"/>
              <a:t>2013/6/1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293A2C0-9C2C-4846-A63E-D10FEC7DC41D}" type="slidenum">
              <a:rPr lang="zh-CN" altLang="en-US" smtClean="0"/>
              <a:t>‹#›</a:t>
            </a:fld>
            <a:endParaRPr lang="zh-CN" altLang="en-US"/>
          </a:p>
        </p:txBody>
      </p:sp>
    </p:spTree>
    <p:extLst>
      <p:ext uri="{BB962C8B-B14F-4D97-AF65-F5344CB8AC3E}">
        <p14:creationId xmlns:p14="http://schemas.microsoft.com/office/powerpoint/2010/main" val="1045145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DEC7C4F-5950-490F-BB5D-5450BC2A5B85}" type="datetimeFigureOut">
              <a:rPr lang="zh-CN" altLang="en-US" smtClean="0"/>
              <a:t>2013/6/1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293A2C0-9C2C-4846-A63E-D10FEC7DC41D}" type="slidenum">
              <a:rPr lang="zh-CN" altLang="en-US" smtClean="0"/>
              <a:t>‹#›</a:t>
            </a:fld>
            <a:endParaRPr lang="zh-CN" altLang="en-US"/>
          </a:p>
        </p:txBody>
      </p:sp>
    </p:spTree>
    <p:extLst>
      <p:ext uri="{BB962C8B-B14F-4D97-AF65-F5344CB8AC3E}">
        <p14:creationId xmlns:p14="http://schemas.microsoft.com/office/powerpoint/2010/main" val="2449305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DEC7C4F-5950-490F-BB5D-5450BC2A5B85}" type="datetimeFigureOut">
              <a:rPr lang="zh-CN" altLang="en-US" smtClean="0"/>
              <a:t>2013/6/1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293A2C0-9C2C-4846-A63E-D10FEC7DC41D}" type="slidenum">
              <a:rPr lang="zh-CN" altLang="en-US" smtClean="0"/>
              <a:t>‹#›</a:t>
            </a:fld>
            <a:endParaRPr lang="zh-CN" altLang="en-US"/>
          </a:p>
        </p:txBody>
      </p:sp>
    </p:spTree>
    <p:extLst>
      <p:ext uri="{BB962C8B-B14F-4D97-AF65-F5344CB8AC3E}">
        <p14:creationId xmlns:p14="http://schemas.microsoft.com/office/powerpoint/2010/main" val="1363511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DEC7C4F-5950-490F-BB5D-5450BC2A5B85}" type="datetimeFigureOut">
              <a:rPr lang="zh-CN" altLang="en-US" smtClean="0"/>
              <a:t>2013/6/1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293A2C0-9C2C-4846-A63E-D10FEC7DC41D}" type="slidenum">
              <a:rPr lang="zh-CN" altLang="en-US" smtClean="0"/>
              <a:t>‹#›</a:t>
            </a:fld>
            <a:endParaRPr lang="zh-CN" altLang="en-US"/>
          </a:p>
        </p:txBody>
      </p:sp>
    </p:spTree>
    <p:extLst>
      <p:ext uri="{BB962C8B-B14F-4D97-AF65-F5344CB8AC3E}">
        <p14:creationId xmlns:p14="http://schemas.microsoft.com/office/powerpoint/2010/main" val="935919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DEC7C4F-5950-490F-BB5D-5450BC2A5B85}" type="datetimeFigureOut">
              <a:rPr lang="zh-CN" altLang="en-US" smtClean="0"/>
              <a:t>2013/6/1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293A2C0-9C2C-4846-A63E-D10FEC7DC41D}" type="slidenum">
              <a:rPr lang="zh-CN" altLang="en-US" smtClean="0"/>
              <a:t>‹#›</a:t>
            </a:fld>
            <a:endParaRPr lang="zh-CN" altLang="en-US"/>
          </a:p>
        </p:txBody>
      </p:sp>
    </p:spTree>
    <p:extLst>
      <p:ext uri="{BB962C8B-B14F-4D97-AF65-F5344CB8AC3E}">
        <p14:creationId xmlns:p14="http://schemas.microsoft.com/office/powerpoint/2010/main" val="2988727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DEC7C4F-5950-490F-BB5D-5450BC2A5B85}" type="datetimeFigureOut">
              <a:rPr lang="zh-CN" altLang="en-US" smtClean="0"/>
              <a:t>2013/6/1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293A2C0-9C2C-4846-A63E-D10FEC7DC41D}" type="slidenum">
              <a:rPr lang="zh-CN" altLang="en-US" smtClean="0"/>
              <a:t>‹#›</a:t>
            </a:fld>
            <a:endParaRPr lang="zh-CN" altLang="en-US"/>
          </a:p>
        </p:txBody>
      </p:sp>
    </p:spTree>
    <p:extLst>
      <p:ext uri="{BB962C8B-B14F-4D97-AF65-F5344CB8AC3E}">
        <p14:creationId xmlns:p14="http://schemas.microsoft.com/office/powerpoint/2010/main" val="625462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DEC7C4F-5950-490F-BB5D-5450BC2A5B85}" type="datetimeFigureOut">
              <a:rPr lang="zh-CN" altLang="en-US" smtClean="0"/>
              <a:t>2013/6/1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293A2C0-9C2C-4846-A63E-D10FEC7DC41D}" type="slidenum">
              <a:rPr lang="zh-CN" altLang="en-US" smtClean="0"/>
              <a:t>‹#›</a:t>
            </a:fld>
            <a:endParaRPr lang="zh-CN" altLang="en-US"/>
          </a:p>
        </p:txBody>
      </p:sp>
    </p:spTree>
    <p:extLst>
      <p:ext uri="{BB962C8B-B14F-4D97-AF65-F5344CB8AC3E}">
        <p14:creationId xmlns:p14="http://schemas.microsoft.com/office/powerpoint/2010/main" val="1099270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EC7C4F-5950-490F-BB5D-5450BC2A5B85}" type="datetimeFigureOut">
              <a:rPr lang="zh-CN" altLang="en-US" smtClean="0"/>
              <a:t>2013/6/1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93A2C0-9C2C-4846-A63E-D10FEC7DC41D}" type="slidenum">
              <a:rPr lang="zh-CN" altLang="en-US" smtClean="0"/>
              <a:t>‹#›</a:t>
            </a:fld>
            <a:endParaRPr lang="zh-CN" altLang="en-US"/>
          </a:p>
        </p:txBody>
      </p:sp>
    </p:spTree>
    <p:extLst>
      <p:ext uri="{BB962C8B-B14F-4D97-AF65-F5344CB8AC3E}">
        <p14:creationId xmlns:p14="http://schemas.microsoft.com/office/powerpoint/2010/main" val="33202223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a:outerShdw blurRad="63500" dist="107763" dir="2700000" algn="ctr" rotWithShape="0">
            <a:srgbClr val="020000">
              <a:alpha val="74998"/>
            </a:srgbClr>
          </a:outerShdw>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1588"/>
            <a:ext cx="1063625" cy="6854826"/>
            <a:chOff x="0" y="0"/>
            <a:chExt cx="670" cy="4320"/>
          </a:xfrm>
        </p:grpSpPr>
        <p:grpSp>
          <p:nvGrpSpPr>
            <p:cNvPr id="1032" name="Group 3"/>
            <p:cNvGrpSpPr>
              <a:grpSpLocks/>
            </p:cNvGrpSpPr>
            <p:nvPr/>
          </p:nvGrpSpPr>
          <p:grpSpPr bwMode="auto">
            <a:xfrm rot="16200000" flipH="1">
              <a:off x="-1815" y="1841"/>
              <a:ext cx="4320" cy="638"/>
              <a:chOff x="0" y="0"/>
              <a:chExt cx="5762" cy="638"/>
            </a:xfrm>
          </p:grpSpPr>
          <p:sp>
            <p:nvSpPr>
              <p:cNvPr id="1035" name="未知"/>
              <p:cNvSpPr>
                <a:spLocks/>
              </p:cNvSpPr>
              <p:nvPr/>
            </p:nvSpPr>
            <p:spPr bwMode="auto">
              <a:xfrm rot="-5400000">
                <a:off x="2561" y="-2555"/>
                <a:ext cx="624" cy="5745"/>
              </a:xfrm>
              <a:custGeom>
                <a:avLst/>
                <a:gdLst>
                  <a:gd name="T0" fmla="*/ 0 w 1000"/>
                  <a:gd name="T1" fmla="*/ 0 h 720"/>
                  <a:gd name="T2" fmla="*/ 0 w 1000"/>
                  <a:gd name="T3" fmla="*/ 5745 h 720"/>
                  <a:gd name="T4" fmla="*/ 624 w 1000"/>
                  <a:gd name="T5" fmla="*/ 5745 h 720"/>
                  <a:gd name="T6" fmla="*/ 624 w 1000"/>
                  <a:gd name="T7" fmla="*/ 0 h 720"/>
                  <a:gd name="T8" fmla="*/ 0 w 1000"/>
                  <a:gd name="T9" fmla="*/ 0 h 7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720">
                    <a:moveTo>
                      <a:pt x="0" y="0"/>
                    </a:moveTo>
                    <a:lnTo>
                      <a:pt x="0" y="720"/>
                    </a:lnTo>
                    <a:lnTo>
                      <a:pt x="1000" y="720"/>
                    </a:lnTo>
                    <a:lnTo>
                      <a:pt x="1000"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036" name="未知"/>
              <p:cNvSpPr>
                <a:spLocks/>
              </p:cNvSpPr>
              <p:nvPr/>
            </p:nvSpPr>
            <p:spPr bwMode="auto">
              <a:xfrm rot="-5400000">
                <a:off x="1323" y="105"/>
                <a:ext cx="624" cy="421"/>
              </a:xfrm>
              <a:custGeom>
                <a:avLst/>
                <a:gdLst>
                  <a:gd name="T0" fmla="*/ 0 w 624"/>
                  <a:gd name="T1" fmla="*/ 0 h 317"/>
                  <a:gd name="T2" fmla="*/ 0 w 624"/>
                  <a:gd name="T3" fmla="*/ 361 h 317"/>
                  <a:gd name="T4" fmla="*/ 624 w 624"/>
                  <a:gd name="T5" fmla="*/ 361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037" name="未知"/>
              <p:cNvSpPr>
                <a:spLocks/>
              </p:cNvSpPr>
              <p:nvPr/>
            </p:nvSpPr>
            <p:spPr bwMode="auto">
              <a:xfrm rot="-5400000">
                <a:off x="984" y="107"/>
                <a:ext cx="624" cy="422"/>
              </a:xfrm>
              <a:custGeom>
                <a:avLst/>
                <a:gdLst>
                  <a:gd name="T0" fmla="*/ 0 w 624"/>
                  <a:gd name="T1" fmla="*/ 0 h 317"/>
                  <a:gd name="T2" fmla="*/ 0 w 624"/>
                  <a:gd name="T3" fmla="*/ 362 h 317"/>
                  <a:gd name="T4" fmla="*/ 624 w 624"/>
                  <a:gd name="T5" fmla="*/ 36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038" name="未知"/>
              <p:cNvSpPr>
                <a:spLocks/>
              </p:cNvSpPr>
              <p:nvPr/>
            </p:nvSpPr>
            <p:spPr bwMode="auto">
              <a:xfrm rot="-5400000">
                <a:off x="-55" y="188"/>
                <a:ext cx="624" cy="255"/>
              </a:xfrm>
              <a:custGeom>
                <a:avLst/>
                <a:gdLst>
                  <a:gd name="T0" fmla="*/ 0 w 624"/>
                  <a:gd name="T1" fmla="*/ 37 h 370"/>
                  <a:gd name="T2" fmla="*/ 0 w 624"/>
                  <a:gd name="T3" fmla="*/ 224 h 370"/>
                  <a:gd name="T4" fmla="*/ 624 w 624"/>
                  <a:gd name="T5" fmla="*/ 224 h 370"/>
                  <a:gd name="T6" fmla="*/ 624 w 624"/>
                  <a:gd name="T7" fmla="*/ 37 h 370"/>
                  <a:gd name="T8" fmla="*/ 384 w 624"/>
                  <a:gd name="T9" fmla="*/ 6 h 370"/>
                  <a:gd name="T10" fmla="*/ 0 w 624"/>
                  <a:gd name="T11" fmla="*/ 37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039" name="未知"/>
              <p:cNvSpPr>
                <a:spLocks/>
              </p:cNvSpPr>
              <p:nvPr/>
            </p:nvSpPr>
            <p:spPr bwMode="auto">
              <a:xfrm rot="-5400000">
                <a:off x="666" y="171"/>
                <a:ext cx="624" cy="294"/>
              </a:xfrm>
              <a:custGeom>
                <a:avLst/>
                <a:gdLst>
                  <a:gd name="T0" fmla="*/ 0 w 624"/>
                  <a:gd name="T1" fmla="*/ 0 h 317"/>
                  <a:gd name="T2" fmla="*/ 0 w 624"/>
                  <a:gd name="T3" fmla="*/ 252 h 317"/>
                  <a:gd name="T4" fmla="*/ 624 w 624"/>
                  <a:gd name="T5" fmla="*/ 25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040" name="未知"/>
              <p:cNvSpPr>
                <a:spLocks/>
              </p:cNvSpPr>
              <p:nvPr/>
            </p:nvSpPr>
            <p:spPr bwMode="auto">
              <a:xfrm rot="-5400000">
                <a:off x="444" y="137"/>
                <a:ext cx="624" cy="362"/>
              </a:xfrm>
              <a:custGeom>
                <a:avLst/>
                <a:gdLst>
                  <a:gd name="T0" fmla="*/ 0 w 624"/>
                  <a:gd name="T1" fmla="*/ 0 h 272"/>
                  <a:gd name="T2" fmla="*/ 0 w 624"/>
                  <a:gd name="T3" fmla="*/ 362 h 272"/>
                  <a:gd name="T4" fmla="*/ 240 w 624"/>
                  <a:gd name="T5" fmla="*/ 319 h 272"/>
                  <a:gd name="T6" fmla="*/ 624 w 624"/>
                  <a:gd name="T7" fmla="*/ 362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041" name="未知"/>
              <p:cNvSpPr>
                <a:spLocks/>
              </p:cNvSpPr>
              <p:nvPr/>
            </p:nvSpPr>
            <p:spPr bwMode="auto">
              <a:xfrm rot="-5400000">
                <a:off x="156" y="162"/>
                <a:ext cx="632" cy="315"/>
              </a:xfrm>
              <a:custGeom>
                <a:avLst/>
                <a:gdLst>
                  <a:gd name="T0" fmla="*/ 8 w 632"/>
                  <a:gd name="T1" fmla="*/ 39 h 362"/>
                  <a:gd name="T2" fmla="*/ 8 w 632"/>
                  <a:gd name="T3" fmla="*/ 276 h 362"/>
                  <a:gd name="T4" fmla="*/ 248 w 632"/>
                  <a:gd name="T5" fmla="*/ 276 h 362"/>
                  <a:gd name="T6" fmla="*/ 632 w 632"/>
                  <a:gd name="T7" fmla="*/ 276 h 362"/>
                  <a:gd name="T8" fmla="*/ 632 w 632"/>
                  <a:gd name="T9" fmla="*/ 39 h 362"/>
                  <a:gd name="T10" fmla="*/ 104 w 632"/>
                  <a:gd name="T11" fmla="*/ 39 h 362"/>
                  <a:gd name="T12" fmla="*/ 8 w 632"/>
                  <a:gd name="T13" fmla="*/ 39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042" name="未知"/>
              <p:cNvSpPr>
                <a:spLocks/>
              </p:cNvSpPr>
              <p:nvPr/>
            </p:nvSpPr>
            <p:spPr bwMode="auto">
              <a:xfrm rot="-5400000">
                <a:off x="3211" y="100"/>
                <a:ext cx="624" cy="421"/>
              </a:xfrm>
              <a:custGeom>
                <a:avLst/>
                <a:gdLst>
                  <a:gd name="T0" fmla="*/ 0 w 624"/>
                  <a:gd name="T1" fmla="*/ 0 h 317"/>
                  <a:gd name="T2" fmla="*/ 0 w 624"/>
                  <a:gd name="T3" fmla="*/ 361 h 317"/>
                  <a:gd name="T4" fmla="*/ 624 w 624"/>
                  <a:gd name="T5" fmla="*/ 361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043" name="未知"/>
              <p:cNvSpPr>
                <a:spLocks/>
              </p:cNvSpPr>
              <p:nvPr/>
            </p:nvSpPr>
            <p:spPr bwMode="auto">
              <a:xfrm rot="-5400000">
                <a:off x="2872" y="102"/>
                <a:ext cx="624" cy="422"/>
              </a:xfrm>
              <a:custGeom>
                <a:avLst/>
                <a:gdLst>
                  <a:gd name="T0" fmla="*/ 0 w 624"/>
                  <a:gd name="T1" fmla="*/ 0 h 317"/>
                  <a:gd name="T2" fmla="*/ 0 w 624"/>
                  <a:gd name="T3" fmla="*/ 362 h 317"/>
                  <a:gd name="T4" fmla="*/ 624 w 624"/>
                  <a:gd name="T5" fmla="*/ 36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044" name="未知"/>
              <p:cNvSpPr>
                <a:spLocks/>
              </p:cNvSpPr>
              <p:nvPr/>
            </p:nvSpPr>
            <p:spPr bwMode="auto">
              <a:xfrm rot="-5400000">
                <a:off x="1830" y="183"/>
                <a:ext cx="624" cy="255"/>
              </a:xfrm>
              <a:custGeom>
                <a:avLst/>
                <a:gdLst>
                  <a:gd name="T0" fmla="*/ 0 w 624"/>
                  <a:gd name="T1" fmla="*/ 37 h 370"/>
                  <a:gd name="T2" fmla="*/ 0 w 624"/>
                  <a:gd name="T3" fmla="*/ 224 h 370"/>
                  <a:gd name="T4" fmla="*/ 624 w 624"/>
                  <a:gd name="T5" fmla="*/ 224 h 370"/>
                  <a:gd name="T6" fmla="*/ 624 w 624"/>
                  <a:gd name="T7" fmla="*/ 37 h 370"/>
                  <a:gd name="T8" fmla="*/ 384 w 624"/>
                  <a:gd name="T9" fmla="*/ 6 h 370"/>
                  <a:gd name="T10" fmla="*/ 0 w 624"/>
                  <a:gd name="T11" fmla="*/ 37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045" name="未知"/>
              <p:cNvSpPr>
                <a:spLocks/>
              </p:cNvSpPr>
              <p:nvPr/>
            </p:nvSpPr>
            <p:spPr bwMode="auto">
              <a:xfrm rot="-5400000">
                <a:off x="2553" y="166"/>
                <a:ext cx="624" cy="294"/>
              </a:xfrm>
              <a:custGeom>
                <a:avLst/>
                <a:gdLst>
                  <a:gd name="T0" fmla="*/ 0 w 624"/>
                  <a:gd name="T1" fmla="*/ 0 h 317"/>
                  <a:gd name="T2" fmla="*/ 0 w 624"/>
                  <a:gd name="T3" fmla="*/ 252 h 317"/>
                  <a:gd name="T4" fmla="*/ 624 w 624"/>
                  <a:gd name="T5" fmla="*/ 25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046" name="未知"/>
              <p:cNvSpPr>
                <a:spLocks/>
              </p:cNvSpPr>
              <p:nvPr/>
            </p:nvSpPr>
            <p:spPr bwMode="auto">
              <a:xfrm rot="-5400000">
                <a:off x="2330" y="130"/>
                <a:ext cx="624" cy="361"/>
              </a:xfrm>
              <a:custGeom>
                <a:avLst/>
                <a:gdLst>
                  <a:gd name="T0" fmla="*/ 0 w 624"/>
                  <a:gd name="T1" fmla="*/ 0 h 272"/>
                  <a:gd name="T2" fmla="*/ 0 w 624"/>
                  <a:gd name="T3" fmla="*/ 361 h 272"/>
                  <a:gd name="T4" fmla="*/ 240 w 624"/>
                  <a:gd name="T5" fmla="*/ 319 h 272"/>
                  <a:gd name="T6" fmla="*/ 624 w 624"/>
                  <a:gd name="T7" fmla="*/ 361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2" name="未知"/>
              <p:cNvSpPr>
                <a:spLocks/>
              </p:cNvSpPr>
              <p:nvPr/>
            </p:nvSpPr>
            <p:spPr bwMode="auto">
              <a:xfrm rot="-5400000">
                <a:off x="2045" y="159"/>
                <a:ext cx="632" cy="316"/>
              </a:xfrm>
              <a:custGeom>
                <a:avLst/>
                <a:gdLst>
                  <a:gd name="T0" fmla="*/ 8 w 632"/>
                  <a:gd name="T1" fmla="*/ 39 h 362"/>
                  <a:gd name="T2" fmla="*/ 8 w 632"/>
                  <a:gd name="T3" fmla="*/ 277 h 362"/>
                  <a:gd name="T4" fmla="*/ 248 w 632"/>
                  <a:gd name="T5" fmla="*/ 277 h 362"/>
                  <a:gd name="T6" fmla="*/ 632 w 632"/>
                  <a:gd name="T7" fmla="*/ 277 h 362"/>
                  <a:gd name="T8" fmla="*/ 632 w 632"/>
                  <a:gd name="T9" fmla="*/ 39 h 362"/>
                  <a:gd name="T10" fmla="*/ 104 w 632"/>
                  <a:gd name="T11" fmla="*/ 39 h 362"/>
                  <a:gd name="T12" fmla="*/ 8 w 632"/>
                  <a:gd name="T13" fmla="*/ 39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3" name="未知"/>
              <p:cNvSpPr>
                <a:spLocks/>
              </p:cNvSpPr>
              <p:nvPr/>
            </p:nvSpPr>
            <p:spPr bwMode="auto">
              <a:xfrm rot="-5400000">
                <a:off x="4077" y="105"/>
                <a:ext cx="624" cy="421"/>
              </a:xfrm>
              <a:custGeom>
                <a:avLst/>
                <a:gdLst>
                  <a:gd name="T0" fmla="*/ 0 w 624"/>
                  <a:gd name="T1" fmla="*/ 0 h 317"/>
                  <a:gd name="T2" fmla="*/ 0 w 624"/>
                  <a:gd name="T3" fmla="*/ 361 h 317"/>
                  <a:gd name="T4" fmla="*/ 624 w 624"/>
                  <a:gd name="T5" fmla="*/ 361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049" name="未知"/>
              <p:cNvSpPr>
                <a:spLocks/>
              </p:cNvSpPr>
              <p:nvPr/>
            </p:nvSpPr>
            <p:spPr bwMode="auto">
              <a:xfrm rot="-5400000">
                <a:off x="3738" y="107"/>
                <a:ext cx="624" cy="422"/>
              </a:xfrm>
              <a:custGeom>
                <a:avLst/>
                <a:gdLst>
                  <a:gd name="T0" fmla="*/ 0 w 624"/>
                  <a:gd name="T1" fmla="*/ 0 h 317"/>
                  <a:gd name="T2" fmla="*/ 0 w 624"/>
                  <a:gd name="T3" fmla="*/ 362 h 317"/>
                  <a:gd name="T4" fmla="*/ 624 w 624"/>
                  <a:gd name="T5" fmla="*/ 36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050" name="未知"/>
              <p:cNvSpPr>
                <a:spLocks/>
              </p:cNvSpPr>
              <p:nvPr/>
            </p:nvSpPr>
            <p:spPr bwMode="auto">
              <a:xfrm rot="-5400000">
                <a:off x="4584" y="183"/>
                <a:ext cx="624" cy="255"/>
              </a:xfrm>
              <a:custGeom>
                <a:avLst/>
                <a:gdLst>
                  <a:gd name="T0" fmla="*/ 0 w 624"/>
                  <a:gd name="T1" fmla="*/ 37 h 370"/>
                  <a:gd name="T2" fmla="*/ 0 w 624"/>
                  <a:gd name="T3" fmla="*/ 224 h 370"/>
                  <a:gd name="T4" fmla="*/ 624 w 624"/>
                  <a:gd name="T5" fmla="*/ 224 h 370"/>
                  <a:gd name="T6" fmla="*/ 624 w 624"/>
                  <a:gd name="T7" fmla="*/ 37 h 370"/>
                  <a:gd name="T8" fmla="*/ 384 w 624"/>
                  <a:gd name="T9" fmla="*/ 6 h 370"/>
                  <a:gd name="T10" fmla="*/ 0 w 624"/>
                  <a:gd name="T11" fmla="*/ 37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4" name="未知"/>
              <p:cNvSpPr>
                <a:spLocks/>
              </p:cNvSpPr>
              <p:nvPr/>
            </p:nvSpPr>
            <p:spPr bwMode="auto">
              <a:xfrm>
                <a:off x="5471" y="0"/>
                <a:ext cx="291" cy="625"/>
              </a:xfrm>
              <a:custGeom>
                <a:avLst/>
                <a:gdLst>
                  <a:gd name="T0" fmla="*/ 0 w 291"/>
                  <a:gd name="T1" fmla="*/ 624 h 625"/>
                  <a:gd name="T2" fmla="*/ 291 w 291"/>
                  <a:gd name="T3" fmla="*/ 625 h 625"/>
                  <a:gd name="T4" fmla="*/ 291 w 291"/>
                  <a:gd name="T5" fmla="*/ 6 h 625"/>
                  <a:gd name="T6" fmla="*/ 0 w 291"/>
                  <a:gd name="T7" fmla="*/ 0 h 625"/>
                  <a:gd name="T8" fmla="*/ 0 w 291"/>
                  <a:gd name="T9" fmla="*/ 624 h 6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5" name="未知"/>
              <p:cNvSpPr>
                <a:spLocks/>
              </p:cNvSpPr>
              <p:nvPr/>
            </p:nvSpPr>
            <p:spPr bwMode="auto">
              <a:xfrm rot="-5400000">
                <a:off x="5084" y="130"/>
                <a:ext cx="624" cy="361"/>
              </a:xfrm>
              <a:custGeom>
                <a:avLst/>
                <a:gdLst>
                  <a:gd name="T0" fmla="*/ 0 w 624"/>
                  <a:gd name="T1" fmla="*/ 0 h 272"/>
                  <a:gd name="T2" fmla="*/ 0 w 624"/>
                  <a:gd name="T3" fmla="*/ 361 h 272"/>
                  <a:gd name="T4" fmla="*/ 240 w 624"/>
                  <a:gd name="T5" fmla="*/ 319 h 272"/>
                  <a:gd name="T6" fmla="*/ 624 w 624"/>
                  <a:gd name="T7" fmla="*/ 361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6" name="未知"/>
              <p:cNvSpPr>
                <a:spLocks/>
              </p:cNvSpPr>
              <p:nvPr/>
            </p:nvSpPr>
            <p:spPr bwMode="auto">
              <a:xfrm rot="-5400000">
                <a:off x="4799" y="159"/>
                <a:ext cx="632" cy="316"/>
              </a:xfrm>
              <a:custGeom>
                <a:avLst/>
                <a:gdLst>
                  <a:gd name="T0" fmla="*/ 8 w 632"/>
                  <a:gd name="T1" fmla="*/ 39 h 362"/>
                  <a:gd name="T2" fmla="*/ 8 w 632"/>
                  <a:gd name="T3" fmla="*/ 277 h 362"/>
                  <a:gd name="T4" fmla="*/ 248 w 632"/>
                  <a:gd name="T5" fmla="*/ 277 h 362"/>
                  <a:gd name="T6" fmla="*/ 632 w 632"/>
                  <a:gd name="T7" fmla="*/ 277 h 362"/>
                  <a:gd name="T8" fmla="*/ 632 w 632"/>
                  <a:gd name="T9" fmla="*/ 39 h 362"/>
                  <a:gd name="T10" fmla="*/ 104 w 632"/>
                  <a:gd name="T11" fmla="*/ 39 h 362"/>
                  <a:gd name="T12" fmla="*/ 8 w 632"/>
                  <a:gd name="T13" fmla="*/ 39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grpSp>
        <p:sp>
          <p:nvSpPr>
            <p:cNvPr id="1047" name="未知"/>
            <p:cNvSpPr>
              <a:spLocks/>
            </p:cNvSpPr>
            <p:nvPr/>
          </p:nvSpPr>
          <p:spPr bwMode="auto">
            <a:xfrm rot="16200000" flipH="1">
              <a:off x="-1954" y="1954"/>
              <a:ext cx="4320" cy="412"/>
            </a:xfrm>
            <a:custGeom>
              <a:avLst/>
              <a:gdLst>
                <a:gd name="T0" fmla="*/ 0 w 5762"/>
                <a:gd name="T1" fmla="*/ 210 h 385"/>
                <a:gd name="T2" fmla="*/ 4320 w 5762"/>
                <a:gd name="T3" fmla="*/ 201 h 385"/>
                <a:gd name="T4" fmla="*/ 4320 w 5762"/>
                <a:gd name="T5" fmla="*/ 4 h 385"/>
                <a:gd name="T6" fmla="*/ 0 w 5762"/>
                <a:gd name="T7" fmla="*/ 0 h 385"/>
                <a:gd name="T8" fmla="*/ 0 w 5762"/>
                <a:gd name="T9" fmla="*/ 210 h 3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808080">
                        <a:alpha val="74997"/>
                      </a:srgbClr>
                    </a:outerShdw>
                  </a:effectLst>
                </a14:hiddenEffects>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sp>
          <p:nvSpPr>
            <p:cNvPr id="1048" name="未知"/>
            <p:cNvSpPr>
              <a:spLocks/>
            </p:cNvSpPr>
            <p:nvPr/>
          </p:nvSpPr>
          <p:spPr bwMode="auto">
            <a:xfrm rot="16200000" flipH="1">
              <a:off x="-1586" y="2065"/>
              <a:ext cx="4319" cy="189"/>
            </a:xfrm>
            <a:custGeom>
              <a:avLst/>
              <a:gdLst>
                <a:gd name="T0" fmla="*/ 0 w 5761"/>
                <a:gd name="T1" fmla="*/ 28 h 189"/>
                <a:gd name="T2" fmla="*/ 4319 w 5761"/>
                <a:gd name="T3" fmla="*/ 0 h 189"/>
                <a:gd name="T4" fmla="*/ 4319 w 5761"/>
                <a:gd name="T5" fmla="*/ 189 h 189"/>
                <a:gd name="T6" fmla="*/ 1 w 5761"/>
                <a:gd name="T7" fmla="*/ 189 h 189"/>
                <a:gd name="T8" fmla="*/ 0 w 5761"/>
                <a:gd name="T9" fmla="*/ 28 h 1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808080">
                        <a:alpha val="74997"/>
                      </a:srgbClr>
                    </a:outerShdw>
                  </a:effectLst>
                </a14:hiddenEffects>
              </a:ext>
            </a:extLst>
          </p:spPr>
          <p:txBody>
            <a:bodyPr wrap="none" anchor="ctr"/>
            <a:lstStyle/>
            <a:p>
              <a:pPr fontAlgn="base">
                <a:spcBef>
                  <a:spcPct val="0"/>
                </a:spcBef>
                <a:spcAft>
                  <a:spcPct val="0"/>
                </a:spcAft>
              </a:pPr>
              <a:endParaRPr lang="zh-CN" altLang="en-US" sz="2400">
                <a:solidFill>
                  <a:srgbClr val="000000"/>
                </a:solidFill>
                <a:latin typeface="Times New Roman" pitchFamily="18" charset="0"/>
              </a:endParaRPr>
            </a:p>
          </p:txBody>
        </p:sp>
      </p:grpSp>
      <p:sp>
        <p:nvSpPr>
          <p:cNvPr id="1027" name="Rectangle 25"/>
          <p:cNvSpPr>
            <a:spLocks noGrp="1" noChangeArrowheads="1"/>
          </p:cNvSpPr>
          <p:nvPr>
            <p:ph type="title"/>
          </p:nvPr>
        </p:nvSpPr>
        <p:spPr bwMode="auto">
          <a:xfrm>
            <a:off x="1173163" y="457200"/>
            <a:ext cx="7772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Rectangle 26"/>
          <p:cNvSpPr>
            <a:spLocks noGrp="1" noChangeArrowheads="1"/>
          </p:cNvSpPr>
          <p:nvPr>
            <p:ph type="body" idx="1"/>
          </p:nvPr>
        </p:nvSpPr>
        <p:spPr bwMode="auto">
          <a:xfrm>
            <a:off x="1173163" y="1981200"/>
            <a:ext cx="77724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endParaRPr lang="en-US" altLang="zh-CN" smtClean="0"/>
          </a:p>
          <a:p>
            <a:pPr lvl="1"/>
            <a:r>
              <a:rPr lang="zh-CN" altLang="en-US" smtClean="0"/>
              <a:t>第二级</a:t>
            </a:r>
            <a:endParaRPr lang="en-US" altLang="zh-CN" smtClean="0"/>
          </a:p>
          <a:p>
            <a:pPr lvl="2"/>
            <a:r>
              <a:rPr lang="zh-CN" altLang="en-US" smtClean="0"/>
              <a:t>第三级</a:t>
            </a:r>
            <a:endParaRPr lang="en-US" altLang="zh-CN" smtClean="0"/>
          </a:p>
          <a:p>
            <a:pPr lvl="3"/>
            <a:r>
              <a:rPr lang="zh-CN" altLang="en-US" smtClean="0"/>
              <a:t>第四级</a:t>
            </a:r>
            <a:endParaRPr lang="en-US" altLang="zh-CN" smtClean="0"/>
          </a:p>
          <a:p>
            <a:pPr lvl="4"/>
            <a:r>
              <a:rPr lang="zh-CN" altLang="en-US" smtClean="0"/>
              <a:t>第五级</a:t>
            </a:r>
          </a:p>
        </p:txBody>
      </p:sp>
      <p:sp>
        <p:nvSpPr>
          <p:cNvPr id="1051" name="Rectangle 27"/>
          <p:cNvSpPr>
            <a:spLocks noGrp="1" noChangeArrowheads="1"/>
          </p:cNvSpPr>
          <p:nvPr>
            <p:ph type="dt" sz="half" idx="2"/>
          </p:nvPr>
        </p:nvSpPr>
        <p:spPr bwMode="auto">
          <a:xfrm>
            <a:off x="1173163" y="6265863"/>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spcBef>
                <a:spcPct val="50000"/>
              </a:spcBef>
              <a:defRPr sz="1400" smtClean="0">
                <a:latin typeface="+mn-lt"/>
                <a:ea typeface="宋体" charset="0"/>
              </a:defRPr>
            </a:lvl1pPr>
          </a:lstStyle>
          <a:p>
            <a:pPr fontAlgn="base">
              <a:spcAft>
                <a:spcPct val="0"/>
              </a:spcAft>
              <a:defRPr/>
            </a:pPr>
            <a:endParaRPr lang="zh-CN" altLang="en-US">
              <a:solidFill>
                <a:srgbClr val="000000"/>
              </a:solidFill>
            </a:endParaRPr>
          </a:p>
        </p:txBody>
      </p:sp>
      <p:sp>
        <p:nvSpPr>
          <p:cNvPr id="1052" name="Rectangle 28"/>
          <p:cNvSpPr>
            <a:spLocks noGrp="1" noChangeArrowheads="1"/>
          </p:cNvSpPr>
          <p:nvPr>
            <p:ph type="ftr" sz="quarter" idx="3"/>
          </p:nvPr>
        </p:nvSpPr>
        <p:spPr bwMode="auto">
          <a:xfrm>
            <a:off x="3581400" y="6248400"/>
            <a:ext cx="28956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ctr">
              <a:spcBef>
                <a:spcPct val="50000"/>
              </a:spcBef>
              <a:defRPr sz="1400" smtClean="0">
                <a:latin typeface="+mn-lt"/>
                <a:ea typeface="宋体" charset="0"/>
              </a:defRPr>
            </a:lvl1pPr>
          </a:lstStyle>
          <a:p>
            <a:pPr fontAlgn="base">
              <a:spcAft>
                <a:spcPct val="0"/>
              </a:spcAft>
              <a:defRPr/>
            </a:pPr>
            <a:endParaRPr lang="zh-CN" altLang="en-US">
              <a:solidFill>
                <a:srgbClr val="000000"/>
              </a:solidFill>
            </a:endParaRPr>
          </a:p>
        </p:txBody>
      </p:sp>
      <p:sp>
        <p:nvSpPr>
          <p:cNvPr id="1053" name="Rectangle 29"/>
          <p:cNvSpPr>
            <a:spLocks noGrp="1" noChangeArrowheads="1"/>
          </p:cNvSpPr>
          <p:nvPr>
            <p:ph type="sldNum" sz="quarter" idx="4"/>
          </p:nvPr>
        </p:nvSpPr>
        <p:spPr bwMode="auto">
          <a:xfrm>
            <a:off x="7010400" y="62484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a:spcBef>
                <a:spcPct val="50000"/>
              </a:spcBef>
              <a:defRPr sz="1400">
                <a:latin typeface="Arial" pitchFamily="34" charset="0"/>
              </a:defRPr>
            </a:lvl1pPr>
          </a:lstStyle>
          <a:p>
            <a:pPr fontAlgn="base">
              <a:spcAft>
                <a:spcPct val="0"/>
              </a:spcAft>
            </a:pPr>
            <a:fld id="{D58ABD36-4FB4-4182-917D-4FCD6C2CA37E}" type="slidenum">
              <a:rPr lang="zh-CN" altLang="en-US">
                <a:solidFill>
                  <a:srgbClr val="000000"/>
                </a:solidFill>
              </a:rPr>
              <a:pPr fontAlgn="base">
                <a:spcAft>
                  <a:spcPct val="0"/>
                </a:spcAft>
              </a:pPr>
              <a:t>‹#›</a:t>
            </a:fld>
            <a:endParaRPr lang="zh-CN" altLang="en-US">
              <a:solidFill>
                <a:srgbClr val="000000"/>
              </a:solidFill>
            </a:endParaRPr>
          </a:p>
        </p:txBody>
      </p:sp>
    </p:spTree>
    <p:extLst>
      <p:ext uri="{BB962C8B-B14F-4D97-AF65-F5344CB8AC3E}">
        <p14:creationId xmlns:p14="http://schemas.microsoft.com/office/powerpoint/2010/main" val="1432478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fontAlgn="base">
        <a:spcBef>
          <a:spcPct val="0"/>
        </a:spcBef>
        <a:spcAft>
          <a:spcPct val="0"/>
        </a:spcAft>
        <a:defRPr kumimoji="1" sz="4400">
          <a:solidFill>
            <a:schemeClr val="tx2"/>
          </a:solidFill>
          <a:latin typeface="+mj-lt"/>
          <a:ea typeface="+mj-ea"/>
          <a:cs typeface="+mj-cs"/>
        </a:defRPr>
      </a:lvl1pPr>
      <a:lvl2pPr algn="l" rtl="0" fontAlgn="base">
        <a:spcBef>
          <a:spcPct val="0"/>
        </a:spcBef>
        <a:spcAft>
          <a:spcPct val="0"/>
        </a:spcAft>
        <a:defRPr kumimoji="1" sz="4400">
          <a:solidFill>
            <a:schemeClr val="tx2"/>
          </a:solidFill>
          <a:latin typeface="Times New Roman" charset="0"/>
          <a:ea typeface="宋体" charset="0"/>
          <a:cs typeface="宋体" charset="0"/>
        </a:defRPr>
      </a:lvl2pPr>
      <a:lvl3pPr algn="l" rtl="0" fontAlgn="base">
        <a:spcBef>
          <a:spcPct val="0"/>
        </a:spcBef>
        <a:spcAft>
          <a:spcPct val="0"/>
        </a:spcAft>
        <a:defRPr kumimoji="1" sz="4400">
          <a:solidFill>
            <a:schemeClr val="tx2"/>
          </a:solidFill>
          <a:latin typeface="Times New Roman" charset="0"/>
          <a:ea typeface="宋体" charset="0"/>
          <a:cs typeface="宋体" charset="0"/>
        </a:defRPr>
      </a:lvl3pPr>
      <a:lvl4pPr algn="l" rtl="0" fontAlgn="base">
        <a:spcBef>
          <a:spcPct val="0"/>
        </a:spcBef>
        <a:spcAft>
          <a:spcPct val="0"/>
        </a:spcAft>
        <a:defRPr kumimoji="1" sz="4400">
          <a:solidFill>
            <a:schemeClr val="tx2"/>
          </a:solidFill>
          <a:latin typeface="Times New Roman" charset="0"/>
          <a:ea typeface="宋体" charset="0"/>
          <a:cs typeface="宋体" charset="0"/>
        </a:defRPr>
      </a:lvl4pPr>
      <a:lvl5pPr algn="l" rtl="0" fontAlgn="base">
        <a:spcBef>
          <a:spcPct val="0"/>
        </a:spcBef>
        <a:spcAft>
          <a:spcPct val="0"/>
        </a:spcAft>
        <a:defRPr kumimoji="1" sz="4400">
          <a:solidFill>
            <a:schemeClr val="tx2"/>
          </a:solidFill>
          <a:latin typeface="Times New Roman" charset="0"/>
          <a:ea typeface="宋体" charset="0"/>
          <a:cs typeface="宋体" charset="0"/>
        </a:defRPr>
      </a:lvl5pPr>
      <a:lvl6pPr marL="457200" algn="l" rtl="0" fontAlgn="base">
        <a:spcBef>
          <a:spcPct val="0"/>
        </a:spcBef>
        <a:spcAft>
          <a:spcPct val="0"/>
        </a:spcAft>
        <a:defRPr sz="4400">
          <a:solidFill>
            <a:schemeClr val="tx2"/>
          </a:solidFill>
          <a:latin typeface="Times New Roman" charset="0"/>
          <a:ea typeface="宋体" charset="0"/>
          <a:cs typeface="宋体" charset="0"/>
        </a:defRPr>
      </a:lvl6pPr>
      <a:lvl7pPr marL="914400" algn="l" rtl="0" fontAlgn="base">
        <a:spcBef>
          <a:spcPct val="0"/>
        </a:spcBef>
        <a:spcAft>
          <a:spcPct val="0"/>
        </a:spcAft>
        <a:defRPr sz="4400">
          <a:solidFill>
            <a:schemeClr val="tx2"/>
          </a:solidFill>
          <a:latin typeface="Times New Roman" charset="0"/>
          <a:ea typeface="宋体" charset="0"/>
          <a:cs typeface="宋体" charset="0"/>
        </a:defRPr>
      </a:lvl7pPr>
      <a:lvl8pPr marL="1371600" algn="l" rtl="0" fontAlgn="base">
        <a:spcBef>
          <a:spcPct val="0"/>
        </a:spcBef>
        <a:spcAft>
          <a:spcPct val="0"/>
        </a:spcAft>
        <a:defRPr sz="4400">
          <a:solidFill>
            <a:schemeClr val="tx2"/>
          </a:solidFill>
          <a:latin typeface="Times New Roman" charset="0"/>
          <a:ea typeface="宋体" charset="0"/>
          <a:cs typeface="宋体" charset="0"/>
        </a:defRPr>
      </a:lvl8pPr>
      <a:lvl9pPr marL="1828800" algn="l" rtl="0" fontAlgn="base">
        <a:spcBef>
          <a:spcPct val="0"/>
        </a:spcBef>
        <a:spcAft>
          <a:spcPct val="0"/>
        </a:spcAft>
        <a:defRPr sz="4400">
          <a:solidFill>
            <a:schemeClr val="tx2"/>
          </a:solidFill>
          <a:latin typeface="Times New Roman" charset="0"/>
          <a:ea typeface="宋体" charset="0"/>
          <a:cs typeface="宋体" charset="0"/>
        </a:defRPr>
      </a:lvl9pPr>
    </p:titleStyle>
    <p:bodyStyle>
      <a:lvl1pPr marL="342900" indent="-342900" algn="l" rtl="0" fontAlgn="base">
        <a:spcBef>
          <a:spcPct val="20000"/>
        </a:spcBef>
        <a:spcAft>
          <a:spcPct val="0"/>
        </a:spcAft>
        <a:buClr>
          <a:schemeClr val="accent1"/>
        </a:buClr>
        <a:buSzPct val="80000"/>
        <a:buFont typeface="Wingdings" pitchFamily="2" charset="2"/>
        <a:buChar char="n"/>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8.xml"/><Relationship Id="rId1" Type="http://schemas.openxmlformats.org/officeDocument/2006/relationships/vmlDrawing" Target="../drawings/vmlDrawing4.vml"/><Relationship Id="rId4" Type="http://schemas.openxmlformats.org/officeDocument/2006/relationships/image" Target="../media/image4.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8.xml"/><Relationship Id="rId1" Type="http://schemas.openxmlformats.org/officeDocument/2006/relationships/vmlDrawing" Target="../drawings/vmlDrawing5.vml"/><Relationship Id="rId4" Type="http://schemas.openxmlformats.org/officeDocument/2006/relationships/image" Target="../media/image5.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3.xml"/><Relationship Id="rId1" Type="http://schemas.openxmlformats.org/officeDocument/2006/relationships/vmlDrawing" Target="../drawings/vmlDrawing6.vml"/><Relationship Id="rId4" Type="http://schemas.openxmlformats.org/officeDocument/2006/relationships/image" Target="../media/image6.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1.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vmlDrawing" Target="../drawings/vmlDrawing3.vml"/><Relationship Id="rId5" Type="http://schemas.openxmlformats.org/officeDocument/2006/relationships/image" Target="../media/image2.png"/><Relationship Id="rId4" Type="http://schemas.openxmlformats.org/officeDocument/2006/relationships/image" Target="../media/image1.wmf"/></Relationships>
</file>

<file path=ppt/slides/_rels/slide9.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通道</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41399723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3"/>
          <p:cNvSpPr>
            <a:spLocks noGrp="1"/>
          </p:cNvSpPr>
          <p:nvPr>
            <p:ph type="sldNum" sz="quarter" idx="12"/>
          </p:nvPr>
        </p:nvSpPr>
        <p:spPr>
          <a:extLst>
            <a:ext uri="{FAA26D3D-D897-4be2-8F04-BA451C77F1D7}">
              <ma14:placeholderFlag xmlns:ma14="http://schemas.microsoft.com/office/mac/drawingml/2011/main" xmlns="" val="1"/>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fld id="{8CE3E863-ECC6-4B32-A53A-9335FB7CC79D}" type="slidenum">
              <a:rPr kumimoji="0" lang="zh-CN" altLang="en-US" sz="1400">
                <a:solidFill>
                  <a:srgbClr val="000000"/>
                </a:solidFill>
                <a:latin typeface="Arial" pitchFamily="34" charset="0"/>
              </a:rPr>
              <a:pPr/>
              <a:t>10</a:t>
            </a:fld>
            <a:endParaRPr kumimoji="0" lang="zh-CN" altLang="en-US" sz="1400">
              <a:solidFill>
                <a:srgbClr val="000000"/>
              </a:solidFill>
              <a:latin typeface="Arial" pitchFamily="34" charset="0"/>
            </a:endParaRPr>
          </a:p>
        </p:txBody>
      </p:sp>
      <p:sp>
        <p:nvSpPr>
          <p:cNvPr id="84994" name="Text Box 2"/>
          <p:cNvSpPr txBox="1">
            <a:spLocks noChangeArrowheads="1"/>
          </p:cNvSpPr>
          <p:nvPr/>
        </p:nvSpPr>
        <p:spPr bwMode="auto">
          <a:xfrm>
            <a:off x="1371600" y="304800"/>
            <a:ext cx="7162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fontAlgn="base">
              <a:spcBef>
                <a:spcPct val="50000"/>
              </a:spcBef>
              <a:spcAft>
                <a:spcPct val="0"/>
              </a:spcAft>
            </a:pPr>
            <a:r>
              <a:rPr kumimoji="0" lang="zh-CN" altLang="en-US">
                <a:solidFill>
                  <a:srgbClr val="000000"/>
                </a:solidFill>
              </a:rPr>
              <a:t>2. </a:t>
            </a:r>
            <a:r>
              <a:rPr kumimoji="0" lang="zh-CN" altLang="en-US">
                <a:solidFill>
                  <a:srgbClr val="000000"/>
                </a:solidFill>
                <a:latin typeface="宋体" pitchFamily="2" charset="-122"/>
              </a:rPr>
              <a:t>选择通道</a:t>
            </a:r>
            <a:r>
              <a:rPr kumimoji="0" lang="zh-CN" altLang="en-US">
                <a:solidFill>
                  <a:srgbClr val="000000"/>
                </a:solidFill>
              </a:rPr>
              <a:t> </a:t>
            </a:r>
          </a:p>
        </p:txBody>
      </p:sp>
      <p:pic>
        <p:nvPicPr>
          <p:cNvPr id="849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914400"/>
            <a:ext cx="7010400" cy="216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84996" name="AutoShape 4"/>
          <p:cNvSpPr>
            <a:spLocks/>
          </p:cNvSpPr>
          <p:nvPr/>
        </p:nvSpPr>
        <p:spPr bwMode="auto">
          <a:xfrm>
            <a:off x="2438400" y="3276600"/>
            <a:ext cx="5867400" cy="2362200"/>
          </a:xfrm>
          <a:prstGeom prst="borderCallout3">
            <a:avLst>
              <a:gd name="adj1" fmla="val 4838"/>
              <a:gd name="adj2" fmla="val -1301"/>
              <a:gd name="adj3" fmla="val 4838"/>
              <a:gd name="adj4" fmla="val -20537"/>
              <a:gd name="adj5" fmla="val -28495"/>
              <a:gd name="adj6" fmla="val -20537"/>
              <a:gd name="adj7" fmla="val -61829"/>
              <a:gd name="adj8" fmla="val 27463"/>
            </a:avLst>
          </a:prstGeom>
          <a:solidFill>
            <a:schemeClr val="accent1"/>
          </a:solidFill>
          <a:ln w="9525" cmpd="sng">
            <a:solidFill>
              <a:srgbClr val="FF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fontAlgn="base">
              <a:spcBef>
                <a:spcPct val="0"/>
              </a:spcBef>
              <a:spcAft>
                <a:spcPct val="0"/>
              </a:spcAft>
            </a:pPr>
            <a:r>
              <a:rPr lang="zh-CN" altLang="en-US">
                <a:solidFill>
                  <a:srgbClr val="000000"/>
                </a:solidFill>
                <a:latin typeface="宋体" pitchFamily="2" charset="-122"/>
              </a:rPr>
              <a:t>   </a:t>
            </a:r>
            <a:r>
              <a:rPr lang="zh-CN" altLang="en-US" b="1">
                <a:solidFill>
                  <a:srgbClr val="FFFFFF"/>
                </a:solidFill>
                <a:latin typeface="宋体" pitchFamily="2" charset="-122"/>
              </a:rPr>
              <a:t>选择通道主要用于连接高速</a:t>
            </a:r>
            <a:r>
              <a:rPr lang="en-US" altLang="zh-CN" b="1">
                <a:solidFill>
                  <a:srgbClr val="FFFFFF"/>
                </a:solidFill>
                <a:latin typeface="宋体" pitchFamily="2" charset="-122"/>
              </a:rPr>
              <a:t>I/O</a:t>
            </a:r>
            <a:r>
              <a:rPr lang="zh-CN" altLang="en-US" b="1">
                <a:solidFill>
                  <a:srgbClr val="FFFFFF"/>
                </a:solidFill>
                <a:latin typeface="宋体" pitchFamily="2" charset="-122"/>
              </a:rPr>
              <a:t>设备，如磁盘。</a:t>
            </a:r>
          </a:p>
          <a:p>
            <a:pPr fontAlgn="base">
              <a:spcBef>
                <a:spcPct val="0"/>
              </a:spcBef>
              <a:spcAft>
                <a:spcPct val="0"/>
              </a:spcAft>
            </a:pPr>
            <a:r>
              <a:rPr lang="zh-CN" altLang="en-US" b="1">
                <a:solidFill>
                  <a:srgbClr val="FFFFFF"/>
                </a:solidFill>
                <a:latin typeface="宋体" pitchFamily="2" charset="-122"/>
              </a:rPr>
              <a:t>   磁盘中的高速缓存速度极高，</a:t>
            </a:r>
            <a:r>
              <a:rPr lang="zh-CN" altLang="en-US" b="1">
                <a:solidFill>
                  <a:srgbClr val="FFFFFF"/>
                </a:solidFill>
                <a:latin typeface="宋体" pitchFamily="2" charset="-122"/>
                <a:cs typeface="Times New Roman" pitchFamily="18" charset="0"/>
              </a:rPr>
              <a:t>数据传送期间只为一台</a:t>
            </a:r>
            <a:r>
              <a:rPr lang="en-US" altLang="zh-CN" b="1">
                <a:solidFill>
                  <a:srgbClr val="FFFFFF"/>
                </a:solidFill>
                <a:latin typeface="宋体" pitchFamily="2" charset="-122"/>
                <a:cs typeface="Times New Roman" pitchFamily="18" charset="0"/>
              </a:rPr>
              <a:t>I/O</a:t>
            </a:r>
            <a:r>
              <a:rPr lang="zh-CN" altLang="en-US" b="1">
                <a:solidFill>
                  <a:srgbClr val="FFFFFF"/>
                </a:solidFill>
                <a:latin typeface="宋体" pitchFamily="2" charset="-122"/>
                <a:cs typeface="Times New Roman" pitchFamily="18" charset="0"/>
              </a:rPr>
              <a:t>设备服务是合理的。</a:t>
            </a:r>
            <a:r>
              <a:rPr lang="zh-CN" altLang="en-US" b="1">
                <a:solidFill>
                  <a:srgbClr val="FFFFFF"/>
                </a:solidFill>
                <a:latin typeface="宋体" pitchFamily="2" charset="-122"/>
              </a:rPr>
              <a:t> </a:t>
            </a:r>
          </a:p>
          <a:p>
            <a:pPr fontAlgn="base">
              <a:spcBef>
                <a:spcPct val="0"/>
              </a:spcBef>
              <a:spcAft>
                <a:spcPct val="0"/>
              </a:spcAft>
            </a:pPr>
            <a:endParaRPr lang="zh-CN" altLang="en-US" b="1">
              <a:solidFill>
                <a:srgbClr val="FFFFFF"/>
              </a:solidFill>
              <a:latin typeface="宋体" pitchFamily="2" charset="-122"/>
            </a:endParaRPr>
          </a:p>
          <a:p>
            <a:pPr algn="just" fontAlgn="base">
              <a:spcBef>
                <a:spcPct val="0"/>
              </a:spcBef>
              <a:spcAft>
                <a:spcPct val="0"/>
              </a:spcAft>
            </a:pPr>
            <a:r>
              <a:rPr lang="zh-CN" altLang="en-US" b="1">
                <a:solidFill>
                  <a:srgbClr val="FFFFFF"/>
                </a:solidFill>
                <a:latin typeface="宋体" pitchFamily="2" charset="-122"/>
                <a:cs typeface="Times New Roman" pitchFamily="18" charset="0"/>
              </a:rPr>
              <a:t> 但是这类设备的辅助操作时间很长</a:t>
            </a:r>
            <a:r>
              <a:rPr lang="zh-CN" altLang="en-US" b="1">
                <a:solidFill>
                  <a:srgbClr val="FFFFFF"/>
                </a:solidFill>
                <a:latin typeface="宋体" pitchFamily="2" charset="-122"/>
              </a:rPr>
              <a:t>（即高速缓存满后存入磁盘的时间）</a:t>
            </a:r>
            <a:r>
              <a:rPr lang="zh-CN" altLang="en-US" b="1">
                <a:solidFill>
                  <a:srgbClr val="FFFFFF"/>
                </a:solidFill>
                <a:latin typeface="宋体" pitchFamily="2" charset="-122"/>
                <a:cs typeface="Times New Roman" pitchFamily="18" charset="0"/>
              </a:rPr>
              <a:t>，如磁盘机平均找道时间是20</a:t>
            </a:r>
            <a:r>
              <a:rPr lang="en-US" altLang="zh-CN" b="1">
                <a:solidFill>
                  <a:srgbClr val="FFFFFF"/>
                </a:solidFill>
                <a:latin typeface="宋体" pitchFamily="2" charset="-122"/>
                <a:cs typeface="Times New Roman" pitchFamily="18" charset="0"/>
              </a:rPr>
              <a:t>ms</a:t>
            </a:r>
            <a:r>
              <a:rPr lang="en-US" altLang="en-US" b="1">
                <a:solidFill>
                  <a:srgbClr val="FFFFFF"/>
                </a:solidFill>
                <a:latin typeface="宋体" pitchFamily="2" charset="-122"/>
                <a:cs typeface="Times New Roman" pitchFamily="18" charset="0"/>
              </a:rPr>
              <a:t>～</a:t>
            </a:r>
            <a:r>
              <a:rPr lang="en-US" altLang="zh-CN" b="1">
                <a:solidFill>
                  <a:srgbClr val="FFFFFF"/>
                </a:solidFill>
                <a:latin typeface="宋体" pitchFamily="2" charset="-122"/>
                <a:cs typeface="Times New Roman" pitchFamily="18" charset="0"/>
              </a:rPr>
              <a:t>30ms</a:t>
            </a:r>
            <a:r>
              <a:rPr lang="zh-CN" altLang="en-US" b="1">
                <a:solidFill>
                  <a:srgbClr val="FFFFFF"/>
                </a:solidFill>
                <a:latin typeface="宋体" pitchFamily="2" charset="-122"/>
                <a:cs typeface="Times New Roman" pitchFamily="18" charset="0"/>
              </a:rPr>
              <a:t>。在这样长的时间里通道处于等待状态，因此整个通道的利用率不高</a:t>
            </a:r>
            <a:r>
              <a:rPr lang="zh-CN" altLang="en-US" b="1">
                <a:solidFill>
                  <a:srgbClr val="FFFFFF"/>
                </a:solidFill>
                <a:latin typeface="宋体" pitchFamily="2" charset="-122"/>
              </a:rPr>
              <a:t>（忙闲交替）</a:t>
            </a:r>
            <a:r>
              <a:rPr lang="zh-CN" altLang="en-US" b="1">
                <a:solidFill>
                  <a:srgbClr val="FFFFFF"/>
                </a:solidFill>
                <a:latin typeface="宋体" pitchFamily="2" charset="-122"/>
                <a:cs typeface="Times New Roman" pitchFamily="18" charset="0"/>
              </a:rPr>
              <a:t>。</a:t>
            </a:r>
            <a:endParaRPr lang="zh-CN" altLang="en-US" b="1">
              <a:solidFill>
                <a:srgbClr val="FFFFFF"/>
              </a:solidFill>
              <a:latin typeface="宋体" pitchFamily="2" charset="-122"/>
            </a:endParaRPr>
          </a:p>
        </p:txBody>
      </p:sp>
    </p:spTree>
    <p:extLst>
      <p:ext uri="{BB962C8B-B14F-4D97-AF65-F5344CB8AC3E}">
        <p14:creationId xmlns:p14="http://schemas.microsoft.com/office/powerpoint/2010/main" val="37104140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2"/>
          </p:nvPr>
        </p:nvSpPr>
        <p:spPr>
          <a:extLst>
            <a:ext uri="{FAA26D3D-D897-4be2-8F04-BA451C77F1D7}">
              <ma14:placeholderFlag xmlns:ma14="http://schemas.microsoft.com/office/mac/drawingml/2011/main" xmlns="" val="1"/>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fld id="{7D81A05A-D365-4716-A83C-458B1447E1A6}" type="slidenum">
              <a:rPr kumimoji="0" lang="zh-CN" altLang="en-US" sz="1400">
                <a:solidFill>
                  <a:srgbClr val="000000"/>
                </a:solidFill>
                <a:latin typeface="Arial" pitchFamily="34" charset="0"/>
              </a:rPr>
              <a:pPr/>
              <a:t>11</a:t>
            </a:fld>
            <a:endParaRPr kumimoji="0" lang="zh-CN" altLang="en-US" sz="1400">
              <a:solidFill>
                <a:srgbClr val="000000"/>
              </a:solidFill>
              <a:latin typeface="Arial" pitchFamily="34" charset="0"/>
            </a:endParaRPr>
          </a:p>
        </p:txBody>
      </p:sp>
      <p:sp>
        <p:nvSpPr>
          <p:cNvPr id="86018" name="Text Box 2"/>
          <p:cNvSpPr txBox="1">
            <a:spLocks noChangeArrowheads="1"/>
          </p:cNvSpPr>
          <p:nvPr/>
        </p:nvSpPr>
        <p:spPr bwMode="auto">
          <a:xfrm>
            <a:off x="1066800" y="304800"/>
            <a:ext cx="7848600" cy="201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just" fontAlgn="base">
              <a:spcBef>
                <a:spcPct val="50000"/>
              </a:spcBef>
              <a:spcAft>
                <a:spcPct val="0"/>
              </a:spcAft>
            </a:pPr>
            <a:r>
              <a:rPr kumimoji="0" lang="zh-CN" altLang="en-US" b="1">
                <a:solidFill>
                  <a:srgbClr val="000000"/>
                </a:solidFill>
                <a:latin typeface="宋体" pitchFamily="2" charset="-122"/>
              </a:rPr>
              <a:t>3. 数组多路通道</a:t>
            </a:r>
          </a:p>
          <a:p>
            <a:pPr fontAlgn="base">
              <a:spcBef>
                <a:spcPct val="50000"/>
              </a:spcBef>
              <a:spcAft>
                <a:spcPct val="0"/>
              </a:spcAft>
            </a:pPr>
            <a:r>
              <a:rPr kumimoji="0" lang="zh-CN" altLang="en-US" sz="2000" b="1">
                <a:solidFill>
                  <a:srgbClr val="000000"/>
                </a:solidFill>
                <a:latin typeface="宋体" pitchFamily="2" charset="-122"/>
              </a:rPr>
              <a:t>    </a:t>
            </a:r>
            <a:r>
              <a:rPr kumimoji="0" lang="zh-CN" altLang="en-US" sz="1800" b="1">
                <a:solidFill>
                  <a:srgbClr val="000000"/>
                </a:solidFill>
                <a:latin typeface="宋体" pitchFamily="2" charset="-122"/>
              </a:rPr>
              <a:t>数组多路通道是把字节多路通道和选择通道的特点结合起来的一种通道结构。</a:t>
            </a:r>
          </a:p>
          <a:p>
            <a:pPr fontAlgn="base">
              <a:spcBef>
                <a:spcPct val="50000"/>
              </a:spcBef>
              <a:spcAft>
                <a:spcPct val="0"/>
              </a:spcAft>
            </a:pPr>
            <a:r>
              <a:rPr kumimoji="0" lang="zh-CN" altLang="en-US" sz="1800" b="1">
                <a:solidFill>
                  <a:srgbClr val="000000"/>
                </a:solidFill>
                <a:latin typeface="宋体" pitchFamily="2" charset="-122"/>
              </a:rPr>
              <a:t>    它具有多个子通道，既可像字节多路通道那样，同时执行多个通道程序。  </a:t>
            </a:r>
          </a:p>
          <a:p>
            <a:pPr fontAlgn="base">
              <a:spcBef>
                <a:spcPct val="50000"/>
              </a:spcBef>
              <a:spcAft>
                <a:spcPct val="0"/>
              </a:spcAft>
            </a:pPr>
            <a:r>
              <a:rPr kumimoji="0" lang="zh-CN" altLang="en-US" sz="1800" b="1">
                <a:solidFill>
                  <a:srgbClr val="000000"/>
                </a:solidFill>
                <a:latin typeface="宋体" pitchFamily="2" charset="-122"/>
              </a:rPr>
              <a:t>    又可按选择通道方式传送数据。</a:t>
            </a:r>
            <a:r>
              <a:rPr kumimoji="0" lang="zh-CN" altLang="en-US" sz="1800" b="1">
                <a:solidFill>
                  <a:srgbClr val="000000"/>
                </a:solidFill>
              </a:rPr>
              <a:t> </a:t>
            </a:r>
          </a:p>
        </p:txBody>
      </p:sp>
      <p:sp>
        <p:nvSpPr>
          <p:cNvPr id="86019" name="Text Box 3"/>
          <p:cNvSpPr txBox="1">
            <a:spLocks noChangeArrowheads="1"/>
          </p:cNvSpPr>
          <p:nvPr/>
        </p:nvSpPr>
        <p:spPr bwMode="auto">
          <a:xfrm>
            <a:off x="1066800" y="2286000"/>
            <a:ext cx="7848600" cy="4030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just" fontAlgn="base">
              <a:spcBef>
                <a:spcPct val="50000"/>
              </a:spcBef>
              <a:spcAft>
                <a:spcPct val="0"/>
              </a:spcAft>
            </a:pPr>
            <a:r>
              <a:rPr kumimoji="0" lang="zh-CN" altLang="en-US" b="1">
                <a:solidFill>
                  <a:srgbClr val="000000"/>
                </a:solidFill>
                <a:latin typeface="宋体" pitchFamily="2" charset="-122"/>
              </a:rPr>
              <a:t>数组多路通道的工作方式是：</a:t>
            </a:r>
          </a:p>
          <a:p>
            <a:pPr algn="just" fontAlgn="base">
              <a:spcBef>
                <a:spcPct val="50000"/>
              </a:spcBef>
              <a:spcAft>
                <a:spcPct val="0"/>
              </a:spcAft>
            </a:pPr>
            <a:r>
              <a:rPr kumimoji="0" lang="zh-CN" altLang="en-US" sz="1800" b="1">
                <a:solidFill>
                  <a:srgbClr val="000000"/>
                </a:solidFill>
                <a:latin typeface="宋体" pitchFamily="2" charset="-122"/>
              </a:rPr>
              <a:t>   通道执行某通道程序时，当相应</a:t>
            </a:r>
            <a:r>
              <a:rPr kumimoji="0" lang="en-US" altLang="zh-CN" sz="1800" b="1">
                <a:solidFill>
                  <a:srgbClr val="000000"/>
                </a:solidFill>
                <a:latin typeface="宋体" pitchFamily="2" charset="-122"/>
              </a:rPr>
              <a:t>I/O</a:t>
            </a:r>
            <a:r>
              <a:rPr kumimoji="0" lang="zh-CN" altLang="en-US" sz="1800" b="1">
                <a:solidFill>
                  <a:srgbClr val="000000"/>
                </a:solidFill>
                <a:latin typeface="宋体" pitchFamily="2" charset="-122"/>
              </a:rPr>
              <a:t>设备在执行寻址等控制型辅助操作时，通道暂时断开与这台</a:t>
            </a:r>
            <a:r>
              <a:rPr kumimoji="0" lang="en-US" altLang="zh-CN" sz="1800" b="1">
                <a:solidFill>
                  <a:srgbClr val="000000"/>
                </a:solidFill>
                <a:latin typeface="宋体" pitchFamily="2" charset="-122"/>
              </a:rPr>
              <a:t>I/O</a:t>
            </a:r>
            <a:r>
              <a:rPr kumimoji="0" lang="zh-CN" altLang="en-US" sz="1800" b="1">
                <a:solidFill>
                  <a:srgbClr val="000000"/>
                </a:solidFill>
                <a:latin typeface="宋体" pitchFamily="2" charset="-122"/>
              </a:rPr>
              <a:t>设备的连接，</a:t>
            </a:r>
            <a:r>
              <a:rPr kumimoji="0" lang="zh-CN" altLang="en-US" sz="1800" b="1">
                <a:solidFill>
                  <a:srgbClr val="3366CC"/>
                </a:solidFill>
                <a:latin typeface="宋体" pitchFamily="2" charset="-122"/>
              </a:rPr>
              <a:t>因为执行辅助操作时，设备控制器是忙的，而通道是空闲的</a:t>
            </a:r>
            <a:r>
              <a:rPr kumimoji="0" lang="zh-CN" altLang="en-US" sz="1800" b="1">
                <a:solidFill>
                  <a:srgbClr val="000000"/>
                </a:solidFill>
                <a:latin typeface="宋体" pitchFamily="2" charset="-122"/>
              </a:rPr>
              <a:t>，因此通道可以执行别的通道程序，从而实现多道通道程序的并行操作。</a:t>
            </a:r>
          </a:p>
          <a:p>
            <a:pPr algn="just" fontAlgn="base">
              <a:spcBef>
                <a:spcPct val="50000"/>
              </a:spcBef>
              <a:spcAft>
                <a:spcPct val="0"/>
              </a:spcAft>
            </a:pPr>
            <a:r>
              <a:rPr kumimoji="0" lang="zh-CN" altLang="en-US" sz="1800" b="1">
                <a:solidFill>
                  <a:srgbClr val="000000"/>
                </a:solidFill>
                <a:latin typeface="宋体" pitchFamily="2" charset="-122"/>
              </a:rPr>
              <a:t>   当辅助操作完成后，设备控制器重新发请求，通道响应此请求后，重新取出挂起的通道程序继续执行。</a:t>
            </a:r>
          </a:p>
          <a:p>
            <a:pPr algn="just" fontAlgn="base">
              <a:spcBef>
                <a:spcPct val="50000"/>
              </a:spcBef>
              <a:spcAft>
                <a:spcPct val="0"/>
              </a:spcAft>
            </a:pPr>
            <a:r>
              <a:rPr kumimoji="0" lang="zh-CN" altLang="en-US" sz="1800" b="1">
                <a:solidFill>
                  <a:srgbClr val="000000"/>
                </a:solidFill>
                <a:latin typeface="宋体" pitchFamily="2" charset="-122"/>
              </a:rPr>
              <a:t>   若下一条通道指令是数据传送操作，则</a:t>
            </a:r>
            <a:r>
              <a:rPr kumimoji="0" lang="zh-CN" altLang="en-US" sz="1800" b="1">
                <a:solidFill>
                  <a:srgbClr val="3366CC"/>
                </a:solidFill>
                <a:latin typeface="宋体" pitchFamily="2" charset="-122"/>
              </a:rPr>
              <a:t>按成组方式</a:t>
            </a:r>
            <a:r>
              <a:rPr kumimoji="0" lang="zh-CN" altLang="en-US" sz="1800" b="1">
                <a:solidFill>
                  <a:srgbClr val="000000"/>
                </a:solidFill>
                <a:latin typeface="宋体" pitchFamily="2" charset="-122"/>
              </a:rPr>
              <a:t>传输数据，在传输过程中整个通道被该通道程序占用，以保证高速传送数据。</a:t>
            </a:r>
          </a:p>
          <a:p>
            <a:pPr algn="just" fontAlgn="base">
              <a:spcBef>
                <a:spcPct val="50000"/>
              </a:spcBef>
              <a:spcAft>
                <a:spcPct val="0"/>
              </a:spcAft>
            </a:pPr>
            <a:r>
              <a:rPr kumimoji="0" lang="zh-CN" altLang="en-US" sz="1800" b="1">
                <a:solidFill>
                  <a:srgbClr val="000000"/>
                </a:solidFill>
                <a:latin typeface="宋体" pitchFamily="2" charset="-122"/>
              </a:rPr>
              <a:t>   数组多路通道的工作原理，实际上就是多道程序并行工作原理，通道的硬设备只有一个，用软件实现多个通道程序并行工作，所以数组多路通道类似一台多道程序的处理器。</a:t>
            </a:r>
            <a:endParaRPr kumimoji="0" lang="zh-CN" altLang="en-US" sz="1800" b="1">
              <a:solidFill>
                <a:srgbClr val="000000"/>
              </a:solidFill>
            </a:endParaRPr>
          </a:p>
        </p:txBody>
      </p:sp>
    </p:spTree>
    <p:extLst>
      <p:ext uri="{BB962C8B-B14F-4D97-AF65-F5344CB8AC3E}">
        <p14:creationId xmlns:p14="http://schemas.microsoft.com/office/powerpoint/2010/main" val="42836532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幻灯片编号占位符 3"/>
          <p:cNvSpPr>
            <a:spLocks noGrp="1"/>
          </p:cNvSpPr>
          <p:nvPr>
            <p:ph type="sldNum" sz="quarter" idx="12"/>
          </p:nvPr>
        </p:nvSpPr>
        <p:spPr>
          <a:extLst>
            <a:ext uri="{FAA26D3D-D897-4be2-8F04-BA451C77F1D7}">
              <ma14:placeholderFlag xmlns:ma14="http://schemas.microsoft.com/office/mac/drawingml/2011/main" xmlns="" val="1"/>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fld id="{09A5B36E-EF8B-41C8-B029-31B6FADA87A4}" type="slidenum">
              <a:rPr kumimoji="0" lang="zh-CN" altLang="en-US" sz="1400">
                <a:solidFill>
                  <a:srgbClr val="000000"/>
                </a:solidFill>
                <a:latin typeface="Arial" pitchFamily="34" charset="0"/>
              </a:rPr>
              <a:pPr/>
              <a:t>12</a:t>
            </a:fld>
            <a:endParaRPr kumimoji="0" lang="zh-CN" altLang="en-US" sz="1400">
              <a:solidFill>
                <a:srgbClr val="000000"/>
              </a:solidFill>
              <a:latin typeface="Arial" pitchFamily="34" charset="0"/>
            </a:endParaRPr>
          </a:p>
        </p:txBody>
      </p:sp>
      <p:sp>
        <p:nvSpPr>
          <p:cNvPr id="87042" name="Text Box 2"/>
          <p:cNvSpPr txBox="1">
            <a:spLocks noChangeArrowheads="1"/>
          </p:cNvSpPr>
          <p:nvPr/>
        </p:nvSpPr>
        <p:spPr bwMode="auto">
          <a:xfrm>
            <a:off x="1066800" y="152400"/>
            <a:ext cx="7620000" cy="6338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just" fontAlgn="base">
              <a:spcBef>
                <a:spcPct val="50000"/>
              </a:spcBef>
              <a:spcAft>
                <a:spcPct val="0"/>
              </a:spcAft>
            </a:pPr>
            <a:r>
              <a:rPr kumimoji="0" lang="zh-CN" altLang="en-US">
                <a:solidFill>
                  <a:srgbClr val="000000"/>
                </a:solidFill>
                <a:latin typeface="宋体" pitchFamily="2" charset="-122"/>
              </a:rPr>
              <a:t> </a:t>
            </a:r>
            <a:r>
              <a:rPr kumimoji="0" lang="zh-CN" altLang="en-US" b="1">
                <a:solidFill>
                  <a:srgbClr val="000000"/>
                </a:solidFill>
                <a:latin typeface="宋体" pitchFamily="2" charset="-122"/>
              </a:rPr>
              <a:t>字节多路通道和数组多路通道共同点：</a:t>
            </a:r>
          </a:p>
          <a:p>
            <a:pPr algn="just" fontAlgn="base">
              <a:spcBef>
                <a:spcPct val="50000"/>
              </a:spcBef>
              <a:spcAft>
                <a:spcPct val="0"/>
              </a:spcAft>
            </a:pPr>
            <a:r>
              <a:rPr kumimoji="0" lang="zh-CN" altLang="en-US" sz="1800" b="1">
                <a:solidFill>
                  <a:srgbClr val="000000"/>
                </a:solidFill>
                <a:latin typeface="宋体" pitchFamily="2" charset="-122"/>
              </a:rPr>
              <a:t> </a:t>
            </a:r>
            <a:r>
              <a:rPr kumimoji="0" lang="zh-CN" altLang="en-US" sz="2000" b="1">
                <a:solidFill>
                  <a:srgbClr val="000000"/>
                </a:solidFill>
                <a:latin typeface="宋体" pitchFamily="2" charset="-122"/>
              </a:rPr>
              <a:t>都是多路通道，在一段时间内能交替执行多个</a:t>
            </a:r>
            <a:r>
              <a:rPr kumimoji="0" lang="en-US" altLang="zh-CN" sz="2000" b="1">
                <a:solidFill>
                  <a:srgbClr val="000000"/>
                </a:solidFill>
                <a:latin typeface="宋体" pitchFamily="2" charset="-122"/>
              </a:rPr>
              <a:t>I/O</a:t>
            </a:r>
            <a:r>
              <a:rPr kumimoji="0" lang="zh-CN" altLang="en-US" sz="2000" b="1">
                <a:solidFill>
                  <a:srgbClr val="000000"/>
                </a:solidFill>
                <a:latin typeface="宋体" pitchFamily="2" charset="-122"/>
              </a:rPr>
              <a:t>设备的通道程序，使这些</a:t>
            </a:r>
            <a:r>
              <a:rPr kumimoji="0" lang="en-US" altLang="zh-CN" sz="2000" b="1">
                <a:solidFill>
                  <a:srgbClr val="000000"/>
                </a:solidFill>
                <a:latin typeface="宋体" pitchFamily="2" charset="-122"/>
              </a:rPr>
              <a:t>I/O</a:t>
            </a:r>
            <a:r>
              <a:rPr kumimoji="0" lang="zh-CN" altLang="en-US" sz="2000" b="1">
                <a:solidFill>
                  <a:srgbClr val="000000"/>
                </a:solidFill>
                <a:latin typeface="宋体" pitchFamily="2" charset="-122"/>
              </a:rPr>
              <a:t>设备同时工作。</a:t>
            </a:r>
          </a:p>
          <a:p>
            <a:pPr algn="just" fontAlgn="base">
              <a:spcBef>
                <a:spcPct val="50000"/>
              </a:spcBef>
              <a:spcAft>
                <a:spcPct val="0"/>
              </a:spcAft>
            </a:pPr>
            <a:endParaRPr kumimoji="0" lang="zh-CN" altLang="en-US" sz="2000" b="1">
              <a:solidFill>
                <a:srgbClr val="000000"/>
              </a:solidFill>
              <a:latin typeface="宋体" pitchFamily="2" charset="-122"/>
            </a:endParaRPr>
          </a:p>
          <a:p>
            <a:pPr algn="just" fontAlgn="base">
              <a:spcBef>
                <a:spcPct val="50000"/>
              </a:spcBef>
              <a:spcAft>
                <a:spcPct val="0"/>
              </a:spcAft>
            </a:pPr>
            <a:r>
              <a:rPr kumimoji="0" lang="zh-CN" altLang="en-US" b="1">
                <a:solidFill>
                  <a:srgbClr val="000000"/>
                </a:solidFill>
                <a:latin typeface="宋体" pitchFamily="2" charset="-122"/>
              </a:rPr>
              <a:t> 字节多路通道和数组多路通道不同点：</a:t>
            </a:r>
          </a:p>
          <a:p>
            <a:pPr algn="just" fontAlgn="base">
              <a:spcBef>
                <a:spcPct val="50000"/>
              </a:spcBef>
              <a:spcAft>
                <a:spcPct val="0"/>
              </a:spcAft>
            </a:pPr>
            <a:r>
              <a:rPr kumimoji="0" lang="zh-CN" altLang="en-US" sz="1800" b="1">
                <a:solidFill>
                  <a:srgbClr val="000000"/>
                </a:solidFill>
                <a:latin typeface="宋体" pitchFamily="2" charset="-122"/>
              </a:rPr>
              <a:t>   </a:t>
            </a:r>
            <a:r>
              <a:rPr kumimoji="0" lang="zh-CN" altLang="en-US" sz="2000" b="1">
                <a:solidFill>
                  <a:srgbClr val="000000"/>
                </a:solidFill>
                <a:latin typeface="宋体" pitchFamily="2" charset="-122"/>
              </a:rPr>
              <a:t>(1) 数组多路通道允许多台</a:t>
            </a:r>
            <a:r>
              <a:rPr kumimoji="0" lang="en-US" altLang="zh-CN" sz="2000" b="1">
                <a:solidFill>
                  <a:srgbClr val="000000"/>
                </a:solidFill>
                <a:latin typeface="宋体" pitchFamily="2" charset="-122"/>
              </a:rPr>
              <a:t>I/O</a:t>
            </a:r>
            <a:r>
              <a:rPr kumimoji="0" lang="zh-CN" altLang="en-US" sz="2000" b="1">
                <a:solidFill>
                  <a:srgbClr val="000000"/>
                </a:solidFill>
                <a:latin typeface="宋体" pitchFamily="2" charset="-122"/>
              </a:rPr>
              <a:t>设备同时工作，但只允许一台</a:t>
            </a:r>
            <a:r>
              <a:rPr kumimoji="0" lang="en-US" altLang="zh-CN" sz="2000" b="1">
                <a:solidFill>
                  <a:srgbClr val="000000"/>
                </a:solidFill>
                <a:latin typeface="宋体" pitchFamily="2" charset="-122"/>
              </a:rPr>
              <a:t>I/O</a:t>
            </a:r>
            <a:r>
              <a:rPr kumimoji="0" lang="zh-CN" altLang="en-US" sz="2000" b="1">
                <a:solidFill>
                  <a:srgbClr val="000000"/>
                </a:solidFill>
                <a:latin typeface="宋体" pitchFamily="2" charset="-122"/>
              </a:rPr>
              <a:t>设备进行</a:t>
            </a:r>
            <a:r>
              <a:rPr kumimoji="0" lang="zh-CN" altLang="en-US" sz="2000" b="1">
                <a:solidFill>
                  <a:srgbClr val="3366CC"/>
                </a:solidFill>
                <a:latin typeface="宋体" pitchFamily="2" charset="-122"/>
              </a:rPr>
              <a:t>传输型操作</a:t>
            </a:r>
            <a:r>
              <a:rPr kumimoji="0" lang="zh-CN" altLang="en-US" sz="2000" b="1">
                <a:solidFill>
                  <a:srgbClr val="000000"/>
                </a:solidFill>
                <a:latin typeface="宋体" pitchFamily="2" charset="-122"/>
              </a:rPr>
              <a:t>，其它台</a:t>
            </a:r>
            <a:r>
              <a:rPr kumimoji="0" lang="en-US" altLang="zh-CN" sz="2000" b="1">
                <a:solidFill>
                  <a:srgbClr val="000000"/>
                </a:solidFill>
                <a:latin typeface="宋体" pitchFamily="2" charset="-122"/>
              </a:rPr>
              <a:t>I/O</a:t>
            </a:r>
            <a:r>
              <a:rPr kumimoji="0" lang="zh-CN" altLang="en-US" sz="2000" b="1">
                <a:solidFill>
                  <a:srgbClr val="000000"/>
                </a:solidFill>
                <a:latin typeface="宋体" pitchFamily="2" charset="-122"/>
              </a:rPr>
              <a:t>设备进行</a:t>
            </a:r>
            <a:r>
              <a:rPr kumimoji="0" lang="zh-CN" altLang="en-US" sz="2000" b="1">
                <a:solidFill>
                  <a:srgbClr val="3366CC"/>
                </a:solidFill>
                <a:latin typeface="宋体" pitchFamily="2" charset="-122"/>
              </a:rPr>
              <a:t>控制型操作</a:t>
            </a:r>
            <a:r>
              <a:rPr kumimoji="0" lang="zh-CN" altLang="en-US" sz="2000" b="1">
                <a:solidFill>
                  <a:srgbClr val="000000"/>
                </a:solidFill>
                <a:latin typeface="宋体" pitchFamily="2" charset="-122"/>
              </a:rPr>
              <a:t>。</a:t>
            </a:r>
          </a:p>
          <a:p>
            <a:pPr algn="just" fontAlgn="base">
              <a:spcBef>
                <a:spcPct val="50000"/>
              </a:spcBef>
              <a:spcAft>
                <a:spcPct val="0"/>
              </a:spcAft>
            </a:pPr>
            <a:r>
              <a:rPr kumimoji="0" lang="zh-CN" altLang="en-US" sz="2000" b="1">
                <a:solidFill>
                  <a:srgbClr val="000000"/>
                </a:solidFill>
                <a:latin typeface="宋体" pitchFamily="2" charset="-122"/>
              </a:rPr>
              <a:t>    字节多路通道不仅允许多个</a:t>
            </a:r>
            <a:r>
              <a:rPr kumimoji="0" lang="en-US" altLang="zh-CN" sz="2000" b="1">
                <a:solidFill>
                  <a:srgbClr val="000000"/>
                </a:solidFill>
                <a:latin typeface="宋体" pitchFamily="2" charset="-122"/>
              </a:rPr>
              <a:t>I/O</a:t>
            </a:r>
            <a:r>
              <a:rPr kumimoji="0" lang="zh-CN" altLang="en-US" sz="2000" b="1">
                <a:solidFill>
                  <a:srgbClr val="000000"/>
                </a:solidFill>
                <a:latin typeface="宋体" pitchFamily="2" charset="-122"/>
              </a:rPr>
              <a:t>设备同时操作，而且也允许它们同时进行传输型操作。</a:t>
            </a:r>
          </a:p>
          <a:p>
            <a:pPr algn="just" fontAlgn="base">
              <a:spcBef>
                <a:spcPct val="50000"/>
              </a:spcBef>
              <a:spcAft>
                <a:spcPct val="0"/>
              </a:spcAft>
            </a:pPr>
            <a:endParaRPr kumimoji="0" lang="zh-CN" altLang="en-US" sz="2000" b="1">
              <a:solidFill>
                <a:srgbClr val="000000"/>
              </a:solidFill>
              <a:latin typeface="宋体" pitchFamily="2" charset="-122"/>
            </a:endParaRPr>
          </a:p>
          <a:p>
            <a:pPr fontAlgn="base">
              <a:spcBef>
                <a:spcPct val="50000"/>
              </a:spcBef>
              <a:spcAft>
                <a:spcPct val="0"/>
              </a:spcAft>
            </a:pPr>
            <a:r>
              <a:rPr kumimoji="0" lang="zh-CN" altLang="en-US" sz="2000" b="1">
                <a:solidFill>
                  <a:srgbClr val="000000"/>
                </a:solidFill>
                <a:latin typeface="宋体" pitchFamily="2" charset="-122"/>
              </a:rPr>
              <a:t>   (2) 数组多路通道与设备之间数据传送的基本单位是</a:t>
            </a:r>
            <a:r>
              <a:rPr kumimoji="0" lang="zh-CN" altLang="en-US" sz="2000" b="1">
                <a:solidFill>
                  <a:srgbClr val="3366CC"/>
                </a:solidFill>
                <a:latin typeface="宋体" pitchFamily="2" charset="-122"/>
              </a:rPr>
              <a:t>数据块</a:t>
            </a:r>
            <a:r>
              <a:rPr kumimoji="0" lang="zh-CN" altLang="en-US" sz="2000" b="1">
                <a:solidFill>
                  <a:srgbClr val="000000"/>
                </a:solidFill>
                <a:latin typeface="宋体" pitchFamily="2" charset="-122"/>
              </a:rPr>
              <a:t>，通道必须为一台</a:t>
            </a:r>
            <a:r>
              <a:rPr kumimoji="0" lang="en-US" altLang="zh-CN" sz="2000" b="1">
                <a:solidFill>
                  <a:srgbClr val="000000"/>
                </a:solidFill>
              </a:rPr>
              <a:t>I/O</a:t>
            </a:r>
            <a:r>
              <a:rPr kumimoji="0" lang="zh-CN" altLang="en-US" sz="2000" b="1">
                <a:solidFill>
                  <a:srgbClr val="000000"/>
                </a:solidFill>
                <a:latin typeface="宋体" pitchFamily="2" charset="-122"/>
              </a:rPr>
              <a:t>设备传送完一个数据块以后，才能为别的</a:t>
            </a:r>
            <a:r>
              <a:rPr kumimoji="0" lang="en-US" altLang="zh-CN" sz="2000" b="1">
                <a:solidFill>
                  <a:srgbClr val="000000"/>
                </a:solidFill>
              </a:rPr>
              <a:t>I/O</a:t>
            </a:r>
            <a:r>
              <a:rPr kumimoji="0" lang="zh-CN" altLang="en-US" sz="2000" b="1">
                <a:solidFill>
                  <a:srgbClr val="000000"/>
                </a:solidFill>
                <a:latin typeface="宋体" pitchFamily="2" charset="-122"/>
              </a:rPr>
              <a:t>设备传送数据块。</a:t>
            </a:r>
          </a:p>
          <a:p>
            <a:pPr fontAlgn="base">
              <a:spcBef>
                <a:spcPct val="50000"/>
              </a:spcBef>
              <a:spcAft>
                <a:spcPct val="0"/>
              </a:spcAft>
            </a:pPr>
            <a:r>
              <a:rPr kumimoji="0" lang="zh-CN" altLang="en-US" sz="2000" b="1">
                <a:solidFill>
                  <a:srgbClr val="000000"/>
                </a:solidFill>
                <a:latin typeface="宋体" pitchFamily="2" charset="-122"/>
              </a:rPr>
              <a:t>   字节多路通道与</a:t>
            </a:r>
            <a:r>
              <a:rPr kumimoji="0" lang="en-US" altLang="zh-CN" sz="2000" b="1">
                <a:solidFill>
                  <a:srgbClr val="000000"/>
                </a:solidFill>
              </a:rPr>
              <a:t>I/O</a:t>
            </a:r>
            <a:r>
              <a:rPr kumimoji="0" lang="zh-CN" altLang="en-US" sz="2000" b="1">
                <a:solidFill>
                  <a:srgbClr val="000000"/>
                </a:solidFill>
                <a:latin typeface="宋体" pitchFamily="2" charset="-122"/>
              </a:rPr>
              <a:t>设备之间数据传送的基本单位是</a:t>
            </a:r>
            <a:r>
              <a:rPr kumimoji="0" lang="zh-CN" altLang="en-US" sz="2000" b="1">
                <a:solidFill>
                  <a:srgbClr val="3366CC"/>
                </a:solidFill>
                <a:latin typeface="宋体" pitchFamily="2" charset="-122"/>
              </a:rPr>
              <a:t>字节</a:t>
            </a:r>
            <a:r>
              <a:rPr kumimoji="0" lang="zh-CN" altLang="en-US" sz="2000" b="1">
                <a:solidFill>
                  <a:srgbClr val="000000"/>
                </a:solidFill>
                <a:latin typeface="宋体" pitchFamily="2" charset="-122"/>
              </a:rPr>
              <a:t>，通道为一个设备传送一个字节后，又可以为另一个设备传送一个字节，各</a:t>
            </a:r>
            <a:r>
              <a:rPr kumimoji="0" lang="en-US" altLang="zh-CN" sz="2000" b="1">
                <a:solidFill>
                  <a:srgbClr val="000000"/>
                </a:solidFill>
              </a:rPr>
              <a:t>I/O</a:t>
            </a:r>
            <a:r>
              <a:rPr kumimoji="0" lang="zh-CN" altLang="en-US" sz="2000" b="1">
                <a:solidFill>
                  <a:srgbClr val="000000"/>
                </a:solidFill>
                <a:latin typeface="宋体" pitchFamily="2" charset="-122"/>
              </a:rPr>
              <a:t>设备与通道之间的数据传送以字节为单位交替进行。</a:t>
            </a:r>
            <a:r>
              <a:rPr kumimoji="0" lang="zh-CN" altLang="en-US" sz="2000" b="1">
                <a:solidFill>
                  <a:srgbClr val="000000"/>
                </a:solidFill>
              </a:rPr>
              <a:t> </a:t>
            </a:r>
          </a:p>
        </p:txBody>
      </p:sp>
    </p:spTree>
    <p:extLst>
      <p:ext uri="{BB962C8B-B14F-4D97-AF65-F5344CB8AC3E}">
        <p14:creationId xmlns:p14="http://schemas.microsoft.com/office/powerpoint/2010/main" val="41572315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2"/>
          </p:nvPr>
        </p:nvSpPr>
        <p:spPr>
          <a:extLst>
            <a:ext uri="{FAA26D3D-D897-4be2-8F04-BA451C77F1D7}">
              <ma14:placeholderFlag xmlns:ma14="http://schemas.microsoft.com/office/mac/drawingml/2011/main" xmlns="" val="1"/>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fld id="{0067CB08-00F4-4D9E-9A6F-62B71557C313}" type="slidenum">
              <a:rPr kumimoji="0" lang="zh-CN" altLang="en-US" sz="1400">
                <a:solidFill>
                  <a:srgbClr val="000000"/>
                </a:solidFill>
                <a:latin typeface="Arial" pitchFamily="34" charset="0"/>
              </a:rPr>
              <a:pPr/>
              <a:t>13</a:t>
            </a:fld>
            <a:endParaRPr kumimoji="0" lang="zh-CN" altLang="en-US" sz="1400">
              <a:solidFill>
                <a:srgbClr val="000000"/>
              </a:solidFill>
              <a:latin typeface="Arial" pitchFamily="34" charset="0"/>
            </a:endParaRPr>
          </a:p>
        </p:txBody>
      </p:sp>
      <p:sp>
        <p:nvSpPr>
          <p:cNvPr id="88066" name="Text Box 2"/>
          <p:cNvSpPr txBox="1">
            <a:spLocks noChangeArrowheads="1"/>
          </p:cNvSpPr>
          <p:nvPr/>
        </p:nvSpPr>
        <p:spPr bwMode="auto">
          <a:xfrm>
            <a:off x="1219200" y="304800"/>
            <a:ext cx="76962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just" fontAlgn="base">
              <a:spcBef>
                <a:spcPct val="50000"/>
              </a:spcBef>
              <a:spcAft>
                <a:spcPct val="0"/>
              </a:spcAft>
            </a:pPr>
            <a:r>
              <a:rPr kumimoji="0" lang="zh-CN" altLang="en-US" b="1">
                <a:solidFill>
                  <a:srgbClr val="000000"/>
                </a:solidFill>
                <a:latin typeface="宋体" pitchFamily="2" charset="-122"/>
              </a:rPr>
              <a:t>三种类型的通道组织在一起，可配置若干台不同种类、不同速度的</a:t>
            </a:r>
            <a:r>
              <a:rPr kumimoji="0" lang="en-US" altLang="zh-CN" b="1">
                <a:solidFill>
                  <a:srgbClr val="000000"/>
                </a:solidFill>
                <a:latin typeface="宋体" pitchFamily="2" charset="-122"/>
              </a:rPr>
              <a:t>I/O</a:t>
            </a:r>
            <a:r>
              <a:rPr kumimoji="0" lang="zh-CN" altLang="en-US" b="1">
                <a:solidFill>
                  <a:srgbClr val="000000"/>
                </a:solidFill>
                <a:latin typeface="宋体" pitchFamily="2" charset="-122"/>
              </a:rPr>
              <a:t>设备。</a:t>
            </a:r>
            <a:r>
              <a:rPr kumimoji="0" lang="en-US" altLang="zh-CN" b="1">
                <a:solidFill>
                  <a:srgbClr val="000000"/>
                </a:solidFill>
                <a:latin typeface="宋体" pitchFamily="2" charset="-122"/>
              </a:rPr>
              <a:t>IBM370</a:t>
            </a:r>
            <a:r>
              <a:rPr kumimoji="0" lang="zh-CN" altLang="en-US" b="1">
                <a:solidFill>
                  <a:srgbClr val="000000"/>
                </a:solidFill>
                <a:latin typeface="宋体" pitchFamily="2" charset="-122"/>
              </a:rPr>
              <a:t>的通道组织结构，如图8-32所示。</a:t>
            </a:r>
            <a:endParaRPr kumimoji="0" lang="zh-CN" altLang="en-US" b="1">
              <a:solidFill>
                <a:srgbClr val="000000"/>
              </a:solidFill>
            </a:endParaRPr>
          </a:p>
        </p:txBody>
      </p:sp>
      <p:graphicFrame>
        <p:nvGraphicFramePr>
          <p:cNvPr id="88067" name="Object 3"/>
          <p:cNvGraphicFramePr>
            <a:graphicFrameLocks noChangeAspect="1"/>
          </p:cNvGraphicFramePr>
          <p:nvPr/>
        </p:nvGraphicFramePr>
        <p:xfrm>
          <a:off x="2514600" y="1371600"/>
          <a:ext cx="4586288" cy="4800600"/>
        </p:xfrm>
        <a:graphic>
          <a:graphicData uri="http://schemas.openxmlformats.org/presentationml/2006/ole">
            <mc:AlternateContent xmlns:mc="http://schemas.openxmlformats.org/markup-compatibility/2006">
              <mc:Choice xmlns:v="urn:schemas-microsoft-com:vml" Requires="v">
                <p:oleObj spid="_x0000_s4100" r:id="rId3" imgW="64123" imgH="64123" progId="CorelDRAW.Graphic.11">
                  <p:embed/>
                </p:oleObj>
              </mc:Choice>
              <mc:Fallback>
                <p:oleObj r:id="rId3" imgW="64123" imgH="64123" progId="CorelDRAW.Graphic.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1371600"/>
                        <a:ext cx="4586288"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37249625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幻灯片编号占位符 3"/>
          <p:cNvSpPr>
            <a:spLocks noGrp="1"/>
          </p:cNvSpPr>
          <p:nvPr>
            <p:ph type="sldNum" sz="quarter" idx="12"/>
          </p:nvPr>
        </p:nvSpPr>
        <p:spPr>
          <a:extLst>
            <a:ext uri="{FAA26D3D-D897-4be2-8F04-BA451C77F1D7}">
              <ma14:placeholderFlag xmlns:ma14="http://schemas.microsoft.com/office/mac/drawingml/2011/main" xmlns="" val="1"/>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fld id="{8231AB5F-41AE-4D97-A425-3481A18183C0}" type="slidenum">
              <a:rPr kumimoji="0" lang="zh-CN" altLang="en-US" sz="1400">
                <a:solidFill>
                  <a:srgbClr val="000000"/>
                </a:solidFill>
                <a:latin typeface="Arial" pitchFamily="34" charset="0"/>
              </a:rPr>
              <a:pPr/>
              <a:t>14</a:t>
            </a:fld>
            <a:endParaRPr kumimoji="0" lang="zh-CN" altLang="en-US" sz="1400">
              <a:solidFill>
                <a:srgbClr val="000000"/>
              </a:solidFill>
              <a:latin typeface="Arial" pitchFamily="34" charset="0"/>
            </a:endParaRPr>
          </a:p>
        </p:txBody>
      </p:sp>
      <p:sp>
        <p:nvSpPr>
          <p:cNvPr id="89090" name="Text Box 2"/>
          <p:cNvSpPr txBox="1">
            <a:spLocks noChangeArrowheads="1"/>
          </p:cNvSpPr>
          <p:nvPr/>
        </p:nvSpPr>
        <p:spPr bwMode="auto">
          <a:xfrm>
            <a:off x="1143000" y="228600"/>
            <a:ext cx="769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just" fontAlgn="base">
              <a:spcBef>
                <a:spcPct val="50000"/>
              </a:spcBef>
              <a:spcAft>
                <a:spcPct val="0"/>
              </a:spcAft>
            </a:pPr>
            <a:r>
              <a:rPr kumimoji="0" lang="zh-CN" altLang="en-US" b="1">
                <a:solidFill>
                  <a:srgbClr val="000000"/>
                </a:solidFill>
                <a:latin typeface="宋体" pitchFamily="2" charset="-122"/>
              </a:rPr>
              <a:t>二、通道的结构</a:t>
            </a:r>
            <a:endParaRPr kumimoji="0" lang="zh-CN" altLang="en-US" b="1">
              <a:solidFill>
                <a:srgbClr val="000000"/>
              </a:solidFill>
            </a:endParaRPr>
          </a:p>
        </p:txBody>
      </p:sp>
      <p:graphicFrame>
        <p:nvGraphicFramePr>
          <p:cNvPr id="89091" name="Object 3"/>
          <p:cNvGraphicFramePr>
            <a:graphicFrameLocks noChangeAspect="1"/>
          </p:cNvGraphicFramePr>
          <p:nvPr/>
        </p:nvGraphicFramePr>
        <p:xfrm>
          <a:off x="3505200" y="942975"/>
          <a:ext cx="4800600" cy="3817938"/>
        </p:xfrm>
        <a:graphic>
          <a:graphicData uri="http://schemas.openxmlformats.org/presentationml/2006/ole">
            <mc:AlternateContent xmlns:mc="http://schemas.openxmlformats.org/markup-compatibility/2006">
              <mc:Choice xmlns:v="urn:schemas-microsoft-com:vml" Requires="v">
                <p:oleObj spid="_x0000_s5124" r:id="rId3" imgW="64123" imgH="64123" progId="CorelDRAW.Graphic.11">
                  <p:embed/>
                </p:oleObj>
              </mc:Choice>
              <mc:Fallback>
                <p:oleObj r:id="rId3" imgW="64123" imgH="64123" progId="CorelDRAW.Graphic.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942975"/>
                        <a:ext cx="4800600" cy="3817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89092" name="AutoShape 4"/>
          <p:cNvSpPr>
            <a:spLocks/>
          </p:cNvSpPr>
          <p:nvPr/>
        </p:nvSpPr>
        <p:spPr bwMode="auto">
          <a:xfrm>
            <a:off x="1112838" y="4953000"/>
            <a:ext cx="3213100" cy="1524000"/>
          </a:xfrm>
          <a:prstGeom prst="borderCallout1">
            <a:avLst>
              <a:gd name="adj1" fmla="val 7500"/>
              <a:gd name="adj2" fmla="val 102370"/>
              <a:gd name="adj3" fmla="val -139792"/>
              <a:gd name="adj4" fmla="val 102370"/>
            </a:avLst>
          </a:prstGeom>
          <a:solidFill>
            <a:schemeClr val="accent1"/>
          </a:solidFill>
          <a:ln w="9525" cmpd="sng">
            <a:solidFill>
              <a:srgbClr val="FF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fontAlgn="base">
              <a:spcBef>
                <a:spcPct val="0"/>
              </a:spcBef>
              <a:spcAft>
                <a:spcPct val="0"/>
              </a:spcAft>
            </a:pPr>
            <a:r>
              <a:rPr lang="zh-CN" altLang="en-US" b="1">
                <a:solidFill>
                  <a:srgbClr val="FFFFFF"/>
                </a:solidFill>
                <a:latin typeface="宋体" pitchFamily="2" charset="-122"/>
              </a:rPr>
              <a:t>通道命令字寄存器</a:t>
            </a:r>
          </a:p>
          <a:p>
            <a:pPr fontAlgn="base">
              <a:spcBef>
                <a:spcPct val="0"/>
              </a:spcBef>
              <a:spcAft>
                <a:spcPct val="0"/>
              </a:spcAft>
            </a:pPr>
            <a:r>
              <a:rPr lang="zh-CN" altLang="en-US" b="1">
                <a:solidFill>
                  <a:srgbClr val="FFFFFF"/>
                </a:solidFill>
                <a:latin typeface="宋体" pitchFamily="2" charset="-122"/>
              </a:rPr>
              <a:t>通道命令字</a:t>
            </a:r>
            <a:r>
              <a:rPr lang="zh-CN" altLang="en-US" b="1">
                <a:solidFill>
                  <a:srgbClr val="FFFFFF"/>
                </a:solidFill>
                <a:latin typeface="Times New Roman" pitchFamily="18" charset="0"/>
              </a:rPr>
              <a:t>(</a:t>
            </a:r>
            <a:r>
              <a:rPr lang="en-US" altLang="zh-CN" b="1">
                <a:solidFill>
                  <a:srgbClr val="FFFFFF"/>
                </a:solidFill>
                <a:latin typeface="Times New Roman" pitchFamily="18" charset="0"/>
              </a:rPr>
              <a:t>CCW)</a:t>
            </a:r>
            <a:r>
              <a:rPr lang="zh-CN" altLang="en-US" b="1">
                <a:solidFill>
                  <a:srgbClr val="FFFFFF"/>
                </a:solidFill>
                <a:latin typeface="宋体" pitchFamily="2" charset="-122"/>
              </a:rPr>
              <a:t>是控制</a:t>
            </a:r>
            <a:r>
              <a:rPr lang="en-US" altLang="zh-CN" b="1">
                <a:solidFill>
                  <a:srgbClr val="FFFFFF"/>
                </a:solidFill>
                <a:latin typeface="Times New Roman" pitchFamily="18" charset="0"/>
              </a:rPr>
              <a:t>I/O</a:t>
            </a:r>
            <a:r>
              <a:rPr lang="zh-CN" altLang="en-US" b="1">
                <a:solidFill>
                  <a:srgbClr val="FFFFFF"/>
                </a:solidFill>
                <a:latin typeface="宋体" pitchFamily="2" charset="-122"/>
              </a:rPr>
              <a:t>操作的关键参数</a:t>
            </a:r>
          </a:p>
          <a:p>
            <a:pPr fontAlgn="base">
              <a:spcBef>
                <a:spcPct val="0"/>
              </a:spcBef>
              <a:spcAft>
                <a:spcPct val="0"/>
              </a:spcAft>
            </a:pPr>
            <a:r>
              <a:rPr lang="zh-CN" altLang="en-US" b="1">
                <a:solidFill>
                  <a:srgbClr val="FFFFFF"/>
                </a:solidFill>
                <a:latin typeface="宋体" pitchFamily="2" charset="-122"/>
              </a:rPr>
              <a:t>一条条的通道命令字构成通道程序存储在主存中。</a:t>
            </a:r>
            <a:r>
              <a:rPr lang="zh-CN" altLang="en-US">
                <a:solidFill>
                  <a:srgbClr val="000000"/>
                </a:solidFill>
                <a:latin typeface="Times New Roman" pitchFamily="18" charset="0"/>
              </a:rPr>
              <a:t> </a:t>
            </a:r>
          </a:p>
        </p:txBody>
      </p:sp>
      <p:sp>
        <p:nvSpPr>
          <p:cNvPr id="89093" name="AutoShape 5"/>
          <p:cNvSpPr>
            <a:spLocks/>
          </p:cNvSpPr>
          <p:nvPr/>
        </p:nvSpPr>
        <p:spPr bwMode="auto">
          <a:xfrm>
            <a:off x="381000" y="3505200"/>
            <a:ext cx="2743200" cy="685800"/>
          </a:xfrm>
          <a:prstGeom prst="borderCallout1">
            <a:avLst>
              <a:gd name="adj1" fmla="val 16667"/>
              <a:gd name="adj2" fmla="val 102778"/>
              <a:gd name="adj3" fmla="val -195370"/>
              <a:gd name="adj4" fmla="val 143056"/>
            </a:avLst>
          </a:prstGeom>
          <a:solidFill>
            <a:schemeClr val="accent1"/>
          </a:solidFill>
          <a:ln w="9525" cmpd="sng">
            <a:solidFill>
              <a:srgbClr val="FF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fontAlgn="base">
              <a:spcBef>
                <a:spcPct val="0"/>
              </a:spcBef>
              <a:spcAft>
                <a:spcPct val="0"/>
              </a:spcAft>
            </a:pPr>
            <a:r>
              <a:rPr lang="zh-CN" altLang="en-US" b="1">
                <a:solidFill>
                  <a:srgbClr val="FFFFFF"/>
                </a:solidFill>
                <a:latin typeface="宋体" pitchFamily="2" charset="-122"/>
              </a:rPr>
              <a:t>通道地址字寄存器，指出</a:t>
            </a:r>
            <a:r>
              <a:rPr lang="en-US" altLang="zh-CN" b="1">
                <a:solidFill>
                  <a:srgbClr val="FFFFFF"/>
                </a:solidFill>
                <a:latin typeface="Times New Roman" pitchFamily="18" charset="0"/>
              </a:rPr>
              <a:t>CCW</a:t>
            </a:r>
            <a:r>
              <a:rPr lang="zh-CN" altLang="en-US" b="1">
                <a:solidFill>
                  <a:srgbClr val="FFFFFF"/>
                </a:solidFill>
                <a:latin typeface="宋体" pitchFamily="2" charset="-122"/>
              </a:rPr>
              <a:t>并加以执行。</a:t>
            </a:r>
            <a:r>
              <a:rPr lang="zh-CN" altLang="en-US" b="1">
                <a:solidFill>
                  <a:srgbClr val="000000"/>
                </a:solidFill>
                <a:latin typeface="宋体" pitchFamily="2" charset="-122"/>
              </a:rPr>
              <a:t> </a:t>
            </a:r>
          </a:p>
        </p:txBody>
      </p:sp>
      <p:sp>
        <p:nvSpPr>
          <p:cNvPr id="89094" name="AutoShape 6"/>
          <p:cNvSpPr>
            <a:spLocks/>
          </p:cNvSpPr>
          <p:nvPr/>
        </p:nvSpPr>
        <p:spPr bwMode="auto">
          <a:xfrm>
            <a:off x="304800" y="762000"/>
            <a:ext cx="3213100" cy="2362200"/>
          </a:xfrm>
          <a:prstGeom prst="borderCallout1">
            <a:avLst>
              <a:gd name="adj1" fmla="val 4838"/>
              <a:gd name="adj2" fmla="val 102370"/>
              <a:gd name="adj3" fmla="val 36157"/>
              <a:gd name="adj4" fmla="val 120704"/>
            </a:avLst>
          </a:prstGeom>
          <a:solidFill>
            <a:schemeClr val="accent1"/>
          </a:solidFill>
          <a:ln w="9525" cmpd="sng">
            <a:solidFill>
              <a:srgbClr val="FF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just" eaLnBrk="0" fontAlgn="base" hangingPunct="0">
              <a:spcBef>
                <a:spcPct val="0"/>
              </a:spcBef>
              <a:spcAft>
                <a:spcPct val="0"/>
              </a:spcAft>
            </a:pPr>
            <a:r>
              <a:rPr lang="zh-CN" altLang="en-US" b="1">
                <a:solidFill>
                  <a:srgbClr val="FFFFFF"/>
                </a:solidFill>
                <a:latin typeface="宋体" pitchFamily="2" charset="-122"/>
                <a:cs typeface="Times New Roman" pitchFamily="18" charset="0"/>
              </a:rPr>
              <a:t>通道状态字寄存器，记录了通道程序执行后本通道和相应的</a:t>
            </a:r>
            <a:r>
              <a:rPr lang="en-US" altLang="zh-CN" b="1">
                <a:solidFill>
                  <a:srgbClr val="FFFFFF"/>
                </a:solidFill>
                <a:latin typeface="宋体" pitchFamily="2" charset="-122"/>
                <a:cs typeface="Times New Roman" pitchFamily="18" charset="0"/>
              </a:rPr>
              <a:t>I/O</a:t>
            </a:r>
            <a:r>
              <a:rPr lang="zh-CN" altLang="en-US" b="1">
                <a:solidFill>
                  <a:srgbClr val="FFFFFF"/>
                </a:solidFill>
                <a:latin typeface="宋体" pitchFamily="2" charset="-122"/>
                <a:cs typeface="Times New Roman" pitchFamily="18" charset="0"/>
              </a:rPr>
              <a:t>设备的各种状态信息</a:t>
            </a:r>
          </a:p>
          <a:p>
            <a:pPr algn="just" eaLnBrk="0" fontAlgn="base" hangingPunct="0">
              <a:spcBef>
                <a:spcPct val="0"/>
              </a:spcBef>
              <a:spcAft>
                <a:spcPct val="0"/>
              </a:spcAft>
            </a:pPr>
            <a:r>
              <a:rPr lang="zh-CN" altLang="en-US" b="1">
                <a:solidFill>
                  <a:srgbClr val="FFFFFF"/>
                </a:solidFill>
                <a:latin typeface="宋体" pitchFamily="2" charset="-122"/>
                <a:cs typeface="Times New Roman" pitchFamily="18" charset="0"/>
              </a:rPr>
              <a:t>通道状态字(</a:t>
            </a:r>
            <a:r>
              <a:rPr lang="en-US" altLang="zh-CN" b="1">
                <a:solidFill>
                  <a:srgbClr val="FFFFFF"/>
                </a:solidFill>
                <a:latin typeface="宋体" pitchFamily="2" charset="-122"/>
                <a:cs typeface="Times New Roman" pitchFamily="18" charset="0"/>
              </a:rPr>
              <a:t>CSW)</a:t>
            </a:r>
            <a:r>
              <a:rPr lang="zh-CN" altLang="en-US" b="1">
                <a:solidFill>
                  <a:srgbClr val="FFFFFF"/>
                </a:solidFill>
                <a:latin typeface="宋体" pitchFamily="2" charset="-122"/>
                <a:cs typeface="Times New Roman" pitchFamily="18" charset="0"/>
              </a:rPr>
              <a:t>通常放在主存的固定单元中，在执行下一条</a:t>
            </a:r>
            <a:r>
              <a:rPr lang="en-US" altLang="zh-CN" b="1">
                <a:solidFill>
                  <a:srgbClr val="FFFFFF"/>
                </a:solidFill>
                <a:latin typeface="宋体" pitchFamily="2" charset="-122"/>
                <a:cs typeface="Times New Roman" pitchFamily="18" charset="0"/>
              </a:rPr>
              <a:t>I/O</a:t>
            </a:r>
            <a:r>
              <a:rPr lang="zh-CN" altLang="en-US" b="1">
                <a:solidFill>
                  <a:srgbClr val="FFFFFF"/>
                </a:solidFill>
                <a:latin typeface="宋体" pitchFamily="2" charset="-122"/>
                <a:cs typeface="Times New Roman" pitchFamily="18" charset="0"/>
              </a:rPr>
              <a:t>指令或中断之前是有效的，可供</a:t>
            </a:r>
            <a:r>
              <a:rPr lang="en-US" altLang="zh-CN" b="1">
                <a:solidFill>
                  <a:srgbClr val="FFFFFF"/>
                </a:solidFill>
                <a:latin typeface="宋体" pitchFamily="2" charset="-122"/>
                <a:cs typeface="Times New Roman" pitchFamily="18" charset="0"/>
              </a:rPr>
              <a:t>CPU</a:t>
            </a:r>
            <a:r>
              <a:rPr lang="zh-CN" altLang="en-US" b="1">
                <a:solidFill>
                  <a:srgbClr val="FFFFFF"/>
                </a:solidFill>
                <a:latin typeface="宋体" pitchFamily="2" charset="-122"/>
                <a:cs typeface="Times New Roman" pitchFamily="18" charset="0"/>
              </a:rPr>
              <a:t>了解通道、</a:t>
            </a:r>
            <a:r>
              <a:rPr lang="en-US" altLang="zh-CN" b="1">
                <a:solidFill>
                  <a:srgbClr val="FFFFFF"/>
                </a:solidFill>
                <a:latin typeface="宋体" pitchFamily="2" charset="-122"/>
                <a:cs typeface="Times New Roman" pitchFamily="18" charset="0"/>
              </a:rPr>
              <a:t>I/O</a:t>
            </a:r>
            <a:r>
              <a:rPr lang="zh-CN" altLang="en-US" b="1">
                <a:solidFill>
                  <a:srgbClr val="FFFFFF"/>
                </a:solidFill>
                <a:latin typeface="宋体" pitchFamily="2" charset="-122"/>
                <a:cs typeface="Times New Roman" pitchFamily="18" charset="0"/>
              </a:rPr>
              <a:t>设备的状态和操作结束的原因。</a:t>
            </a:r>
            <a:endParaRPr lang="zh-CN" altLang="en-US" b="1">
              <a:solidFill>
                <a:srgbClr val="000000"/>
              </a:solidFill>
              <a:latin typeface="Times New Roman" pitchFamily="18" charset="0"/>
            </a:endParaRPr>
          </a:p>
        </p:txBody>
      </p:sp>
    </p:spTree>
    <p:extLst>
      <p:ext uri="{BB962C8B-B14F-4D97-AF65-F5344CB8AC3E}">
        <p14:creationId xmlns:p14="http://schemas.microsoft.com/office/powerpoint/2010/main" val="36052520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幻灯片编号占位符 5"/>
          <p:cNvSpPr>
            <a:spLocks noGrp="1"/>
          </p:cNvSpPr>
          <p:nvPr>
            <p:ph type="sldNum" sz="quarter" idx="12"/>
          </p:nvPr>
        </p:nvSpPr>
        <p:spPr>
          <a:extLst>
            <a:ext uri="{FAA26D3D-D897-4be2-8F04-BA451C77F1D7}">
              <ma14:placeholderFlag xmlns:ma14="http://schemas.microsoft.com/office/mac/drawingml/2011/main" xmlns="" val="1"/>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fld id="{4154F610-D14B-4B9B-9660-29704DA4CA13}" type="slidenum">
              <a:rPr kumimoji="0" lang="zh-CN" altLang="en-US" sz="1400">
                <a:solidFill>
                  <a:srgbClr val="000000"/>
                </a:solidFill>
                <a:latin typeface="Arial" pitchFamily="34" charset="0"/>
              </a:rPr>
              <a:pPr/>
              <a:t>15</a:t>
            </a:fld>
            <a:endParaRPr kumimoji="0" lang="zh-CN" altLang="en-US" sz="1400">
              <a:solidFill>
                <a:srgbClr val="000000"/>
              </a:solidFill>
              <a:latin typeface="Arial" pitchFamily="34" charset="0"/>
            </a:endParaRPr>
          </a:p>
        </p:txBody>
      </p:sp>
      <p:sp>
        <p:nvSpPr>
          <p:cNvPr id="90114" name="Rectangle 2"/>
          <p:cNvSpPr>
            <a:spLocks noGrp="1" noChangeArrowheads="1"/>
          </p:cNvSpPr>
          <p:nvPr>
            <p:ph type="title"/>
          </p:nvPr>
        </p:nvSpPr>
        <p:spPr>
          <a:xfrm>
            <a:off x="1143000" y="0"/>
            <a:ext cx="7772400" cy="1143000"/>
          </a:xfrm>
        </p:spPr>
        <p:txBody>
          <a:bodyPr/>
          <a:lstStyle/>
          <a:p>
            <a:r>
              <a:rPr kumimoji="0" lang="zh-CN" altLang="en-US" b="1" smtClean="0">
                <a:latin typeface="宋体" pitchFamily="2" charset="-122"/>
              </a:rPr>
              <a:t>通道的工作过程和流量计算</a:t>
            </a:r>
            <a:r>
              <a:rPr kumimoji="0" lang="en-US" altLang="zh-CN" smtClean="0"/>
              <a:t> </a:t>
            </a:r>
          </a:p>
        </p:txBody>
      </p:sp>
      <p:sp>
        <p:nvSpPr>
          <p:cNvPr id="90115" name="Rectangle 3"/>
          <p:cNvSpPr>
            <a:spLocks noGrp="1" noChangeArrowheads="1"/>
          </p:cNvSpPr>
          <p:nvPr>
            <p:ph type="body" idx="1"/>
          </p:nvPr>
        </p:nvSpPr>
        <p:spPr>
          <a:xfrm>
            <a:off x="1219200" y="990600"/>
            <a:ext cx="7772400" cy="914400"/>
          </a:xfrm>
        </p:spPr>
        <p:txBody>
          <a:bodyPr/>
          <a:lstStyle/>
          <a:p>
            <a:pPr algn="just">
              <a:buFont typeface="Wingdings" pitchFamily="2" charset="2"/>
              <a:buNone/>
            </a:pPr>
            <a:r>
              <a:rPr kumimoji="0" lang="zh-CN" altLang="en-US" sz="2400" b="1" smtClean="0">
                <a:latin typeface="宋体" pitchFamily="2" charset="-122"/>
              </a:rPr>
              <a:t>一、通道的工作过程</a:t>
            </a:r>
            <a:endParaRPr kumimoji="0" lang="en-US" altLang="zh-CN" sz="2400" b="1" smtClean="0">
              <a:latin typeface="宋体" pitchFamily="2" charset="-122"/>
            </a:endParaRPr>
          </a:p>
          <a:p>
            <a:pPr algn="just">
              <a:buFont typeface="Wingdings" pitchFamily="2" charset="2"/>
              <a:buNone/>
            </a:pPr>
            <a:r>
              <a:rPr kumimoji="0" lang="zh-CN" altLang="en-US" sz="2400" b="1" smtClean="0">
                <a:latin typeface="宋体" pitchFamily="2" charset="-122"/>
              </a:rPr>
              <a:t>通道的工作过程，如图</a:t>
            </a:r>
            <a:r>
              <a:rPr kumimoji="0" lang="en-US" altLang="zh-CN" sz="2400" b="1" smtClean="0">
                <a:latin typeface="宋体" pitchFamily="2" charset="-122"/>
              </a:rPr>
              <a:t>8-34</a:t>
            </a:r>
            <a:r>
              <a:rPr kumimoji="0" lang="zh-CN" altLang="en-US" sz="2400" b="1" smtClean="0">
                <a:latin typeface="宋体" pitchFamily="2" charset="-122"/>
              </a:rPr>
              <a:t>所示。</a:t>
            </a:r>
            <a:endParaRPr kumimoji="0" lang="zh-CN" altLang="en-US" sz="2400" b="1" smtClean="0"/>
          </a:p>
        </p:txBody>
      </p:sp>
      <p:graphicFrame>
        <p:nvGraphicFramePr>
          <p:cNvPr id="90116" name="Object 4"/>
          <p:cNvGraphicFramePr>
            <a:graphicFrameLocks noChangeAspect="1"/>
          </p:cNvGraphicFramePr>
          <p:nvPr/>
        </p:nvGraphicFramePr>
        <p:xfrm>
          <a:off x="2362200" y="1828800"/>
          <a:ext cx="4953000" cy="3132138"/>
        </p:xfrm>
        <a:graphic>
          <a:graphicData uri="http://schemas.openxmlformats.org/presentationml/2006/ole">
            <mc:AlternateContent xmlns:mc="http://schemas.openxmlformats.org/markup-compatibility/2006">
              <mc:Choice xmlns:v="urn:schemas-microsoft-com:vml" Requires="v">
                <p:oleObj spid="_x0000_s6148" r:id="rId3" imgW="64123" imgH="64123" progId="CorelDRAW.Graphic.11">
                  <p:embed/>
                </p:oleObj>
              </mc:Choice>
              <mc:Fallback>
                <p:oleObj r:id="rId3" imgW="64123" imgH="64123" progId="CorelDRAW.Graphic.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1828800"/>
                        <a:ext cx="4953000" cy="3132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90117" name="AutoShape 5"/>
          <p:cNvSpPr>
            <a:spLocks/>
          </p:cNvSpPr>
          <p:nvPr/>
        </p:nvSpPr>
        <p:spPr bwMode="auto">
          <a:xfrm>
            <a:off x="533400" y="5105400"/>
            <a:ext cx="3213100" cy="1295400"/>
          </a:xfrm>
          <a:prstGeom prst="borderCallout1">
            <a:avLst>
              <a:gd name="adj1" fmla="val 8824"/>
              <a:gd name="adj2" fmla="val 102370"/>
              <a:gd name="adj3" fmla="val -210417"/>
              <a:gd name="adj4" fmla="val 123718"/>
            </a:avLst>
          </a:prstGeom>
          <a:solidFill>
            <a:schemeClr val="accent1"/>
          </a:solidFill>
          <a:ln w="9525" cmpd="sng">
            <a:solidFill>
              <a:srgbClr val="FF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0" fontAlgn="base" hangingPunct="0">
              <a:spcBef>
                <a:spcPct val="0"/>
              </a:spcBef>
              <a:spcAft>
                <a:spcPct val="0"/>
              </a:spcAft>
            </a:pPr>
            <a:r>
              <a:rPr lang="zh-CN" altLang="en-US" b="1">
                <a:solidFill>
                  <a:srgbClr val="FFFFFF"/>
                </a:solidFill>
                <a:latin typeface="宋体" pitchFamily="2" charset="-122"/>
              </a:rPr>
              <a:t>(1) 用户程序中调用访管指令进入管理程序，由</a:t>
            </a:r>
            <a:r>
              <a:rPr lang="en-US" altLang="zh-CN" b="1">
                <a:solidFill>
                  <a:srgbClr val="FFFFFF"/>
                </a:solidFill>
                <a:latin typeface="宋体" pitchFamily="2" charset="-122"/>
              </a:rPr>
              <a:t>CPU</a:t>
            </a:r>
            <a:r>
              <a:rPr lang="zh-CN" altLang="en-US" b="1">
                <a:solidFill>
                  <a:srgbClr val="FFFFFF"/>
                </a:solidFill>
                <a:latin typeface="宋体" pitchFamily="2" charset="-122"/>
              </a:rPr>
              <a:t>通过管理程序组织一个通道程序，并启动通道。 </a:t>
            </a:r>
          </a:p>
        </p:txBody>
      </p:sp>
      <p:sp>
        <p:nvSpPr>
          <p:cNvPr id="90118" name="AutoShape 6"/>
          <p:cNvSpPr>
            <a:spLocks/>
          </p:cNvSpPr>
          <p:nvPr/>
        </p:nvSpPr>
        <p:spPr bwMode="auto">
          <a:xfrm>
            <a:off x="4038600" y="5241925"/>
            <a:ext cx="4114800" cy="1158875"/>
          </a:xfrm>
          <a:prstGeom prst="borderCallout3">
            <a:avLst>
              <a:gd name="adj1" fmla="val 9861"/>
              <a:gd name="adj2" fmla="val 101852"/>
              <a:gd name="adj3" fmla="val 9861"/>
              <a:gd name="adj4" fmla="val 102352"/>
              <a:gd name="adj5" fmla="val -116847"/>
              <a:gd name="adj6" fmla="val 102352"/>
              <a:gd name="adj7" fmla="val -243833"/>
              <a:gd name="adj8" fmla="val 65046"/>
            </a:avLst>
          </a:prstGeom>
          <a:solidFill>
            <a:schemeClr val="accent1"/>
          </a:solidFill>
          <a:ln w="9525" cmpd="sng">
            <a:solidFill>
              <a:srgbClr val="FF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fontAlgn="base">
              <a:spcBef>
                <a:spcPct val="0"/>
              </a:spcBef>
              <a:spcAft>
                <a:spcPct val="0"/>
              </a:spcAft>
            </a:pPr>
            <a:r>
              <a:rPr lang="zh-CN" altLang="en-US" sz="1600" b="1">
                <a:solidFill>
                  <a:srgbClr val="FFFFFF"/>
                </a:solidFill>
                <a:latin typeface="宋体" pitchFamily="2" charset="-122"/>
              </a:rPr>
              <a:t>(2) 通道处理机执行通道程序，完成指定的数据</a:t>
            </a:r>
            <a:r>
              <a:rPr lang="en-US" altLang="zh-CN" sz="1600" b="1">
                <a:solidFill>
                  <a:srgbClr val="FFFFFF"/>
                </a:solidFill>
                <a:latin typeface="宋体" pitchFamily="2" charset="-122"/>
              </a:rPr>
              <a:t>I/O</a:t>
            </a:r>
            <a:r>
              <a:rPr lang="zh-CN" altLang="en-US" sz="1600" b="1">
                <a:solidFill>
                  <a:srgbClr val="FFFFFF"/>
                </a:solidFill>
                <a:latin typeface="宋体" pitchFamily="2" charset="-122"/>
              </a:rPr>
              <a:t>操作。</a:t>
            </a:r>
          </a:p>
          <a:p>
            <a:pPr fontAlgn="base">
              <a:spcBef>
                <a:spcPct val="0"/>
              </a:spcBef>
              <a:spcAft>
                <a:spcPct val="0"/>
              </a:spcAft>
            </a:pPr>
            <a:r>
              <a:rPr lang="zh-CN" altLang="en-US" sz="1600" b="1">
                <a:solidFill>
                  <a:srgbClr val="FFFFFF"/>
                </a:solidFill>
                <a:latin typeface="宋体" pitchFamily="2" charset="-122"/>
              </a:rPr>
              <a:t>此时</a:t>
            </a:r>
            <a:r>
              <a:rPr lang="en-US" altLang="zh-CN" sz="1600" b="1">
                <a:solidFill>
                  <a:srgbClr val="FFFFFF"/>
                </a:solidFill>
                <a:latin typeface="宋体" pitchFamily="2" charset="-122"/>
              </a:rPr>
              <a:t>CPU</a:t>
            </a:r>
            <a:r>
              <a:rPr lang="zh-CN" altLang="en-US" sz="1600" b="1">
                <a:solidFill>
                  <a:srgbClr val="FFFFFF"/>
                </a:solidFill>
                <a:latin typeface="宋体" pitchFamily="2" charset="-122"/>
              </a:rPr>
              <a:t>可以退出操作系统的管理程序，返回到用户程序中断处继续执行。</a:t>
            </a:r>
          </a:p>
        </p:txBody>
      </p:sp>
      <p:sp>
        <p:nvSpPr>
          <p:cNvPr id="90119" name="Line 7"/>
          <p:cNvSpPr>
            <a:spLocks noChangeShapeType="1"/>
          </p:cNvSpPr>
          <p:nvPr/>
        </p:nvSpPr>
        <p:spPr bwMode="auto">
          <a:xfrm>
            <a:off x="4800600" y="3200400"/>
            <a:ext cx="762000" cy="2743200"/>
          </a:xfrm>
          <a:prstGeom prst="line">
            <a:avLst/>
          </a:prstGeom>
          <a:noFill/>
          <a:ln w="9525" cmpd="sng">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fontAlgn="base">
              <a:spcBef>
                <a:spcPct val="0"/>
              </a:spcBef>
              <a:spcAft>
                <a:spcPct val="0"/>
              </a:spcAft>
              <a:defRPr/>
            </a:pPr>
            <a:endParaRPr lang="zh-CN" altLang="en-US" sz="2400">
              <a:solidFill>
                <a:srgbClr val="000000"/>
              </a:solidFill>
              <a:latin typeface="Times New Roman" charset="0"/>
            </a:endParaRPr>
          </a:p>
        </p:txBody>
      </p:sp>
      <p:sp>
        <p:nvSpPr>
          <p:cNvPr id="90120" name="AutoShape 8"/>
          <p:cNvSpPr>
            <a:spLocks/>
          </p:cNvSpPr>
          <p:nvPr/>
        </p:nvSpPr>
        <p:spPr bwMode="auto">
          <a:xfrm>
            <a:off x="4724400" y="762000"/>
            <a:ext cx="4114800" cy="838200"/>
          </a:xfrm>
          <a:prstGeom prst="borderCallout3">
            <a:avLst>
              <a:gd name="adj1" fmla="val 13634"/>
              <a:gd name="adj2" fmla="val 101852"/>
              <a:gd name="adj3" fmla="val 13634"/>
              <a:gd name="adj4" fmla="val 102352"/>
              <a:gd name="adj5" fmla="val 182764"/>
              <a:gd name="adj6" fmla="val 102352"/>
              <a:gd name="adj7" fmla="val 352653"/>
              <a:gd name="adj8" fmla="val 44134"/>
            </a:avLst>
          </a:prstGeom>
          <a:solidFill>
            <a:schemeClr val="accent1"/>
          </a:solidFill>
          <a:ln w="9525" cmpd="sng">
            <a:solidFill>
              <a:srgbClr val="FF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fontAlgn="base">
              <a:spcBef>
                <a:spcPct val="0"/>
              </a:spcBef>
              <a:spcAft>
                <a:spcPct val="0"/>
              </a:spcAft>
            </a:pPr>
            <a:r>
              <a:rPr lang="zh-CN" altLang="en-US" sz="1600" b="1">
                <a:solidFill>
                  <a:srgbClr val="FFFFFF"/>
                </a:solidFill>
                <a:latin typeface="Times New Roman" pitchFamily="18" charset="0"/>
                <a:cs typeface="Times New Roman" pitchFamily="18" charset="0"/>
              </a:rPr>
              <a:t>(3) </a:t>
            </a:r>
            <a:r>
              <a:rPr lang="zh-CN" altLang="en-US" sz="1600" b="1">
                <a:solidFill>
                  <a:srgbClr val="FFFFFF"/>
                </a:solidFill>
                <a:latin typeface="宋体" pitchFamily="2" charset="-122"/>
              </a:rPr>
              <a:t>通道程序结束后向</a:t>
            </a:r>
            <a:r>
              <a:rPr lang="en-US" altLang="zh-CN" sz="1600" b="1">
                <a:solidFill>
                  <a:srgbClr val="FFFFFF"/>
                </a:solidFill>
                <a:latin typeface="Times New Roman" pitchFamily="18" charset="0"/>
                <a:cs typeface="Times New Roman" pitchFamily="18" charset="0"/>
              </a:rPr>
              <a:t>CPU</a:t>
            </a:r>
            <a:r>
              <a:rPr lang="zh-CN" altLang="en-US" sz="1600" b="1">
                <a:solidFill>
                  <a:srgbClr val="FFFFFF"/>
                </a:solidFill>
                <a:latin typeface="宋体" pitchFamily="2" charset="-122"/>
              </a:rPr>
              <a:t>发中断请求。</a:t>
            </a:r>
            <a:r>
              <a:rPr lang="en-US" altLang="zh-CN" sz="1600" b="1">
                <a:solidFill>
                  <a:srgbClr val="FFFFFF"/>
                </a:solidFill>
                <a:latin typeface="Times New Roman" pitchFamily="18" charset="0"/>
                <a:cs typeface="Times New Roman" pitchFamily="18" charset="0"/>
              </a:rPr>
              <a:t>CPU</a:t>
            </a:r>
            <a:r>
              <a:rPr lang="zh-CN" altLang="en-US" sz="1600" b="1">
                <a:solidFill>
                  <a:srgbClr val="FFFFFF"/>
                </a:solidFill>
                <a:latin typeface="宋体" pitchFamily="2" charset="-122"/>
              </a:rPr>
              <a:t>响应此中断请求后，第二次进入操作系统，调用管理程序对</a:t>
            </a:r>
            <a:r>
              <a:rPr lang="en-US" altLang="zh-CN" sz="1600" b="1">
                <a:solidFill>
                  <a:srgbClr val="FFFFFF"/>
                </a:solidFill>
                <a:latin typeface="Times New Roman" pitchFamily="18" charset="0"/>
                <a:cs typeface="Times New Roman" pitchFamily="18" charset="0"/>
              </a:rPr>
              <a:t>I/O</a:t>
            </a:r>
            <a:r>
              <a:rPr lang="zh-CN" altLang="en-US" sz="1600" b="1">
                <a:solidFill>
                  <a:srgbClr val="FFFFFF"/>
                </a:solidFill>
                <a:latin typeface="宋体" pitchFamily="2" charset="-122"/>
              </a:rPr>
              <a:t>中断进行处理。</a:t>
            </a:r>
            <a:r>
              <a:rPr lang="zh-CN" altLang="en-US" sz="1600">
                <a:solidFill>
                  <a:srgbClr val="FFFFFF"/>
                </a:solidFill>
                <a:latin typeface="宋体" pitchFamily="2" charset="-122"/>
              </a:rPr>
              <a:t> </a:t>
            </a:r>
          </a:p>
        </p:txBody>
      </p:sp>
      <p:sp>
        <p:nvSpPr>
          <p:cNvPr id="90121" name="未知"/>
          <p:cNvSpPr>
            <a:spLocks/>
          </p:cNvSpPr>
          <p:nvPr/>
        </p:nvSpPr>
        <p:spPr bwMode="auto">
          <a:xfrm>
            <a:off x="5905500" y="1905000"/>
            <a:ext cx="2705100" cy="1778000"/>
          </a:xfrm>
          <a:custGeom>
            <a:avLst/>
            <a:gdLst>
              <a:gd name="T0" fmla="*/ 190500 w 1704"/>
              <a:gd name="T1" fmla="*/ 0 h 1120"/>
              <a:gd name="T2" fmla="*/ 419100 w 1704"/>
              <a:gd name="T3" fmla="*/ 1600200 h 1120"/>
              <a:gd name="T4" fmla="*/ 2705100 w 1704"/>
              <a:gd name="T5" fmla="*/ 1066800 h 1120"/>
              <a:gd name="T6" fmla="*/ 0 60000 65536"/>
              <a:gd name="T7" fmla="*/ 0 60000 65536"/>
              <a:gd name="T8" fmla="*/ 0 60000 65536"/>
            </a:gdLst>
            <a:ahLst/>
            <a:cxnLst>
              <a:cxn ang="T6">
                <a:pos x="T0" y="T1"/>
              </a:cxn>
              <a:cxn ang="T7">
                <a:pos x="T2" y="T3"/>
              </a:cxn>
              <a:cxn ang="T8">
                <a:pos x="T4" y="T5"/>
              </a:cxn>
            </a:cxnLst>
            <a:rect l="0" t="0" r="r" b="b"/>
            <a:pathLst>
              <a:path w="1704" h="1120">
                <a:moveTo>
                  <a:pt x="120" y="0"/>
                </a:moveTo>
                <a:cubicBezTo>
                  <a:pt x="60" y="448"/>
                  <a:pt x="0" y="896"/>
                  <a:pt x="264" y="1008"/>
                </a:cubicBezTo>
                <a:cubicBezTo>
                  <a:pt x="528" y="1120"/>
                  <a:pt x="1464" y="728"/>
                  <a:pt x="1704" y="672"/>
                </a:cubicBezTo>
              </a:path>
            </a:pathLst>
          </a:custGeom>
          <a:noFill/>
          <a:ln w="9525" cmpd="sng">
            <a:solidFill>
              <a:srgbClr val="00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fontAlgn="base">
              <a:spcBef>
                <a:spcPct val="0"/>
              </a:spcBef>
              <a:spcAft>
                <a:spcPct val="0"/>
              </a:spcAft>
            </a:pPr>
            <a:endParaRPr lang="zh-CN" altLang="en-US" sz="2400">
              <a:solidFill>
                <a:srgbClr val="000000"/>
              </a:solidFill>
              <a:latin typeface="Times New Roman" pitchFamily="18" charset="0"/>
            </a:endParaRPr>
          </a:p>
        </p:txBody>
      </p:sp>
      <p:sp>
        <p:nvSpPr>
          <p:cNvPr id="90122" name="Text Box 10"/>
          <p:cNvSpPr txBox="1">
            <a:spLocks noChangeArrowheads="1"/>
          </p:cNvSpPr>
          <p:nvPr/>
        </p:nvSpPr>
        <p:spPr bwMode="auto">
          <a:xfrm>
            <a:off x="1066800" y="2667000"/>
            <a:ext cx="1066800" cy="457200"/>
          </a:xfrm>
          <a:prstGeom prst="rect">
            <a:avLst/>
          </a:prstGeom>
          <a:solidFill>
            <a:srgbClr val="FF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fontAlgn="base">
              <a:spcBef>
                <a:spcPct val="50000"/>
              </a:spcBef>
              <a:spcAft>
                <a:spcPct val="0"/>
              </a:spcAft>
              <a:defRPr/>
            </a:pPr>
            <a:r>
              <a:rPr lang="en-US" sz="2400">
                <a:solidFill>
                  <a:srgbClr val="000000"/>
                </a:solidFill>
                <a:latin typeface="Times New Roman" charset="0"/>
              </a:rPr>
              <a:t>cpu</a:t>
            </a:r>
          </a:p>
        </p:txBody>
      </p:sp>
      <p:sp>
        <p:nvSpPr>
          <p:cNvPr id="90123" name="Text Box 11"/>
          <p:cNvSpPr txBox="1">
            <a:spLocks noChangeArrowheads="1"/>
          </p:cNvSpPr>
          <p:nvPr/>
        </p:nvSpPr>
        <p:spPr bwMode="auto">
          <a:xfrm>
            <a:off x="7543800" y="2057400"/>
            <a:ext cx="1066800" cy="457200"/>
          </a:xfrm>
          <a:prstGeom prst="rect">
            <a:avLst/>
          </a:prstGeom>
          <a:solidFill>
            <a:srgbClr val="FF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fontAlgn="base">
              <a:spcBef>
                <a:spcPct val="50000"/>
              </a:spcBef>
              <a:spcAft>
                <a:spcPct val="0"/>
              </a:spcAft>
              <a:defRPr/>
            </a:pPr>
            <a:r>
              <a:rPr lang="zh-CN" altLang="en-US" sz="2400">
                <a:solidFill>
                  <a:srgbClr val="000000"/>
                </a:solidFill>
                <a:latin typeface="Times New Roman" charset="0"/>
              </a:rPr>
              <a:t>通道</a:t>
            </a:r>
          </a:p>
        </p:txBody>
      </p:sp>
    </p:spTree>
    <p:extLst>
      <p:ext uri="{BB962C8B-B14F-4D97-AF65-F5344CB8AC3E}">
        <p14:creationId xmlns:p14="http://schemas.microsoft.com/office/powerpoint/2010/main" val="39446117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幻灯片编号占位符 3"/>
          <p:cNvSpPr>
            <a:spLocks noGrp="1"/>
          </p:cNvSpPr>
          <p:nvPr>
            <p:ph type="sldNum" sz="quarter" idx="12"/>
          </p:nvPr>
        </p:nvSpPr>
        <p:spPr>
          <a:extLst>
            <a:ext uri="{FAA26D3D-D897-4be2-8F04-BA451C77F1D7}">
              <ma14:placeholderFlag xmlns:ma14="http://schemas.microsoft.com/office/mac/drawingml/2011/main" xmlns="" val="1"/>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fld id="{19FCAC48-A86A-47B5-BFE6-738558EC2ADB}" type="slidenum">
              <a:rPr kumimoji="0" lang="zh-CN" altLang="en-US" sz="1400">
                <a:solidFill>
                  <a:srgbClr val="000000"/>
                </a:solidFill>
                <a:latin typeface="Arial" pitchFamily="34" charset="0"/>
              </a:rPr>
              <a:pPr/>
              <a:t>16</a:t>
            </a:fld>
            <a:endParaRPr kumimoji="0" lang="zh-CN" altLang="en-US" sz="1400">
              <a:solidFill>
                <a:srgbClr val="000000"/>
              </a:solidFill>
              <a:latin typeface="Arial" pitchFamily="34" charset="0"/>
            </a:endParaRPr>
          </a:p>
        </p:txBody>
      </p:sp>
      <p:sp>
        <p:nvSpPr>
          <p:cNvPr id="91138" name="Text Box 2"/>
          <p:cNvSpPr txBox="1">
            <a:spLocks noChangeArrowheads="1"/>
          </p:cNvSpPr>
          <p:nvPr/>
        </p:nvSpPr>
        <p:spPr bwMode="auto">
          <a:xfrm>
            <a:off x="1295400" y="304800"/>
            <a:ext cx="7696200" cy="593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just" fontAlgn="base">
              <a:spcBef>
                <a:spcPct val="50000"/>
              </a:spcBef>
              <a:spcAft>
                <a:spcPct val="0"/>
              </a:spcAft>
            </a:pPr>
            <a:r>
              <a:rPr kumimoji="0" lang="zh-CN" altLang="en-US" b="1">
                <a:solidFill>
                  <a:srgbClr val="000000"/>
                </a:solidFill>
                <a:latin typeface="宋体" pitchFamily="2" charset="-122"/>
              </a:rPr>
              <a:t>1. 通道的参数</a:t>
            </a:r>
          </a:p>
          <a:p>
            <a:pPr algn="just" fontAlgn="base">
              <a:spcBef>
                <a:spcPct val="50000"/>
              </a:spcBef>
              <a:spcAft>
                <a:spcPct val="0"/>
              </a:spcAft>
            </a:pPr>
            <a:r>
              <a:rPr kumimoji="0" lang="zh-CN" altLang="en-US" b="1">
                <a:solidFill>
                  <a:srgbClr val="000000"/>
                </a:solidFill>
                <a:latin typeface="宋体" pitchFamily="2" charset="-122"/>
              </a:rPr>
              <a:t>(1) </a:t>
            </a:r>
            <a:r>
              <a:rPr kumimoji="0" lang="zh-CN" altLang="en-US" b="1">
                <a:solidFill>
                  <a:srgbClr val="3366CC"/>
                </a:solidFill>
                <a:latin typeface="宋体" pitchFamily="2" charset="-122"/>
              </a:rPr>
              <a:t>设备选择时间</a:t>
            </a:r>
            <a:r>
              <a:rPr kumimoji="0" lang="en-US" altLang="zh-CN" b="1">
                <a:solidFill>
                  <a:srgbClr val="3366CC"/>
                </a:solidFill>
                <a:latin typeface="宋体" pitchFamily="2" charset="-122"/>
              </a:rPr>
              <a:t>T</a:t>
            </a:r>
            <a:r>
              <a:rPr kumimoji="0" lang="en-US" altLang="zh-CN" b="1" baseline="-30000">
                <a:solidFill>
                  <a:srgbClr val="3366CC"/>
                </a:solidFill>
                <a:latin typeface="宋体" pitchFamily="2" charset="-122"/>
              </a:rPr>
              <a:t>s</a:t>
            </a:r>
            <a:r>
              <a:rPr kumimoji="0" lang="en-US" altLang="en-US" b="1">
                <a:solidFill>
                  <a:srgbClr val="000000"/>
                </a:solidFill>
                <a:latin typeface="宋体" pitchFamily="2" charset="-122"/>
              </a:rPr>
              <a:t>：</a:t>
            </a:r>
            <a:r>
              <a:rPr kumimoji="0" lang="zh-CN" altLang="en-US" b="1">
                <a:solidFill>
                  <a:srgbClr val="000000"/>
                </a:solidFill>
                <a:latin typeface="宋体" pitchFamily="2" charset="-122"/>
              </a:rPr>
              <a:t>从通道响应</a:t>
            </a:r>
            <a:r>
              <a:rPr kumimoji="0" lang="en-US" altLang="zh-CN" b="1">
                <a:solidFill>
                  <a:srgbClr val="000000"/>
                </a:solidFill>
                <a:latin typeface="宋体" pitchFamily="2" charset="-122"/>
              </a:rPr>
              <a:t>I/O</a:t>
            </a:r>
            <a:r>
              <a:rPr kumimoji="0" lang="zh-CN" altLang="en-US" b="1">
                <a:solidFill>
                  <a:srgbClr val="000000"/>
                </a:solidFill>
                <a:latin typeface="宋体" pitchFamily="2" charset="-122"/>
              </a:rPr>
              <a:t>设备发出数据传送请求开始，到通道实际为这台</a:t>
            </a:r>
            <a:r>
              <a:rPr kumimoji="0" lang="en-US" altLang="zh-CN" b="1">
                <a:solidFill>
                  <a:srgbClr val="000000"/>
                </a:solidFill>
                <a:latin typeface="宋体" pitchFamily="2" charset="-122"/>
              </a:rPr>
              <a:t>I/O</a:t>
            </a:r>
            <a:r>
              <a:rPr kumimoji="0" lang="zh-CN" altLang="en-US" b="1">
                <a:solidFill>
                  <a:srgbClr val="000000"/>
                </a:solidFill>
                <a:latin typeface="宋体" pitchFamily="2" charset="-122"/>
              </a:rPr>
              <a:t>设备传送数据所需要的时间。</a:t>
            </a:r>
          </a:p>
          <a:p>
            <a:pPr algn="just" fontAlgn="base">
              <a:spcBef>
                <a:spcPct val="50000"/>
              </a:spcBef>
              <a:spcAft>
                <a:spcPct val="0"/>
              </a:spcAft>
            </a:pPr>
            <a:r>
              <a:rPr kumimoji="0" lang="zh-CN" altLang="en-US" b="1">
                <a:solidFill>
                  <a:srgbClr val="000000"/>
                </a:solidFill>
                <a:latin typeface="宋体" pitchFamily="2" charset="-122"/>
              </a:rPr>
              <a:t>(2) </a:t>
            </a:r>
            <a:r>
              <a:rPr kumimoji="0" lang="zh-CN" altLang="en-US" b="1">
                <a:solidFill>
                  <a:srgbClr val="3366CC"/>
                </a:solidFill>
                <a:latin typeface="宋体" pitchFamily="2" charset="-122"/>
              </a:rPr>
              <a:t>传送一个字节所用的时间</a:t>
            </a:r>
            <a:r>
              <a:rPr kumimoji="0" lang="en-US" altLang="zh-CN" b="1">
                <a:solidFill>
                  <a:srgbClr val="3366CC"/>
                </a:solidFill>
                <a:latin typeface="宋体" pitchFamily="2" charset="-122"/>
              </a:rPr>
              <a:t>T</a:t>
            </a:r>
            <a:r>
              <a:rPr kumimoji="0" lang="en-US" altLang="zh-CN" b="1" baseline="-30000">
                <a:solidFill>
                  <a:srgbClr val="3366CC"/>
                </a:solidFill>
                <a:latin typeface="宋体" pitchFamily="2" charset="-122"/>
              </a:rPr>
              <a:t>d</a:t>
            </a:r>
            <a:r>
              <a:rPr kumimoji="0" lang="en-US" altLang="en-US" b="1">
                <a:solidFill>
                  <a:srgbClr val="000000"/>
                </a:solidFill>
                <a:latin typeface="宋体" pitchFamily="2" charset="-122"/>
              </a:rPr>
              <a:t>：</a:t>
            </a:r>
            <a:r>
              <a:rPr kumimoji="0" lang="zh-CN" altLang="en-US" b="1">
                <a:solidFill>
                  <a:srgbClr val="000000"/>
                </a:solidFill>
                <a:latin typeface="宋体" pitchFamily="2" charset="-122"/>
              </a:rPr>
              <a:t>通道执行一条通道指令，即数据传送指令所用的时间。</a:t>
            </a:r>
          </a:p>
          <a:p>
            <a:pPr algn="just" fontAlgn="base">
              <a:spcBef>
                <a:spcPct val="50000"/>
              </a:spcBef>
              <a:spcAft>
                <a:spcPct val="0"/>
              </a:spcAft>
            </a:pPr>
            <a:r>
              <a:rPr kumimoji="0" lang="zh-CN" altLang="en-US" b="1">
                <a:solidFill>
                  <a:srgbClr val="000000"/>
                </a:solidFill>
                <a:latin typeface="宋体" pitchFamily="2" charset="-122"/>
              </a:rPr>
              <a:t>(3) </a:t>
            </a:r>
            <a:r>
              <a:rPr kumimoji="0" lang="zh-CN" altLang="en-US" b="1">
                <a:solidFill>
                  <a:srgbClr val="3366CC"/>
                </a:solidFill>
                <a:latin typeface="宋体" pitchFamily="2" charset="-122"/>
              </a:rPr>
              <a:t>一个通道上连接的</a:t>
            </a:r>
            <a:r>
              <a:rPr kumimoji="0" lang="en-US" altLang="zh-CN" b="1">
                <a:solidFill>
                  <a:srgbClr val="3366CC"/>
                </a:solidFill>
                <a:latin typeface="宋体" pitchFamily="2" charset="-122"/>
              </a:rPr>
              <a:t>I/O</a:t>
            </a:r>
            <a:r>
              <a:rPr kumimoji="0" lang="zh-CN" altLang="en-US" b="1">
                <a:solidFill>
                  <a:srgbClr val="3366CC"/>
                </a:solidFill>
                <a:latin typeface="宋体" pitchFamily="2" charset="-122"/>
              </a:rPr>
              <a:t>设备台数</a:t>
            </a:r>
            <a:r>
              <a:rPr kumimoji="0" lang="en-US" altLang="zh-CN" b="1">
                <a:solidFill>
                  <a:srgbClr val="3366CC"/>
                </a:solidFill>
                <a:latin typeface="宋体" pitchFamily="2" charset="-122"/>
              </a:rPr>
              <a:t>P</a:t>
            </a:r>
            <a:r>
              <a:rPr kumimoji="0" lang="en-US" altLang="en-US" b="1">
                <a:solidFill>
                  <a:srgbClr val="000000"/>
                </a:solidFill>
                <a:latin typeface="宋体" pitchFamily="2" charset="-122"/>
              </a:rPr>
              <a:t>：</a:t>
            </a:r>
            <a:r>
              <a:rPr kumimoji="0" lang="zh-CN" altLang="en-US" b="1">
                <a:solidFill>
                  <a:srgbClr val="000000"/>
                </a:solidFill>
                <a:latin typeface="宋体" pitchFamily="2" charset="-122"/>
              </a:rPr>
              <a:t>这些</a:t>
            </a:r>
            <a:r>
              <a:rPr kumimoji="0" lang="en-US" altLang="zh-CN" b="1">
                <a:solidFill>
                  <a:srgbClr val="000000"/>
                </a:solidFill>
                <a:latin typeface="宋体" pitchFamily="2" charset="-122"/>
              </a:rPr>
              <a:t>I/O</a:t>
            </a:r>
            <a:r>
              <a:rPr kumimoji="0" lang="zh-CN" altLang="en-US" b="1">
                <a:solidFill>
                  <a:srgbClr val="000000"/>
                </a:solidFill>
                <a:latin typeface="宋体" pitchFamily="2" charset="-122"/>
              </a:rPr>
              <a:t>设备同时工作。</a:t>
            </a:r>
          </a:p>
          <a:p>
            <a:pPr algn="just" fontAlgn="base">
              <a:spcBef>
                <a:spcPct val="50000"/>
              </a:spcBef>
              <a:spcAft>
                <a:spcPct val="0"/>
              </a:spcAft>
            </a:pPr>
            <a:r>
              <a:rPr kumimoji="0" lang="zh-CN" altLang="en-US" b="1">
                <a:solidFill>
                  <a:srgbClr val="000000"/>
                </a:solidFill>
                <a:latin typeface="宋体" pitchFamily="2" charset="-122"/>
              </a:rPr>
              <a:t>(4) </a:t>
            </a:r>
            <a:r>
              <a:rPr kumimoji="0" lang="zh-CN" altLang="en-US" b="1">
                <a:solidFill>
                  <a:srgbClr val="3366CC"/>
                </a:solidFill>
                <a:latin typeface="宋体" pitchFamily="2" charset="-122"/>
              </a:rPr>
              <a:t>每一个</a:t>
            </a:r>
            <a:r>
              <a:rPr kumimoji="0" lang="en-US" altLang="zh-CN" b="1">
                <a:solidFill>
                  <a:srgbClr val="3366CC"/>
                </a:solidFill>
                <a:latin typeface="宋体" pitchFamily="2" charset="-122"/>
              </a:rPr>
              <a:t>I/O</a:t>
            </a:r>
            <a:r>
              <a:rPr kumimoji="0" lang="zh-CN" altLang="en-US" b="1">
                <a:solidFill>
                  <a:srgbClr val="3366CC"/>
                </a:solidFill>
                <a:latin typeface="宋体" pitchFamily="2" charset="-122"/>
              </a:rPr>
              <a:t>设备传送的字节个数</a:t>
            </a:r>
            <a:r>
              <a:rPr kumimoji="0" lang="en-US" altLang="zh-CN" b="1">
                <a:solidFill>
                  <a:srgbClr val="3366CC"/>
                </a:solidFill>
                <a:latin typeface="宋体" pitchFamily="2" charset="-122"/>
              </a:rPr>
              <a:t>n</a:t>
            </a:r>
            <a:r>
              <a:rPr kumimoji="0" lang="en-US" altLang="en-US" b="1">
                <a:solidFill>
                  <a:srgbClr val="000000"/>
                </a:solidFill>
                <a:latin typeface="宋体" pitchFamily="2" charset="-122"/>
              </a:rPr>
              <a:t>：</a:t>
            </a:r>
            <a:r>
              <a:rPr kumimoji="0" lang="zh-CN" altLang="en-US" b="1">
                <a:solidFill>
                  <a:srgbClr val="000000"/>
                </a:solidFill>
                <a:latin typeface="宋体" pitchFamily="2" charset="-122"/>
              </a:rPr>
              <a:t>假设每台</a:t>
            </a:r>
            <a:r>
              <a:rPr kumimoji="0" lang="en-US" altLang="zh-CN" b="1">
                <a:solidFill>
                  <a:srgbClr val="000000"/>
                </a:solidFill>
                <a:latin typeface="宋体" pitchFamily="2" charset="-122"/>
              </a:rPr>
              <a:t>I/O</a:t>
            </a:r>
            <a:r>
              <a:rPr kumimoji="0" lang="zh-CN" altLang="en-US" b="1">
                <a:solidFill>
                  <a:srgbClr val="000000"/>
                </a:solidFill>
                <a:latin typeface="宋体" pitchFamily="2" charset="-122"/>
              </a:rPr>
              <a:t>设备传送的字节数都相同都是</a:t>
            </a:r>
            <a:r>
              <a:rPr kumimoji="0" lang="en-US" altLang="zh-CN" b="1">
                <a:solidFill>
                  <a:srgbClr val="000000"/>
                </a:solidFill>
                <a:latin typeface="宋体" pitchFamily="2" charset="-122"/>
              </a:rPr>
              <a:t>n</a:t>
            </a:r>
            <a:r>
              <a:rPr kumimoji="0" lang="en-US" altLang="en-US" b="1">
                <a:solidFill>
                  <a:srgbClr val="000000"/>
                </a:solidFill>
                <a:latin typeface="宋体" pitchFamily="2" charset="-122"/>
              </a:rPr>
              <a:t>。</a:t>
            </a:r>
            <a:endParaRPr kumimoji="0" lang="en-US" altLang="zh-CN" b="1">
              <a:solidFill>
                <a:srgbClr val="000000"/>
              </a:solidFill>
              <a:latin typeface="宋体" pitchFamily="2" charset="-122"/>
            </a:endParaRPr>
          </a:p>
          <a:p>
            <a:pPr algn="just" fontAlgn="base">
              <a:spcBef>
                <a:spcPct val="50000"/>
              </a:spcBef>
              <a:spcAft>
                <a:spcPct val="0"/>
              </a:spcAft>
            </a:pPr>
            <a:r>
              <a:rPr kumimoji="0" lang="en-US" altLang="zh-CN" b="1">
                <a:solidFill>
                  <a:srgbClr val="000000"/>
                </a:solidFill>
                <a:latin typeface="宋体" pitchFamily="2" charset="-122"/>
              </a:rPr>
              <a:t>(5) </a:t>
            </a:r>
            <a:r>
              <a:rPr kumimoji="0" lang="zh-CN" altLang="en-US" b="1">
                <a:solidFill>
                  <a:srgbClr val="3366CC"/>
                </a:solidFill>
                <a:latin typeface="宋体" pitchFamily="2" charset="-122"/>
              </a:rPr>
              <a:t>通道完成所有数据传送所需的时间</a:t>
            </a:r>
            <a:r>
              <a:rPr kumimoji="0" lang="en-US" altLang="zh-CN" b="1">
                <a:solidFill>
                  <a:srgbClr val="3366CC"/>
                </a:solidFill>
                <a:latin typeface="宋体" pitchFamily="2" charset="-122"/>
              </a:rPr>
              <a:t>T</a:t>
            </a:r>
          </a:p>
          <a:p>
            <a:pPr algn="just" fontAlgn="base">
              <a:spcBef>
                <a:spcPct val="50000"/>
              </a:spcBef>
              <a:spcAft>
                <a:spcPct val="0"/>
              </a:spcAft>
            </a:pPr>
            <a:r>
              <a:rPr kumimoji="0" lang="en-US" altLang="zh-CN" b="1">
                <a:solidFill>
                  <a:srgbClr val="000000"/>
                </a:solidFill>
                <a:latin typeface="宋体" pitchFamily="2" charset="-122"/>
              </a:rPr>
              <a:t>(6)</a:t>
            </a:r>
            <a:r>
              <a:rPr kumimoji="0" lang="zh-CN" altLang="en-US" b="1">
                <a:solidFill>
                  <a:srgbClr val="3366CC"/>
                </a:solidFill>
                <a:latin typeface="宋体" pitchFamily="2" charset="-122"/>
              </a:rPr>
              <a:t>最大数据传送率或通道最大流量</a:t>
            </a:r>
            <a:r>
              <a:rPr kumimoji="0" lang="zh-CN" altLang="en-US" b="1">
                <a:solidFill>
                  <a:srgbClr val="3366CC"/>
                </a:solidFill>
                <a:cs typeface="Times New Roman" pitchFamily="18" charset="0"/>
              </a:rPr>
              <a:t>(</a:t>
            </a:r>
            <a:r>
              <a:rPr kumimoji="0" lang="zh-CN" altLang="en-US" b="1">
                <a:solidFill>
                  <a:srgbClr val="3366CC"/>
                </a:solidFill>
                <a:latin typeface="宋体" pitchFamily="2" charset="-122"/>
              </a:rPr>
              <a:t>极限流量</a:t>
            </a:r>
            <a:r>
              <a:rPr kumimoji="0" lang="zh-CN" altLang="en-US" b="1">
                <a:solidFill>
                  <a:srgbClr val="3366CC"/>
                </a:solidFill>
                <a:cs typeface="Times New Roman" pitchFamily="18" charset="0"/>
              </a:rPr>
              <a:t>) </a:t>
            </a:r>
            <a:r>
              <a:rPr kumimoji="0" lang="zh-CN" altLang="en-US" b="1">
                <a:solidFill>
                  <a:srgbClr val="3366CC"/>
                </a:solidFill>
              </a:rPr>
              <a:t>：</a:t>
            </a:r>
            <a:r>
              <a:rPr kumimoji="0" lang="zh-CN" altLang="en-US" b="1">
                <a:solidFill>
                  <a:srgbClr val="000000"/>
                </a:solidFill>
                <a:latin typeface="宋体" pitchFamily="2" charset="-122"/>
              </a:rPr>
              <a:t>在单位时间内允许传送的最大字节数或位数</a:t>
            </a:r>
            <a:endParaRPr kumimoji="0" lang="zh-CN" altLang="en-US" b="1">
              <a:solidFill>
                <a:srgbClr val="000000"/>
              </a:solidFill>
            </a:endParaRPr>
          </a:p>
        </p:txBody>
      </p:sp>
    </p:spTree>
    <p:extLst>
      <p:ext uri="{BB962C8B-B14F-4D97-AF65-F5344CB8AC3E}">
        <p14:creationId xmlns:p14="http://schemas.microsoft.com/office/powerpoint/2010/main" val="20219771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编号占位符 3"/>
          <p:cNvSpPr>
            <a:spLocks noGrp="1"/>
          </p:cNvSpPr>
          <p:nvPr>
            <p:ph type="sldNum" sz="quarter" idx="12"/>
          </p:nvPr>
        </p:nvSpPr>
        <p:spPr>
          <a:extLst>
            <a:ext uri="{FAA26D3D-D897-4be2-8F04-BA451C77F1D7}">
              <ma14:placeholderFlag xmlns:ma14="http://schemas.microsoft.com/office/mac/drawingml/2011/main" xmlns="" val="1"/>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fld id="{89A7B5D6-A8BD-41C5-9211-F614324695D5}" type="slidenum">
              <a:rPr kumimoji="0" lang="zh-CN" altLang="en-US" sz="1400">
                <a:solidFill>
                  <a:srgbClr val="000000"/>
                </a:solidFill>
                <a:latin typeface="Arial" pitchFamily="34" charset="0"/>
              </a:rPr>
              <a:pPr/>
              <a:t>17</a:t>
            </a:fld>
            <a:endParaRPr kumimoji="0" lang="zh-CN" altLang="en-US" sz="1400">
              <a:solidFill>
                <a:srgbClr val="000000"/>
              </a:solidFill>
              <a:latin typeface="Arial" pitchFamily="34" charset="0"/>
            </a:endParaRPr>
          </a:p>
        </p:txBody>
      </p:sp>
      <p:sp>
        <p:nvSpPr>
          <p:cNvPr id="92162" name="Text Box 2"/>
          <p:cNvSpPr txBox="1">
            <a:spLocks noChangeArrowheads="1"/>
          </p:cNvSpPr>
          <p:nvPr/>
        </p:nvSpPr>
        <p:spPr bwMode="auto">
          <a:xfrm>
            <a:off x="1295400" y="304800"/>
            <a:ext cx="7391400" cy="5846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just" fontAlgn="base">
              <a:spcBef>
                <a:spcPct val="50000"/>
              </a:spcBef>
              <a:spcAft>
                <a:spcPct val="0"/>
              </a:spcAft>
            </a:pPr>
            <a:r>
              <a:rPr kumimoji="0" lang="zh-CN" altLang="en-US" b="1">
                <a:solidFill>
                  <a:srgbClr val="000000"/>
                </a:solidFill>
                <a:latin typeface="宋体" pitchFamily="2" charset="-122"/>
              </a:rPr>
              <a:t>2. 通道的流量计算</a:t>
            </a:r>
          </a:p>
          <a:p>
            <a:pPr algn="just" fontAlgn="base">
              <a:spcBef>
                <a:spcPct val="50000"/>
              </a:spcBef>
              <a:spcAft>
                <a:spcPct val="0"/>
              </a:spcAft>
            </a:pPr>
            <a:r>
              <a:rPr kumimoji="0" lang="zh-CN" altLang="en-US" b="1">
                <a:solidFill>
                  <a:srgbClr val="000000"/>
                </a:solidFill>
                <a:cs typeface="Times New Roman" pitchFamily="18" charset="0"/>
              </a:rPr>
              <a:t>(1) </a:t>
            </a:r>
            <a:r>
              <a:rPr kumimoji="0" lang="zh-CN" altLang="en-US" b="1">
                <a:solidFill>
                  <a:srgbClr val="000000"/>
                </a:solidFill>
                <a:latin typeface="宋体" pitchFamily="2" charset="-122"/>
              </a:rPr>
              <a:t>字节多路通道：</a:t>
            </a:r>
          </a:p>
          <a:p>
            <a:pPr algn="just" fontAlgn="base">
              <a:spcBef>
                <a:spcPct val="50000"/>
              </a:spcBef>
              <a:spcAft>
                <a:spcPct val="0"/>
              </a:spcAft>
            </a:pPr>
            <a:r>
              <a:rPr kumimoji="0" lang="zh-CN" altLang="en-US" sz="2000" b="1">
                <a:solidFill>
                  <a:srgbClr val="000000"/>
                </a:solidFill>
                <a:latin typeface="宋体" pitchFamily="2" charset="-122"/>
                <a:cs typeface="Times New Roman" pitchFamily="18" charset="0"/>
              </a:rPr>
              <a:t>总共需要的时间</a:t>
            </a:r>
            <a:r>
              <a:rPr kumimoji="0" lang="en-US" altLang="zh-CN" sz="2000" b="1">
                <a:solidFill>
                  <a:srgbClr val="000000"/>
                </a:solidFill>
                <a:cs typeface="Times New Roman" pitchFamily="18" charset="0"/>
              </a:rPr>
              <a:t>T</a:t>
            </a:r>
            <a:r>
              <a:rPr kumimoji="0" lang="en-US" altLang="zh-CN" sz="2000" b="1" baseline="-30000">
                <a:solidFill>
                  <a:srgbClr val="000000"/>
                </a:solidFill>
                <a:cs typeface="Times New Roman" pitchFamily="18" charset="0"/>
              </a:rPr>
              <a:t>byte</a:t>
            </a:r>
            <a:r>
              <a:rPr kumimoji="0" lang="en-US" altLang="zh-CN" sz="2000" b="1">
                <a:solidFill>
                  <a:srgbClr val="000000"/>
                </a:solidFill>
                <a:cs typeface="Times New Roman" pitchFamily="18" charset="0"/>
              </a:rPr>
              <a:t>=(T</a:t>
            </a:r>
            <a:r>
              <a:rPr kumimoji="0" lang="en-US" altLang="zh-CN" sz="2000" b="1" baseline="-30000">
                <a:solidFill>
                  <a:srgbClr val="000000"/>
                </a:solidFill>
                <a:cs typeface="Times New Roman" pitchFamily="18" charset="0"/>
              </a:rPr>
              <a:t>s</a:t>
            </a:r>
            <a:r>
              <a:rPr kumimoji="0" lang="en-US" altLang="zh-CN" sz="2000" b="1">
                <a:solidFill>
                  <a:srgbClr val="000000"/>
                </a:solidFill>
                <a:cs typeface="Times New Roman" pitchFamily="18" charset="0"/>
              </a:rPr>
              <a:t>+T</a:t>
            </a:r>
            <a:r>
              <a:rPr kumimoji="0" lang="en-US" altLang="zh-CN" sz="2000" b="1" baseline="-30000">
                <a:solidFill>
                  <a:srgbClr val="000000"/>
                </a:solidFill>
                <a:cs typeface="Times New Roman" pitchFamily="18" charset="0"/>
              </a:rPr>
              <a:t>d</a:t>
            </a:r>
            <a:r>
              <a:rPr kumimoji="0" lang="en-US" altLang="zh-CN" sz="2000" b="1">
                <a:solidFill>
                  <a:srgbClr val="000000"/>
                </a:solidFill>
                <a:cs typeface="Times New Roman" pitchFamily="18" charset="0"/>
              </a:rPr>
              <a:t>)·P·n</a:t>
            </a:r>
          </a:p>
          <a:p>
            <a:pPr algn="just" fontAlgn="base">
              <a:spcBef>
                <a:spcPct val="50000"/>
              </a:spcBef>
              <a:spcAft>
                <a:spcPct val="0"/>
              </a:spcAft>
            </a:pPr>
            <a:r>
              <a:rPr kumimoji="0" lang="zh-CN" altLang="en-US" sz="2000" b="1">
                <a:solidFill>
                  <a:srgbClr val="000000"/>
                </a:solidFill>
                <a:latin typeface="宋体" pitchFamily="2" charset="-122"/>
                <a:cs typeface="Times New Roman" pitchFamily="18" charset="0"/>
              </a:rPr>
              <a:t>最大流量为</a:t>
            </a:r>
            <a:r>
              <a:rPr kumimoji="0" lang="en-US" altLang="zh-CN" sz="2000" b="1">
                <a:solidFill>
                  <a:srgbClr val="000000"/>
                </a:solidFill>
                <a:cs typeface="Times New Roman" pitchFamily="18" charset="0"/>
              </a:rPr>
              <a:t>f</a:t>
            </a:r>
            <a:r>
              <a:rPr kumimoji="0" lang="en-US" altLang="zh-CN" sz="2000" b="1" baseline="-30000">
                <a:solidFill>
                  <a:srgbClr val="000000"/>
                </a:solidFill>
                <a:cs typeface="Times New Roman" pitchFamily="18" charset="0"/>
              </a:rPr>
              <a:t>MAX.byte</a:t>
            </a:r>
            <a:r>
              <a:rPr kumimoji="0" lang="en-US" altLang="zh-CN" sz="2000" b="1">
                <a:solidFill>
                  <a:srgbClr val="000000"/>
                </a:solidFill>
                <a:cs typeface="Times New Roman" pitchFamily="18" charset="0"/>
              </a:rPr>
              <a:t>=P·n/(T</a:t>
            </a:r>
            <a:r>
              <a:rPr kumimoji="0" lang="en-US" altLang="zh-CN" sz="2000" b="1" baseline="-30000">
                <a:solidFill>
                  <a:srgbClr val="000000"/>
                </a:solidFill>
                <a:cs typeface="Times New Roman" pitchFamily="18" charset="0"/>
              </a:rPr>
              <a:t>s</a:t>
            </a:r>
            <a:r>
              <a:rPr kumimoji="0" lang="en-US" altLang="zh-CN" sz="2000" b="1">
                <a:solidFill>
                  <a:srgbClr val="000000"/>
                </a:solidFill>
                <a:cs typeface="Times New Roman" pitchFamily="18" charset="0"/>
              </a:rPr>
              <a:t>+T</a:t>
            </a:r>
            <a:r>
              <a:rPr kumimoji="0" lang="en-US" altLang="zh-CN" sz="2000" b="1" baseline="-30000">
                <a:solidFill>
                  <a:srgbClr val="000000"/>
                </a:solidFill>
                <a:cs typeface="Times New Roman" pitchFamily="18" charset="0"/>
              </a:rPr>
              <a:t>d</a:t>
            </a:r>
            <a:r>
              <a:rPr kumimoji="0" lang="en-US" altLang="zh-CN" sz="2000" b="1">
                <a:solidFill>
                  <a:srgbClr val="000000"/>
                </a:solidFill>
                <a:cs typeface="Times New Roman" pitchFamily="18" charset="0"/>
              </a:rPr>
              <a:t>)·P·n=1/(T</a:t>
            </a:r>
            <a:r>
              <a:rPr kumimoji="0" lang="en-US" altLang="zh-CN" sz="2000" b="1" baseline="-30000">
                <a:solidFill>
                  <a:srgbClr val="000000"/>
                </a:solidFill>
                <a:cs typeface="Times New Roman" pitchFamily="18" charset="0"/>
              </a:rPr>
              <a:t>s</a:t>
            </a:r>
            <a:r>
              <a:rPr kumimoji="0" lang="en-US" altLang="zh-CN" sz="2000" b="1">
                <a:solidFill>
                  <a:srgbClr val="000000"/>
                </a:solidFill>
                <a:cs typeface="Times New Roman" pitchFamily="18" charset="0"/>
              </a:rPr>
              <a:t>+T</a:t>
            </a:r>
            <a:r>
              <a:rPr kumimoji="0" lang="en-US" altLang="zh-CN" sz="2000" b="1" baseline="-30000">
                <a:solidFill>
                  <a:srgbClr val="000000"/>
                </a:solidFill>
                <a:cs typeface="Times New Roman" pitchFamily="18" charset="0"/>
              </a:rPr>
              <a:t>d</a:t>
            </a:r>
            <a:r>
              <a:rPr kumimoji="0" lang="en-US" altLang="zh-CN" sz="2000" b="1">
                <a:solidFill>
                  <a:srgbClr val="000000"/>
                </a:solidFill>
                <a:cs typeface="Times New Roman" pitchFamily="18" charset="0"/>
              </a:rPr>
              <a:t>)</a:t>
            </a:r>
          </a:p>
          <a:p>
            <a:pPr algn="just" fontAlgn="base">
              <a:spcBef>
                <a:spcPct val="50000"/>
              </a:spcBef>
              <a:spcAft>
                <a:spcPct val="0"/>
              </a:spcAft>
            </a:pPr>
            <a:r>
              <a:rPr kumimoji="0" lang="zh-CN" altLang="en-US" b="1">
                <a:solidFill>
                  <a:srgbClr val="000000"/>
                </a:solidFill>
                <a:cs typeface="Times New Roman" pitchFamily="18" charset="0"/>
              </a:rPr>
              <a:t>(2) </a:t>
            </a:r>
            <a:r>
              <a:rPr kumimoji="0" lang="zh-CN" altLang="en-US" b="1">
                <a:solidFill>
                  <a:srgbClr val="000000"/>
                </a:solidFill>
                <a:latin typeface="宋体" pitchFamily="2" charset="-122"/>
              </a:rPr>
              <a:t>选择通道： </a:t>
            </a:r>
          </a:p>
          <a:p>
            <a:pPr algn="just" fontAlgn="base">
              <a:spcBef>
                <a:spcPct val="50000"/>
              </a:spcBef>
              <a:spcAft>
                <a:spcPct val="0"/>
              </a:spcAft>
            </a:pPr>
            <a:r>
              <a:rPr kumimoji="0" lang="zh-CN" altLang="en-US" sz="2000" b="1">
                <a:solidFill>
                  <a:srgbClr val="000000"/>
                </a:solidFill>
                <a:latin typeface="宋体" pitchFamily="2" charset="-122"/>
              </a:rPr>
              <a:t>总共需要的时间</a:t>
            </a:r>
            <a:r>
              <a:rPr kumimoji="0" lang="en-US" altLang="zh-CN" sz="2000" b="1">
                <a:solidFill>
                  <a:srgbClr val="000000"/>
                </a:solidFill>
                <a:cs typeface="Times New Roman" pitchFamily="18" charset="0"/>
              </a:rPr>
              <a:t>T</a:t>
            </a:r>
            <a:r>
              <a:rPr kumimoji="0" lang="en-US" altLang="zh-CN" sz="2000" b="1" baseline="-30000">
                <a:solidFill>
                  <a:srgbClr val="000000"/>
                </a:solidFill>
                <a:cs typeface="Times New Roman" pitchFamily="18" charset="0"/>
              </a:rPr>
              <a:t>select</a:t>
            </a:r>
            <a:r>
              <a:rPr kumimoji="0" lang="en-US" altLang="zh-CN" sz="2000" b="1">
                <a:solidFill>
                  <a:srgbClr val="000000"/>
                </a:solidFill>
                <a:cs typeface="Times New Roman" pitchFamily="18" charset="0"/>
              </a:rPr>
              <a:t>= (T</a:t>
            </a:r>
            <a:r>
              <a:rPr kumimoji="0" lang="en-US" altLang="zh-CN" sz="2000" b="1" baseline="-30000">
                <a:solidFill>
                  <a:srgbClr val="000000"/>
                </a:solidFill>
                <a:cs typeface="Times New Roman" pitchFamily="18" charset="0"/>
              </a:rPr>
              <a:t>s</a:t>
            </a:r>
            <a:r>
              <a:rPr kumimoji="0" lang="en-US" altLang="zh-CN" sz="2000" b="1">
                <a:solidFill>
                  <a:srgbClr val="000000"/>
                </a:solidFill>
                <a:cs typeface="Times New Roman" pitchFamily="18" charset="0"/>
              </a:rPr>
              <a:t>/n +T</a:t>
            </a:r>
            <a:r>
              <a:rPr kumimoji="0" lang="en-US" altLang="zh-CN" sz="2000" b="1" baseline="-30000">
                <a:solidFill>
                  <a:srgbClr val="000000"/>
                </a:solidFill>
                <a:cs typeface="Times New Roman" pitchFamily="18" charset="0"/>
              </a:rPr>
              <a:t>d</a:t>
            </a:r>
            <a:r>
              <a:rPr kumimoji="0" lang="en-US" altLang="zh-CN" sz="2000" b="1">
                <a:solidFill>
                  <a:srgbClr val="000000"/>
                </a:solidFill>
                <a:cs typeface="Times New Roman" pitchFamily="18" charset="0"/>
              </a:rPr>
              <a:t>)</a:t>
            </a:r>
            <a:r>
              <a:rPr kumimoji="0" lang="en-US" altLang="zh-CN" sz="2000" b="1">
                <a:solidFill>
                  <a:srgbClr val="000000"/>
                </a:solidFill>
              </a:rPr>
              <a:t>·</a:t>
            </a:r>
            <a:r>
              <a:rPr kumimoji="0" lang="en-US" altLang="zh-CN" sz="2000" b="1">
                <a:solidFill>
                  <a:srgbClr val="000000"/>
                </a:solidFill>
                <a:cs typeface="Times New Roman" pitchFamily="18" charset="0"/>
              </a:rPr>
              <a:t>P</a:t>
            </a:r>
            <a:r>
              <a:rPr kumimoji="0" lang="en-US" altLang="zh-CN" sz="2000" b="1">
                <a:solidFill>
                  <a:srgbClr val="000000"/>
                </a:solidFill>
              </a:rPr>
              <a:t>·</a:t>
            </a:r>
            <a:r>
              <a:rPr kumimoji="0" lang="en-US" altLang="zh-CN" sz="2000" b="1">
                <a:solidFill>
                  <a:srgbClr val="000000"/>
                </a:solidFill>
                <a:cs typeface="Times New Roman" pitchFamily="18" charset="0"/>
              </a:rPr>
              <a:t>n</a:t>
            </a:r>
          </a:p>
          <a:p>
            <a:pPr algn="just" fontAlgn="base">
              <a:spcBef>
                <a:spcPct val="50000"/>
              </a:spcBef>
              <a:spcAft>
                <a:spcPct val="0"/>
              </a:spcAft>
            </a:pPr>
            <a:r>
              <a:rPr kumimoji="0" lang="zh-CN" altLang="en-US" sz="2000" b="1">
                <a:solidFill>
                  <a:srgbClr val="000000"/>
                </a:solidFill>
                <a:latin typeface="宋体" pitchFamily="2" charset="-122"/>
              </a:rPr>
              <a:t>最大流量为</a:t>
            </a:r>
            <a:r>
              <a:rPr kumimoji="0" lang="en-US" altLang="zh-CN" sz="2000" b="1">
                <a:solidFill>
                  <a:srgbClr val="000000"/>
                </a:solidFill>
                <a:cs typeface="Times New Roman" pitchFamily="18" charset="0"/>
              </a:rPr>
              <a:t>f</a:t>
            </a:r>
            <a:r>
              <a:rPr kumimoji="0" lang="en-US" altLang="zh-CN" sz="2000" b="1" baseline="-30000">
                <a:solidFill>
                  <a:srgbClr val="000000"/>
                </a:solidFill>
                <a:cs typeface="Times New Roman" pitchFamily="18" charset="0"/>
              </a:rPr>
              <a:t>MAX.select</a:t>
            </a:r>
            <a:r>
              <a:rPr kumimoji="0" lang="en-US" altLang="zh-CN" sz="2000" b="1">
                <a:solidFill>
                  <a:srgbClr val="000000"/>
                </a:solidFill>
                <a:cs typeface="Times New Roman" pitchFamily="18" charset="0"/>
              </a:rPr>
              <a:t>=P</a:t>
            </a:r>
            <a:r>
              <a:rPr kumimoji="0" lang="en-US" altLang="zh-CN" sz="2000" b="1">
                <a:solidFill>
                  <a:srgbClr val="000000"/>
                </a:solidFill>
              </a:rPr>
              <a:t>·</a:t>
            </a:r>
            <a:r>
              <a:rPr kumimoji="0" lang="en-US" altLang="zh-CN" sz="2000" b="1">
                <a:solidFill>
                  <a:srgbClr val="000000"/>
                </a:solidFill>
                <a:cs typeface="Times New Roman" pitchFamily="18" charset="0"/>
              </a:rPr>
              <a:t>n/(T</a:t>
            </a:r>
            <a:r>
              <a:rPr kumimoji="0" lang="en-US" altLang="zh-CN" sz="2000" b="1" baseline="-30000">
                <a:solidFill>
                  <a:srgbClr val="000000"/>
                </a:solidFill>
                <a:cs typeface="Times New Roman" pitchFamily="18" charset="0"/>
              </a:rPr>
              <a:t>s</a:t>
            </a:r>
            <a:r>
              <a:rPr kumimoji="0" lang="en-US" altLang="zh-CN" sz="2000" b="1">
                <a:solidFill>
                  <a:srgbClr val="000000"/>
                </a:solidFill>
                <a:cs typeface="Times New Roman" pitchFamily="18" charset="0"/>
              </a:rPr>
              <a:t>/n+T</a:t>
            </a:r>
            <a:r>
              <a:rPr kumimoji="0" lang="en-US" altLang="zh-CN" sz="2000" b="1" baseline="-30000">
                <a:solidFill>
                  <a:srgbClr val="000000"/>
                </a:solidFill>
                <a:cs typeface="Times New Roman" pitchFamily="18" charset="0"/>
              </a:rPr>
              <a:t>d</a:t>
            </a:r>
            <a:r>
              <a:rPr kumimoji="0" lang="en-US" altLang="zh-CN" sz="2000" b="1">
                <a:solidFill>
                  <a:srgbClr val="000000"/>
                </a:solidFill>
                <a:cs typeface="Times New Roman" pitchFamily="18" charset="0"/>
              </a:rPr>
              <a:t>)</a:t>
            </a:r>
            <a:r>
              <a:rPr kumimoji="0" lang="en-US" altLang="zh-CN" sz="2000" b="1">
                <a:solidFill>
                  <a:srgbClr val="000000"/>
                </a:solidFill>
              </a:rPr>
              <a:t>·</a:t>
            </a:r>
            <a:r>
              <a:rPr kumimoji="0" lang="en-US" altLang="zh-CN" sz="2000" b="1">
                <a:solidFill>
                  <a:srgbClr val="000000"/>
                </a:solidFill>
                <a:cs typeface="Times New Roman" pitchFamily="18" charset="0"/>
              </a:rPr>
              <a:t>P</a:t>
            </a:r>
            <a:r>
              <a:rPr kumimoji="0" lang="en-US" altLang="zh-CN" sz="2000" b="1">
                <a:solidFill>
                  <a:srgbClr val="000000"/>
                </a:solidFill>
              </a:rPr>
              <a:t>·</a:t>
            </a:r>
            <a:r>
              <a:rPr kumimoji="0" lang="en-US" altLang="zh-CN" sz="2000" b="1">
                <a:solidFill>
                  <a:srgbClr val="000000"/>
                </a:solidFill>
                <a:cs typeface="Times New Roman" pitchFamily="18" charset="0"/>
              </a:rPr>
              <a:t>n=1/(T</a:t>
            </a:r>
            <a:r>
              <a:rPr kumimoji="0" lang="en-US" altLang="zh-CN" sz="2000" b="1" baseline="-30000">
                <a:solidFill>
                  <a:srgbClr val="000000"/>
                </a:solidFill>
                <a:cs typeface="Times New Roman" pitchFamily="18" charset="0"/>
              </a:rPr>
              <a:t>s</a:t>
            </a:r>
            <a:r>
              <a:rPr kumimoji="0" lang="en-US" altLang="zh-CN" sz="2000" b="1">
                <a:solidFill>
                  <a:srgbClr val="000000"/>
                </a:solidFill>
                <a:cs typeface="Times New Roman" pitchFamily="18" charset="0"/>
              </a:rPr>
              <a:t>/n+T</a:t>
            </a:r>
            <a:r>
              <a:rPr kumimoji="0" lang="en-US" altLang="zh-CN" sz="2000" b="1" baseline="-30000">
                <a:solidFill>
                  <a:srgbClr val="000000"/>
                </a:solidFill>
                <a:cs typeface="Times New Roman" pitchFamily="18" charset="0"/>
              </a:rPr>
              <a:t>d</a:t>
            </a:r>
            <a:r>
              <a:rPr kumimoji="0" lang="en-US" altLang="zh-CN" sz="2000" b="1">
                <a:solidFill>
                  <a:srgbClr val="000000"/>
                </a:solidFill>
                <a:cs typeface="Times New Roman" pitchFamily="18" charset="0"/>
              </a:rPr>
              <a:t>)</a:t>
            </a:r>
            <a:r>
              <a:rPr kumimoji="0" lang="en-US" altLang="zh-CN" b="1">
                <a:solidFill>
                  <a:srgbClr val="000000"/>
                </a:solidFill>
                <a:latin typeface="宋体" pitchFamily="2" charset="-122"/>
              </a:rPr>
              <a:t> </a:t>
            </a:r>
          </a:p>
          <a:p>
            <a:pPr algn="just" fontAlgn="base">
              <a:spcBef>
                <a:spcPct val="50000"/>
              </a:spcBef>
              <a:spcAft>
                <a:spcPct val="0"/>
              </a:spcAft>
            </a:pPr>
            <a:r>
              <a:rPr kumimoji="0" lang="zh-CN" altLang="en-US" b="1">
                <a:solidFill>
                  <a:srgbClr val="000000"/>
                </a:solidFill>
                <a:cs typeface="Times New Roman" pitchFamily="18" charset="0"/>
              </a:rPr>
              <a:t>(3) </a:t>
            </a:r>
            <a:r>
              <a:rPr kumimoji="0" lang="zh-CN" altLang="en-US" b="1">
                <a:solidFill>
                  <a:srgbClr val="000000"/>
                </a:solidFill>
                <a:latin typeface="宋体" pitchFamily="2" charset="-122"/>
              </a:rPr>
              <a:t>数组多路通道：</a:t>
            </a:r>
            <a:r>
              <a:rPr kumimoji="0" lang="en-US" altLang="zh-CN" b="1">
                <a:solidFill>
                  <a:srgbClr val="000000"/>
                </a:solidFill>
                <a:latin typeface="宋体" pitchFamily="2" charset="-122"/>
              </a:rPr>
              <a:t>k</a:t>
            </a:r>
            <a:r>
              <a:rPr kumimoji="0" lang="zh-CN" altLang="en-US" b="1">
                <a:solidFill>
                  <a:srgbClr val="000000"/>
                </a:solidFill>
                <a:latin typeface="宋体" pitchFamily="2" charset="-122"/>
              </a:rPr>
              <a:t>为一个数据块中的字节长度  </a:t>
            </a:r>
          </a:p>
          <a:p>
            <a:pPr algn="just" fontAlgn="base">
              <a:spcBef>
                <a:spcPct val="50000"/>
              </a:spcBef>
              <a:spcAft>
                <a:spcPct val="0"/>
              </a:spcAft>
            </a:pPr>
            <a:r>
              <a:rPr kumimoji="0" lang="zh-CN" altLang="en-US" sz="2000" b="1">
                <a:solidFill>
                  <a:srgbClr val="000000"/>
                </a:solidFill>
                <a:latin typeface="宋体" pitchFamily="2" charset="-122"/>
                <a:cs typeface="Times New Roman" pitchFamily="18" charset="0"/>
              </a:rPr>
              <a:t>总的传输时间</a:t>
            </a:r>
            <a:r>
              <a:rPr kumimoji="0" lang="en-US" altLang="zh-CN" sz="2000" b="1">
                <a:solidFill>
                  <a:srgbClr val="000000"/>
                </a:solidFill>
                <a:cs typeface="Times New Roman" pitchFamily="18" charset="0"/>
              </a:rPr>
              <a:t>T</a:t>
            </a:r>
            <a:r>
              <a:rPr kumimoji="0" lang="en-US" altLang="zh-CN" sz="2000" b="1" baseline="-30000">
                <a:solidFill>
                  <a:srgbClr val="000000"/>
                </a:solidFill>
                <a:cs typeface="Times New Roman" pitchFamily="18" charset="0"/>
              </a:rPr>
              <a:t>block </a:t>
            </a:r>
            <a:r>
              <a:rPr kumimoji="0" lang="en-US" altLang="zh-CN" sz="2000" b="1">
                <a:solidFill>
                  <a:srgbClr val="000000"/>
                </a:solidFill>
                <a:cs typeface="Times New Roman" pitchFamily="18" charset="0"/>
              </a:rPr>
              <a:t>=(T</a:t>
            </a:r>
            <a:r>
              <a:rPr kumimoji="0" lang="en-US" altLang="zh-CN" sz="2000" b="1" baseline="-30000">
                <a:solidFill>
                  <a:srgbClr val="000000"/>
                </a:solidFill>
                <a:cs typeface="Times New Roman" pitchFamily="18" charset="0"/>
              </a:rPr>
              <a:t>s</a:t>
            </a:r>
            <a:r>
              <a:rPr kumimoji="0" lang="en-US" altLang="zh-CN" sz="2000" b="1">
                <a:solidFill>
                  <a:srgbClr val="000000"/>
                </a:solidFill>
                <a:cs typeface="Times New Roman" pitchFamily="18" charset="0"/>
              </a:rPr>
              <a:t>/k+T</a:t>
            </a:r>
            <a:r>
              <a:rPr kumimoji="0" lang="en-US" altLang="zh-CN" sz="2000" b="1" baseline="-30000">
                <a:solidFill>
                  <a:srgbClr val="000000"/>
                </a:solidFill>
                <a:cs typeface="Times New Roman" pitchFamily="18" charset="0"/>
              </a:rPr>
              <a:t>d</a:t>
            </a:r>
            <a:r>
              <a:rPr kumimoji="0" lang="en-US" altLang="zh-CN" sz="2000" b="1">
                <a:solidFill>
                  <a:srgbClr val="000000"/>
                </a:solidFill>
                <a:cs typeface="Times New Roman" pitchFamily="18" charset="0"/>
              </a:rPr>
              <a:t>)·P·n</a:t>
            </a:r>
          </a:p>
          <a:p>
            <a:pPr algn="just" fontAlgn="base">
              <a:spcBef>
                <a:spcPct val="50000"/>
              </a:spcBef>
              <a:spcAft>
                <a:spcPct val="0"/>
              </a:spcAft>
            </a:pPr>
            <a:r>
              <a:rPr kumimoji="0" lang="zh-CN" altLang="en-US" sz="2000" b="1">
                <a:solidFill>
                  <a:srgbClr val="000000"/>
                </a:solidFill>
                <a:latin typeface="宋体" pitchFamily="2" charset="-122"/>
                <a:cs typeface="Times New Roman" pitchFamily="18" charset="0"/>
              </a:rPr>
              <a:t>最大流量为 </a:t>
            </a:r>
            <a:r>
              <a:rPr kumimoji="0" lang="en-US" altLang="zh-CN" sz="2000" b="1">
                <a:solidFill>
                  <a:srgbClr val="000000"/>
                </a:solidFill>
                <a:cs typeface="Times New Roman" pitchFamily="18" charset="0"/>
              </a:rPr>
              <a:t>f</a:t>
            </a:r>
            <a:r>
              <a:rPr kumimoji="0" lang="en-US" altLang="zh-CN" sz="2000" b="1" baseline="-30000">
                <a:solidFill>
                  <a:srgbClr val="000000"/>
                </a:solidFill>
                <a:cs typeface="Times New Roman" pitchFamily="18" charset="0"/>
              </a:rPr>
              <a:t>MAX.block </a:t>
            </a:r>
            <a:r>
              <a:rPr kumimoji="0" lang="en-US" altLang="zh-CN" sz="2000" b="1">
                <a:solidFill>
                  <a:srgbClr val="000000"/>
                </a:solidFill>
                <a:cs typeface="Times New Roman" pitchFamily="18" charset="0"/>
              </a:rPr>
              <a:t>= P·n/(T</a:t>
            </a:r>
            <a:r>
              <a:rPr kumimoji="0" lang="en-US" altLang="zh-CN" sz="2000" b="1" baseline="-30000">
                <a:solidFill>
                  <a:srgbClr val="000000"/>
                </a:solidFill>
                <a:cs typeface="Times New Roman" pitchFamily="18" charset="0"/>
              </a:rPr>
              <a:t>s</a:t>
            </a:r>
            <a:r>
              <a:rPr kumimoji="0" lang="en-US" altLang="zh-CN" sz="2000" b="1">
                <a:solidFill>
                  <a:srgbClr val="000000"/>
                </a:solidFill>
                <a:cs typeface="Times New Roman" pitchFamily="18" charset="0"/>
              </a:rPr>
              <a:t>/k+T</a:t>
            </a:r>
            <a:r>
              <a:rPr kumimoji="0" lang="en-US" altLang="zh-CN" sz="2000" b="1" baseline="-30000">
                <a:solidFill>
                  <a:srgbClr val="000000"/>
                </a:solidFill>
                <a:cs typeface="Times New Roman" pitchFamily="18" charset="0"/>
              </a:rPr>
              <a:t>d</a:t>
            </a:r>
            <a:r>
              <a:rPr kumimoji="0" lang="en-US" altLang="zh-CN" sz="2000" b="1">
                <a:solidFill>
                  <a:srgbClr val="000000"/>
                </a:solidFill>
                <a:cs typeface="Times New Roman" pitchFamily="18" charset="0"/>
              </a:rPr>
              <a:t>)·P·n =1/(T</a:t>
            </a:r>
            <a:r>
              <a:rPr kumimoji="0" lang="en-US" altLang="zh-CN" sz="2000" b="1" baseline="-30000">
                <a:solidFill>
                  <a:srgbClr val="000000"/>
                </a:solidFill>
                <a:cs typeface="Times New Roman" pitchFamily="18" charset="0"/>
              </a:rPr>
              <a:t>s</a:t>
            </a:r>
            <a:r>
              <a:rPr kumimoji="0" lang="en-US" altLang="zh-CN" sz="2000" b="1">
                <a:solidFill>
                  <a:srgbClr val="000000"/>
                </a:solidFill>
                <a:cs typeface="Times New Roman" pitchFamily="18" charset="0"/>
              </a:rPr>
              <a:t>/k+T</a:t>
            </a:r>
            <a:r>
              <a:rPr kumimoji="0" lang="en-US" altLang="zh-CN" sz="2000" b="1" baseline="-30000">
                <a:solidFill>
                  <a:srgbClr val="000000"/>
                </a:solidFill>
                <a:cs typeface="Times New Roman" pitchFamily="18" charset="0"/>
              </a:rPr>
              <a:t>d</a:t>
            </a:r>
            <a:r>
              <a:rPr kumimoji="0" lang="en-US" altLang="zh-CN" sz="2000" b="1">
                <a:solidFill>
                  <a:srgbClr val="000000"/>
                </a:solidFill>
                <a:cs typeface="Times New Roman" pitchFamily="18" charset="0"/>
              </a:rPr>
              <a:t>)</a:t>
            </a:r>
            <a:r>
              <a:rPr kumimoji="0" lang="zh-CN" altLang="en-US" sz="2000" b="1">
                <a:solidFill>
                  <a:srgbClr val="000000"/>
                </a:solidFill>
                <a:latin typeface="宋体" pitchFamily="2" charset="-122"/>
              </a:rPr>
              <a:t> </a:t>
            </a:r>
          </a:p>
          <a:p>
            <a:pPr algn="just" fontAlgn="base">
              <a:spcBef>
                <a:spcPct val="50000"/>
              </a:spcBef>
              <a:spcAft>
                <a:spcPct val="0"/>
              </a:spcAft>
            </a:pPr>
            <a:r>
              <a:rPr kumimoji="0" lang="zh-CN" altLang="en-US" b="1">
                <a:solidFill>
                  <a:srgbClr val="000000"/>
                </a:solidFill>
                <a:latin typeface="宋体" pitchFamily="2" charset="-122"/>
              </a:rPr>
              <a:t>    若系统由不同的通道组成，系统的最大数据传输速率等于所有通道的最大流量之和 </a:t>
            </a:r>
          </a:p>
        </p:txBody>
      </p:sp>
      <p:sp>
        <p:nvSpPr>
          <p:cNvPr id="92163" name="AutoShape 3"/>
          <p:cNvSpPr>
            <a:spLocks/>
          </p:cNvSpPr>
          <p:nvPr/>
        </p:nvSpPr>
        <p:spPr bwMode="auto">
          <a:xfrm>
            <a:off x="5214938" y="374650"/>
            <a:ext cx="3090862" cy="387350"/>
          </a:xfrm>
          <a:prstGeom prst="borderCallout1">
            <a:avLst>
              <a:gd name="adj1" fmla="val 29509"/>
              <a:gd name="adj2" fmla="val -2468"/>
              <a:gd name="adj3" fmla="val 282375"/>
              <a:gd name="adj4" fmla="val -38315"/>
            </a:avLst>
          </a:prstGeom>
          <a:solidFill>
            <a:schemeClr val="accent1"/>
          </a:solidFill>
          <a:ln w="9525" cmpd="sng">
            <a:solidFill>
              <a:srgbClr val="FF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fontAlgn="base">
              <a:spcBef>
                <a:spcPct val="0"/>
              </a:spcBef>
              <a:spcAft>
                <a:spcPct val="0"/>
              </a:spcAft>
            </a:pPr>
            <a:r>
              <a:rPr lang="zh-CN" altLang="en-US" b="1">
                <a:solidFill>
                  <a:srgbClr val="FFFFFF"/>
                </a:solidFill>
                <a:latin typeface="Times New Roman" pitchFamily="18" charset="0"/>
              </a:rPr>
              <a:t>传一个字节需要的总时间</a:t>
            </a:r>
          </a:p>
        </p:txBody>
      </p:sp>
      <p:sp>
        <p:nvSpPr>
          <p:cNvPr id="92164" name="Line 4"/>
          <p:cNvSpPr>
            <a:spLocks noChangeShapeType="1"/>
          </p:cNvSpPr>
          <p:nvPr/>
        </p:nvSpPr>
        <p:spPr bwMode="auto">
          <a:xfrm flipV="1">
            <a:off x="4114800" y="685800"/>
            <a:ext cx="1066800" cy="2438400"/>
          </a:xfrm>
          <a:prstGeom prst="line">
            <a:avLst/>
          </a:prstGeom>
          <a:noFill/>
          <a:ln w="9525" cmpd="sng">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fontAlgn="base">
              <a:spcBef>
                <a:spcPct val="0"/>
              </a:spcBef>
              <a:spcAft>
                <a:spcPct val="0"/>
              </a:spcAft>
              <a:defRPr/>
            </a:pPr>
            <a:endParaRPr lang="zh-CN" altLang="en-US" sz="2400">
              <a:solidFill>
                <a:srgbClr val="000000"/>
              </a:solidFill>
              <a:latin typeface="Times New Roman" charset="0"/>
            </a:endParaRPr>
          </a:p>
        </p:txBody>
      </p:sp>
      <p:sp>
        <p:nvSpPr>
          <p:cNvPr id="92165" name="Line 5"/>
          <p:cNvSpPr>
            <a:spLocks noChangeShapeType="1"/>
          </p:cNvSpPr>
          <p:nvPr/>
        </p:nvSpPr>
        <p:spPr bwMode="auto">
          <a:xfrm flipV="1">
            <a:off x="4038600" y="685800"/>
            <a:ext cx="1143000" cy="3810000"/>
          </a:xfrm>
          <a:prstGeom prst="line">
            <a:avLst/>
          </a:prstGeom>
          <a:noFill/>
          <a:ln w="9525" cmpd="sng">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fontAlgn="base">
              <a:spcBef>
                <a:spcPct val="0"/>
              </a:spcBef>
              <a:spcAft>
                <a:spcPct val="0"/>
              </a:spcAft>
              <a:defRPr/>
            </a:pPr>
            <a:endParaRPr lang="zh-CN" altLang="en-US" sz="2400">
              <a:solidFill>
                <a:srgbClr val="000000"/>
              </a:solidFill>
              <a:latin typeface="Times New Roman" charset="0"/>
            </a:endParaRPr>
          </a:p>
        </p:txBody>
      </p:sp>
    </p:spTree>
    <p:extLst>
      <p:ext uri="{BB962C8B-B14F-4D97-AF65-F5344CB8AC3E}">
        <p14:creationId xmlns:p14="http://schemas.microsoft.com/office/powerpoint/2010/main" val="35727255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幻灯片编号占位符 3"/>
          <p:cNvSpPr>
            <a:spLocks noGrp="1"/>
          </p:cNvSpPr>
          <p:nvPr>
            <p:ph type="sldNum" sz="quarter" idx="12"/>
          </p:nvPr>
        </p:nvSpPr>
        <p:spPr>
          <a:extLst>
            <a:ext uri="{FAA26D3D-D897-4be2-8F04-BA451C77F1D7}">
              <ma14:placeholderFlag xmlns:ma14="http://schemas.microsoft.com/office/mac/drawingml/2011/main" xmlns="" val="1"/>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fld id="{D4923458-968A-4D6B-8833-77D4C4DCC6AF}" type="slidenum">
              <a:rPr kumimoji="0" lang="zh-CN" altLang="en-US" sz="1400">
                <a:solidFill>
                  <a:srgbClr val="000000"/>
                </a:solidFill>
                <a:latin typeface="Arial" pitchFamily="34" charset="0"/>
              </a:rPr>
              <a:pPr/>
              <a:t>18</a:t>
            </a:fld>
            <a:endParaRPr kumimoji="0" lang="zh-CN" altLang="en-US" sz="1400">
              <a:solidFill>
                <a:srgbClr val="000000"/>
              </a:solidFill>
              <a:latin typeface="Arial" pitchFamily="34" charset="0"/>
            </a:endParaRPr>
          </a:p>
        </p:txBody>
      </p:sp>
      <p:sp>
        <p:nvSpPr>
          <p:cNvPr id="93186" name="Text Box 2"/>
          <p:cNvSpPr txBox="1">
            <a:spLocks noChangeArrowheads="1"/>
          </p:cNvSpPr>
          <p:nvPr/>
        </p:nvSpPr>
        <p:spPr bwMode="auto">
          <a:xfrm>
            <a:off x="1143000" y="304800"/>
            <a:ext cx="7315200" cy="618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just" fontAlgn="base">
              <a:spcBef>
                <a:spcPct val="50000"/>
              </a:spcBef>
              <a:spcAft>
                <a:spcPct val="0"/>
              </a:spcAft>
            </a:pPr>
            <a:r>
              <a:rPr kumimoji="0" lang="zh-CN" altLang="en-US" sz="2000" b="1">
                <a:solidFill>
                  <a:srgbClr val="000000"/>
                </a:solidFill>
                <a:latin typeface="宋体" pitchFamily="2" charset="-122"/>
              </a:rPr>
              <a:t>[例8.6] 一台计算机系统有三个</a:t>
            </a:r>
            <a:r>
              <a:rPr kumimoji="0" lang="en-US" altLang="zh-CN" sz="2000" b="1">
                <a:solidFill>
                  <a:srgbClr val="000000"/>
                </a:solidFill>
                <a:latin typeface="宋体" pitchFamily="2" charset="-122"/>
              </a:rPr>
              <a:t>I/O</a:t>
            </a:r>
            <a:r>
              <a:rPr kumimoji="0" lang="zh-CN" altLang="en-US" sz="2000" b="1">
                <a:solidFill>
                  <a:srgbClr val="000000"/>
                </a:solidFill>
                <a:latin typeface="宋体" pitchFamily="2" charset="-122"/>
              </a:rPr>
              <a:t>通道：(1) 字节多路通道，带有传输速率为1.2</a:t>
            </a:r>
            <a:r>
              <a:rPr kumimoji="0" lang="en-US" altLang="zh-CN" sz="2000" b="1">
                <a:solidFill>
                  <a:srgbClr val="000000"/>
                </a:solidFill>
                <a:latin typeface="宋体" pitchFamily="2" charset="-122"/>
              </a:rPr>
              <a:t>kB/s</a:t>
            </a:r>
            <a:r>
              <a:rPr kumimoji="0" lang="zh-CN" altLang="en-US" sz="2000" b="1">
                <a:solidFill>
                  <a:srgbClr val="000000"/>
                </a:solidFill>
                <a:latin typeface="宋体" pitchFamily="2" charset="-122"/>
              </a:rPr>
              <a:t>的</a:t>
            </a:r>
            <a:r>
              <a:rPr kumimoji="0" lang="en-US" altLang="zh-CN" sz="2000" b="1">
                <a:solidFill>
                  <a:srgbClr val="000000"/>
                </a:solidFill>
                <a:latin typeface="宋体" pitchFamily="2" charset="-122"/>
              </a:rPr>
              <a:t>CRT</a:t>
            </a:r>
            <a:r>
              <a:rPr kumimoji="0" lang="zh-CN" altLang="en-US" sz="2000" b="1">
                <a:solidFill>
                  <a:srgbClr val="000000"/>
                </a:solidFill>
                <a:latin typeface="宋体" pitchFamily="2" charset="-122"/>
              </a:rPr>
              <a:t>终端5台，传输速率为7.5</a:t>
            </a:r>
            <a:r>
              <a:rPr kumimoji="0" lang="en-US" altLang="zh-CN" sz="2000" b="1">
                <a:solidFill>
                  <a:srgbClr val="000000"/>
                </a:solidFill>
                <a:latin typeface="宋体" pitchFamily="2" charset="-122"/>
              </a:rPr>
              <a:t>kB/s</a:t>
            </a:r>
            <a:r>
              <a:rPr kumimoji="0" lang="zh-CN" altLang="en-US" sz="2000" b="1">
                <a:solidFill>
                  <a:srgbClr val="000000"/>
                </a:solidFill>
                <a:latin typeface="宋体" pitchFamily="2" charset="-122"/>
              </a:rPr>
              <a:t>的打印机2台；(2) 选择通道，带有传输速率为1000</a:t>
            </a:r>
            <a:r>
              <a:rPr kumimoji="0" lang="en-US" altLang="zh-CN" sz="2000" b="1">
                <a:solidFill>
                  <a:srgbClr val="000000"/>
                </a:solidFill>
                <a:latin typeface="宋体" pitchFamily="2" charset="-122"/>
              </a:rPr>
              <a:t>kB/s</a:t>
            </a:r>
            <a:r>
              <a:rPr kumimoji="0" lang="zh-CN" altLang="en-US" sz="2000" b="1">
                <a:solidFill>
                  <a:srgbClr val="000000"/>
                </a:solidFill>
                <a:latin typeface="宋体" pitchFamily="2" charset="-122"/>
              </a:rPr>
              <a:t>的光盘1台，同时带传输速率为800</a:t>
            </a:r>
            <a:r>
              <a:rPr kumimoji="0" lang="en-US" altLang="zh-CN" sz="2000" b="1">
                <a:solidFill>
                  <a:srgbClr val="000000"/>
                </a:solidFill>
                <a:latin typeface="宋体" pitchFamily="2" charset="-122"/>
              </a:rPr>
              <a:t>kB/s</a:t>
            </a:r>
            <a:r>
              <a:rPr kumimoji="0" lang="zh-CN" altLang="en-US" sz="2000" b="1">
                <a:solidFill>
                  <a:srgbClr val="000000"/>
                </a:solidFill>
                <a:latin typeface="宋体" pitchFamily="2" charset="-122"/>
              </a:rPr>
              <a:t>的磁盘1台；(3) 数组多路通道，带传输速率为800</a:t>
            </a:r>
            <a:r>
              <a:rPr kumimoji="0" lang="en-US" altLang="zh-CN" sz="2000" b="1">
                <a:solidFill>
                  <a:srgbClr val="000000"/>
                </a:solidFill>
                <a:latin typeface="宋体" pitchFamily="2" charset="-122"/>
              </a:rPr>
              <a:t>kB/s</a:t>
            </a:r>
            <a:r>
              <a:rPr kumimoji="0" lang="zh-CN" altLang="en-US" sz="2000" b="1">
                <a:solidFill>
                  <a:srgbClr val="000000"/>
                </a:solidFill>
                <a:latin typeface="宋体" pitchFamily="2" charset="-122"/>
              </a:rPr>
              <a:t>和600</a:t>
            </a:r>
            <a:r>
              <a:rPr kumimoji="0" lang="en-US" altLang="zh-CN" sz="2000" b="1">
                <a:solidFill>
                  <a:srgbClr val="000000"/>
                </a:solidFill>
                <a:latin typeface="宋体" pitchFamily="2" charset="-122"/>
              </a:rPr>
              <a:t>kB/s</a:t>
            </a:r>
            <a:r>
              <a:rPr kumimoji="0" lang="zh-CN" altLang="en-US" sz="2000" b="1">
                <a:solidFill>
                  <a:srgbClr val="000000"/>
                </a:solidFill>
                <a:latin typeface="宋体" pitchFamily="2" charset="-122"/>
              </a:rPr>
              <a:t>的磁盘各1台，则通道总的最大传输速率为多少</a:t>
            </a:r>
            <a:r>
              <a:rPr kumimoji="0" lang="en-US" altLang="zh-CN" sz="2000" b="1">
                <a:solidFill>
                  <a:srgbClr val="000000"/>
                </a:solidFill>
                <a:latin typeface="宋体" pitchFamily="2" charset="-122"/>
              </a:rPr>
              <a:t>kB/s</a:t>
            </a:r>
            <a:r>
              <a:rPr kumimoji="0" lang="en-US" altLang="en-US" sz="2000" b="1">
                <a:solidFill>
                  <a:srgbClr val="000000"/>
                </a:solidFill>
                <a:latin typeface="宋体" pitchFamily="2" charset="-122"/>
              </a:rPr>
              <a:t>？</a:t>
            </a:r>
            <a:endParaRPr kumimoji="0" lang="en-US" altLang="zh-CN" sz="2000" b="1">
              <a:solidFill>
                <a:srgbClr val="000000"/>
              </a:solidFill>
              <a:latin typeface="宋体" pitchFamily="2" charset="-122"/>
            </a:endParaRPr>
          </a:p>
          <a:p>
            <a:pPr algn="just" fontAlgn="base">
              <a:spcBef>
                <a:spcPct val="50000"/>
              </a:spcBef>
              <a:spcAft>
                <a:spcPct val="0"/>
              </a:spcAft>
            </a:pPr>
            <a:r>
              <a:rPr kumimoji="0" lang="zh-CN" altLang="en-US" sz="2000" b="1">
                <a:solidFill>
                  <a:srgbClr val="000000"/>
                </a:solidFill>
                <a:latin typeface="宋体" pitchFamily="2" charset="-122"/>
              </a:rPr>
              <a:t>解： 字节多路通道的实际流量是连接在这个通道上的所有设备的数据传输速率之和（</a:t>
            </a:r>
            <a:r>
              <a:rPr kumimoji="0" lang="zh-CN" altLang="en-US" sz="2000" b="1">
                <a:solidFill>
                  <a:srgbClr val="3366CC"/>
                </a:solidFill>
                <a:latin typeface="宋体" pitchFamily="2" charset="-122"/>
              </a:rPr>
              <a:t>同时传输</a:t>
            </a:r>
            <a:r>
              <a:rPr kumimoji="0" lang="zh-CN" altLang="en-US" sz="2000" b="1">
                <a:solidFill>
                  <a:srgbClr val="000000"/>
                </a:solidFill>
                <a:latin typeface="宋体" pitchFamily="2" charset="-122"/>
              </a:rPr>
              <a:t>），即：</a:t>
            </a:r>
          </a:p>
          <a:p>
            <a:pPr algn="just" fontAlgn="base">
              <a:spcBef>
                <a:spcPct val="50000"/>
              </a:spcBef>
              <a:spcAft>
                <a:spcPct val="0"/>
              </a:spcAft>
            </a:pPr>
            <a:r>
              <a:rPr kumimoji="0" lang="en-US" altLang="zh-CN" sz="2000" b="1">
                <a:solidFill>
                  <a:srgbClr val="000000"/>
                </a:solidFill>
                <a:latin typeface="宋体" pitchFamily="2" charset="-122"/>
              </a:rPr>
              <a:t>f</a:t>
            </a:r>
            <a:r>
              <a:rPr kumimoji="0" lang="en-US" altLang="zh-CN" sz="2000" b="1" baseline="-30000">
                <a:solidFill>
                  <a:srgbClr val="000000"/>
                </a:solidFill>
                <a:latin typeface="宋体" pitchFamily="2" charset="-122"/>
              </a:rPr>
              <a:t>byte</a:t>
            </a:r>
            <a:r>
              <a:rPr kumimoji="0" lang="en-US" altLang="zh-CN" sz="2000" b="1">
                <a:solidFill>
                  <a:srgbClr val="000000"/>
                </a:solidFill>
                <a:latin typeface="宋体" pitchFamily="2" charset="-122"/>
              </a:rPr>
              <a:t>=∑fi(i=1,2,3,4,</a:t>
            </a:r>
            <a:r>
              <a:rPr kumimoji="0" lang="en-US" altLang="zh-CN" sz="2000" b="1">
                <a:solidFill>
                  <a:srgbClr val="000000"/>
                </a:solidFill>
                <a:latin typeface="Courier New" pitchFamily="49" charset="0"/>
              </a:rPr>
              <a:t>…</a:t>
            </a:r>
            <a:r>
              <a:rPr kumimoji="0" lang="en-US" altLang="zh-CN" sz="2000" b="1">
                <a:solidFill>
                  <a:srgbClr val="000000"/>
                </a:solidFill>
                <a:latin typeface="宋体" pitchFamily="2" charset="-122"/>
              </a:rPr>
              <a:t>7)=5×1.2kB/s+2×7.5kB/s=21kB/s</a:t>
            </a:r>
            <a:r>
              <a:rPr kumimoji="0" lang="en-US" altLang="en-US" sz="2000" b="1">
                <a:solidFill>
                  <a:srgbClr val="000000"/>
                </a:solidFill>
                <a:latin typeface="宋体" pitchFamily="2" charset="-122"/>
              </a:rPr>
              <a:t>。</a:t>
            </a:r>
            <a:endParaRPr kumimoji="0" lang="en-US" altLang="zh-CN" sz="2000" b="1">
              <a:solidFill>
                <a:srgbClr val="000000"/>
              </a:solidFill>
              <a:latin typeface="宋体" pitchFamily="2" charset="-122"/>
            </a:endParaRPr>
          </a:p>
          <a:p>
            <a:pPr algn="just" fontAlgn="base">
              <a:spcBef>
                <a:spcPct val="50000"/>
              </a:spcBef>
              <a:spcAft>
                <a:spcPct val="0"/>
              </a:spcAft>
            </a:pPr>
            <a:r>
              <a:rPr kumimoji="0" lang="zh-CN" altLang="en-US" sz="2000" b="1">
                <a:solidFill>
                  <a:srgbClr val="000000"/>
                </a:solidFill>
                <a:latin typeface="宋体" pitchFamily="2" charset="-122"/>
              </a:rPr>
              <a:t>选择通道与数组多路通道的实际（最大）流量就是连接在这个通道上的所有设备中数据流量最大的一个，即：</a:t>
            </a:r>
          </a:p>
          <a:p>
            <a:pPr algn="just" fontAlgn="base">
              <a:spcBef>
                <a:spcPct val="50000"/>
              </a:spcBef>
              <a:spcAft>
                <a:spcPct val="0"/>
              </a:spcAft>
            </a:pPr>
            <a:r>
              <a:rPr kumimoji="0" lang="en-US" altLang="zh-CN" sz="2000" b="1">
                <a:solidFill>
                  <a:srgbClr val="000000"/>
                </a:solidFill>
                <a:latin typeface="宋体" pitchFamily="2" charset="-122"/>
              </a:rPr>
              <a:t>f</a:t>
            </a:r>
            <a:r>
              <a:rPr kumimoji="0" lang="en-US" altLang="zh-CN" sz="2000" b="1" baseline="-30000">
                <a:solidFill>
                  <a:srgbClr val="000000"/>
                </a:solidFill>
                <a:latin typeface="宋体" pitchFamily="2" charset="-122"/>
              </a:rPr>
              <a:t>select</a:t>
            </a:r>
            <a:r>
              <a:rPr kumimoji="0" lang="en-US" altLang="zh-CN" sz="2000" b="1">
                <a:solidFill>
                  <a:srgbClr val="000000"/>
                </a:solidFill>
                <a:latin typeface="宋体" pitchFamily="2" charset="-122"/>
              </a:rPr>
              <a:t>=max(fi)(i=1,2)=max(1000kB/s,800kB/s)=1000kB/s</a:t>
            </a:r>
          </a:p>
          <a:p>
            <a:pPr algn="just" fontAlgn="base">
              <a:spcBef>
                <a:spcPct val="50000"/>
              </a:spcBef>
              <a:spcAft>
                <a:spcPct val="0"/>
              </a:spcAft>
            </a:pPr>
            <a:r>
              <a:rPr kumimoji="0" lang="en-US" altLang="zh-CN" sz="2000" b="1">
                <a:solidFill>
                  <a:srgbClr val="000000"/>
                </a:solidFill>
                <a:latin typeface="宋体" pitchFamily="2" charset="-122"/>
              </a:rPr>
              <a:t>f</a:t>
            </a:r>
            <a:r>
              <a:rPr kumimoji="0" lang="en-US" altLang="zh-CN" sz="2000" b="1" baseline="-30000">
                <a:solidFill>
                  <a:srgbClr val="000000"/>
                </a:solidFill>
                <a:latin typeface="宋体" pitchFamily="2" charset="-122"/>
              </a:rPr>
              <a:t>block </a:t>
            </a:r>
            <a:r>
              <a:rPr kumimoji="0" lang="en-US" altLang="zh-CN" sz="2000" b="1">
                <a:solidFill>
                  <a:srgbClr val="000000"/>
                </a:solidFill>
                <a:latin typeface="宋体" pitchFamily="2" charset="-122"/>
              </a:rPr>
              <a:t>=max(fi)(i=1,2)=max(600kB/s,800kB/s)=800kB/s</a:t>
            </a:r>
          </a:p>
          <a:p>
            <a:pPr algn="just" fontAlgn="base">
              <a:spcBef>
                <a:spcPct val="50000"/>
              </a:spcBef>
              <a:spcAft>
                <a:spcPct val="0"/>
              </a:spcAft>
            </a:pPr>
            <a:r>
              <a:rPr kumimoji="0" lang="zh-CN" altLang="en-US" sz="2000" b="1">
                <a:solidFill>
                  <a:srgbClr val="000000"/>
                </a:solidFill>
                <a:latin typeface="宋体" pitchFamily="2" charset="-122"/>
              </a:rPr>
              <a:t>本系统的最大数据传输速率为：</a:t>
            </a:r>
          </a:p>
          <a:p>
            <a:pPr algn="just" fontAlgn="base">
              <a:spcBef>
                <a:spcPct val="50000"/>
              </a:spcBef>
              <a:spcAft>
                <a:spcPct val="0"/>
              </a:spcAft>
            </a:pPr>
            <a:r>
              <a:rPr kumimoji="0" lang="en-US" altLang="zh-CN" sz="2000" b="1">
                <a:solidFill>
                  <a:srgbClr val="000000"/>
                </a:solidFill>
                <a:latin typeface="宋体" pitchFamily="2" charset="-122"/>
              </a:rPr>
              <a:t>f</a:t>
            </a:r>
            <a:r>
              <a:rPr kumimoji="0" lang="zh-CN" altLang="en-US" sz="2000" b="1" baseline="-30000">
                <a:solidFill>
                  <a:srgbClr val="000000"/>
                </a:solidFill>
                <a:latin typeface="宋体" pitchFamily="2" charset="-122"/>
              </a:rPr>
              <a:t>系统</a:t>
            </a:r>
            <a:r>
              <a:rPr kumimoji="0" lang="zh-CN" altLang="en-US" sz="2000" b="1">
                <a:solidFill>
                  <a:srgbClr val="000000"/>
                </a:solidFill>
                <a:latin typeface="宋体" pitchFamily="2" charset="-122"/>
              </a:rPr>
              <a:t>=</a:t>
            </a:r>
            <a:r>
              <a:rPr kumimoji="0" lang="en-US" altLang="zh-CN" sz="2000" b="1">
                <a:solidFill>
                  <a:srgbClr val="000000"/>
                </a:solidFill>
                <a:latin typeface="宋体" pitchFamily="2" charset="-122"/>
              </a:rPr>
              <a:t>f</a:t>
            </a:r>
            <a:r>
              <a:rPr kumimoji="0" lang="en-US" altLang="zh-CN" sz="2000" b="1" baseline="-30000">
                <a:solidFill>
                  <a:srgbClr val="000000"/>
                </a:solidFill>
                <a:latin typeface="宋体" pitchFamily="2" charset="-122"/>
              </a:rPr>
              <a:t>byte</a:t>
            </a:r>
            <a:r>
              <a:rPr kumimoji="0" lang="en-US" altLang="zh-CN" sz="2000" b="1">
                <a:solidFill>
                  <a:srgbClr val="000000"/>
                </a:solidFill>
                <a:latin typeface="宋体" pitchFamily="2" charset="-122"/>
              </a:rPr>
              <a:t>+f</a:t>
            </a:r>
            <a:r>
              <a:rPr kumimoji="0" lang="en-US" altLang="zh-CN" sz="2000" b="1" baseline="-30000">
                <a:solidFill>
                  <a:srgbClr val="000000"/>
                </a:solidFill>
                <a:latin typeface="宋体" pitchFamily="2" charset="-122"/>
              </a:rPr>
              <a:t>select</a:t>
            </a:r>
            <a:r>
              <a:rPr kumimoji="0" lang="en-US" altLang="zh-CN" sz="2000" b="1">
                <a:solidFill>
                  <a:srgbClr val="000000"/>
                </a:solidFill>
                <a:latin typeface="宋体" pitchFamily="2" charset="-122"/>
              </a:rPr>
              <a:t>+f</a:t>
            </a:r>
            <a:r>
              <a:rPr kumimoji="0" lang="en-US" altLang="zh-CN" sz="2000" b="1" baseline="-30000">
                <a:solidFill>
                  <a:srgbClr val="000000"/>
                </a:solidFill>
                <a:latin typeface="宋体" pitchFamily="2" charset="-122"/>
              </a:rPr>
              <a:t>block</a:t>
            </a:r>
            <a:r>
              <a:rPr kumimoji="0" lang="en-US" altLang="zh-CN" sz="2000" b="1">
                <a:solidFill>
                  <a:srgbClr val="000000"/>
                </a:solidFill>
                <a:latin typeface="宋体" pitchFamily="2" charset="-122"/>
              </a:rPr>
              <a:t>=21kB/s+1000kB/s+800kB/s=1821kB/s</a:t>
            </a:r>
          </a:p>
          <a:p>
            <a:pPr fontAlgn="base">
              <a:spcBef>
                <a:spcPct val="50000"/>
              </a:spcBef>
              <a:spcAft>
                <a:spcPct val="0"/>
              </a:spcAft>
            </a:pPr>
            <a:endParaRPr kumimoji="0" lang="zh-CN" altLang="en-US" sz="2000" b="1">
              <a:solidFill>
                <a:srgbClr val="000000"/>
              </a:solidFill>
            </a:endParaRPr>
          </a:p>
        </p:txBody>
      </p:sp>
    </p:spTree>
    <p:extLst>
      <p:ext uri="{BB962C8B-B14F-4D97-AF65-F5344CB8AC3E}">
        <p14:creationId xmlns:p14="http://schemas.microsoft.com/office/powerpoint/2010/main" val="35336529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幻灯片编号占位符 5"/>
          <p:cNvSpPr>
            <a:spLocks noGrp="1"/>
          </p:cNvSpPr>
          <p:nvPr>
            <p:ph type="sldNum" sz="quarter" idx="12"/>
          </p:nvPr>
        </p:nvSpPr>
        <p:spPr>
          <a:extLst>
            <a:ext uri="{FAA26D3D-D897-4be2-8F04-BA451C77F1D7}">
              <ma14:placeholderFlag xmlns:ma14="http://schemas.microsoft.com/office/mac/drawingml/2011/main" xmlns="" val="1"/>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fld id="{9850F917-F432-4104-995A-5BCA2F23B83A}" type="slidenum">
              <a:rPr kumimoji="0" lang="zh-CN" altLang="en-US" sz="1400">
                <a:solidFill>
                  <a:srgbClr val="000000"/>
                </a:solidFill>
                <a:latin typeface="Arial" pitchFamily="34" charset="0"/>
              </a:rPr>
              <a:pPr/>
              <a:t>2</a:t>
            </a:fld>
            <a:endParaRPr kumimoji="0" lang="zh-CN" altLang="en-US" sz="1400">
              <a:solidFill>
                <a:srgbClr val="000000"/>
              </a:solidFill>
              <a:latin typeface="Arial" pitchFamily="34" charset="0"/>
            </a:endParaRPr>
          </a:p>
        </p:txBody>
      </p:sp>
      <p:sp>
        <p:nvSpPr>
          <p:cNvPr id="76802" name="Rectangle 2"/>
          <p:cNvSpPr>
            <a:spLocks noGrp="1" noChangeArrowheads="1"/>
          </p:cNvSpPr>
          <p:nvPr>
            <p:ph type="title"/>
          </p:nvPr>
        </p:nvSpPr>
        <p:spPr/>
        <p:txBody>
          <a:bodyPr/>
          <a:lstStyle/>
          <a:p>
            <a:r>
              <a:rPr kumimoji="0" lang="zh-CN" altLang="en-US" b="1" smtClean="0">
                <a:latin typeface="宋体" pitchFamily="2" charset="-122"/>
              </a:rPr>
              <a:t>通道控制方式</a:t>
            </a:r>
            <a:r>
              <a:rPr kumimoji="0" lang="en-US" altLang="zh-CN" smtClean="0"/>
              <a:t> </a:t>
            </a:r>
          </a:p>
        </p:txBody>
      </p:sp>
      <p:sp>
        <p:nvSpPr>
          <p:cNvPr id="76803" name="Rectangle 3"/>
          <p:cNvSpPr>
            <a:spLocks noGrp="1" noChangeArrowheads="1"/>
          </p:cNvSpPr>
          <p:nvPr>
            <p:ph type="body" idx="1"/>
          </p:nvPr>
        </p:nvSpPr>
        <p:spPr>
          <a:xfrm>
            <a:off x="1219200" y="1524000"/>
            <a:ext cx="7620000" cy="1066800"/>
          </a:xfrm>
        </p:spPr>
        <p:txBody>
          <a:bodyPr/>
          <a:lstStyle/>
          <a:p>
            <a:pPr algn="just">
              <a:lnSpc>
                <a:spcPct val="90000"/>
              </a:lnSpc>
              <a:buFont typeface="Wingdings" pitchFamily="2" charset="2"/>
              <a:buNone/>
            </a:pPr>
            <a:r>
              <a:rPr kumimoji="0" lang="zh-CN" altLang="en-US" sz="2400" smtClean="0">
                <a:latin typeface="宋体" pitchFamily="2" charset="-122"/>
              </a:rPr>
              <a:t>      </a:t>
            </a:r>
            <a:r>
              <a:rPr kumimoji="0" lang="zh-CN" altLang="en-US" sz="2400" b="1" smtClean="0">
                <a:latin typeface="宋体" pitchFamily="2" charset="-122"/>
              </a:rPr>
              <a:t>通道专门用于</a:t>
            </a:r>
            <a:r>
              <a:rPr kumimoji="0" lang="en-US" altLang="zh-CN" sz="2400" b="1" smtClean="0">
                <a:latin typeface="宋体" pitchFamily="2" charset="-122"/>
              </a:rPr>
              <a:t>I/O</a:t>
            </a:r>
            <a:r>
              <a:rPr kumimoji="0" lang="zh-CN" altLang="en-US" sz="2400" b="1" smtClean="0">
                <a:latin typeface="宋体" pitchFamily="2" charset="-122"/>
              </a:rPr>
              <a:t>设备与主机之间的信息交换的独立的</a:t>
            </a:r>
            <a:r>
              <a:rPr kumimoji="0" lang="en-US" altLang="zh-CN" sz="2400" b="1" smtClean="0">
                <a:latin typeface="宋体" pitchFamily="2" charset="-122"/>
              </a:rPr>
              <a:t>I/O</a:t>
            </a:r>
            <a:r>
              <a:rPr kumimoji="0" lang="zh-CN" altLang="en-US" sz="2400" b="1" smtClean="0">
                <a:latin typeface="宋体" pitchFamily="2" charset="-122"/>
              </a:rPr>
              <a:t>处理机</a:t>
            </a:r>
          </a:p>
          <a:p>
            <a:pPr algn="just">
              <a:lnSpc>
                <a:spcPct val="90000"/>
              </a:lnSpc>
              <a:buFont typeface="Wingdings" pitchFamily="2" charset="2"/>
              <a:buNone/>
            </a:pPr>
            <a:r>
              <a:rPr kumimoji="0" lang="zh-CN" altLang="en-US" sz="2400" b="1" smtClean="0">
                <a:latin typeface="宋体" pitchFamily="2" charset="-122"/>
              </a:rPr>
              <a:t>        </a:t>
            </a:r>
            <a:r>
              <a:rPr kumimoji="0" lang="zh-CN" altLang="en-US" sz="1800" b="1" smtClean="0">
                <a:latin typeface="宋体" pitchFamily="2" charset="-122"/>
              </a:rPr>
              <a:t>一个主机可以连接多个通道，每个通道能控制若干台</a:t>
            </a:r>
            <a:r>
              <a:rPr kumimoji="0" lang="en-US" altLang="zh-CN" sz="1800" b="1" smtClean="0">
                <a:latin typeface="宋体" pitchFamily="2" charset="-122"/>
              </a:rPr>
              <a:t>I/O</a:t>
            </a:r>
            <a:r>
              <a:rPr kumimoji="0" lang="zh-CN" altLang="en-US" sz="1800" b="1" smtClean="0">
                <a:latin typeface="宋体" pitchFamily="2" charset="-122"/>
              </a:rPr>
              <a:t>设备</a:t>
            </a:r>
            <a:r>
              <a:rPr kumimoji="0" lang="zh-CN" altLang="en-US" sz="2400" smtClean="0">
                <a:latin typeface="宋体" pitchFamily="2" charset="-122"/>
              </a:rPr>
              <a:t>  </a:t>
            </a:r>
          </a:p>
        </p:txBody>
      </p:sp>
      <p:sp>
        <p:nvSpPr>
          <p:cNvPr id="76804" name="Text Box 4"/>
          <p:cNvSpPr txBox="1">
            <a:spLocks noChangeArrowheads="1"/>
          </p:cNvSpPr>
          <p:nvPr/>
        </p:nvSpPr>
        <p:spPr bwMode="auto">
          <a:xfrm>
            <a:off x="1219200" y="3124200"/>
            <a:ext cx="914400" cy="466725"/>
          </a:xfrm>
          <a:prstGeom prst="rect">
            <a:avLst/>
          </a:prstGeom>
          <a:noFill/>
          <a:ln w="9525"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fontAlgn="base">
              <a:spcBef>
                <a:spcPct val="50000"/>
              </a:spcBef>
              <a:spcAft>
                <a:spcPct val="0"/>
              </a:spcAft>
              <a:defRPr/>
            </a:pPr>
            <a:r>
              <a:rPr lang="zh-CN" altLang="en-US" sz="2400">
                <a:solidFill>
                  <a:srgbClr val="000000"/>
                </a:solidFill>
                <a:latin typeface="Times New Roman" charset="0"/>
              </a:rPr>
              <a:t>主机</a:t>
            </a:r>
          </a:p>
        </p:txBody>
      </p:sp>
      <p:sp>
        <p:nvSpPr>
          <p:cNvPr id="76805" name="Text Box 5"/>
          <p:cNvSpPr txBox="1">
            <a:spLocks noChangeArrowheads="1"/>
          </p:cNvSpPr>
          <p:nvPr/>
        </p:nvSpPr>
        <p:spPr bwMode="auto">
          <a:xfrm>
            <a:off x="2743200" y="3733800"/>
            <a:ext cx="914400" cy="466725"/>
          </a:xfrm>
          <a:prstGeom prst="rect">
            <a:avLst/>
          </a:prstGeom>
          <a:noFill/>
          <a:ln w="9525"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fontAlgn="base">
              <a:spcBef>
                <a:spcPct val="50000"/>
              </a:spcBef>
              <a:spcAft>
                <a:spcPct val="0"/>
              </a:spcAft>
              <a:defRPr/>
            </a:pPr>
            <a:r>
              <a:rPr lang="zh-CN" altLang="en-US" sz="2400">
                <a:solidFill>
                  <a:srgbClr val="000000"/>
                </a:solidFill>
                <a:latin typeface="Times New Roman" charset="0"/>
              </a:rPr>
              <a:t>通道</a:t>
            </a:r>
          </a:p>
        </p:txBody>
      </p:sp>
      <p:sp>
        <p:nvSpPr>
          <p:cNvPr id="76806" name="Text Box 6"/>
          <p:cNvSpPr txBox="1">
            <a:spLocks noChangeArrowheads="1"/>
          </p:cNvSpPr>
          <p:nvPr/>
        </p:nvSpPr>
        <p:spPr bwMode="auto">
          <a:xfrm>
            <a:off x="4419600" y="2819400"/>
            <a:ext cx="1295400" cy="284163"/>
          </a:xfrm>
          <a:prstGeom prst="rect">
            <a:avLst/>
          </a:prstGeom>
          <a:noFill/>
          <a:ln w="9525"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fontAlgn="base">
              <a:spcBef>
                <a:spcPct val="50000"/>
              </a:spcBef>
              <a:spcAft>
                <a:spcPct val="0"/>
              </a:spcAft>
            </a:pPr>
            <a:r>
              <a:rPr kumimoji="0" lang="en-US" altLang="zh-CN" sz="1200">
                <a:solidFill>
                  <a:srgbClr val="000000"/>
                </a:solidFill>
              </a:rPr>
              <a:t>I/O</a:t>
            </a:r>
            <a:r>
              <a:rPr kumimoji="0" lang="zh-CN" altLang="en-US" sz="1200">
                <a:solidFill>
                  <a:srgbClr val="000000"/>
                </a:solidFill>
              </a:rPr>
              <a:t>设备控制器</a:t>
            </a:r>
            <a:endParaRPr kumimoji="0" lang="en-US" altLang="zh-CN" sz="1200">
              <a:solidFill>
                <a:srgbClr val="000000"/>
              </a:solidFill>
            </a:endParaRPr>
          </a:p>
        </p:txBody>
      </p:sp>
      <p:sp>
        <p:nvSpPr>
          <p:cNvPr id="76807" name="Text Box 7"/>
          <p:cNvSpPr txBox="1">
            <a:spLocks noChangeArrowheads="1"/>
          </p:cNvSpPr>
          <p:nvPr/>
        </p:nvSpPr>
        <p:spPr bwMode="auto">
          <a:xfrm>
            <a:off x="5943600" y="2819400"/>
            <a:ext cx="914400" cy="284163"/>
          </a:xfrm>
          <a:prstGeom prst="rect">
            <a:avLst/>
          </a:prstGeom>
          <a:noFill/>
          <a:ln w="9525"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fontAlgn="base">
              <a:spcBef>
                <a:spcPct val="50000"/>
              </a:spcBef>
              <a:spcAft>
                <a:spcPct val="0"/>
              </a:spcAft>
              <a:defRPr/>
            </a:pPr>
            <a:r>
              <a:rPr lang="en-US" sz="1200">
                <a:solidFill>
                  <a:srgbClr val="000000"/>
                </a:solidFill>
                <a:latin typeface="Times New Roman" charset="0"/>
              </a:rPr>
              <a:t>I/O</a:t>
            </a:r>
            <a:r>
              <a:rPr lang="zh-CN" altLang="en-US" sz="1200">
                <a:solidFill>
                  <a:srgbClr val="000000"/>
                </a:solidFill>
                <a:latin typeface="Times New Roman" charset="0"/>
              </a:rPr>
              <a:t>设备</a:t>
            </a:r>
          </a:p>
        </p:txBody>
      </p:sp>
      <p:sp>
        <p:nvSpPr>
          <p:cNvPr id="76808" name="Text Box 8"/>
          <p:cNvSpPr txBox="1">
            <a:spLocks noChangeArrowheads="1"/>
          </p:cNvSpPr>
          <p:nvPr/>
        </p:nvSpPr>
        <p:spPr bwMode="auto">
          <a:xfrm>
            <a:off x="2667000" y="2819400"/>
            <a:ext cx="914400" cy="466725"/>
          </a:xfrm>
          <a:prstGeom prst="rect">
            <a:avLst/>
          </a:prstGeom>
          <a:noFill/>
          <a:ln w="9525"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fontAlgn="base">
              <a:spcBef>
                <a:spcPct val="50000"/>
              </a:spcBef>
              <a:spcAft>
                <a:spcPct val="0"/>
              </a:spcAft>
              <a:defRPr/>
            </a:pPr>
            <a:r>
              <a:rPr lang="zh-CN" altLang="en-US" sz="2400">
                <a:solidFill>
                  <a:srgbClr val="000000"/>
                </a:solidFill>
                <a:latin typeface="Times New Roman" charset="0"/>
              </a:rPr>
              <a:t>通道</a:t>
            </a:r>
          </a:p>
        </p:txBody>
      </p:sp>
      <p:sp>
        <p:nvSpPr>
          <p:cNvPr id="76809" name="Text Box 9"/>
          <p:cNvSpPr txBox="1">
            <a:spLocks noChangeArrowheads="1"/>
          </p:cNvSpPr>
          <p:nvPr/>
        </p:nvSpPr>
        <p:spPr bwMode="auto">
          <a:xfrm>
            <a:off x="2895600" y="4876800"/>
            <a:ext cx="914400" cy="466725"/>
          </a:xfrm>
          <a:prstGeom prst="rect">
            <a:avLst/>
          </a:prstGeom>
          <a:noFill/>
          <a:ln w="9525"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fontAlgn="base">
              <a:spcBef>
                <a:spcPct val="50000"/>
              </a:spcBef>
              <a:spcAft>
                <a:spcPct val="0"/>
              </a:spcAft>
              <a:defRPr/>
            </a:pPr>
            <a:r>
              <a:rPr lang="zh-CN" altLang="en-US" sz="2400">
                <a:solidFill>
                  <a:srgbClr val="000000"/>
                </a:solidFill>
                <a:latin typeface="Times New Roman" charset="0"/>
              </a:rPr>
              <a:t>通道</a:t>
            </a:r>
          </a:p>
        </p:txBody>
      </p:sp>
      <p:sp>
        <p:nvSpPr>
          <p:cNvPr id="76810" name="Text Box 10"/>
          <p:cNvSpPr txBox="1">
            <a:spLocks noChangeArrowheads="1"/>
          </p:cNvSpPr>
          <p:nvPr/>
        </p:nvSpPr>
        <p:spPr bwMode="auto">
          <a:xfrm>
            <a:off x="6934200" y="2819400"/>
            <a:ext cx="2209800"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fontAlgn="base">
              <a:spcBef>
                <a:spcPct val="50000"/>
              </a:spcBef>
              <a:spcAft>
                <a:spcPct val="0"/>
              </a:spcAft>
            </a:pPr>
            <a:r>
              <a:rPr kumimoji="0" lang="zh-CN" altLang="en-US" sz="2000">
                <a:solidFill>
                  <a:srgbClr val="000000"/>
                </a:solidFill>
                <a:latin typeface="宋体" pitchFamily="2" charset="-122"/>
              </a:rPr>
              <a:t>   </a:t>
            </a:r>
            <a:r>
              <a:rPr kumimoji="0" lang="zh-CN" altLang="en-US" sz="2000" b="1">
                <a:solidFill>
                  <a:srgbClr val="000000"/>
                </a:solidFill>
                <a:latin typeface="宋体" pitchFamily="2" charset="-122"/>
              </a:rPr>
              <a:t>通道一旦被启动后，就独立于主机运行</a:t>
            </a:r>
          </a:p>
          <a:p>
            <a:pPr fontAlgn="base">
              <a:spcBef>
                <a:spcPct val="50000"/>
              </a:spcBef>
              <a:spcAft>
                <a:spcPct val="0"/>
              </a:spcAft>
            </a:pPr>
            <a:r>
              <a:rPr kumimoji="0" lang="zh-CN" altLang="en-US" sz="2000" b="1">
                <a:solidFill>
                  <a:srgbClr val="000000"/>
                </a:solidFill>
                <a:latin typeface="宋体" pitchFamily="2" charset="-122"/>
              </a:rPr>
              <a:t>   在完成主机交给的</a:t>
            </a:r>
            <a:r>
              <a:rPr kumimoji="0" lang="en-US" altLang="zh-CN" sz="2000" b="1">
                <a:solidFill>
                  <a:srgbClr val="000000"/>
                </a:solidFill>
                <a:latin typeface="宋体" pitchFamily="2" charset="-122"/>
              </a:rPr>
              <a:t>I/O</a:t>
            </a:r>
            <a:r>
              <a:rPr kumimoji="0" lang="zh-CN" altLang="en-US" sz="2000" b="1">
                <a:solidFill>
                  <a:srgbClr val="000000"/>
                </a:solidFill>
                <a:latin typeface="宋体" pitchFamily="2" charset="-122"/>
              </a:rPr>
              <a:t>任务后，通过中断向主机报告</a:t>
            </a:r>
          </a:p>
        </p:txBody>
      </p:sp>
      <p:sp>
        <p:nvSpPr>
          <p:cNvPr id="76811" name="Line 11"/>
          <p:cNvSpPr>
            <a:spLocks noChangeShapeType="1"/>
          </p:cNvSpPr>
          <p:nvPr/>
        </p:nvSpPr>
        <p:spPr bwMode="auto">
          <a:xfrm flipV="1">
            <a:off x="2133600" y="3048000"/>
            <a:ext cx="457200" cy="228600"/>
          </a:xfrm>
          <a:prstGeom prst="line">
            <a:avLst/>
          </a:prstGeom>
          <a:noFill/>
          <a:ln w="9525" cmpd="sng">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fontAlgn="base">
              <a:spcBef>
                <a:spcPct val="0"/>
              </a:spcBef>
              <a:spcAft>
                <a:spcPct val="0"/>
              </a:spcAft>
              <a:defRPr/>
            </a:pPr>
            <a:endParaRPr lang="zh-CN" altLang="en-US" sz="2400">
              <a:solidFill>
                <a:srgbClr val="000000"/>
              </a:solidFill>
              <a:latin typeface="Times New Roman" charset="0"/>
            </a:endParaRPr>
          </a:p>
        </p:txBody>
      </p:sp>
      <p:sp>
        <p:nvSpPr>
          <p:cNvPr id="76812" name="Line 12"/>
          <p:cNvSpPr>
            <a:spLocks noChangeShapeType="1"/>
          </p:cNvSpPr>
          <p:nvPr/>
        </p:nvSpPr>
        <p:spPr bwMode="auto">
          <a:xfrm>
            <a:off x="2133600" y="3276600"/>
            <a:ext cx="609600" cy="609600"/>
          </a:xfrm>
          <a:prstGeom prst="line">
            <a:avLst/>
          </a:prstGeom>
          <a:noFill/>
          <a:ln w="9525" cmpd="sng">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fontAlgn="base">
              <a:spcBef>
                <a:spcPct val="0"/>
              </a:spcBef>
              <a:spcAft>
                <a:spcPct val="0"/>
              </a:spcAft>
              <a:defRPr/>
            </a:pPr>
            <a:endParaRPr lang="zh-CN" altLang="en-US" sz="2400">
              <a:solidFill>
                <a:srgbClr val="000000"/>
              </a:solidFill>
              <a:latin typeface="Times New Roman" charset="0"/>
            </a:endParaRPr>
          </a:p>
        </p:txBody>
      </p:sp>
      <p:sp>
        <p:nvSpPr>
          <p:cNvPr id="76813" name="Line 13"/>
          <p:cNvSpPr>
            <a:spLocks noChangeShapeType="1"/>
          </p:cNvSpPr>
          <p:nvPr/>
        </p:nvSpPr>
        <p:spPr bwMode="auto">
          <a:xfrm>
            <a:off x="2133600" y="3352800"/>
            <a:ext cx="762000" cy="1752600"/>
          </a:xfrm>
          <a:prstGeom prst="line">
            <a:avLst/>
          </a:prstGeom>
          <a:noFill/>
          <a:ln w="9525" cmpd="sng">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fontAlgn="base">
              <a:spcBef>
                <a:spcPct val="0"/>
              </a:spcBef>
              <a:spcAft>
                <a:spcPct val="0"/>
              </a:spcAft>
              <a:defRPr/>
            </a:pPr>
            <a:endParaRPr lang="zh-CN" altLang="en-US" sz="2400">
              <a:solidFill>
                <a:srgbClr val="000000"/>
              </a:solidFill>
              <a:latin typeface="Times New Roman" charset="0"/>
            </a:endParaRPr>
          </a:p>
        </p:txBody>
      </p:sp>
      <p:sp>
        <p:nvSpPr>
          <p:cNvPr id="76814" name="Line 14"/>
          <p:cNvSpPr>
            <a:spLocks noChangeShapeType="1"/>
          </p:cNvSpPr>
          <p:nvPr/>
        </p:nvSpPr>
        <p:spPr bwMode="auto">
          <a:xfrm flipV="1">
            <a:off x="3657600" y="2971800"/>
            <a:ext cx="685800" cy="0"/>
          </a:xfrm>
          <a:prstGeom prst="line">
            <a:avLst/>
          </a:prstGeom>
          <a:noFill/>
          <a:ln w="9525" cmpd="sng">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fontAlgn="base">
              <a:spcBef>
                <a:spcPct val="0"/>
              </a:spcBef>
              <a:spcAft>
                <a:spcPct val="0"/>
              </a:spcAft>
              <a:defRPr/>
            </a:pPr>
            <a:endParaRPr lang="zh-CN" altLang="en-US" sz="2400">
              <a:solidFill>
                <a:srgbClr val="000000"/>
              </a:solidFill>
              <a:latin typeface="Times New Roman" charset="0"/>
            </a:endParaRPr>
          </a:p>
        </p:txBody>
      </p:sp>
      <p:sp>
        <p:nvSpPr>
          <p:cNvPr id="76815" name="Line 15"/>
          <p:cNvSpPr>
            <a:spLocks noChangeShapeType="1"/>
          </p:cNvSpPr>
          <p:nvPr/>
        </p:nvSpPr>
        <p:spPr bwMode="auto">
          <a:xfrm>
            <a:off x="3657600" y="3048000"/>
            <a:ext cx="685800" cy="457200"/>
          </a:xfrm>
          <a:prstGeom prst="line">
            <a:avLst/>
          </a:prstGeom>
          <a:noFill/>
          <a:ln w="9525" cmpd="sng">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fontAlgn="base">
              <a:spcBef>
                <a:spcPct val="0"/>
              </a:spcBef>
              <a:spcAft>
                <a:spcPct val="0"/>
              </a:spcAft>
              <a:defRPr/>
            </a:pPr>
            <a:endParaRPr lang="zh-CN" altLang="en-US" sz="2400">
              <a:solidFill>
                <a:srgbClr val="000000"/>
              </a:solidFill>
              <a:latin typeface="Times New Roman" charset="0"/>
            </a:endParaRPr>
          </a:p>
        </p:txBody>
      </p:sp>
      <p:sp>
        <p:nvSpPr>
          <p:cNvPr id="76816" name="Line 16"/>
          <p:cNvSpPr>
            <a:spLocks noChangeShapeType="1"/>
          </p:cNvSpPr>
          <p:nvPr/>
        </p:nvSpPr>
        <p:spPr bwMode="auto">
          <a:xfrm>
            <a:off x="3733800" y="3886200"/>
            <a:ext cx="685800" cy="0"/>
          </a:xfrm>
          <a:prstGeom prst="line">
            <a:avLst/>
          </a:prstGeom>
          <a:noFill/>
          <a:ln w="9525" cmpd="sng">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fontAlgn="base">
              <a:spcBef>
                <a:spcPct val="0"/>
              </a:spcBef>
              <a:spcAft>
                <a:spcPct val="0"/>
              </a:spcAft>
              <a:defRPr/>
            </a:pPr>
            <a:endParaRPr lang="zh-CN" altLang="en-US" sz="2400">
              <a:solidFill>
                <a:srgbClr val="000000"/>
              </a:solidFill>
              <a:latin typeface="Times New Roman" charset="0"/>
            </a:endParaRPr>
          </a:p>
        </p:txBody>
      </p:sp>
      <p:sp>
        <p:nvSpPr>
          <p:cNvPr id="76817" name="Line 17"/>
          <p:cNvSpPr>
            <a:spLocks noChangeShapeType="1"/>
          </p:cNvSpPr>
          <p:nvPr/>
        </p:nvSpPr>
        <p:spPr bwMode="auto">
          <a:xfrm>
            <a:off x="3733800" y="3962400"/>
            <a:ext cx="685800" cy="457200"/>
          </a:xfrm>
          <a:prstGeom prst="line">
            <a:avLst/>
          </a:prstGeom>
          <a:noFill/>
          <a:ln w="9525" cmpd="sng">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fontAlgn="base">
              <a:spcBef>
                <a:spcPct val="0"/>
              </a:spcBef>
              <a:spcAft>
                <a:spcPct val="0"/>
              </a:spcAft>
              <a:defRPr/>
            </a:pPr>
            <a:endParaRPr lang="zh-CN" altLang="en-US" sz="2400">
              <a:solidFill>
                <a:srgbClr val="000000"/>
              </a:solidFill>
              <a:latin typeface="Times New Roman" charset="0"/>
            </a:endParaRPr>
          </a:p>
        </p:txBody>
      </p:sp>
      <p:sp>
        <p:nvSpPr>
          <p:cNvPr id="76818" name="Line 18"/>
          <p:cNvSpPr>
            <a:spLocks noChangeShapeType="1"/>
          </p:cNvSpPr>
          <p:nvPr/>
        </p:nvSpPr>
        <p:spPr bwMode="auto">
          <a:xfrm flipV="1">
            <a:off x="3886200" y="5029200"/>
            <a:ext cx="533400" cy="0"/>
          </a:xfrm>
          <a:prstGeom prst="line">
            <a:avLst/>
          </a:prstGeom>
          <a:noFill/>
          <a:ln w="9525" cmpd="sng">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fontAlgn="base">
              <a:spcBef>
                <a:spcPct val="0"/>
              </a:spcBef>
              <a:spcAft>
                <a:spcPct val="0"/>
              </a:spcAft>
              <a:defRPr/>
            </a:pPr>
            <a:endParaRPr lang="zh-CN" altLang="en-US" sz="2400">
              <a:solidFill>
                <a:srgbClr val="000000"/>
              </a:solidFill>
              <a:latin typeface="Times New Roman" charset="0"/>
            </a:endParaRPr>
          </a:p>
        </p:txBody>
      </p:sp>
      <p:sp>
        <p:nvSpPr>
          <p:cNvPr id="76819" name="Line 19"/>
          <p:cNvSpPr>
            <a:spLocks noChangeShapeType="1"/>
          </p:cNvSpPr>
          <p:nvPr/>
        </p:nvSpPr>
        <p:spPr bwMode="auto">
          <a:xfrm>
            <a:off x="3886200" y="5105400"/>
            <a:ext cx="457200" cy="304800"/>
          </a:xfrm>
          <a:prstGeom prst="line">
            <a:avLst/>
          </a:prstGeom>
          <a:noFill/>
          <a:ln w="9525" cmpd="sng">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fontAlgn="base">
              <a:spcBef>
                <a:spcPct val="0"/>
              </a:spcBef>
              <a:spcAft>
                <a:spcPct val="0"/>
              </a:spcAft>
              <a:defRPr/>
            </a:pPr>
            <a:endParaRPr lang="zh-CN" altLang="en-US" sz="2400">
              <a:solidFill>
                <a:srgbClr val="000000"/>
              </a:solidFill>
              <a:latin typeface="Times New Roman" charset="0"/>
            </a:endParaRPr>
          </a:p>
        </p:txBody>
      </p:sp>
      <p:sp>
        <p:nvSpPr>
          <p:cNvPr id="76820" name="Text Box 20"/>
          <p:cNvSpPr txBox="1">
            <a:spLocks noChangeArrowheads="1"/>
          </p:cNvSpPr>
          <p:nvPr/>
        </p:nvSpPr>
        <p:spPr bwMode="auto">
          <a:xfrm>
            <a:off x="4419600" y="3276600"/>
            <a:ext cx="1295400" cy="284163"/>
          </a:xfrm>
          <a:prstGeom prst="rect">
            <a:avLst/>
          </a:prstGeom>
          <a:noFill/>
          <a:ln w="9525"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fontAlgn="base">
              <a:spcBef>
                <a:spcPct val="50000"/>
              </a:spcBef>
              <a:spcAft>
                <a:spcPct val="0"/>
              </a:spcAft>
            </a:pPr>
            <a:r>
              <a:rPr kumimoji="0" lang="en-US" altLang="zh-CN" sz="1200">
                <a:solidFill>
                  <a:srgbClr val="000000"/>
                </a:solidFill>
              </a:rPr>
              <a:t>I/O</a:t>
            </a:r>
            <a:r>
              <a:rPr kumimoji="0" lang="zh-CN" altLang="en-US" sz="1200">
                <a:solidFill>
                  <a:srgbClr val="000000"/>
                </a:solidFill>
              </a:rPr>
              <a:t>设备控制器</a:t>
            </a:r>
            <a:endParaRPr kumimoji="0" lang="en-US" altLang="zh-CN" sz="1200">
              <a:solidFill>
                <a:srgbClr val="000000"/>
              </a:solidFill>
            </a:endParaRPr>
          </a:p>
        </p:txBody>
      </p:sp>
      <p:sp>
        <p:nvSpPr>
          <p:cNvPr id="76821" name="Text Box 21"/>
          <p:cNvSpPr txBox="1">
            <a:spLocks noChangeArrowheads="1"/>
          </p:cNvSpPr>
          <p:nvPr/>
        </p:nvSpPr>
        <p:spPr bwMode="auto">
          <a:xfrm>
            <a:off x="4419600" y="3733800"/>
            <a:ext cx="1295400" cy="284163"/>
          </a:xfrm>
          <a:prstGeom prst="rect">
            <a:avLst/>
          </a:prstGeom>
          <a:noFill/>
          <a:ln w="9525"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fontAlgn="base">
              <a:spcBef>
                <a:spcPct val="50000"/>
              </a:spcBef>
              <a:spcAft>
                <a:spcPct val="0"/>
              </a:spcAft>
            </a:pPr>
            <a:r>
              <a:rPr kumimoji="0" lang="en-US" altLang="zh-CN" sz="1200">
                <a:solidFill>
                  <a:srgbClr val="000000"/>
                </a:solidFill>
              </a:rPr>
              <a:t>I/O</a:t>
            </a:r>
            <a:r>
              <a:rPr kumimoji="0" lang="zh-CN" altLang="en-US" sz="1200">
                <a:solidFill>
                  <a:srgbClr val="000000"/>
                </a:solidFill>
              </a:rPr>
              <a:t>设备控制器</a:t>
            </a:r>
            <a:endParaRPr kumimoji="0" lang="en-US" altLang="zh-CN" sz="1200">
              <a:solidFill>
                <a:srgbClr val="000000"/>
              </a:solidFill>
            </a:endParaRPr>
          </a:p>
        </p:txBody>
      </p:sp>
      <p:sp>
        <p:nvSpPr>
          <p:cNvPr id="76822" name="Text Box 22"/>
          <p:cNvSpPr txBox="1">
            <a:spLocks noChangeArrowheads="1"/>
          </p:cNvSpPr>
          <p:nvPr/>
        </p:nvSpPr>
        <p:spPr bwMode="auto">
          <a:xfrm>
            <a:off x="4419600" y="5334000"/>
            <a:ext cx="1295400" cy="284163"/>
          </a:xfrm>
          <a:prstGeom prst="rect">
            <a:avLst/>
          </a:prstGeom>
          <a:noFill/>
          <a:ln w="9525"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fontAlgn="base">
              <a:spcBef>
                <a:spcPct val="50000"/>
              </a:spcBef>
              <a:spcAft>
                <a:spcPct val="0"/>
              </a:spcAft>
            </a:pPr>
            <a:r>
              <a:rPr kumimoji="0" lang="en-US" altLang="zh-CN" sz="1200">
                <a:solidFill>
                  <a:srgbClr val="000000"/>
                </a:solidFill>
              </a:rPr>
              <a:t>I/O</a:t>
            </a:r>
            <a:r>
              <a:rPr kumimoji="0" lang="zh-CN" altLang="en-US" sz="1200">
                <a:solidFill>
                  <a:srgbClr val="000000"/>
                </a:solidFill>
              </a:rPr>
              <a:t>设备控制器</a:t>
            </a:r>
            <a:endParaRPr kumimoji="0" lang="en-US" altLang="zh-CN" sz="1200">
              <a:solidFill>
                <a:srgbClr val="000000"/>
              </a:solidFill>
            </a:endParaRPr>
          </a:p>
        </p:txBody>
      </p:sp>
      <p:sp>
        <p:nvSpPr>
          <p:cNvPr id="76823" name="Text Box 23"/>
          <p:cNvSpPr txBox="1">
            <a:spLocks noChangeArrowheads="1"/>
          </p:cNvSpPr>
          <p:nvPr/>
        </p:nvSpPr>
        <p:spPr bwMode="auto">
          <a:xfrm>
            <a:off x="4419600" y="4876800"/>
            <a:ext cx="1295400" cy="284163"/>
          </a:xfrm>
          <a:prstGeom prst="rect">
            <a:avLst/>
          </a:prstGeom>
          <a:noFill/>
          <a:ln w="9525"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fontAlgn="base">
              <a:spcBef>
                <a:spcPct val="50000"/>
              </a:spcBef>
              <a:spcAft>
                <a:spcPct val="0"/>
              </a:spcAft>
            </a:pPr>
            <a:r>
              <a:rPr kumimoji="0" lang="en-US" altLang="zh-CN" sz="1200">
                <a:solidFill>
                  <a:srgbClr val="000000"/>
                </a:solidFill>
              </a:rPr>
              <a:t>I/O</a:t>
            </a:r>
            <a:r>
              <a:rPr kumimoji="0" lang="zh-CN" altLang="en-US" sz="1200">
                <a:solidFill>
                  <a:srgbClr val="000000"/>
                </a:solidFill>
              </a:rPr>
              <a:t>设备控制器</a:t>
            </a:r>
            <a:endParaRPr kumimoji="0" lang="en-US" altLang="zh-CN" sz="1200">
              <a:solidFill>
                <a:srgbClr val="000000"/>
              </a:solidFill>
            </a:endParaRPr>
          </a:p>
        </p:txBody>
      </p:sp>
      <p:sp>
        <p:nvSpPr>
          <p:cNvPr id="76824" name="Text Box 24"/>
          <p:cNvSpPr txBox="1">
            <a:spLocks noChangeArrowheads="1"/>
          </p:cNvSpPr>
          <p:nvPr/>
        </p:nvSpPr>
        <p:spPr bwMode="auto">
          <a:xfrm>
            <a:off x="4419600" y="4191000"/>
            <a:ext cx="1295400" cy="284163"/>
          </a:xfrm>
          <a:prstGeom prst="rect">
            <a:avLst/>
          </a:prstGeom>
          <a:noFill/>
          <a:ln w="9525"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fontAlgn="base">
              <a:spcBef>
                <a:spcPct val="50000"/>
              </a:spcBef>
              <a:spcAft>
                <a:spcPct val="0"/>
              </a:spcAft>
            </a:pPr>
            <a:r>
              <a:rPr kumimoji="0" lang="en-US" altLang="zh-CN" sz="1200">
                <a:solidFill>
                  <a:srgbClr val="000000"/>
                </a:solidFill>
              </a:rPr>
              <a:t>I/O</a:t>
            </a:r>
            <a:r>
              <a:rPr kumimoji="0" lang="zh-CN" altLang="en-US" sz="1200">
                <a:solidFill>
                  <a:srgbClr val="000000"/>
                </a:solidFill>
              </a:rPr>
              <a:t>设备控制器</a:t>
            </a:r>
            <a:endParaRPr kumimoji="0" lang="en-US" altLang="zh-CN" sz="1200">
              <a:solidFill>
                <a:srgbClr val="000000"/>
              </a:solidFill>
            </a:endParaRPr>
          </a:p>
        </p:txBody>
      </p:sp>
      <p:sp>
        <p:nvSpPr>
          <p:cNvPr id="76825" name="Text Box 25"/>
          <p:cNvSpPr txBox="1">
            <a:spLocks noChangeArrowheads="1"/>
          </p:cNvSpPr>
          <p:nvPr/>
        </p:nvSpPr>
        <p:spPr bwMode="auto">
          <a:xfrm>
            <a:off x="5943600" y="3276600"/>
            <a:ext cx="914400" cy="284163"/>
          </a:xfrm>
          <a:prstGeom prst="rect">
            <a:avLst/>
          </a:prstGeom>
          <a:noFill/>
          <a:ln w="9525"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fontAlgn="base">
              <a:spcBef>
                <a:spcPct val="50000"/>
              </a:spcBef>
              <a:spcAft>
                <a:spcPct val="0"/>
              </a:spcAft>
              <a:defRPr/>
            </a:pPr>
            <a:r>
              <a:rPr lang="en-US" sz="1200">
                <a:solidFill>
                  <a:srgbClr val="000000"/>
                </a:solidFill>
                <a:latin typeface="Times New Roman" charset="0"/>
              </a:rPr>
              <a:t>I/O</a:t>
            </a:r>
            <a:r>
              <a:rPr lang="zh-CN" altLang="en-US" sz="1200">
                <a:solidFill>
                  <a:srgbClr val="000000"/>
                </a:solidFill>
                <a:latin typeface="Times New Roman" charset="0"/>
              </a:rPr>
              <a:t>设备</a:t>
            </a:r>
          </a:p>
        </p:txBody>
      </p:sp>
      <p:sp>
        <p:nvSpPr>
          <p:cNvPr id="76826" name="Text Box 26"/>
          <p:cNvSpPr txBox="1">
            <a:spLocks noChangeArrowheads="1"/>
          </p:cNvSpPr>
          <p:nvPr/>
        </p:nvSpPr>
        <p:spPr bwMode="auto">
          <a:xfrm>
            <a:off x="5943600" y="3733800"/>
            <a:ext cx="914400" cy="284163"/>
          </a:xfrm>
          <a:prstGeom prst="rect">
            <a:avLst/>
          </a:prstGeom>
          <a:noFill/>
          <a:ln w="9525"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fontAlgn="base">
              <a:spcBef>
                <a:spcPct val="50000"/>
              </a:spcBef>
              <a:spcAft>
                <a:spcPct val="0"/>
              </a:spcAft>
              <a:defRPr/>
            </a:pPr>
            <a:r>
              <a:rPr lang="en-US" sz="1200">
                <a:solidFill>
                  <a:srgbClr val="000000"/>
                </a:solidFill>
                <a:latin typeface="Times New Roman" charset="0"/>
              </a:rPr>
              <a:t>I/O</a:t>
            </a:r>
            <a:r>
              <a:rPr lang="zh-CN" altLang="en-US" sz="1200">
                <a:solidFill>
                  <a:srgbClr val="000000"/>
                </a:solidFill>
                <a:latin typeface="Times New Roman" charset="0"/>
              </a:rPr>
              <a:t>设备</a:t>
            </a:r>
          </a:p>
        </p:txBody>
      </p:sp>
      <p:sp>
        <p:nvSpPr>
          <p:cNvPr id="76827" name="Text Box 27"/>
          <p:cNvSpPr txBox="1">
            <a:spLocks noChangeArrowheads="1"/>
          </p:cNvSpPr>
          <p:nvPr/>
        </p:nvSpPr>
        <p:spPr bwMode="auto">
          <a:xfrm>
            <a:off x="5943600" y="4191000"/>
            <a:ext cx="914400" cy="284163"/>
          </a:xfrm>
          <a:prstGeom prst="rect">
            <a:avLst/>
          </a:prstGeom>
          <a:noFill/>
          <a:ln w="9525"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fontAlgn="base">
              <a:spcBef>
                <a:spcPct val="50000"/>
              </a:spcBef>
              <a:spcAft>
                <a:spcPct val="0"/>
              </a:spcAft>
              <a:defRPr/>
            </a:pPr>
            <a:r>
              <a:rPr lang="en-US" sz="1200">
                <a:solidFill>
                  <a:srgbClr val="000000"/>
                </a:solidFill>
                <a:latin typeface="Times New Roman" charset="0"/>
              </a:rPr>
              <a:t>I/O</a:t>
            </a:r>
            <a:r>
              <a:rPr lang="zh-CN" altLang="en-US" sz="1200">
                <a:solidFill>
                  <a:srgbClr val="000000"/>
                </a:solidFill>
                <a:latin typeface="Times New Roman" charset="0"/>
              </a:rPr>
              <a:t>设备</a:t>
            </a:r>
          </a:p>
        </p:txBody>
      </p:sp>
      <p:sp>
        <p:nvSpPr>
          <p:cNvPr id="76828" name="Text Box 28"/>
          <p:cNvSpPr txBox="1">
            <a:spLocks noChangeArrowheads="1"/>
          </p:cNvSpPr>
          <p:nvPr/>
        </p:nvSpPr>
        <p:spPr bwMode="auto">
          <a:xfrm>
            <a:off x="6019800" y="5334000"/>
            <a:ext cx="914400" cy="284163"/>
          </a:xfrm>
          <a:prstGeom prst="rect">
            <a:avLst/>
          </a:prstGeom>
          <a:noFill/>
          <a:ln w="9525"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fontAlgn="base">
              <a:spcBef>
                <a:spcPct val="50000"/>
              </a:spcBef>
              <a:spcAft>
                <a:spcPct val="0"/>
              </a:spcAft>
              <a:defRPr/>
            </a:pPr>
            <a:r>
              <a:rPr lang="en-US" sz="1200">
                <a:solidFill>
                  <a:srgbClr val="000000"/>
                </a:solidFill>
                <a:latin typeface="Times New Roman" charset="0"/>
              </a:rPr>
              <a:t>I/O</a:t>
            </a:r>
            <a:r>
              <a:rPr lang="zh-CN" altLang="en-US" sz="1200">
                <a:solidFill>
                  <a:srgbClr val="000000"/>
                </a:solidFill>
                <a:latin typeface="Times New Roman" charset="0"/>
              </a:rPr>
              <a:t>设备</a:t>
            </a:r>
          </a:p>
        </p:txBody>
      </p:sp>
      <p:sp>
        <p:nvSpPr>
          <p:cNvPr id="76829" name="Text Box 29"/>
          <p:cNvSpPr txBox="1">
            <a:spLocks noChangeArrowheads="1"/>
          </p:cNvSpPr>
          <p:nvPr/>
        </p:nvSpPr>
        <p:spPr bwMode="auto">
          <a:xfrm>
            <a:off x="6019800" y="4876800"/>
            <a:ext cx="914400" cy="284163"/>
          </a:xfrm>
          <a:prstGeom prst="rect">
            <a:avLst/>
          </a:prstGeom>
          <a:noFill/>
          <a:ln w="9525"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fontAlgn="base">
              <a:spcBef>
                <a:spcPct val="50000"/>
              </a:spcBef>
              <a:spcAft>
                <a:spcPct val="0"/>
              </a:spcAft>
              <a:defRPr/>
            </a:pPr>
            <a:r>
              <a:rPr lang="en-US" sz="1200">
                <a:solidFill>
                  <a:srgbClr val="000000"/>
                </a:solidFill>
                <a:latin typeface="Times New Roman" charset="0"/>
              </a:rPr>
              <a:t>I/O</a:t>
            </a:r>
            <a:r>
              <a:rPr lang="zh-CN" altLang="en-US" sz="1200">
                <a:solidFill>
                  <a:srgbClr val="000000"/>
                </a:solidFill>
                <a:latin typeface="Times New Roman" charset="0"/>
              </a:rPr>
              <a:t>设备</a:t>
            </a:r>
          </a:p>
        </p:txBody>
      </p:sp>
      <p:sp>
        <p:nvSpPr>
          <p:cNvPr id="76830" name="Line 30"/>
          <p:cNvSpPr>
            <a:spLocks noChangeShapeType="1"/>
          </p:cNvSpPr>
          <p:nvPr/>
        </p:nvSpPr>
        <p:spPr bwMode="auto">
          <a:xfrm>
            <a:off x="5715000" y="2971800"/>
            <a:ext cx="228600" cy="0"/>
          </a:xfrm>
          <a:prstGeom prst="line">
            <a:avLst/>
          </a:prstGeom>
          <a:noFill/>
          <a:ln w="9525" cmpd="sng">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fontAlgn="base">
              <a:spcBef>
                <a:spcPct val="0"/>
              </a:spcBef>
              <a:spcAft>
                <a:spcPct val="0"/>
              </a:spcAft>
              <a:defRPr/>
            </a:pPr>
            <a:endParaRPr lang="zh-CN" altLang="en-US" sz="2400">
              <a:solidFill>
                <a:srgbClr val="000000"/>
              </a:solidFill>
              <a:latin typeface="Times New Roman" charset="0"/>
            </a:endParaRPr>
          </a:p>
        </p:txBody>
      </p:sp>
      <p:sp>
        <p:nvSpPr>
          <p:cNvPr id="76831" name="Line 31"/>
          <p:cNvSpPr>
            <a:spLocks noChangeShapeType="1"/>
          </p:cNvSpPr>
          <p:nvPr/>
        </p:nvSpPr>
        <p:spPr bwMode="auto">
          <a:xfrm>
            <a:off x="5715000" y="3429000"/>
            <a:ext cx="228600" cy="0"/>
          </a:xfrm>
          <a:prstGeom prst="line">
            <a:avLst/>
          </a:prstGeom>
          <a:noFill/>
          <a:ln w="9525" cmpd="sng">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fontAlgn="base">
              <a:spcBef>
                <a:spcPct val="0"/>
              </a:spcBef>
              <a:spcAft>
                <a:spcPct val="0"/>
              </a:spcAft>
              <a:defRPr/>
            </a:pPr>
            <a:endParaRPr lang="zh-CN" altLang="en-US" sz="2400">
              <a:solidFill>
                <a:srgbClr val="000000"/>
              </a:solidFill>
              <a:latin typeface="Times New Roman" charset="0"/>
            </a:endParaRPr>
          </a:p>
        </p:txBody>
      </p:sp>
      <p:sp>
        <p:nvSpPr>
          <p:cNvPr id="76832" name="Line 32"/>
          <p:cNvSpPr>
            <a:spLocks noChangeShapeType="1"/>
          </p:cNvSpPr>
          <p:nvPr/>
        </p:nvSpPr>
        <p:spPr bwMode="auto">
          <a:xfrm>
            <a:off x="5715000" y="3886200"/>
            <a:ext cx="228600" cy="0"/>
          </a:xfrm>
          <a:prstGeom prst="line">
            <a:avLst/>
          </a:prstGeom>
          <a:noFill/>
          <a:ln w="9525" cmpd="sng">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fontAlgn="base">
              <a:spcBef>
                <a:spcPct val="0"/>
              </a:spcBef>
              <a:spcAft>
                <a:spcPct val="0"/>
              </a:spcAft>
              <a:defRPr/>
            </a:pPr>
            <a:endParaRPr lang="zh-CN" altLang="en-US" sz="2400">
              <a:solidFill>
                <a:srgbClr val="000000"/>
              </a:solidFill>
              <a:latin typeface="Times New Roman" charset="0"/>
            </a:endParaRPr>
          </a:p>
        </p:txBody>
      </p:sp>
      <p:sp>
        <p:nvSpPr>
          <p:cNvPr id="76833" name="Line 33"/>
          <p:cNvSpPr>
            <a:spLocks noChangeShapeType="1"/>
          </p:cNvSpPr>
          <p:nvPr/>
        </p:nvSpPr>
        <p:spPr bwMode="auto">
          <a:xfrm>
            <a:off x="5715000" y="4343400"/>
            <a:ext cx="228600" cy="0"/>
          </a:xfrm>
          <a:prstGeom prst="line">
            <a:avLst/>
          </a:prstGeom>
          <a:noFill/>
          <a:ln w="9525" cmpd="sng">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fontAlgn="base">
              <a:spcBef>
                <a:spcPct val="0"/>
              </a:spcBef>
              <a:spcAft>
                <a:spcPct val="0"/>
              </a:spcAft>
              <a:defRPr/>
            </a:pPr>
            <a:endParaRPr lang="zh-CN" altLang="en-US" sz="2400">
              <a:solidFill>
                <a:srgbClr val="000000"/>
              </a:solidFill>
              <a:latin typeface="Times New Roman" charset="0"/>
            </a:endParaRPr>
          </a:p>
        </p:txBody>
      </p:sp>
      <p:sp>
        <p:nvSpPr>
          <p:cNvPr id="76834" name="Line 34"/>
          <p:cNvSpPr>
            <a:spLocks noChangeShapeType="1"/>
          </p:cNvSpPr>
          <p:nvPr/>
        </p:nvSpPr>
        <p:spPr bwMode="auto">
          <a:xfrm>
            <a:off x="5791200" y="5029200"/>
            <a:ext cx="228600" cy="0"/>
          </a:xfrm>
          <a:prstGeom prst="line">
            <a:avLst/>
          </a:prstGeom>
          <a:noFill/>
          <a:ln w="9525" cmpd="sng">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fontAlgn="base">
              <a:spcBef>
                <a:spcPct val="0"/>
              </a:spcBef>
              <a:spcAft>
                <a:spcPct val="0"/>
              </a:spcAft>
              <a:defRPr/>
            </a:pPr>
            <a:endParaRPr lang="zh-CN" altLang="en-US" sz="2400">
              <a:solidFill>
                <a:srgbClr val="000000"/>
              </a:solidFill>
              <a:latin typeface="Times New Roman" charset="0"/>
            </a:endParaRPr>
          </a:p>
        </p:txBody>
      </p:sp>
      <p:sp>
        <p:nvSpPr>
          <p:cNvPr id="76835" name="Line 35"/>
          <p:cNvSpPr>
            <a:spLocks noChangeShapeType="1"/>
          </p:cNvSpPr>
          <p:nvPr/>
        </p:nvSpPr>
        <p:spPr bwMode="auto">
          <a:xfrm>
            <a:off x="5791200" y="5486400"/>
            <a:ext cx="228600" cy="0"/>
          </a:xfrm>
          <a:prstGeom prst="line">
            <a:avLst/>
          </a:prstGeom>
          <a:noFill/>
          <a:ln w="9525" cmpd="sng">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fontAlgn="base">
              <a:spcBef>
                <a:spcPct val="0"/>
              </a:spcBef>
              <a:spcAft>
                <a:spcPct val="0"/>
              </a:spcAft>
              <a:defRPr/>
            </a:pPr>
            <a:endParaRPr lang="zh-CN" altLang="en-US" sz="2400">
              <a:solidFill>
                <a:srgbClr val="000000"/>
              </a:solidFill>
              <a:latin typeface="Times New Roman" charset="0"/>
            </a:endParaRPr>
          </a:p>
        </p:txBody>
      </p:sp>
    </p:spTree>
    <p:extLst>
      <p:ext uri="{BB962C8B-B14F-4D97-AF65-F5344CB8AC3E}">
        <p14:creationId xmlns:p14="http://schemas.microsoft.com/office/powerpoint/2010/main" val="2944082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5"/>
          <p:cNvSpPr>
            <a:spLocks noGrp="1"/>
          </p:cNvSpPr>
          <p:nvPr>
            <p:ph type="sldNum" sz="quarter" idx="12"/>
          </p:nvPr>
        </p:nvSpPr>
        <p:spPr>
          <a:extLst>
            <a:ext uri="{FAA26D3D-D897-4be2-8F04-BA451C77F1D7}">
              <ma14:placeholderFlag xmlns:ma14="http://schemas.microsoft.com/office/mac/drawingml/2011/main" xmlns="" val="1"/>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fld id="{26475DA6-4B48-492B-8D60-A906B11752B4}" type="slidenum">
              <a:rPr kumimoji="0" lang="zh-CN" altLang="en-US" sz="1400">
                <a:solidFill>
                  <a:srgbClr val="000000"/>
                </a:solidFill>
                <a:latin typeface="Arial" pitchFamily="34" charset="0"/>
              </a:rPr>
              <a:pPr/>
              <a:t>3</a:t>
            </a:fld>
            <a:endParaRPr kumimoji="0" lang="zh-CN" altLang="en-US" sz="1400">
              <a:solidFill>
                <a:srgbClr val="000000"/>
              </a:solidFill>
              <a:latin typeface="Arial" pitchFamily="34" charset="0"/>
            </a:endParaRPr>
          </a:p>
        </p:txBody>
      </p:sp>
      <p:sp>
        <p:nvSpPr>
          <p:cNvPr id="77826" name="Rectangle 2"/>
          <p:cNvSpPr>
            <a:spLocks noGrp="1" noChangeArrowheads="1"/>
          </p:cNvSpPr>
          <p:nvPr>
            <p:ph type="title"/>
          </p:nvPr>
        </p:nvSpPr>
        <p:spPr/>
        <p:txBody>
          <a:bodyPr/>
          <a:lstStyle/>
          <a:p>
            <a:r>
              <a:rPr kumimoji="0" lang="zh-CN" altLang="en-US" b="1" smtClean="0">
                <a:latin typeface="宋体" pitchFamily="2" charset="-122"/>
              </a:rPr>
              <a:t>通道控制方式</a:t>
            </a:r>
            <a:r>
              <a:rPr kumimoji="0" lang="en-US" altLang="zh-CN" smtClean="0"/>
              <a:t> </a:t>
            </a:r>
          </a:p>
        </p:txBody>
      </p:sp>
      <p:sp>
        <p:nvSpPr>
          <p:cNvPr id="77827" name="Rectangle 3"/>
          <p:cNvSpPr>
            <a:spLocks noGrp="1" noChangeArrowheads="1"/>
          </p:cNvSpPr>
          <p:nvPr>
            <p:ph type="body" idx="1"/>
          </p:nvPr>
        </p:nvSpPr>
        <p:spPr>
          <a:xfrm>
            <a:off x="1066800" y="1524000"/>
            <a:ext cx="7772400" cy="5105400"/>
          </a:xfrm>
        </p:spPr>
        <p:txBody>
          <a:bodyPr/>
          <a:lstStyle/>
          <a:p>
            <a:pPr algn="just">
              <a:buFont typeface="Wingdings" pitchFamily="2" charset="2"/>
              <a:buNone/>
            </a:pPr>
            <a:r>
              <a:rPr kumimoji="0" lang="zh-CN" altLang="en-US" sz="2400" smtClean="0">
                <a:latin typeface="宋体" pitchFamily="2" charset="-122"/>
              </a:rPr>
              <a:t>      </a:t>
            </a:r>
            <a:r>
              <a:rPr kumimoji="0" lang="zh-CN" altLang="en-US" sz="2400" b="1" smtClean="0">
                <a:latin typeface="Times New Roman" pitchFamily="18" charset="0"/>
              </a:rPr>
              <a:t>通道控制方式是</a:t>
            </a:r>
            <a:r>
              <a:rPr kumimoji="0" lang="en-US" altLang="zh-CN" sz="2400" b="1" smtClean="0">
                <a:latin typeface="Times New Roman" pitchFamily="18" charset="0"/>
              </a:rPr>
              <a:t>DMA</a:t>
            </a:r>
            <a:r>
              <a:rPr kumimoji="0" lang="zh-CN" altLang="en-US" sz="2400" b="1" smtClean="0">
                <a:latin typeface="Times New Roman" pitchFamily="18" charset="0"/>
              </a:rPr>
              <a:t>方式的进一步发展，与</a:t>
            </a:r>
            <a:r>
              <a:rPr kumimoji="0" lang="en-US" altLang="zh-CN" sz="2400" b="1" smtClean="0">
                <a:latin typeface="Times New Roman" pitchFamily="18" charset="0"/>
              </a:rPr>
              <a:t>DMA</a:t>
            </a:r>
            <a:r>
              <a:rPr kumimoji="0" lang="zh-CN" altLang="en-US" sz="2400" b="1" smtClean="0">
                <a:latin typeface="Times New Roman" pitchFamily="18" charset="0"/>
              </a:rPr>
              <a:t>控制器相比，两者的主要区别在于：</a:t>
            </a:r>
          </a:p>
          <a:p>
            <a:pPr>
              <a:buFont typeface="Wingdings" pitchFamily="2" charset="2"/>
              <a:buNone/>
            </a:pPr>
            <a:r>
              <a:rPr kumimoji="0" lang="zh-CN" altLang="en-US" sz="2400" b="1" smtClean="0">
                <a:latin typeface="Times New Roman" pitchFamily="18" charset="0"/>
              </a:rPr>
              <a:t>   (1) </a:t>
            </a:r>
            <a:r>
              <a:rPr kumimoji="0" lang="en-US" altLang="zh-CN" sz="2400" b="1" smtClean="0">
                <a:latin typeface="Times New Roman" pitchFamily="18" charset="0"/>
              </a:rPr>
              <a:t>DMA</a:t>
            </a:r>
            <a:r>
              <a:rPr kumimoji="0" lang="zh-CN" altLang="en-US" sz="2400" b="1" smtClean="0">
                <a:latin typeface="Times New Roman" pitchFamily="18" charset="0"/>
              </a:rPr>
              <a:t>控制器是通过</a:t>
            </a:r>
            <a:r>
              <a:rPr kumimoji="0" lang="zh-CN" altLang="en-US" sz="2400" b="1" smtClean="0">
                <a:solidFill>
                  <a:schemeClr val="accent2"/>
                </a:solidFill>
                <a:latin typeface="Times New Roman" pitchFamily="18" charset="0"/>
              </a:rPr>
              <a:t>硬件控制</a:t>
            </a:r>
            <a:r>
              <a:rPr kumimoji="0" lang="zh-CN" altLang="en-US" sz="2400" b="1" smtClean="0">
                <a:latin typeface="Times New Roman" pitchFamily="18" charset="0"/>
              </a:rPr>
              <a:t>逻辑来实现对数据传送的控制；</a:t>
            </a:r>
          </a:p>
          <a:p>
            <a:pPr>
              <a:buFont typeface="Wingdings" pitchFamily="2" charset="2"/>
              <a:buNone/>
            </a:pPr>
            <a:r>
              <a:rPr kumimoji="0" lang="zh-CN" altLang="en-US" sz="2400" b="1" smtClean="0">
                <a:latin typeface="Times New Roman" pitchFamily="18" charset="0"/>
              </a:rPr>
              <a:t>        通道是一个具有特殊功能的</a:t>
            </a:r>
            <a:r>
              <a:rPr kumimoji="0" lang="zh-CN" altLang="en-US" sz="2400" b="1" smtClean="0">
                <a:solidFill>
                  <a:schemeClr val="accent2"/>
                </a:solidFill>
                <a:latin typeface="Times New Roman" pitchFamily="18" charset="0"/>
              </a:rPr>
              <a:t>处理器</a:t>
            </a:r>
            <a:r>
              <a:rPr kumimoji="0" lang="zh-CN" altLang="en-US" sz="2400" b="1" smtClean="0">
                <a:latin typeface="Times New Roman" pitchFamily="18" charset="0"/>
              </a:rPr>
              <a:t>，有自己的指令和程序，通过执行</a:t>
            </a:r>
            <a:r>
              <a:rPr kumimoji="0" lang="zh-CN" altLang="en-US" sz="2400" b="1" smtClean="0">
                <a:solidFill>
                  <a:schemeClr val="accent2"/>
                </a:solidFill>
                <a:latin typeface="Times New Roman" pitchFamily="18" charset="0"/>
              </a:rPr>
              <a:t>通道程序</a:t>
            </a:r>
            <a:r>
              <a:rPr kumimoji="0" lang="zh-CN" altLang="en-US" sz="2400" b="1" smtClean="0">
                <a:latin typeface="Times New Roman" pitchFamily="18" charset="0"/>
              </a:rPr>
              <a:t>来实现对数据传送的控制</a:t>
            </a:r>
          </a:p>
          <a:p>
            <a:pPr>
              <a:buFont typeface="Wingdings" pitchFamily="2" charset="2"/>
              <a:buNone/>
            </a:pPr>
            <a:r>
              <a:rPr kumimoji="0" lang="zh-CN" altLang="en-US" sz="2400" b="1" smtClean="0">
                <a:latin typeface="Times New Roman" pitchFamily="18" charset="0"/>
              </a:rPr>
              <a:t>        通道具有更强的独立处理数据输入/输出的功能。    </a:t>
            </a:r>
          </a:p>
          <a:p>
            <a:pPr algn="just">
              <a:buFont typeface="Wingdings" pitchFamily="2" charset="2"/>
              <a:buNone/>
            </a:pPr>
            <a:r>
              <a:rPr kumimoji="0" lang="zh-CN" altLang="en-US" sz="2400" b="1" smtClean="0">
                <a:latin typeface="Times New Roman" pitchFamily="18" charset="0"/>
              </a:rPr>
              <a:t>  (2) </a:t>
            </a:r>
            <a:r>
              <a:rPr kumimoji="0" lang="en-US" altLang="zh-CN" sz="2400" b="1" smtClean="0">
                <a:latin typeface="Times New Roman" pitchFamily="18" charset="0"/>
              </a:rPr>
              <a:t>DMA</a:t>
            </a:r>
            <a:r>
              <a:rPr kumimoji="0" lang="zh-CN" altLang="en-US" sz="2400" b="1" smtClean="0">
                <a:latin typeface="Times New Roman" pitchFamily="18" charset="0"/>
              </a:rPr>
              <a:t>控制器通常只能控制一台或少数几台</a:t>
            </a:r>
            <a:r>
              <a:rPr kumimoji="0" lang="zh-CN" altLang="en-US" sz="2400" b="1" smtClean="0">
                <a:solidFill>
                  <a:schemeClr val="accent2"/>
                </a:solidFill>
                <a:latin typeface="Times New Roman" pitchFamily="18" charset="0"/>
              </a:rPr>
              <a:t>同类</a:t>
            </a:r>
            <a:r>
              <a:rPr kumimoji="0" lang="zh-CN" altLang="en-US" sz="2400" b="1" smtClean="0">
                <a:latin typeface="Times New Roman" pitchFamily="18" charset="0"/>
              </a:rPr>
              <a:t>设备；</a:t>
            </a:r>
          </a:p>
          <a:p>
            <a:pPr algn="just">
              <a:buFont typeface="Wingdings" pitchFamily="2" charset="2"/>
              <a:buNone/>
            </a:pPr>
            <a:r>
              <a:rPr kumimoji="0" lang="zh-CN" altLang="en-US" sz="2400" b="1" smtClean="0">
                <a:latin typeface="Times New Roman" pitchFamily="18" charset="0"/>
              </a:rPr>
              <a:t>      一个通道可同时控制许多台</a:t>
            </a:r>
            <a:r>
              <a:rPr kumimoji="0" lang="zh-CN" altLang="en-US" sz="2400" b="1" smtClean="0">
                <a:solidFill>
                  <a:schemeClr val="accent2"/>
                </a:solidFill>
                <a:latin typeface="Times New Roman" pitchFamily="18" charset="0"/>
              </a:rPr>
              <a:t>同类或不同类</a:t>
            </a:r>
            <a:r>
              <a:rPr kumimoji="0" lang="zh-CN" altLang="en-US" sz="2400" b="1" smtClean="0">
                <a:latin typeface="Times New Roman" pitchFamily="18" charset="0"/>
              </a:rPr>
              <a:t>的设备。</a:t>
            </a:r>
          </a:p>
          <a:p>
            <a:pPr algn="just">
              <a:buFont typeface="Wingdings" pitchFamily="2" charset="2"/>
              <a:buNone/>
            </a:pPr>
            <a:r>
              <a:rPr kumimoji="0" lang="zh-CN" altLang="en-US" sz="2400" b="1" smtClean="0">
                <a:latin typeface="Times New Roman" pitchFamily="18" charset="0"/>
              </a:rPr>
              <a:t>      </a:t>
            </a:r>
          </a:p>
        </p:txBody>
      </p:sp>
    </p:spTree>
    <p:extLst>
      <p:ext uri="{BB962C8B-B14F-4D97-AF65-F5344CB8AC3E}">
        <p14:creationId xmlns:p14="http://schemas.microsoft.com/office/powerpoint/2010/main" val="2767842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5"/>
          <p:cNvSpPr>
            <a:spLocks noGrp="1"/>
          </p:cNvSpPr>
          <p:nvPr>
            <p:ph type="sldNum" sz="quarter" idx="12"/>
          </p:nvPr>
        </p:nvSpPr>
        <p:spPr>
          <a:extLst>
            <a:ext uri="{FAA26D3D-D897-4be2-8F04-BA451C77F1D7}">
              <ma14:placeholderFlag xmlns:ma14="http://schemas.microsoft.com/office/mac/drawingml/2011/main" xmlns="" val="1"/>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fld id="{EEDFA61B-327F-47F8-837E-B495B7426539}" type="slidenum">
              <a:rPr kumimoji="0" lang="zh-CN" altLang="en-US" sz="1400">
                <a:solidFill>
                  <a:srgbClr val="000000"/>
                </a:solidFill>
                <a:latin typeface="Arial" pitchFamily="34" charset="0"/>
              </a:rPr>
              <a:pPr/>
              <a:t>4</a:t>
            </a:fld>
            <a:endParaRPr kumimoji="0" lang="zh-CN" altLang="en-US" sz="1400">
              <a:solidFill>
                <a:srgbClr val="000000"/>
              </a:solidFill>
              <a:latin typeface="Arial" pitchFamily="34" charset="0"/>
            </a:endParaRPr>
          </a:p>
        </p:txBody>
      </p:sp>
      <p:sp>
        <p:nvSpPr>
          <p:cNvPr id="78850" name="Rectangle 2"/>
          <p:cNvSpPr>
            <a:spLocks noGrp="1" noChangeArrowheads="1"/>
          </p:cNvSpPr>
          <p:nvPr>
            <p:ph type="title"/>
          </p:nvPr>
        </p:nvSpPr>
        <p:spPr/>
        <p:txBody>
          <a:bodyPr/>
          <a:lstStyle/>
          <a:p>
            <a:r>
              <a:rPr kumimoji="0" lang="zh-CN" altLang="en-US" b="1" smtClean="0">
                <a:solidFill>
                  <a:schemeClr val="tx1"/>
                </a:solidFill>
                <a:latin typeface="宋体" pitchFamily="2" charset="-122"/>
              </a:rPr>
              <a:t>通道的基本功能</a:t>
            </a:r>
            <a:r>
              <a:rPr kumimoji="0" lang="en-US" altLang="zh-CN" smtClean="0">
                <a:solidFill>
                  <a:schemeClr val="tx1"/>
                </a:solidFill>
                <a:latin typeface="Arial" pitchFamily="34" charset="0"/>
              </a:rPr>
              <a:t> </a:t>
            </a:r>
          </a:p>
        </p:txBody>
      </p:sp>
      <p:sp>
        <p:nvSpPr>
          <p:cNvPr id="78851" name="Rectangle 3"/>
          <p:cNvSpPr>
            <a:spLocks noGrp="1" noChangeArrowheads="1"/>
          </p:cNvSpPr>
          <p:nvPr>
            <p:ph type="body" idx="1"/>
          </p:nvPr>
        </p:nvSpPr>
        <p:spPr>
          <a:xfrm>
            <a:off x="1143000" y="1524000"/>
            <a:ext cx="7696200" cy="4800600"/>
          </a:xfrm>
        </p:spPr>
        <p:txBody>
          <a:bodyPr/>
          <a:lstStyle/>
          <a:p>
            <a:pPr algn="just">
              <a:lnSpc>
                <a:spcPct val="90000"/>
              </a:lnSpc>
              <a:buFont typeface="Wingdings" pitchFamily="2" charset="2"/>
              <a:buNone/>
            </a:pPr>
            <a:r>
              <a:rPr kumimoji="0" lang="zh-CN" altLang="en-US" sz="2400" b="1" dirty="0" smtClean="0">
                <a:latin typeface="Times New Roman" pitchFamily="18" charset="0"/>
              </a:rPr>
              <a:t>通道的</a:t>
            </a:r>
            <a:r>
              <a:rPr kumimoji="0" lang="zh-CN" altLang="en-US" sz="2400" b="1" dirty="0" smtClean="0">
                <a:latin typeface="Times New Roman" pitchFamily="18" charset="0"/>
              </a:rPr>
              <a:t>基本功能</a:t>
            </a:r>
            <a:r>
              <a:rPr kumimoji="0" lang="zh-CN" altLang="en-US" sz="2400" b="1" dirty="0" smtClean="0">
                <a:latin typeface="Times New Roman" pitchFamily="18" charset="0"/>
              </a:rPr>
              <a:t>：</a:t>
            </a:r>
            <a:endParaRPr kumimoji="0" lang="en-US" altLang="zh-CN" sz="2400" b="1" dirty="0" smtClean="0">
              <a:latin typeface="Times New Roman" pitchFamily="18" charset="0"/>
            </a:endParaRPr>
          </a:p>
          <a:p>
            <a:pPr algn="just">
              <a:lnSpc>
                <a:spcPct val="90000"/>
              </a:lnSpc>
              <a:buFont typeface="Wingdings" pitchFamily="2" charset="2"/>
              <a:buNone/>
            </a:pPr>
            <a:endParaRPr kumimoji="0" lang="zh-CN" altLang="en-US" sz="2400" b="1" dirty="0" smtClean="0">
              <a:latin typeface="Times New Roman" pitchFamily="18" charset="0"/>
            </a:endParaRPr>
          </a:p>
          <a:p>
            <a:pPr algn="just">
              <a:lnSpc>
                <a:spcPct val="90000"/>
              </a:lnSpc>
              <a:buFont typeface="Wingdings" pitchFamily="2" charset="2"/>
              <a:buNone/>
            </a:pPr>
            <a:r>
              <a:rPr kumimoji="0" lang="zh-CN" altLang="en-US" sz="1800" b="1" dirty="0" smtClean="0">
                <a:latin typeface="Times New Roman" pitchFamily="18" charset="0"/>
              </a:rPr>
              <a:t>(1) 接受</a:t>
            </a:r>
            <a:r>
              <a:rPr kumimoji="0" lang="en-US" altLang="zh-CN" sz="1800" b="1" dirty="0" smtClean="0">
                <a:latin typeface="Times New Roman" pitchFamily="18" charset="0"/>
              </a:rPr>
              <a:t>CPU</a:t>
            </a:r>
            <a:r>
              <a:rPr kumimoji="0" lang="zh-CN" altLang="en-US" sz="1800" b="1" dirty="0" smtClean="0">
                <a:latin typeface="Times New Roman" pitchFamily="18" charset="0"/>
              </a:rPr>
              <a:t>的</a:t>
            </a:r>
            <a:r>
              <a:rPr kumimoji="0" lang="en-US" altLang="zh-CN" sz="1800" b="1" dirty="0" smtClean="0">
                <a:latin typeface="Times New Roman" pitchFamily="18" charset="0"/>
              </a:rPr>
              <a:t>I/O</a:t>
            </a:r>
            <a:r>
              <a:rPr kumimoji="0" lang="zh-CN" altLang="en-US" sz="1800" b="1" dirty="0" smtClean="0">
                <a:latin typeface="Times New Roman" pitchFamily="18" charset="0"/>
              </a:rPr>
              <a:t>指令，按指令要求与指定的</a:t>
            </a:r>
            <a:r>
              <a:rPr kumimoji="0" lang="en-US" altLang="zh-CN" sz="1800" b="1" dirty="0" smtClean="0">
                <a:latin typeface="Times New Roman" pitchFamily="18" charset="0"/>
              </a:rPr>
              <a:t>I/O</a:t>
            </a:r>
            <a:r>
              <a:rPr kumimoji="0" lang="zh-CN" altLang="en-US" sz="1800" b="1" dirty="0" smtClean="0">
                <a:latin typeface="Times New Roman" pitchFamily="18" charset="0"/>
              </a:rPr>
              <a:t>设备进行联系；</a:t>
            </a:r>
          </a:p>
          <a:p>
            <a:pPr algn="just">
              <a:lnSpc>
                <a:spcPct val="90000"/>
              </a:lnSpc>
              <a:buFont typeface="Wingdings" pitchFamily="2" charset="2"/>
              <a:buNone/>
            </a:pPr>
            <a:endParaRPr kumimoji="0" lang="zh-CN" altLang="en-US" sz="1800" b="1" dirty="0" smtClean="0">
              <a:latin typeface="Times New Roman" pitchFamily="18" charset="0"/>
            </a:endParaRPr>
          </a:p>
          <a:p>
            <a:pPr algn="just">
              <a:lnSpc>
                <a:spcPct val="90000"/>
              </a:lnSpc>
              <a:buFont typeface="Wingdings" pitchFamily="2" charset="2"/>
              <a:buNone/>
            </a:pPr>
            <a:r>
              <a:rPr kumimoji="0" lang="zh-CN" altLang="en-US" sz="1800" b="1" dirty="0" smtClean="0">
                <a:latin typeface="Times New Roman" pitchFamily="18" charset="0"/>
              </a:rPr>
              <a:t>(2) 从主存取出属于该</a:t>
            </a:r>
            <a:r>
              <a:rPr kumimoji="0" lang="zh-CN" altLang="en-US" sz="1800" b="1" dirty="0" smtClean="0">
                <a:solidFill>
                  <a:schemeClr val="accent2"/>
                </a:solidFill>
                <a:latin typeface="Times New Roman" pitchFamily="18" charset="0"/>
              </a:rPr>
              <a:t>通道程序</a:t>
            </a:r>
            <a:r>
              <a:rPr kumimoji="0" lang="zh-CN" altLang="en-US" sz="1800" b="1" dirty="0" smtClean="0">
                <a:latin typeface="Times New Roman" pitchFamily="18" charset="0"/>
              </a:rPr>
              <a:t>的通道指令，经译码后向</a:t>
            </a:r>
            <a:r>
              <a:rPr kumimoji="0" lang="en-US" altLang="zh-CN" sz="1800" b="1" dirty="0" smtClean="0">
                <a:latin typeface="Times New Roman" pitchFamily="18" charset="0"/>
              </a:rPr>
              <a:t>I/O</a:t>
            </a:r>
            <a:r>
              <a:rPr kumimoji="0" lang="zh-CN" altLang="en-US" sz="1800" b="1" dirty="0" smtClean="0">
                <a:latin typeface="Times New Roman" pitchFamily="18" charset="0"/>
              </a:rPr>
              <a:t>设备控制器和设备发送各种命令；</a:t>
            </a:r>
          </a:p>
          <a:p>
            <a:pPr algn="just">
              <a:lnSpc>
                <a:spcPct val="90000"/>
              </a:lnSpc>
              <a:buFont typeface="Wingdings" pitchFamily="2" charset="2"/>
              <a:buNone/>
            </a:pPr>
            <a:endParaRPr kumimoji="0" lang="zh-CN" altLang="en-US" sz="1800" b="1" dirty="0" smtClean="0">
              <a:latin typeface="Times New Roman" pitchFamily="18" charset="0"/>
            </a:endParaRPr>
          </a:p>
          <a:p>
            <a:pPr algn="just">
              <a:lnSpc>
                <a:spcPct val="90000"/>
              </a:lnSpc>
              <a:buFont typeface="Wingdings" pitchFamily="2" charset="2"/>
              <a:buNone/>
            </a:pPr>
            <a:r>
              <a:rPr kumimoji="0" lang="zh-CN" altLang="en-US" sz="1800" b="1" dirty="0" smtClean="0">
                <a:latin typeface="Times New Roman" pitchFamily="18" charset="0"/>
              </a:rPr>
              <a:t>(3) 控制</a:t>
            </a:r>
            <a:r>
              <a:rPr kumimoji="0" lang="en-US" altLang="zh-CN" sz="1800" b="1" dirty="0" smtClean="0">
                <a:latin typeface="Times New Roman" pitchFamily="18" charset="0"/>
              </a:rPr>
              <a:t>I/O</a:t>
            </a:r>
            <a:r>
              <a:rPr kumimoji="0" lang="zh-CN" altLang="en-US" sz="1800" b="1" dirty="0" smtClean="0">
                <a:latin typeface="Times New Roman" pitchFamily="18" charset="0"/>
              </a:rPr>
              <a:t>设备和主存之间的</a:t>
            </a:r>
            <a:r>
              <a:rPr kumimoji="0" lang="zh-CN" altLang="en-US" sz="1800" b="1" dirty="0" smtClean="0">
                <a:solidFill>
                  <a:schemeClr val="accent2"/>
                </a:solidFill>
                <a:latin typeface="Times New Roman" pitchFamily="18" charset="0"/>
              </a:rPr>
              <a:t>数据</a:t>
            </a:r>
            <a:r>
              <a:rPr kumimoji="0" lang="zh-CN" altLang="en-US" sz="1800" b="1" dirty="0" smtClean="0">
                <a:latin typeface="Times New Roman" pitchFamily="18" charset="0"/>
              </a:rPr>
              <a:t>传送，根据需要给数据提供缓冲寄存器，并指出数据存放在主存或</a:t>
            </a:r>
            <a:r>
              <a:rPr kumimoji="0" lang="en-US" altLang="zh-CN" sz="1800" b="1" dirty="0" smtClean="0">
                <a:latin typeface="Times New Roman" pitchFamily="18" charset="0"/>
              </a:rPr>
              <a:t>I/O</a:t>
            </a:r>
            <a:r>
              <a:rPr kumimoji="0" lang="zh-CN" altLang="en-US" sz="1800" b="1" dirty="0" smtClean="0">
                <a:latin typeface="Times New Roman" pitchFamily="18" charset="0"/>
              </a:rPr>
              <a:t>设备中的地址，同时给出传送数据的字数；</a:t>
            </a:r>
          </a:p>
          <a:p>
            <a:pPr algn="just">
              <a:lnSpc>
                <a:spcPct val="90000"/>
              </a:lnSpc>
              <a:buFont typeface="Wingdings" pitchFamily="2" charset="2"/>
              <a:buNone/>
            </a:pPr>
            <a:endParaRPr kumimoji="0" lang="zh-CN" altLang="en-US" sz="1800" b="1" dirty="0" smtClean="0">
              <a:latin typeface="Times New Roman" pitchFamily="18" charset="0"/>
            </a:endParaRPr>
          </a:p>
          <a:p>
            <a:pPr algn="just">
              <a:lnSpc>
                <a:spcPct val="90000"/>
              </a:lnSpc>
              <a:buFont typeface="Wingdings" pitchFamily="2" charset="2"/>
              <a:buNone/>
            </a:pPr>
            <a:r>
              <a:rPr kumimoji="0" lang="zh-CN" altLang="en-US" sz="1800" b="1" dirty="0" smtClean="0">
                <a:latin typeface="Times New Roman" pitchFamily="18" charset="0"/>
              </a:rPr>
              <a:t>(4) 从</a:t>
            </a:r>
            <a:r>
              <a:rPr kumimoji="0" lang="en-US" altLang="zh-CN" sz="1800" b="1" dirty="0" smtClean="0">
                <a:latin typeface="Times New Roman" pitchFamily="18" charset="0"/>
              </a:rPr>
              <a:t>I/O</a:t>
            </a:r>
            <a:r>
              <a:rPr kumimoji="0" lang="zh-CN" altLang="en-US" sz="1800" b="1" dirty="0" smtClean="0">
                <a:latin typeface="Times New Roman" pitchFamily="18" charset="0"/>
              </a:rPr>
              <a:t>设备获得设备的状态信息，与通道本身的状态信息一起组成一个通道</a:t>
            </a:r>
            <a:r>
              <a:rPr kumimoji="0" lang="zh-CN" altLang="en-US" sz="1800" b="1" dirty="0" smtClean="0">
                <a:solidFill>
                  <a:schemeClr val="accent2"/>
                </a:solidFill>
                <a:latin typeface="Times New Roman" pitchFamily="18" charset="0"/>
              </a:rPr>
              <a:t>状态字</a:t>
            </a:r>
            <a:r>
              <a:rPr kumimoji="0" lang="zh-CN" altLang="en-US" sz="1800" b="1" dirty="0" smtClean="0">
                <a:latin typeface="Times New Roman" pitchFamily="18" charset="0"/>
              </a:rPr>
              <a:t>，根据需要将这些状态信息送到主存的指定单元，供</a:t>
            </a:r>
            <a:r>
              <a:rPr kumimoji="0" lang="en-US" altLang="zh-CN" sz="1800" b="1" dirty="0" smtClean="0">
                <a:latin typeface="Times New Roman" pitchFamily="18" charset="0"/>
              </a:rPr>
              <a:t>CPU</a:t>
            </a:r>
            <a:r>
              <a:rPr kumimoji="0" lang="zh-CN" altLang="en-US" sz="1800" b="1" dirty="0" smtClean="0">
                <a:latin typeface="Times New Roman" pitchFamily="18" charset="0"/>
              </a:rPr>
              <a:t>使用；</a:t>
            </a:r>
          </a:p>
          <a:p>
            <a:pPr algn="just">
              <a:lnSpc>
                <a:spcPct val="90000"/>
              </a:lnSpc>
              <a:buFont typeface="Wingdings" pitchFamily="2" charset="2"/>
              <a:buNone/>
            </a:pPr>
            <a:endParaRPr kumimoji="0" lang="zh-CN" altLang="en-US" sz="1800" b="1" dirty="0" smtClean="0">
              <a:latin typeface="Times New Roman" pitchFamily="18" charset="0"/>
            </a:endParaRPr>
          </a:p>
          <a:p>
            <a:pPr algn="just">
              <a:lnSpc>
                <a:spcPct val="90000"/>
              </a:lnSpc>
              <a:buFont typeface="Wingdings" pitchFamily="2" charset="2"/>
              <a:buNone/>
            </a:pPr>
            <a:r>
              <a:rPr kumimoji="0" lang="zh-CN" altLang="en-US" sz="1800" b="1" dirty="0" smtClean="0">
                <a:latin typeface="Times New Roman" pitchFamily="18" charset="0"/>
              </a:rPr>
              <a:t>(5) 将</a:t>
            </a:r>
            <a:r>
              <a:rPr kumimoji="0" lang="en-US" altLang="zh-CN" sz="1800" b="1" dirty="0" smtClean="0">
                <a:latin typeface="Times New Roman" pitchFamily="18" charset="0"/>
              </a:rPr>
              <a:t>I/O</a:t>
            </a:r>
            <a:r>
              <a:rPr kumimoji="0" lang="zh-CN" altLang="en-US" sz="1800" b="1" dirty="0" smtClean="0">
                <a:latin typeface="Times New Roman" pitchFamily="18" charset="0"/>
              </a:rPr>
              <a:t>设备的中断请求和通道本身的中断请求进行排队，按优先次序报告</a:t>
            </a:r>
            <a:r>
              <a:rPr kumimoji="0" lang="en-US" altLang="zh-CN" sz="1800" b="1" dirty="0" smtClean="0">
                <a:latin typeface="Times New Roman" pitchFamily="18" charset="0"/>
              </a:rPr>
              <a:t>CPU</a:t>
            </a:r>
            <a:r>
              <a:rPr kumimoji="0" lang="en-US" altLang="en-US" sz="1800" b="1" dirty="0" smtClean="0">
                <a:latin typeface="Times New Roman" pitchFamily="18" charset="0"/>
              </a:rPr>
              <a:t>。</a:t>
            </a:r>
            <a:endParaRPr kumimoji="0" lang="zh-CN" altLang="en-US" sz="1800" b="1" dirty="0" smtClean="0">
              <a:latin typeface="Times New Roman" pitchFamily="18" charset="0"/>
            </a:endParaRPr>
          </a:p>
        </p:txBody>
      </p:sp>
    </p:spTree>
    <p:extLst>
      <p:ext uri="{BB962C8B-B14F-4D97-AF65-F5344CB8AC3E}">
        <p14:creationId xmlns:p14="http://schemas.microsoft.com/office/powerpoint/2010/main" val="558471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幻灯片编号占位符 3"/>
          <p:cNvSpPr>
            <a:spLocks noGrp="1"/>
          </p:cNvSpPr>
          <p:nvPr>
            <p:ph type="sldNum" sz="quarter" idx="12"/>
          </p:nvPr>
        </p:nvSpPr>
        <p:spPr>
          <a:extLst>
            <a:ext uri="{FAA26D3D-D897-4be2-8F04-BA451C77F1D7}">
              <ma14:placeholderFlag xmlns:ma14="http://schemas.microsoft.com/office/mac/drawingml/2011/main" xmlns="" val="1"/>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fld id="{26F2DA43-844C-4C16-B16F-50E07A7BEA93}" type="slidenum">
              <a:rPr kumimoji="0" lang="zh-CN" altLang="en-US" sz="1400">
                <a:solidFill>
                  <a:srgbClr val="000000"/>
                </a:solidFill>
                <a:latin typeface="Arial" pitchFamily="34" charset="0"/>
              </a:rPr>
              <a:pPr/>
              <a:t>5</a:t>
            </a:fld>
            <a:endParaRPr kumimoji="0" lang="zh-CN" altLang="en-US" sz="1400">
              <a:solidFill>
                <a:srgbClr val="000000"/>
              </a:solidFill>
              <a:latin typeface="Arial" pitchFamily="34" charset="0"/>
            </a:endParaRPr>
          </a:p>
        </p:txBody>
      </p:sp>
      <p:sp>
        <p:nvSpPr>
          <p:cNvPr id="79874" name="Text Box 2"/>
          <p:cNvSpPr txBox="1">
            <a:spLocks noChangeArrowheads="1"/>
          </p:cNvSpPr>
          <p:nvPr/>
        </p:nvSpPr>
        <p:spPr bwMode="auto">
          <a:xfrm>
            <a:off x="1219200" y="304800"/>
            <a:ext cx="7467600" cy="5586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fontAlgn="base">
              <a:spcBef>
                <a:spcPct val="50000"/>
              </a:spcBef>
              <a:spcAft>
                <a:spcPct val="0"/>
              </a:spcAft>
            </a:pPr>
            <a:r>
              <a:rPr kumimoji="0" lang="zh-CN" altLang="en-US" dirty="0">
                <a:solidFill>
                  <a:srgbClr val="000000"/>
                </a:solidFill>
                <a:latin typeface="宋体" pitchFamily="2" charset="-122"/>
              </a:rPr>
              <a:t>    </a:t>
            </a:r>
            <a:r>
              <a:rPr kumimoji="0" lang="zh-CN" altLang="en-US" b="1" dirty="0">
                <a:solidFill>
                  <a:srgbClr val="000000"/>
                </a:solidFill>
              </a:rPr>
              <a:t>通道通过执行通道程序来控制设备控制器进行数据传送操作。</a:t>
            </a:r>
          </a:p>
          <a:p>
            <a:pPr fontAlgn="base">
              <a:spcBef>
                <a:spcPct val="50000"/>
              </a:spcBef>
              <a:spcAft>
                <a:spcPct val="0"/>
              </a:spcAft>
            </a:pPr>
            <a:r>
              <a:rPr kumimoji="0" lang="zh-CN" altLang="en-US" b="1" u="sng" dirty="0">
                <a:solidFill>
                  <a:srgbClr val="000000"/>
                </a:solidFill>
              </a:rPr>
              <a:t>设备控制器的具体任务如下</a:t>
            </a:r>
            <a:r>
              <a:rPr kumimoji="0" lang="zh-CN" altLang="en-US" b="1" dirty="0">
                <a:solidFill>
                  <a:srgbClr val="000000"/>
                </a:solidFill>
              </a:rPr>
              <a:t>：</a:t>
            </a:r>
          </a:p>
          <a:p>
            <a:pPr algn="just" fontAlgn="base">
              <a:spcBef>
                <a:spcPct val="50000"/>
              </a:spcBef>
              <a:spcAft>
                <a:spcPct val="0"/>
              </a:spcAft>
            </a:pPr>
            <a:r>
              <a:rPr kumimoji="0" lang="zh-CN" altLang="en-US" sz="1800" b="1" dirty="0">
                <a:solidFill>
                  <a:srgbClr val="000000"/>
                </a:solidFill>
              </a:rPr>
              <a:t>     (1) 从通道接收控制信号，控制</a:t>
            </a:r>
            <a:r>
              <a:rPr kumimoji="0" lang="en-US" altLang="zh-CN" sz="1800" b="1" dirty="0">
                <a:solidFill>
                  <a:srgbClr val="000000"/>
                </a:solidFill>
              </a:rPr>
              <a:t>I/O</a:t>
            </a:r>
            <a:r>
              <a:rPr kumimoji="0" lang="zh-CN" altLang="en-US" sz="1800" b="1" dirty="0">
                <a:solidFill>
                  <a:srgbClr val="000000"/>
                </a:solidFill>
              </a:rPr>
              <a:t>设备完成所要求的操作；</a:t>
            </a:r>
          </a:p>
          <a:p>
            <a:pPr algn="just" fontAlgn="base">
              <a:spcBef>
                <a:spcPct val="50000"/>
              </a:spcBef>
              <a:spcAft>
                <a:spcPct val="0"/>
              </a:spcAft>
            </a:pPr>
            <a:r>
              <a:rPr kumimoji="0" lang="zh-CN" altLang="en-US" sz="1800" b="1" dirty="0">
                <a:solidFill>
                  <a:srgbClr val="000000"/>
                </a:solidFill>
              </a:rPr>
              <a:t>     (2)</a:t>
            </a:r>
            <a:r>
              <a:rPr kumimoji="0" lang="zh-CN" altLang="en-US" sz="1800" b="1" dirty="0">
                <a:solidFill>
                  <a:srgbClr val="000000"/>
                </a:solidFill>
                <a:cs typeface="Times New Roman" pitchFamily="18" charset="0"/>
              </a:rPr>
              <a:t> </a:t>
            </a:r>
            <a:r>
              <a:rPr kumimoji="0" lang="zh-CN" altLang="en-US" sz="1800" b="1" dirty="0">
                <a:solidFill>
                  <a:srgbClr val="000000"/>
                </a:solidFill>
              </a:rPr>
              <a:t>向通道反馈</a:t>
            </a:r>
            <a:r>
              <a:rPr kumimoji="0" lang="en-US" altLang="zh-CN" sz="1800" b="1" dirty="0">
                <a:solidFill>
                  <a:srgbClr val="000000"/>
                </a:solidFill>
              </a:rPr>
              <a:t>I/O</a:t>
            </a:r>
            <a:r>
              <a:rPr kumimoji="0" lang="zh-CN" altLang="en-US" sz="1800" b="1" dirty="0">
                <a:solidFill>
                  <a:srgbClr val="000000"/>
                </a:solidFill>
              </a:rPr>
              <a:t>设备的状态；</a:t>
            </a:r>
          </a:p>
          <a:p>
            <a:pPr algn="just" fontAlgn="base">
              <a:spcBef>
                <a:spcPct val="50000"/>
              </a:spcBef>
              <a:spcAft>
                <a:spcPct val="0"/>
              </a:spcAft>
            </a:pPr>
            <a:r>
              <a:rPr kumimoji="0" lang="zh-CN" altLang="en-US" sz="1800" b="1" dirty="0">
                <a:solidFill>
                  <a:srgbClr val="000000"/>
                </a:solidFill>
              </a:rPr>
              <a:t>     (3) 将</a:t>
            </a:r>
            <a:r>
              <a:rPr kumimoji="0" lang="en-US" altLang="zh-CN" sz="1800" b="1" dirty="0">
                <a:solidFill>
                  <a:srgbClr val="000000"/>
                </a:solidFill>
              </a:rPr>
              <a:t>I/O</a:t>
            </a:r>
            <a:r>
              <a:rPr kumimoji="0" lang="zh-CN" altLang="en-US" sz="1800" b="1" dirty="0">
                <a:solidFill>
                  <a:srgbClr val="000000"/>
                </a:solidFill>
              </a:rPr>
              <a:t>设备的各种不同信号转换为通道能识别的标准信号。</a:t>
            </a:r>
          </a:p>
          <a:p>
            <a:pPr algn="just" fontAlgn="base">
              <a:spcBef>
                <a:spcPct val="50000"/>
              </a:spcBef>
              <a:spcAft>
                <a:spcPct val="0"/>
              </a:spcAft>
            </a:pPr>
            <a:endParaRPr kumimoji="0" lang="zh-CN" altLang="en-US" sz="1800" b="1" dirty="0">
              <a:solidFill>
                <a:srgbClr val="000000"/>
              </a:solidFill>
            </a:endParaRPr>
          </a:p>
          <a:p>
            <a:pPr algn="just" fontAlgn="base">
              <a:spcBef>
                <a:spcPct val="50000"/>
              </a:spcBef>
              <a:spcAft>
                <a:spcPct val="0"/>
              </a:spcAft>
            </a:pPr>
            <a:r>
              <a:rPr kumimoji="0" lang="en-US" altLang="zh-CN" b="1" u="sng" dirty="0">
                <a:solidFill>
                  <a:srgbClr val="000000"/>
                </a:solidFill>
              </a:rPr>
              <a:t>CPU</a:t>
            </a:r>
            <a:r>
              <a:rPr kumimoji="0" lang="en-US" altLang="en-US" b="1" dirty="0">
                <a:solidFill>
                  <a:srgbClr val="000000"/>
                </a:solidFill>
              </a:rPr>
              <a:t>：</a:t>
            </a:r>
            <a:r>
              <a:rPr kumimoji="0" lang="zh-CN" altLang="en-US" b="1" dirty="0">
                <a:solidFill>
                  <a:srgbClr val="000000"/>
                </a:solidFill>
              </a:rPr>
              <a:t>通过执行</a:t>
            </a:r>
            <a:r>
              <a:rPr kumimoji="0" lang="en-US" altLang="zh-CN" b="1" dirty="0">
                <a:solidFill>
                  <a:srgbClr val="000000"/>
                </a:solidFill>
              </a:rPr>
              <a:t>I/O</a:t>
            </a:r>
            <a:r>
              <a:rPr kumimoji="0" lang="zh-CN" altLang="en-US" b="1" dirty="0">
                <a:solidFill>
                  <a:srgbClr val="000000"/>
                </a:solidFill>
              </a:rPr>
              <a:t>指令启动通道</a:t>
            </a:r>
          </a:p>
          <a:p>
            <a:pPr algn="just" fontAlgn="base">
              <a:spcBef>
                <a:spcPct val="50000"/>
              </a:spcBef>
              <a:spcAft>
                <a:spcPct val="0"/>
              </a:spcAft>
            </a:pPr>
            <a:r>
              <a:rPr kumimoji="0" lang="zh-CN" altLang="en-US" b="1" dirty="0">
                <a:solidFill>
                  <a:srgbClr val="000000"/>
                </a:solidFill>
              </a:rPr>
              <a:t>       处理来自通道的中断</a:t>
            </a:r>
            <a:r>
              <a:rPr kumimoji="0" lang="zh-CN" altLang="en-US" sz="1800" b="1" dirty="0">
                <a:solidFill>
                  <a:srgbClr val="000000"/>
                </a:solidFill>
              </a:rPr>
              <a:t>（</a:t>
            </a:r>
            <a:r>
              <a:rPr kumimoji="0" lang="zh-CN" altLang="en-US" sz="1400" b="1" dirty="0">
                <a:solidFill>
                  <a:srgbClr val="000000"/>
                </a:solidFill>
              </a:rPr>
              <a:t>数据传送结束中断；故障中断）</a:t>
            </a:r>
          </a:p>
          <a:p>
            <a:pPr algn="just" fontAlgn="base">
              <a:spcBef>
                <a:spcPct val="50000"/>
              </a:spcBef>
              <a:spcAft>
                <a:spcPct val="0"/>
              </a:spcAft>
            </a:pPr>
            <a:endParaRPr kumimoji="0" lang="zh-CN" altLang="en-US" sz="1400" b="1" dirty="0">
              <a:solidFill>
                <a:srgbClr val="000000"/>
              </a:solidFill>
            </a:endParaRPr>
          </a:p>
          <a:p>
            <a:pPr algn="just" fontAlgn="base">
              <a:spcBef>
                <a:spcPct val="50000"/>
              </a:spcBef>
              <a:spcAft>
                <a:spcPct val="0"/>
              </a:spcAft>
            </a:pPr>
            <a:r>
              <a:rPr kumimoji="0" lang="zh-CN" altLang="en-US" b="1" dirty="0">
                <a:solidFill>
                  <a:srgbClr val="FF0000"/>
                </a:solidFill>
              </a:rPr>
              <a:t>     </a:t>
            </a:r>
            <a:r>
              <a:rPr kumimoji="0" lang="en-US" altLang="zh-CN" b="1" dirty="0">
                <a:solidFill>
                  <a:srgbClr val="FF0000"/>
                </a:solidFill>
              </a:rPr>
              <a:t>CPU</a:t>
            </a:r>
            <a:r>
              <a:rPr kumimoji="0" lang="zh-CN" altLang="en-US" b="1" dirty="0">
                <a:solidFill>
                  <a:srgbClr val="FF0000"/>
                </a:solidFill>
              </a:rPr>
              <a:t>运行操作系统的管理程序的状态称为管态</a:t>
            </a:r>
          </a:p>
          <a:p>
            <a:pPr algn="just" fontAlgn="base">
              <a:spcBef>
                <a:spcPct val="50000"/>
              </a:spcBef>
              <a:spcAft>
                <a:spcPct val="0"/>
              </a:spcAft>
            </a:pPr>
            <a:r>
              <a:rPr kumimoji="0" lang="zh-CN" altLang="en-US" b="1" dirty="0">
                <a:solidFill>
                  <a:srgbClr val="FF0000"/>
                </a:solidFill>
              </a:rPr>
              <a:t>     </a:t>
            </a:r>
            <a:r>
              <a:rPr kumimoji="0" lang="en-US" altLang="zh-CN" b="1" dirty="0">
                <a:solidFill>
                  <a:srgbClr val="FF0000"/>
                </a:solidFill>
              </a:rPr>
              <a:t>CPU</a:t>
            </a:r>
            <a:r>
              <a:rPr kumimoji="0" lang="zh-CN" altLang="en-US" b="1" dirty="0">
                <a:solidFill>
                  <a:srgbClr val="FF0000"/>
                </a:solidFill>
              </a:rPr>
              <a:t>执行目标程序（用户程序）的状态称为目态。</a:t>
            </a:r>
            <a:r>
              <a:rPr kumimoji="0" lang="zh-CN" altLang="en-US" dirty="0">
                <a:solidFill>
                  <a:srgbClr val="FF0000"/>
                </a:solidFill>
              </a:rPr>
              <a:t> </a:t>
            </a:r>
          </a:p>
        </p:txBody>
      </p:sp>
    </p:spTree>
    <p:extLst>
      <p:ext uri="{BB962C8B-B14F-4D97-AF65-F5344CB8AC3E}">
        <p14:creationId xmlns:p14="http://schemas.microsoft.com/office/powerpoint/2010/main" val="36199796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编号占位符 5"/>
          <p:cNvSpPr>
            <a:spLocks noGrp="1"/>
          </p:cNvSpPr>
          <p:nvPr>
            <p:ph type="sldNum" sz="quarter" idx="12"/>
          </p:nvPr>
        </p:nvSpPr>
        <p:spPr>
          <a:extLst>
            <a:ext uri="{FAA26D3D-D897-4be2-8F04-BA451C77F1D7}">
              <ma14:placeholderFlag xmlns:ma14="http://schemas.microsoft.com/office/mac/drawingml/2011/main" xmlns="" val="1"/>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fld id="{3630B02D-4008-4D53-902A-9361A054B769}" type="slidenum">
              <a:rPr kumimoji="0" lang="zh-CN" altLang="en-US" sz="1400">
                <a:solidFill>
                  <a:srgbClr val="000000"/>
                </a:solidFill>
                <a:latin typeface="Arial" pitchFamily="34" charset="0"/>
              </a:rPr>
              <a:pPr/>
              <a:t>6</a:t>
            </a:fld>
            <a:endParaRPr kumimoji="0" lang="zh-CN" altLang="en-US" sz="1400">
              <a:solidFill>
                <a:srgbClr val="000000"/>
              </a:solidFill>
              <a:latin typeface="Arial" pitchFamily="34" charset="0"/>
            </a:endParaRPr>
          </a:p>
        </p:txBody>
      </p:sp>
      <p:sp>
        <p:nvSpPr>
          <p:cNvPr id="80898" name="Rectangle 2"/>
          <p:cNvSpPr>
            <a:spLocks noGrp="1" noChangeArrowheads="1"/>
          </p:cNvSpPr>
          <p:nvPr>
            <p:ph type="title"/>
          </p:nvPr>
        </p:nvSpPr>
        <p:spPr>
          <a:xfrm>
            <a:off x="914400" y="0"/>
            <a:ext cx="7772400" cy="1143000"/>
          </a:xfrm>
        </p:spPr>
        <p:txBody>
          <a:bodyPr/>
          <a:lstStyle/>
          <a:p>
            <a:r>
              <a:rPr kumimoji="0" lang="en-US" altLang="zh-CN" smtClean="0"/>
              <a:t> </a:t>
            </a:r>
            <a:r>
              <a:rPr kumimoji="0" lang="zh-CN" altLang="en-US" b="1" smtClean="0">
                <a:latin typeface="宋体" pitchFamily="2" charset="-122"/>
              </a:rPr>
              <a:t>通道的类型与结构</a:t>
            </a:r>
            <a:r>
              <a:rPr kumimoji="0" lang="en-US" altLang="zh-CN" smtClean="0"/>
              <a:t> </a:t>
            </a:r>
          </a:p>
        </p:txBody>
      </p:sp>
      <p:sp>
        <p:nvSpPr>
          <p:cNvPr id="80899" name="Rectangle 3"/>
          <p:cNvSpPr>
            <a:spLocks noGrp="1" noChangeArrowheads="1"/>
          </p:cNvSpPr>
          <p:nvPr>
            <p:ph type="body" idx="1"/>
          </p:nvPr>
        </p:nvSpPr>
        <p:spPr>
          <a:xfrm>
            <a:off x="1143000" y="914400"/>
            <a:ext cx="7772400" cy="1219200"/>
          </a:xfrm>
        </p:spPr>
        <p:txBody>
          <a:bodyPr/>
          <a:lstStyle/>
          <a:p>
            <a:pPr algn="just">
              <a:buFont typeface="Wingdings" pitchFamily="2" charset="2"/>
              <a:buNone/>
            </a:pPr>
            <a:r>
              <a:rPr kumimoji="0" lang="zh-CN" altLang="en-US" b="1" smtClean="0">
                <a:latin typeface="宋体" pitchFamily="2" charset="-122"/>
              </a:rPr>
              <a:t>一、通道类型</a:t>
            </a:r>
            <a:endParaRPr kumimoji="0" lang="en-US" altLang="zh-CN" b="1" smtClean="0">
              <a:latin typeface="宋体" pitchFamily="2" charset="-122"/>
            </a:endParaRPr>
          </a:p>
          <a:p>
            <a:pPr algn="just">
              <a:buFont typeface="Wingdings" pitchFamily="2" charset="2"/>
              <a:buNone/>
            </a:pPr>
            <a:r>
              <a:rPr kumimoji="0" lang="en-US" altLang="zh-CN" sz="2400" b="1" smtClean="0">
                <a:latin typeface="宋体" pitchFamily="2" charset="-122"/>
              </a:rPr>
              <a:t>1. </a:t>
            </a:r>
            <a:r>
              <a:rPr kumimoji="0" lang="zh-CN" altLang="en-US" sz="2400" b="1" smtClean="0">
                <a:latin typeface="宋体" pitchFamily="2" charset="-122"/>
              </a:rPr>
              <a:t>字节多路通道</a:t>
            </a:r>
            <a:endParaRPr kumimoji="0" lang="zh-CN" altLang="en-US" b="1" smtClean="0"/>
          </a:p>
        </p:txBody>
      </p:sp>
      <p:graphicFrame>
        <p:nvGraphicFramePr>
          <p:cNvPr id="80900" name="Object 4"/>
          <p:cNvGraphicFramePr>
            <a:graphicFrameLocks noChangeAspect="1"/>
          </p:cNvGraphicFramePr>
          <p:nvPr/>
        </p:nvGraphicFramePr>
        <p:xfrm>
          <a:off x="1752600" y="1981200"/>
          <a:ext cx="5410200" cy="1955800"/>
        </p:xfrm>
        <a:graphic>
          <a:graphicData uri="http://schemas.openxmlformats.org/presentationml/2006/ole">
            <mc:AlternateContent xmlns:mc="http://schemas.openxmlformats.org/markup-compatibility/2006">
              <mc:Choice xmlns:v="urn:schemas-microsoft-com:vml" Requires="v">
                <p:oleObj spid="_x0000_s1028" r:id="rId3" imgW="914400" imgH="914400" progId="CorelDRAW.Graphic.11">
                  <p:embed/>
                </p:oleObj>
              </mc:Choice>
              <mc:Fallback>
                <p:oleObj r:id="rId3" imgW="914400" imgH="914400" progId="CorelDRAW.Graphic.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1981200"/>
                        <a:ext cx="5410200" cy="195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80901" name="AutoShape 5"/>
          <p:cNvSpPr>
            <a:spLocks/>
          </p:cNvSpPr>
          <p:nvPr/>
        </p:nvSpPr>
        <p:spPr bwMode="auto">
          <a:xfrm>
            <a:off x="4572000" y="4114800"/>
            <a:ext cx="4191000" cy="1676400"/>
          </a:xfrm>
          <a:prstGeom prst="borderCallout1">
            <a:avLst>
              <a:gd name="adj1" fmla="val 6819"/>
              <a:gd name="adj2" fmla="val -1819"/>
              <a:gd name="adj3" fmla="val -74810"/>
              <a:gd name="adj4" fmla="val -15870"/>
            </a:avLst>
          </a:prstGeom>
          <a:solidFill>
            <a:schemeClr val="accent1"/>
          </a:solidFill>
          <a:ln w="9525" cmpd="sng">
            <a:solidFill>
              <a:srgbClr val="FF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just" fontAlgn="base">
              <a:spcBef>
                <a:spcPct val="0"/>
              </a:spcBef>
              <a:spcAft>
                <a:spcPct val="0"/>
              </a:spcAft>
            </a:pPr>
            <a:r>
              <a:rPr lang="zh-CN" altLang="en-US" sz="1600" b="1">
                <a:solidFill>
                  <a:srgbClr val="FFFFFF"/>
                </a:solidFill>
                <a:latin typeface="宋体" pitchFamily="2" charset="-122"/>
              </a:rPr>
              <a:t>先选择设备</a:t>
            </a:r>
            <a:r>
              <a:rPr lang="en-US" altLang="zh-CN" sz="1600" b="1">
                <a:solidFill>
                  <a:srgbClr val="FFFFFF"/>
                </a:solidFill>
                <a:latin typeface="宋体" pitchFamily="2" charset="-122"/>
              </a:rPr>
              <a:t>A</a:t>
            </a:r>
            <a:r>
              <a:rPr lang="en-US" altLang="en-US" sz="1600" b="1">
                <a:solidFill>
                  <a:srgbClr val="FFFFFF"/>
                </a:solidFill>
                <a:latin typeface="宋体" pitchFamily="2" charset="-122"/>
              </a:rPr>
              <a:t>，</a:t>
            </a:r>
            <a:r>
              <a:rPr lang="zh-CN" altLang="en-US" sz="1600" b="1">
                <a:solidFill>
                  <a:srgbClr val="FFFFFF"/>
                </a:solidFill>
                <a:latin typeface="宋体" pitchFamily="2" charset="-122"/>
              </a:rPr>
              <a:t>为其传送一个</a:t>
            </a:r>
            <a:r>
              <a:rPr lang="zh-CN" altLang="en-US" sz="1600" b="1">
                <a:solidFill>
                  <a:srgbClr val="FF0000"/>
                </a:solidFill>
                <a:latin typeface="宋体" pitchFamily="2" charset="-122"/>
              </a:rPr>
              <a:t>字节</a:t>
            </a:r>
            <a:r>
              <a:rPr lang="en-US" altLang="zh-CN" sz="1600" b="1">
                <a:solidFill>
                  <a:srgbClr val="FFFFFF"/>
                </a:solidFill>
                <a:latin typeface="宋体" pitchFamily="2" charset="-122"/>
              </a:rPr>
              <a:t>A</a:t>
            </a:r>
            <a:r>
              <a:rPr lang="en-US" altLang="zh-CN" sz="1600" b="1" baseline="-30000">
                <a:solidFill>
                  <a:srgbClr val="FFFFFF"/>
                </a:solidFill>
                <a:latin typeface="宋体" pitchFamily="2" charset="-122"/>
              </a:rPr>
              <a:t>1</a:t>
            </a:r>
          </a:p>
          <a:p>
            <a:pPr algn="just" fontAlgn="base">
              <a:spcBef>
                <a:spcPct val="0"/>
              </a:spcBef>
              <a:spcAft>
                <a:spcPct val="0"/>
              </a:spcAft>
            </a:pPr>
            <a:r>
              <a:rPr lang="zh-CN" altLang="en-US" sz="1600" b="1">
                <a:solidFill>
                  <a:srgbClr val="FFFFFF"/>
                </a:solidFill>
                <a:latin typeface="宋体" pitchFamily="2" charset="-122"/>
              </a:rPr>
              <a:t>接着选择设备</a:t>
            </a:r>
            <a:r>
              <a:rPr lang="en-US" altLang="zh-CN" sz="1600" b="1">
                <a:solidFill>
                  <a:srgbClr val="FFFFFF"/>
                </a:solidFill>
                <a:latin typeface="宋体" pitchFamily="2" charset="-122"/>
              </a:rPr>
              <a:t>B</a:t>
            </a:r>
            <a:r>
              <a:rPr lang="en-US" altLang="en-US" sz="1600" b="1">
                <a:solidFill>
                  <a:srgbClr val="FFFFFF"/>
                </a:solidFill>
                <a:latin typeface="宋体" pitchFamily="2" charset="-122"/>
              </a:rPr>
              <a:t>，</a:t>
            </a:r>
            <a:r>
              <a:rPr lang="zh-CN" altLang="en-US" sz="1600" b="1">
                <a:solidFill>
                  <a:srgbClr val="FFFFFF"/>
                </a:solidFill>
                <a:latin typeface="宋体" pitchFamily="2" charset="-122"/>
              </a:rPr>
              <a:t>传送一个字节</a:t>
            </a:r>
            <a:r>
              <a:rPr lang="en-US" altLang="zh-CN" sz="1600" b="1">
                <a:solidFill>
                  <a:srgbClr val="FFFFFF"/>
                </a:solidFill>
                <a:latin typeface="宋体" pitchFamily="2" charset="-122"/>
              </a:rPr>
              <a:t>B</a:t>
            </a:r>
            <a:r>
              <a:rPr lang="en-US" altLang="zh-CN" sz="1600" b="1" baseline="-30000">
                <a:solidFill>
                  <a:srgbClr val="FFFFFF"/>
                </a:solidFill>
                <a:latin typeface="宋体" pitchFamily="2" charset="-122"/>
              </a:rPr>
              <a:t>1</a:t>
            </a:r>
          </a:p>
          <a:p>
            <a:pPr algn="just" fontAlgn="base">
              <a:spcBef>
                <a:spcPct val="0"/>
              </a:spcBef>
              <a:spcAft>
                <a:spcPct val="0"/>
              </a:spcAft>
            </a:pPr>
            <a:r>
              <a:rPr lang="zh-CN" altLang="en-US" sz="1600" b="1">
                <a:solidFill>
                  <a:srgbClr val="FFFFFF"/>
                </a:solidFill>
                <a:latin typeface="宋体" pitchFamily="2" charset="-122"/>
              </a:rPr>
              <a:t>再选择设备</a:t>
            </a:r>
            <a:r>
              <a:rPr lang="en-US" altLang="zh-CN" sz="1600" b="1">
                <a:solidFill>
                  <a:srgbClr val="FFFFFF"/>
                </a:solidFill>
                <a:latin typeface="宋体" pitchFamily="2" charset="-122"/>
              </a:rPr>
              <a:t>C</a:t>
            </a:r>
            <a:r>
              <a:rPr lang="en-US" altLang="en-US" sz="1600" b="1">
                <a:solidFill>
                  <a:srgbClr val="FFFFFF"/>
                </a:solidFill>
                <a:latin typeface="宋体" pitchFamily="2" charset="-122"/>
              </a:rPr>
              <a:t>，</a:t>
            </a:r>
            <a:r>
              <a:rPr lang="zh-CN" altLang="en-US" sz="1600" b="1">
                <a:solidFill>
                  <a:srgbClr val="FFFFFF"/>
                </a:solidFill>
                <a:latin typeface="宋体" pitchFamily="2" charset="-122"/>
              </a:rPr>
              <a:t>传送一个字节</a:t>
            </a:r>
            <a:r>
              <a:rPr lang="en-US" altLang="zh-CN" sz="1600" b="1">
                <a:solidFill>
                  <a:srgbClr val="FFFFFF"/>
                </a:solidFill>
                <a:latin typeface="宋体" pitchFamily="2" charset="-122"/>
              </a:rPr>
              <a:t>C</a:t>
            </a:r>
            <a:r>
              <a:rPr lang="en-US" altLang="zh-CN" sz="1600" b="1" baseline="-30000">
                <a:solidFill>
                  <a:srgbClr val="FFFFFF"/>
                </a:solidFill>
                <a:latin typeface="宋体" pitchFamily="2" charset="-122"/>
              </a:rPr>
              <a:t>1</a:t>
            </a:r>
            <a:endParaRPr lang="en-US" altLang="zh-CN" sz="1600" b="1">
              <a:solidFill>
                <a:srgbClr val="FFFFFF"/>
              </a:solidFill>
              <a:latin typeface="宋体" pitchFamily="2" charset="-122"/>
            </a:endParaRPr>
          </a:p>
          <a:p>
            <a:pPr algn="just" fontAlgn="base">
              <a:spcBef>
                <a:spcPct val="0"/>
              </a:spcBef>
              <a:spcAft>
                <a:spcPct val="0"/>
              </a:spcAft>
            </a:pPr>
            <a:r>
              <a:rPr lang="zh-CN" altLang="en-US" sz="1600" b="1">
                <a:solidFill>
                  <a:srgbClr val="FFFFFF"/>
                </a:solidFill>
                <a:latin typeface="宋体" pitchFamily="2" charset="-122"/>
              </a:rPr>
              <a:t>然后交叉地传送</a:t>
            </a:r>
            <a:r>
              <a:rPr lang="en-US" altLang="zh-CN" sz="1600" b="1">
                <a:solidFill>
                  <a:srgbClr val="FFFFFF"/>
                </a:solidFill>
                <a:latin typeface="宋体" pitchFamily="2" charset="-122"/>
              </a:rPr>
              <a:t>A</a:t>
            </a:r>
            <a:r>
              <a:rPr lang="en-US" altLang="zh-CN" sz="1600" b="1" baseline="-30000">
                <a:solidFill>
                  <a:srgbClr val="FFFFFF"/>
                </a:solidFill>
                <a:latin typeface="宋体" pitchFamily="2" charset="-122"/>
              </a:rPr>
              <a:t>2</a:t>
            </a:r>
            <a:r>
              <a:rPr lang="en-US" altLang="en-US" sz="1600" b="1">
                <a:solidFill>
                  <a:srgbClr val="FFFFFF"/>
                </a:solidFill>
                <a:latin typeface="宋体" pitchFamily="2" charset="-122"/>
              </a:rPr>
              <a:t>、</a:t>
            </a:r>
            <a:r>
              <a:rPr lang="en-US" altLang="zh-CN" sz="1600" b="1">
                <a:solidFill>
                  <a:srgbClr val="FFFFFF"/>
                </a:solidFill>
                <a:latin typeface="宋体" pitchFamily="2" charset="-122"/>
              </a:rPr>
              <a:t>B</a:t>
            </a:r>
            <a:r>
              <a:rPr lang="en-US" altLang="zh-CN" sz="1600" b="1" baseline="-30000">
                <a:solidFill>
                  <a:srgbClr val="FFFFFF"/>
                </a:solidFill>
                <a:latin typeface="宋体" pitchFamily="2" charset="-122"/>
              </a:rPr>
              <a:t>2</a:t>
            </a:r>
            <a:r>
              <a:rPr lang="en-US" altLang="en-US" sz="1600" b="1">
                <a:solidFill>
                  <a:srgbClr val="FFFFFF"/>
                </a:solidFill>
                <a:latin typeface="宋体" pitchFamily="2" charset="-122"/>
              </a:rPr>
              <a:t>、</a:t>
            </a:r>
            <a:r>
              <a:rPr lang="en-US" altLang="zh-CN" sz="1600" b="1">
                <a:solidFill>
                  <a:srgbClr val="FFFFFF"/>
                </a:solidFill>
                <a:latin typeface="宋体" pitchFamily="2" charset="-122"/>
              </a:rPr>
              <a:t>C</a:t>
            </a:r>
            <a:r>
              <a:rPr lang="en-US" altLang="zh-CN" sz="1600" b="1" baseline="-30000">
                <a:solidFill>
                  <a:srgbClr val="FFFFFF"/>
                </a:solidFill>
                <a:latin typeface="宋体" pitchFamily="2" charset="-122"/>
              </a:rPr>
              <a:t>2</a:t>
            </a:r>
            <a:r>
              <a:rPr lang="en-US" altLang="zh-CN" sz="1600" b="1">
                <a:solidFill>
                  <a:srgbClr val="FFFFFF"/>
                </a:solidFill>
                <a:latin typeface="Courier New" pitchFamily="49" charset="0"/>
              </a:rPr>
              <a:t>…</a:t>
            </a:r>
            <a:endParaRPr lang="en-US" altLang="zh-CN" sz="1600" b="1">
              <a:solidFill>
                <a:srgbClr val="FFFFFF"/>
              </a:solidFill>
              <a:latin typeface="宋体" pitchFamily="2" charset="-122"/>
            </a:endParaRPr>
          </a:p>
          <a:p>
            <a:pPr algn="just" fontAlgn="base">
              <a:spcBef>
                <a:spcPct val="0"/>
              </a:spcBef>
              <a:spcAft>
                <a:spcPct val="0"/>
              </a:spcAft>
            </a:pPr>
            <a:r>
              <a:rPr lang="zh-CN" altLang="en-US" sz="1600" b="1">
                <a:solidFill>
                  <a:srgbClr val="FFFFFF"/>
                </a:solidFill>
                <a:latin typeface="宋体" pitchFamily="2" charset="-122"/>
              </a:rPr>
              <a:t>好比一个多路开关，交叉(轮流)地接通各台</a:t>
            </a:r>
            <a:r>
              <a:rPr lang="en-US" altLang="zh-CN" sz="1600" b="1">
                <a:solidFill>
                  <a:srgbClr val="FFFFFF"/>
                </a:solidFill>
                <a:latin typeface="宋体" pitchFamily="2" charset="-122"/>
              </a:rPr>
              <a:t>I/O</a:t>
            </a:r>
            <a:r>
              <a:rPr lang="zh-CN" altLang="en-US" sz="1600" b="1">
                <a:solidFill>
                  <a:srgbClr val="FFFFFF"/>
                </a:solidFill>
                <a:latin typeface="宋体" pitchFamily="2" charset="-122"/>
              </a:rPr>
              <a:t>设备。</a:t>
            </a:r>
          </a:p>
        </p:txBody>
      </p:sp>
    </p:spTree>
    <p:extLst>
      <p:ext uri="{BB962C8B-B14F-4D97-AF65-F5344CB8AC3E}">
        <p14:creationId xmlns:p14="http://schemas.microsoft.com/office/powerpoint/2010/main" val="29219997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编号占位符 5"/>
          <p:cNvSpPr>
            <a:spLocks noGrp="1"/>
          </p:cNvSpPr>
          <p:nvPr>
            <p:ph type="sldNum" sz="quarter" idx="12"/>
          </p:nvPr>
        </p:nvSpPr>
        <p:spPr>
          <a:extLst>
            <a:ext uri="{FAA26D3D-D897-4be2-8F04-BA451C77F1D7}">
              <ma14:placeholderFlag xmlns:ma14="http://schemas.microsoft.com/office/mac/drawingml/2011/main" xmlns="" val="1"/>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fld id="{2230DD2D-F1CB-4E8C-B45A-8132D128E38E}" type="slidenum">
              <a:rPr kumimoji="0" lang="zh-CN" altLang="en-US" sz="1400">
                <a:solidFill>
                  <a:srgbClr val="000000"/>
                </a:solidFill>
                <a:latin typeface="Arial" pitchFamily="34" charset="0"/>
              </a:rPr>
              <a:pPr/>
              <a:t>7</a:t>
            </a:fld>
            <a:endParaRPr kumimoji="0" lang="zh-CN" altLang="en-US" sz="1400">
              <a:solidFill>
                <a:srgbClr val="000000"/>
              </a:solidFill>
              <a:latin typeface="Arial" pitchFamily="34" charset="0"/>
            </a:endParaRPr>
          </a:p>
        </p:txBody>
      </p:sp>
      <p:sp>
        <p:nvSpPr>
          <p:cNvPr id="81922" name="Rectangle 2"/>
          <p:cNvSpPr>
            <a:spLocks noGrp="1" noChangeArrowheads="1"/>
          </p:cNvSpPr>
          <p:nvPr>
            <p:ph type="title"/>
          </p:nvPr>
        </p:nvSpPr>
        <p:spPr>
          <a:xfrm>
            <a:off x="914400" y="0"/>
            <a:ext cx="7772400" cy="1143000"/>
          </a:xfrm>
        </p:spPr>
        <p:txBody>
          <a:bodyPr/>
          <a:lstStyle/>
          <a:p>
            <a:r>
              <a:rPr kumimoji="0" lang="en-US" altLang="zh-CN" smtClean="0"/>
              <a:t> </a:t>
            </a:r>
            <a:r>
              <a:rPr kumimoji="0" lang="zh-CN" altLang="en-US" b="1" smtClean="0">
                <a:latin typeface="宋体" pitchFamily="2" charset="-122"/>
              </a:rPr>
              <a:t>通道的类型与结构</a:t>
            </a:r>
            <a:r>
              <a:rPr kumimoji="0" lang="en-US" altLang="zh-CN" smtClean="0"/>
              <a:t> </a:t>
            </a:r>
          </a:p>
        </p:txBody>
      </p:sp>
      <p:sp>
        <p:nvSpPr>
          <p:cNvPr id="81923" name="Rectangle 3"/>
          <p:cNvSpPr>
            <a:spLocks noGrp="1" noChangeArrowheads="1"/>
          </p:cNvSpPr>
          <p:nvPr>
            <p:ph type="body" idx="1"/>
          </p:nvPr>
        </p:nvSpPr>
        <p:spPr>
          <a:xfrm>
            <a:off x="1143000" y="914400"/>
            <a:ext cx="7772400" cy="1219200"/>
          </a:xfrm>
        </p:spPr>
        <p:txBody>
          <a:bodyPr/>
          <a:lstStyle/>
          <a:p>
            <a:pPr algn="just">
              <a:buFont typeface="Wingdings" pitchFamily="2" charset="2"/>
              <a:buNone/>
            </a:pPr>
            <a:r>
              <a:rPr kumimoji="0" lang="zh-CN" altLang="en-US" b="1" smtClean="0">
                <a:latin typeface="宋体" pitchFamily="2" charset="-122"/>
              </a:rPr>
              <a:t>一、通道类型</a:t>
            </a:r>
            <a:endParaRPr kumimoji="0" lang="en-US" altLang="zh-CN" b="1" smtClean="0">
              <a:latin typeface="宋体" pitchFamily="2" charset="-122"/>
            </a:endParaRPr>
          </a:p>
          <a:p>
            <a:pPr algn="just">
              <a:buFont typeface="Wingdings" pitchFamily="2" charset="2"/>
              <a:buNone/>
            </a:pPr>
            <a:r>
              <a:rPr kumimoji="0" lang="en-US" altLang="zh-CN" sz="2400" b="1" smtClean="0">
                <a:latin typeface="宋体" pitchFamily="2" charset="-122"/>
              </a:rPr>
              <a:t>1. </a:t>
            </a:r>
            <a:r>
              <a:rPr kumimoji="0" lang="zh-CN" altLang="en-US" sz="2400" b="1" smtClean="0">
                <a:latin typeface="宋体" pitchFamily="2" charset="-122"/>
              </a:rPr>
              <a:t>字节多路通道</a:t>
            </a:r>
            <a:endParaRPr kumimoji="0" lang="zh-CN" altLang="en-US" b="1" smtClean="0"/>
          </a:p>
        </p:txBody>
      </p:sp>
      <p:graphicFrame>
        <p:nvGraphicFramePr>
          <p:cNvPr id="81924" name="Object 4"/>
          <p:cNvGraphicFramePr>
            <a:graphicFrameLocks noChangeAspect="1"/>
          </p:cNvGraphicFramePr>
          <p:nvPr/>
        </p:nvGraphicFramePr>
        <p:xfrm>
          <a:off x="1752600" y="1981200"/>
          <a:ext cx="5410200" cy="1955800"/>
        </p:xfrm>
        <a:graphic>
          <a:graphicData uri="http://schemas.openxmlformats.org/presentationml/2006/ole">
            <mc:AlternateContent xmlns:mc="http://schemas.openxmlformats.org/markup-compatibility/2006">
              <mc:Choice xmlns:v="urn:schemas-microsoft-com:vml" Requires="v">
                <p:oleObj spid="_x0000_s2052" r:id="rId3" imgW="914400" imgH="914400" progId="CorelDRAW.Graphic.11">
                  <p:embed/>
                </p:oleObj>
              </mc:Choice>
              <mc:Fallback>
                <p:oleObj r:id="rId3" imgW="914400" imgH="914400" progId="CorelDRAW.Graphic.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1981200"/>
                        <a:ext cx="5410200" cy="195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81925" name="AutoShape 5"/>
          <p:cNvSpPr>
            <a:spLocks/>
          </p:cNvSpPr>
          <p:nvPr/>
        </p:nvSpPr>
        <p:spPr bwMode="auto">
          <a:xfrm>
            <a:off x="1371600" y="4065588"/>
            <a:ext cx="7315200" cy="2487612"/>
          </a:xfrm>
          <a:prstGeom prst="borderCallout3">
            <a:avLst>
              <a:gd name="adj1" fmla="val 4593"/>
              <a:gd name="adj2" fmla="val -1042"/>
              <a:gd name="adj3" fmla="val 4593"/>
              <a:gd name="adj4" fmla="val -9310"/>
              <a:gd name="adj5" fmla="val -25079"/>
              <a:gd name="adj6" fmla="val -9310"/>
              <a:gd name="adj7" fmla="val -54755"/>
              <a:gd name="adj8" fmla="val 32509"/>
            </a:avLst>
          </a:prstGeom>
          <a:solidFill>
            <a:schemeClr val="accent1"/>
          </a:solidFill>
          <a:ln w="9525" cmpd="sng">
            <a:solidFill>
              <a:srgbClr val="FF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just" fontAlgn="base">
              <a:spcBef>
                <a:spcPct val="0"/>
              </a:spcBef>
              <a:spcAft>
                <a:spcPct val="0"/>
              </a:spcAft>
            </a:pPr>
            <a:r>
              <a:rPr lang="zh-CN" altLang="en-US" sz="1600" b="1">
                <a:solidFill>
                  <a:srgbClr val="FFFFFF"/>
                </a:solidFill>
                <a:latin typeface="宋体" pitchFamily="2" charset="-122"/>
                <a:cs typeface="Times New Roman" pitchFamily="18" charset="0"/>
              </a:rPr>
              <a:t>包括多个按字节方式传送信息的子通道</a:t>
            </a:r>
          </a:p>
          <a:p>
            <a:pPr algn="just" fontAlgn="base">
              <a:spcBef>
                <a:spcPct val="0"/>
              </a:spcBef>
              <a:spcAft>
                <a:spcPct val="0"/>
              </a:spcAft>
            </a:pPr>
            <a:endParaRPr lang="zh-CN" altLang="en-US" sz="1600" b="1">
              <a:solidFill>
                <a:srgbClr val="FFFFFF"/>
              </a:solidFill>
              <a:latin typeface="宋体" pitchFamily="2" charset="-122"/>
              <a:cs typeface="Times New Roman" pitchFamily="18" charset="0"/>
            </a:endParaRPr>
          </a:p>
          <a:p>
            <a:pPr algn="just" fontAlgn="base">
              <a:spcBef>
                <a:spcPct val="0"/>
              </a:spcBef>
              <a:spcAft>
                <a:spcPct val="0"/>
              </a:spcAft>
            </a:pPr>
            <a:r>
              <a:rPr lang="zh-CN" altLang="en-US" sz="1600" b="1">
                <a:solidFill>
                  <a:srgbClr val="FFFFFF"/>
                </a:solidFill>
                <a:latin typeface="宋体" pitchFamily="2" charset="-122"/>
                <a:cs typeface="Times New Roman" pitchFamily="18" charset="0"/>
              </a:rPr>
              <a:t>每个子通道服务一个设备控制器，可以独立地执行通道程序</a:t>
            </a:r>
          </a:p>
          <a:p>
            <a:pPr algn="just" fontAlgn="base">
              <a:spcBef>
                <a:spcPct val="0"/>
              </a:spcBef>
              <a:spcAft>
                <a:spcPct val="0"/>
              </a:spcAft>
            </a:pPr>
            <a:r>
              <a:rPr lang="zh-CN" altLang="en-US" sz="1600" b="1">
                <a:solidFill>
                  <a:srgbClr val="FFFFFF"/>
                </a:solidFill>
                <a:latin typeface="宋体" pitchFamily="2" charset="-122"/>
                <a:cs typeface="Times New Roman" pitchFamily="18" charset="0"/>
              </a:rPr>
              <a:t>每个子通道都设有字符缓冲寄存器、</a:t>
            </a:r>
            <a:r>
              <a:rPr lang="en-US" altLang="zh-CN" sz="1600" b="1">
                <a:solidFill>
                  <a:srgbClr val="FFFFFF"/>
                </a:solidFill>
                <a:latin typeface="宋体" pitchFamily="2" charset="-122"/>
                <a:cs typeface="Times New Roman" pitchFamily="18" charset="0"/>
              </a:rPr>
              <a:t>I/O</a:t>
            </a:r>
            <a:r>
              <a:rPr lang="zh-CN" altLang="en-US" sz="1600" b="1">
                <a:solidFill>
                  <a:srgbClr val="FFFFFF"/>
                </a:solidFill>
                <a:latin typeface="宋体" pitchFamily="2" charset="-122"/>
                <a:cs typeface="Times New Roman" pitchFamily="18" charset="0"/>
              </a:rPr>
              <a:t>请求标志/控制寄存器、主存地址寄存器和字节计数寄存器</a:t>
            </a:r>
          </a:p>
          <a:p>
            <a:pPr algn="just" fontAlgn="base">
              <a:spcBef>
                <a:spcPct val="0"/>
              </a:spcBef>
              <a:spcAft>
                <a:spcPct val="0"/>
              </a:spcAft>
            </a:pPr>
            <a:r>
              <a:rPr lang="zh-CN" altLang="en-US" sz="1600" b="1">
                <a:solidFill>
                  <a:srgbClr val="FFFFFF"/>
                </a:solidFill>
                <a:latin typeface="宋体" pitchFamily="2" charset="-122"/>
                <a:cs typeface="Times New Roman" pitchFamily="18" charset="0"/>
              </a:rPr>
              <a:t>所有子通道的控制部分是公共的，为各子通道分时共享。</a:t>
            </a:r>
          </a:p>
          <a:p>
            <a:pPr algn="just" fontAlgn="base">
              <a:spcBef>
                <a:spcPct val="0"/>
              </a:spcBef>
              <a:spcAft>
                <a:spcPct val="0"/>
              </a:spcAft>
            </a:pPr>
            <a:endParaRPr lang="zh-CN" altLang="en-US" sz="1600" b="1">
              <a:solidFill>
                <a:srgbClr val="FFFFFF"/>
              </a:solidFill>
              <a:latin typeface="宋体" pitchFamily="2" charset="-122"/>
              <a:cs typeface="Times New Roman" pitchFamily="18" charset="0"/>
            </a:endParaRPr>
          </a:p>
          <a:p>
            <a:pPr algn="just" fontAlgn="base">
              <a:spcBef>
                <a:spcPct val="0"/>
              </a:spcBef>
              <a:spcAft>
                <a:spcPct val="0"/>
              </a:spcAft>
            </a:pPr>
            <a:r>
              <a:rPr lang="zh-CN" altLang="en-US" sz="1600" b="1">
                <a:solidFill>
                  <a:srgbClr val="FFFFFF"/>
                </a:solidFill>
                <a:latin typeface="宋体" pitchFamily="2" charset="-122"/>
                <a:cs typeface="Times New Roman" pitchFamily="18" charset="0"/>
              </a:rPr>
              <a:t>每个通道的有关指令和参数存放在主存的固定单元中，当通道在逻辑上与某台</a:t>
            </a:r>
            <a:r>
              <a:rPr lang="en-US" altLang="zh-CN" sz="1600" b="1">
                <a:solidFill>
                  <a:srgbClr val="FFFFFF"/>
                </a:solidFill>
                <a:latin typeface="宋体" pitchFamily="2" charset="-122"/>
                <a:cs typeface="Times New Roman" pitchFamily="18" charset="0"/>
              </a:rPr>
              <a:t>I/O</a:t>
            </a:r>
            <a:r>
              <a:rPr lang="zh-CN" altLang="en-US" sz="1600" b="1">
                <a:solidFill>
                  <a:srgbClr val="FFFFFF"/>
                </a:solidFill>
                <a:latin typeface="宋体" pitchFamily="2" charset="-122"/>
                <a:cs typeface="Times New Roman" pitchFamily="18" charset="0"/>
              </a:rPr>
              <a:t>设备连通时，将这些指令和参数取出来，送入</a:t>
            </a:r>
            <a:r>
              <a:rPr lang="zh-CN" altLang="en-US" sz="1600" b="1">
                <a:solidFill>
                  <a:srgbClr val="FFFFFF"/>
                </a:solidFill>
                <a:latin typeface="宋体" pitchFamily="2" charset="-122"/>
              </a:rPr>
              <a:t>公共控制部分的寄存器</a:t>
            </a:r>
            <a:r>
              <a:rPr lang="zh-CN" altLang="en-US" sz="1600" b="1">
                <a:solidFill>
                  <a:srgbClr val="FFFFFF"/>
                </a:solidFill>
                <a:latin typeface="宋体" pitchFamily="2" charset="-122"/>
                <a:cs typeface="Times New Roman" pitchFamily="18" charset="0"/>
              </a:rPr>
              <a:t>使用。</a:t>
            </a:r>
          </a:p>
        </p:txBody>
      </p:sp>
    </p:spTree>
    <p:extLst>
      <p:ext uri="{BB962C8B-B14F-4D97-AF65-F5344CB8AC3E}">
        <p14:creationId xmlns:p14="http://schemas.microsoft.com/office/powerpoint/2010/main" val="9029227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幻灯片编号占位符 5"/>
          <p:cNvSpPr>
            <a:spLocks noGrp="1"/>
          </p:cNvSpPr>
          <p:nvPr>
            <p:ph type="sldNum" sz="quarter" idx="12"/>
          </p:nvPr>
        </p:nvSpPr>
        <p:spPr>
          <a:extLst>
            <a:ext uri="{FAA26D3D-D897-4be2-8F04-BA451C77F1D7}">
              <ma14:placeholderFlag xmlns:ma14="http://schemas.microsoft.com/office/mac/drawingml/2011/main" xmlns="" val="1"/>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fld id="{E95ED06A-DBA6-4EF3-A950-34EE7F0FE020}" type="slidenum">
              <a:rPr kumimoji="0" lang="zh-CN" altLang="en-US" sz="1400">
                <a:solidFill>
                  <a:srgbClr val="000000"/>
                </a:solidFill>
                <a:latin typeface="Arial" pitchFamily="34" charset="0"/>
              </a:rPr>
              <a:pPr/>
              <a:t>8</a:t>
            </a:fld>
            <a:endParaRPr kumimoji="0" lang="zh-CN" altLang="en-US" sz="1400">
              <a:solidFill>
                <a:srgbClr val="000000"/>
              </a:solidFill>
              <a:latin typeface="Arial" pitchFamily="34" charset="0"/>
            </a:endParaRPr>
          </a:p>
        </p:txBody>
      </p:sp>
      <p:sp>
        <p:nvSpPr>
          <p:cNvPr id="82946" name="Rectangle 2"/>
          <p:cNvSpPr>
            <a:spLocks noGrp="1" noChangeArrowheads="1"/>
          </p:cNvSpPr>
          <p:nvPr>
            <p:ph type="title"/>
          </p:nvPr>
        </p:nvSpPr>
        <p:spPr>
          <a:xfrm>
            <a:off x="914400" y="0"/>
            <a:ext cx="7772400" cy="1143000"/>
          </a:xfrm>
        </p:spPr>
        <p:txBody>
          <a:bodyPr/>
          <a:lstStyle/>
          <a:p>
            <a:r>
              <a:rPr kumimoji="0" lang="en-US" altLang="zh-CN" smtClean="0"/>
              <a:t> </a:t>
            </a:r>
            <a:r>
              <a:rPr kumimoji="0" lang="zh-CN" altLang="en-US" smtClean="0">
                <a:latin typeface="宋体" pitchFamily="2" charset="-122"/>
              </a:rPr>
              <a:t>通道的类型与结构</a:t>
            </a:r>
            <a:r>
              <a:rPr kumimoji="0" lang="en-US" altLang="zh-CN" smtClean="0"/>
              <a:t> </a:t>
            </a:r>
          </a:p>
        </p:txBody>
      </p:sp>
      <p:sp>
        <p:nvSpPr>
          <p:cNvPr id="82947" name="Rectangle 3"/>
          <p:cNvSpPr>
            <a:spLocks noGrp="1" noChangeArrowheads="1"/>
          </p:cNvSpPr>
          <p:nvPr>
            <p:ph type="body" idx="1"/>
          </p:nvPr>
        </p:nvSpPr>
        <p:spPr>
          <a:xfrm>
            <a:off x="1143000" y="914400"/>
            <a:ext cx="7772400" cy="1219200"/>
          </a:xfrm>
        </p:spPr>
        <p:txBody>
          <a:bodyPr/>
          <a:lstStyle/>
          <a:p>
            <a:pPr algn="just">
              <a:buFont typeface="Wingdings" pitchFamily="2" charset="2"/>
              <a:buNone/>
            </a:pPr>
            <a:r>
              <a:rPr kumimoji="0" lang="zh-CN" altLang="en-US" b="1" smtClean="0">
                <a:latin typeface="宋体" pitchFamily="2" charset="-122"/>
              </a:rPr>
              <a:t>一、通道类型</a:t>
            </a:r>
            <a:endParaRPr kumimoji="0" lang="en-US" altLang="zh-CN" b="1" smtClean="0">
              <a:latin typeface="宋体" pitchFamily="2" charset="-122"/>
            </a:endParaRPr>
          </a:p>
          <a:p>
            <a:pPr algn="just">
              <a:buFont typeface="Wingdings" pitchFamily="2" charset="2"/>
              <a:buNone/>
            </a:pPr>
            <a:r>
              <a:rPr kumimoji="0" lang="en-US" altLang="zh-CN" sz="2400" b="1" smtClean="0">
                <a:latin typeface="宋体" pitchFamily="2" charset="-122"/>
              </a:rPr>
              <a:t>1. </a:t>
            </a:r>
            <a:r>
              <a:rPr kumimoji="0" lang="zh-CN" altLang="en-US" sz="2400" b="1" smtClean="0">
                <a:latin typeface="宋体" pitchFamily="2" charset="-122"/>
              </a:rPr>
              <a:t>字节多路通道</a:t>
            </a:r>
            <a:endParaRPr kumimoji="0" lang="zh-CN" altLang="en-US" b="1" smtClean="0"/>
          </a:p>
        </p:txBody>
      </p:sp>
      <p:graphicFrame>
        <p:nvGraphicFramePr>
          <p:cNvPr id="82948" name="Object 4"/>
          <p:cNvGraphicFramePr>
            <a:graphicFrameLocks noChangeAspect="1"/>
          </p:cNvGraphicFramePr>
          <p:nvPr/>
        </p:nvGraphicFramePr>
        <p:xfrm>
          <a:off x="1752600" y="1981200"/>
          <a:ext cx="5410200" cy="1955800"/>
        </p:xfrm>
        <a:graphic>
          <a:graphicData uri="http://schemas.openxmlformats.org/presentationml/2006/ole">
            <mc:AlternateContent xmlns:mc="http://schemas.openxmlformats.org/markup-compatibility/2006">
              <mc:Choice xmlns:v="urn:schemas-microsoft-com:vml" Requires="v">
                <p:oleObj spid="_x0000_s3076" r:id="rId3" imgW="914400" imgH="914400" progId="CorelDRAW.Graphic.11">
                  <p:embed/>
                </p:oleObj>
              </mc:Choice>
              <mc:Fallback>
                <p:oleObj r:id="rId3" imgW="914400" imgH="914400" progId="CorelDRAW.Graphic.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1981200"/>
                        <a:ext cx="5410200" cy="195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82949" name="AutoShape 5"/>
          <p:cNvSpPr>
            <a:spLocks/>
          </p:cNvSpPr>
          <p:nvPr/>
        </p:nvSpPr>
        <p:spPr bwMode="auto">
          <a:xfrm>
            <a:off x="4114800" y="1371600"/>
            <a:ext cx="4191000" cy="838200"/>
          </a:xfrm>
          <a:prstGeom prst="borderCallout1">
            <a:avLst>
              <a:gd name="adj1" fmla="val 13634"/>
              <a:gd name="adj2" fmla="val -1819"/>
              <a:gd name="adj3" fmla="val 177653"/>
              <a:gd name="adj4" fmla="val -4963"/>
            </a:avLst>
          </a:prstGeom>
          <a:solidFill>
            <a:schemeClr val="accent1"/>
          </a:solidFill>
          <a:ln w="9525" cmpd="sng">
            <a:solidFill>
              <a:srgbClr val="FF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just" fontAlgn="base">
              <a:spcBef>
                <a:spcPct val="0"/>
              </a:spcBef>
              <a:spcAft>
                <a:spcPct val="0"/>
              </a:spcAft>
            </a:pPr>
            <a:r>
              <a:rPr lang="zh-CN" altLang="en-US" sz="1600" b="1">
                <a:solidFill>
                  <a:srgbClr val="FFFFFF"/>
                </a:solidFill>
                <a:latin typeface="宋体" pitchFamily="2" charset="-122"/>
              </a:rPr>
              <a:t>适用于连接与管理多台低速</a:t>
            </a:r>
            <a:r>
              <a:rPr lang="en-US" altLang="zh-CN" sz="1600" b="1">
                <a:solidFill>
                  <a:srgbClr val="FFFFFF"/>
                </a:solidFill>
                <a:latin typeface="Times New Roman" pitchFamily="18" charset="0"/>
                <a:cs typeface="Times New Roman" pitchFamily="18" charset="0"/>
              </a:rPr>
              <a:t>I/O</a:t>
            </a:r>
            <a:r>
              <a:rPr lang="zh-CN" altLang="en-US" sz="1600" b="1">
                <a:solidFill>
                  <a:srgbClr val="FFFFFF"/>
                </a:solidFill>
                <a:latin typeface="宋体" pitchFamily="2" charset="-122"/>
              </a:rPr>
              <a:t>设备</a:t>
            </a:r>
            <a:r>
              <a:rPr lang="zh-CN" altLang="en-US" sz="1600" b="1" baseline="-30000">
                <a:solidFill>
                  <a:srgbClr val="FFFFFF"/>
                </a:solidFill>
                <a:latin typeface="宋体" pitchFamily="2" charset="-122"/>
              </a:rPr>
              <a:t> </a:t>
            </a:r>
            <a:r>
              <a:rPr lang="zh-CN" altLang="en-US" sz="1600" b="1">
                <a:solidFill>
                  <a:srgbClr val="FFFFFF"/>
                </a:solidFill>
                <a:latin typeface="宋体" pitchFamily="2" charset="-122"/>
              </a:rPr>
              <a:t>（传输两个字节当中有足够的空当）</a:t>
            </a:r>
          </a:p>
          <a:p>
            <a:pPr algn="just" fontAlgn="base">
              <a:spcBef>
                <a:spcPct val="0"/>
              </a:spcBef>
              <a:spcAft>
                <a:spcPct val="0"/>
              </a:spcAft>
            </a:pPr>
            <a:r>
              <a:rPr lang="zh-CN" altLang="en-US" sz="1600" b="1">
                <a:solidFill>
                  <a:srgbClr val="FFFFFF"/>
                </a:solidFill>
                <a:latin typeface="宋体" pitchFamily="2" charset="-122"/>
              </a:rPr>
              <a:t>各设备可同时处于传输状态</a:t>
            </a:r>
          </a:p>
        </p:txBody>
      </p:sp>
      <p:sp>
        <p:nvSpPr>
          <p:cNvPr id="82950" name="Text Box 6"/>
          <p:cNvSpPr txBox="1">
            <a:spLocks noChangeArrowheads="1"/>
          </p:cNvSpPr>
          <p:nvPr/>
        </p:nvSpPr>
        <p:spPr bwMode="auto">
          <a:xfrm>
            <a:off x="1371600" y="3886200"/>
            <a:ext cx="449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fontAlgn="base">
              <a:spcBef>
                <a:spcPct val="50000"/>
              </a:spcBef>
              <a:spcAft>
                <a:spcPct val="0"/>
              </a:spcAft>
            </a:pPr>
            <a:r>
              <a:rPr kumimoji="0" lang="zh-CN" altLang="en-US" b="1">
                <a:solidFill>
                  <a:srgbClr val="000000"/>
                </a:solidFill>
              </a:rPr>
              <a:t>以打印机为例</a:t>
            </a:r>
          </a:p>
        </p:txBody>
      </p:sp>
      <p:pic>
        <p:nvPicPr>
          <p:cNvPr id="82951" name="Picture 7" descr="D:\原办公室G盘\张欢欢\上课笔记\计算机组成原理\字节通道.bm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4343400"/>
            <a:ext cx="5554663"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776846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3"/>
          <p:cNvSpPr>
            <a:spLocks noGrp="1"/>
          </p:cNvSpPr>
          <p:nvPr>
            <p:ph type="sldNum" sz="quarter" idx="12"/>
          </p:nvPr>
        </p:nvSpPr>
        <p:spPr>
          <a:extLst>
            <a:ext uri="{FAA26D3D-D897-4be2-8F04-BA451C77F1D7}">
              <ma14:placeholderFlag xmlns:ma14="http://schemas.microsoft.com/office/mac/drawingml/2011/main" xmlns="" val="1"/>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fld id="{C0BA8EFE-7522-495B-92E5-DB66183680B7}" type="slidenum">
              <a:rPr kumimoji="0" lang="zh-CN" altLang="en-US" sz="1400">
                <a:solidFill>
                  <a:srgbClr val="000000"/>
                </a:solidFill>
                <a:latin typeface="Arial" pitchFamily="34" charset="0"/>
              </a:rPr>
              <a:pPr/>
              <a:t>9</a:t>
            </a:fld>
            <a:endParaRPr kumimoji="0" lang="zh-CN" altLang="en-US" sz="1400">
              <a:solidFill>
                <a:srgbClr val="000000"/>
              </a:solidFill>
              <a:latin typeface="Arial" pitchFamily="34" charset="0"/>
            </a:endParaRPr>
          </a:p>
        </p:txBody>
      </p:sp>
      <p:sp>
        <p:nvSpPr>
          <p:cNvPr id="83970" name="Text Box 2"/>
          <p:cNvSpPr txBox="1">
            <a:spLocks noChangeArrowheads="1"/>
          </p:cNvSpPr>
          <p:nvPr/>
        </p:nvSpPr>
        <p:spPr bwMode="auto">
          <a:xfrm>
            <a:off x="1371600" y="304800"/>
            <a:ext cx="7162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fontAlgn="base">
              <a:spcBef>
                <a:spcPct val="50000"/>
              </a:spcBef>
              <a:spcAft>
                <a:spcPct val="0"/>
              </a:spcAft>
            </a:pPr>
            <a:r>
              <a:rPr kumimoji="0" lang="zh-CN" altLang="en-US">
                <a:solidFill>
                  <a:srgbClr val="000000"/>
                </a:solidFill>
              </a:rPr>
              <a:t>2. </a:t>
            </a:r>
            <a:r>
              <a:rPr kumimoji="0" lang="zh-CN" altLang="en-US">
                <a:solidFill>
                  <a:srgbClr val="000000"/>
                </a:solidFill>
                <a:latin typeface="宋体" pitchFamily="2" charset="-122"/>
              </a:rPr>
              <a:t>选择通道</a:t>
            </a:r>
            <a:r>
              <a:rPr kumimoji="0" lang="zh-CN" altLang="en-US">
                <a:solidFill>
                  <a:srgbClr val="000000"/>
                </a:solidFill>
              </a:rPr>
              <a:t> </a:t>
            </a:r>
          </a:p>
        </p:txBody>
      </p:sp>
      <p:pic>
        <p:nvPicPr>
          <p:cNvPr id="839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914400"/>
            <a:ext cx="7010400" cy="216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83972" name="AutoShape 4"/>
          <p:cNvSpPr>
            <a:spLocks/>
          </p:cNvSpPr>
          <p:nvPr/>
        </p:nvSpPr>
        <p:spPr bwMode="auto">
          <a:xfrm>
            <a:off x="2438400" y="3276600"/>
            <a:ext cx="5791200" cy="1447800"/>
          </a:xfrm>
          <a:prstGeom prst="borderCallout3">
            <a:avLst>
              <a:gd name="adj1" fmla="val 7894"/>
              <a:gd name="adj2" fmla="val -1315"/>
              <a:gd name="adj3" fmla="val 7894"/>
              <a:gd name="adj4" fmla="val -20806"/>
              <a:gd name="adj5" fmla="val -46491"/>
              <a:gd name="adj6" fmla="val -20806"/>
              <a:gd name="adj7" fmla="val -100875"/>
              <a:gd name="adj8" fmla="val 27824"/>
            </a:avLst>
          </a:prstGeom>
          <a:solidFill>
            <a:schemeClr val="accent1"/>
          </a:solidFill>
          <a:ln w="9525" cmpd="sng">
            <a:solidFill>
              <a:srgbClr val="FF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fontAlgn="base">
              <a:spcBef>
                <a:spcPct val="0"/>
              </a:spcBef>
              <a:spcAft>
                <a:spcPct val="0"/>
              </a:spcAft>
            </a:pPr>
            <a:r>
              <a:rPr lang="zh-CN" altLang="en-US" b="1">
                <a:solidFill>
                  <a:srgbClr val="FFFFFF"/>
                </a:solidFill>
                <a:latin typeface="宋体" pitchFamily="2" charset="-122"/>
              </a:rPr>
              <a:t>高速通道，连接的多台</a:t>
            </a:r>
            <a:r>
              <a:rPr lang="en-US" altLang="zh-CN" b="1">
                <a:solidFill>
                  <a:srgbClr val="FFFFFF"/>
                </a:solidFill>
                <a:latin typeface="Times New Roman" pitchFamily="18" charset="0"/>
              </a:rPr>
              <a:t>I/O</a:t>
            </a:r>
            <a:r>
              <a:rPr lang="zh-CN" altLang="en-US" b="1">
                <a:solidFill>
                  <a:srgbClr val="FFFFFF"/>
                </a:solidFill>
                <a:latin typeface="宋体" pitchFamily="2" charset="-122"/>
              </a:rPr>
              <a:t>设备不能同时工作(独占)</a:t>
            </a:r>
          </a:p>
          <a:p>
            <a:pPr fontAlgn="base">
              <a:spcBef>
                <a:spcPct val="0"/>
              </a:spcBef>
              <a:spcAft>
                <a:spcPct val="0"/>
              </a:spcAft>
            </a:pPr>
            <a:endParaRPr lang="zh-CN" altLang="en-US" b="1">
              <a:solidFill>
                <a:srgbClr val="FFFFFF"/>
              </a:solidFill>
              <a:latin typeface="宋体" pitchFamily="2" charset="-122"/>
            </a:endParaRPr>
          </a:p>
          <a:p>
            <a:pPr fontAlgn="base">
              <a:spcBef>
                <a:spcPct val="0"/>
              </a:spcBef>
              <a:spcAft>
                <a:spcPct val="0"/>
              </a:spcAft>
            </a:pPr>
            <a:r>
              <a:rPr lang="zh-CN" altLang="en-US" b="1">
                <a:solidFill>
                  <a:srgbClr val="FFFFFF"/>
                </a:solidFill>
                <a:latin typeface="宋体" pitchFamily="2" charset="-122"/>
              </a:rPr>
              <a:t>一次只能执行一个通道程序，只有当当前的</a:t>
            </a:r>
            <a:r>
              <a:rPr lang="en-US" altLang="zh-CN" b="1">
                <a:solidFill>
                  <a:srgbClr val="FFFFFF"/>
                </a:solidFill>
                <a:latin typeface="宋体" pitchFamily="2" charset="-122"/>
              </a:rPr>
              <a:t>I/O</a:t>
            </a:r>
            <a:r>
              <a:rPr lang="zh-CN" altLang="en-US" b="1">
                <a:solidFill>
                  <a:srgbClr val="FFFFFF"/>
                </a:solidFill>
                <a:latin typeface="宋体" pitchFamily="2" charset="-122"/>
              </a:rPr>
              <a:t>设备与主存交换完信息后，才能再选择另一台</a:t>
            </a:r>
            <a:r>
              <a:rPr lang="en-US" altLang="zh-CN" b="1">
                <a:solidFill>
                  <a:srgbClr val="FFFFFF"/>
                </a:solidFill>
                <a:latin typeface="Times New Roman" pitchFamily="18" charset="0"/>
              </a:rPr>
              <a:t>I/O</a:t>
            </a:r>
            <a:r>
              <a:rPr lang="zh-CN" altLang="en-US" b="1">
                <a:solidFill>
                  <a:srgbClr val="FFFFFF"/>
                </a:solidFill>
                <a:latin typeface="宋体" pitchFamily="2" charset="-122"/>
              </a:rPr>
              <a:t>设备并执行该设备的通道程序</a:t>
            </a:r>
            <a:r>
              <a:rPr lang="zh-CN" altLang="en-US" b="1">
                <a:solidFill>
                  <a:srgbClr val="000000"/>
                </a:solidFill>
                <a:latin typeface="Times New Roman" pitchFamily="18" charset="0"/>
              </a:rPr>
              <a:t> </a:t>
            </a:r>
          </a:p>
        </p:txBody>
      </p:sp>
    </p:spTree>
    <p:extLst>
      <p:ext uri="{BB962C8B-B14F-4D97-AF65-F5344CB8AC3E}">
        <p14:creationId xmlns:p14="http://schemas.microsoft.com/office/powerpoint/2010/main" val="8544907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ad`s Tie">
  <a:themeElements>
    <a:clrScheme name="Dad`s Tie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fontScheme name="Dad`s Tie">
      <a:majorFont>
        <a:latin typeface="Times New Roman"/>
        <a:ea typeface="宋体"/>
        <a:cs typeface="宋体"/>
      </a:majorFont>
      <a:minorFont>
        <a:latin typeface="Arial"/>
        <a:ea typeface="宋体"/>
        <a:cs typeface="宋体"/>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charset="0"/>
            <a:ea typeface="宋体" charset="0"/>
            <a:cs typeface="宋体"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charset="0"/>
            <a:ea typeface="宋体" charset="0"/>
            <a:cs typeface="宋体" charset="0"/>
          </a:defRPr>
        </a:defPPr>
      </a:lstStyle>
    </a:lnDef>
  </a:objectDefaults>
  <a:extraClrSchemeLst>
    <a:extraClrScheme>
      <a:clrScheme name="Dad`s Tie 1">
        <a:dk1>
          <a:srgbClr val="5490A8"/>
        </a:dk1>
        <a:lt1>
          <a:srgbClr val="DDDDDD"/>
        </a:lt1>
        <a:dk2>
          <a:srgbClr val="00172E"/>
        </a:dk2>
        <a:lt2>
          <a:srgbClr val="CCECFF"/>
        </a:lt2>
        <a:accent1>
          <a:srgbClr val="0099CC"/>
        </a:accent1>
        <a:accent2>
          <a:srgbClr val="3366CC"/>
        </a:accent2>
        <a:accent3>
          <a:srgbClr val="AAABAD"/>
        </a:accent3>
        <a:accent4>
          <a:srgbClr val="BDBDBD"/>
        </a:accent4>
        <a:accent5>
          <a:srgbClr val="AACAE2"/>
        </a:accent5>
        <a:accent6>
          <a:srgbClr val="2D5CB9"/>
        </a:accent6>
        <a:hlink>
          <a:srgbClr val="99CCFF"/>
        </a:hlink>
        <a:folHlink>
          <a:srgbClr val="E1E1B7"/>
        </a:folHlink>
      </a:clrScheme>
      <a:clrMap bg1="dk2" tx1="lt1" bg2="dk1" tx2="lt2" accent1="accent1" accent2="accent2" accent3="accent3" accent4="accent4" accent5="accent5" accent6="accent6" hlink="hlink" folHlink="folHlink"/>
    </a:extraClrScheme>
    <a:extraClrScheme>
      <a:clrScheme name="Dad`s Tie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clrMap bg1="lt1" tx1="dk1" bg2="lt2" tx2="dk2" accent1="accent1" accent2="accent2" accent3="accent3" accent4="accent4" accent5="accent5" accent6="accent6" hlink="hlink" folHlink="folHlink"/>
    </a:extraClrScheme>
    <a:extraClrScheme>
      <a:clrScheme name="Dad`s Tie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ad`s Tie 4">
        <a:dk1>
          <a:srgbClr val="000000"/>
        </a:dk1>
        <a:lt1>
          <a:srgbClr val="FFFFFF"/>
        </a:lt1>
        <a:dk2>
          <a:srgbClr val="666633"/>
        </a:dk2>
        <a:lt2>
          <a:srgbClr val="908A6C"/>
        </a:lt2>
        <a:accent1>
          <a:srgbClr val="808000"/>
        </a:accent1>
        <a:accent2>
          <a:srgbClr val="996633"/>
        </a:accent2>
        <a:accent3>
          <a:srgbClr val="FFFFFF"/>
        </a:accent3>
        <a:accent4>
          <a:srgbClr val="000000"/>
        </a:accent4>
        <a:accent5>
          <a:srgbClr val="C0C0AA"/>
        </a:accent5>
        <a:accent6>
          <a:srgbClr val="8A5C2D"/>
        </a:accent6>
        <a:hlink>
          <a:srgbClr val="CCCC00"/>
        </a:hlink>
        <a:folHlink>
          <a:srgbClr val="D6DEB2"/>
        </a:folHlink>
      </a:clrScheme>
      <a:clrMap bg1="lt1" tx1="dk1" bg2="lt2" tx2="dk2" accent1="accent1" accent2="accent2" accent3="accent3" accent4="accent4" accent5="accent5" accent6="accent6" hlink="hlink" folHlink="folHlink"/>
    </a:extraClrScheme>
    <a:extraClrScheme>
      <a:clrScheme name="Dad`s Tie 5">
        <a:dk1>
          <a:srgbClr val="000000"/>
        </a:dk1>
        <a:lt1>
          <a:srgbClr val="FFFFFF"/>
        </a:lt1>
        <a:dk2>
          <a:srgbClr val="181848"/>
        </a:dk2>
        <a:lt2>
          <a:srgbClr val="656F97"/>
        </a:lt2>
        <a:accent1>
          <a:srgbClr val="6666FF"/>
        </a:accent1>
        <a:accent2>
          <a:srgbClr val="333399"/>
        </a:accent2>
        <a:accent3>
          <a:srgbClr val="FFFFFF"/>
        </a:accent3>
        <a:accent4>
          <a:srgbClr val="000000"/>
        </a:accent4>
        <a:accent5>
          <a:srgbClr val="B8B8FF"/>
        </a:accent5>
        <a:accent6>
          <a:srgbClr val="2D2D8A"/>
        </a:accent6>
        <a:hlink>
          <a:srgbClr val="9A9ABC"/>
        </a:hlink>
        <a:folHlink>
          <a:srgbClr val="D2B6CE"/>
        </a:folHlink>
      </a:clrScheme>
      <a:clrMap bg1="lt1" tx1="dk1" bg2="lt2" tx2="dk2" accent1="accent1" accent2="accent2" accent3="accent3" accent4="accent4" accent5="accent5" accent6="accent6" hlink="hlink" folHlink="folHlink"/>
    </a:extraClrScheme>
    <a:extraClrScheme>
      <a:clrScheme name="Dad`s Tie 6">
        <a:dk1>
          <a:srgbClr val="CC0066"/>
        </a:dk1>
        <a:lt1>
          <a:srgbClr val="FFFFFF"/>
        </a:lt1>
        <a:dk2>
          <a:srgbClr val="000000"/>
        </a:dk2>
        <a:lt2>
          <a:srgbClr val="CC0099"/>
        </a:lt2>
        <a:accent1>
          <a:srgbClr val="FF9900"/>
        </a:accent1>
        <a:accent2>
          <a:srgbClr val="CC6600"/>
        </a:accent2>
        <a:accent3>
          <a:srgbClr val="AAAAAA"/>
        </a:accent3>
        <a:accent4>
          <a:srgbClr val="DADADA"/>
        </a:accent4>
        <a:accent5>
          <a:srgbClr val="FFCAAA"/>
        </a:accent5>
        <a:accent6>
          <a:srgbClr val="B95C00"/>
        </a:accent6>
        <a:hlink>
          <a:srgbClr val="009900"/>
        </a:hlink>
        <a:folHlink>
          <a:srgbClr val="A50021"/>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5</TotalTime>
  <Words>2114</Words>
  <Application>Microsoft Office PowerPoint</Application>
  <PresentationFormat>全屏显示(4:3)</PresentationFormat>
  <Paragraphs>165</Paragraphs>
  <Slides>18</Slides>
  <Notes>0</Notes>
  <HiddenSlides>0</HiddenSlides>
  <MMClips>0</MMClips>
  <ScaleCrop>false</ScaleCrop>
  <HeadingPairs>
    <vt:vector size="6" baseType="variant">
      <vt:variant>
        <vt:lpstr>主题</vt:lpstr>
      </vt:variant>
      <vt:variant>
        <vt:i4>2</vt:i4>
      </vt:variant>
      <vt:variant>
        <vt:lpstr>嵌入 OLE 服务器</vt:lpstr>
      </vt:variant>
      <vt:variant>
        <vt:i4>1</vt:i4>
      </vt:variant>
      <vt:variant>
        <vt:lpstr>幻灯片标题</vt:lpstr>
      </vt:variant>
      <vt:variant>
        <vt:i4>18</vt:i4>
      </vt:variant>
    </vt:vector>
  </HeadingPairs>
  <TitlesOfParts>
    <vt:vector size="21" baseType="lpstr">
      <vt:lpstr>Office 主题​​</vt:lpstr>
      <vt:lpstr>Dad`s Tie</vt:lpstr>
      <vt:lpstr>CorelDRAW.Graphic.11</vt:lpstr>
      <vt:lpstr>通道</vt:lpstr>
      <vt:lpstr>通道控制方式 </vt:lpstr>
      <vt:lpstr>通道控制方式 </vt:lpstr>
      <vt:lpstr>通道的基本功能 </vt:lpstr>
      <vt:lpstr>PowerPoint 演示文稿</vt:lpstr>
      <vt:lpstr> 通道的类型与结构 </vt:lpstr>
      <vt:lpstr> 通道的类型与结构 </vt:lpstr>
      <vt:lpstr> 通道的类型与结构 </vt:lpstr>
      <vt:lpstr>PowerPoint 演示文稿</vt:lpstr>
      <vt:lpstr>PowerPoint 演示文稿</vt:lpstr>
      <vt:lpstr>PowerPoint 演示文稿</vt:lpstr>
      <vt:lpstr>PowerPoint 演示文稿</vt:lpstr>
      <vt:lpstr>PowerPoint 演示文稿</vt:lpstr>
      <vt:lpstr>PowerPoint 演示文稿</vt:lpstr>
      <vt:lpstr>通道的工作过程和流量计算 </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通道</dc:title>
  <dc:creator>hzhang</dc:creator>
  <cp:lastModifiedBy>hzhang</cp:lastModifiedBy>
  <cp:revision>2</cp:revision>
  <dcterms:created xsi:type="dcterms:W3CDTF">2013-06-01T03:03:03Z</dcterms:created>
  <dcterms:modified xsi:type="dcterms:W3CDTF">2013-06-01T03:08:42Z</dcterms:modified>
</cp:coreProperties>
</file>