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77" r:id="rId13"/>
    <p:sldId id="276" r:id="rId14"/>
    <p:sldId id="273" r:id="rId15"/>
    <p:sldId id="274" r:id="rId16"/>
    <p:sldId id="275" r:id="rId17"/>
    <p:sldId id="270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943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18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051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576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029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845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99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652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66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21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28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EA0C-82EC-4BAC-B5AB-40D3AF4ACA48}" type="datetimeFigureOut">
              <a:rPr lang="zh-CN" altLang="en-US" smtClean="0"/>
              <a:pPr/>
              <a:t>2015/6/10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DA5E-749D-4BCC-A882-81F8493C31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57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为处理器、内存和操作系统提供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设备接口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69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I/O</a:t>
            </a:r>
            <a:r>
              <a:rPr lang="zh-CN" altLang="en-US" dirty="0" smtClean="0"/>
              <a:t>设备与内存之间传输数据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DMA</a:t>
            </a:r>
            <a:r>
              <a:rPr lang="zh-CN" altLang="en-US" dirty="0" smtClean="0"/>
              <a:t>（轮询和中断是由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692" y="1556792"/>
            <a:ext cx="799288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对于高带宽的设备（如：磁盘），中断后，处理器将用大量的时间传输数据</a:t>
            </a:r>
            <a:endParaRPr lang="en-US" altLang="zh-CN" sz="2400" kern="0" dirty="0">
              <a:solidFill>
                <a:srgbClr val="000000"/>
              </a:solidFill>
              <a:latin typeface="Arial"/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控制器可以直接在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设备和内存间传递数据而不需要处理器参与。（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控制器）</a:t>
            </a:r>
            <a:endParaRPr lang="en-US" altLang="zh-CN" sz="2000" kern="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95719208"/>
              </p:ext>
            </p:extLst>
          </p:nvPr>
        </p:nvGraphicFramePr>
        <p:xfrm>
          <a:off x="2051720" y="3861048"/>
          <a:ext cx="5535613" cy="2262188"/>
        </p:xfrm>
        <a:graphic>
          <a:graphicData uri="http://schemas.openxmlformats.org/presentationml/2006/ole">
            <p:oleObj spid="_x0000_s2084" r:id="rId3" imgW="914400" imgH="914400" progId="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3851920" y="4365104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860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99288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步骤：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P370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(1) </a:t>
            </a:r>
            <a:r>
              <a:rPr lang="en-US" altLang="zh-CN" sz="2400" b="1" dirty="0"/>
              <a:t>DMA</a:t>
            </a:r>
            <a:r>
              <a:rPr lang="zh-CN" altLang="en-US" sz="2400" b="1" dirty="0">
                <a:latin typeface="宋体" pitchFamily="2" charset="-122"/>
              </a:rPr>
              <a:t>预处理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数据交换之前，由</a:t>
            </a:r>
            <a:r>
              <a:rPr lang="en-US" altLang="zh-CN" sz="2400" b="1" dirty="0">
                <a:cs typeface="Times New Roman" pitchFamily="18" charset="0"/>
              </a:rPr>
              <a:t>CPU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完成一些必要的准备工作，向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  <a:cs typeface="Times New Roman" pitchFamily="18" charset="0"/>
              </a:rPr>
              <a:t>控制器有关寄存器预置初态</a:t>
            </a:r>
            <a:r>
              <a:rPr lang="zh-CN" altLang="en-US" sz="2400" b="1" dirty="0">
                <a:latin typeface="宋体" pitchFamily="2" charset="-122"/>
              </a:rPr>
              <a:t>：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数据传送方向(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设备要对存储器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读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还是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写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”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)。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数据来源和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去向（设备号、内存地址）。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需要传送数据的字数(即指定字计数寄存器的初值)。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    预置工作完成后，</a:t>
            </a:r>
            <a:r>
              <a:rPr lang="en-US" altLang="zh-CN" sz="2400" b="1" dirty="0">
                <a:cs typeface="Times New Roman" pitchFamily="18" charset="0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继续执行原来的程序。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cs typeface="Times New Roman" pitchFamily="18" charset="0"/>
              </a:rPr>
              <a:t>I/O</a:t>
            </a:r>
            <a:r>
              <a:rPr lang="zh-CN" altLang="en-US" sz="2400" b="1" dirty="0">
                <a:latin typeface="宋体" pitchFamily="2" charset="-122"/>
              </a:rPr>
              <a:t>设备准备好发送的数据</a:t>
            </a:r>
            <a:r>
              <a:rPr lang="zh-CN" altLang="en-US" sz="2400" b="1" dirty="0"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输入</a:t>
            </a:r>
            <a:r>
              <a:rPr lang="zh-CN" altLang="en-US" sz="2400" b="1" dirty="0"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宋体" pitchFamily="2" charset="-122"/>
              </a:rPr>
              <a:t>或接收的数据已处理完毕</a:t>
            </a:r>
            <a:r>
              <a:rPr lang="zh-CN" altLang="en-US" sz="2400" b="1" dirty="0">
                <a:cs typeface="Times New Roman" pitchFamily="18" charset="0"/>
              </a:rPr>
              <a:t>(</a:t>
            </a:r>
            <a:r>
              <a:rPr lang="zh-CN" altLang="en-US" sz="2400" b="1" dirty="0">
                <a:latin typeface="宋体" pitchFamily="2" charset="-122"/>
              </a:rPr>
              <a:t>输出</a:t>
            </a:r>
            <a:r>
              <a:rPr lang="zh-CN" altLang="en-US" sz="2400" b="1" dirty="0">
                <a:cs typeface="Times New Roman" pitchFamily="18" charset="0"/>
              </a:rPr>
              <a:t>)</a:t>
            </a:r>
            <a:r>
              <a:rPr lang="zh-CN" altLang="en-US" sz="2400" b="1" dirty="0"/>
              <a:t>后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cs typeface="Times New Roman" pitchFamily="18" charset="0"/>
              </a:rPr>
              <a:t>I/O</a:t>
            </a:r>
            <a:r>
              <a:rPr lang="zh-CN" altLang="en-US" sz="2400" b="1" dirty="0">
                <a:latin typeface="宋体" pitchFamily="2" charset="-122"/>
              </a:rPr>
              <a:t>设备向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</a:rPr>
              <a:t>控制器发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</a:rPr>
              <a:t>请求，再由</a:t>
            </a:r>
            <a:r>
              <a:rPr lang="en-US" altLang="zh-CN" sz="2400" b="1" dirty="0">
                <a:cs typeface="Times New Roman" pitchFamily="18" charset="0"/>
              </a:rPr>
              <a:t>DMA</a:t>
            </a:r>
            <a:r>
              <a:rPr lang="zh-CN" altLang="en-US" sz="2400" b="1" dirty="0">
                <a:latin typeface="宋体" pitchFamily="2" charset="-122"/>
              </a:rPr>
              <a:t>控制器向</a:t>
            </a:r>
            <a:r>
              <a:rPr lang="en-US" altLang="zh-CN" sz="2400" b="1" dirty="0">
                <a:cs typeface="Times New Roman" pitchFamily="18" charset="0"/>
              </a:rPr>
              <a:t>CPU</a:t>
            </a:r>
            <a:r>
              <a:rPr lang="zh-CN" altLang="en-US" sz="2400" b="1" dirty="0">
                <a:latin typeface="宋体" pitchFamily="2" charset="-122"/>
              </a:rPr>
              <a:t>发总线请求。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528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764704"/>
            <a:ext cx="820891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(2)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数据传送（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以字或数据块为单位传送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占用总线后的数据输入和输出操作都是通过循环来实现的。（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控制器常常包含缓冲存储单元，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P370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(3)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后处理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当字数计数器溢出时，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传送完毕，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控制器向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发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的结束中断。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主机响应后，停止原来程序的执行，转去执行中断服务程序，对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DMA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传送进行结束处理。 </a:t>
            </a:r>
          </a:p>
        </p:txBody>
      </p:sp>
    </p:spTree>
    <p:extLst>
      <p:ext uri="{BB962C8B-B14F-4D97-AF65-F5344CB8AC3E}">
        <p14:creationId xmlns="" xmlns:p14="http://schemas.microsoft.com/office/powerpoint/2010/main" val="397642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99288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在一个系统中可以有多个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控制器</a:t>
            </a:r>
            <a:endParaRPr lang="en-US" altLang="zh-CN" sz="3200" kern="0" dirty="0" smtClean="0">
              <a:solidFill>
                <a:srgbClr val="000000"/>
              </a:solidFill>
              <a:latin typeface="Arial"/>
            </a:endParaRPr>
          </a:p>
          <a:p>
            <a:pPr marL="876300" lvl="1" indent="-3810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处理器和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控制器分时使用总线和主存</a:t>
            </a:r>
            <a:endParaRPr lang="en-US" altLang="zh-CN" sz="3200" kern="0" dirty="0" smtClean="0">
              <a:solidFill>
                <a:srgbClr val="000000"/>
              </a:solidFill>
              <a:latin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56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873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宋体"/>
              </a:rPr>
              <a:t>DMA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传送方式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7792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z="2400" b="1" kern="0" smtClean="0">
                <a:latin typeface="Times New Roman" pitchFamily="18" charset="0"/>
                <a:cs typeface="Times New Roman" pitchFamily="18" charset="0"/>
              </a:rPr>
              <a:t>DMA</a:t>
            </a:r>
            <a:r>
              <a:rPr kumimoji="0" lang="zh-CN" altLang="en-US" sz="2400" b="1" kern="0" smtClean="0">
                <a:latin typeface="宋体" pitchFamily="2" charset="-122"/>
              </a:rPr>
              <a:t>控制器与</a:t>
            </a:r>
            <a:r>
              <a:rPr kumimoji="0" lang="en-US" altLang="zh-CN" sz="2400" b="1" kern="0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kumimoji="0" lang="zh-CN" altLang="en-US" sz="2400" b="1" kern="0" smtClean="0">
                <a:latin typeface="宋体" pitchFamily="2" charset="-122"/>
              </a:rPr>
              <a:t>通常采用三种方式分时使用主存</a:t>
            </a:r>
            <a:r>
              <a:rPr kumimoji="0" lang="zh-CN" altLang="en-US" sz="2800" b="1" kern="0" smtClean="0">
                <a:latin typeface="宋体" pitchFamily="2" charset="-122"/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 b="1" kern="0" smtClean="0">
                <a:latin typeface="宋体" pitchFamily="2" charset="-122"/>
              </a:rPr>
              <a:t>(1) 停止</a:t>
            </a:r>
            <a:r>
              <a:rPr kumimoji="0" lang="en-US" altLang="zh-CN" sz="2800" b="1" kern="0" smtClean="0">
                <a:latin typeface="宋体" pitchFamily="2" charset="-122"/>
              </a:rPr>
              <a:t>CPU</a:t>
            </a:r>
            <a:r>
              <a:rPr kumimoji="0" lang="zh-CN" altLang="en-US" sz="2800" b="1" kern="0" smtClean="0">
                <a:latin typeface="宋体" pitchFamily="2" charset="-122"/>
              </a:rPr>
              <a:t>访问主存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20925"/>
            <a:ext cx="6364288" cy="293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685800" y="4606925"/>
            <a:ext cx="2249488" cy="471488"/>
          </a:xfrm>
          <a:prstGeom prst="borderCallout1">
            <a:avLst>
              <a:gd name="adj1" fmla="val 24241"/>
              <a:gd name="adj2" fmla="val 103389"/>
              <a:gd name="adj3" fmla="val -110773"/>
              <a:gd name="adj4" fmla="val 17819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设备传送数据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90600" y="5292725"/>
            <a:ext cx="6781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主存的存取速度&gt;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I/O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设备的工作速度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工作期间主存的效能没有充分发挥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9474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31439" y="304800"/>
            <a:ext cx="73152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(2) 存储器分时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     把原来的一个存取周期分成两个时间片，一片分给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en-US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一片分给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en-US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使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交替地访问主存。由于时间上不会发生冲突，可以使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传送和</a:t>
            </a:r>
            <a:r>
              <a:rPr kumimoji="0" lang="en-US" altLang="zh-CN" sz="2000" b="1" dirty="0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宋体" pitchFamily="2" charset="-122"/>
              </a:rPr>
              <a:t>同时发挥出最高的效率。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39" y="1981200"/>
            <a:ext cx="52578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6239" y="4191000"/>
            <a:ext cx="69342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这种方式不需要对总线使用权的申请、建立和归还过程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CPU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DMA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控制器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各有自己的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访问主存地址寄存器、数据寄存器和读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写信号等控制寄存器。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这种方式需要主存在原来的存取周期内为两个部件服务，如果要维持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CPU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的访存速度不变，就要求主存的工作速度提高一倍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由于大多数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I/O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设备的速度都不能与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CPU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相匹配，所以供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DMA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使用的时间片可能成为空操作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，将会造成一些不必要的浪费。 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555239" y="2286000"/>
            <a:ext cx="1981200" cy="1555750"/>
          </a:xfrm>
          <a:prstGeom prst="borderCallout1">
            <a:avLst>
              <a:gd name="adj1" fmla="val 7347"/>
              <a:gd name="adj2" fmla="val 103847"/>
              <a:gd name="adj3" fmla="val 39911"/>
              <a:gd name="adj4" fmla="val 181924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在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C2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周期中，如果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DMA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控制器有访问主存请求，可将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DMA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所需的地址、数据等信号送到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DMA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的总线上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787639" y="2209800"/>
            <a:ext cx="2768600" cy="1066800"/>
          </a:xfrm>
          <a:prstGeom prst="borderCallout1">
            <a:avLst>
              <a:gd name="adj1" fmla="val 10713"/>
              <a:gd name="adj2" fmla="val -2750"/>
              <a:gd name="adj3" fmla="val -6524"/>
              <a:gd name="adj4" fmla="val -71861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在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C1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周期中，如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有访主存请求，可将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所需的传送地址、数据等信号送到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rPr>
              <a:t>的总线上。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57387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67229" y="381000"/>
            <a:ext cx="7315200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b="1" smtClean="0">
                <a:solidFill>
                  <a:srgbClr val="000000"/>
                </a:solidFill>
                <a:latin typeface="宋体" pitchFamily="2" charset="-122"/>
              </a:rPr>
              <a:t>(3) 周期挪用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周期挪用方式是前两种方式的折衷。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当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I/O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设备没有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请求时，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按程序要求访问主存；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当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I/O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设备有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请求并获得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批准后，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让出一个周期的总线控制权，由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控制器控制系统总线，挪用一个存取周期进行一次数据传送</a:t>
            </a:r>
            <a:r>
              <a:rPr kumimoji="0" lang="zh-CN" altLang="en-US" sz="1800" b="1" smtClean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kumimoji="0" lang="zh-CN" altLang="en-US" sz="1800" b="1" smtClean="0">
                <a:solidFill>
                  <a:srgbClr val="FF0000"/>
                </a:solidFill>
                <a:latin typeface="宋体" pitchFamily="2" charset="-122"/>
              </a:rPr>
              <a:t>传送一个字节或一个字</a:t>
            </a:r>
            <a:r>
              <a:rPr kumimoji="0" lang="zh-CN" altLang="en-US" sz="1800" b="1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；然后，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控制器将总线控制权交回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en-US" altLang="en-US" sz="1800" b="1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继续进行自己的操作，等待下一个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请求的到来。</a:t>
            </a:r>
            <a:r>
              <a:rPr kumimoji="0" lang="zh-CN" altLang="en-US" sz="1800" b="1" smtClean="0">
                <a:solidFill>
                  <a:srgbClr val="FF0000"/>
                </a:solidFill>
                <a:latin typeface="宋体" pitchFamily="2" charset="-122"/>
              </a:rPr>
              <a:t>周而复始直到数据块传送完毕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    如果在同一时刻，发生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的访存冲突，</a:t>
            </a:r>
            <a:r>
              <a:rPr kumimoji="0" lang="en-US" altLang="zh-CN" sz="1800" b="1" smtClean="0">
                <a:solidFill>
                  <a:srgbClr val="FF0000"/>
                </a:solidFill>
                <a:cs typeface="Times New Roman" pitchFamily="18" charset="0"/>
              </a:rPr>
              <a:t>DMA</a:t>
            </a:r>
            <a:r>
              <a:rPr kumimoji="0" lang="zh-CN" altLang="en-US" sz="1800" b="1" smtClean="0">
                <a:solidFill>
                  <a:srgbClr val="FF0000"/>
                </a:solidFill>
              </a:rPr>
              <a:t>优先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，而让</a:t>
            </a:r>
            <a:r>
              <a:rPr kumimoji="0" lang="en-US" altLang="zh-CN" sz="1800" b="1" smtClean="0">
                <a:solidFill>
                  <a:srgbClr val="000000"/>
                </a:solidFill>
                <a:cs typeface="Times New Roman" pitchFamily="18" charset="0"/>
              </a:rPr>
              <a:t>CPU</a:t>
            </a:r>
            <a:r>
              <a:rPr kumimoji="0" lang="zh-CN" altLang="en-US" sz="1800" b="1" smtClean="0">
                <a:solidFill>
                  <a:srgbClr val="000000"/>
                </a:solidFill>
                <a:latin typeface="宋体" pitchFamily="2" charset="-122"/>
              </a:rPr>
              <a:t>等待一个存取周期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9" y="3886200"/>
            <a:ext cx="7315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19629" y="57912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0" lang="zh-CN" altLang="en-US" b="1" smtClean="0">
                <a:solidFill>
                  <a:srgbClr val="000000"/>
                </a:solidFill>
              </a:rPr>
              <a:t>频繁交接权</a:t>
            </a:r>
          </a:p>
        </p:txBody>
      </p:sp>
    </p:spTree>
    <p:extLst>
      <p:ext uri="{BB962C8B-B14F-4D97-AF65-F5344CB8AC3E}">
        <p14:creationId xmlns="" xmlns:p14="http://schemas.microsoft.com/office/powerpoint/2010/main" val="337828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63DE8"/>
                </a:solidFill>
                <a:latin typeface="Arial"/>
              </a:rPr>
              <a:t>DMA</a:t>
            </a:r>
            <a:r>
              <a:rPr lang="zh-CN" altLang="en-US" kern="0" dirty="0" smtClean="0">
                <a:solidFill>
                  <a:srgbClr val="063DE8"/>
                </a:solidFill>
                <a:latin typeface="Arial"/>
              </a:rPr>
              <a:t>的数据一致性问题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838200"/>
            <a:ext cx="8153400" cy="4252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在有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的系统中，数据有两个拷贝，一个在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cache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中，一个在主存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76300" marR="0" lvl="1" indent="-381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输入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从磁盘到主存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 –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处理器运算时仍会使用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cache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中的旧数据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876300" marR="0" lvl="1" indent="-3810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输出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从主存到磁盘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且为写回机制时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–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存回磁盘的将是主存中的旧数据，因为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cache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中的新数据还未写入磁盘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解决方法：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P372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endParaRPr lang="en-US" kern="0" dirty="0" smtClean="0">
              <a:solidFill>
                <a:srgbClr val="000000"/>
              </a:solidFill>
              <a:latin typeface="Aria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second choice is to have the OS selectively invalidate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cache for an I/O read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（从外设向内存输入？）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or force write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 to occur for an I/O write</a:t>
            </a:r>
            <a:r>
              <a:rPr kumimoji="0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（向外设输出）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89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533400" y="304800"/>
            <a:ext cx="8153400" cy="422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DMA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与虚拟存储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33400" y="914400"/>
            <a:ext cx="8153400" cy="39754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DMA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使用物理地址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必须限制所有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传送在一页之内，因为若一个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请求不在一实页之内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则这两个实页对应的虚页不一定连续。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若传输不止一页，则将它分成一系列传输，每次为一页。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如果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DMA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使用虚地址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DMA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控制器必须将虚地址转化为实地址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不管怎样，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必须能够给出虚实地址的映射。当某个页的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DMA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传输正在进行时，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不能对该页重新映射。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369" y="530120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作业：</a:t>
            </a:r>
            <a:r>
              <a:rPr lang="en-US" altLang="zh-CN" sz="3200" dirty="0" smtClean="0"/>
              <a:t>6.11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194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操作系统的角色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68760"/>
            <a:ext cx="8153400" cy="32367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操作系统是请求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的程序和硬件之间的接口，因为：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多个程序通过处理器来共享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系统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系统通常使用中断来传输和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有关的信息，中断由操作系统来处理。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设备的低级控制相当复杂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09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操作系统的角色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68760"/>
            <a:ext cx="8153400" cy="42216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由此，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OS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必须处理由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设备产生的中断、提供低级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设备操作的路径、为共享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资源的设备提供公平的访问机会、防止用户程序访问没有访问权限的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设备、为提高体统吞吐率对系统进行调度。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OS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必须能给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设备提供指令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设备必须能通知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OS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它的状态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FC0128"/>
              </a:buClr>
              <a:defRPr/>
            </a:pP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必须能在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设备和主存之间传递数据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94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8153400" cy="4261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设备与处理器间的通讯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762000"/>
            <a:ext cx="8153400" cy="39138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给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/O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设备发送指令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专用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指令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必须能够指定设备号和命令字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非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</a:rPr>
              <a:t>管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</a:rPr>
              <a:t>态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下执行这些指令非法，以阻止用户程序直接访问设备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。（用户程序状态称为目态）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内存映射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设备和内存统一编址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对设备对应地址的读写解释为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指令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对这些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地址的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Load/stores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必须由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执行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736" y="5157192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硬件支持：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控制器、命令寄存器、状态寄存器、数据寄存器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14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04664"/>
            <a:ext cx="871296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287338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defRPr/>
            </a:pP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设备与处理器通讯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轮询：（软件）周期性地检查各个设备的状态字，确定是否有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请求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  <a:p>
            <a:pPr marL="1146175" lvl="2" indent="-1762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处理器完全控制和执行所有工作</a:t>
            </a:r>
            <a:endParaRPr lang="en-US" altLang="zh-CN" sz="2400" kern="0" dirty="0">
              <a:solidFill>
                <a:srgbClr val="000000"/>
              </a:solidFill>
              <a:latin typeface="Arial"/>
            </a:endParaRPr>
          </a:p>
          <a:p>
            <a:pPr marL="1146175" lvl="2" indent="-1762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由于处理器快，</a:t>
            </a:r>
            <a:r>
              <a:rPr lang="en-US" altLang="zh-CN" sz="24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2400" kern="0" dirty="0" smtClean="0">
                <a:solidFill>
                  <a:srgbClr val="000000"/>
                </a:solidFill>
                <a:latin typeface="Arial"/>
              </a:rPr>
              <a:t>设备慢，浪费大量时间</a:t>
            </a:r>
            <a:endParaRPr lang="en-US" altLang="zh-CN" sz="2400" kern="0" dirty="0" smtClean="0">
              <a:solidFill>
                <a:srgbClr val="000000"/>
              </a:solidFill>
              <a:latin typeface="Arial"/>
            </a:endParaRPr>
          </a:p>
          <a:p>
            <a:pPr marL="1146175" lvl="2" indent="-17621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defRPr/>
            </a:pPr>
            <a:endParaRPr lang="en-US" altLang="zh-CN" sz="2400" kern="0" dirty="0">
              <a:solidFill>
                <a:srgbClr val="000000"/>
              </a:solidFill>
              <a:latin typeface="Arial"/>
            </a:endParaRPr>
          </a:p>
          <a:p>
            <a:pPr marL="741363" lvl="1" indent="-246063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defRPr/>
            </a:pP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中断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设备提供中断请求表明它要进行</a:t>
            </a:r>
            <a:r>
              <a:rPr lang="en-US" altLang="zh-CN" sz="3200" kern="0" dirty="0" smtClean="0">
                <a:solidFill>
                  <a:srgbClr val="000000"/>
                </a:solidFill>
                <a:latin typeface="Arial"/>
              </a:rPr>
              <a:t>I/O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，处理器</a:t>
            </a:r>
            <a:r>
              <a:rPr lang="zh-CN" altLang="en-US" sz="3200" kern="0" dirty="0">
                <a:solidFill>
                  <a:srgbClr val="000000"/>
                </a:solidFill>
                <a:latin typeface="Arial"/>
              </a:rPr>
              <a:t>响应</a:t>
            </a:r>
            <a:r>
              <a:rPr lang="zh-CN" altLang="en-US" sz="3200" kern="0" dirty="0" smtClean="0">
                <a:solidFill>
                  <a:srgbClr val="000000"/>
                </a:solidFill>
                <a:latin typeface="Arial"/>
              </a:rPr>
              <a:t>中断，停止正在运行的程序。</a:t>
            </a:r>
            <a:endParaRPr lang="en-US" altLang="zh-CN" sz="32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7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中断与异常的区别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196752"/>
            <a:ext cx="8382000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区别：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P368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348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482" y="-60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中断优先级</a:t>
            </a:r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1052736"/>
            <a:ext cx="8153400" cy="4914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优先级用于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确定先响应那个中断请求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MIPS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状态寄存器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决定谁可以中断处理器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(</a:t>
            </a:r>
            <a:r>
              <a:rPr lang="zh-CN" altLang="en-US" kern="0" dirty="0">
                <a:solidFill>
                  <a:srgbClr val="000000"/>
                </a:solidFill>
                <a:latin typeface="Arial"/>
              </a:rPr>
              <a:t>若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Interrupt enable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为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0, 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则所有中断都不可以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)</a:t>
            </a: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Interrupt mask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为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，表示该级别中断允许，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0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禁止。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MIPS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原因寄存器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41363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Monotype Sorts" pitchFamily="2" charset="2"/>
              <a:buChar char="l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一旦有中断请求，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Pending interrupt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设置为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（等待响应）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1146175" marR="0" lvl="2" indent="-1762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C0128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可以在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Exception codes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域查到异常编号（中断原因）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P508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1066800" y="1219200"/>
            <a:ext cx="7467600" cy="1834754"/>
            <a:chOff x="1066800" y="1447800"/>
            <a:chExt cx="7467600" cy="1834754"/>
          </a:xfrm>
        </p:grpSpPr>
        <p:sp>
          <p:nvSpPr>
            <p:cNvPr id="6" name="Rectangle 3"/>
            <p:cNvSpPr/>
            <p:nvPr/>
          </p:nvSpPr>
          <p:spPr bwMode="auto">
            <a:xfrm>
              <a:off x="1066800" y="2590800"/>
              <a:ext cx="7162800" cy="381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7729343" y="1729637"/>
              <a:ext cx="1086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Interrupt enable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7293681" y="1784299"/>
              <a:ext cx="1043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Exception level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6597701" y="1784299"/>
              <a:ext cx="10438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User  mode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400" y="2283023"/>
              <a:ext cx="1577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Interrupt mask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58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8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04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24800" y="2974777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6200" y="2971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</a:p>
          </p:txBody>
        </p:sp>
        <p:cxnSp>
          <p:nvCxnSpPr>
            <p:cNvPr id="16" name="Straight Connector 14"/>
            <p:cNvCxnSpPr/>
            <p:nvPr/>
          </p:nvCxnSpPr>
          <p:spPr bwMode="auto">
            <a:xfrm rot="5400000">
              <a:off x="78112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5"/>
            <p:cNvCxnSpPr/>
            <p:nvPr/>
          </p:nvCxnSpPr>
          <p:spPr bwMode="auto">
            <a:xfrm rot="5400000">
              <a:off x="75826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6"/>
            <p:cNvCxnSpPr/>
            <p:nvPr/>
          </p:nvCxnSpPr>
          <p:spPr bwMode="auto">
            <a:xfrm rot="5400000">
              <a:off x="62110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7"/>
            <p:cNvCxnSpPr/>
            <p:nvPr/>
          </p:nvCxnSpPr>
          <p:spPr bwMode="auto">
            <a:xfrm rot="5400000">
              <a:off x="71254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8"/>
            <p:cNvCxnSpPr/>
            <p:nvPr/>
          </p:nvCxnSpPr>
          <p:spPr bwMode="auto">
            <a:xfrm rot="5400000">
              <a:off x="6895306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19"/>
            <p:cNvCxnSpPr/>
            <p:nvPr/>
          </p:nvCxnSpPr>
          <p:spPr bwMode="auto">
            <a:xfrm rot="5400000">
              <a:off x="59824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0"/>
            <p:cNvCxnSpPr/>
            <p:nvPr/>
          </p:nvCxnSpPr>
          <p:spPr bwMode="auto">
            <a:xfrm rot="5400000">
              <a:off x="57538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1"/>
            <p:cNvCxnSpPr/>
            <p:nvPr/>
          </p:nvCxnSpPr>
          <p:spPr bwMode="auto">
            <a:xfrm rot="5400000">
              <a:off x="55252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2"/>
            <p:cNvCxnSpPr/>
            <p:nvPr/>
          </p:nvCxnSpPr>
          <p:spPr bwMode="auto">
            <a:xfrm rot="5400000">
              <a:off x="52966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3"/>
            <p:cNvCxnSpPr/>
            <p:nvPr/>
          </p:nvCxnSpPr>
          <p:spPr bwMode="auto">
            <a:xfrm rot="5400000">
              <a:off x="50680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4"/>
            <p:cNvCxnSpPr/>
            <p:nvPr/>
          </p:nvCxnSpPr>
          <p:spPr bwMode="auto">
            <a:xfrm rot="5400000">
              <a:off x="48394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5"/>
            <p:cNvCxnSpPr/>
            <p:nvPr/>
          </p:nvCxnSpPr>
          <p:spPr bwMode="auto">
            <a:xfrm rot="5400000">
              <a:off x="46108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6"/>
            <p:cNvCxnSpPr/>
            <p:nvPr/>
          </p:nvCxnSpPr>
          <p:spPr bwMode="auto">
            <a:xfrm rot="5400000">
              <a:off x="4382294" y="27805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58"/>
          <p:cNvGrpSpPr/>
          <p:nvPr/>
        </p:nvGrpSpPr>
        <p:grpSpPr>
          <a:xfrm>
            <a:off x="990600" y="3962400"/>
            <a:ext cx="7239000" cy="1222177"/>
            <a:chOff x="1066800" y="3429000"/>
            <a:chExt cx="7239000" cy="122217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143000" y="3962400"/>
              <a:ext cx="7162800" cy="381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7382" y="3429000"/>
              <a:ext cx="1577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Pending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interrupts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720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722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94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43800" y="4343400"/>
              <a:ext cx="457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</a:p>
          </p:txBody>
        </p:sp>
        <p:cxnSp>
          <p:nvCxnSpPr>
            <p:cNvPr id="36" name="Straight Connector 39"/>
            <p:cNvCxnSpPr/>
            <p:nvPr/>
          </p:nvCxnSpPr>
          <p:spPr bwMode="auto">
            <a:xfrm rot="5400000">
              <a:off x="74302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40"/>
            <p:cNvCxnSpPr/>
            <p:nvPr/>
          </p:nvCxnSpPr>
          <p:spPr bwMode="auto">
            <a:xfrm rot="5400000">
              <a:off x="76588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41"/>
            <p:cNvCxnSpPr/>
            <p:nvPr/>
          </p:nvCxnSpPr>
          <p:spPr bwMode="auto">
            <a:xfrm rot="5400000">
              <a:off x="62872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42"/>
            <p:cNvCxnSpPr/>
            <p:nvPr/>
          </p:nvCxnSpPr>
          <p:spPr bwMode="auto">
            <a:xfrm rot="5400000">
              <a:off x="72016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43"/>
            <p:cNvCxnSpPr/>
            <p:nvPr/>
          </p:nvCxnSpPr>
          <p:spPr bwMode="auto">
            <a:xfrm rot="5400000">
              <a:off x="6971506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4"/>
            <p:cNvCxnSpPr/>
            <p:nvPr/>
          </p:nvCxnSpPr>
          <p:spPr bwMode="auto">
            <a:xfrm rot="5400000">
              <a:off x="60586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5"/>
            <p:cNvCxnSpPr/>
            <p:nvPr/>
          </p:nvCxnSpPr>
          <p:spPr bwMode="auto">
            <a:xfrm rot="5400000">
              <a:off x="58300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6"/>
            <p:cNvCxnSpPr/>
            <p:nvPr/>
          </p:nvCxnSpPr>
          <p:spPr bwMode="auto">
            <a:xfrm rot="5400000">
              <a:off x="56014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7"/>
            <p:cNvCxnSpPr/>
            <p:nvPr/>
          </p:nvCxnSpPr>
          <p:spPr bwMode="auto">
            <a:xfrm rot="5400000">
              <a:off x="53728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8"/>
            <p:cNvCxnSpPr/>
            <p:nvPr/>
          </p:nvCxnSpPr>
          <p:spPr bwMode="auto">
            <a:xfrm rot="5400000">
              <a:off x="51442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9"/>
            <p:cNvCxnSpPr/>
            <p:nvPr/>
          </p:nvCxnSpPr>
          <p:spPr bwMode="auto">
            <a:xfrm rot="5400000">
              <a:off x="49156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50"/>
            <p:cNvCxnSpPr/>
            <p:nvPr/>
          </p:nvCxnSpPr>
          <p:spPr bwMode="auto">
            <a:xfrm rot="5400000">
              <a:off x="46870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51"/>
            <p:cNvCxnSpPr/>
            <p:nvPr/>
          </p:nvCxnSpPr>
          <p:spPr bwMode="auto">
            <a:xfrm rot="5400000">
              <a:off x="44584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52"/>
            <p:cNvCxnSpPr/>
            <p:nvPr/>
          </p:nvCxnSpPr>
          <p:spPr bwMode="auto">
            <a:xfrm rot="5400000">
              <a:off x="11818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1066800" y="3505200"/>
              <a:ext cx="1577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Branch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delay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6800" y="43434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31</a:t>
              </a:r>
            </a:p>
          </p:txBody>
        </p:sp>
        <p:cxnSp>
          <p:nvCxnSpPr>
            <p:cNvPr id="52" name="Straight Connector 55"/>
            <p:cNvCxnSpPr/>
            <p:nvPr/>
          </p:nvCxnSpPr>
          <p:spPr bwMode="auto">
            <a:xfrm rot="5400000">
              <a:off x="6744494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6"/>
            <p:cNvCxnSpPr/>
            <p:nvPr/>
          </p:nvCxnSpPr>
          <p:spPr bwMode="auto">
            <a:xfrm rot="5400000">
              <a:off x="6514306" y="4152106"/>
              <a:ext cx="381000" cy="1588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6553200" y="3429000"/>
              <a:ext cx="1577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Exception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codes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02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中断处理步骤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30868"/>
            <a:ext cx="8229600" cy="50784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P369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作业</a:t>
            </a:r>
            <a:r>
              <a:rPr lang="en-US" altLang="zh-CN" smtClean="0"/>
              <a:t>6.10.1 2 3 4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50345" y="139845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（改变</a:t>
            </a:r>
            <a:r>
              <a:rPr lang="en-US" altLang="zh-CN" kern="0" dirty="0" smtClean="0">
                <a:solidFill>
                  <a:srgbClr val="000000"/>
                </a:solidFill>
                <a:latin typeface="Arial"/>
              </a:rPr>
              <a:t>Interrupt mask</a:t>
            </a:r>
            <a:r>
              <a:rPr lang="zh-CN" altLang="en-US" kern="0" dirty="0" smtClean="0">
                <a:solidFill>
                  <a:srgbClr val="000000"/>
                </a:solidFill>
                <a:latin typeface="Arial"/>
              </a:rPr>
              <a:t>设置可以改变优先级）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79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串行排队链与向量中断 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95600" y="1219200"/>
          <a:ext cx="5486400" cy="4046538"/>
        </p:xfrm>
        <a:graphic>
          <a:graphicData uri="http://schemas.openxmlformats.org/presentationml/2006/ole">
            <p:oleObj spid="_x0000_s1070" r:id="rId3" imgW="64123" imgH="64123" progId="">
              <p:embed/>
            </p:oleObj>
          </a:graphicData>
        </a:graphic>
      </p:graphicFrame>
      <p:sp>
        <p:nvSpPr>
          <p:cNvPr id="6" name="AutoShape 4"/>
          <p:cNvSpPr>
            <a:spLocks/>
          </p:cNvSpPr>
          <p:nvPr/>
        </p:nvSpPr>
        <p:spPr bwMode="auto">
          <a:xfrm>
            <a:off x="555625" y="5486400"/>
            <a:ext cx="2644775" cy="914400"/>
          </a:xfrm>
          <a:prstGeom prst="borderCallout1">
            <a:avLst>
              <a:gd name="adj1" fmla="val 12500"/>
              <a:gd name="adj2" fmla="val 102880"/>
              <a:gd name="adj3" fmla="val -134204"/>
              <a:gd name="adj4" fmla="val 111824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1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.</a:t>
            </a:r>
            <a:r>
              <a:rPr kumimoji="0" lang="en-US" altLang="zh-CN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当接在一条公共中断请求线上的一个或几个设备提出中断请求时，通过这根请求线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送到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81400" y="4114800"/>
            <a:ext cx="3667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或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5159375" y="5638800"/>
            <a:ext cx="2644775" cy="533400"/>
          </a:xfrm>
          <a:prstGeom prst="borderCallout1">
            <a:avLst>
              <a:gd name="adj1" fmla="val 21431"/>
              <a:gd name="adj2" fmla="val -2880"/>
              <a:gd name="adj3" fmla="val -367264"/>
              <a:gd name="adj4" fmla="val -58463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lang="en-US" altLang="zh-CN" sz="1400" kern="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.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CPU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响应，中断响应线发出中断响应信号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INTA 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381000" y="2895600"/>
            <a:ext cx="2644775" cy="1143000"/>
          </a:xfrm>
          <a:prstGeom prst="borderCallout1">
            <a:avLst>
              <a:gd name="adj1" fmla="val 10000"/>
              <a:gd name="adj2" fmla="val 102880"/>
              <a:gd name="adj3" fmla="val 66389"/>
              <a:gd name="adj4" fmla="val 165727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4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.</a:t>
            </a:r>
            <a:r>
              <a:rPr kumimoji="0" lang="en-US" altLang="zh-CN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若某个设备没有中断请求，它就将中断响应信号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INTA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传给下一设备；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若某设备有中断请求信号，它就封锁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INTA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不再往下传送，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533400" y="1676400"/>
            <a:ext cx="2209800" cy="533400"/>
          </a:xfrm>
          <a:prstGeom prst="borderCallout1">
            <a:avLst>
              <a:gd name="adj1" fmla="val 21431"/>
              <a:gd name="adj2" fmla="val 103449"/>
              <a:gd name="adj3" fmla="val 230954"/>
              <a:gd name="adj4" fmla="val 175431"/>
            </a:avLst>
          </a:prstGeom>
          <a:solidFill>
            <a:schemeClr val="tx2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3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.</a:t>
            </a:r>
            <a:r>
              <a:rPr kumimoji="0" lang="en-US" altLang="zh-CN" sz="14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</a:rPr>
              <a:t>同时产生该设备的中断请求识别信号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INTS</a:t>
            </a:r>
            <a:r>
              <a:rPr kumimoji="0" lang="en-US" altLang="zh-CN" sz="1400" b="0" i="0" u="none" strike="noStrike" kern="0" cap="none" spc="0" normalizeH="0" baseline="-30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19600" y="1371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62400" y="1752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10000" y="21336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886200" y="19812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038600" y="16002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038600" y="1219200"/>
            <a:ext cx="30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99CC"/>
                </a:solidFill>
                <a:latin typeface="Times New Roman" charset="0"/>
              </a:rPr>
              <a:t>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105400" y="304800"/>
            <a:ext cx="381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设备距离</a:t>
            </a: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CPU</a:t>
            </a:r>
            <a:r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的电气上的远近次序就是优先级</a:t>
            </a: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3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1485</Words>
  <Application>Microsoft Office PowerPoint</Application>
  <PresentationFormat>全屏显示(4:3)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6.6 为处理器、内存和操作系统提供I/O设备接口</vt:lpstr>
      <vt:lpstr>操作系统的角色</vt:lpstr>
      <vt:lpstr>操作系统的角色</vt:lpstr>
      <vt:lpstr>幻灯片 4</vt:lpstr>
      <vt:lpstr>幻灯片 5</vt:lpstr>
      <vt:lpstr>中断与异常的区别</vt:lpstr>
      <vt:lpstr>中断优先级</vt:lpstr>
      <vt:lpstr>中断处理步骤</vt:lpstr>
      <vt:lpstr>幻灯片 9</vt:lpstr>
      <vt:lpstr>I/O设备与内存之间传输数据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hzhang</dc:creator>
  <cp:lastModifiedBy>thinkpad</cp:lastModifiedBy>
  <cp:revision>66</cp:revision>
  <dcterms:created xsi:type="dcterms:W3CDTF">2013-05-28T08:27:05Z</dcterms:created>
  <dcterms:modified xsi:type="dcterms:W3CDTF">2015-06-10T05:34:52Z</dcterms:modified>
</cp:coreProperties>
</file>