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11"/>
  </p:notesMasterIdLst>
  <p:sldIdLst>
    <p:sldId id="256" r:id="rId3"/>
    <p:sldId id="257" r:id="rId4"/>
    <p:sldId id="260" r:id="rId5"/>
    <p:sldId id="259" r:id="rId6"/>
    <p:sldId id="263" r:id="rId7"/>
    <p:sldId id="264" r:id="rId8"/>
    <p:sldId id="261" r:id="rId9"/>
    <p:sldId id="262" r:id="rId10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35" d="100"/>
          <a:sy n="135" d="100"/>
        </p:scale>
        <p:origin x="96" y="19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E71435-8E78-4796-94BD-AB0EBAD58E52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80336C-56ED-4DBD-B706-49EDCA700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5239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80336C-56ED-4DBD-B706-49EDCA700B7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0182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80336C-56ED-4DBD-B706-49EDCA700B7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1531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id-ID" smtClean="0">
              <a:ea typeface="宋体" panose="02010600030101010101" pitchFamily="2" charset="-122"/>
            </a:endParaRPr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68A8641-5083-4546-AF16-D49377F3F5CE}" type="slidenum">
              <a:rPr lang="id-ID" altLang="zh-CN"/>
              <a:pPr/>
              <a:t>7</a:t>
            </a:fld>
            <a:endParaRPr lang="id-ID" altLang="zh-CN"/>
          </a:p>
        </p:txBody>
      </p:sp>
    </p:spTree>
    <p:extLst>
      <p:ext uri="{BB962C8B-B14F-4D97-AF65-F5344CB8AC3E}">
        <p14:creationId xmlns:p14="http://schemas.microsoft.com/office/powerpoint/2010/main" val="2399784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9512" y="0"/>
            <a:ext cx="896448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62344" y="1131590"/>
            <a:ext cx="8330135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572688" y="1808261"/>
            <a:ext cx="8330135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03648" y="0"/>
            <a:ext cx="7740352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781246" y="987574"/>
            <a:ext cx="711123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791590" y="1664245"/>
            <a:ext cx="711123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913" y="0"/>
            <a:ext cx="5759450" cy="381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7450" y="519113"/>
            <a:ext cx="6337300" cy="361711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96362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73" r:id="rId4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4610" y="1317997"/>
            <a:ext cx="48600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2018</a:t>
            </a:r>
            <a:endParaRPr kumimoji="0" lang="en-US" altLang="ko-KR" sz="1200" b="1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254609" y="342404"/>
            <a:ext cx="4860032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200" b="1" dirty="0" err="1" smtClean="0">
                <a:solidFill>
                  <a:schemeClr val="tx2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Sistem</a:t>
            </a:r>
            <a:r>
              <a:rPr lang="en-US" altLang="ko-KR" sz="3200" b="1" dirty="0" smtClean="0">
                <a:solidFill>
                  <a:schemeClr val="tx2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lang="en-US" altLang="ko-KR" sz="3200" b="1" dirty="0" err="1" smtClean="0">
                <a:solidFill>
                  <a:schemeClr val="tx2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Pengolahan</a:t>
            </a:r>
            <a:r>
              <a:rPr lang="en-US" altLang="ko-KR" sz="3200" b="1" dirty="0" smtClean="0">
                <a:solidFill>
                  <a:schemeClr val="tx2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lang="en-US" altLang="ko-KR" sz="3200" b="1" dirty="0" err="1" smtClean="0">
                <a:solidFill>
                  <a:schemeClr val="tx2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Survei</a:t>
            </a:r>
            <a:r>
              <a:rPr lang="en-US" altLang="ko-KR" sz="3200" b="1" dirty="0" smtClean="0">
                <a:solidFill>
                  <a:schemeClr val="tx2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IBS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171892" y="4587974"/>
            <a:ext cx="4935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ipd@bps.go.id</a:t>
            </a:r>
          </a:p>
          <a:p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Gd. 4 Lt 7, 3310 - 3313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254609" y="4357572"/>
            <a:ext cx="937514" cy="230402"/>
          </a:xfrm>
          <a:prstGeom prst="roundRect">
            <a:avLst>
              <a:gd name="adj" fmla="val 50000"/>
            </a:avLst>
          </a:prstGeom>
          <a:solidFill>
            <a:schemeClr val="bg1">
              <a:alpha val="0"/>
            </a:schemeClr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altLang="ko-KR" sz="1400" dirty="0" smtClean="0">
                <a:solidFill>
                  <a:schemeClr val="tx1"/>
                </a:solidFill>
              </a:rPr>
              <a:t>ALLIPD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/>
          <p:cNvSpPr/>
          <p:nvPr/>
        </p:nvSpPr>
        <p:spPr>
          <a:xfrm>
            <a:off x="1339056" y="2787504"/>
            <a:ext cx="7405687" cy="2197065"/>
          </a:xfrm>
          <a:prstGeom prst="rect">
            <a:avLst/>
          </a:prstGeom>
          <a:solidFill>
            <a:srgbClr val="92D050">
              <a:alpha val="18000"/>
            </a:srgb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altLang="ko-KR" dirty="0" smtClean="0"/>
              <a:t>Existing System (2017)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341438" y="1147763"/>
            <a:ext cx="7400924" cy="1568003"/>
          </a:xfrm>
          <a:prstGeom prst="rect">
            <a:avLst/>
          </a:prstGeom>
          <a:solidFill>
            <a:schemeClr val="accent1">
              <a:alpha val="18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/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gray">
          <a:xfrm rot="5400000" flipH="1">
            <a:off x="3483183" y="1906379"/>
            <a:ext cx="326271" cy="282238"/>
          </a:xfrm>
          <a:prstGeom prst="upArrow">
            <a:avLst>
              <a:gd name="adj1" fmla="val 51676"/>
              <a:gd name="adj2" fmla="val 100000"/>
            </a:avLst>
          </a:prstGeom>
          <a:gradFill rotWithShape="1">
            <a:gsLst>
              <a:gs pos="0">
                <a:schemeClr val="tx2"/>
              </a:gs>
              <a:gs pos="100000">
                <a:schemeClr val="tx2">
                  <a:gamma/>
                  <a:tint val="39216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id-ID"/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gray">
          <a:xfrm rot="10800000" flipH="1">
            <a:off x="7066562" y="2959888"/>
            <a:ext cx="387735" cy="281923"/>
          </a:xfrm>
          <a:prstGeom prst="upArrow">
            <a:avLst>
              <a:gd name="adj1" fmla="val 51676"/>
              <a:gd name="adj2" fmla="val 100000"/>
            </a:avLst>
          </a:prstGeom>
          <a:gradFill rotWithShape="1">
            <a:gsLst>
              <a:gs pos="0">
                <a:schemeClr val="tx2"/>
              </a:gs>
              <a:gs pos="100000">
                <a:schemeClr val="tx2">
                  <a:gamma/>
                  <a:tint val="39216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id-ID"/>
          </a:p>
        </p:txBody>
      </p:sp>
      <p:sp>
        <p:nvSpPr>
          <p:cNvPr id="9" name="AutoShape 13"/>
          <p:cNvSpPr>
            <a:spLocks noChangeArrowheads="1"/>
          </p:cNvSpPr>
          <p:nvPr/>
        </p:nvSpPr>
        <p:spPr bwMode="gray">
          <a:xfrm>
            <a:off x="3923928" y="2296993"/>
            <a:ext cx="1578341" cy="405463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chemeClr val="folHlink">
                  <a:gamma/>
                  <a:shade val="46275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id-ID">
              <a:solidFill>
                <a:schemeClr val="tx2"/>
              </a:solidFill>
            </a:endParaRPr>
          </a:p>
        </p:txBody>
      </p:sp>
      <p:sp>
        <p:nvSpPr>
          <p:cNvPr id="10" name="AutoShape 14"/>
          <p:cNvSpPr>
            <a:spLocks noChangeArrowheads="1"/>
          </p:cNvSpPr>
          <p:nvPr/>
        </p:nvSpPr>
        <p:spPr bwMode="gray">
          <a:xfrm>
            <a:off x="3923928" y="1936953"/>
            <a:ext cx="1578341" cy="405463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chemeClr val="folHlink">
                  <a:gamma/>
                  <a:shade val="46275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id-ID"/>
          </a:p>
        </p:txBody>
      </p:sp>
      <p:sp>
        <p:nvSpPr>
          <p:cNvPr id="11" name="AutoShape 15"/>
          <p:cNvSpPr>
            <a:spLocks noChangeArrowheads="1"/>
          </p:cNvSpPr>
          <p:nvPr/>
        </p:nvSpPr>
        <p:spPr bwMode="gray">
          <a:xfrm>
            <a:off x="3923928" y="1583453"/>
            <a:ext cx="1578341" cy="405463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chemeClr val="folHlink">
                  <a:gamma/>
                  <a:shade val="46275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id-ID"/>
          </a:p>
        </p:txBody>
      </p:sp>
      <p:sp>
        <p:nvSpPr>
          <p:cNvPr id="12" name="AutoShape 17"/>
          <p:cNvSpPr>
            <a:spLocks noChangeArrowheads="1"/>
          </p:cNvSpPr>
          <p:nvPr/>
        </p:nvSpPr>
        <p:spPr bwMode="gray">
          <a:xfrm>
            <a:off x="4087291" y="3149985"/>
            <a:ext cx="1259724" cy="480707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id-ID"/>
          </a:p>
        </p:txBody>
      </p:sp>
      <p:grpSp>
        <p:nvGrpSpPr>
          <p:cNvPr id="13" name="Group 3"/>
          <p:cNvGrpSpPr>
            <a:grpSpLocks/>
          </p:cNvGrpSpPr>
          <p:nvPr/>
        </p:nvGrpSpPr>
        <p:grpSpPr bwMode="auto">
          <a:xfrm>
            <a:off x="6456363" y="1114426"/>
            <a:ext cx="1500013" cy="1457324"/>
            <a:chOff x="491630" y="1124744"/>
            <a:chExt cx="2247979" cy="2259012"/>
          </a:xfrm>
        </p:grpSpPr>
        <p:sp>
          <p:nvSpPr>
            <p:cNvPr id="14" name="Oval 7"/>
            <p:cNvSpPr>
              <a:spLocks noChangeArrowheads="1"/>
            </p:cNvSpPr>
            <p:nvPr/>
          </p:nvSpPr>
          <p:spPr bwMode="gray">
            <a:xfrm>
              <a:off x="491630" y="1124744"/>
              <a:ext cx="2247979" cy="2259012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id-ID"/>
            </a:p>
          </p:txBody>
        </p:sp>
        <p:sp>
          <p:nvSpPr>
            <p:cNvPr id="15" name="Oval 8"/>
            <p:cNvSpPr>
              <a:spLocks noChangeArrowheads="1"/>
            </p:cNvSpPr>
            <p:nvPr/>
          </p:nvSpPr>
          <p:spPr bwMode="gray">
            <a:xfrm>
              <a:off x="637681" y="1269207"/>
              <a:ext cx="1990470" cy="200024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id-ID"/>
            </a:p>
          </p:txBody>
        </p:sp>
        <p:sp>
          <p:nvSpPr>
            <p:cNvPr id="16" name="Oval 9"/>
            <p:cNvSpPr>
              <a:spLocks noChangeArrowheads="1"/>
            </p:cNvSpPr>
            <p:nvPr/>
          </p:nvSpPr>
          <p:spPr bwMode="gray">
            <a:xfrm>
              <a:off x="771040" y="1404144"/>
              <a:ext cx="1755837" cy="176847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17" name="Oval 10"/>
            <p:cNvSpPr>
              <a:spLocks noChangeArrowheads="1"/>
            </p:cNvSpPr>
            <p:nvPr/>
          </p:nvSpPr>
          <p:spPr bwMode="gray">
            <a:xfrm>
              <a:off x="771031" y="1404144"/>
              <a:ext cx="1756624" cy="1768045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id-ID"/>
            </a:p>
          </p:txBody>
        </p:sp>
        <p:sp>
          <p:nvSpPr>
            <p:cNvPr id="18" name="Oval 11"/>
            <p:cNvSpPr>
              <a:spLocks noChangeArrowheads="1"/>
            </p:cNvSpPr>
            <p:nvPr/>
          </p:nvSpPr>
          <p:spPr bwMode="gray">
            <a:xfrm>
              <a:off x="902806" y="1535907"/>
              <a:ext cx="1525642" cy="153511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19" name="Oval 12"/>
            <p:cNvSpPr>
              <a:spLocks noChangeArrowheads="1"/>
            </p:cNvSpPr>
            <p:nvPr/>
          </p:nvSpPr>
          <p:spPr bwMode="gray">
            <a:xfrm>
              <a:off x="902792" y="1535906"/>
              <a:ext cx="1525563" cy="1535849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id-ID"/>
            </a:p>
          </p:txBody>
        </p:sp>
        <p:sp>
          <p:nvSpPr>
            <p:cNvPr id="20" name="Text Box 19"/>
            <p:cNvSpPr txBox="1">
              <a:spLocks noChangeArrowheads="1"/>
            </p:cNvSpPr>
            <p:nvPr/>
          </p:nvSpPr>
          <p:spPr bwMode="gray">
            <a:xfrm>
              <a:off x="891170" y="2088111"/>
              <a:ext cx="1516346" cy="4293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id-ID" altLang="id-ID" sz="1200" b="1" dirty="0">
                  <a:solidFill>
                    <a:schemeClr val="bg1"/>
                  </a:solidFill>
                </a:rPr>
                <a:t>Regenerasi</a:t>
              </a:r>
              <a:endParaRPr lang="en-US" altLang="id-ID" sz="12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1" name="Text Box 21"/>
          <p:cNvSpPr txBox="1">
            <a:spLocks noChangeArrowheads="1"/>
          </p:cNvSpPr>
          <p:nvPr/>
        </p:nvSpPr>
        <p:spPr bwMode="gray">
          <a:xfrm>
            <a:off x="4065963" y="1714403"/>
            <a:ext cx="1355016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id-ID" altLang="id-ID" sz="1100" dirty="0">
                <a:solidFill>
                  <a:schemeClr val="bg1"/>
                </a:solidFill>
              </a:rPr>
              <a:t>Kartu Kendali</a:t>
            </a:r>
            <a:endParaRPr lang="en-US" altLang="id-ID" sz="1100" dirty="0">
              <a:solidFill>
                <a:schemeClr val="bg1"/>
              </a:solidFill>
            </a:endParaRPr>
          </a:p>
        </p:txBody>
      </p:sp>
      <p:sp>
        <p:nvSpPr>
          <p:cNvPr id="22" name="Text Box 22"/>
          <p:cNvSpPr txBox="1">
            <a:spLocks noChangeArrowheads="1"/>
          </p:cNvSpPr>
          <p:nvPr/>
        </p:nvSpPr>
        <p:spPr bwMode="gray">
          <a:xfrm>
            <a:off x="4570041" y="2094116"/>
            <a:ext cx="348002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id-ID" altLang="id-ID" sz="1100" dirty="0">
                <a:solidFill>
                  <a:schemeClr val="bg1"/>
                </a:solidFill>
              </a:rPr>
              <a:t>IB</a:t>
            </a:r>
            <a:endParaRPr lang="en-US" altLang="id-ID" sz="1100" dirty="0">
              <a:solidFill>
                <a:schemeClr val="bg1"/>
              </a:solidFill>
            </a:endParaRPr>
          </a:p>
        </p:txBody>
      </p:sp>
      <p:sp>
        <p:nvSpPr>
          <p:cNvPr id="23" name="Text Box 23"/>
          <p:cNvSpPr txBox="1">
            <a:spLocks noChangeArrowheads="1"/>
          </p:cNvSpPr>
          <p:nvPr/>
        </p:nvSpPr>
        <p:spPr bwMode="gray">
          <a:xfrm>
            <a:off x="4538291" y="2454156"/>
            <a:ext cx="402806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id-ID" altLang="id-ID" sz="1100" dirty="0">
                <a:solidFill>
                  <a:schemeClr val="bg1"/>
                </a:solidFill>
              </a:rPr>
              <a:t>IIB</a:t>
            </a:r>
            <a:endParaRPr lang="en-US" altLang="id-ID" sz="1100" dirty="0">
              <a:solidFill>
                <a:schemeClr val="bg1"/>
              </a:solidFill>
            </a:endParaRPr>
          </a:p>
        </p:txBody>
      </p:sp>
      <p:sp>
        <p:nvSpPr>
          <p:cNvPr id="24" name="Text Box 24"/>
          <p:cNvSpPr txBox="1">
            <a:spLocks noChangeArrowheads="1"/>
          </p:cNvSpPr>
          <p:nvPr/>
        </p:nvSpPr>
        <p:spPr bwMode="gray">
          <a:xfrm>
            <a:off x="4567277" y="3337568"/>
            <a:ext cx="37382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id-ID" altLang="id-ID" sz="1200" dirty="0"/>
              <a:t>IIA</a:t>
            </a:r>
            <a:endParaRPr lang="en-US" altLang="id-ID" sz="1200" dirty="0"/>
          </a:p>
        </p:txBody>
      </p:sp>
      <p:grpSp>
        <p:nvGrpSpPr>
          <p:cNvPr id="25" name="Group 4"/>
          <p:cNvGrpSpPr>
            <a:grpSpLocks/>
          </p:cNvGrpSpPr>
          <p:nvPr/>
        </p:nvGrpSpPr>
        <p:grpSpPr bwMode="auto">
          <a:xfrm>
            <a:off x="6540459" y="3405597"/>
            <a:ext cx="1376312" cy="808804"/>
            <a:chOff x="4733230" y="3891290"/>
            <a:chExt cx="1703784" cy="1066801"/>
          </a:xfrm>
        </p:grpSpPr>
        <p:sp>
          <p:nvSpPr>
            <p:cNvPr id="26" name="AutoShape 18"/>
            <p:cNvSpPr>
              <a:spLocks noChangeArrowheads="1"/>
            </p:cNvSpPr>
            <p:nvPr/>
          </p:nvSpPr>
          <p:spPr bwMode="gray">
            <a:xfrm>
              <a:off x="4733230" y="3891290"/>
              <a:ext cx="1703784" cy="1066801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27" name="Text Box 26"/>
            <p:cNvSpPr txBox="1">
              <a:spLocks noChangeArrowheads="1"/>
            </p:cNvSpPr>
            <p:nvPr/>
          </p:nvSpPr>
          <p:spPr bwMode="gray">
            <a:xfrm>
              <a:off x="5015769" y="4338282"/>
              <a:ext cx="1213166" cy="3044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id-ID" altLang="id-ID" sz="900" dirty="0"/>
                <a:t>Import Direktori</a:t>
              </a:r>
              <a:endParaRPr lang="en-US" altLang="id-ID" sz="900" dirty="0"/>
            </a:p>
          </p:txBody>
        </p:sp>
      </p:grpSp>
      <p:grpSp>
        <p:nvGrpSpPr>
          <p:cNvPr id="28" name="Group 5"/>
          <p:cNvGrpSpPr>
            <a:grpSpLocks/>
          </p:cNvGrpSpPr>
          <p:nvPr/>
        </p:nvGrpSpPr>
        <p:grpSpPr bwMode="auto">
          <a:xfrm>
            <a:off x="4115447" y="3954860"/>
            <a:ext cx="1264450" cy="531781"/>
            <a:chOff x="6372200" y="5674567"/>
            <a:chExt cx="1703784" cy="1066801"/>
          </a:xfrm>
        </p:grpSpPr>
        <p:sp>
          <p:nvSpPr>
            <p:cNvPr id="29" name="AutoShape 18"/>
            <p:cNvSpPr>
              <a:spLocks noChangeArrowheads="1"/>
            </p:cNvSpPr>
            <p:nvPr/>
          </p:nvSpPr>
          <p:spPr bwMode="gray">
            <a:xfrm>
              <a:off x="6372200" y="5674567"/>
              <a:ext cx="1703784" cy="1066801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30" name="Text Box 26"/>
            <p:cNvSpPr txBox="1">
              <a:spLocks noChangeArrowheads="1"/>
            </p:cNvSpPr>
            <p:nvPr/>
          </p:nvSpPr>
          <p:spPr bwMode="gray">
            <a:xfrm>
              <a:off x="6595906" y="5983070"/>
              <a:ext cx="1435771" cy="5248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id-ID" altLang="id-ID" sz="1100" dirty="0"/>
                <a:t>Direktori IBS</a:t>
              </a:r>
              <a:endParaRPr lang="en-US" altLang="id-ID" sz="1100" dirty="0"/>
            </a:p>
          </p:txBody>
        </p:sp>
      </p:grpSp>
      <p:sp>
        <p:nvSpPr>
          <p:cNvPr id="31" name="AutoShape 6"/>
          <p:cNvSpPr>
            <a:spLocks noChangeArrowheads="1"/>
          </p:cNvSpPr>
          <p:nvPr/>
        </p:nvSpPr>
        <p:spPr bwMode="gray">
          <a:xfrm rot="10800000" flipH="1">
            <a:off x="4567211" y="3676700"/>
            <a:ext cx="409077" cy="273135"/>
          </a:xfrm>
          <a:prstGeom prst="upArrow">
            <a:avLst>
              <a:gd name="adj1" fmla="val 51676"/>
              <a:gd name="adj2" fmla="val 100000"/>
            </a:avLst>
          </a:prstGeom>
          <a:gradFill rotWithShape="1">
            <a:gsLst>
              <a:gs pos="0">
                <a:schemeClr val="tx2"/>
              </a:gs>
              <a:gs pos="100000">
                <a:schemeClr val="tx2">
                  <a:gamma/>
                  <a:tint val="39216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id-ID"/>
          </a:p>
        </p:txBody>
      </p:sp>
      <p:sp>
        <p:nvSpPr>
          <p:cNvPr id="32" name="Text Box 26"/>
          <p:cNvSpPr txBox="1">
            <a:spLocks noChangeArrowheads="1"/>
          </p:cNvSpPr>
          <p:nvPr/>
        </p:nvSpPr>
        <p:spPr bwMode="gray">
          <a:xfrm>
            <a:off x="197076" y="1794185"/>
            <a:ext cx="1090612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id-ID" altLang="id-ID" b="1" dirty="0">
                <a:solidFill>
                  <a:srgbClr val="0070C0"/>
                </a:solidFill>
              </a:rPr>
              <a:t>MoIBS</a:t>
            </a:r>
          </a:p>
        </p:txBody>
      </p:sp>
      <p:sp>
        <p:nvSpPr>
          <p:cNvPr id="33" name="Text Box 26"/>
          <p:cNvSpPr txBox="1">
            <a:spLocks noChangeArrowheads="1"/>
          </p:cNvSpPr>
          <p:nvPr/>
        </p:nvSpPr>
        <p:spPr bwMode="gray">
          <a:xfrm>
            <a:off x="272364" y="3647117"/>
            <a:ext cx="1052512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id-ID" altLang="id-ID" b="1" dirty="0">
                <a:solidFill>
                  <a:srgbClr val="0070C0"/>
                </a:solidFill>
              </a:rPr>
              <a:t>ST-IBS</a:t>
            </a:r>
            <a:endParaRPr lang="en-US" altLang="id-ID" b="1" dirty="0">
              <a:solidFill>
                <a:srgbClr val="0070C0"/>
              </a:solidFill>
            </a:endParaRPr>
          </a:p>
        </p:txBody>
      </p:sp>
      <p:sp>
        <p:nvSpPr>
          <p:cNvPr id="34" name="AutoShape 18"/>
          <p:cNvSpPr>
            <a:spLocks noChangeArrowheads="1"/>
          </p:cNvSpPr>
          <p:nvPr/>
        </p:nvSpPr>
        <p:spPr bwMode="gray">
          <a:xfrm>
            <a:off x="1676400" y="1627188"/>
            <a:ext cx="1470104" cy="709561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id-ID"/>
          </a:p>
        </p:txBody>
      </p:sp>
      <p:sp>
        <p:nvSpPr>
          <p:cNvPr id="35" name="Text Box 26"/>
          <p:cNvSpPr txBox="1">
            <a:spLocks noChangeArrowheads="1"/>
          </p:cNvSpPr>
          <p:nvPr/>
        </p:nvSpPr>
        <p:spPr bwMode="gray">
          <a:xfrm>
            <a:off x="1919288" y="1968500"/>
            <a:ext cx="1050857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id-ID" altLang="id-ID" sz="1100" dirty="0">
                <a:solidFill>
                  <a:schemeClr val="bg1"/>
                </a:solidFill>
              </a:rPr>
              <a:t>Direktori Awal</a:t>
            </a:r>
            <a:endParaRPr lang="en-US" altLang="id-ID" sz="1100" dirty="0">
              <a:solidFill>
                <a:schemeClr val="bg1"/>
              </a:solidFill>
            </a:endParaRPr>
          </a:p>
        </p:txBody>
      </p:sp>
      <p:sp>
        <p:nvSpPr>
          <p:cNvPr id="36" name="AutoShape 5"/>
          <p:cNvSpPr>
            <a:spLocks noChangeArrowheads="1"/>
          </p:cNvSpPr>
          <p:nvPr/>
        </p:nvSpPr>
        <p:spPr bwMode="gray">
          <a:xfrm rot="5400000" flipH="1">
            <a:off x="5967621" y="1931779"/>
            <a:ext cx="326271" cy="282238"/>
          </a:xfrm>
          <a:prstGeom prst="upArrow">
            <a:avLst>
              <a:gd name="adj1" fmla="val 51676"/>
              <a:gd name="adj2" fmla="val 100000"/>
            </a:avLst>
          </a:prstGeom>
          <a:gradFill rotWithShape="1">
            <a:gsLst>
              <a:gs pos="0">
                <a:schemeClr val="tx2"/>
              </a:gs>
              <a:gs pos="100000">
                <a:schemeClr val="tx2">
                  <a:gamma/>
                  <a:tint val="39216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id-ID"/>
          </a:p>
        </p:txBody>
      </p:sp>
      <p:sp>
        <p:nvSpPr>
          <p:cNvPr id="37" name="AutoShape 6"/>
          <p:cNvSpPr>
            <a:spLocks noChangeArrowheads="1"/>
          </p:cNvSpPr>
          <p:nvPr/>
        </p:nvSpPr>
        <p:spPr bwMode="gray">
          <a:xfrm rot="16200000" flipH="1">
            <a:off x="5945101" y="3598068"/>
            <a:ext cx="449262" cy="423862"/>
          </a:xfrm>
          <a:prstGeom prst="upArrow">
            <a:avLst>
              <a:gd name="adj1" fmla="val 51676"/>
              <a:gd name="adj2" fmla="val 100000"/>
            </a:avLst>
          </a:prstGeom>
          <a:gradFill rotWithShape="1">
            <a:gsLst>
              <a:gs pos="0">
                <a:schemeClr val="tx2"/>
              </a:gs>
              <a:gs pos="100000">
                <a:schemeClr val="tx2">
                  <a:gamma/>
                  <a:tint val="39216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id-ID"/>
          </a:p>
        </p:txBody>
      </p:sp>
      <p:sp>
        <p:nvSpPr>
          <p:cNvPr id="39" name="AutoShape 17"/>
          <p:cNvSpPr>
            <a:spLocks noChangeArrowheads="1"/>
          </p:cNvSpPr>
          <p:nvPr/>
        </p:nvSpPr>
        <p:spPr bwMode="gray">
          <a:xfrm rot="10800000">
            <a:off x="2173818" y="2637092"/>
            <a:ext cx="1824037" cy="2345815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3163 w 21600"/>
              <a:gd name="T19" fmla="*/ 3163 h 21600"/>
              <a:gd name="T20" fmla="*/ 18437 w 21600"/>
              <a:gd name="T21" fmla="*/ 18437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7937" y="11142"/>
                </a:moveTo>
                <a:cubicBezTo>
                  <a:pt x="17943" y="11028"/>
                  <a:pt x="17946" y="10914"/>
                  <a:pt x="17946" y="10800"/>
                </a:cubicBezTo>
                <a:cubicBezTo>
                  <a:pt x="17946" y="8337"/>
                  <a:pt x="16678" y="6048"/>
                  <a:pt x="14591" y="4742"/>
                </a:cubicBezTo>
                <a:lnTo>
                  <a:pt x="16529" y="1645"/>
                </a:lnTo>
                <a:cubicBezTo>
                  <a:pt x="19684" y="3619"/>
                  <a:pt x="21600" y="7078"/>
                  <a:pt x="21600" y="10800"/>
                </a:cubicBezTo>
                <a:cubicBezTo>
                  <a:pt x="21600" y="10972"/>
                  <a:pt x="21595" y="11145"/>
                  <a:pt x="21587" y="11318"/>
                </a:cubicBezTo>
                <a:lnTo>
                  <a:pt x="24284" y="11447"/>
                </a:lnTo>
                <a:lnTo>
                  <a:pt x="19545" y="15752"/>
                </a:lnTo>
                <a:lnTo>
                  <a:pt x="15240" y="11013"/>
                </a:lnTo>
                <a:lnTo>
                  <a:pt x="17937" y="11142"/>
                </a:lnTo>
                <a:close/>
              </a:path>
            </a:pathLst>
          </a:custGeom>
          <a:solidFill>
            <a:srgbClr val="7030A0"/>
          </a:solidFill>
          <a:ln w="9525">
            <a:round/>
            <a:headEnd/>
            <a:tailEnd/>
          </a:ln>
          <a:effectLst/>
          <a:scene3d>
            <a:camera prst="legacyPerspectiveBottom">
              <a:rot lat="20699991" lon="19499991" rev="0"/>
            </a:camera>
            <a:lightRig rig="legacyHarsh1" dir="t"/>
          </a:scene3d>
          <a:sp3d extrusionH="227000" prstMaterial="legacyPlastic">
            <a:bevelT w="13500" h="13500" prst="angle"/>
            <a:bevelB w="13500" h="13500" prst="angle"/>
            <a:extrusionClr>
              <a:schemeClr val="accent1"/>
            </a:extrusionClr>
            <a:contourClr>
              <a:srgbClr val="7030A0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41" name="AutoShape 15"/>
          <p:cNvSpPr>
            <a:spLocks noChangeArrowheads="1"/>
          </p:cNvSpPr>
          <p:nvPr/>
        </p:nvSpPr>
        <p:spPr bwMode="gray">
          <a:xfrm>
            <a:off x="3945256" y="1167567"/>
            <a:ext cx="1578341" cy="405463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chemeClr val="folHlink">
                  <a:gamma/>
                  <a:shade val="46275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id-ID"/>
          </a:p>
        </p:txBody>
      </p:sp>
      <p:sp>
        <p:nvSpPr>
          <p:cNvPr id="42" name="Text Box 21"/>
          <p:cNvSpPr txBox="1">
            <a:spLocks noChangeArrowheads="1"/>
          </p:cNvSpPr>
          <p:nvPr/>
        </p:nvSpPr>
        <p:spPr bwMode="gray">
          <a:xfrm>
            <a:off x="4087291" y="1298517"/>
            <a:ext cx="1355016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ID" altLang="id-ID" sz="1100" dirty="0" smtClean="0">
                <a:solidFill>
                  <a:schemeClr val="bg1"/>
                </a:solidFill>
              </a:rPr>
              <a:t>Updating </a:t>
            </a:r>
            <a:r>
              <a:rPr lang="en-ID" altLang="id-ID" sz="1100" dirty="0" err="1" smtClean="0">
                <a:solidFill>
                  <a:schemeClr val="bg1"/>
                </a:solidFill>
              </a:rPr>
              <a:t>Direktori</a:t>
            </a:r>
            <a:endParaRPr lang="en-US" altLang="id-ID" sz="1100" dirty="0">
              <a:solidFill>
                <a:schemeClr val="bg1"/>
              </a:solidFill>
            </a:endParaRP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4450188" y="1701093"/>
            <a:ext cx="568475" cy="234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altLang="ko-KR" dirty="0" smtClean="0"/>
              <a:t>Existing System (2017)</a:t>
            </a:r>
            <a:endParaRPr lang="en-US" dirty="0"/>
          </a:p>
        </p:txBody>
      </p:sp>
      <p:grpSp>
        <p:nvGrpSpPr>
          <p:cNvPr id="40" name="Group 4"/>
          <p:cNvGrpSpPr>
            <a:grpSpLocks/>
          </p:cNvGrpSpPr>
          <p:nvPr/>
        </p:nvGrpSpPr>
        <p:grpSpPr bwMode="auto">
          <a:xfrm>
            <a:off x="395536" y="1059582"/>
            <a:ext cx="7651750" cy="688975"/>
            <a:chOff x="720" y="1392"/>
            <a:chExt cx="4058" cy="480"/>
          </a:xfrm>
        </p:grpSpPr>
        <p:sp>
          <p:nvSpPr>
            <p:cNvPr id="44" name="AutoShape 5"/>
            <p:cNvSpPr>
              <a:spLocks noChangeArrowheads="1"/>
            </p:cNvSpPr>
            <p:nvPr/>
          </p:nvSpPr>
          <p:spPr bwMode="lt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accent2"/>
                </a:gs>
                <a:gs pos="50000">
                  <a:schemeClr val="accent2">
                    <a:gamma/>
                    <a:shade val="92157"/>
                    <a:invGamma/>
                  </a:schemeClr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id-ID"/>
            </a:p>
          </p:txBody>
        </p:sp>
        <p:grpSp>
          <p:nvGrpSpPr>
            <p:cNvPr id="45" name="Group 6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46" name="AutoShape 7"/>
              <p:cNvSpPr>
                <a:spLocks noChangeArrowheads="1"/>
              </p:cNvSpPr>
              <p:nvPr/>
            </p:nvSpPr>
            <p:spPr bwMode="lt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2">
                      <a:alpha val="0"/>
                    </a:schemeClr>
                  </a:gs>
                  <a:gs pos="100000">
                    <a:schemeClr val="accent2">
                      <a:gamma/>
                      <a:tint val="0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id-ID"/>
              </a:p>
            </p:txBody>
          </p:sp>
          <p:sp>
            <p:nvSpPr>
              <p:cNvPr id="47" name="AutoShape 8"/>
              <p:cNvSpPr>
                <a:spLocks noChangeArrowheads="1"/>
              </p:cNvSpPr>
              <p:nvPr/>
            </p:nvSpPr>
            <p:spPr bwMode="lt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2">
                      <a:gamma/>
                      <a:tint val="15686"/>
                      <a:invGamma/>
                    </a:schemeClr>
                  </a:gs>
                  <a:gs pos="100000">
                    <a:schemeClr val="accent2"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id-ID"/>
              </a:p>
            </p:txBody>
          </p:sp>
        </p:grpSp>
      </p:grpSp>
      <p:sp>
        <p:nvSpPr>
          <p:cNvPr id="53" name="Text Box 19"/>
          <p:cNvSpPr txBox="1">
            <a:spLocks noChangeArrowheads="1"/>
          </p:cNvSpPr>
          <p:nvPr/>
        </p:nvSpPr>
        <p:spPr bwMode="black">
          <a:xfrm>
            <a:off x="1275011" y="1208807"/>
            <a:ext cx="65151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ID" sz="2000" b="1" dirty="0" smtClean="0">
                <a:solidFill>
                  <a:srgbClr val="FFFFFF"/>
                </a:solidFill>
              </a:rPr>
              <a:t>IBS </a:t>
            </a:r>
            <a:r>
              <a:rPr lang="en-ID" sz="2000" b="1" dirty="0" err="1" smtClean="0">
                <a:solidFill>
                  <a:srgbClr val="FFFFFF"/>
                </a:solidFill>
              </a:rPr>
              <a:t>Bulanan</a:t>
            </a:r>
            <a:r>
              <a:rPr lang="en-ID" sz="2000" b="1" dirty="0" smtClean="0">
                <a:solidFill>
                  <a:srgbClr val="FFFFFF"/>
                </a:solidFill>
              </a:rPr>
              <a:t> </a:t>
            </a:r>
            <a:r>
              <a:rPr lang="en-ID" sz="2000" b="1" dirty="0" err="1" smtClean="0">
                <a:solidFill>
                  <a:srgbClr val="FFFFFF"/>
                </a:solidFill>
              </a:rPr>
              <a:t>dan</a:t>
            </a:r>
            <a:r>
              <a:rPr lang="en-ID" sz="2000" b="1" dirty="0" smtClean="0">
                <a:solidFill>
                  <a:srgbClr val="FFFFFF"/>
                </a:solidFill>
              </a:rPr>
              <a:t> </a:t>
            </a:r>
            <a:r>
              <a:rPr lang="en-ID" sz="2000" b="1" dirty="0" err="1" smtClean="0">
                <a:solidFill>
                  <a:srgbClr val="FFFFFF"/>
                </a:solidFill>
              </a:rPr>
              <a:t>Penyeragaman</a:t>
            </a:r>
            <a:r>
              <a:rPr lang="en-ID" sz="2000" b="1" dirty="0" smtClean="0">
                <a:solidFill>
                  <a:srgbClr val="FFFFFF"/>
                </a:solidFill>
              </a:rPr>
              <a:t> KBKI</a:t>
            </a:r>
            <a:endParaRPr lang="en-US" sz="2000" b="1" dirty="0">
              <a:solidFill>
                <a:srgbClr val="FFFFFF"/>
              </a:solidFill>
            </a:endParaRPr>
          </a:p>
        </p:txBody>
      </p:sp>
      <p:sp>
        <p:nvSpPr>
          <p:cNvPr id="54" name="Text Box 20"/>
          <p:cNvSpPr txBox="1">
            <a:spLocks noChangeArrowheads="1"/>
          </p:cNvSpPr>
          <p:nvPr/>
        </p:nvSpPr>
        <p:spPr bwMode="black">
          <a:xfrm>
            <a:off x="1275011" y="1970807"/>
            <a:ext cx="65230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id-ID" sz="2000" b="1" dirty="0">
                <a:solidFill>
                  <a:srgbClr val="FFFFFF"/>
                </a:solidFill>
              </a:rPr>
              <a:t>Duplikasi data ?</a:t>
            </a:r>
            <a:endParaRPr lang="en-US" sz="2000" b="1" dirty="0">
              <a:solidFill>
                <a:srgbClr val="FFFFFF"/>
              </a:solidFill>
            </a:endParaRPr>
          </a:p>
        </p:txBody>
      </p:sp>
      <p:pic>
        <p:nvPicPr>
          <p:cNvPr id="55" name="Picture 24" descr="1"/>
          <p:cNvPicPr>
            <a:picLocks noChangeAspect="1" noChangeArrowheads="1"/>
          </p:cNvPicPr>
          <p:nvPr/>
        </p:nvPicPr>
        <p:blipFill>
          <a:blip r:embed="rId3">
            <a:lum bright="-6000" contrast="24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06" t="64474" r="19473"/>
          <a:stretch>
            <a:fillRect/>
          </a:stretch>
        </p:blipFill>
        <p:spPr bwMode="gray">
          <a:xfrm>
            <a:off x="382836" y="1115145"/>
            <a:ext cx="690563" cy="690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" name="TextBox 3"/>
          <p:cNvSpPr txBox="1">
            <a:spLocks noChangeArrowheads="1"/>
          </p:cNvSpPr>
          <p:nvPr/>
        </p:nvSpPr>
        <p:spPr bwMode="auto">
          <a:xfrm>
            <a:off x="6629400" y="6415088"/>
            <a:ext cx="2286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/>
            <a:r>
              <a:rPr lang="id-ID" sz="1400">
                <a:solidFill>
                  <a:srgbClr val="4D4D4D"/>
                </a:solidFill>
              </a:rPr>
              <a:t>Buku 3, hal 62</a:t>
            </a:r>
          </a:p>
        </p:txBody>
      </p:sp>
      <p:pic>
        <p:nvPicPr>
          <p:cNvPr id="58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352" y="1825903"/>
            <a:ext cx="6256759" cy="2729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" name="Content Placeholder 1"/>
          <p:cNvPicPr>
            <a:picLocks noGrp="1" noChangeAspect="1"/>
          </p:cNvPicPr>
          <p:nvPr>
            <p:ph idx="1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852676" y="1970807"/>
            <a:ext cx="1575308" cy="1328914"/>
          </a:xfrm>
        </p:spPr>
      </p:pic>
    </p:spTree>
    <p:extLst>
      <p:ext uri="{BB962C8B-B14F-4D97-AF65-F5344CB8AC3E}">
        <p14:creationId xmlns:p14="http://schemas.microsoft.com/office/powerpoint/2010/main" val="897453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11560" y="116655"/>
            <a:ext cx="7740352" cy="884466"/>
          </a:xfrm>
        </p:spPr>
        <p:txBody>
          <a:bodyPr/>
          <a:lstStyle/>
          <a:p>
            <a:r>
              <a:rPr lang="en-US" altLang="ko-KR" dirty="0" err="1" smtClean="0"/>
              <a:t>Rencana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Pengembangan</a:t>
            </a:r>
            <a:r>
              <a:rPr lang="en-US" altLang="ko-KR" dirty="0" smtClean="0"/>
              <a:t> 2018</a:t>
            </a:r>
            <a:endParaRPr lang="ko-KR" alt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AutoShape 9"/>
          <p:cNvSpPr>
            <a:spLocks noChangeAspect="1" noChangeArrowheads="1" noTextEdit="1"/>
          </p:cNvSpPr>
          <p:nvPr/>
        </p:nvSpPr>
        <p:spPr bwMode="gray">
          <a:xfrm flipH="1">
            <a:off x="6416080" y="3041725"/>
            <a:ext cx="909637" cy="124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8" name="Group 42"/>
          <p:cNvGrpSpPr>
            <a:grpSpLocks/>
          </p:cNvGrpSpPr>
          <p:nvPr/>
        </p:nvGrpSpPr>
        <p:grpSpPr bwMode="auto">
          <a:xfrm>
            <a:off x="1691680" y="1779662"/>
            <a:ext cx="4724400" cy="685800"/>
            <a:chOff x="1296" y="1824"/>
            <a:chExt cx="2976" cy="432"/>
          </a:xfrm>
        </p:grpSpPr>
        <p:sp>
          <p:nvSpPr>
            <p:cNvPr id="9" name="AutoShape 43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accent2"/>
                </a:gs>
                <a:gs pos="50000">
                  <a:schemeClr val="accent2">
                    <a:gamma/>
                    <a:tint val="60784"/>
                    <a:invGamma/>
                  </a:schemeClr>
                </a:gs>
                <a:gs pos="100000">
                  <a:schemeClr val="accent2"/>
                </a:gs>
              </a:gsLst>
              <a:lin ang="540000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10" name="AutoShape 44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accent2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id-ID"/>
            </a:p>
          </p:txBody>
        </p:sp>
        <p:sp>
          <p:nvSpPr>
            <p:cNvPr id="11" name="Text Box 45"/>
            <p:cNvSpPr txBox="1">
              <a:spLocks noChangeArrowheads="1"/>
            </p:cNvSpPr>
            <p:nvPr/>
          </p:nvSpPr>
          <p:spPr bwMode="gray">
            <a:xfrm>
              <a:off x="1680" y="1934"/>
              <a:ext cx="21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2841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id-ID" dirty="0"/>
                <a:t>Kartu Kendali (KK)</a:t>
              </a:r>
            </a:p>
          </p:txBody>
        </p:sp>
        <p:sp>
          <p:nvSpPr>
            <p:cNvPr id="12" name="Text Box 46"/>
            <p:cNvSpPr txBox="1">
              <a:spLocks noChangeArrowheads="1"/>
            </p:cNvSpPr>
            <p:nvPr/>
          </p:nvSpPr>
          <p:spPr bwMode="gray">
            <a:xfrm>
              <a:off x="1393" y="1886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sz="2400">
                  <a:solidFill>
                    <a:schemeClr val="tx2"/>
                  </a:solidFill>
                </a:rPr>
                <a:t>1</a:t>
              </a:r>
            </a:p>
          </p:txBody>
        </p:sp>
      </p:grpSp>
      <p:grpSp>
        <p:nvGrpSpPr>
          <p:cNvPr id="13" name="Group 47"/>
          <p:cNvGrpSpPr>
            <a:grpSpLocks/>
          </p:cNvGrpSpPr>
          <p:nvPr/>
        </p:nvGrpSpPr>
        <p:grpSpPr bwMode="auto">
          <a:xfrm>
            <a:off x="1691680" y="2617864"/>
            <a:ext cx="7200800" cy="820738"/>
            <a:chOff x="1296" y="1824"/>
            <a:chExt cx="3058" cy="517"/>
          </a:xfrm>
        </p:grpSpPr>
        <p:sp>
          <p:nvSpPr>
            <p:cNvPr id="14" name="AutoShape 48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accent1"/>
                </a:gs>
                <a:gs pos="50000">
                  <a:schemeClr val="accent1">
                    <a:gamma/>
                    <a:tint val="73725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15" name="AutoShape 49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16" name="Text Box 50"/>
            <p:cNvSpPr txBox="1">
              <a:spLocks noChangeArrowheads="1"/>
            </p:cNvSpPr>
            <p:nvPr/>
          </p:nvSpPr>
          <p:spPr bwMode="gray">
            <a:xfrm>
              <a:off x="1680" y="1934"/>
              <a:ext cx="2674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304C00"/>
                      </a:gs>
                      <a:gs pos="100000">
                        <a:schemeClr val="accent1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2841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ID" dirty="0" smtClean="0"/>
                <a:t>Monitoring </a:t>
              </a:r>
              <a:r>
                <a:rPr lang="en-ID" dirty="0" err="1" smtClean="0"/>
                <a:t>Penerimaan</a:t>
              </a:r>
              <a:r>
                <a:rPr lang="en-ID" dirty="0" smtClean="0"/>
                <a:t> Dokumen </a:t>
              </a:r>
              <a:r>
                <a:rPr lang="en-ID" dirty="0" err="1" smtClean="0"/>
                <a:t>Bulanandan</a:t>
              </a:r>
              <a:r>
                <a:rPr lang="en-ID" dirty="0" smtClean="0"/>
                <a:t> SIPMEN</a:t>
              </a:r>
              <a:endParaRPr lang="id-ID" dirty="0"/>
            </a:p>
          </p:txBody>
        </p:sp>
        <p:sp>
          <p:nvSpPr>
            <p:cNvPr id="17" name="Text Box 51"/>
            <p:cNvSpPr txBox="1">
              <a:spLocks noChangeArrowheads="1"/>
            </p:cNvSpPr>
            <p:nvPr/>
          </p:nvSpPr>
          <p:spPr bwMode="gray">
            <a:xfrm>
              <a:off x="1412" y="1886"/>
              <a:ext cx="18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304C00"/>
                      </a:gs>
                      <a:gs pos="100000">
                        <a:schemeClr val="accent1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sz="2400">
                  <a:solidFill>
                    <a:schemeClr val="tx2"/>
                  </a:solidFill>
                </a:rPr>
                <a:t>2</a:t>
              </a:r>
            </a:p>
          </p:txBody>
        </p:sp>
      </p:grpSp>
      <p:grpSp>
        <p:nvGrpSpPr>
          <p:cNvPr id="18" name="Group 52"/>
          <p:cNvGrpSpPr>
            <a:grpSpLocks/>
          </p:cNvGrpSpPr>
          <p:nvPr/>
        </p:nvGrpSpPr>
        <p:grpSpPr bwMode="auto">
          <a:xfrm>
            <a:off x="1691680" y="3456062"/>
            <a:ext cx="5634037" cy="685800"/>
            <a:chOff x="1296" y="1824"/>
            <a:chExt cx="2976" cy="432"/>
          </a:xfrm>
        </p:grpSpPr>
        <p:sp>
          <p:nvSpPr>
            <p:cNvPr id="19" name="AutoShape 53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hlink"/>
                </a:gs>
                <a:gs pos="50000">
                  <a:schemeClr val="hlink">
                    <a:gamma/>
                    <a:tint val="73725"/>
                    <a:invGamma/>
                  </a:schemeClr>
                </a:gs>
                <a:gs pos="100000">
                  <a:schemeClr val="hlink"/>
                </a:gs>
              </a:gsLst>
              <a:lin ang="540000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20" name="AutoShape 54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hlink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id-ID"/>
            </a:p>
          </p:txBody>
        </p:sp>
        <p:sp>
          <p:nvSpPr>
            <p:cNvPr id="21" name="Text Box 55"/>
            <p:cNvSpPr txBox="1">
              <a:spLocks noChangeArrowheads="1"/>
            </p:cNvSpPr>
            <p:nvPr/>
          </p:nvSpPr>
          <p:spPr bwMode="gray">
            <a:xfrm>
              <a:off x="1680" y="1934"/>
              <a:ext cx="216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2841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ID" dirty="0" smtClean="0"/>
                <a:t>Web Entry IBS </a:t>
              </a:r>
              <a:r>
                <a:rPr lang="en-ID" dirty="0" err="1" smtClean="0"/>
                <a:t>Bulanan</a:t>
              </a:r>
              <a:endParaRPr lang="id-ID" dirty="0"/>
            </a:p>
          </p:txBody>
        </p:sp>
        <p:sp>
          <p:nvSpPr>
            <p:cNvPr id="22" name="Text Box 56"/>
            <p:cNvSpPr txBox="1">
              <a:spLocks noChangeArrowheads="1"/>
            </p:cNvSpPr>
            <p:nvPr/>
          </p:nvSpPr>
          <p:spPr bwMode="gray">
            <a:xfrm>
              <a:off x="1410" y="1886"/>
              <a:ext cx="1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sz="2400">
                  <a:solidFill>
                    <a:schemeClr val="tx2"/>
                  </a:solidFill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 smtClean="0"/>
              <a:t>Kartu</a:t>
            </a:r>
            <a:r>
              <a:rPr lang="en-ID" dirty="0" smtClean="0"/>
              <a:t> </a:t>
            </a:r>
            <a:r>
              <a:rPr lang="en-ID" dirty="0" err="1" smtClean="0"/>
              <a:t>Kendali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 smtClean="0"/>
              <a:t>Data Relation </a:t>
            </a:r>
            <a:r>
              <a:rPr lang="en-ID" dirty="0" err="1" smtClean="0"/>
              <a:t>Kartu</a:t>
            </a:r>
            <a:r>
              <a:rPr lang="en-ID" dirty="0" smtClean="0"/>
              <a:t> </a:t>
            </a:r>
            <a:r>
              <a:rPr lang="en-ID" dirty="0" err="1" smtClean="0"/>
              <a:t>Kendali</a:t>
            </a:r>
            <a:r>
              <a:rPr lang="en-ID" dirty="0" smtClean="0"/>
              <a:t> </a:t>
            </a:r>
            <a:r>
              <a:rPr lang="en-ID" dirty="0" err="1" smtClean="0"/>
              <a:t>dengan</a:t>
            </a:r>
            <a:r>
              <a:rPr lang="en-ID" dirty="0" smtClean="0"/>
              <a:t> Updating </a:t>
            </a:r>
            <a:r>
              <a:rPr lang="en-ID" dirty="0" err="1" smtClean="0"/>
              <a:t>Direktori</a:t>
            </a:r>
            <a:endParaRPr lang="en-US" dirty="0"/>
          </a:p>
        </p:txBody>
      </p:sp>
      <p:sp>
        <p:nvSpPr>
          <p:cNvPr id="5" name="Flowchart: Magnetic Disk 28"/>
          <p:cNvSpPr>
            <a:spLocks noChangeArrowheads="1"/>
          </p:cNvSpPr>
          <p:nvPr/>
        </p:nvSpPr>
        <p:spPr bwMode="auto">
          <a:xfrm>
            <a:off x="1835696" y="1995686"/>
            <a:ext cx="803672" cy="540544"/>
          </a:xfrm>
          <a:prstGeom prst="flowChartMagneticDisk">
            <a:avLst/>
          </a:prstGeom>
          <a:solidFill>
            <a:srgbClr val="79DC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ID" sz="900" dirty="0" smtClean="0"/>
              <a:t>Updating </a:t>
            </a:r>
          </a:p>
          <a:p>
            <a:pPr algn="ctr"/>
            <a:r>
              <a:rPr lang="en-ID" sz="900" dirty="0" err="1" smtClean="0"/>
              <a:t>Direktori</a:t>
            </a:r>
            <a:endParaRPr lang="id-ID" sz="900" dirty="0"/>
          </a:p>
        </p:txBody>
      </p:sp>
      <p:sp>
        <p:nvSpPr>
          <p:cNvPr id="6" name="Flowchart: Magnetic Disk 28"/>
          <p:cNvSpPr>
            <a:spLocks noChangeArrowheads="1"/>
          </p:cNvSpPr>
          <p:nvPr/>
        </p:nvSpPr>
        <p:spPr bwMode="auto">
          <a:xfrm>
            <a:off x="3167844" y="1982675"/>
            <a:ext cx="803672" cy="540544"/>
          </a:xfrm>
          <a:prstGeom prst="flowChartMagneticDisk">
            <a:avLst/>
          </a:prstGeom>
          <a:solidFill>
            <a:srgbClr val="79DC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ID" sz="900" dirty="0"/>
              <a:t> </a:t>
            </a:r>
            <a:r>
              <a:rPr lang="en-ID" sz="900" dirty="0" err="1" smtClean="0"/>
              <a:t>Kartu</a:t>
            </a:r>
            <a:r>
              <a:rPr lang="en-ID" sz="900" dirty="0" smtClean="0"/>
              <a:t> </a:t>
            </a:r>
          </a:p>
          <a:p>
            <a:pPr algn="ctr"/>
            <a:r>
              <a:rPr lang="en-ID" sz="900" dirty="0" err="1" smtClean="0"/>
              <a:t>Kendali</a:t>
            </a:r>
            <a:endParaRPr lang="id-ID" sz="900" dirty="0"/>
          </a:p>
        </p:txBody>
      </p:sp>
      <p:cxnSp>
        <p:nvCxnSpPr>
          <p:cNvPr id="8" name="Straight Arrow Connector 7"/>
          <p:cNvCxnSpPr>
            <a:stCxn id="5" idx="4"/>
            <a:endCxn id="6" idx="2"/>
          </p:cNvCxnSpPr>
          <p:nvPr/>
        </p:nvCxnSpPr>
        <p:spPr>
          <a:xfrm flipV="1">
            <a:off x="2639368" y="2252947"/>
            <a:ext cx="528476" cy="13011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 bwMode="auto">
          <a:xfrm>
            <a:off x="4530276" y="1965819"/>
            <a:ext cx="1122760" cy="560784"/>
          </a:xfrm>
          <a:prstGeom prst="rect">
            <a:avLst/>
          </a:prstGeom>
          <a:ln w="15875">
            <a:solidFill>
              <a:schemeClr val="tx2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 anchorCtr="1"/>
          <a:lstStyle/>
          <a:p>
            <a:pPr>
              <a:defRPr/>
            </a:pPr>
            <a:r>
              <a:rPr lang="id-ID" sz="1200" dirty="0">
                <a:solidFill>
                  <a:schemeClr val="tx1"/>
                </a:solidFill>
                <a:ea typeface="宋体" pitchFamily="2" charset="-122"/>
              </a:rPr>
              <a:t>Entri IB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4530276" y="2721326"/>
            <a:ext cx="1122760" cy="560784"/>
          </a:xfrm>
          <a:prstGeom prst="rect">
            <a:avLst/>
          </a:prstGeom>
          <a:ln w="15875">
            <a:solidFill>
              <a:schemeClr val="tx2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 anchorCtr="1"/>
          <a:lstStyle/>
          <a:p>
            <a:pPr>
              <a:defRPr/>
            </a:pPr>
            <a:r>
              <a:rPr lang="id-ID" sz="1200" dirty="0">
                <a:solidFill>
                  <a:schemeClr val="tx1"/>
                </a:solidFill>
                <a:ea typeface="宋体" pitchFamily="2" charset="-122"/>
              </a:rPr>
              <a:t>Entri IIB</a:t>
            </a:r>
          </a:p>
        </p:txBody>
      </p:sp>
      <p:sp>
        <p:nvSpPr>
          <p:cNvPr id="13" name="Flowchart: Magnetic Disk 28"/>
          <p:cNvSpPr>
            <a:spLocks noChangeArrowheads="1"/>
          </p:cNvSpPr>
          <p:nvPr/>
        </p:nvSpPr>
        <p:spPr bwMode="auto">
          <a:xfrm>
            <a:off x="6323457" y="1982675"/>
            <a:ext cx="864096" cy="540544"/>
          </a:xfrm>
          <a:prstGeom prst="flowChartMagneticDisk">
            <a:avLst/>
          </a:prstGeom>
          <a:solidFill>
            <a:srgbClr val="79DC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ID" sz="900" dirty="0" err="1" smtClean="0"/>
              <a:t>Direktori</a:t>
            </a:r>
            <a:r>
              <a:rPr lang="en-ID" sz="900" dirty="0" smtClean="0"/>
              <a:t> IBS</a:t>
            </a:r>
          </a:p>
          <a:p>
            <a:pPr algn="ctr"/>
            <a:r>
              <a:rPr lang="en-ID" sz="900" dirty="0" err="1" smtClean="0"/>
              <a:t>Th</a:t>
            </a:r>
            <a:r>
              <a:rPr lang="en-ID" sz="900" dirty="0" smtClean="0"/>
              <a:t> n</a:t>
            </a:r>
            <a:endParaRPr lang="id-ID" sz="900" dirty="0"/>
          </a:p>
        </p:txBody>
      </p:sp>
      <p:sp>
        <p:nvSpPr>
          <p:cNvPr id="14" name="Flowchart: Magnetic Disk 28"/>
          <p:cNvSpPr>
            <a:spLocks noChangeArrowheads="1"/>
          </p:cNvSpPr>
          <p:nvPr/>
        </p:nvSpPr>
        <p:spPr bwMode="auto">
          <a:xfrm>
            <a:off x="1781246" y="3001718"/>
            <a:ext cx="864096" cy="540544"/>
          </a:xfrm>
          <a:prstGeom prst="flowChartMagneticDisk">
            <a:avLst/>
          </a:prstGeom>
          <a:solidFill>
            <a:srgbClr val="79DC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ID" sz="900" dirty="0" err="1" smtClean="0"/>
              <a:t>Direktori</a:t>
            </a:r>
            <a:r>
              <a:rPr lang="en-ID" sz="900" dirty="0" smtClean="0"/>
              <a:t> IBS</a:t>
            </a:r>
          </a:p>
          <a:p>
            <a:pPr algn="ctr"/>
            <a:r>
              <a:rPr lang="en-ID" sz="900" dirty="0" err="1" smtClean="0"/>
              <a:t>Th</a:t>
            </a:r>
            <a:r>
              <a:rPr lang="en-ID" sz="900" dirty="0" smtClean="0"/>
              <a:t> n-1</a:t>
            </a:r>
            <a:endParaRPr lang="id-ID" sz="900" dirty="0"/>
          </a:p>
        </p:txBody>
      </p:sp>
      <p:cxnSp>
        <p:nvCxnSpPr>
          <p:cNvPr id="16" name="Straight Arrow Connector 15"/>
          <p:cNvCxnSpPr>
            <a:stCxn id="14" idx="1"/>
          </p:cNvCxnSpPr>
          <p:nvPr/>
        </p:nvCxnSpPr>
        <p:spPr>
          <a:xfrm flipV="1">
            <a:off x="2213294" y="2556470"/>
            <a:ext cx="0" cy="445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4"/>
            <a:endCxn id="9" idx="1"/>
          </p:cNvCxnSpPr>
          <p:nvPr/>
        </p:nvCxnSpPr>
        <p:spPr>
          <a:xfrm flipV="1">
            <a:off x="3971516" y="2246211"/>
            <a:ext cx="558760" cy="6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6" idx="4"/>
            <a:endCxn id="10" idx="1"/>
          </p:cNvCxnSpPr>
          <p:nvPr/>
        </p:nvCxnSpPr>
        <p:spPr>
          <a:xfrm>
            <a:off x="3971516" y="2252947"/>
            <a:ext cx="558760" cy="74877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9" idx="3"/>
            <a:endCxn id="13" idx="2"/>
          </p:cNvCxnSpPr>
          <p:nvPr/>
        </p:nvCxnSpPr>
        <p:spPr>
          <a:xfrm>
            <a:off x="5653036" y="2246211"/>
            <a:ext cx="670421" cy="673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endCxn id="13" idx="2"/>
          </p:cNvCxnSpPr>
          <p:nvPr/>
        </p:nvCxnSpPr>
        <p:spPr>
          <a:xfrm rot="5400000" flipH="1" flipV="1">
            <a:off x="5680469" y="2325480"/>
            <a:ext cx="715520" cy="57045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lowchart: Magnetic Disk 28"/>
          <p:cNvSpPr>
            <a:spLocks noChangeArrowheads="1"/>
          </p:cNvSpPr>
          <p:nvPr/>
        </p:nvSpPr>
        <p:spPr bwMode="auto">
          <a:xfrm>
            <a:off x="6323457" y="2931790"/>
            <a:ext cx="864096" cy="540544"/>
          </a:xfrm>
          <a:prstGeom prst="flowChartMagneticDisk">
            <a:avLst/>
          </a:prstGeom>
          <a:solidFill>
            <a:srgbClr val="79DC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ID" sz="900" dirty="0" smtClean="0"/>
              <a:t>Data IIA</a:t>
            </a:r>
            <a:endParaRPr lang="id-ID" sz="900" dirty="0"/>
          </a:p>
        </p:txBody>
      </p:sp>
      <p:cxnSp>
        <p:nvCxnSpPr>
          <p:cNvPr id="31" name="Straight Arrow Connector 30"/>
          <p:cNvCxnSpPr>
            <a:stCxn id="13" idx="3"/>
            <a:endCxn id="29" idx="1"/>
          </p:cNvCxnSpPr>
          <p:nvPr/>
        </p:nvCxnSpPr>
        <p:spPr>
          <a:xfrm>
            <a:off x="6755505" y="2523219"/>
            <a:ext cx="0" cy="408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3758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89040"/>
            <a:ext cx="8064896" cy="884466"/>
          </a:xfrm>
        </p:spPr>
        <p:txBody>
          <a:bodyPr/>
          <a:lstStyle/>
          <a:p>
            <a:r>
              <a:rPr lang="en-ID" sz="2800" dirty="0" smtClean="0"/>
              <a:t>Monitoring </a:t>
            </a:r>
            <a:r>
              <a:rPr lang="en-ID" sz="2800" dirty="0" err="1" smtClean="0"/>
              <a:t>Penerimaan</a:t>
            </a:r>
            <a:r>
              <a:rPr lang="en-ID" sz="2800" dirty="0" smtClean="0"/>
              <a:t> Dokumen IBS </a:t>
            </a:r>
            <a:r>
              <a:rPr lang="en-ID" sz="2800" dirty="0" err="1" smtClean="0"/>
              <a:t>Bulanan</a:t>
            </a:r>
            <a:endParaRPr lang="en-US" sz="2800" dirty="0"/>
          </a:p>
        </p:txBody>
      </p:sp>
      <p:sp>
        <p:nvSpPr>
          <p:cNvPr id="20" name="Rectangle 19"/>
          <p:cNvSpPr/>
          <p:nvPr/>
        </p:nvSpPr>
        <p:spPr>
          <a:xfrm>
            <a:off x="1633056" y="1725908"/>
            <a:ext cx="1778964" cy="52862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D" sz="1000" dirty="0" smtClean="0">
                <a:solidFill>
                  <a:schemeClr val="tx1"/>
                </a:solidFill>
              </a:rPr>
              <a:t>Input </a:t>
            </a:r>
            <a:r>
              <a:rPr lang="en-ID" sz="1000" dirty="0" err="1" smtClean="0">
                <a:solidFill>
                  <a:schemeClr val="tx1"/>
                </a:solidFill>
              </a:rPr>
              <a:t>Pengiriman</a:t>
            </a:r>
            <a:r>
              <a:rPr lang="en-ID" sz="1000" dirty="0" smtClean="0">
                <a:solidFill>
                  <a:schemeClr val="tx1"/>
                </a:solidFill>
              </a:rPr>
              <a:t> Dokumen 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" name="Flowchart: Decision 21"/>
          <p:cNvSpPr/>
          <p:nvPr/>
        </p:nvSpPr>
        <p:spPr>
          <a:xfrm>
            <a:off x="5552894" y="1552789"/>
            <a:ext cx="2376424" cy="874862"/>
          </a:xfrm>
          <a:prstGeom prst="flowChartDecision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000" dirty="0" err="1" smtClean="0">
                <a:solidFill>
                  <a:schemeClr val="tx1"/>
                </a:solidFill>
              </a:rPr>
              <a:t>Cek</a:t>
            </a:r>
            <a:r>
              <a:rPr lang="en-ID" sz="1000" dirty="0" smtClean="0">
                <a:solidFill>
                  <a:schemeClr val="tx1"/>
                </a:solidFill>
              </a:rPr>
              <a:t> </a:t>
            </a:r>
            <a:r>
              <a:rPr lang="en-ID" sz="1000" dirty="0" err="1" smtClean="0">
                <a:solidFill>
                  <a:schemeClr val="tx1"/>
                </a:solidFill>
              </a:rPr>
              <a:t>Kelengkapan</a:t>
            </a:r>
            <a:r>
              <a:rPr lang="en-ID" sz="1000" dirty="0" smtClean="0">
                <a:solidFill>
                  <a:schemeClr val="tx1"/>
                </a:solidFill>
              </a:rPr>
              <a:t> </a:t>
            </a:r>
            <a:r>
              <a:rPr lang="en-ID" sz="1000" dirty="0" err="1" smtClean="0">
                <a:solidFill>
                  <a:schemeClr val="tx1"/>
                </a:solidFill>
              </a:rPr>
              <a:t>dokumen</a:t>
            </a:r>
            <a:r>
              <a:rPr lang="en-ID" sz="1000" dirty="0" smtClean="0">
                <a:solidFill>
                  <a:schemeClr val="tx1"/>
                </a:solidFill>
              </a:rPr>
              <a:t> </a:t>
            </a:r>
            <a:r>
              <a:rPr lang="en-ID" sz="1000" dirty="0" err="1" smtClean="0">
                <a:solidFill>
                  <a:schemeClr val="tx1"/>
                </a:solidFill>
              </a:rPr>
              <a:t>pendukung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741949" y="2700648"/>
            <a:ext cx="1561179" cy="4297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000" dirty="0" smtClean="0">
                <a:solidFill>
                  <a:schemeClr val="tx1"/>
                </a:solidFill>
              </a:rPr>
              <a:t>Upload Image </a:t>
            </a:r>
          </a:p>
          <a:p>
            <a:pPr algn="ctr"/>
            <a:r>
              <a:rPr lang="en-ID" sz="1000" dirty="0" smtClean="0">
                <a:solidFill>
                  <a:schemeClr val="tx1"/>
                </a:solidFill>
              </a:rPr>
              <a:t>Dokumen </a:t>
            </a:r>
            <a:r>
              <a:rPr lang="en-ID" sz="1000" dirty="0" err="1" smtClean="0">
                <a:solidFill>
                  <a:schemeClr val="tx1"/>
                </a:solidFill>
              </a:rPr>
              <a:t>Pendukung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153709" y="2760087"/>
            <a:ext cx="1168291" cy="45811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000" dirty="0" smtClean="0">
                <a:solidFill>
                  <a:schemeClr val="tx1"/>
                </a:solidFill>
              </a:rPr>
              <a:t>Approve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041133" y="3550638"/>
            <a:ext cx="1393441" cy="7493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000" dirty="0" smtClean="0">
                <a:solidFill>
                  <a:schemeClr val="tx1"/>
                </a:solidFill>
              </a:rPr>
              <a:t>Dokumen </a:t>
            </a:r>
            <a:r>
              <a:rPr lang="en-ID" sz="1000" dirty="0" err="1" smtClean="0">
                <a:solidFill>
                  <a:schemeClr val="tx1"/>
                </a:solidFill>
              </a:rPr>
              <a:t>masuk</a:t>
            </a:r>
            <a:r>
              <a:rPr lang="en-ID" sz="1000" dirty="0" smtClean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ID" sz="1000" dirty="0" err="1" smtClean="0">
                <a:solidFill>
                  <a:schemeClr val="tx1"/>
                </a:solidFill>
              </a:rPr>
              <a:t>rekap</a:t>
            </a:r>
            <a:r>
              <a:rPr lang="en-ID" sz="1000" dirty="0" smtClean="0">
                <a:solidFill>
                  <a:schemeClr val="tx1"/>
                </a:solidFill>
              </a:rPr>
              <a:t> </a:t>
            </a:r>
            <a:r>
              <a:rPr lang="en-ID" sz="1000" dirty="0" err="1" smtClean="0">
                <a:solidFill>
                  <a:schemeClr val="tx1"/>
                </a:solidFill>
              </a:rPr>
              <a:t>pengerimaan</a:t>
            </a:r>
            <a:r>
              <a:rPr lang="en-ID" sz="1000" dirty="0" smtClean="0">
                <a:solidFill>
                  <a:schemeClr val="tx1"/>
                </a:solidFill>
              </a:rPr>
              <a:t> 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995936" y="2672237"/>
            <a:ext cx="1168291" cy="45811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000" dirty="0" err="1" smtClean="0">
                <a:solidFill>
                  <a:schemeClr val="tx1"/>
                </a:solidFill>
              </a:rPr>
              <a:t>Konfirmasi</a:t>
            </a:r>
            <a:r>
              <a:rPr lang="en-ID" sz="1000" dirty="0" smtClean="0">
                <a:solidFill>
                  <a:schemeClr val="tx1"/>
                </a:solidFill>
              </a:rPr>
              <a:t> </a:t>
            </a:r>
            <a:r>
              <a:rPr lang="en-ID" sz="1000" dirty="0" err="1" smtClean="0">
                <a:solidFill>
                  <a:schemeClr val="tx1"/>
                </a:solidFill>
              </a:rPr>
              <a:t>ke</a:t>
            </a:r>
            <a:r>
              <a:rPr lang="en-ID" sz="1000" dirty="0" smtClean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ID" sz="1000" dirty="0" smtClean="0">
                <a:solidFill>
                  <a:schemeClr val="tx1"/>
                </a:solidFill>
              </a:rPr>
              <a:t>BPS </a:t>
            </a:r>
            <a:r>
              <a:rPr lang="en-ID" sz="1000" dirty="0" err="1" smtClean="0">
                <a:solidFill>
                  <a:schemeClr val="tx1"/>
                </a:solidFill>
              </a:rPr>
              <a:t>Prov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971600" y="992987"/>
            <a:ext cx="3080745" cy="426635"/>
          </a:xfrm>
          <a:prstGeom prst="rect">
            <a:avLst/>
          </a:prstGeom>
          <a:solidFill>
            <a:schemeClr val="accent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1232" tIns="30616" rIns="61232" bIns="30616" rtlCol="0" anchor="ctr"/>
          <a:lstStyle/>
          <a:p>
            <a:pPr algn="ctr"/>
            <a:endParaRPr lang="en-US" sz="1200" dirty="0">
              <a:latin typeface="Lato Light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047799" y="993183"/>
            <a:ext cx="172955" cy="426439"/>
          </a:xfrm>
          <a:prstGeom prst="rect">
            <a:avLst/>
          </a:prstGeom>
          <a:solidFill>
            <a:schemeClr val="accent1">
              <a:lumMod val="50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1232" tIns="30616" rIns="61232" bIns="30616" rtlCol="0" anchor="ctr"/>
          <a:lstStyle/>
          <a:p>
            <a:pPr algn="ctr"/>
            <a:endParaRPr lang="en-US" sz="1200" dirty="0">
              <a:latin typeface="Lato Light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4763091" y="973380"/>
            <a:ext cx="3080745" cy="426635"/>
          </a:xfrm>
          <a:prstGeom prst="rect">
            <a:avLst/>
          </a:prstGeom>
          <a:solidFill>
            <a:schemeClr val="accent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1232" tIns="30616" rIns="61232" bIns="30616" rtlCol="0" anchor="ctr"/>
          <a:lstStyle/>
          <a:p>
            <a:pPr algn="ctr"/>
            <a:endParaRPr lang="en-US" sz="1200" dirty="0">
              <a:latin typeface="Lato Light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784120" y="1045907"/>
            <a:ext cx="10976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200" b="1" dirty="0" smtClean="0"/>
              <a:t>BPS </a:t>
            </a:r>
            <a:r>
              <a:rPr lang="en-ID" sz="1200" b="1" dirty="0" err="1" smtClean="0"/>
              <a:t>Provinsi</a:t>
            </a:r>
            <a:endParaRPr lang="en-US" sz="12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6409663" y="1029875"/>
            <a:ext cx="9188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200" b="1" dirty="0" smtClean="0"/>
              <a:t>BPS </a:t>
            </a:r>
            <a:r>
              <a:rPr lang="en-ID" sz="1200" b="1" dirty="0" err="1" smtClean="0"/>
              <a:t>Pusat</a:t>
            </a:r>
            <a:endParaRPr lang="en-US" sz="1200" b="1" dirty="0"/>
          </a:p>
        </p:txBody>
      </p:sp>
      <p:sp>
        <p:nvSpPr>
          <p:cNvPr id="43" name="Rectangle 42"/>
          <p:cNvSpPr/>
          <p:nvPr/>
        </p:nvSpPr>
        <p:spPr>
          <a:xfrm>
            <a:off x="7839120" y="973576"/>
            <a:ext cx="172955" cy="426439"/>
          </a:xfrm>
          <a:prstGeom prst="rect">
            <a:avLst/>
          </a:prstGeom>
          <a:solidFill>
            <a:schemeClr val="accent1">
              <a:lumMod val="50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1232" tIns="30616" rIns="61232" bIns="30616" rtlCol="0" anchor="ctr"/>
          <a:lstStyle/>
          <a:p>
            <a:pPr algn="ctr"/>
            <a:endParaRPr lang="en-US" sz="1200" dirty="0">
              <a:latin typeface="Lato Light"/>
            </a:endParaRPr>
          </a:p>
        </p:txBody>
      </p:sp>
      <p:cxnSp>
        <p:nvCxnSpPr>
          <p:cNvPr id="46" name="Straight Arrow Connector 45"/>
          <p:cNvCxnSpPr>
            <a:stCxn id="20" idx="2"/>
            <a:endCxn id="24" idx="0"/>
          </p:cNvCxnSpPr>
          <p:nvPr/>
        </p:nvCxnSpPr>
        <p:spPr>
          <a:xfrm>
            <a:off x="2522538" y="2254532"/>
            <a:ext cx="1" cy="446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24" idx="2"/>
          </p:cNvCxnSpPr>
          <p:nvPr/>
        </p:nvCxnSpPr>
        <p:spPr>
          <a:xfrm rot="5400000" flipH="1" flipV="1">
            <a:off x="3467650" y="1045108"/>
            <a:ext cx="1140132" cy="3030355"/>
          </a:xfrm>
          <a:prstGeom prst="bentConnector4">
            <a:avLst>
              <a:gd name="adj1" fmla="val -20050"/>
              <a:gd name="adj2" fmla="val 380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22" idx="2"/>
            <a:endCxn id="30" idx="0"/>
          </p:cNvCxnSpPr>
          <p:nvPr/>
        </p:nvCxnSpPr>
        <p:spPr>
          <a:xfrm flipH="1">
            <a:off x="6737855" y="2427651"/>
            <a:ext cx="3251" cy="332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30" idx="2"/>
            <a:endCxn id="33" idx="0"/>
          </p:cNvCxnSpPr>
          <p:nvPr/>
        </p:nvCxnSpPr>
        <p:spPr>
          <a:xfrm flipH="1">
            <a:off x="6737854" y="3218202"/>
            <a:ext cx="1" cy="332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/>
          <p:cNvCxnSpPr>
            <a:stCxn id="30" idx="1"/>
            <a:endCxn id="34" idx="3"/>
          </p:cNvCxnSpPr>
          <p:nvPr/>
        </p:nvCxnSpPr>
        <p:spPr>
          <a:xfrm rot="10800000">
            <a:off x="5164227" y="2901295"/>
            <a:ext cx="989482" cy="8785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34" idx="1"/>
          </p:cNvCxnSpPr>
          <p:nvPr/>
        </p:nvCxnSpPr>
        <p:spPr>
          <a:xfrm rot="10800000">
            <a:off x="3303128" y="2901295"/>
            <a:ext cx="692808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Picture 6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688" y="1652766"/>
            <a:ext cx="674905" cy="674905"/>
          </a:xfrm>
          <a:prstGeom prst="rect">
            <a:avLst/>
          </a:prstGeom>
        </p:spPr>
      </p:pic>
      <p:cxnSp>
        <p:nvCxnSpPr>
          <p:cNvPr id="69" name="Straight Arrow Connector 68"/>
          <p:cNvCxnSpPr>
            <a:stCxn id="67" idx="3"/>
            <a:endCxn id="20" idx="1"/>
          </p:cNvCxnSpPr>
          <p:nvPr/>
        </p:nvCxnSpPr>
        <p:spPr>
          <a:xfrm>
            <a:off x="1386593" y="1990219"/>
            <a:ext cx="24646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8571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2" name="Group 2"/>
          <p:cNvGrpSpPr>
            <a:grpSpLocks/>
          </p:cNvGrpSpPr>
          <p:nvPr/>
        </p:nvGrpSpPr>
        <p:grpSpPr bwMode="auto">
          <a:xfrm>
            <a:off x="3058716" y="1291829"/>
            <a:ext cx="1233488" cy="901303"/>
            <a:chOff x="2554288" y="1551713"/>
            <a:chExt cx="1644650" cy="1201653"/>
          </a:xfrm>
        </p:grpSpPr>
        <p:pic>
          <p:nvPicPr>
            <p:cNvPr id="15396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54288" y="1551713"/>
              <a:ext cx="1644650" cy="12016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5397" name="TextBox 25"/>
            <p:cNvSpPr txBox="1">
              <a:spLocks noChangeArrowheads="1"/>
            </p:cNvSpPr>
            <p:nvPr/>
          </p:nvSpPr>
          <p:spPr bwMode="auto">
            <a:xfrm>
              <a:off x="2715775" y="1557749"/>
              <a:ext cx="1357635" cy="3077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id-ID" sz="900" b="1"/>
                <a:t>Aplikasi MoIBS</a:t>
              </a:r>
            </a:p>
          </p:txBody>
        </p:sp>
      </p:grpSp>
      <p:sp>
        <p:nvSpPr>
          <p:cNvPr id="15" name="Rectangle 14"/>
          <p:cNvSpPr/>
          <p:nvPr/>
        </p:nvSpPr>
        <p:spPr bwMode="auto">
          <a:xfrm>
            <a:off x="4762500" y="3211116"/>
            <a:ext cx="1122760" cy="560784"/>
          </a:xfrm>
          <a:prstGeom prst="rect">
            <a:avLst/>
          </a:prstGeom>
          <a:ln w="15875">
            <a:solidFill>
              <a:schemeClr val="tx2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 anchorCtr="1"/>
          <a:lstStyle/>
          <a:p>
            <a:pPr>
              <a:defRPr/>
            </a:pPr>
            <a:r>
              <a:rPr lang="id-ID" sz="1200" dirty="0">
                <a:solidFill>
                  <a:schemeClr val="tx1"/>
                </a:solidFill>
                <a:ea typeface="宋体" pitchFamily="2" charset="-122"/>
              </a:rPr>
              <a:t>Cek Duplikat</a:t>
            </a:r>
          </a:p>
        </p:txBody>
      </p:sp>
      <p:sp>
        <p:nvSpPr>
          <p:cNvPr id="16" name="Flowchart: Decision 15"/>
          <p:cNvSpPr/>
          <p:nvPr/>
        </p:nvSpPr>
        <p:spPr bwMode="auto">
          <a:xfrm>
            <a:off x="4662488" y="2314575"/>
            <a:ext cx="1246585" cy="647700"/>
          </a:xfrm>
          <a:prstGeom prst="flowChartDecision">
            <a:avLst/>
          </a:prstGeom>
          <a:ln w="15875">
            <a:solidFill>
              <a:schemeClr val="tx2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r>
              <a:rPr lang="id-ID" sz="1050" dirty="0">
                <a:solidFill>
                  <a:schemeClr val="tx1"/>
                </a:solidFill>
                <a:ea typeface="宋体" pitchFamily="2" charset="-122"/>
              </a:rPr>
              <a:t>Ada KIP ?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3255169" y="4106466"/>
            <a:ext cx="1123950" cy="560784"/>
          </a:xfrm>
          <a:prstGeom prst="rect">
            <a:avLst/>
          </a:prstGeom>
          <a:ln w="15875">
            <a:solidFill>
              <a:schemeClr val="tx2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 anchorCtr="1"/>
          <a:lstStyle/>
          <a:p>
            <a:pPr algn="ctr">
              <a:defRPr/>
            </a:pPr>
            <a:r>
              <a:rPr lang="id-ID" sz="1200" dirty="0">
                <a:solidFill>
                  <a:schemeClr val="tx1"/>
                </a:solidFill>
                <a:ea typeface="宋体" pitchFamily="2" charset="-122"/>
              </a:rPr>
              <a:t>Generate KIP</a:t>
            </a:r>
          </a:p>
        </p:txBody>
      </p:sp>
      <p:sp>
        <p:nvSpPr>
          <p:cNvPr id="20" name="Flowchart: Decision 19"/>
          <p:cNvSpPr/>
          <p:nvPr/>
        </p:nvSpPr>
        <p:spPr bwMode="auto">
          <a:xfrm>
            <a:off x="6305550" y="4031456"/>
            <a:ext cx="1245394" cy="648891"/>
          </a:xfrm>
          <a:prstGeom prst="flowChartDecision">
            <a:avLst/>
          </a:prstGeom>
          <a:ln w="15875">
            <a:solidFill>
              <a:schemeClr val="accent4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id-ID" sz="1350" dirty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5367" name="TextBox 20"/>
          <p:cNvSpPr txBox="1">
            <a:spLocks noChangeArrowheads="1"/>
          </p:cNvSpPr>
          <p:nvPr/>
        </p:nvSpPr>
        <p:spPr bwMode="auto">
          <a:xfrm>
            <a:off x="6423423" y="4180285"/>
            <a:ext cx="1016794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id-ID" sz="1050"/>
              <a:t>Gunakan KIP Direktori ?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1281113" y="1077516"/>
            <a:ext cx="1122760" cy="560784"/>
          </a:xfrm>
          <a:prstGeom prst="rect">
            <a:avLst/>
          </a:prstGeom>
          <a:ln w="15875">
            <a:solidFill>
              <a:schemeClr val="tx2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 anchorCtr="1"/>
          <a:lstStyle/>
          <a:p>
            <a:pPr>
              <a:defRPr/>
            </a:pPr>
            <a:r>
              <a:rPr lang="id-ID" sz="1200" dirty="0">
                <a:solidFill>
                  <a:schemeClr val="tx1"/>
                </a:solidFill>
                <a:ea typeface="宋体" pitchFamily="2" charset="-122"/>
              </a:rPr>
              <a:t>Entri IB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1283494" y="1851422"/>
            <a:ext cx="1122760" cy="560784"/>
          </a:xfrm>
          <a:prstGeom prst="rect">
            <a:avLst/>
          </a:prstGeom>
          <a:ln w="15875">
            <a:solidFill>
              <a:schemeClr val="tx2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 anchorCtr="1"/>
          <a:lstStyle/>
          <a:p>
            <a:pPr>
              <a:defRPr/>
            </a:pPr>
            <a:r>
              <a:rPr lang="id-ID" sz="1200" dirty="0">
                <a:solidFill>
                  <a:schemeClr val="tx1"/>
                </a:solidFill>
                <a:ea typeface="宋体" pitchFamily="2" charset="-122"/>
              </a:rPr>
              <a:t>Entri IIB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1276350" y="2605088"/>
            <a:ext cx="1122760" cy="560785"/>
          </a:xfrm>
          <a:prstGeom prst="rect">
            <a:avLst/>
          </a:prstGeom>
          <a:ln w="15875">
            <a:solidFill>
              <a:schemeClr val="tx2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 anchorCtr="1"/>
          <a:lstStyle/>
          <a:p>
            <a:pPr>
              <a:defRPr/>
            </a:pPr>
            <a:r>
              <a:rPr lang="id-ID" sz="1200" dirty="0">
                <a:solidFill>
                  <a:schemeClr val="tx1"/>
                </a:solidFill>
                <a:ea typeface="宋体" pitchFamily="2" charset="-122"/>
              </a:rPr>
              <a:t>Entri KK</a:t>
            </a:r>
          </a:p>
        </p:txBody>
      </p:sp>
      <p:cxnSp>
        <p:nvCxnSpPr>
          <p:cNvPr id="15371" name="Elbow Connector 34"/>
          <p:cNvCxnSpPr>
            <a:cxnSpLocks noChangeShapeType="1"/>
            <a:stCxn id="23" idx="3"/>
            <a:endCxn id="15396" idx="1"/>
          </p:cNvCxnSpPr>
          <p:nvPr/>
        </p:nvCxnSpPr>
        <p:spPr bwMode="auto">
          <a:xfrm>
            <a:off x="2403873" y="1358503"/>
            <a:ext cx="654844" cy="384572"/>
          </a:xfrm>
          <a:prstGeom prst="bentConnector3">
            <a:avLst>
              <a:gd name="adj1" fmla="val 50000"/>
            </a:avLst>
          </a:prstGeom>
          <a:noFill/>
          <a:ln w="15875" algn="ctr">
            <a:solidFill>
              <a:schemeClr val="tx2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372" name="Elbow Connector 36"/>
          <p:cNvCxnSpPr>
            <a:cxnSpLocks noChangeShapeType="1"/>
            <a:stCxn id="24" idx="3"/>
            <a:endCxn id="15396" idx="1"/>
          </p:cNvCxnSpPr>
          <p:nvPr/>
        </p:nvCxnSpPr>
        <p:spPr bwMode="auto">
          <a:xfrm flipV="1">
            <a:off x="2406253" y="1743075"/>
            <a:ext cx="652463" cy="389335"/>
          </a:xfrm>
          <a:prstGeom prst="bentConnector3">
            <a:avLst>
              <a:gd name="adj1" fmla="val 50000"/>
            </a:avLst>
          </a:prstGeom>
          <a:noFill/>
          <a:ln w="15875" algn="ctr">
            <a:solidFill>
              <a:schemeClr val="tx2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373" name="Elbow Connector 48"/>
          <p:cNvCxnSpPr>
            <a:cxnSpLocks noChangeShapeType="1"/>
            <a:stCxn id="25" idx="3"/>
            <a:endCxn id="15396" idx="1"/>
          </p:cNvCxnSpPr>
          <p:nvPr/>
        </p:nvCxnSpPr>
        <p:spPr bwMode="auto">
          <a:xfrm flipV="1">
            <a:off x="2399110" y="1743075"/>
            <a:ext cx="659606" cy="1143000"/>
          </a:xfrm>
          <a:prstGeom prst="bentConnector3">
            <a:avLst>
              <a:gd name="adj1" fmla="val 50000"/>
            </a:avLst>
          </a:prstGeom>
          <a:noFill/>
          <a:ln w="15875" algn="ctr">
            <a:solidFill>
              <a:schemeClr val="tx2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374" name="TextBox 1"/>
          <p:cNvSpPr txBox="1">
            <a:spLocks noChangeArrowheads="1"/>
          </p:cNvSpPr>
          <p:nvPr/>
        </p:nvSpPr>
        <p:spPr bwMode="auto">
          <a:xfrm>
            <a:off x="5909072" y="2396729"/>
            <a:ext cx="28725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id-ID" sz="1200"/>
              <a:t>Y</a:t>
            </a:r>
          </a:p>
        </p:txBody>
      </p:sp>
      <p:sp>
        <p:nvSpPr>
          <p:cNvPr id="15375" name="TextBox 25"/>
          <p:cNvSpPr txBox="1">
            <a:spLocks noChangeArrowheads="1"/>
          </p:cNvSpPr>
          <p:nvPr/>
        </p:nvSpPr>
        <p:spPr bwMode="auto">
          <a:xfrm>
            <a:off x="4950619" y="2912269"/>
            <a:ext cx="29527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id-ID" sz="1200"/>
              <a:t>N</a:t>
            </a:r>
          </a:p>
        </p:txBody>
      </p:sp>
      <p:sp>
        <p:nvSpPr>
          <p:cNvPr id="15376" name="TextBox 26"/>
          <p:cNvSpPr txBox="1">
            <a:spLocks noChangeArrowheads="1"/>
          </p:cNvSpPr>
          <p:nvPr/>
        </p:nvSpPr>
        <p:spPr bwMode="auto">
          <a:xfrm>
            <a:off x="4498181" y="4052888"/>
            <a:ext cx="28725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id-ID" sz="1200"/>
              <a:t>Y</a:t>
            </a:r>
          </a:p>
        </p:txBody>
      </p:sp>
      <p:sp>
        <p:nvSpPr>
          <p:cNvPr id="15377" name="Flowchart: Magnetic Disk 28"/>
          <p:cNvSpPr>
            <a:spLocks noChangeArrowheads="1"/>
          </p:cNvSpPr>
          <p:nvPr/>
        </p:nvSpPr>
        <p:spPr bwMode="auto">
          <a:xfrm>
            <a:off x="3221832" y="515541"/>
            <a:ext cx="803672" cy="540544"/>
          </a:xfrm>
          <a:prstGeom prst="flowChartMagneticDisk">
            <a:avLst/>
          </a:prstGeom>
          <a:solidFill>
            <a:srgbClr val="79DC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id-ID" sz="900"/>
              <a:t>Direktori Awal </a:t>
            </a:r>
          </a:p>
        </p:txBody>
      </p:sp>
      <p:cxnSp>
        <p:nvCxnSpPr>
          <p:cNvPr id="15378" name="Straight Arrow Connector 9"/>
          <p:cNvCxnSpPr>
            <a:cxnSpLocks noChangeShapeType="1"/>
            <a:stCxn id="15377" idx="3"/>
          </p:cNvCxnSpPr>
          <p:nvPr/>
        </p:nvCxnSpPr>
        <p:spPr bwMode="auto">
          <a:xfrm flipH="1">
            <a:off x="3623072" y="1056085"/>
            <a:ext cx="0" cy="240506"/>
          </a:xfrm>
          <a:prstGeom prst="straightConnector1">
            <a:avLst/>
          </a:prstGeom>
          <a:noFill/>
          <a:ln w="15875" algn="ctr">
            <a:solidFill>
              <a:schemeClr val="tx2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379" name="Straight Arrow Connector 38"/>
          <p:cNvCxnSpPr>
            <a:cxnSpLocks noChangeShapeType="1"/>
            <a:stCxn id="15396" idx="3"/>
            <a:endCxn id="15393" idx="1"/>
          </p:cNvCxnSpPr>
          <p:nvPr/>
        </p:nvCxnSpPr>
        <p:spPr bwMode="auto">
          <a:xfrm flipV="1">
            <a:off x="4292204" y="1739503"/>
            <a:ext cx="406003" cy="3572"/>
          </a:xfrm>
          <a:prstGeom prst="straightConnector1">
            <a:avLst/>
          </a:prstGeom>
          <a:noFill/>
          <a:ln w="15875" algn="ctr">
            <a:solidFill>
              <a:schemeClr val="tx2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" name="Flowchart: Decision 58"/>
          <p:cNvSpPr/>
          <p:nvPr/>
        </p:nvSpPr>
        <p:spPr bwMode="auto">
          <a:xfrm>
            <a:off x="4680347" y="4019550"/>
            <a:ext cx="1246584" cy="647700"/>
          </a:xfrm>
          <a:prstGeom prst="flowChartDecision">
            <a:avLst/>
          </a:prstGeom>
          <a:ln w="15875">
            <a:solidFill>
              <a:schemeClr val="tx2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id-ID" sz="1200" dirty="0">
                <a:solidFill>
                  <a:schemeClr val="tx1"/>
                </a:solidFill>
                <a:ea typeface="宋体" pitchFamily="2" charset="-122"/>
              </a:rPr>
              <a:t>Unik ?</a:t>
            </a:r>
          </a:p>
        </p:txBody>
      </p:sp>
      <p:cxnSp>
        <p:nvCxnSpPr>
          <p:cNvPr id="15381" name="Elbow Connector 44"/>
          <p:cNvCxnSpPr>
            <a:cxnSpLocks noChangeShapeType="1"/>
            <a:stCxn id="15393" idx="2"/>
            <a:endCxn id="16" idx="0"/>
          </p:cNvCxnSpPr>
          <p:nvPr/>
        </p:nvCxnSpPr>
        <p:spPr bwMode="auto">
          <a:xfrm rot="5400000">
            <a:off x="5160765" y="2190155"/>
            <a:ext cx="248840" cy="9525"/>
          </a:xfrm>
          <a:prstGeom prst="bentConnector3">
            <a:avLst>
              <a:gd name="adj1" fmla="val 50000"/>
            </a:avLst>
          </a:prstGeom>
          <a:noFill/>
          <a:ln w="15875" algn="ctr">
            <a:solidFill>
              <a:schemeClr val="tx2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382" name="Elbow Connector 46"/>
          <p:cNvCxnSpPr>
            <a:cxnSpLocks noChangeShapeType="1"/>
            <a:stCxn id="16" idx="2"/>
            <a:endCxn id="15" idx="0"/>
          </p:cNvCxnSpPr>
          <p:nvPr/>
        </p:nvCxnSpPr>
        <p:spPr bwMode="auto">
          <a:xfrm rot="16200000" flipH="1">
            <a:off x="5179814" y="3067646"/>
            <a:ext cx="248841" cy="38100"/>
          </a:xfrm>
          <a:prstGeom prst="bentConnector3">
            <a:avLst>
              <a:gd name="adj1" fmla="val 50000"/>
            </a:avLst>
          </a:prstGeom>
          <a:noFill/>
          <a:ln w="15875" algn="ctr">
            <a:solidFill>
              <a:schemeClr val="tx2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383" name="Elbow Connector 48"/>
          <p:cNvCxnSpPr>
            <a:cxnSpLocks noChangeShapeType="1"/>
            <a:stCxn id="15" idx="2"/>
            <a:endCxn id="59" idx="0"/>
          </p:cNvCxnSpPr>
          <p:nvPr/>
        </p:nvCxnSpPr>
        <p:spPr bwMode="auto">
          <a:xfrm rot="5400000">
            <a:off x="5189339" y="3885605"/>
            <a:ext cx="247650" cy="20241"/>
          </a:xfrm>
          <a:prstGeom prst="bentConnector3">
            <a:avLst>
              <a:gd name="adj1" fmla="val 50000"/>
            </a:avLst>
          </a:prstGeom>
          <a:noFill/>
          <a:ln w="15875" algn="ctr">
            <a:solidFill>
              <a:schemeClr val="tx2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384" name="Elbow Connector 50"/>
          <p:cNvCxnSpPr>
            <a:cxnSpLocks noChangeShapeType="1"/>
            <a:stCxn id="59" idx="1"/>
            <a:endCxn id="17" idx="3"/>
          </p:cNvCxnSpPr>
          <p:nvPr/>
        </p:nvCxnSpPr>
        <p:spPr bwMode="auto">
          <a:xfrm rot="10800000" flipV="1">
            <a:off x="4379119" y="4343400"/>
            <a:ext cx="301229" cy="42863"/>
          </a:xfrm>
          <a:prstGeom prst="bentConnector3">
            <a:avLst>
              <a:gd name="adj1" fmla="val 50000"/>
            </a:avLst>
          </a:prstGeom>
          <a:noFill/>
          <a:ln w="15875" algn="ctr">
            <a:solidFill>
              <a:schemeClr val="tx2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385" name="Elbow Connector 52"/>
          <p:cNvCxnSpPr>
            <a:cxnSpLocks noChangeShapeType="1"/>
            <a:stCxn id="17" idx="2"/>
          </p:cNvCxnSpPr>
          <p:nvPr/>
        </p:nvCxnSpPr>
        <p:spPr bwMode="auto">
          <a:xfrm rot="5400000" flipH="1" flipV="1">
            <a:off x="3812382" y="1182291"/>
            <a:ext cx="3489722" cy="3480197"/>
          </a:xfrm>
          <a:prstGeom prst="bentConnector3">
            <a:avLst>
              <a:gd name="adj1" fmla="val -4912"/>
            </a:avLst>
          </a:prstGeom>
          <a:noFill/>
          <a:ln w="15875" algn="ctr">
            <a:solidFill>
              <a:schemeClr val="tx2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386" name="Elbow Connector 59"/>
          <p:cNvCxnSpPr>
            <a:cxnSpLocks noChangeShapeType="1"/>
            <a:stCxn id="16" idx="3"/>
          </p:cNvCxnSpPr>
          <p:nvPr/>
        </p:nvCxnSpPr>
        <p:spPr bwMode="auto">
          <a:xfrm flipV="1">
            <a:off x="5909072" y="907257"/>
            <a:ext cx="985838" cy="1731169"/>
          </a:xfrm>
          <a:prstGeom prst="bentConnector3">
            <a:avLst>
              <a:gd name="adj1" fmla="val 50000"/>
            </a:avLst>
          </a:prstGeom>
          <a:noFill/>
          <a:ln w="15875" algn="ctr">
            <a:solidFill>
              <a:schemeClr val="tx2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387" name="Elbow Connector 62"/>
          <p:cNvCxnSpPr>
            <a:cxnSpLocks noChangeShapeType="1"/>
            <a:stCxn id="59" idx="3"/>
            <a:endCxn id="20" idx="1"/>
          </p:cNvCxnSpPr>
          <p:nvPr/>
        </p:nvCxnSpPr>
        <p:spPr bwMode="auto">
          <a:xfrm>
            <a:off x="5926932" y="4343401"/>
            <a:ext cx="378619" cy="11906"/>
          </a:xfrm>
          <a:prstGeom prst="bentConnector3">
            <a:avLst>
              <a:gd name="adj1" fmla="val 50000"/>
            </a:avLst>
          </a:prstGeom>
          <a:noFill/>
          <a:ln w="15875" algn="ctr">
            <a:solidFill>
              <a:schemeClr val="tx2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388" name="Elbow Connector 11269"/>
          <p:cNvCxnSpPr>
            <a:cxnSpLocks noChangeShapeType="1"/>
            <a:stCxn id="20" idx="0"/>
          </p:cNvCxnSpPr>
          <p:nvPr/>
        </p:nvCxnSpPr>
        <p:spPr bwMode="auto">
          <a:xfrm rot="5400000" flipH="1" flipV="1">
            <a:off x="5685831" y="2419946"/>
            <a:ext cx="2853928" cy="369094"/>
          </a:xfrm>
          <a:prstGeom prst="bentConnector3">
            <a:avLst>
              <a:gd name="adj1" fmla="val 12009"/>
            </a:avLst>
          </a:prstGeom>
          <a:noFill/>
          <a:ln w="15875" algn="ctr">
            <a:solidFill>
              <a:schemeClr val="tx2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389" name="Elbow Connector 11272"/>
          <p:cNvCxnSpPr>
            <a:cxnSpLocks noChangeShapeType="1"/>
            <a:stCxn id="20" idx="3"/>
            <a:endCxn id="15393" idx="3"/>
          </p:cNvCxnSpPr>
          <p:nvPr/>
        </p:nvCxnSpPr>
        <p:spPr bwMode="auto">
          <a:xfrm flipH="1" flipV="1">
            <a:off x="5676900" y="1739504"/>
            <a:ext cx="1874044" cy="2615803"/>
          </a:xfrm>
          <a:prstGeom prst="bentConnector3">
            <a:avLst>
              <a:gd name="adj1" fmla="val -9144"/>
            </a:avLst>
          </a:prstGeom>
          <a:noFill/>
          <a:ln w="15875" algn="ctr">
            <a:solidFill>
              <a:schemeClr val="tx2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390" name="TextBox 88"/>
          <p:cNvSpPr txBox="1">
            <a:spLocks noChangeArrowheads="1"/>
          </p:cNvSpPr>
          <p:nvPr/>
        </p:nvSpPr>
        <p:spPr bwMode="auto">
          <a:xfrm>
            <a:off x="5868591" y="4032648"/>
            <a:ext cx="29527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id-ID" sz="1200"/>
              <a:t>N</a:t>
            </a:r>
          </a:p>
        </p:txBody>
      </p:sp>
      <p:sp>
        <p:nvSpPr>
          <p:cNvPr id="15391" name="TextBox 89"/>
          <p:cNvSpPr txBox="1">
            <a:spLocks noChangeArrowheads="1"/>
          </p:cNvSpPr>
          <p:nvPr/>
        </p:nvSpPr>
        <p:spPr bwMode="auto">
          <a:xfrm>
            <a:off x="6687741" y="3777854"/>
            <a:ext cx="28725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id-ID" sz="1200"/>
              <a:t>Y</a:t>
            </a:r>
          </a:p>
        </p:txBody>
      </p:sp>
      <p:sp>
        <p:nvSpPr>
          <p:cNvPr id="15392" name="TextBox 90"/>
          <p:cNvSpPr txBox="1">
            <a:spLocks noChangeArrowheads="1"/>
          </p:cNvSpPr>
          <p:nvPr/>
        </p:nvSpPr>
        <p:spPr bwMode="auto">
          <a:xfrm>
            <a:off x="7449741" y="4052888"/>
            <a:ext cx="295274" cy="276999"/>
          </a:xfrm>
          <a:prstGeom prst="rect">
            <a:avLst/>
          </a:prstGeom>
          <a:noFill/>
          <a:ln w="15875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id-ID" sz="1200"/>
              <a:t>N</a:t>
            </a:r>
          </a:p>
        </p:txBody>
      </p:sp>
      <p:sp>
        <p:nvSpPr>
          <p:cNvPr id="15393" name="Flowchart: Stored Data 11288"/>
          <p:cNvSpPr>
            <a:spLocks noChangeArrowheads="1"/>
          </p:cNvSpPr>
          <p:nvPr/>
        </p:nvSpPr>
        <p:spPr bwMode="auto">
          <a:xfrm>
            <a:off x="4698207" y="1412081"/>
            <a:ext cx="1173956" cy="653654"/>
          </a:xfrm>
          <a:prstGeom prst="flowChartOnlineStorage">
            <a:avLst/>
          </a:prstGeom>
          <a:noFill/>
          <a:ln w="15875" algn="ctr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id-ID" sz="1200"/>
              <a:t>Calon</a:t>
            </a:r>
          </a:p>
          <a:p>
            <a:pPr algn="ctr"/>
            <a:r>
              <a:rPr lang="id-ID" sz="1200"/>
              <a:t>Direktori Aktif</a:t>
            </a:r>
          </a:p>
          <a:p>
            <a:endParaRPr lang="id-ID" sz="1350"/>
          </a:p>
        </p:txBody>
      </p:sp>
      <p:sp>
        <p:nvSpPr>
          <p:cNvPr id="15394" name="Title 1"/>
          <p:cNvSpPr>
            <a:spLocks noGrp="1"/>
          </p:cNvSpPr>
          <p:nvPr>
            <p:ph type="title"/>
          </p:nvPr>
        </p:nvSpPr>
        <p:spPr>
          <a:xfrm>
            <a:off x="1143000" y="0"/>
            <a:ext cx="6858000" cy="381000"/>
          </a:xfrm>
        </p:spPr>
        <p:txBody>
          <a:bodyPr/>
          <a:lstStyle/>
          <a:p>
            <a:r>
              <a:rPr lang="id-ID" smtClean="0"/>
              <a:t>Data Flow Diagram ST-IBS</a:t>
            </a:r>
          </a:p>
        </p:txBody>
      </p:sp>
      <p:sp>
        <p:nvSpPr>
          <p:cNvPr id="108" name="Flowchart: Magnetic Disk 107"/>
          <p:cNvSpPr>
            <a:spLocks noChangeArrowheads="1"/>
          </p:cNvSpPr>
          <p:nvPr/>
        </p:nvSpPr>
        <p:spPr bwMode="auto">
          <a:xfrm>
            <a:off x="6894910" y="660798"/>
            <a:ext cx="803672" cy="540544"/>
          </a:xfrm>
          <a:prstGeom prst="flowChartMagneticDisk">
            <a:avLst/>
          </a:prstGeom>
          <a:solidFill>
            <a:schemeClr val="bg2">
              <a:lumMod val="25000"/>
              <a:lumOff val="7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r>
              <a:rPr lang="id-ID" sz="900" b="1" dirty="0"/>
              <a:t>Direktori IBS </a:t>
            </a:r>
          </a:p>
        </p:txBody>
      </p:sp>
    </p:spTree>
    <p:extLst>
      <p:ext uri="{BB962C8B-B14F-4D97-AF65-F5344CB8AC3E}">
        <p14:creationId xmlns:p14="http://schemas.microsoft.com/office/powerpoint/2010/main" val="31011890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1143000" y="0"/>
            <a:ext cx="6858000" cy="381000"/>
          </a:xfrm>
        </p:spPr>
        <p:txBody>
          <a:bodyPr/>
          <a:lstStyle/>
          <a:p>
            <a:r>
              <a:rPr lang="id-ID" smtClean="0"/>
              <a:t>Data Flow Diagram ST-IBS</a:t>
            </a:r>
          </a:p>
        </p:txBody>
      </p:sp>
      <p:sp>
        <p:nvSpPr>
          <p:cNvPr id="16387" name="Flowchart: Magnetic Disk 28"/>
          <p:cNvSpPr>
            <a:spLocks noChangeArrowheads="1"/>
          </p:cNvSpPr>
          <p:nvPr/>
        </p:nvSpPr>
        <p:spPr bwMode="auto">
          <a:xfrm>
            <a:off x="1851423" y="4170760"/>
            <a:ext cx="769144" cy="478631"/>
          </a:xfrm>
          <a:prstGeom prst="flowChartMagneticDisk">
            <a:avLst/>
          </a:prstGeom>
          <a:solidFill>
            <a:srgbClr val="79DCFF"/>
          </a:solidFill>
          <a:ln w="15875" algn="ctr">
            <a:solidFill>
              <a:schemeClr val="tx2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id-ID" sz="900"/>
              <a:t>Direktori Awal </a:t>
            </a:r>
          </a:p>
        </p:txBody>
      </p:sp>
      <p:pic>
        <p:nvPicPr>
          <p:cNvPr id="16388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0219" y="2974182"/>
            <a:ext cx="931069" cy="9310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389" name="Rectangle 29"/>
          <p:cNvSpPr>
            <a:spLocks noChangeArrowheads="1"/>
          </p:cNvSpPr>
          <p:nvPr/>
        </p:nvSpPr>
        <p:spPr bwMode="auto">
          <a:xfrm>
            <a:off x="1772841" y="2247900"/>
            <a:ext cx="884634" cy="485775"/>
          </a:xfrm>
          <a:prstGeom prst="rect">
            <a:avLst/>
          </a:prstGeom>
          <a:noFill/>
          <a:ln w="15875" algn="ctr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id-ID" sz="900"/>
              <a:t>Import File Direktori</a:t>
            </a:r>
          </a:p>
        </p:txBody>
      </p:sp>
      <p:cxnSp>
        <p:nvCxnSpPr>
          <p:cNvPr id="16390" name="Straight Arrow Connector 42"/>
          <p:cNvCxnSpPr>
            <a:cxnSpLocks noChangeShapeType="1"/>
            <a:stCxn id="16389" idx="2"/>
            <a:endCxn id="16388" idx="0"/>
          </p:cNvCxnSpPr>
          <p:nvPr/>
        </p:nvCxnSpPr>
        <p:spPr bwMode="auto">
          <a:xfrm>
            <a:off x="2215754" y="2733676"/>
            <a:ext cx="0" cy="240506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391" name="Rectangle 46"/>
          <p:cNvSpPr>
            <a:spLocks noChangeArrowheads="1"/>
          </p:cNvSpPr>
          <p:nvPr/>
        </p:nvSpPr>
        <p:spPr bwMode="auto">
          <a:xfrm>
            <a:off x="4404122" y="3014662"/>
            <a:ext cx="884634" cy="242888"/>
          </a:xfrm>
          <a:prstGeom prst="rect">
            <a:avLst/>
          </a:prstGeom>
          <a:noFill/>
          <a:ln w="15875" algn="ctr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id-ID" sz="900"/>
              <a:t>Non Aktif</a:t>
            </a:r>
          </a:p>
        </p:txBody>
      </p:sp>
      <p:cxnSp>
        <p:nvCxnSpPr>
          <p:cNvPr id="16392" name="Straight Arrow Connector 50"/>
          <p:cNvCxnSpPr>
            <a:cxnSpLocks noChangeShapeType="1"/>
            <a:stCxn id="16388" idx="3"/>
            <a:endCxn id="16398" idx="1"/>
          </p:cNvCxnSpPr>
          <p:nvPr/>
        </p:nvCxnSpPr>
        <p:spPr bwMode="auto">
          <a:xfrm flipV="1">
            <a:off x="2681288" y="3433762"/>
            <a:ext cx="378619" cy="5954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393" name="Rectangle 54"/>
          <p:cNvSpPr>
            <a:spLocks noChangeArrowheads="1"/>
          </p:cNvSpPr>
          <p:nvPr/>
        </p:nvSpPr>
        <p:spPr bwMode="auto">
          <a:xfrm>
            <a:off x="4404122" y="3489723"/>
            <a:ext cx="884634" cy="486965"/>
          </a:xfrm>
          <a:prstGeom prst="rect">
            <a:avLst/>
          </a:prstGeom>
          <a:noFill/>
          <a:ln w="15875" algn="ctr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id-ID" sz="900"/>
              <a:t>Non Respon</a:t>
            </a:r>
          </a:p>
        </p:txBody>
      </p:sp>
      <p:sp>
        <p:nvSpPr>
          <p:cNvPr id="16394" name="TextBox 53"/>
          <p:cNvSpPr txBox="1">
            <a:spLocks noChangeArrowheads="1"/>
          </p:cNvSpPr>
          <p:nvPr/>
        </p:nvSpPr>
        <p:spPr bwMode="auto">
          <a:xfrm>
            <a:off x="3277791" y="2968229"/>
            <a:ext cx="26193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id-ID" sz="900"/>
              <a:t>Y</a:t>
            </a:r>
          </a:p>
        </p:txBody>
      </p:sp>
      <p:sp>
        <p:nvSpPr>
          <p:cNvPr id="16395" name="TextBox 58"/>
          <p:cNvSpPr txBox="1">
            <a:spLocks noChangeArrowheads="1"/>
          </p:cNvSpPr>
          <p:nvPr/>
        </p:nvSpPr>
        <p:spPr bwMode="auto">
          <a:xfrm>
            <a:off x="3114675" y="3737372"/>
            <a:ext cx="263129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id-ID" sz="900"/>
              <a:t>T</a:t>
            </a:r>
          </a:p>
        </p:txBody>
      </p:sp>
      <p:sp>
        <p:nvSpPr>
          <p:cNvPr id="16396" name="Flowchart: Magnetic Disk 61"/>
          <p:cNvSpPr>
            <a:spLocks noChangeArrowheads="1"/>
          </p:cNvSpPr>
          <p:nvPr/>
        </p:nvSpPr>
        <p:spPr bwMode="auto">
          <a:xfrm>
            <a:off x="7003257" y="3071812"/>
            <a:ext cx="803672" cy="539354"/>
          </a:xfrm>
          <a:prstGeom prst="flowChartMagneticDisk">
            <a:avLst/>
          </a:prstGeom>
          <a:solidFill>
            <a:srgbClr val="FFC000"/>
          </a:solidFill>
          <a:ln w="15875" algn="ctr">
            <a:solidFill>
              <a:srgbClr val="FF6600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id-ID" sz="900" b="1"/>
              <a:t>Direktori Akhir </a:t>
            </a:r>
          </a:p>
        </p:txBody>
      </p:sp>
      <p:cxnSp>
        <p:nvCxnSpPr>
          <p:cNvPr id="16397" name="Elbow Connector 59"/>
          <p:cNvCxnSpPr>
            <a:cxnSpLocks noChangeShapeType="1"/>
            <a:stCxn id="16393" idx="3"/>
            <a:endCxn id="16402" idx="1"/>
          </p:cNvCxnSpPr>
          <p:nvPr/>
        </p:nvCxnSpPr>
        <p:spPr bwMode="auto">
          <a:xfrm flipV="1">
            <a:off x="5288757" y="3136106"/>
            <a:ext cx="259556" cy="596504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398" name="Flowchart: Decision 72"/>
          <p:cNvSpPr>
            <a:spLocks noChangeArrowheads="1"/>
          </p:cNvSpPr>
          <p:nvPr/>
        </p:nvSpPr>
        <p:spPr bwMode="auto">
          <a:xfrm>
            <a:off x="3059906" y="3130154"/>
            <a:ext cx="1081088" cy="607219"/>
          </a:xfrm>
          <a:prstGeom prst="flowChartDecision">
            <a:avLst/>
          </a:prstGeom>
          <a:noFill/>
          <a:ln w="15875" algn="ctr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id-ID" sz="825" b="1"/>
              <a:t>Respon?</a:t>
            </a:r>
          </a:p>
        </p:txBody>
      </p:sp>
      <p:sp>
        <p:nvSpPr>
          <p:cNvPr id="16399" name="Rectangle 80"/>
          <p:cNvSpPr>
            <a:spLocks noChangeArrowheads="1"/>
          </p:cNvSpPr>
          <p:nvPr/>
        </p:nvSpPr>
        <p:spPr bwMode="auto">
          <a:xfrm>
            <a:off x="4404122" y="2420541"/>
            <a:ext cx="884634" cy="485775"/>
          </a:xfrm>
          <a:prstGeom prst="rect">
            <a:avLst/>
          </a:prstGeom>
          <a:noFill/>
          <a:ln w="15875" algn="ctr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id-ID" sz="900"/>
              <a:t>Entri IIA</a:t>
            </a:r>
          </a:p>
        </p:txBody>
      </p:sp>
      <p:cxnSp>
        <p:nvCxnSpPr>
          <p:cNvPr id="16400" name="Elbow Connector 20498"/>
          <p:cNvCxnSpPr>
            <a:cxnSpLocks noChangeShapeType="1"/>
            <a:stCxn id="16398" idx="0"/>
            <a:endCxn id="16399" idx="1"/>
          </p:cNvCxnSpPr>
          <p:nvPr/>
        </p:nvCxnSpPr>
        <p:spPr bwMode="auto">
          <a:xfrm rot="5400000" flipH="1" flipV="1">
            <a:off x="3768924" y="2494955"/>
            <a:ext cx="466725" cy="803672"/>
          </a:xfrm>
          <a:prstGeom prst="bentConnector2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401" name="Elbow Connector 20500"/>
          <p:cNvCxnSpPr>
            <a:cxnSpLocks noChangeShapeType="1"/>
            <a:stCxn id="16398" idx="2"/>
            <a:endCxn id="16393" idx="1"/>
          </p:cNvCxnSpPr>
          <p:nvPr/>
        </p:nvCxnSpPr>
        <p:spPr bwMode="auto">
          <a:xfrm rot="5400000" flipH="1" flipV="1">
            <a:off x="3999905" y="3333155"/>
            <a:ext cx="4763" cy="803672"/>
          </a:xfrm>
          <a:prstGeom prst="bentConnector4">
            <a:avLst>
              <a:gd name="adj1" fmla="val -3391167"/>
              <a:gd name="adj2" fmla="val 83602"/>
            </a:avLst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402" name="Rectangle 92"/>
          <p:cNvSpPr>
            <a:spLocks noChangeArrowheads="1"/>
          </p:cNvSpPr>
          <p:nvPr/>
        </p:nvSpPr>
        <p:spPr bwMode="auto">
          <a:xfrm>
            <a:off x="5548313" y="3014662"/>
            <a:ext cx="884635" cy="242888"/>
          </a:xfrm>
          <a:prstGeom prst="rect">
            <a:avLst/>
          </a:prstGeom>
          <a:noFill/>
          <a:ln w="15875" algn="ctr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id-ID" sz="900"/>
              <a:t>Flag IIB</a:t>
            </a:r>
          </a:p>
        </p:txBody>
      </p:sp>
      <p:cxnSp>
        <p:nvCxnSpPr>
          <p:cNvPr id="16403" name="Elbow Connector 20509"/>
          <p:cNvCxnSpPr>
            <a:cxnSpLocks noChangeShapeType="1"/>
            <a:stCxn id="16398" idx="2"/>
            <a:endCxn id="16391" idx="1"/>
          </p:cNvCxnSpPr>
          <p:nvPr/>
        </p:nvCxnSpPr>
        <p:spPr bwMode="auto">
          <a:xfrm rot="5400000" flipH="1" flipV="1">
            <a:off x="3701654" y="3034903"/>
            <a:ext cx="601266" cy="803672"/>
          </a:xfrm>
          <a:prstGeom prst="bentConnector4">
            <a:avLst>
              <a:gd name="adj1" fmla="val -28495"/>
              <a:gd name="adj2" fmla="val 83602"/>
            </a:avLst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404" name="Straight Arrow Connector 65"/>
          <p:cNvCxnSpPr>
            <a:cxnSpLocks noChangeShapeType="1"/>
            <a:stCxn id="16391" idx="3"/>
            <a:endCxn id="16402" idx="1"/>
          </p:cNvCxnSpPr>
          <p:nvPr/>
        </p:nvCxnSpPr>
        <p:spPr bwMode="auto">
          <a:xfrm>
            <a:off x="5288757" y="3136106"/>
            <a:ext cx="259556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405" name="Elbow Connector 67"/>
          <p:cNvCxnSpPr>
            <a:cxnSpLocks noChangeShapeType="1"/>
            <a:stCxn id="16402" idx="3"/>
            <a:endCxn id="16412" idx="3"/>
          </p:cNvCxnSpPr>
          <p:nvPr/>
        </p:nvCxnSpPr>
        <p:spPr bwMode="auto">
          <a:xfrm flipH="1" flipV="1">
            <a:off x="4404122" y="1614488"/>
            <a:ext cx="2028825" cy="1521619"/>
          </a:xfrm>
          <a:prstGeom prst="bentConnector3">
            <a:avLst>
              <a:gd name="adj1" fmla="val -12560"/>
            </a:avLst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7" name="Flowchart: Magnetic Disk 36"/>
          <p:cNvSpPr>
            <a:spLocks noChangeArrowheads="1"/>
          </p:cNvSpPr>
          <p:nvPr/>
        </p:nvSpPr>
        <p:spPr bwMode="auto">
          <a:xfrm>
            <a:off x="1816894" y="1221582"/>
            <a:ext cx="803672" cy="540544"/>
          </a:xfrm>
          <a:prstGeom prst="flowChartMagneticDisk">
            <a:avLst/>
          </a:prstGeom>
          <a:solidFill>
            <a:schemeClr val="bg2">
              <a:lumMod val="25000"/>
              <a:lumOff val="7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r>
              <a:rPr lang="id-ID" sz="900" b="1" dirty="0"/>
              <a:t>Direktori IBS </a:t>
            </a:r>
          </a:p>
        </p:txBody>
      </p:sp>
      <p:cxnSp>
        <p:nvCxnSpPr>
          <p:cNvPr id="16407" name="Straight Arrow Connector 5"/>
          <p:cNvCxnSpPr>
            <a:cxnSpLocks noChangeShapeType="1"/>
            <a:stCxn id="37" idx="3"/>
            <a:endCxn id="16389" idx="0"/>
          </p:cNvCxnSpPr>
          <p:nvPr/>
        </p:nvCxnSpPr>
        <p:spPr bwMode="auto">
          <a:xfrm flipH="1">
            <a:off x="2215754" y="1762125"/>
            <a:ext cx="2381" cy="4857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408" name="Straight Arrow Connector 11"/>
          <p:cNvCxnSpPr>
            <a:cxnSpLocks noChangeShapeType="1"/>
            <a:stCxn id="16387" idx="1"/>
            <a:endCxn id="16388" idx="2"/>
          </p:cNvCxnSpPr>
          <p:nvPr/>
        </p:nvCxnSpPr>
        <p:spPr bwMode="auto">
          <a:xfrm flipH="1" flipV="1">
            <a:off x="2215754" y="3905250"/>
            <a:ext cx="20240" cy="26551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6409" name="Group 52"/>
          <p:cNvGrpSpPr>
            <a:grpSpLocks/>
          </p:cNvGrpSpPr>
          <p:nvPr/>
        </p:nvGrpSpPr>
        <p:grpSpPr bwMode="auto">
          <a:xfrm>
            <a:off x="3311130" y="1221581"/>
            <a:ext cx="1125548" cy="785813"/>
            <a:chOff x="2554288" y="1551713"/>
            <a:chExt cx="1693634" cy="1201653"/>
          </a:xfrm>
        </p:grpSpPr>
        <p:pic>
          <p:nvPicPr>
            <p:cNvPr id="16412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54288" y="1551713"/>
              <a:ext cx="1644650" cy="12016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6413" name="TextBox 25"/>
            <p:cNvSpPr txBox="1">
              <a:spLocks noChangeArrowheads="1"/>
            </p:cNvSpPr>
            <p:nvPr/>
          </p:nvSpPr>
          <p:spPr bwMode="auto">
            <a:xfrm>
              <a:off x="2715775" y="1557749"/>
              <a:ext cx="1532147" cy="3529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id-ID" sz="900" b="1"/>
                <a:t>Aplikasi MoIBS</a:t>
              </a:r>
            </a:p>
          </p:txBody>
        </p:sp>
      </p:grpSp>
      <p:cxnSp>
        <p:nvCxnSpPr>
          <p:cNvPr id="16410" name="Elbow Connector 19"/>
          <p:cNvCxnSpPr>
            <a:cxnSpLocks noChangeShapeType="1"/>
            <a:stCxn id="16412" idx="1"/>
            <a:endCxn id="37" idx="4"/>
          </p:cNvCxnSpPr>
          <p:nvPr/>
        </p:nvCxnSpPr>
        <p:spPr bwMode="auto">
          <a:xfrm rot="10800000">
            <a:off x="2620566" y="1491854"/>
            <a:ext cx="690563" cy="122634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411" name="Elbow Connector 27"/>
          <p:cNvCxnSpPr>
            <a:cxnSpLocks noChangeShapeType="1"/>
            <a:stCxn id="16399" idx="3"/>
            <a:endCxn id="16396" idx="2"/>
          </p:cNvCxnSpPr>
          <p:nvPr/>
        </p:nvCxnSpPr>
        <p:spPr bwMode="auto">
          <a:xfrm>
            <a:off x="5288756" y="2663429"/>
            <a:ext cx="1714500" cy="678656"/>
          </a:xfrm>
          <a:prstGeom prst="bentConnector3">
            <a:avLst>
              <a:gd name="adj1" fmla="val 75412"/>
            </a:avLst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88604643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566</TotalTime>
  <Words>202</Words>
  <Application>Microsoft Office PowerPoint</Application>
  <PresentationFormat>On-screen Show (16:9)</PresentationFormat>
  <Paragraphs>89</Paragraphs>
  <Slides>8</Slides>
  <Notes>3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Malgun Gothic</vt:lpstr>
      <vt:lpstr>宋体</vt:lpstr>
      <vt:lpstr>Arial</vt:lpstr>
      <vt:lpstr>Calibri</vt:lpstr>
      <vt:lpstr>Lato Light</vt:lpstr>
      <vt:lpstr>Office Theme</vt:lpstr>
      <vt:lpstr>Custom Design</vt:lpstr>
      <vt:lpstr>PowerPoint Presentation</vt:lpstr>
      <vt:lpstr> Existing System (2017)</vt:lpstr>
      <vt:lpstr> Existing System (2017)</vt:lpstr>
      <vt:lpstr>Rencana Pengembangan 2018</vt:lpstr>
      <vt:lpstr>Kartu Kendali</vt:lpstr>
      <vt:lpstr>Monitoring Penerimaan Dokumen IBS Bulanan</vt:lpstr>
      <vt:lpstr>Data Flow Diagram ST-IBS</vt:lpstr>
      <vt:lpstr>Data Flow Diagram ST-IBS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BPS-Client</cp:lastModifiedBy>
  <cp:revision>40</cp:revision>
  <dcterms:created xsi:type="dcterms:W3CDTF">2014-04-01T16:27:38Z</dcterms:created>
  <dcterms:modified xsi:type="dcterms:W3CDTF">2018-01-18T02:46:36Z</dcterms:modified>
</cp:coreProperties>
</file>