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  <p:sldId id="268" r:id="rId4"/>
    <p:sldId id="270" r:id="rId5"/>
  </p:sldIdLst>
  <p:sldSz cx="6858000" cy="9144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7" autoAdjust="0"/>
    <p:restoredTop sz="94434" autoAdjust="0"/>
  </p:normalViewPr>
  <p:slideViewPr>
    <p:cSldViewPr snapToGrid="0">
      <p:cViewPr varScale="1">
        <p:scale>
          <a:sx n="53" d="100"/>
          <a:sy n="53" d="100"/>
        </p:scale>
        <p:origin x="247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B509-47CC-4793-9011-0F04BF07DBA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F5C-5D18-4993-A975-797CC64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B509-47CC-4793-9011-0F04BF07DBA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F5C-5D18-4993-A975-797CC64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5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5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B509-47CC-4793-9011-0F04BF07DBA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F5C-5D18-4993-A975-797CC64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2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B509-47CC-4793-9011-0F04BF07DBA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F5C-5D18-4993-A975-797CC64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4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B509-47CC-4793-9011-0F04BF07DBA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F5C-5D18-4993-A975-797CC64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0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B509-47CC-4793-9011-0F04BF07DBA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F5C-5D18-4993-A975-797CC64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6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486837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2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B509-47CC-4793-9011-0F04BF07DBA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F5C-5D18-4993-A975-797CC64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B509-47CC-4793-9011-0F04BF07DBA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F5C-5D18-4993-A975-797CC64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9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B509-47CC-4793-9011-0F04BF07DBA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F5C-5D18-4993-A975-797CC64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0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B509-47CC-4793-9011-0F04BF07DBA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F5C-5D18-4993-A975-797CC64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6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0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B509-47CC-4793-9011-0F04BF07DBA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0F5C-5D18-4993-A975-797CC64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4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B509-47CC-4793-9011-0F04BF07DBA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0F5C-5D18-4993-A975-797CC644B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25035" y="659983"/>
            <a:ext cx="5836065" cy="7478397"/>
            <a:chOff x="525035" y="659983"/>
            <a:chExt cx="5836065" cy="7478397"/>
          </a:xfrm>
        </p:grpSpPr>
        <p:sp>
          <p:nvSpPr>
            <p:cNvPr id="2" name="Rectangle 1"/>
            <p:cNvSpPr/>
            <p:nvPr/>
          </p:nvSpPr>
          <p:spPr>
            <a:xfrm>
              <a:off x="725503" y="1199261"/>
              <a:ext cx="2319554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id-ID" sz="1000" dirty="0"/>
                <a:t>Petugas Entri mengentri dokumen</a:t>
              </a:r>
              <a:endParaRPr lang="en-US" sz="1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25503" y="1612446"/>
              <a:ext cx="2319554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id-ID" sz="1000" dirty="0"/>
                <a:t>Aplikasi mengeluarkan </a:t>
              </a:r>
              <a:r>
                <a:rPr lang="id-ID" sz="1000" i="1" dirty="0"/>
                <a:t>error/warning </a:t>
              </a:r>
              <a:r>
                <a:rPr lang="id-ID" sz="1000" dirty="0"/>
                <a:t>di layar</a:t>
              </a:r>
              <a:endParaRPr lang="en-US" sz="1000" i="1" dirty="0"/>
            </a:p>
          </p:txBody>
        </p:sp>
        <p:sp>
          <p:nvSpPr>
            <p:cNvPr id="6" name="Diamond 5"/>
            <p:cNvSpPr/>
            <p:nvPr/>
          </p:nvSpPr>
          <p:spPr>
            <a:xfrm>
              <a:off x="3219612" y="2164311"/>
              <a:ext cx="1614304" cy="65671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anchor="ctr" anchorCtr="0">
              <a:noAutofit/>
            </a:bodyPr>
            <a:lstStyle/>
            <a:p>
              <a:pPr algn="ctr"/>
              <a:r>
                <a:rPr lang="id-ID" sz="1000" dirty="0"/>
                <a:t>Apakah entri sudah sesuai dokumen?</a:t>
              </a:r>
              <a:endParaRPr lang="en-US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3942" y="2141443"/>
              <a:ext cx="1171686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id-ID" sz="1000" dirty="0"/>
                <a:t>Petugas Entri melakukan perbaikan entri dokumen</a:t>
              </a:r>
              <a:endParaRPr lang="en-US" sz="1000" b="1" dirty="0"/>
            </a:p>
          </p:txBody>
        </p:sp>
        <p:cxnSp>
          <p:nvCxnSpPr>
            <p:cNvPr id="8" name="Straight Arrow Connector 7"/>
            <p:cNvCxnSpPr>
              <a:stCxn id="2" idx="2"/>
              <a:endCxn id="4" idx="0"/>
            </p:cNvCxnSpPr>
            <p:nvPr/>
          </p:nvCxnSpPr>
          <p:spPr>
            <a:xfrm>
              <a:off x="1885280" y="1445482"/>
              <a:ext cx="0" cy="166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2" idx="3"/>
              <a:endCxn id="6" idx="1"/>
            </p:cNvCxnSpPr>
            <p:nvPr/>
          </p:nvCxnSpPr>
          <p:spPr>
            <a:xfrm>
              <a:off x="2880975" y="2491987"/>
              <a:ext cx="338638" cy="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>
              <a:off x="4833916" y="2492668"/>
              <a:ext cx="350026" cy="2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28644" y="2266449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000" dirty="0"/>
                <a:t>Tidak</a:t>
              </a:r>
              <a:endParaRPr 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26764" y="2943885"/>
              <a:ext cx="4527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00" dirty="0"/>
                <a:t>Ya</a:t>
              </a:r>
              <a:endParaRPr lang="en-US" sz="1000" dirty="0"/>
            </a:p>
          </p:txBody>
        </p:sp>
        <p:cxnSp>
          <p:nvCxnSpPr>
            <p:cNvPr id="24" name="Elbow Connector 23"/>
            <p:cNvCxnSpPr>
              <a:stCxn id="83" idx="1"/>
              <a:endCxn id="2" idx="1"/>
            </p:cNvCxnSpPr>
            <p:nvPr/>
          </p:nvCxnSpPr>
          <p:spPr>
            <a:xfrm rot="10800000">
              <a:off x="725503" y="1322373"/>
              <a:ext cx="164434" cy="2098245"/>
            </a:xfrm>
            <a:prstGeom prst="bentConnector3">
              <a:avLst>
                <a:gd name="adj1" fmla="val 2390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3" idx="2"/>
              <a:endCxn id="35" idx="0"/>
            </p:cNvCxnSpPr>
            <p:nvPr/>
          </p:nvCxnSpPr>
          <p:spPr>
            <a:xfrm flipH="1">
              <a:off x="1885280" y="3748974"/>
              <a:ext cx="176" cy="22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725503" y="3972220"/>
              <a:ext cx="2319554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id-ID" sz="1000" dirty="0"/>
                <a:t>Seksi IPDS (supervisor entri) mengeluarkan tabel </a:t>
              </a:r>
              <a:r>
                <a:rPr lang="id-ID" sz="1000" b="1" dirty="0"/>
                <a:t>LK </a:t>
              </a:r>
              <a:r>
                <a:rPr lang="id-ID" sz="1000" b="1" dirty="0"/>
                <a:t>permasalahan</a:t>
              </a:r>
              <a:r>
                <a:rPr lang="id-ID" sz="1000" dirty="0"/>
                <a:t> </a:t>
              </a:r>
              <a:r>
                <a:rPr lang="id-ID" sz="1000" dirty="0"/>
                <a:t>(</a:t>
              </a:r>
              <a:r>
                <a:rPr lang="id-ID" sz="1000" i="1" dirty="0"/>
                <a:t>error/warning</a:t>
              </a:r>
              <a:r>
                <a:rPr lang="id-ID" sz="1000" i="1" dirty="0"/>
                <a:t>) </a:t>
              </a:r>
              <a:r>
                <a:rPr lang="id-ID" sz="1000" dirty="0"/>
                <a:t>dari Aplikasi Pengolahan</a:t>
              </a:r>
              <a:endParaRPr lang="en-US" sz="1000" i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3197" y="5609451"/>
              <a:ext cx="2417906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id-ID" sz="1000" dirty="0"/>
                <a:t>Seksi IPDS menyerahkan </a:t>
              </a:r>
              <a:r>
                <a:rPr lang="id-ID" sz="1000" dirty="0"/>
                <a:t>tabel </a:t>
              </a:r>
              <a:r>
                <a:rPr lang="id-ID" sz="1000" b="1" dirty="0"/>
                <a:t>LK permasalahan</a:t>
              </a:r>
              <a:r>
                <a:rPr lang="id-ID" sz="1000" dirty="0"/>
                <a:t> beserta dokumen yang sudah dientri ke Seksi Statistik Sosial</a:t>
              </a:r>
              <a:endParaRPr lang="en-US" sz="1000" i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76327" y="6330816"/>
              <a:ext cx="2417906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id-ID" sz="1000" dirty="0"/>
                <a:t>Seksi Stat Sosial melakukan evaluasi tabel </a:t>
              </a:r>
              <a:r>
                <a:rPr lang="id-ID" sz="1000" b="1" dirty="0"/>
                <a:t>LK permasalahan</a:t>
              </a:r>
              <a:endParaRPr lang="en-US" sz="1000" i="1" dirty="0"/>
            </a:p>
          </p:txBody>
        </p:sp>
        <p:cxnSp>
          <p:nvCxnSpPr>
            <p:cNvPr id="44" name="Straight Arrow Connector 43"/>
            <p:cNvCxnSpPr>
              <a:stCxn id="41" idx="2"/>
              <a:endCxn id="43" idx="0"/>
            </p:cNvCxnSpPr>
            <p:nvPr/>
          </p:nvCxnSpPr>
          <p:spPr>
            <a:xfrm flipH="1">
              <a:off x="1885280" y="6163449"/>
              <a:ext cx="6870" cy="167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3" idx="2"/>
            </p:cNvCxnSpPr>
            <p:nvPr/>
          </p:nvCxnSpPr>
          <p:spPr>
            <a:xfrm>
              <a:off x="1885280" y="6730926"/>
              <a:ext cx="0" cy="193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595700" y="5674804"/>
              <a:ext cx="2765400" cy="11695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d-ID" sz="1000" dirty="0"/>
                <a:t>Evaluasi </a:t>
              </a:r>
              <a:r>
                <a:rPr lang="id-ID" sz="1000" dirty="0"/>
                <a:t>tabel </a:t>
              </a:r>
              <a:r>
                <a:rPr lang="id-ID" sz="1000" b="1" dirty="0"/>
                <a:t>LK </a:t>
              </a:r>
              <a:r>
                <a:rPr lang="id-ID" sz="1000" b="1" dirty="0"/>
                <a:t>permasalahan :</a:t>
              </a:r>
              <a:endParaRPr lang="id-ID" sz="1000" dirty="0"/>
            </a:p>
            <a:p>
              <a:pPr marL="71999" indent="-71999">
                <a:buFont typeface="Arial" panose="020B0604020202020204" pitchFamily="34" charset="0"/>
                <a:buChar char="•"/>
              </a:pPr>
              <a:r>
                <a:rPr lang="id-ID" sz="1000" dirty="0"/>
                <a:t>dilakukan </a:t>
              </a:r>
              <a:r>
                <a:rPr lang="en-ID" sz="1000" dirty="0" err="1"/>
                <a:t>sendiri</a:t>
              </a:r>
              <a:r>
                <a:rPr lang="en-ID" sz="1000" dirty="0"/>
                <a:t> </a:t>
              </a:r>
              <a:r>
                <a:rPr lang="en-ID" sz="1000" dirty="0" err="1"/>
                <a:t>oleh</a:t>
              </a:r>
              <a:r>
                <a:rPr lang="en-ID" sz="1000" dirty="0"/>
                <a:t> </a:t>
              </a:r>
              <a:r>
                <a:rPr lang="en-ID" sz="1000" dirty="0" err="1"/>
                <a:t>Seksi</a:t>
              </a:r>
              <a:r>
                <a:rPr lang="en-ID" sz="1000" dirty="0"/>
                <a:t> Stat. </a:t>
              </a:r>
              <a:r>
                <a:rPr lang="en-ID" sz="1000" dirty="0" err="1"/>
                <a:t>Sosial</a:t>
              </a:r>
              <a:r>
                <a:rPr lang="id-ID" sz="1000" dirty="0"/>
                <a:t> </a:t>
              </a:r>
              <a:endParaRPr lang="id-ID" sz="1000" dirty="0"/>
            </a:p>
            <a:p>
              <a:pPr marL="71999" indent="-71999">
                <a:buFont typeface="Arial" panose="020B0604020202020204" pitchFamily="34" charset="0"/>
                <a:buChar char="•"/>
              </a:pPr>
              <a:r>
                <a:rPr lang="en-ID" sz="1000" dirty="0" err="1"/>
                <a:t>dengan</a:t>
              </a:r>
              <a:r>
                <a:rPr lang="en-ID" sz="1000" dirty="0"/>
                <a:t> </a:t>
              </a:r>
              <a:r>
                <a:rPr lang="en-ID" sz="1000" dirty="0" err="1"/>
                <a:t>melakukan</a:t>
              </a:r>
              <a:r>
                <a:rPr lang="en-ID" sz="1000" dirty="0"/>
                <a:t> </a:t>
              </a:r>
              <a:r>
                <a:rPr lang="en-ID" sz="1000" dirty="0" err="1"/>
                <a:t>konfirmasi</a:t>
              </a:r>
              <a:r>
                <a:rPr lang="en-ID" sz="1000" dirty="0"/>
                <a:t> </a:t>
              </a:r>
              <a:r>
                <a:rPr lang="en-ID" sz="1000" dirty="0" err="1"/>
                <a:t>ke</a:t>
              </a:r>
              <a:r>
                <a:rPr lang="en-ID" sz="1000" dirty="0"/>
                <a:t> PCL </a:t>
              </a:r>
              <a:endParaRPr lang="id-ID" sz="1000" dirty="0"/>
            </a:p>
            <a:p>
              <a:pPr marL="71999" indent="-71999">
                <a:buFont typeface="Arial" panose="020B0604020202020204" pitchFamily="34" charset="0"/>
                <a:buChar char="•"/>
              </a:pPr>
              <a:r>
                <a:rPr lang="en-ID" sz="1000" dirty="0" err="1"/>
                <a:t>dengan</a:t>
              </a:r>
              <a:r>
                <a:rPr lang="en-ID" sz="1000" dirty="0"/>
                <a:t> </a:t>
              </a:r>
              <a:r>
                <a:rPr lang="en-ID" sz="1000" dirty="0" err="1"/>
                <a:t>melakukan</a:t>
              </a:r>
              <a:r>
                <a:rPr lang="en-ID" sz="1000" dirty="0"/>
                <a:t> </a:t>
              </a:r>
              <a:r>
                <a:rPr lang="id-ID" sz="1000" dirty="0"/>
                <a:t>konfirmasi </a:t>
              </a:r>
              <a:r>
                <a:rPr lang="en-ID" sz="1000" dirty="0" err="1"/>
                <a:t>ke</a:t>
              </a:r>
              <a:r>
                <a:rPr lang="en-ID" sz="1000" dirty="0"/>
                <a:t> </a:t>
              </a:r>
              <a:r>
                <a:rPr lang="en-ID" sz="1000" dirty="0" err="1"/>
                <a:t>narasumber</a:t>
              </a:r>
              <a:r>
                <a:rPr lang="en-ID" sz="1000" dirty="0"/>
                <a:t> </a:t>
              </a:r>
              <a:r>
                <a:rPr lang="en-ID" sz="1000" dirty="0" err="1"/>
                <a:t>terkait</a:t>
              </a:r>
              <a:endParaRPr lang="id-ID" sz="1000" dirty="0"/>
            </a:p>
            <a:p>
              <a:pPr marL="71999" indent="-71999">
                <a:buFont typeface="Arial" panose="020B0604020202020204" pitchFamily="34" charset="0"/>
                <a:buChar char="•"/>
              </a:pPr>
              <a:r>
                <a:rPr lang="id-ID" sz="1000" dirty="0"/>
                <a:t>dengan melihat data sekunder misalnya KCA, DDA, data BPS lainnya, data instansi terkait.</a:t>
              </a:r>
              <a:endParaRPr lang="en-US" sz="1000" dirty="0"/>
            </a:p>
          </p:txBody>
        </p:sp>
        <p:cxnSp>
          <p:nvCxnSpPr>
            <p:cNvPr id="66" name="Straight Arrow Connector 65"/>
            <p:cNvCxnSpPr>
              <a:stCxn id="86" idx="2"/>
              <a:endCxn id="95" idx="0"/>
            </p:cNvCxnSpPr>
            <p:nvPr/>
          </p:nvCxnSpPr>
          <p:spPr>
            <a:xfrm flipH="1">
              <a:off x="1879207" y="7471263"/>
              <a:ext cx="3517" cy="190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752551" y="7238714"/>
              <a:ext cx="5560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00" dirty="0"/>
                <a:t>Ya</a:t>
              </a:r>
              <a:endParaRPr lang="en-US" sz="10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27814" y="7661326"/>
              <a:ext cx="2302786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id-ID" sz="1000" dirty="0"/>
                <a:t>Seksi Stat Sosial menyerahkan </a:t>
              </a:r>
              <a:r>
                <a:rPr lang="id-ID" sz="1000" dirty="0"/>
                <a:t>tabel </a:t>
              </a:r>
              <a:r>
                <a:rPr lang="id-ID" sz="1000" b="1" dirty="0"/>
                <a:t>LK permasalahan</a:t>
              </a:r>
              <a:r>
                <a:rPr lang="id-ID" sz="1000" dirty="0"/>
                <a:t> ke Seksi IPDS</a:t>
              </a:r>
              <a:endParaRPr lang="en-US" sz="1000" i="1" dirty="0"/>
            </a:p>
          </p:txBody>
        </p:sp>
        <p:cxnSp>
          <p:nvCxnSpPr>
            <p:cNvPr id="100" name="Elbow Connector 99"/>
            <p:cNvCxnSpPr>
              <a:stCxn id="101" idx="3"/>
              <a:endCxn id="57" idx="3"/>
            </p:cNvCxnSpPr>
            <p:nvPr/>
          </p:nvCxnSpPr>
          <p:spPr>
            <a:xfrm flipV="1">
              <a:off x="5873758" y="3513765"/>
              <a:ext cx="481870" cy="4347616"/>
            </a:xfrm>
            <a:prstGeom prst="bentConnector3">
              <a:avLst>
                <a:gd name="adj1" fmla="val 1474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0"/>
              <a:endCxn id="4" idx="3"/>
            </p:cNvCxnSpPr>
            <p:nvPr/>
          </p:nvCxnSpPr>
          <p:spPr>
            <a:xfrm rot="16200000" flipV="1">
              <a:off x="4242950" y="614608"/>
              <a:ext cx="328942" cy="272472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iamond 41"/>
            <p:cNvSpPr/>
            <p:nvPr/>
          </p:nvSpPr>
          <p:spPr>
            <a:xfrm>
              <a:off x="889936" y="2163630"/>
              <a:ext cx="1991039" cy="65671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anchor="ctr" anchorCtr="0">
              <a:noAutofit/>
            </a:bodyPr>
            <a:lstStyle/>
            <a:p>
              <a:pPr algn="ctr"/>
              <a:r>
                <a:rPr lang="id-ID" sz="1000" dirty="0"/>
                <a:t>Apakah ada </a:t>
              </a:r>
              <a:r>
                <a:rPr lang="id-ID" sz="1000" i="1" dirty="0"/>
                <a:t>error/warning</a:t>
              </a:r>
              <a:r>
                <a:rPr lang="id-ID" sz="1000" dirty="0"/>
                <a:t>?</a:t>
              </a:r>
              <a:endParaRPr lang="en-US" sz="1000" dirty="0"/>
            </a:p>
          </p:txBody>
        </p:sp>
        <p:cxnSp>
          <p:nvCxnSpPr>
            <p:cNvPr id="45" name="Straight Arrow Connector 44"/>
            <p:cNvCxnSpPr>
              <a:stCxn id="4" idx="2"/>
              <a:endCxn id="42" idx="0"/>
            </p:cNvCxnSpPr>
            <p:nvPr/>
          </p:nvCxnSpPr>
          <p:spPr>
            <a:xfrm>
              <a:off x="1885280" y="2012556"/>
              <a:ext cx="176" cy="151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876551" y="2291931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000" dirty="0"/>
                <a:t>Ya</a:t>
              </a:r>
              <a:endParaRPr 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39466" y="2820774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000" dirty="0"/>
                <a:t>Tidak</a:t>
              </a:r>
              <a:endParaRPr lang="en-US" sz="1000" dirty="0"/>
            </a:p>
          </p:txBody>
        </p:sp>
        <p:cxnSp>
          <p:nvCxnSpPr>
            <p:cNvPr id="61" name="Straight Arrow Connector 60"/>
            <p:cNvCxnSpPr>
              <a:stCxn id="42" idx="2"/>
              <a:endCxn id="83" idx="0"/>
            </p:cNvCxnSpPr>
            <p:nvPr/>
          </p:nvCxnSpPr>
          <p:spPr>
            <a:xfrm>
              <a:off x="1885456" y="2820343"/>
              <a:ext cx="1" cy="27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6" idx="2"/>
              <a:endCxn id="83" idx="3"/>
            </p:cNvCxnSpPr>
            <p:nvPr/>
          </p:nvCxnSpPr>
          <p:spPr>
            <a:xfrm rot="5400000">
              <a:off x="3154073" y="2547925"/>
              <a:ext cx="599592" cy="11457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iamond 82"/>
            <p:cNvSpPr/>
            <p:nvPr/>
          </p:nvSpPr>
          <p:spPr>
            <a:xfrm>
              <a:off x="889937" y="3092260"/>
              <a:ext cx="1991037" cy="65671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anchor="ctr" anchorCtr="0">
              <a:noAutofit/>
            </a:bodyPr>
            <a:lstStyle/>
            <a:p>
              <a:pPr algn="ctr"/>
              <a:r>
                <a:rPr lang="id-ID" sz="1000" dirty="0"/>
                <a:t>Apakah ada dokumen yg belum dientri? </a:t>
              </a:r>
              <a:endParaRPr lang="en-US" sz="1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25035" y="3174396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000" dirty="0"/>
                <a:t>Ya</a:t>
              </a:r>
              <a:endParaRPr 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88383" y="3730107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000" dirty="0"/>
                <a:t>Tidak</a:t>
              </a:r>
              <a:endParaRPr lang="en-US" sz="1000" dirty="0"/>
            </a:p>
          </p:txBody>
        </p:sp>
        <p:sp>
          <p:nvSpPr>
            <p:cNvPr id="191" name="Diamond 190"/>
            <p:cNvSpPr/>
            <p:nvPr/>
          </p:nvSpPr>
          <p:spPr>
            <a:xfrm>
              <a:off x="889937" y="4701220"/>
              <a:ext cx="1991037" cy="65671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anchor="ctr" anchorCtr="0">
              <a:noAutofit/>
            </a:bodyPr>
            <a:lstStyle/>
            <a:p>
              <a:pPr algn="ctr"/>
              <a:r>
                <a:rPr lang="id-ID" sz="1000" dirty="0"/>
                <a:t>Apakah ada </a:t>
              </a:r>
              <a:r>
                <a:rPr lang="id-ID" sz="1000" i="1" dirty="0"/>
                <a:t>error/warning </a:t>
              </a:r>
              <a:r>
                <a:rPr lang="id-ID" sz="1000" dirty="0"/>
                <a:t>pada tabel?</a:t>
              </a:r>
              <a:endParaRPr lang="en-US" sz="1000" dirty="0"/>
            </a:p>
          </p:txBody>
        </p:sp>
        <p:cxnSp>
          <p:nvCxnSpPr>
            <p:cNvPr id="225" name="Straight Arrow Connector 224"/>
            <p:cNvCxnSpPr>
              <a:stCxn id="191" idx="2"/>
              <a:endCxn id="41" idx="0"/>
            </p:cNvCxnSpPr>
            <p:nvPr/>
          </p:nvCxnSpPr>
          <p:spPr>
            <a:xfrm>
              <a:off x="1885456" y="5357934"/>
              <a:ext cx="6694" cy="251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35" idx="2"/>
              <a:endCxn id="191" idx="0"/>
            </p:cNvCxnSpPr>
            <p:nvPr/>
          </p:nvCxnSpPr>
          <p:spPr>
            <a:xfrm>
              <a:off x="1885280" y="4526218"/>
              <a:ext cx="176" cy="175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1638322" y="5331759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000" dirty="0"/>
                <a:t>Ya</a:t>
              </a:r>
              <a:endParaRPr lang="en-US" sz="1000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805865" y="4816911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000" dirty="0"/>
                <a:t>Tidak</a:t>
              </a:r>
              <a:endParaRPr lang="en-US" sz="1000" dirty="0"/>
            </a:p>
          </p:txBody>
        </p:sp>
        <p:sp>
          <p:nvSpPr>
            <p:cNvPr id="236" name="Flowchart: Alternate Process 235"/>
            <p:cNvSpPr/>
            <p:nvPr/>
          </p:nvSpPr>
          <p:spPr>
            <a:xfrm>
              <a:off x="3594962" y="4773343"/>
              <a:ext cx="1067115" cy="510778"/>
            </a:xfrm>
            <a:prstGeom prst="flowChartAlternateProcess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id-ID" sz="1200" b="1" dirty="0"/>
                <a:t>Data Hasil Entri </a:t>
              </a:r>
              <a:r>
                <a:rPr lang="id-ID" sz="1200" b="1" i="1" dirty="0"/>
                <a:t>Clean</a:t>
              </a:r>
              <a:endParaRPr lang="en-US" sz="1200" b="1" dirty="0"/>
            </a:p>
          </p:txBody>
        </p:sp>
        <p:cxnSp>
          <p:nvCxnSpPr>
            <p:cNvPr id="237" name="Straight Arrow Connector 236"/>
            <p:cNvCxnSpPr>
              <a:stCxn id="191" idx="3"/>
              <a:endCxn id="236" idx="1"/>
            </p:cNvCxnSpPr>
            <p:nvPr/>
          </p:nvCxnSpPr>
          <p:spPr>
            <a:xfrm flipV="1">
              <a:off x="2880974" y="5028732"/>
              <a:ext cx="713988" cy="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stCxn id="95" idx="3"/>
              <a:endCxn id="101" idx="1"/>
            </p:cNvCxnSpPr>
            <p:nvPr/>
          </p:nvCxnSpPr>
          <p:spPr>
            <a:xfrm>
              <a:off x="3030600" y="7861381"/>
              <a:ext cx="540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1361144" y="659983"/>
              <a:ext cx="4427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 dirty="0"/>
                <a:t>Tahap </a:t>
              </a:r>
              <a:r>
                <a:rPr lang="id-ID" sz="1400" b="1" dirty="0"/>
                <a:t>1: </a:t>
              </a:r>
              <a:r>
                <a:rPr lang="id-ID" sz="1400" b="1" dirty="0"/>
                <a:t>Alur </a:t>
              </a:r>
              <a:r>
                <a:rPr lang="id-ID" sz="1400" b="1" dirty="0"/>
                <a:t>Entri Dokumen, Validasi, dan </a:t>
              </a:r>
              <a:r>
                <a:rPr lang="id-ID" sz="1400" b="1" i="1" dirty="0"/>
                <a:t>Cleaning</a:t>
              </a:r>
              <a:r>
                <a:rPr lang="id-ID" sz="1400" b="1" dirty="0"/>
                <a:t> Data</a:t>
              </a:r>
              <a:endParaRPr lang="en-US" sz="1400" b="1" dirty="0"/>
            </a:p>
          </p:txBody>
        </p:sp>
        <p:sp>
          <p:nvSpPr>
            <p:cNvPr id="3" name="Right Arrow 2"/>
            <p:cNvSpPr/>
            <p:nvPr/>
          </p:nvSpPr>
          <p:spPr>
            <a:xfrm>
              <a:off x="3199477" y="6417309"/>
              <a:ext cx="335954" cy="2837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77549" y="1122316"/>
              <a:ext cx="1400851" cy="400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Mulai</a:t>
              </a:r>
              <a:endParaRPr lang="id-ID" dirty="0"/>
            </a:p>
          </p:txBody>
        </p:sp>
        <p:cxnSp>
          <p:nvCxnSpPr>
            <p:cNvPr id="59" name="Straight Arrow Connector 58"/>
            <p:cNvCxnSpPr>
              <a:stCxn id="5" idx="1"/>
              <a:endCxn id="2" idx="3"/>
            </p:cNvCxnSpPr>
            <p:nvPr/>
          </p:nvCxnSpPr>
          <p:spPr>
            <a:xfrm flipH="1">
              <a:off x="3045057" y="1322371"/>
              <a:ext cx="5324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670337" y="6917265"/>
              <a:ext cx="2424773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id-ID" sz="1000" dirty="0"/>
                <a:t>Seksi Statistik Sosial menuliskan Koreksi pada </a:t>
              </a:r>
              <a:r>
                <a:rPr lang="id-ID" sz="1000" b="1" dirty="0"/>
                <a:t>LK </a:t>
              </a:r>
              <a:r>
                <a:rPr lang="id-ID" sz="1000" b="1" dirty="0"/>
                <a:t>permasalahan</a:t>
              </a:r>
              <a:r>
                <a:rPr lang="id-ID" sz="1000" i="1" dirty="0"/>
                <a:t> </a:t>
              </a:r>
              <a:r>
                <a:rPr lang="id-ID" sz="1000" dirty="0"/>
                <a:t>di kol </a:t>
              </a:r>
              <a:r>
                <a:rPr lang="id-ID" sz="1000" dirty="0"/>
                <a:t>(7) dan Catatan/Fakta Lapangan di kol (8)</a:t>
              </a:r>
              <a:endParaRPr lang="en-US" sz="1000" i="1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70972" y="7584382"/>
              <a:ext cx="2302786" cy="553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id-ID" sz="1000"/>
                <a:t>Seksi IPDS menyerahkan tabel </a:t>
              </a:r>
              <a:r>
                <a:rPr lang="id-ID" sz="1000" b="1"/>
                <a:t>LK permasalahan </a:t>
              </a:r>
              <a:r>
                <a:rPr lang="id-ID" sz="1000"/>
                <a:t>berisi</a:t>
              </a:r>
              <a:r>
                <a:rPr lang="id-ID" sz="1000" b="1"/>
                <a:t> catatan dan perbaikan</a:t>
              </a:r>
              <a:r>
                <a:rPr lang="id-ID" sz="1000"/>
                <a:t> ke petugas entri</a:t>
              </a:r>
              <a:endParaRPr lang="en-US" sz="1000" i="1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0629" y="3005933"/>
              <a:ext cx="1164999" cy="1015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id-ID" sz="1000" dirty="0"/>
                <a:t>Petugas Entri melakukan perbaikan entri atau </a:t>
              </a:r>
              <a:br>
                <a:rPr lang="id-ID" sz="1000" dirty="0"/>
              </a:br>
              <a:r>
                <a:rPr lang="id-ID" sz="1000" dirty="0"/>
                <a:t>catatan dari tabel </a:t>
              </a:r>
              <a:r>
                <a:rPr lang="id-ID" sz="1000" b="1" dirty="0"/>
                <a:t>LK Permasalahan</a:t>
              </a:r>
              <a:endParaRPr lang="en-US" sz="1000" b="1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0800000">
              <a:off x="3043840" y="1735984"/>
              <a:ext cx="3311788" cy="1566775"/>
            </a:xfrm>
            <a:prstGeom prst="bentConnector3">
              <a:avLst>
                <a:gd name="adj1" fmla="val -64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-41562" y="-11953"/>
            <a:ext cx="3762055" cy="3077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1400" b="1" dirty="0"/>
              <a:t>Pengolahan Data di BPS Kabupaten/Kota (1)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965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1416863" y="480773"/>
            <a:ext cx="4497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/>
              <a:t>Tahap 2: Evaluasi Data Podes 2018 di BPS Kabupaten/Kota</a:t>
            </a:r>
            <a:endParaRPr lang="en-US" sz="1400" b="1" dirty="0"/>
          </a:p>
        </p:txBody>
      </p:sp>
      <p:sp>
        <p:nvSpPr>
          <p:cNvPr id="54" name="Diamond 53"/>
          <p:cNvSpPr/>
          <p:nvPr/>
        </p:nvSpPr>
        <p:spPr>
          <a:xfrm>
            <a:off x="688052" y="3083713"/>
            <a:ext cx="1903213" cy="6731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anchor="ctr" anchorCtr="0">
            <a:noAutofit/>
          </a:bodyPr>
          <a:lstStyle/>
          <a:p>
            <a:pPr algn="ctr"/>
            <a:r>
              <a:rPr lang="id-ID" sz="1000" dirty="0"/>
              <a:t>Apakah tabel sudah wajar?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938024" y="1517533"/>
            <a:ext cx="1400851" cy="40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Mulai</a:t>
            </a:r>
            <a:endParaRPr lang="id-ID" dirty="0"/>
          </a:p>
        </p:txBody>
      </p:sp>
      <p:cxnSp>
        <p:nvCxnSpPr>
          <p:cNvPr id="60" name="Straight Arrow Connector 59"/>
          <p:cNvCxnSpPr>
            <a:stCxn id="59" idx="2"/>
            <a:endCxn id="62" idx="0"/>
          </p:cNvCxnSpPr>
          <p:nvPr/>
        </p:nvCxnSpPr>
        <p:spPr>
          <a:xfrm>
            <a:off x="1638450" y="1917643"/>
            <a:ext cx="893" cy="2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75931" y="2163864"/>
            <a:ext cx="192682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Seksi Statistik Sosial m</a:t>
            </a:r>
            <a:r>
              <a:rPr lang="en-ID" sz="1000" dirty="0" err="1"/>
              <a:t>emeriksa</a:t>
            </a:r>
            <a:r>
              <a:rPr lang="en-ID" sz="1000" dirty="0"/>
              <a:t> </a:t>
            </a:r>
            <a:r>
              <a:rPr lang="en-ID" sz="1000" dirty="0" err="1"/>
              <a:t>tabel</a:t>
            </a:r>
            <a:r>
              <a:rPr lang="en-ID" sz="1000" dirty="0"/>
              <a:t> </a:t>
            </a:r>
            <a:r>
              <a:rPr lang="en-ID" sz="1000" dirty="0" err="1"/>
              <a:t>evaluasi</a:t>
            </a:r>
            <a:r>
              <a:rPr lang="en-ID" sz="1000" dirty="0"/>
              <a:t> (</a:t>
            </a:r>
            <a:r>
              <a:rPr lang="en-ID" sz="1000" dirty="0" err="1"/>
              <a:t>agregat</a:t>
            </a:r>
            <a:r>
              <a:rPr lang="en-ID" sz="1000" dirty="0"/>
              <a:t> </a:t>
            </a:r>
            <a:r>
              <a:rPr lang="en-ID" sz="1000" dirty="0" err="1"/>
              <a:t>kecamatan</a:t>
            </a:r>
            <a:r>
              <a:rPr lang="en-ID" sz="1000" dirty="0"/>
              <a:t>)</a:t>
            </a:r>
            <a:r>
              <a:rPr lang="id-ID" sz="1000" dirty="0"/>
              <a:t> pada aplikasi pengolahan</a:t>
            </a:r>
            <a:endParaRPr lang="en-US" sz="1000" i="1" dirty="0"/>
          </a:p>
        </p:txBody>
      </p:sp>
      <p:sp>
        <p:nvSpPr>
          <p:cNvPr id="12" name="Plaque 11"/>
          <p:cNvSpPr/>
          <p:nvPr/>
        </p:nvSpPr>
        <p:spPr>
          <a:xfrm>
            <a:off x="1807363" y="785514"/>
            <a:ext cx="3929888" cy="560070"/>
          </a:xfrm>
          <a:prstGeom prst="plaque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D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</a:t>
            </a:r>
            <a:r>
              <a:rPr lang="id-ID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D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 </a:t>
            </a:r>
            <a:r>
              <a:rPr lang="id-ID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 dilakukan pemeriksaan jika seluruh desa dalam satu kecamatan sudah </a:t>
            </a:r>
            <a:r>
              <a:rPr lang="id-ID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selesai dientri dan </a:t>
            </a:r>
            <a:r>
              <a:rPr lang="id-ID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</a:t>
            </a:r>
            <a:endParaRPr lang="id-ID" sz="1100" i="1" dirty="0"/>
          </a:p>
        </p:txBody>
      </p:sp>
      <p:cxnSp>
        <p:nvCxnSpPr>
          <p:cNvPr id="65" name="Straight Arrow Connector 64"/>
          <p:cNvCxnSpPr>
            <a:stCxn id="62" idx="2"/>
            <a:endCxn id="54" idx="0"/>
          </p:cNvCxnSpPr>
          <p:nvPr/>
        </p:nvCxnSpPr>
        <p:spPr>
          <a:xfrm>
            <a:off x="1639343" y="2871750"/>
            <a:ext cx="316" cy="21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4" idx="3"/>
          </p:cNvCxnSpPr>
          <p:nvPr/>
        </p:nvCxnSpPr>
        <p:spPr>
          <a:xfrm>
            <a:off x="2591265" y="3420305"/>
            <a:ext cx="529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2"/>
            <a:endCxn id="123" idx="0"/>
          </p:cNvCxnSpPr>
          <p:nvPr/>
        </p:nvCxnSpPr>
        <p:spPr>
          <a:xfrm flipH="1">
            <a:off x="1637845" y="3756898"/>
            <a:ext cx="1814" cy="39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653314" y="3733935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Ya</a:t>
            </a:r>
            <a:endParaRPr lang="en-US" sz="1000" dirty="0"/>
          </a:p>
        </p:txBody>
      </p:sp>
      <p:cxnSp>
        <p:nvCxnSpPr>
          <p:cNvPr id="79" name="Elbow Connector 78"/>
          <p:cNvCxnSpPr>
            <a:stCxn id="122" idx="1"/>
            <a:endCxn id="62" idx="1"/>
          </p:cNvCxnSpPr>
          <p:nvPr/>
        </p:nvCxnSpPr>
        <p:spPr>
          <a:xfrm rot="10800000">
            <a:off x="675932" y="2517807"/>
            <a:ext cx="10911" cy="2573422"/>
          </a:xfrm>
          <a:prstGeom prst="bentConnector3">
            <a:avLst>
              <a:gd name="adj1" fmla="val 2195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5133" y="4831125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Ya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2522025" y="3101757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Tidak</a:t>
            </a:r>
            <a:endParaRPr lang="en-US" sz="1000" dirty="0"/>
          </a:p>
        </p:txBody>
      </p:sp>
      <p:sp>
        <p:nvSpPr>
          <p:cNvPr id="85" name="Flowchart: Document 84"/>
          <p:cNvSpPr/>
          <p:nvPr/>
        </p:nvSpPr>
        <p:spPr>
          <a:xfrm>
            <a:off x="5314951" y="2451630"/>
            <a:ext cx="1495425" cy="259889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id-ID" sz="1000" dirty="0"/>
              <a:t>Pemeriksaan kewajaran : </a:t>
            </a:r>
          </a:p>
          <a:p>
            <a:pPr marL="107997" indent="-107997">
              <a:buFont typeface="Arial" panose="020B0604020202020204" pitchFamily="34" charset="0"/>
              <a:buChar char="•"/>
            </a:pPr>
            <a:r>
              <a:rPr lang="id-ID" sz="1000" dirty="0"/>
              <a:t>Cakupan pendataan Podes 2018</a:t>
            </a:r>
          </a:p>
          <a:p>
            <a:pPr marL="107997" indent="-107997">
              <a:buFont typeface="Arial" panose="020B0604020202020204" pitchFamily="34" charset="0"/>
              <a:buChar char="•"/>
            </a:pPr>
            <a:r>
              <a:rPr lang="id-ID" sz="1000" dirty="0"/>
              <a:t>membandingkan dengan Podes 2014 (tersedia dalam tabel evaluasi), data sekunder yang </a:t>
            </a:r>
            <a:r>
              <a:rPr lang="id-ID" sz="1000" dirty="0"/>
              <a:t>tersedia (KCA, DDA, data BPS lainnya, data instansi terkait </a:t>
            </a:r>
            <a:endParaRPr lang="id-ID" sz="1000" dirty="0"/>
          </a:p>
          <a:p>
            <a:pPr marL="107997" indent="-107997">
              <a:buFont typeface="Arial" panose="020B0604020202020204" pitchFamily="34" charset="0"/>
              <a:buChar char="•"/>
            </a:pPr>
            <a:r>
              <a:rPr lang="id-ID" sz="1000" dirty="0"/>
              <a:t>memeriksa catatan pada LK permasalahan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637843" y="5505225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Tidak</a:t>
            </a:r>
            <a:endParaRPr lang="en-US" sz="1000" dirty="0"/>
          </a:p>
        </p:txBody>
      </p:sp>
      <p:cxnSp>
        <p:nvCxnSpPr>
          <p:cNvPr id="103" name="Straight Arrow Connector 102"/>
          <p:cNvCxnSpPr>
            <a:stCxn id="123" idx="2"/>
            <a:endCxn id="122" idx="0"/>
          </p:cNvCxnSpPr>
          <p:nvPr/>
        </p:nvCxnSpPr>
        <p:spPr>
          <a:xfrm>
            <a:off x="1637845" y="4399289"/>
            <a:ext cx="604" cy="35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119999" y="3194850"/>
            <a:ext cx="190442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Identifikasi wilayah yang harus diperbaiki </a:t>
            </a:r>
            <a:endParaRPr lang="en-US" sz="1000" i="1" dirty="0"/>
          </a:p>
        </p:txBody>
      </p:sp>
      <p:sp>
        <p:nvSpPr>
          <p:cNvPr id="109" name="Rectangle 108"/>
          <p:cNvSpPr/>
          <p:nvPr/>
        </p:nvSpPr>
        <p:spPr>
          <a:xfrm>
            <a:off x="3119980" y="3826395"/>
            <a:ext cx="190442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Isikan Koreksi </a:t>
            </a:r>
            <a:r>
              <a:rPr lang="id-ID" sz="1000" dirty="0"/>
              <a:t>pada </a:t>
            </a:r>
            <a:r>
              <a:rPr lang="id-ID" sz="1000" dirty="0"/>
              <a:t>format tabel </a:t>
            </a:r>
            <a:r>
              <a:rPr lang="id-ID" sz="1000" b="1" dirty="0"/>
              <a:t>LK </a:t>
            </a:r>
            <a:r>
              <a:rPr lang="id-ID" sz="1000" b="1" dirty="0"/>
              <a:t>evaluasi</a:t>
            </a:r>
            <a:endParaRPr lang="en-US" sz="1000" i="1" dirty="0"/>
          </a:p>
        </p:txBody>
      </p:sp>
      <p:cxnSp>
        <p:nvCxnSpPr>
          <p:cNvPr id="110" name="Straight Arrow Connector 109"/>
          <p:cNvCxnSpPr>
            <a:stCxn id="108" idx="2"/>
            <a:endCxn id="109" idx="0"/>
          </p:cNvCxnSpPr>
          <p:nvPr/>
        </p:nvCxnSpPr>
        <p:spPr>
          <a:xfrm flipH="1">
            <a:off x="4072191" y="3594960"/>
            <a:ext cx="19" cy="23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119980" y="4477240"/>
            <a:ext cx="190442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Serahkan kepada Seksi IPDS untuk dientri </a:t>
            </a:r>
            <a:endParaRPr lang="en-US" sz="1000" i="1" dirty="0"/>
          </a:p>
        </p:txBody>
      </p:sp>
      <p:cxnSp>
        <p:nvCxnSpPr>
          <p:cNvPr id="115" name="Straight Arrow Connector 114"/>
          <p:cNvCxnSpPr>
            <a:stCxn id="109" idx="2"/>
            <a:endCxn id="114" idx="0"/>
          </p:cNvCxnSpPr>
          <p:nvPr/>
        </p:nvCxnSpPr>
        <p:spPr>
          <a:xfrm>
            <a:off x="4072191" y="4226505"/>
            <a:ext cx="0" cy="25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3125567" y="5105114"/>
            <a:ext cx="190442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Petugas Entri mengentri perbaikan dan validasi tahap I</a:t>
            </a:r>
            <a:endParaRPr lang="en-US" sz="1000" i="1" dirty="0"/>
          </a:p>
        </p:txBody>
      </p:sp>
      <p:cxnSp>
        <p:nvCxnSpPr>
          <p:cNvPr id="119" name="Straight Arrow Connector 118"/>
          <p:cNvCxnSpPr>
            <a:stCxn id="114" idx="2"/>
            <a:endCxn id="118" idx="0"/>
          </p:cNvCxnSpPr>
          <p:nvPr/>
        </p:nvCxnSpPr>
        <p:spPr>
          <a:xfrm>
            <a:off x="4072191" y="4877350"/>
            <a:ext cx="5587" cy="22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Diamond 121"/>
          <p:cNvSpPr/>
          <p:nvPr/>
        </p:nvSpPr>
        <p:spPr>
          <a:xfrm>
            <a:off x="686842" y="4754636"/>
            <a:ext cx="1903213" cy="6731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anchor="ctr" anchorCtr="0">
            <a:noAutofit/>
          </a:bodyPr>
          <a:lstStyle/>
          <a:p>
            <a:pPr algn="ctr"/>
            <a:r>
              <a:rPr lang="id-ID" sz="1000" dirty="0"/>
              <a:t>Apakah masih ada tabel yang belum dicek?</a:t>
            </a:r>
            <a:endParaRPr lang="en-US" sz="1000" dirty="0"/>
          </a:p>
        </p:txBody>
      </p:sp>
      <p:sp>
        <p:nvSpPr>
          <p:cNvPr id="123" name="Rectangle 122"/>
          <p:cNvSpPr/>
          <p:nvPr/>
        </p:nvSpPr>
        <p:spPr>
          <a:xfrm>
            <a:off x="685634" y="4153068"/>
            <a:ext cx="190442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Berikan </a:t>
            </a:r>
            <a:r>
              <a:rPr lang="id-ID" sz="1000" i="1" dirty="0"/>
              <a:t>checklist</a:t>
            </a:r>
            <a:r>
              <a:rPr lang="id-ID" sz="1000" dirty="0"/>
              <a:t> pada tabel ybs</a:t>
            </a:r>
            <a:endParaRPr lang="en-US" sz="1000" i="1" dirty="0"/>
          </a:p>
        </p:txBody>
      </p:sp>
      <p:cxnSp>
        <p:nvCxnSpPr>
          <p:cNvPr id="132" name="Straight Arrow Connector 131"/>
          <p:cNvCxnSpPr>
            <a:stCxn id="122" idx="2"/>
            <a:endCxn id="136" idx="0"/>
          </p:cNvCxnSpPr>
          <p:nvPr/>
        </p:nvCxnSpPr>
        <p:spPr>
          <a:xfrm>
            <a:off x="1638449" y="5427821"/>
            <a:ext cx="1209" cy="46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676246" y="5889263"/>
            <a:ext cx="192682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Data </a:t>
            </a:r>
            <a:r>
              <a:rPr lang="id-ID" sz="1000" i="1" dirty="0"/>
              <a:t>Clean</a:t>
            </a:r>
            <a:r>
              <a:rPr lang="id-ID" sz="1000" dirty="0"/>
              <a:t> dan Wajar</a:t>
            </a:r>
            <a:endParaRPr lang="en-US" sz="1000" i="1" dirty="0"/>
          </a:p>
        </p:txBody>
      </p:sp>
      <p:cxnSp>
        <p:nvCxnSpPr>
          <p:cNvPr id="139" name="Straight Arrow Connector 138"/>
          <p:cNvCxnSpPr>
            <a:stCxn id="118" idx="2"/>
            <a:endCxn id="142" idx="0"/>
          </p:cNvCxnSpPr>
          <p:nvPr/>
        </p:nvCxnSpPr>
        <p:spPr>
          <a:xfrm>
            <a:off x="4077778" y="5505224"/>
            <a:ext cx="852" cy="33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3126419" y="5840201"/>
            <a:ext cx="190442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Data </a:t>
            </a:r>
            <a:r>
              <a:rPr lang="id-ID" sz="1000" i="1" dirty="0"/>
              <a:t>Clean</a:t>
            </a:r>
            <a:r>
              <a:rPr lang="id-ID" sz="1000" dirty="0"/>
              <a:t> tahap I</a:t>
            </a:r>
            <a:endParaRPr lang="en-US" sz="1000" i="1" dirty="0"/>
          </a:p>
        </p:txBody>
      </p:sp>
      <p:cxnSp>
        <p:nvCxnSpPr>
          <p:cNvPr id="145" name="Elbow Connector 144"/>
          <p:cNvCxnSpPr>
            <a:stCxn id="142" idx="2"/>
            <a:endCxn id="62" idx="3"/>
          </p:cNvCxnSpPr>
          <p:nvPr/>
        </p:nvCxnSpPr>
        <p:spPr>
          <a:xfrm rot="5400000" flipH="1">
            <a:off x="1556385" y="3564178"/>
            <a:ext cx="3568615" cy="1475875"/>
          </a:xfrm>
          <a:prstGeom prst="bentConnector4">
            <a:avLst>
              <a:gd name="adj1" fmla="val -6406"/>
              <a:gd name="adj2" fmla="val 82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6" idx="2"/>
            <a:endCxn id="152" idx="0"/>
          </p:cNvCxnSpPr>
          <p:nvPr/>
        </p:nvCxnSpPr>
        <p:spPr>
          <a:xfrm flipH="1">
            <a:off x="1637241" y="6135484"/>
            <a:ext cx="2417" cy="33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Diamond 151"/>
          <p:cNvSpPr/>
          <p:nvPr/>
        </p:nvSpPr>
        <p:spPr>
          <a:xfrm>
            <a:off x="685634" y="6466049"/>
            <a:ext cx="1903213" cy="6731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id-ID" sz="1000" dirty="0"/>
              <a:t>Apakah seluruh wilayah sudah dievaluasi kewajaran?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-41562" y="-11953"/>
            <a:ext cx="3762055" cy="3077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1400" b="1" dirty="0"/>
              <a:t>Pengolahan Data di BPS Kabupaten/Kota (2)</a:t>
            </a:r>
            <a:endParaRPr lang="en-US" sz="1400" b="1" dirty="0"/>
          </a:p>
        </p:txBody>
      </p:sp>
      <p:cxnSp>
        <p:nvCxnSpPr>
          <p:cNvPr id="36" name="Elbow Connector 35"/>
          <p:cNvCxnSpPr>
            <a:stCxn id="152" idx="1"/>
            <a:endCxn id="62" idx="1"/>
          </p:cNvCxnSpPr>
          <p:nvPr/>
        </p:nvCxnSpPr>
        <p:spPr>
          <a:xfrm rot="10800000">
            <a:off x="675932" y="2517808"/>
            <a:ext cx="9703" cy="4284835"/>
          </a:xfrm>
          <a:prstGeom prst="bentConnector3">
            <a:avLst>
              <a:gd name="adj1" fmla="val 2455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7679" y="655642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Tidak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548138" y="6521228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Ya</a:t>
            </a:r>
            <a:endParaRPr lang="en-US" sz="1000" dirty="0"/>
          </a:p>
        </p:txBody>
      </p:sp>
      <p:cxnSp>
        <p:nvCxnSpPr>
          <p:cNvPr id="67" name="Straight Arrow Connector 66"/>
          <p:cNvCxnSpPr>
            <a:stCxn id="152" idx="3"/>
            <a:endCxn id="70" idx="1"/>
          </p:cNvCxnSpPr>
          <p:nvPr/>
        </p:nvCxnSpPr>
        <p:spPr>
          <a:xfrm>
            <a:off x="2588847" y="6802642"/>
            <a:ext cx="521139" cy="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109986" y="6526263"/>
            <a:ext cx="1914414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Kepala BPS Kab/Kota menandatangani Surat Persetujuan</a:t>
            </a:r>
            <a:endParaRPr lang="en-US" sz="1000" i="1" dirty="0"/>
          </a:p>
        </p:txBody>
      </p:sp>
      <p:sp>
        <p:nvSpPr>
          <p:cNvPr id="71" name="Flowchart: Alternate Process 70"/>
          <p:cNvSpPr/>
          <p:nvPr/>
        </p:nvSpPr>
        <p:spPr>
          <a:xfrm>
            <a:off x="3109986" y="7387874"/>
            <a:ext cx="1914414" cy="612934"/>
          </a:xfrm>
          <a:prstGeom prst="flowChartAlternateProcess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Kirim Data </a:t>
            </a:r>
            <a:r>
              <a:rPr lang="id-ID" sz="1000" i="1" dirty="0"/>
              <a:t>Clean</a:t>
            </a:r>
            <a:r>
              <a:rPr lang="id-ID" sz="1000" dirty="0"/>
              <a:t> ke BPS Provinsi dan </a:t>
            </a:r>
            <a:r>
              <a:rPr lang="id-ID" sz="1000" i="1" dirty="0"/>
              <a:t>upload</a:t>
            </a:r>
            <a:r>
              <a:rPr lang="id-ID" sz="1000" dirty="0"/>
              <a:t> scan Surat Persetujuan Data</a:t>
            </a:r>
            <a:endParaRPr lang="en-US" sz="1000" i="1" dirty="0"/>
          </a:p>
        </p:txBody>
      </p:sp>
      <p:cxnSp>
        <p:nvCxnSpPr>
          <p:cNvPr id="76" name="Straight Arrow Connector 75"/>
          <p:cNvCxnSpPr>
            <a:stCxn id="70" idx="2"/>
          </p:cNvCxnSpPr>
          <p:nvPr/>
        </p:nvCxnSpPr>
        <p:spPr>
          <a:xfrm>
            <a:off x="4067193" y="7080261"/>
            <a:ext cx="0" cy="30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1251454" y="44838"/>
            <a:ext cx="4296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/>
              <a:t>Kompilasi dan Evaluasi Data Podes 2018 di BPS Provinsi</a:t>
            </a:r>
            <a:endParaRPr lang="en-US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360770" y="2202143"/>
            <a:ext cx="30240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Bidang IPDS melakukan kompilasi (penggabungan) data </a:t>
            </a:r>
            <a:r>
              <a:rPr lang="id-ID" sz="1000" i="1" dirty="0"/>
              <a:t>clean</a:t>
            </a:r>
            <a:r>
              <a:rPr lang="id-ID" sz="1000" dirty="0"/>
              <a:t> dari BPS Kab/Kota</a:t>
            </a:r>
            <a:endParaRPr lang="en-US" sz="1000" i="1" dirty="0"/>
          </a:p>
        </p:txBody>
      </p:sp>
      <p:cxnSp>
        <p:nvCxnSpPr>
          <p:cNvPr id="65" name="Straight Arrow Connector 64"/>
          <p:cNvCxnSpPr>
            <a:stCxn id="62" idx="2"/>
            <a:endCxn id="123" idx="0"/>
          </p:cNvCxnSpPr>
          <p:nvPr/>
        </p:nvCxnSpPr>
        <p:spPr>
          <a:xfrm>
            <a:off x="1872770" y="2602253"/>
            <a:ext cx="667" cy="17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99703" y="3417534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Ya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45977" y="4612125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Ya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426639" y="385714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Tidak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523074" y="4349688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Ya</a:t>
            </a:r>
            <a:endParaRPr lang="en-US" sz="1000" dirty="0"/>
          </a:p>
        </p:txBody>
      </p:sp>
      <p:sp>
        <p:nvSpPr>
          <p:cNvPr id="123" name="Rectangle 122"/>
          <p:cNvSpPr/>
          <p:nvPr/>
        </p:nvSpPr>
        <p:spPr>
          <a:xfrm>
            <a:off x="361437" y="2775030"/>
            <a:ext cx="30240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Bidang IPDS mengeluarkan tabel permasalahan dari aplikasi pengolahan</a:t>
            </a:r>
            <a:endParaRPr lang="en-US" sz="1000" dirty="0"/>
          </a:p>
        </p:txBody>
      </p:sp>
      <p:sp>
        <p:nvSpPr>
          <p:cNvPr id="136" name="Rectangle 135"/>
          <p:cNvSpPr/>
          <p:nvPr/>
        </p:nvSpPr>
        <p:spPr>
          <a:xfrm>
            <a:off x="361437" y="4119354"/>
            <a:ext cx="30240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Bidang IPDS menginformasikan bahwa kompilasi </a:t>
            </a:r>
            <a:r>
              <a:rPr lang="id-ID" sz="1000" dirty="0"/>
              <a:t>data </a:t>
            </a:r>
            <a:r>
              <a:rPr lang="id-ID" sz="1000" i="1" dirty="0"/>
              <a:t>clean</a:t>
            </a:r>
            <a:r>
              <a:rPr lang="id-ID" sz="1000" dirty="0"/>
              <a:t> </a:t>
            </a:r>
            <a:r>
              <a:rPr lang="id-ID" sz="1000" dirty="0"/>
              <a:t>Provinsi sudah siap</a:t>
            </a:r>
            <a:endParaRPr lang="en-US" sz="1000" i="1" dirty="0"/>
          </a:p>
        </p:txBody>
      </p:sp>
      <p:cxnSp>
        <p:nvCxnSpPr>
          <p:cNvPr id="149" name="Straight Arrow Connector 148"/>
          <p:cNvCxnSpPr>
            <a:stCxn id="136" idx="2"/>
            <a:endCxn id="146" idx="0"/>
          </p:cNvCxnSpPr>
          <p:nvPr/>
        </p:nvCxnSpPr>
        <p:spPr>
          <a:xfrm>
            <a:off x="1873437" y="4519464"/>
            <a:ext cx="0" cy="18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747649" y="5723521"/>
            <a:ext cx="23153" cy="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386499" y="3393490"/>
            <a:ext cx="2973876" cy="48352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anchor="ctr" anchorCtr="0">
            <a:noAutofit/>
          </a:bodyPr>
          <a:lstStyle/>
          <a:p>
            <a:pPr algn="ctr"/>
            <a:r>
              <a:rPr lang="id-ID" sz="1000" dirty="0"/>
              <a:t>Apakah ada </a:t>
            </a:r>
            <a:r>
              <a:rPr lang="id-ID" sz="1000" i="1" dirty="0"/>
              <a:t>error/warning</a:t>
            </a:r>
            <a:r>
              <a:rPr lang="id-ID" sz="1000" dirty="0"/>
              <a:t>?</a:t>
            </a:r>
            <a:endParaRPr lang="en-US" sz="1000" dirty="0"/>
          </a:p>
        </p:txBody>
      </p:sp>
      <p:cxnSp>
        <p:nvCxnSpPr>
          <p:cNvPr id="55" name="Straight Arrow Connector 54"/>
          <p:cNvCxnSpPr>
            <a:stCxn id="322" idx="2"/>
            <a:endCxn id="62" idx="0"/>
          </p:cNvCxnSpPr>
          <p:nvPr/>
        </p:nvCxnSpPr>
        <p:spPr>
          <a:xfrm>
            <a:off x="1859766" y="2014495"/>
            <a:ext cx="13004" cy="18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9" idx="3"/>
            <a:endCxn id="323" idx="2"/>
          </p:cNvCxnSpPr>
          <p:nvPr/>
        </p:nvCxnSpPr>
        <p:spPr>
          <a:xfrm flipV="1">
            <a:off x="3360375" y="2085602"/>
            <a:ext cx="1748249" cy="1549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23" idx="2"/>
            <a:endCxn id="49" idx="0"/>
          </p:cNvCxnSpPr>
          <p:nvPr/>
        </p:nvCxnSpPr>
        <p:spPr>
          <a:xfrm>
            <a:off x="1873437" y="3175140"/>
            <a:ext cx="0" cy="21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9" idx="2"/>
            <a:endCxn id="136" idx="0"/>
          </p:cNvCxnSpPr>
          <p:nvPr/>
        </p:nvCxnSpPr>
        <p:spPr>
          <a:xfrm>
            <a:off x="1873437" y="3877018"/>
            <a:ext cx="0" cy="24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61437" y="4700411"/>
            <a:ext cx="30240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Bidang Stat Sosial mengeluarkan </a:t>
            </a:r>
            <a:r>
              <a:rPr lang="id-ID" sz="1000" b="1" dirty="0"/>
              <a:t>tabel sementara publikasi</a:t>
            </a:r>
            <a:r>
              <a:rPr lang="id-ID" sz="1000" dirty="0"/>
              <a:t> dari aplikasi pengolahan</a:t>
            </a:r>
            <a:endParaRPr lang="en-US" sz="1000" i="1" dirty="0"/>
          </a:p>
        </p:txBody>
      </p:sp>
      <p:cxnSp>
        <p:nvCxnSpPr>
          <p:cNvPr id="150" name="Elbow Connector 149"/>
          <p:cNvCxnSpPr>
            <a:stCxn id="323" idx="0"/>
            <a:endCxn id="246" idx="3"/>
          </p:cNvCxnSpPr>
          <p:nvPr/>
        </p:nvCxnSpPr>
        <p:spPr>
          <a:xfrm rot="16200000" flipV="1">
            <a:off x="4139668" y="408760"/>
            <a:ext cx="208027" cy="1729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361437" y="5280563"/>
            <a:ext cx="30240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Bidang Stat Sosial melakukan pemeriksaan terhadap </a:t>
            </a:r>
            <a:r>
              <a:rPr lang="id-ID" sz="1000" b="1" dirty="0"/>
              <a:t>tabel sementara </a:t>
            </a:r>
            <a:r>
              <a:rPr lang="id-ID" sz="1000" b="1" dirty="0"/>
              <a:t>publikasi</a:t>
            </a:r>
          </a:p>
          <a:p>
            <a:pPr marL="107997" indent="-107997">
              <a:buFont typeface="Arial" panose="020B0604020202020204" pitchFamily="34" charset="0"/>
              <a:buChar char="•"/>
            </a:pPr>
            <a:r>
              <a:rPr lang="id-ID" sz="1000" dirty="0"/>
              <a:t>Cakupan pendataan</a:t>
            </a:r>
          </a:p>
          <a:p>
            <a:pPr marL="107997" indent="-107997">
              <a:buFont typeface="Arial" panose="020B0604020202020204" pitchFamily="34" charset="0"/>
              <a:buChar char="•"/>
            </a:pPr>
            <a:r>
              <a:rPr lang="id-ID" sz="1000" dirty="0"/>
              <a:t>Konsistensi (antar Kab/Kota, tren dibanding Podes 2014, data sekunder yang ada)</a:t>
            </a:r>
            <a:endParaRPr lang="en-US" sz="1000" dirty="0"/>
          </a:p>
        </p:txBody>
      </p:sp>
      <p:cxnSp>
        <p:nvCxnSpPr>
          <p:cNvPr id="157" name="Straight Arrow Connector 156"/>
          <p:cNvCxnSpPr>
            <a:stCxn id="146" idx="2"/>
            <a:endCxn id="156" idx="0"/>
          </p:cNvCxnSpPr>
          <p:nvPr/>
        </p:nvCxnSpPr>
        <p:spPr>
          <a:xfrm>
            <a:off x="1873437" y="5100521"/>
            <a:ext cx="0" cy="18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Diamond 204"/>
          <p:cNvSpPr/>
          <p:nvPr/>
        </p:nvSpPr>
        <p:spPr>
          <a:xfrm>
            <a:off x="380330" y="6331905"/>
            <a:ext cx="2982070" cy="6841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anchor="ctr" anchorCtr="1">
            <a:noAutofit/>
          </a:bodyPr>
          <a:lstStyle/>
          <a:p>
            <a:pPr algn="ctr">
              <a:lnSpc>
                <a:spcPct val="70000"/>
              </a:lnSpc>
            </a:pPr>
            <a:r>
              <a:rPr lang="id-ID" sz="1000" dirty="0"/>
              <a:t>Apakah terdapat </a:t>
            </a:r>
            <a:br>
              <a:rPr lang="id-ID" sz="1000" dirty="0"/>
            </a:br>
            <a:r>
              <a:rPr lang="id-ID" sz="1000" dirty="0"/>
              <a:t>tabel yang memerlukan konfirmasi dari BPS Kab/Kota?</a:t>
            </a:r>
            <a:endParaRPr lang="en-US" sz="1000" dirty="0"/>
          </a:p>
        </p:txBody>
      </p:sp>
      <p:cxnSp>
        <p:nvCxnSpPr>
          <p:cNvPr id="206" name="Straight Arrow Connector 205"/>
          <p:cNvCxnSpPr>
            <a:stCxn id="156" idx="2"/>
            <a:endCxn id="205" idx="0"/>
          </p:cNvCxnSpPr>
          <p:nvPr/>
        </p:nvCxnSpPr>
        <p:spPr>
          <a:xfrm flipH="1">
            <a:off x="1871365" y="6142337"/>
            <a:ext cx="2072" cy="18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292081" y="697763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Tidak</a:t>
            </a:r>
            <a:endParaRPr lang="en-US" sz="1000" dirty="0"/>
          </a:p>
        </p:txBody>
      </p:sp>
      <p:cxnSp>
        <p:nvCxnSpPr>
          <p:cNvPr id="216" name="Straight Arrow Connector 215"/>
          <p:cNvCxnSpPr>
            <a:stCxn id="205" idx="2"/>
          </p:cNvCxnSpPr>
          <p:nvPr/>
        </p:nvCxnSpPr>
        <p:spPr>
          <a:xfrm flipH="1">
            <a:off x="1859766" y="7016052"/>
            <a:ext cx="11598" cy="20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3369556" y="6427758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Ya</a:t>
            </a:r>
            <a:endParaRPr lang="en-US" sz="1000" dirty="0"/>
          </a:p>
        </p:txBody>
      </p:sp>
      <p:sp>
        <p:nvSpPr>
          <p:cNvPr id="223" name="Rectangle 222"/>
          <p:cNvSpPr/>
          <p:nvPr/>
        </p:nvSpPr>
        <p:spPr>
          <a:xfrm>
            <a:off x="354738" y="7223854"/>
            <a:ext cx="303069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Kepala BPS Provinsi menandatangani </a:t>
            </a:r>
            <a:br>
              <a:rPr lang="id-ID" sz="1000" dirty="0"/>
            </a:br>
            <a:r>
              <a:rPr lang="id-ID" sz="1000" dirty="0"/>
              <a:t>Surat Persetujuan Data</a:t>
            </a:r>
            <a:endParaRPr lang="en-US" sz="1000" i="1" dirty="0"/>
          </a:p>
        </p:txBody>
      </p:sp>
      <p:sp>
        <p:nvSpPr>
          <p:cNvPr id="224" name="Flowchart: Alternate Process 223"/>
          <p:cNvSpPr/>
          <p:nvPr/>
        </p:nvSpPr>
        <p:spPr>
          <a:xfrm>
            <a:off x="723061" y="7822996"/>
            <a:ext cx="2287354" cy="442674"/>
          </a:xfrm>
          <a:prstGeom prst="flowChartAlternateProcess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Kirim Data </a:t>
            </a:r>
            <a:r>
              <a:rPr lang="id-ID" sz="1000" i="1" dirty="0"/>
              <a:t>Clean</a:t>
            </a:r>
            <a:r>
              <a:rPr lang="id-ID" sz="1000" dirty="0"/>
              <a:t> ke BPS RI dan </a:t>
            </a:r>
            <a:r>
              <a:rPr lang="id-ID" sz="1000" i="1" dirty="0"/>
              <a:t>upload</a:t>
            </a:r>
            <a:r>
              <a:rPr lang="id-ID" sz="1000" dirty="0"/>
              <a:t> </a:t>
            </a:r>
            <a:r>
              <a:rPr lang="id-ID" sz="1000" i="1" dirty="0"/>
              <a:t>scan</a:t>
            </a:r>
            <a:r>
              <a:rPr lang="id-ID" sz="1000" dirty="0"/>
              <a:t> Surat Persetujuan Data</a:t>
            </a:r>
            <a:endParaRPr lang="en-US" sz="1000" i="1" dirty="0"/>
          </a:p>
        </p:txBody>
      </p:sp>
      <p:cxnSp>
        <p:nvCxnSpPr>
          <p:cNvPr id="225" name="Straight Arrow Connector 224"/>
          <p:cNvCxnSpPr>
            <a:stCxn id="223" idx="2"/>
            <a:endCxn id="224" idx="0"/>
          </p:cNvCxnSpPr>
          <p:nvPr/>
        </p:nvCxnSpPr>
        <p:spPr>
          <a:xfrm flipH="1">
            <a:off x="1866738" y="7623964"/>
            <a:ext cx="3350" cy="19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3984590" y="6474274"/>
            <a:ext cx="189147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Melakukan konfirmasi ke BPS Kab/Kota</a:t>
            </a:r>
            <a:endParaRPr lang="en-US" sz="1000" i="1" dirty="0"/>
          </a:p>
        </p:txBody>
      </p:sp>
      <p:cxnSp>
        <p:nvCxnSpPr>
          <p:cNvPr id="240" name="Straight Arrow Connector 239"/>
          <p:cNvCxnSpPr>
            <a:stCxn id="205" idx="3"/>
            <a:endCxn id="239" idx="1"/>
          </p:cNvCxnSpPr>
          <p:nvPr/>
        </p:nvCxnSpPr>
        <p:spPr>
          <a:xfrm>
            <a:off x="3362400" y="6673979"/>
            <a:ext cx="622190" cy="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Flowchart: Decision 243"/>
          <p:cNvSpPr/>
          <p:nvPr/>
        </p:nvSpPr>
        <p:spPr>
          <a:xfrm>
            <a:off x="3808197" y="7024133"/>
            <a:ext cx="2244257" cy="79955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1">
            <a:noAutofit/>
          </a:bodyPr>
          <a:lstStyle/>
          <a:p>
            <a:pPr algn="ctr"/>
            <a:r>
              <a:rPr lang="id-ID" sz="1000" dirty="0"/>
              <a:t>Apakah ada perbaikan data dari BPS Kab/Kota</a:t>
            </a:r>
            <a:endParaRPr lang="en-US" sz="1000" i="1" dirty="0"/>
          </a:p>
        </p:txBody>
      </p:sp>
      <p:sp>
        <p:nvSpPr>
          <p:cNvPr id="245" name="Rounded Rectangle 244"/>
          <p:cNvSpPr/>
          <p:nvPr/>
        </p:nvSpPr>
        <p:spPr>
          <a:xfrm>
            <a:off x="1411219" y="437950"/>
            <a:ext cx="923767" cy="40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Mulai</a:t>
            </a:r>
            <a:endParaRPr lang="id-ID" dirty="0"/>
          </a:p>
        </p:txBody>
      </p:sp>
      <p:sp>
        <p:nvSpPr>
          <p:cNvPr id="246" name="Rectangle 245"/>
          <p:cNvSpPr/>
          <p:nvPr/>
        </p:nvSpPr>
        <p:spPr>
          <a:xfrm>
            <a:off x="354738" y="1046578"/>
            <a:ext cx="30240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BPS Kab/Kota mengirimkan data </a:t>
            </a:r>
            <a:r>
              <a:rPr lang="id-ID" sz="1000" i="1" dirty="0"/>
              <a:t>clean </a:t>
            </a:r>
            <a:endParaRPr lang="en-US" sz="1000" i="1" dirty="0"/>
          </a:p>
        </p:txBody>
      </p:sp>
      <p:cxnSp>
        <p:nvCxnSpPr>
          <p:cNvPr id="249" name="Straight Arrow Connector 248"/>
          <p:cNvCxnSpPr>
            <a:stCxn id="245" idx="2"/>
            <a:endCxn id="246" idx="0"/>
          </p:cNvCxnSpPr>
          <p:nvPr/>
        </p:nvCxnSpPr>
        <p:spPr>
          <a:xfrm flipH="1">
            <a:off x="1866738" y="838060"/>
            <a:ext cx="6365" cy="2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9" idx="2"/>
            <a:endCxn id="244" idx="0"/>
          </p:cNvCxnSpPr>
          <p:nvPr/>
        </p:nvCxnSpPr>
        <p:spPr>
          <a:xfrm flipH="1">
            <a:off x="4930326" y="6874384"/>
            <a:ext cx="3" cy="14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/>
          <p:cNvCxnSpPr>
            <a:stCxn id="244" idx="3"/>
            <a:endCxn id="321" idx="3"/>
          </p:cNvCxnSpPr>
          <p:nvPr/>
        </p:nvCxnSpPr>
        <p:spPr>
          <a:xfrm flipH="1" flipV="1">
            <a:off x="3369556" y="1094407"/>
            <a:ext cx="2682898" cy="6329503"/>
          </a:xfrm>
          <a:prstGeom prst="bentConnector3">
            <a:avLst>
              <a:gd name="adj1" fmla="val -85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244" idx="1"/>
            <a:endCxn id="223" idx="3"/>
          </p:cNvCxnSpPr>
          <p:nvPr/>
        </p:nvCxnSpPr>
        <p:spPr>
          <a:xfrm flipH="1" flipV="1">
            <a:off x="3385437" y="7423909"/>
            <a:ext cx="422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3399703" y="7224707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Tidak</a:t>
            </a:r>
            <a:endParaRPr lang="en-US" sz="1000" dirty="0"/>
          </a:p>
        </p:txBody>
      </p:sp>
      <p:sp>
        <p:nvSpPr>
          <p:cNvPr id="320" name="TextBox 319"/>
          <p:cNvSpPr txBox="1"/>
          <p:nvPr/>
        </p:nvSpPr>
        <p:spPr>
          <a:xfrm>
            <a:off x="6094640" y="7224707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Ya</a:t>
            </a:r>
            <a:endParaRPr lang="en-US" sz="1000" dirty="0"/>
          </a:p>
        </p:txBody>
      </p:sp>
      <p:sp>
        <p:nvSpPr>
          <p:cNvPr id="321" name="TextBox 320"/>
          <p:cNvSpPr txBox="1"/>
          <p:nvPr/>
        </p:nvSpPr>
        <p:spPr>
          <a:xfrm>
            <a:off x="3061458" y="971296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>
                <a:solidFill>
                  <a:schemeClr val="bg1"/>
                </a:solidFill>
              </a:rPr>
              <a:t>Ya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22" name="Diamond 321"/>
          <p:cNvSpPr/>
          <p:nvPr/>
        </p:nvSpPr>
        <p:spPr>
          <a:xfrm>
            <a:off x="368731" y="1442990"/>
            <a:ext cx="2982070" cy="5715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anchor="ctr" anchorCtr="1">
            <a:noAutofit/>
          </a:bodyPr>
          <a:lstStyle/>
          <a:p>
            <a:pPr algn="ctr">
              <a:lnSpc>
                <a:spcPct val="70000"/>
              </a:lnSpc>
            </a:pPr>
            <a:r>
              <a:rPr lang="id-ID" sz="1000" dirty="0"/>
              <a:t>Apakah seluruh </a:t>
            </a:r>
            <a:br>
              <a:rPr lang="id-ID" sz="1000" dirty="0"/>
            </a:br>
            <a:r>
              <a:rPr lang="id-ID" sz="1000" dirty="0"/>
              <a:t>BPS Kab/Kota sudah mengirimkan data </a:t>
            </a:r>
            <a:r>
              <a:rPr lang="id-ID" sz="1000" i="1" dirty="0"/>
              <a:t>clean</a:t>
            </a:r>
            <a:r>
              <a:rPr lang="id-ID" sz="1000" dirty="0"/>
              <a:t>?</a:t>
            </a:r>
            <a:endParaRPr lang="en-US" sz="1000" dirty="0"/>
          </a:p>
        </p:txBody>
      </p:sp>
      <p:sp>
        <p:nvSpPr>
          <p:cNvPr id="323" name="Rectangle 322"/>
          <p:cNvSpPr/>
          <p:nvPr/>
        </p:nvSpPr>
        <p:spPr>
          <a:xfrm>
            <a:off x="3877598" y="1377716"/>
            <a:ext cx="246205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Kepala BPS Provinsi, Kepala Bidang IPDS, Kepala Bidang Statistik Sosial melakukan monitoring dan memastikan seluruh BPS Kab/Kota mengirimkan data </a:t>
            </a:r>
            <a:r>
              <a:rPr lang="id-ID" sz="1000" i="1" dirty="0"/>
              <a:t>clean</a:t>
            </a:r>
            <a:r>
              <a:rPr lang="id-ID" sz="1000" dirty="0"/>
              <a:t> </a:t>
            </a:r>
            <a:endParaRPr lang="en-US" sz="1000" dirty="0"/>
          </a:p>
        </p:txBody>
      </p:sp>
      <p:cxnSp>
        <p:nvCxnSpPr>
          <p:cNvPr id="324" name="Straight Arrow Connector 323"/>
          <p:cNvCxnSpPr>
            <a:stCxn id="246" idx="2"/>
            <a:endCxn id="322" idx="0"/>
          </p:cNvCxnSpPr>
          <p:nvPr/>
        </p:nvCxnSpPr>
        <p:spPr>
          <a:xfrm flipH="1">
            <a:off x="1859766" y="1292799"/>
            <a:ext cx="6972" cy="15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322" idx="3"/>
            <a:endCxn id="323" idx="1"/>
          </p:cNvCxnSpPr>
          <p:nvPr/>
        </p:nvCxnSpPr>
        <p:spPr>
          <a:xfrm>
            <a:off x="3350801" y="1728743"/>
            <a:ext cx="526797" cy="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1542291" y="1962492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Ya</a:t>
            </a:r>
            <a:endParaRPr lang="en-US" sz="1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3302158" y="150924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Tidak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106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1251454" y="44838"/>
            <a:ext cx="384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/>
              <a:t>Kompilasi dan Evaluasi Data Podes 2018 di BPS RI</a:t>
            </a:r>
            <a:endParaRPr lang="en-US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360770" y="2202144"/>
            <a:ext cx="30240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Dir SIS melakukan kompilasi (penggabungan) data </a:t>
            </a:r>
            <a:r>
              <a:rPr lang="id-ID" sz="1000" i="1" dirty="0"/>
              <a:t>clean</a:t>
            </a:r>
            <a:r>
              <a:rPr lang="id-ID" sz="1000" dirty="0"/>
              <a:t> dari BPS Provinsi</a:t>
            </a:r>
            <a:endParaRPr lang="en-US" sz="1000" i="1" dirty="0"/>
          </a:p>
        </p:txBody>
      </p:sp>
      <p:cxnSp>
        <p:nvCxnSpPr>
          <p:cNvPr id="65" name="Straight Arrow Connector 64"/>
          <p:cNvCxnSpPr>
            <a:stCxn id="62" idx="2"/>
            <a:endCxn id="123" idx="0"/>
          </p:cNvCxnSpPr>
          <p:nvPr/>
        </p:nvCxnSpPr>
        <p:spPr>
          <a:xfrm>
            <a:off x="1872770" y="2602254"/>
            <a:ext cx="667" cy="17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99703" y="3417534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Ya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45977" y="4612125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Ya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426639" y="385714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Tidak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523074" y="4349688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Ya</a:t>
            </a:r>
            <a:endParaRPr lang="en-US" sz="1000" dirty="0"/>
          </a:p>
        </p:txBody>
      </p:sp>
      <p:sp>
        <p:nvSpPr>
          <p:cNvPr id="123" name="Rectangle 122"/>
          <p:cNvSpPr/>
          <p:nvPr/>
        </p:nvSpPr>
        <p:spPr>
          <a:xfrm>
            <a:off x="361437" y="2775030"/>
            <a:ext cx="30240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Dir SIS </a:t>
            </a:r>
            <a:r>
              <a:rPr lang="id-ID" sz="1000" dirty="0"/>
              <a:t>mengeluarkan tabel permasalahan dari aplikasi pengolahan</a:t>
            </a:r>
            <a:endParaRPr lang="en-US" sz="1000" dirty="0"/>
          </a:p>
        </p:txBody>
      </p:sp>
      <p:sp>
        <p:nvSpPr>
          <p:cNvPr id="136" name="Rectangle 135"/>
          <p:cNvSpPr/>
          <p:nvPr/>
        </p:nvSpPr>
        <p:spPr>
          <a:xfrm>
            <a:off x="361437" y="4119354"/>
            <a:ext cx="30240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Dir SIS </a:t>
            </a:r>
            <a:r>
              <a:rPr lang="id-ID" sz="1000" dirty="0"/>
              <a:t> menginformasikan bahwa kompilasi </a:t>
            </a:r>
            <a:r>
              <a:rPr lang="id-ID" sz="1000" dirty="0"/>
              <a:t>data </a:t>
            </a:r>
            <a:r>
              <a:rPr lang="id-ID" sz="1000" i="1" dirty="0"/>
              <a:t>clean</a:t>
            </a:r>
            <a:r>
              <a:rPr lang="id-ID" sz="1000" dirty="0"/>
              <a:t> </a:t>
            </a:r>
            <a:r>
              <a:rPr lang="id-ID" sz="1000" dirty="0"/>
              <a:t>Provinsi sudah siap</a:t>
            </a:r>
            <a:endParaRPr lang="en-US" sz="1000" i="1" dirty="0"/>
          </a:p>
        </p:txBody>
      </p:sp>
      <p:cxnSp>
        <p:nvCxnSpPr>
          <p:cNvPr id="149" name="Straight Arrow Connector 148"/>
          <p:cNvCxnSpPr>
            <a:stCxn id="136" idx="2"/>
            <a:endCxn id="146" idx="0"/>
          </p:cNvCxnSpPr>
          <p:nvPr/>
        </p:nvCxnSpPr>
        <p:spPr>
          <a:xfrm>
            <a:off x="1873437" y="4519464"/>
            <a:ext cx="0" cy="18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747649" y="5723521"/>
            <a:ext cx="23153" cy="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386499" y="3393490"/>
            <a:ext cx="2973876" cy="48352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anchor="ctr" anchorCtr="0">
            <a:noAutofit/>
          </a:bodyPr>
          <a:lstStyle/>
          <a:p>
            <a:pPr algn="ctr"/>
            <a:r>
              <a:rPr lang="id-ID" sz="1000" dirty="0"/>
              <a:t>Apakah ada </a:t>
            </a:r>
            <a:r>
              <a:rPr lang="id-ID" sz="1000" i="1" dirty="0"/>
              <a:t>error/warning</a:t>
            </a:r>
            <a:r>
              <a:rPr lang="id-ID" sz="1000" dirty="0"/>
              <a:t>?</a:t>
            </a:r>
            <a:endParaRPr lang="en-US" sz="1000" dirty="0"/>
          </a:p>
        </p:txBody>
      </p:sp>
      <p:cxnSp>
        <p:nvCxnSpPr>
          <p:cNvPr id="55" name="Straight Arrow Connector 54"/>
          <p:cNvCxnSpPr>
            <a:stCxn id="322" idx="2"/>
            <a:endCxn id="62" idx="0"/>
          </p:cNvCxnSpPr>
          <p:nvPr/>
        </p:nvCxnSpPr>
        <p:spPr>
          <a:xfrm>
            <a:off x="1859766" y="2014495"/>
            <a:ext cx="13004" cy="18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9" idx="3"/>
            <a:endCxn id="323" idx="2"/>
          </p:cNvCxnSpPr>
          <p:nvPr/>
        </p:nvCxnSpPr>
        <p:spPr>
          <a:xfrm flipV="1">
            <a:off x="3360375" y="2085602"/>
            <a:ext cx="1748249" cy="1549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23" idx="2"/>
            <a:endCxn id="49" idx="0"/>
          </p:cNvCxnSpPr>
          <p:nvPr/>
        </p:nvCxnSpPr>
        <p:spPr>
          <a:xfrm>
            <a:off x="1873437" y="3175140"/>
            <a:ext cx="0" cy="21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9" idx="2"/>
            <a:endCxn id="136" idx="0"/>
          </p:cNvCxnSpPr>
          <p:nvPr/>
        </p:nvCxnSpPr>
        <p:spPr>
          <a:xfrm>
            <a:off x="1873437" y="3877018"/>
            <a:ext cx="0" cy="24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61437" y="4700411"/>
            <a:ext cx="30240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Dir Hansos mengeluarkan </a:t>
            </a:r>
            <a:r>
              <a:rPr lang="id-ID" sz="1000" b="1" dirty="0"/>
              <a:t>tabel sementara publikasi</a:t>
            </a:r>
            <a:r>
              <a:rPr lang="id-ID" sz="1000" dirty="0"/>
              <a:t> dari aplikasi pengolahan</a:t>
            </a:r>
            <a:endParaRPr lang="en-US" sz="1000" i="1" dirty="0"/>
          </a:p>
        </p:txBody>
      </p:sp>
      <p:cxnSp>
        <p:nvCxnSpPr>
          <p:cNvPr id="150" name="Elbow Connector 149"/>
          <p:cNvCxnSpPr>
            <a:stCxn id="323" idx="0"/>
            <a:endCxn id="246" idx="3"/>
          </p:cNvCxnSpPr>
          <p:nvPr/>
        </p:nvCxnSpPr>
        <p:spPr>
          <a:xfrm rot="16200000" flipV="1">
            <a:off x="4139668" y="408760"/>
            <a:ext cx="208027" cy="1729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361437" y="5280563"/>
            <a:ext cx="30240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Bidang Stat Sosial melakukan pemeriksaan terhadap </a:t>
            </a:r>
            <a:r>
              <a:rPr lang="id-ID" sz="1000" b="1" dirty="0"/>
              <a:t>tabel sementara </a:t>
            </a:r>
            <a:r>
              <a:rPr lang="id-ID" sz="1000" b="1" dirty="0"/>
              <a:t>publikasi</a:t>
            </a:r>
          </a:p>
          <a:p>
            <a:pPr marL="107997" indent="-107997">
              <a:buFont typeface="Arial" panose="020B0604020202020204" pitchFamily="34" charset="0"/>
              <a:buChar char="•"/>
            </a:pPr>
            <a:r>
              <a:rPr lang="id-ID" sz="1000" dirty="0"/>
              <a:t>Cakupan pendataan</a:t>
            </a:r>
          </a:p>
          <a:p>
            <a:pPr marL="107997" indent="-107997">
              <a:buFont typeface="Arial" panose="020B0604020202020204" pitchFamily="34" charset="0"/>
              <a:buChar char="•"/>
            </a:pPr>
            <a:r>
              <a:rPr lang="id-ID" sz="1000" dirty="0"/>
              <a:t>Konsistensi (antar Kab/Kota, tren dibanding Podes 2014, data sekunder yang ada)</a:t>
            </a:r>
            <a:endParaRPr lang="en-US" sz="1000" dirty="0"/>
          </a:p>
        </p:txBody>
      </p:sp>
      <p:cxnSp>
        <p:nvCxnSpPr>
          <p:cNvPr id="157" name="Straight Arrow Connector 156"/>
          <p:cNvCxnSpPr>
            <a:stCxn id="146" idx="2"/>
            <a:endCxn id="156" idx="0"/>
          </p:cNvCxnSpPr>
          <p:nvPr/>
        </p:nvCxnSpPr>
        <p:spPr>
          <a:xfrm>
            <a:off x="1873437" y="5100521"/>
            <a:ext cx="0" cy="18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Diamond 204"/>
          <p:cNvSpPr/>
          <p:nvPr/>
        </p:nvSpPr>
        <p:spPr>
          <a:xfrm>
            <a:off x="380330" y="6331905"/>
            <a:ext cx="2982070" cy="6841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anchor="ctr" anchorCtr="1">
            <a:noAutofit/>
          </a:bodyPr>
          <a:lstStyle/>
          <a:p>
            <a:pPr algn="ctr">
              <a:lnSpc>
                <a:spcPct val="70000"/>
              </a:lnSpc>
            </a:pPr>
            <a:r>
              <a:rPr lang="id-ID" sz="1000" dirty="0"/>
              <a:t>Apakah terdapat </a:t>
            </a:r>
            <a:br>
              <a:rPr lang="id-ID" sz="1000" dirty="0"/>
            </a:br>
            <a:r>
              <a:rPr lang="id-ID" sz="1000" dirty="0"/>
              <a:t>tabel yang memerlukan konfirmasi dari BPS Provinsi?</a:t>
            </a:r>
            <a:endParaRPr lang="en-US" sz="1000" dirty="0"/>
          </a:p>
        </p:txBody>
      </p:sp>
      <p:cxnSp>
        <p:nvCxnSpPr>
          <p:cNvPr id="206" name="Straight Arrow Connector 205"/>
          <p:cNvCxnSpPr>
            <a:stCxn id="156" idx="2"/>
            <a:endCxn id="205" idx="0"/>
          </p:cNvCxnSpPr>
          <p:nvPr/>
        </p:nvCxnSpPr>
        <p:spPr>
          <a:xfrm flipH="1">
            <a:off x="1871365" y="6142337"/>
            <a:ext cx="2072" cy="18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292081" y="697763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Tidak</a:t>
            </a:r>
            <a:endParaRPr lang="en-US" sz="1000" dirty="0"/>
          </a:p>
        </p:txBody>
      </p:sp>
      <p:cxnSp>
        <p:nvCxnSpPr>
          <p:cNvPr id="216" name="Straight Arrow Connector 215"/>
          <p:cNvCxnSpPr>
            <a:stCxn id="205" idx="2"/>
          </p:cNvCxnSpPr>
          <p:nvPr/>
        </p:nvCxnSpPr>
        <p:spPr>
          <a:xfrm flipH="1">
            <a:off x="1859766" y="7016052"/>
            <a:ext cx="11598" cy="20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3369556" y="6427758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Ya</a:t>
            </a:r>
            <a:endParaRPr lang="en-US" sz="1000" dirty="0"/>
          </a:p>
        </p:txBody>
      </p:sp>
      <p:sp>
        <p:nvSpPr>
          <p:cNvPr id="223" name="Rectangle 222"/>
          <p:cNvSpPr/>
          <p:nvPr/>
        </p:nvSpPr>
        <p:spPr>
          <a:xfrm>
            <a:off x="354738" y="7223854"/>
            <a:ext cx="303069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Kepala BPS Provinsi menandatangani </a:t>
            </a:r>
            <a:br>
              <a:rPr lang="id-ID" sz="1000" dirty="0"/>
            </a:br>
            <a:r>
              <a:rPr lang="id-ID" sz="1000" dirty="0"/>
              <a:t>Surat Persetujuan Data</a:t>
            </a:r>
            <a:endParaRPr lang="en-US" sz="1000" i="1" dirty="0"/>
          </a:p>
        </p:txBody>
      </p:sp>
      <p:sp>
        <p:nvSpPr>
          <p:cNvPr id="224" name="Flowchart: Alternate Process 223"/>
          <p:cNvSpPr/>
          <p:nvPr/>
        </p:nvSpPr>
        <p:spPr>
          <a:xfrm>
            <a:off x="723061" y="7822996"/>
            <a:ext cx="2287354" cy="442674"/>
          </a:xfrm>
          <a:prstGeom prst="flowChartAlternateProcess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Kirim Data </a:t>
            </a:r>
            <a:r>
              <a:rPr lang="id-ID" sz="1000" i="1" dirty="0"/>
              <a:t>Clean</a:t>
            </a:r>
            <a:r>
              <a:rPr lang="id-ID" sz="1000" dirty="0"/>
              <a:t> ke BPS RI dan </a:t>
            </a:r>
            <a:r>
              <a:rPr lang="id-ID" sz="1000" i="1" dirty="0"/>
              <a:t>upload</a:t>
            </a:r>
            <a:r>
              <a:rPr lang="id-ID" sz="1000" dirty="0"/>
              <a:t> </a:t>
            </a:r>
            <a:r>
              <a:rPr lang="id-ID" sz="1000" i="1" dirty="0"/>
              <a:t>scan</a:t>
            </a:r>
            <a:r>
              <a:rPr lang="id-ID" sz="1000" dirty="0"/>
              <a:t> Surat Persetujuan Data</a:t>
            </a:r>
            <a:endParaRPr lang="en-US" sz="1000" i="1" dirty="0"/>
          </a:p>
        </p:txBody>
      </p:sp>
      <p:cxnSp>
        <p:nvCxnSpPr>
          <p:cNvPr id="225" name="Straight Arrow Connector 224"/>
          <p:cNvCxnSpPr>
            <a:stCxn id="223" idx="2"/>
            <a:endCxn id="224" idx="0"/>
          </p:cNvCxnSpPr>
          <p:nvPr/>
        </p:nvCxnSpPr>
        <p:spPr>
          <a:xfrm flipH="1">
            <a:off x="1866738" y="7623964"/>
            <a:ext cx="3350" cy="19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3984590" y="6474274"/>
            <a:ext cx="189147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Melakukan konfirmasi ke BPS Provinsi</a:t>
            </a:r>
            <a:endParaRPr lang="en-US" sz="1000" i="1" dirty="0"/>
          </a:p>
        </p:txBody>
      </p:sp>
      <p:cxnSp>
        <p:nvCxnSpPr>
          <p:cNvPr id="240" name="Straight Arrow Connector 239"/>
          <p:cNvCxnSpPr>
            <a:stCxn id="205" idx="3"/>
            <a:endCxn id="239" idx="1"/>
          </p:cNvCxnSpPr>
          <p:nvPr/>
        </p:nvCxnSpPr>
        <p:spPr>
          <a:xfrm>
            <a:off x="3362400" y="6673979"/>
            <a:ext cx="622190" cy="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Flowchart: Decision 243"/>
          <p:cNvSpPr/>
          <p:nvPr/>
        </p:nvSpPr>
        <p:spPr>
          <a:xfrm>
            <a:off x="3808197" y="7024133"/>
            <a:ext cx="2244257" cy="79955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1">
            <a:noAutofit/>
          </a:bodyPr>
          <a:lstStyle/>
          <a:p>
            <a:pPr algn="ctr"/>
            <a:r>
              <a:rPr lang="id-ID" sz="1000" dirty="0"/>
              <a:t>Apakah ada perbaikan data dari BPS Provinsi</a:t>
            </a:r>
            <a:endParaRPr lang="en-US" sz="1000" i="1" dirty="0"/>
          </a:p>
        </p:txBody>
      </p:sp>
      <p:sp>
        <p:nvSpPr>
          <p:cNvPr id="245" name="Rounded Rectangle 244"/>
          <p:cNvSpPr/>
          <p:nvPr/>
        </p:nvSpPr>
        <p:spPr>
          <a:xfrm>
            <a:off x="1411219" y="437950"/>
            <a:ext cx="923767" cy="40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Mulai</a:t>
            </a:r>
            <a:endParaRPr lang="id-ID" dirty="0"/>
          </a:p>
        </p:txBody>
      </p:sp>
      <p:sp>
        <p:nvSpPr>
          <p:cNvPr id="246" name="Rectangle 245"/>
          <p:cNvSpPr/>
          <p:nvPr/>
        </p:nvSpPr>
        <p:spPr>
          <a:xfrm>
            <a:off x="354738" y="1046578"/>
            <a:ext cx="30240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BPS Provinsi mengirimkan data </a:t>
            </a:r>
            <a:r>
              <a:rPr lang="id-ID" sz="1000" i="1" dirty="0"/>
              <a:t>clean </a:t>
            </a:r>
            <a:endParaRPr lang="en-US" sz="1000" i="1" dirty="0"/>
          </a:p>
        </p:txBody>
      </p:sp>
      <p:cxnSp>
        <p:nvCxnSpPr>
          <p:cNvPr id="249" name="Straight Arrow Connector 248"/>
          <p:cNvCxnSpPr>
            <a:stCxn id="245" idx="2"/>
            <a:endCxn id="246" idx="0"/>
          </p:cNvCxnSpPr>
          <p:nvPr/>
        </p:nvCxnSpPr>
        <p:spPr>
          <a:xfrm flipH="1">
            <a:off x="1866738" y="838060"/>
            <a:ext cx="6365" cy="2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9" idx="2"/>
            <a:endCxn id="244" idx="0"/>
          </p:cNvCxnSpPr>
          <p:nvPr/>
        </p:nvCxnSpPr>
        <p:spPr>
          <a:xfrm flipH="1">
            <a:off x="4930326" y="6874384"/>
            <a:ext cx="3" cy="14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/>
          <p:cNvCxnSpPr>
            <a:stCxn id="244" idx="3"/>
            <a:endCxn id="321" idx="3"/>
          </p:cNvCxnSpPr>
          <p:nvPr/>
        </p:nvCxnSpPr>
        <p:spPr>
          <a:xfrm flipH="1" flipV="1">
            <a:off x="3369556" y="1094407"/>
            <a:ext cx="2682898" cy="6329503"/>
          </a:xfrm>
          <a:prstGeom prst="bentConnector3">
            <a:avLst>
              <a:gd name="adj1" fmla="val -85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244" idx="1"/>
            <a:endCxn id="223" idx="3"/>
          </p:cNvCxnSpPr>
          <p:nvPr/>
        </p:nvCxnSpPr>
        <p:spPr>
          <a:xfrm flipH="1" flipV="1">
            <a:off x="3385437" y="7423909"/>
            <a:ext cx="422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3399703" y="7224707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Tidak</a:t>
            </a:r>
            <a:endParaRPr lang="en-US" sz="1000" dirty="0"/>
          </a:p>
        </p:txBody>
      </p:sp>
      <p:sp>
        <p:nvSpPr>
          <p:cNvPr id="320" name="TextBox 319"/>
          <p:cNvSpPr txBox="1"/>
          <p:nvPr/>
        </p:nvSpPr>
        <p:spPr>
          <a:xfrm>
            <a:off x="6094640" y="7224707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Ya</a:t>
            </a:r>
            <a:endParaRPr lang="en-US" sz="1000" dirty="0"/>
          </a:p>
        </p:txBody>
      </p:sp>
      <p:sp>
        <p:nvSpPr>
          <p:cNvPr id="321" name="TextBox 320"/>
          <p:cNvSpPr txBox="1"/>
          <p:nvPr/>
        </p:nvSpPr>
        <p:spPr>
          <a:xfrm>
            <a:off x="3061458" y="971296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>
                <a:solidFill>
                  <a:schemeClr val="bg1"/>
                </a:solidFill>
              </a:rPr>
              <a:t>Ya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22" name="Diamond 321"/>
          <p:cNvSpPr/>
          <p:nvPr/>
        </p:nvSpPr>
        <p:spPr>
          <a:xfrm>
            <a:off x="368731" y="1442990"/>
            <a:ext cx="2982070" cy="5715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anchor="ctr" anchorCtr="1">
            <a:noAutofit/>
          </a:bodyPr>
          <a:lstStyle/>
          <a:p>
            <a:pPr algn="ctr">
              <a:lnSpc>
                <a:spcPct val="70000"/>
              </a:lnSpc>
            </a:pPr>
            <a:r>
              <a:rPr lang="id-ID" sz="1000" dirty="0"/>
              <a:t>Apakah seluruh </a:t>
            </a:r>
            <a:br>
              <a:rPr lang="id-ID" sz="1000" dirty="0"/>
            </a:br>
            <a:r>
              <a:rPr lang="id-ID" sz="1000" dirty="0"/>
              <a:t>BPS Provinsi sudah mengirimkan data </a:t>
            </a:r>
            <a:r>
              <a:rPr lang="id-ID" sz="1000" i="1" dirty="0"/>
              <a:t>clean</a:t>
            </a:r>
            <a:r>
              <a:rPr lang="id-ID" sz="1000" dirty="0"/>
              <a:t>?</a:t>
            </a:r>
            <a:endParaRPr lang="en-US" sz="1000" dirty="0"/>
          </a:p>
        </p:txBody>
      </p:sp>
      <p:sp>
        <p:nvSpPr>
          <p:cNvPr id="323" name="Rectangle 322"/>
          <p:cNvSpPr/>
          <p:nvPr/>
        </p:nvSpPr>
        <p:spPr>
          <a:xfrm>
            <a:off x="3877598" y="1377716"/>
            <a:ext cx="246205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sz="1000" dirty="0"/>
              <a:t>Kepala BPS Provinsi, Kepala Bidang IPDS, Kepala Bidang Statistik Sosial melakukan monitoring dan memastikan seluruh BPS Provinsi mengirimkan data </a:t>
            </a:r>
            <a:r>
              <a:rPr lang="id-ID" sz="1000" i="1" dirty="0"/>
              <a:t>clean</a:t>
            </a:r>
            <a:r>
              <a:rPr lang="id-ID" sz="1000" dirty="0"/>
              <a:t> </a:t>
            </a:r>
            <a:endParaRPr lang="en-US" sz="1000" dirty="0"/>
          </a:p>
        </p:txBody>
      </p:sp>
      <p:cxnSp>
        <p:nvCxnSpPr>
          <p:cNvPr id="324" name="Straight Arrow Connector 323"/>
          <p:cNvCxnSpPr>
            <a:stCxn id="246" idx="2"/>
            <a:endCxn id="322" idx="0"/>
          </p:cNvCxnSpPr>
          <p:nvPr/>
        </p:nvCxnSpPr>
        <p:spPr>
          <a:xfrm flipH="1">
            <a:off x="1859766" y="1292799"/>
            <a:ext cx="6972" cy="15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322" idx="3"/>
            <a:endCxn id="323" idx="1"/>
          </p:cNvCxnSpPr>
          <p:nvPr/>
        </p:nvCxnSpPr>
        <p:spPr>
          <a:xfrm>
            <a:off x="3350801" y="1728743"/>
            <a:ext cx="526797" cy="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1542291" y="1962492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Ya</a:t>
            </a:r>
            <a:endParaRPr lang="en-US" sz="1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3302158" y="150924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Tidak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082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4697</TotalTime>
  <Words>672</Words>
  <Application>Microsoft Office PowerPoint</Application>
  <PresentationFormat>On-screen Show (4:3)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Akhsan Na'im S.Si</dc:creator>
  <cp:lastModifiedBy>rachmi</cp:lastModifiedBy>
  <cp:revision>110</cp:revision>
  <cp:lastPrinted>2018-03-07T04:05:16Z</cp:lastPrinted>
  <dcterms:created xsi:type="dcterms:W3CDTF">2018-01-18T03:23:18Z</dcterms:created>
  <dcterms:modified xsi:type="dcterms:W3CDTF">2018-03-07T09:09:09Z</dcterms:modified>
</cp:coreProperties>
</file>